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93" r:id="rId2"/>
    <p:sldId id="594" r:id="rId3"/>
    <p:sldId id="627" r:id="rId4"/>
    <p:sldId id="628" r:id="rId5"/>
    <p:sldId id="629" r:id="rId6"/>
    <p:sldId id="630" r:id="rId7"/>
    <p:sldId id="631" r:id="rId8"/>
    <p:sldId id="632" r:id="rId9"/>
    <p:sldId id="633" r:id="rId10"/>
    <p:sldId id="634" r:id="rId11"/>
    <p:sldId id="635" r:id="rId12"/>
    <p:sldId id="636" r:id="rId13"/>
    <p:sldId id="602" r:id="rId14"/>
    <p:sldId id="604" r:id="rId15"/>
    <p:sldId id="606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3878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6353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7469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06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274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1684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125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248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61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641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482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014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72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627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5779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72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or.org/stable/1885679?seq=1#metadata_info_tab_contents" TargetMode="External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stor.org/stable/2077796?seq=1#metadata_info_tab_contents" TargetMode="External"/><Relationship Id="rId5" Type="http://schemas.openxmlformats.org/officeDocument/2006/relationships/hyperlink" Target="https://larseosvensson.se/files/papers/HandbookIT.pdf" TargetMode="External"/><Relationship Id="rId4" Type="http://schemas.openxmlformats.org/officeDocument/2006/relationships/hyperlink" Target="https://web.stanford.edu/~johntayl/Onlinepaperscombinedbyyear/1993/Discretion_versus_Policy_Rules_in_Practic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b.uni-heidelberg.de/volltextserver/1156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jstor.org/stable/40439394?seq=1#metadata_info_tab_content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u.ca/~kkasa/barro8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innkydland.com/papers/Rules%20Rather%20than%20Discretion%20The%20Inconsistency%20of%20Optimal%20Plan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err="1" smtClean="0">
                <a:solidFill>
                  <a:sysClr val="windowText" lastClr="000000"/>
                </a:solidFill>
              </a:rPr>
              <a:t>Geldpolitik-Reglen</a:t>
            </a:r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1114" y="951606"/>
            <a:ext cx="10972799" cy="555198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2000" u="sng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Einfache</a:t>
            </a:r>
            <a:r>
              <a:rPr lang="en-US" sz="2000" u="sng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regeln</a:t>
            </a:r>
            <a:endParaRPr lang="en-US" sz="2000" u="sng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Politikinstrument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Leitzins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hängt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 von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einem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von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Taylor-Regel, Inflation Targeting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bestimmen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Vorhersagbare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Geldpolitik</a:t>
            </a:r>
            <a:endParaRPr lang="en-US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Stabile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Erwartungen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Marktteilnehmer</a:t>
            </a:r>
            <a:endParaRPr lang="en-US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→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Aber: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optimal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2000" u="sng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Optimale</a:t>
            </a:r>
            <a:r>
              <a:rPr lang="en-US" sz="2000" u="sng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u="sng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egeln</a:t>
            </a:r>
            <a:endParaRPr lang="en-US" sz="2000" u="sng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Minimierung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Verlustfunktion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abhängig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Variablen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kompliziert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Mitunter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vorhersagbar</a:t>
            </a:r>
            <a:endParaRPr lang="en-US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zeitinkonsistentem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Abweichen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938704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Ableitung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Grafik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3097408" y="1232579"/>
            <a:ext cx="1" cy="418075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3097408" y="5437378"/>
            <a:ext cx="2697887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2640232" y="1232578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y</a:t>
            </a:r>
            <a:endParaRPr lang="de-DE" sz="2400" baseline="30000" dirty="0"/>
          </a:p>
        </p:txBody>
      </p:sp>
      <p:sp>
        <p:nvSpPr>
          <p:cNvPr id="8" name="Rechteck 7"/>
          <p:cNvSpPr/>
          <p:nvPr/>
        </p:nvSpPr>
        <p:spPr>
          <a:xfrm>
            <a:off x="5279057" y="540501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</a:t>
            </a:r>
            <a:endParaRPr lang="de-DE" sz="2400" baseline="30000" dirty="0"/>
          </a:p>
        </p:txBody>
      </p:sp>
      <p:sp>
        <p:nvSpPr>
          <p:cNvPr id="11" name="Rechteck 10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588935" y="246815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ky*</a:t>
            </a:r>
            <a:endParaRPr lang="de-DE" dirty="0"/>
          </a:p>
        </p:txBody>
      </p:sp>
      <p:cxnSp>
        <p:nvCxnSpPr>
          <p:cNvPr id="12" name="Gerader Verbinder 11"/>
          <p:cNvCxnSpPr/>
          <p:nvPr/>
        </p:nvCxnSpPr>
        <p:spPr>
          <a:xfrm flipH="1" flipV="1">
            <a:off x="2947705" y="2710832"/>
            <a:ext cx="299406" cy="809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2645458" y="3077263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y</a:t>
            </a:r>
            <a:r>
              <a:rPr lang="pt-BR" dirty="0"/>
              <a:t>*</a:t>
            </a:r>
            <a:endParaRPr lang="de-DE" dirty="0"/>
          </a:p>
        </p:txBody>
      </p:sp>
      <p:cxnSp>
        <p:nvCxnSpPr>
          <p:cNvPr id="15" name="Gerader Verbinder 14"/>
          <p:cNvCxnSpPr/>
          <p:nvPr/>
        </p:nvCxnSpPr>
        <p:spPr>
          <a:xfrm flipH="1" flipV="1">
            <a:off x="2946357" y="3316384"/>
            <a:ext cx="299406" cy="809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9184114" y="663712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y = y* + b (π - </a:t>
            </a:r>
            <a:r>
              <a:rPr lang="es-ES" dirty="0" smtClean="0"/>
              <a:t>π</a:t>
            </a:r>
            <a:r>
              <a:rPr lang="es-ES" baseline="30000" dirty="0" smtClean="0"/>
              <a:t>e</a:t>
            </a:r>
            <a:r>
              <a:rPr lang="es-ES" dirty="0" smtClean="0"/>
              <a:t>)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217777" y="1084397"/>
            <a:ext cx="1795684" cy="381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pt-BR" dirty="0"/>
              <a:t>L </a:t>
            </a:r>
            <a:r>
              <a:rPr lang="pt-BR" dirty="0" smtClean="0"/>
              <a:t>=aπ</a:t>
            </a:r>
            <a:r>
              <a:rPr lang="pt-BR" baseline="30000" dirty="0" smtClean="0"/>
              <a:t>2</a:t>
            </a:r>
            <a:r>
              <a:rPr lang="pt-BR" dirty="0" smtClean="0"/>
              <a:t> </a:t>
            </a:r>
            <a:r>
              <a:rPr lang="pt-BR" dirty="0"/>
              <a:t>+ (y -ky*)</a:t>
            </a:r>
            <a:r>
              <a:rPr lang="pt-BR" baseline="30000" dirty="0"/>
              <a:t> </a:t>
            </a:r>
            <a:r>
              <a:rPr lang="pt-BR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Lösungen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421" y="689241"/>
            <a:ext cx="12039516" cy="381969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smtClean="0"/>
              <a:t>Reputation </a:t>
            </a:r>
            <a:r>
              <a:rPr lang="en-US" sz="2000" dirty="0" err="1" smtClean="0"/>
              <a:t>über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“</a:t>
            </a:r>
            <a:r>
              <a:rPr lang="en-US" sz="2000" dirty="0" err="1" smtClean="0"/>
              <a:t>großes</a:t>
            </a:r>
            <a:r>
              <a:rPr lang="en-US" sz="2000" dirty="0" smtClean="0"/>
              <a:t>” a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 	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Falken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Zentralbankrat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vgl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Rücktritt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von Stark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als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			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Chefökonom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der EZB 2011)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					</a:t>
            </a:r>
            <a:r>
              <a:rPr lang="en-US" sz="1200" dirty="0" err="1" smtClean="0">
                <a:hlinkClick r:id="rId3"/>
              </a:rPr>
              <a:t>Rogoff</a:t>
            </a:r>
            <a:r>
              <a:rPr lang="en-US" sz="1200" dirty="0">
                <a:hlinkClick r:id="rId3"/>
              </a:rPr>
              <a:t>, Kenneth (1985) The Optimal Degree of Commitment to an Intermediate Monetary get, Quarterly </a:t>
            </a:r>
            <a:r>
              <a:rPr lang="en-US" sz="1200" dirty="0" smtClean="0">
                <a:hlinkClick r:id="rId3"/>
              </a:rPr>
              <a:t>					Journal </a:t>
            </a:r>
            <a:r>
              <a:rPr lang="en-US" sz="1200" dirty="0">
                <a:hlinkClick r:id="rId3"/>
              </a:rPr>
              <a:t>of Economic 110 (November), </a:t>
            </a:r>
            <a:r>
              <a:rPr lang="en-US" sz="1200" dirty="0" smtClean="0">
                <a:hlinkClick r:id="rId3"/>
              </a:rPr>
              <a:t>1169-90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Regelbindung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	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Taylorregel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bzw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Inflation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Targeting                                                         					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4"/>
              </a:rPr>
              <a:t>John </a:t>
            </a:r>
            <a:r>
              <a:rPr lang="en-US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4"/>
              </a:rPr>
              <a:t>B. Taylor, Discretion versus policy rules in practice (1993), Stanford 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4"/>
              </a:rPr>
              <a:t>University, </a:t>
            </a:r>
            <a:r>
              <a:rPr lang="en-US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4"/>
              </a:rPr>
              <a:t>Stanford, CA 94905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4"/>
              </a:rPr>
              <a:t>“ 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					</a:t>
            </a:r>
            <a:r>
              <a:rPr lang="en-US" sz="12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Svensson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, L.E.O. (2011) Inflation </a:t>
            </a:r>
            <a:r>
              <a:rPr lang="en-US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Targeting,” in Friedman, Benjamin M., and Michael Woodford, eds., 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					Handbook </a:t>
            </a:r>
            <a:r>
              <a:rPr lang="en-US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of Monetary Economics, Volume 3b, chapter 22, </a:t>
            </a:r>
            <a:r>
              <a:rPr lang="en-US" sz="12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hlinkClick r:id="rId5"/>
              </a:rPr>
              <a:t>Elsevier 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Anreizverträge</a:t>
            </a:r>
            <a:r>
              <a:rPr lang="en-US" sz="2000" dirty="0"/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New Zealand Reserve Bank Act of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1989                                                         					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Walsh, (1995) C.E. Is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New Zealand's Reserve Bank Act of 1989 an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Optimal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Central Bank 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Contract?                    					</a:t>
            </a:r>
            <a:r>
              <a:rPr lang="en-US" sz="1200" b="1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Journal </a:t>
            </a:r>
            <a:r>
              <a:rPr lang="en-US" sz="1200" b="1" dirty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of Money, Credit and </a:t>
            </a:r>
            <a:r>
              <a:rPr lang="en-US" sz="1200" b="1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Banking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, Nov., 1995, Vol. 27, No. 4, Part 1 (Nov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.,1995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), pp.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1179-1191</a:t>
            </a:r>
            <a:endParaRPr lang="en-US" sz="1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</a:pP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89421" y="4577255"/>
                <a:ext cx="11881945" cy="1688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Im </a:t>
                </a:r>
                <a:r>
                  <a:rPr lang="en-US" sz="2100" dirty="0" err="1">
                    <a:ea typeface="Cambria Math" panose="02040503050406030204" pitchFamily="18" charset="0"/>
                    <a:cs typeface="Arial" panose="020B0604020202020204" pitchFamily="34" charset="0"/>
                  </a:rPr>
                  <a:t>Falle</a:t>
                </a:r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ea typeface="Cambria Math" panose="02040503050406030204" pitchFamily="18" charset="0"/>
                    <a:cs typeface="Arial" panose="020B0604020202020204" pitchFamily="34" charset="0"/>
                  </a:rPr>
                  <a:t>einer</a:t>
                </a:r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100" b="1" dirty="0" err="1">
                    <a:ea typeface="Cambria Math" panose="02040503050406030204" pitchFamily="18" charset="0"/>
                    <a:cs typeface="Arial" panose="020B0604020202020204" pitchFamily="34" charset="0"/>
                  </a:rPr>
                  <a:t>intertemporalen</a:t>
                </a:r>
                <a:r>
                  <a:rPr lang="en-US" sz="21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100" b="1" dirty="0" err="1">
                    <a:ea typeface="Cambria Math" panose="02040503050406030204" pitchFamily="18" charset="0"/>
                    <a:cs typeface="Arial" panose="020B0604020202020204" pitchFamily="34" charset="0"/>
                  </a:rPr>
                  <a:t>Betrachtung</a:t>
                </a:r>
                <a:r>
                  <a:rPr lang="en-US" sz="21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DE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2100" dirty="0" err="1">
                    <a:ea typeface="Cambria Math" panose="02040503050406030204" pitchFamily="18" charset="0"/>
                    <a:cs typeface="Arial" panose="020B0604020202020204" pitchFamily="34" charset="0"/>
                  </a:rPr>
                  <a:t>Diskontfaktor</a:t>
                </a:r>
                <a:r>
                  <a:rPr lang="en-US" sz="21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) L →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de-DE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de-DE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de-DE" sz="2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de-DE" sz="2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de-DE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de-DE" sz="2100"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de-DE" sz="2100" baseline="-25000" dirty="0">
                            <a:cs typeface="Arial" panose="020B0604020202020204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∗)2 + (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de-DE" sz="2100" baseline="-25000" dirty="0">
                            <a:cs typeface="Arial" panose="020B0604020202020204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ky</m:t>
                        </m:r>
                        <m:r>
                          <m:rPr>
                            <m:nor/>
                          </m:rPr>
                          <a:rPr lang="pt-BR" sz="2100" dirty="0">
                            <a:cs typeface="Arial" panose="020B0604020202020204" pitchFamily="34" charset="0"/>
                          </a:rPr>
                          <m:t>∗) 2</m:t>
                        </m:r>
                        <m:r>
                          <m:rPr>
                            <m:nor/>
                          </m:rPr>
                          <a:rPr lang="en-US" sz="2100" dirty="0">
                            <a:cs typeface="Arial" panose="020B0604020202020204" pitchFamily="34" charset="0"/>
                          </a:rPr>
                          <m:t> </m:t>
                        </m:r>
                      </m:e>
                    </m:nary>
                    <m:r>
                      <a:rPr lang="de-DE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ist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bei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niedrigem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Diskontfaktor</a:t>
                </a:r>
                <a:r>
                  <a:rPr lang="en-US" sz="2100" dirty="0">
                    <a:cs typeface="Arial" panose="020B0604020202020204" pitchFamily="34" charset="0"/>
                  </a:rPr>
                  <a:t> der </a:t>
                </a:r>
                <a:r>
                  <a:rPr lang="en-US" sz="2100" dirty="0" err="1">
                    <a:cs typeface="Arial" panose="020B0604020202020204" pitchFamily="34" charset="0"/>
                  </a:rPr>
                  <a:t>Anreiz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zum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Reputationsaufbau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gering</a:t>
                </a:r>
                <a:endParaRPr lang="en-US" sz="2100" dirty="0"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2100" dirty="0" err="1">
                    <a:cs typeface="Arial" panose="020B0604020202020204" pitchFamily="34" charset="0"/>
                  </a:rPr>
                  <a:t>Bei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b="1" dirty="0" err="1">
                    <a:cs typeface="Arial" panose="020B0604020202020204" pitchFamily="34" charset="0"/>
                  </a:rPr>
                  <a:t>stochastischen</a:t>
                </a:r>
                <a:r>
                  <a:rPr lang="en-US" sz="2100" b="1" dirty="0">
                    <a:cs typeface="Arial" panose="020B0604020202020204" pitchFamily="34" charset="0"/>
                  </a:rPr>
                  <a:t> </a:t>
                </a:r>
                <a:r>
                  <a:rPr lang="en-US" sz="2100" b="1" dirty="0" err="1">
                    <a:cs typeface="Arial" panose="020B0604020202020204" pitchFamily="34" charset="0"/>
                  </a:rPr>
                  <a:t>Schocks</a:t>
                </a:r>
                <a:r>
                  <a:rPr lang="en-US" sz="2100" b="1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ist</a:t>
                </a:r>
                <a:r>
                  <a:rPr lang="en-US" sz="2100" dirty="0">
                    <a:cs typeface="Arial" panose="020B0604020202020204" pitchFamily="34" charset="0"/>
                  </a:rPr>
                  <a:t> das </a:t>
                </a:r>
                <a:r>
                  <a:rPr lang="en-US" sz="2100" dirty="0" err="1">
                    <a:cs typeface="Arial" panose="020B0604020202020204" pitchFamily="34" charset="0"/>
                  </a:rPr>
                  <a:t>Ergebnis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nicht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mehr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eindeutig</a:t>
                </a:r>
                <a:r>
                  <a:rPr lang="en-US" sz="2100" dirty="0">
                    <a:cs typeface="Arial" panose="020B0604020202020204" pitchFamily="34" charset="0"/>
                  </a:rPr>
                  <a:t>! </a:t>
                </a:r>
                <a:r>
                  <a:rPr lang="en-US" sz="2100" dirty="0" err="1">
                    <a:cs typeface="Arial" panose="020B0604020202020204" pitchFamily="34" charset="0"/>
                  </a:rPr>
                  <a:t>Eine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diskretionäre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Anpassung</a:t>
                </a:r>
                <a:r>
                  <a:rPr lang="en-US" sz="2100" dirty="0">
                    <a:cs typeface="Arial" panose="020B0604020202020204" pitchFamily="34" charset="0"/>
                  </a:rPr>
                  <a:t> </a:t>
                </a:r>
                <a:r>
                  <a:rPr lang="en-US" sz="2100" dirty="0" err="1">
                    <a:cs typeface="Arial" panose="020B0604020202020204" pitchFamily="34" charset="0"/>
                  </a:rPr>
                  <a:t>kann</a:t>
                </a:r>
                <a:r>
                  <a:rPr lang="en-US" sz="2100" dirty="0">
                    <a:cs typeface="Arial" panose="020B0604020202020204" pitchFamily="34" charset="0"/>
                  </a:rPr>
                  <a:t> optimal sein!</a:t>
                </a: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1" y="4577255"/>
                <a:ext cx="11881945" cy="1688091"/>
              </a:xfrm>
              <a:prstGeom prst="rect">
                <a:avLst/>
              </a:prstGeom>
              <a:blipFill>
                <a:blip r:embed="rId7"/>
                <a:stretch>
                  <a:fillRect l="-513" b="-61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55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Zeitinkonsistenzproblem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433" y="419952"/>
            <a:ext cx="12086567" cy="626928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1800" dirty="0" err="1" smtClean="0"/>
              <a:t>Weiterführende</a:t>
            </a:r>
            <a:r>
              <a:rPr lang="en-US" sz="1800" dirty="0" smtClean="0"/>
              <a:t> </a:t>
            </a:r>
            <a:r>
              <a:rPr lang="en-US" sz="1800" dirty="0" err="1" smtClean="0"/>
              <a:t>Literatur</a:t>
            </a:r>
            <a:r>
              <a:rPr lang="en-US" sz="1800" dirty="0" smtClean="0"/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err="1" smtClean="0"/>
              <a:t>Neben</a:t>
            </a:r>
            <a:r>
              <a:rPr lang="en-US" sz="1800" dirty="0" smtClean="0"/>
              <a:t> den </a:t>
            </a:r>
            <a:r>
              <a:rPr lang="en-US" sz="1800" dirty="0" err="1" smtClean="0"/>
              <a:t>besprochen</a:t>
            </a:r>
            <a:r>
              <a:rPr lang="en-US" sz="1800" dirty="0" smtClean="0"/>
              <a:t> </a:t>
            </a:r>
            <a:r>
              <a:rPr lang="en-US" sz="1800" dirty="0" err="1" smtClean="0"/>
              <a:t>Problemen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die </a:t>
            </a:r>
            <a:r>
              <a:rPr lang="en-US" sz="1800" dirty="0" err="1" smtClean="0"/>
              <a:t>Frage</a:t>
            </a:r>
            <a:r>
              <a:rPr lang="en-US" sz="1800" dirty="0" smtClean="0"/>
              <a:t> </a:t>
            </a:r>
            <a:r>
              <a:rPr lang="en-US" sz="1800" dirty="0" err="1" smtClean="0"/>
              <a:t>nach</a:t>
            </a:r>
            <a:r>
              <a:rPr lang="en-US" sz="1800" dirty="0" smtClean="0"/>
              <a:t> </a:t>
            </a:r>
            <a:r>
              <a:rPr lang="en-US" sz="1800" dirty="0" err="1" smtClean="0"/>
              <a:t>Transparenz</a:t>
            </a:r>
            <a:r>
              <a:rPr lang="en-US" sz="1800" dirty="0" smtClean="0"/>
              <a:t> </a:t>
            </a:r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Zentralbanken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err="1" smtClean="0"/>
              <a:t>wichtiges</a:t>
            </a:r>
            <a:r>
              <a:rPr lang="en-US" sz="1800" dirty="0" smtClean="0"/>
              <a:t> Feld in der </a:t>
            </a:r>
            <a:r>
              <a:rPr lang="en-US" sz="1800" dirty="0" err="1" smtClean="0"/>
              <a:t>Diskussion</a:t>
            </a:r>
            <a:r>
              <a:rPr lang="en-US" sz="1800" dirty="0" smtClean="0"/>
              <a:t>,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 err="1" smtClean="0"/>
              <a:t>auch</a:t>
            </a:r>
            <a:r>
              <a:rPr lang="en-US" sz="1800" dirty="0" smtClean="0"/>
              <a:t> </a:t>
            </a:r>
            <a:r>
              <a:rPr lang="en-US" sz="1800" dirty="0" err="1" smtClean="0"/>
              <a:t>ich</a:t>
            </a:r>
            <a:r>
              <a:rPr lang="en-US" sz="1800" dirty="0" smtClean="0"/>
              <a:t> </a:t>
            </a:r>
            <a:r>
              <a:rPr lang="en-US" sz="1800" dirty="0" err="1" smtClean="0"/>
              <a:t>mich</a:t>
            </a:r>
            <a:r>
              <a:rPr lang="en-US" sz="1800" dirty="0" smtClean="0"/>
              <a:t> </a:t>
            </a:r>
            <a:r>
              <a:rPr lang="en-US" sz="1800" dirty="0" err="1" smtClean="0"/>
              <a:t>einige</a:t>
            </a:r>
            <a:r>
              <a:rPr lang="en-US" sz="1800" dirty="0" smtClean="0"/>
              <a:t> </a:t>
            </a:r>
            <a:r>
              <a:rPr lang="en-US" sz="1800" dirty="0" err="1" smtClean="0"/>
              <a:t>Zeit</a:t>
            </a:r>
            <a:r>
              <a:rPr lang="en-US" sz="1800" dirty="0" smtClean="0"/>
              <a:t> </a:t>
            </a:r>
            <a:r>
              <a:rPr lang="en-US" sz="1800" dirty="0" err="1" smtClean="0"/>
              <a:t>beschäftigt</a:t>
            </a:r>
            <a:r>
              <a:rPr lang="en-US" sz="1800" dirty="0" smtClean="0"/>
              <a:t> </a:t>
            </a:r>
            <a:r>
              <a:rPr lang="en-US" sz="1800" dirty="0" err="1" smtClean="0"/>
              <a:t>habe</a:t>
            </a:r>
            <a:r>
              <a:rPr lang="en-US" sz="1800" dirty="0" smtClean="0"/>
              <a:t>: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hlinkClick r:id="rId3"/>
              </a:rPr>
              <a:t>Köster, </a:t>
            </a:r>
            <a:r>
              <a:rPr lang="en-US" sz="1800" dirty="0" smtClean="0">
                <a:hlinkClick r:id="rId3"/>
              </a:rPr>
              <a:t>B. J. (2011) Decision </a:t>
            </a:r>
            <a:r>
              <a:rPr lang="en-US" sz="1800" dirty="0">
                <a:hlinkClick r:id="rId3"/>
              </a:rPr>
              <a:t>Rules, Transparency and Central </a:t>
            </a:r>
            <a:r>
              <a:rPr lang="en-US" sz="1800" dirty="0" smtClean="0">
                <a:hlinkClick r:id="rId3"/>
              </a:rPr>
              <a:t>Banks (Dissertation) Heidelberg</a:t>
            </a: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1800" dirty="0" smtClean="0"/>
              <a:t>(</a:t>
            </a:r>
            <a:r>
              <a:rPr lang="en-US" sz="1800" dirty="0" err="1" smtClean="0"/>
              <a:t>insb</a:t>
            </a:r>
            <a:r>
              <a:rPr lang="en-US" sz="1800" dirty="0" smtClean="0"/>
              <a:t>. </a:t>
            </a:r>
            <a:r>
              <a:rPr lang="en-US" sz="1800" dirty="0" err="1"/>
              <a:t>f</a:t>
            </a:r>
            <a:r>
              <a:rPr lang="en-US" sz="1800" dirty="0" err="1" smtClean="0"/>
              <a:t>indet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hier</a:t>
            </a:r>
            <a:r>
              <a:rPr lang="en-US" sz="1800" dirty="0" smtClean="0"/>
              <a:t> </a:t>
            </a:r>
            <a:r>
              <a:rPr lang="en-US" sz="1800" dirty="0" err="1" smtClean="0"/>
              <a:t>auch</a:t>
            </a:r>
            <a:r>
              <a:rPr lang="en-US" sz="1800" dirty="0" smtClean="0"/>
              <a:t> das </a:t>
            </a:r>
            <a:r>
              <a:rPr lang="en-US" sz="1800" dirty="0" err="1" smtClean="0"/>
              <a:t>Barro</a:t>
            </a:r>
            <a:r>
              <a:rPr lang="en-US" sz="1800" dirty="0" smtClean="0"/>
              <a:t>-Gordon-Modell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 err="1" smtClean="0"/>
              <a:t>Aspekt</a:t>
            </a:r>
            <a:r>
              <a:rPr lang="en-US" sz="1800" dirty="0" smtClean="0"/>
              <a:t> von </a:t>
            </a:r>
            <a:r>
              <a:rPr lang="en-US" sz="1800" dirty="0" err="1" smtClean="0"/>
              <a:t>Schocks</a:t>
            </a:r>
            <a:r>
              <a:rPr lang="en-US" sz="1800" dirty="0" smtClean="0"/>
              <a:t> und </a:t>
            </a:r>
            <a:r>
              <a:rPr lang="en-US" sz="1800" dirty="0" err="1" smtClean="0"/>
              <a:t>Transparenzfragen</a:t>
            </a:r>
            <a:r>
              <a:rPr lang="en-US" sz="1800" dirty="0" smtClean="0"/>
              <a:t>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Blinder hat das Modell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/>
              <a:t>p</a:t>
            </a:r>
            <a:r>
              <a:rPr lang="en-US" sz="1800" dirty="0" err="1" smtClean="0"/>
              <a:t>rofessorales</a:t>
            </a:r>
            <a:r>
              <a:rPr lang="en-US" sz="1800" dirty="0" smtClean="0"/>
              <a:t> </a:t>
            </a:r>
            <a:r>
              <a:rPr lang="en-US" sz="1800" dirty="0" err="1" smtClean="0"/>
              <a:t>Anreizproblem</a:t>
            </a:r>
            <a:r>
              <a:rPr lang="en-US" sz="1800" dirty="0" smtClean="0"/>
              <a:t> </a:t>
            </a:r>
            <a:r>
              <a:rPr lang="en-US" sz="1800" dirty="0" err="1" smtClean="0"/>
              <a:t>gesehen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de-DE" sz="1800" dirty="0"/>
              <a:t>U</a:t>
            </a:r>
            <a:r>
              <a:rPr lang="de-DE" sz="1800" dirty="0" smtClean="0"/>
              <a:t> </a:t>
            </a:r>
            <a:r>
              <a:rPr lang="de-DE" sz="1800" dirty="0"/>
              <a:t>= </a:t>
            </a:r>
            <a:r>
              <a:rPr lang="de-DE" sz="1800" dirty="0" smtClean="0"/>
              <a:t>U(Klausurkorrektur„–“; </a:t>
            </a:r>
            <a:r>
              <a:rPr lang="de-DE" sz="1800" dirty="0"/>
              <a:t>Lernen der Studierenden </a:t>
            </a:r>
            <a:r>
              <a:rPr lang="de-DE" sz="1800" dirty="0" smtClean="0"/>
              <a:t>„+“)</a:t>
            </a: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1800" dirty="0" smtClean="0">
                <a:hlinkClick r:id="rId4"/>
              </a:rPr>
              <a:t>Alan </a:t>
            </a:r>
            <a:r>
              <a:rPr lang="en-US" sz="1800" dirty="0">
                <a:hlinkClick r:id="rId4"/>
              </a:rPr>
              <a:t>S. Blinder. The rules-versus-discretion debate in the light of recent experience. </a:t>
            </a:r>
            <a:r>
              <a:rPr lang="en-US" sz="1800" dirty="0" err="1">
                <a:hlinkClick r:id="rId4"/>
              </a:rPr>
              <a:t>Weltwirtschaftliches</a:t>
            </a:r>
            <a:r>
              <a:rPr lang="en-US" sz="1800" dirty="0">
                <a:hlinkClick r:id="rId4"/>
              </a:rPr>
              <a:t> </a:t>
            </a:r>
            <a:r>
              <a:rPr lang="en-US" sz="1800" dirty="0" err="1">
                <a:hlinkClick r:id="rId4"/>
              </a:rPr>
              <a:t>Archiv</a:t>
            </a:r>
            <a:r>
              <a:rPr lang="en-US" sz="1800" dirty="0">
                <a:hlinkClick r:id="rId4"/>
              </a:rPr>
              <a:t>, 123:399–414, 1987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1400" i="1" dirty="0" smtClean="0"/>
              <a:t>“Course </a:t>
            </a:r>
            <a:r>
              <a:rPr lang="en-US" sz="1400" i="1" dirty="0"/>
              <a:t>examinations are stressful experiences for students and </a:t>
            </a:r>
            <a:r>
              <a:rPr lang="en-US" sz="1400" i="1" dirty="0" smtClean="0"/>
              <a:t>teachers alike</a:t>
            </a:r>
            <a:r>
              <a:rPr lang="en-US" sz="1400" i="1" dirty="0"/>
              <a:t>. We use them both to rank students and to make sure they master </a:t>
            </a:r>
            <a:r>
              <a:rPr lang="en-US" sz="1400" i="1" dirty="0" smtClean="0"/>
              <a:t>the </a:t>
            </a:r>
            <a:r>
              <a:rPr lang="en-US" sz="1400" i="1" dirty="0"/>
              <a:t>course material. To most educators, the latter is by far the more </a:t>
            </a:r>
            <a:r>
              <a:rPr lang="en-US" sz="1400" i="1" dirty="0" smtClean="0"/>
              <a:t>important purpose</a:t>
            </a:r>
            <a:r>
              <a:rPr lang="en-US" sz="1400" i="1" dirty="0"/>
              <a:t>. But the learning objective does not require that the exam actually </a:t>
            </a:r>
            <a:r>
              <a:rPr lang="en-US" sz="1400" i="1" dirty="0" smtClean="0"/>
              <a:t>be given</a:t>
            </a:r>
            <a:r>
              <a:rPr lang="en-US" sz="1400" i="1" dirty="0"/>
              <a:t>. It is enough to announce the exam, let students prepare for it, and then  call it off at the last minute. In a real sense, everyone will be better off if </a:t>
            </a:r>
            <a:r>
              <a:rPr lang="en-US" sz="1400" i="1" dirty="0" smtClean="0"/>
              <a:t>the exam </a:t>
            </a:r>
            <a:r>
              <a:rPr lang="en-US" sz="1400" i="1" dirty="0"/>
              <a:t>is cancelled. Thus it superficially seems to be the right thing to do. Yet </a:t>
            </a:r>
            <a:r>
              <a:rPr lang="en-US" sz="1400" i="1" dirty="0" smtClean="0"/>
              <a:t>itis </a:t>
            </a:r>
            <a:r>
              <a:rPr lang="en-US" sz="1400" i="1" dirty="0"/>
              <a:t>rarely done, and for good reasons. Teachers know that this trick can only </a:t>
            </a:r>
            <a:r>
              <a:rPr lang="en-US" sz="1400" i="1" dirty="0" smtClean="0"/>
              <a:t>be </a:t>
            </a:r>
            <a:r>
              <a:rPr lang="en-US" sz="1400" i="1" dirty="0"/>
              <a:t>pulled off once or twice. After that, students would cease believing the </a:t>
            </a:r>
            <a:r>
              <a:rPr lang="en-US" sz="1400" i="1" dirty="0" smtClean="0"/>
              <a:t>threat and </a:t>
            </a:r>
            <a:r>
              <a:rPr lang="en-US" sz="1400" i="1" dirty="0"/>
              <a:t>would no longer study for exams. And that would be a real loss to </a:t>
            </a:r>
            <a:r>
              <a:rPr lang="en-US" sz="1400" i="1" dirty="0" smtClean="0"/>
              <a:t>bot </a:t>
            </a:r>
            <a:r>
              <a:rPr lang="en-US" sz="1400" i="1" dirty="0"/>
              <a:t>faculty and </a:t>
            </a:r>
            <a:r>
              <a:rPr lang="en-US" sz="1400" i="1" dirty="0" smtClean="0"/>
              <a:t>students. Notice </a:t>
            </a:r>
            <a:r>
              <a:rPr lang="en-US" sz="1400" i="1" dirty="0"/>
              <a:t>the obvious but important point that neither ignorance </a:t>
            </a:r>
            <a:r>
              <a:rPr lang="en-US" sz="1400" i="1" dirty="0" smtClean="0"/>
              <a:t>no </a:t>
            </a:r>
            <a:r>
              <a:rPr lang="en-US" sz="1400" i="1" dirty="0"/>
              <a:t>incorrect objectives play any role in this example. An omniscient </a:t>
            </a:r>
            <a:r>
              <a:rPr lang="en-US" sz="1400" i="1" dirty="0" smtClean="0"/>
              <a:t>and benevolent </a:t>
            </a:r>
            <a:r>
              <a:rPr lang="en-US" sz="1400" i="1" dirty="0"/>
              <a:t>despot presiding over the last year of the human race really </a:t>
            </a:r>
            <a:r>
              <a:rPr lang="en-US" sz="1400" i="1" dirty="0" smtClean="0"/>
              <a:t>would cancel </a:t>
            </a:r>
            <a:r>
              <a:rPr lang="en-US" sz="1400" i="1" dirty="0"/>
              <a:t>exams. It's the optimal thing to do. The problem arises from taking </a:t>
            </a:r>
            <a:r>
              <a:rPr lang="en-US" sz="1400" i="1" dirty="0" smtClean="0"/>
              <a:t>a short-sighted perspective. It is cured by showing proper concern for the future </a:t>
            </a:r>
            <a:r>
              <a:rPr lang="en-US" sz="1400" i="1" dirty="0"/>
              <a:t>consequences of </a:t>
            </a:r>
            <a:r>
              <a:rPr lang="en-US" sz="1400" i="1" dirty="0" smtClean="0"/>
              <a:t>current actions”</a:t>
            </a:r>
            <a:endParaRPr lang="en-US" sz="1400" i="1" dirty="0"/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2" name="Rechteck 1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857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1524001" y="362"/>
            <a:ext cx="7632848" cy="719925"/>
          </a:xfrm>
          <a:prstGeom prst="rect">
            <a:avLst/>
          </a:prstGeom>
          <a:noFill/>
          <a:ln>
            <a:noFill/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 smtClean="0"/>
              <a:t>Taylorschätzung</a:t>
            </a:r>
            <a:endParaRPr lang="de-DE" sz="2358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1056971" y="596318"/>
            <a:ext cx="9111708" cy="46088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177" dirty="0"/>
              <a:t> i</a:t>
            </a:r>
            <a:r>
              <a:rPr lang="en-US" sz="2177" baseline="-25000" dirty="0"/>
              <a:t>t </a:t>
            </a:r>
            <a:r>
              <a:rPr lang="en-US" sz="2177" dirty="0"/>
              <a:t>= </a:t>
            </a:r>
            <a:r>
              <a:rPr lang="en-US" sz="2177" dirty="0" err="1" smtClean="0"/>
              <a:t>i</a:t>
            </a:r>
            <a:r>
              <a:rPr lang="en-US" sz="2177" dirty="0" smtClean="0"/>
              <a:t>*</a:t>
            </a:r>
            <a:r>
              <a:rPr lang="de-DE" sz="2177" dirty="0" smtClean="0"/>
              <a:t>+ </a:t>
            </a:r>
            <a:r>
              <a:rPr lang="de-DE" sz="2177" dirty="0"/>
              <a:t>b(</a:t>
            </a:r>
            <a:r>
              <a:rPr lang="el-GR" sz="2177" dirty="0"/>
              <a:t>π</a:t>
            </a:r>
            <a:r>
              <a:rPr lang="en-US" sz="2177" baseline="-25000" dirty="0"/>
              <a:t>t </a:t>
            </a:r>
            <a:r>
              <a:rPr lang="de-DE" sz="2177" dirty="0"/>
              <a:t>- </a:t>
            </a:r>
            <a:r>
              <a:rPr lang="el-GR" sz="2177" dirty="0"/>
              <a:t>π</a:t>
            </a:r>
            <a:r>
              <a:rPr lang="de-DE" sz="2177" dirty="0"/>
              <a:t>*) +c(y</a:t>
            </a:r>
            <a:r>
              <a:rPr lang="en-US" sz="2177" baseline="-25000" dirty="0"/>
              <a:t>t </a:t>
            </a:r>
            <a:r>
              <a:rPr lang="de-DE" sz="2177" dirty="0"/>
              <a:t>- y*)/y*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03963" y="1062213"/>
            <a:ext cx="9111708" cy="44241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177" dirty="0" smtClean="0"/>
              <a:t>Welche Werte sollte man für Inflation und </a:t>
            </a:r>
            <a:r>
              <a:rPr lang="de-DE" sz="2177" dirty="0" err="1" smtClean="0"/>
              <a:t>Outputgap</a:t>
            </a:r>
            <a:r>
              <a:rPr lang="de-DE" sz="2177" dirty="0" smtClean="0"/>
              <a:t> verwenden?</a:t>
            </a:r>
            <a:endParaRPr lang="de-DE" sz="2177" dirty="0"/>
          </a:p>
        </p:txBody>
      </p:sp>
      <p:sp>
        <p:nvSpPr>
          <p:cNvPr id="9" name="Textfeld 8"/>
          <p:cNvSpPr txBox="1"/>
          <p:nvPr/>
        </p:nvSpPr>
        <p:spPr>
          <a:xfrm>
            <a:off x="1180960" y="1518145"/>
            <a:ext cx="9175613" cy="193513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400008" indent="-400008">
              <a:lnSpc>
                <a:spcPct val="110000"/>
              </a:lnSpc>
              <a:buFont typeface="+mj-lt"/>
              <a:buAutoNum type="romanLcPeriod"/>
            </a:pPr>
            <a:r>
              <a:rPr lang="de-DE" sz="2177" dirty="0" smtClean="0"/>
              <a:t>Ölpreise sind seit 2007 hochvolatil (warum)?</a:t>
            </a:r>
            <a:endParaRPr lang="de-DE" sz="2177" dirty="0"/>
          </a:p>
          <a:p>
            <a:pPr marL="400008" indent="-400008">
              <a:lnSpc>
                <a:spcPct val="110000"/>
              </a:lnSpc>
              <a:buFont typeface="+mj-lt"/>
              <a:buAutoNum type="romanLcPeriod"/>
            </a:pPr>
            <a:r>
              <a:rPr lang="de-DE" sz="2177" dirty="0" smtClean="0"/>
              <a:t>Energiepreise </a:t>
            </a:r>
            <a:r>
              <a:rPr lang="de-DE" sz="2177" dirty="0" smtClean="0"/>
              <a:t>insbesondere </a:t>
            </a:r>
            <a:r>
              <a:rPr lang="de-DE" sz="2177" dirty="0" smtClean="0"/>
              <a:t>in Deutschland folgen nicht vornehmlich einem Marktprozess (warum)</a:t>
            </a:r>
          </a:p>
          <a:p>
            <a:pPr marL="400008" indent="-400008">
              <a:lnSpc>
                <a:spcPct val="110000"/>
              </a:lnSpc>
              <a:buFont typeface="+mj-lt"/>
              <a:buAutoNum type="romanLcPeriod"/>
            </a:pPr>
            <a:r>
              <a:rPr lang="de-DE" sz="2177" dirty="0" smtClean="0"/>
              <a:t>Güter die (externen) saisonalen Schwankungen unterliegen sollten ausgeklammert werden (warum)? </a:t>
            </a:r>
            <a:endParaRPr lang="de-DE" sz="2177" dirty="0"/>
          </a:p>
        </p:txBody>
      </p:sp>
      <p:sp>
        <p:nvSpPr>
          <p:cNvPr id="10" name="Textfeld 9"/>
          <p:cNvSpPr txBox="1"/>
          <p:nvPr/>
        </p:nvSpPr>
        <p:spPr>
          <a:xfrm>
            <a:off x="1335986" y="3906725"/>
            <a:ext cx="9111708" cy="44023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177" b="1" dirty="0"/>
              <a:t>⇒	</a:t>
            </a:r>
            <a:r>
              <a:rPr lang="de-DE" sz="2177" b="1" dirty="0" smtClean="0"/>
              <a:t>Kerninflation	(HVPI ohne Energie und unbearbeitete Lebensmittel)</a:t>
            </a:r>
            <a:endParaRPr lang="de-DE" sz="2177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11426" y="4765242"/>
            <a:ext cx="12013095" cy="11980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2177" dirty="0" smtClean="0"/>
              <a:t>Schätzung des Produktionspotentials über eine „langfristige“ </a:t>
            </a:r>
            <a:r>
              <a:rPr lang="de-DE" sz="2177" dirty="0" err="1" smtClean="0"/>
              <a:t>neoklassiche</a:t>
            </a:r>
            <a:r>
              <a:rPr lang="de-DE" sz="2177" dirty="0" smtClean="0"/>
              <a:t> Produktionsfunktion</a:t>
            </a:r>
            <a:endParaRPr lang="de-DE" sz="2177" dirty="0"/>
          </a:p>
          <a:p>
            <a:pPr algn="ctr">
              <a:lnSpc>
                <a:spcPct val="110000"/>
              </a:lnSpc>
            </a:pPr>
            <a:endParaRPr lang="de-DE" sz="2177" dirty="0" smtClean="0"/>
          </a:p>
          <a:p>
            <a:pPr algn="ctr">
              <a:lnSpc>
                <a:spcPct val="110000"/>
              </a:lnSpc>
            </a:pPr>
            <a:r>
              <a:rPr lang="de-DE" sz="2177" dirty="0" smtClean="0"/>
              <a:t>y=AF(K,L</a:t>
            </a:r>
            <a:r>
              <a:rPr lang="de-DE" sz="2177" dirty="0"/>
              <a:t>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59497" y="6009098"/>
            <a:ext cx="9111708" cy="46088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177" dirty="0" smtClean="0"/>
              <a:t>Mögliche Quellen: </a:t>
            </a:r>
            <a:r>
              <a:rPr lang="de-DE" sz="2177" dirty="0"/>
              <a:t>IMF, OECD, </a:t>
            </a:r>
            <a:r>
              <a:rPr lang="de-DE" sz="2177" b="1" dirty="0"/>
              <a:t>EU-</a:t>
            </a:r>
            <a:r>
              <a:rPr lang="de-DE" sz="2177" b="1" dirty="0" err="1"/>
              <a:t>Commission</a:t>
            </a:r>
            <a:endParaRPr lang="de-DE" sz="2177" b="1" dirty="0"/>
          </a:p>
        </p:txBody>
      </p:sp>
      <p:sp>
        <p:nvSpPr>
          <p:cNvPr id="2" name="Rechteck 1"/>
          <p:cNvSpPr/>
          <p:nvPr/>
        </p:nvSpPr>
        <p:spPr>
          <a:xfrm>
            <a:off x="1559497" y="3427528"/>
            <a:ext cx="417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Ölpreise haben rund</a:t>
            </a:r>
            <a:r>
              <a:rPr lang="de-DE" dirty="0" smtClean="0">
                <a:ea typeface="Arial Unicode MS"/>
                <a:cs typeface="Arial Unicode MS"/>
              </a:rPr>
              <a:t> </a:t>
            </a:r>
            <a:r>
              <a:rPr lang="de-DE" dirty="0">
                <a:ea typeface="Arial Unicode MS"/>
                <a:cs typeface="Arial Unicode MS"/>
              </a:rPr>
              <a:t>10% </a:t>
            </a:r>
            <a:r>
              <a:rPr lang="de-DE" dirty="0" smtClean="0">
                <a:ea typeface="Arial Unicode MS"/>
                <a:cs typeface="Arial Unicode MS"/>
              </a:rPr>
              <a:t>Gewicht im HVPI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38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8" grpId="0"/>
      <p:bldP spid="9" grpId="0"/>
      <p:bldP spid="10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2063552" y="136526"/>
            <a:ext cx="7632848" cy="719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 smtClean="0"/>
              <a:t>Eurozone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14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604917" y="6217277"/>
            <a:ext cx="3800570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68" y="1519555"/>
            <a:ext cx="4584589" cy="275563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970" y="1296055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0" y="11953"/>
            <a:ext cx="2893508" cy="719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 smtClean="0"/>
              <a:t>Taylor </a:t>
            </a:r>
            <a:r>
              <a:rPr lang="de-DE" sz="2358" b="1" dirty="0" err="1" smtClean="0"/>
              <a:t>rule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15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604916" y="6289277"/>
            <a:ext cx="4152012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ECB,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sp>
        <p:nvSpPr>
          <p:cNvPr id="13" name="Textfeld 12"/>
          <p:cNvSpPr txBox="1"/>
          <p:nvPr/>
        </p:nvSpPr>
        <p:spPr>
          <a:xfrm>
            <a:off x="3334872" y="107291"/>
            <a:ext cx="5671670" cy="4308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i</a:t>
            </a:r>
            <a:r>
              <a:rPr lang="en-US" sz="2000" dirty="0" smtClean="0"/>
              <a:t>*</a:t>
            </a:r>
            <a:r>
              <a:rPr lang="de-DE" sz="2000" dirty="0" smtClean="0"/>
              <a:t>+ </a:t>
            </a:r>
            <a:r>
              <a:rPr lang="de-DE" sz="2000" dirty="0"/>
              <a:t>b(</a:t>
            </a:r>
            <a:r>
              <a:rPr lang="el-GR" sz="2000" dirty="0"/>
              <a:t>π</a:t>
            </a:r>
            <a:r>
              <a:rPr lang="en-US" sz="2000" baseline="-25000" dirty="0"/>
              <a:t> </a:t>
            </a:r>
            <a:r>
              <a:rPr lang="de-DE" sz="2000" dirty="0"/>
              <a:t>- </a:t>
            </a:r>
            <a:r>
              <a:rPr lang="el-GR" sz="2000" dirty="0"/>
              <a:t>π</a:t>
            </a:r>
            <a:r>
              <a:rPr lang="de-DE" sz="2000" dirty="0"/>
              <a:t>*) +c(y</a:t>
            </a:r>
            <a:r>
              <a:rPr lang="en-US" sz="2000" baseline="-25000" dirty="0"/>
              <a:t> </a:t>
            </a:r>
            <a:r>
              <a:rPr lang="de-DE" sz="2000" dirty="0"/>
              <a:t>- y*)  	</a:t>
            </a:r>
            <a:r>
              <a:rPr lang="en-US" sz="2000" dirty="0"/>
              <a:t>i</a:t>
            </a:r>
            <a:r>
              <a:rPr lang="en-US" sz="2000" dirty="0" smtClean="0"/>
              <a:t>* =2%    </a:t>
            </a:r>
            <a:r>
              <a:rPr lang="el-GR" sz="2000" dirty="0"/>
              <a:t>π</a:t>
            </a:r>
            <a:r>
              <a:rPr lang="de-DE" sz="2000" dirty="0"/>
              <a:t>*=2%    b=c=0,5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28" y="1367220"/>
            <a:ext cx="3919007" cy="3483063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430393"/>
              </p:ext>
            </p:extLst>
          </p:nvPr>
        </p:nvGraphicFramePr>
        <p:xfrm>
          <a:off x="4434261" y="1367220"/>
          <a:ext cx="2295525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Arbeitsblatt" r:id="rId4" imgW="2295709" imgH="2357355" progId="Excel.Sheet.12">
                  <p:embed/>
                </p:oleObj>
              </mc:Choice>
              <mc:Fallback>
                <p:oleObj name="Arbeitsblatt" r:id="rId4" imgW="2295709" imgH="23573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4261" y="1367220"/>
                        <a:ext cx="2295525" cy="235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1524001" y="362"/>
            <a:ext cx="7632848" cy="719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/>
              <a:t>Taylor </a:t>
            </a:r>
            <a:r>
              <a:rPr lang="de-DE" sz="2358" b="1" dirty="0" err="1" smtClean="0"/>
              <a:t>Rule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16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604916" y="6217277"/>
            <a:ext cx="4152012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ECB,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29" y="927813"/>
            <a:ext cx="6096528" cy="470042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646" y="927813"/>
            <a:ext cx="3036071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1524001" y="362"/>
            <a:ext cx="7632848" cy="719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/>
              <a:t>Taylor </a:t>
            </a:r>
            <a:r>
              <a:rPr lang="de-DE" sz="2358" b="1" dirty="0" err="1" smtClean="0"/>
              <a:t>Rule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17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04916" y="6217277"/>
            <a:ext cx="4152012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ECB,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40" y="892376"/>
            <a:ext cx="6047756" cy="228619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40" y="3267144"/>
            <a:ext cx="3048264" cy="226790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504" y="3267144"/>
            <a:ext cx="3048264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1524001" y="362"/>
            <a:ext cx="7632848" cy="719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/>
              <a:t>Taylor </a:t>
            </a:r>
            <a:r>
              <a:rPr lang="de-DE" sz="2358" b="1" dirty="0" err="1" smtClean="0"/>
              <a:t>Rule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18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604916" y="6217277"/>
            <a:ext cx="4152012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ECB,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60" y="984321"/>
            <a:ext cx="6096528" cy="226790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392" y="3397644"/>
            <a:ext cx="3048264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/>
          </p:cNvSpPr>
          <p:nvPr/>
        </p:nvSpPr>
        <p:spPr>
          <a:xfrm>
            <a:off x="1524001" y="362"/>
            <a:ext cx="7632848" cy="476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9" tIns="45714" rIns="91429" bIns="45714" rtlCol="0" anchor="ctr" anchorCtr="0">
            <a:noAutofit/>
          </a:bodyPr>
          <a:lstStyle/>
          <a:p>
            <a:pPr algn="ctr"/>
            <a:r>
              <a:rPr lang="de-DE" sz="2358" b="1" dirty="0"/>
              <a:t>Taylor </a:t>
            </a:r>
            <a:r>
              <a:rPr lang="de-DE" sz="2358" b="1" dirty="0" err="1" smtClean="0"/>
              <a:t>Rule</a:t>
            </a:r>
            <a:endParaRPr lang="de-DE" sz="2358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19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749867" y="6361278"/>
            <a:ext cx="4152012" cy="30173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361" dirty="0"/>
              <a:t>Source: EU-</a:t>
            </a:r>
            <a:r>
              <a:rPr lang="de-DE" sz="1361" dirty="0" err="1"/>
              <a:t>Commission</a:t>
            </a:r>
            <a:r>
              <a:rPr lang="de-DE" sz="1361" dirty="0"/>
              <a:t>, </a:t>
            </a:r>
            <a:r>
              <a:rPr lang="de-DE" sz="1361" dirty="0" err="1"/>
              <a:t>Eurostat</a:t>
            </a:r>
            <a:r>
              <a:rPr lang="de-DE" sz="1361" dirty="0"/>
              <a:t>, ECB, </a:t>
            </a:r>
            <a:r>
              <a:rPr lang="de-DE" sz="1361" dirty="0" err="1"/>
              <a:t>own</a:t>
            </a:r>
            <a:r>
              <a:rPr lang="de-DE" sz="1361" dirty="0"/>
              <a:t> </a:t>
            </a:r>
            <a:r>
              <a:rPr lang="de-DE" sz="1361" dirty="0" err="1"/>
              <a:t>calculations</a:t>
            </a:r>
            <a:endParaRPr lang="de-DE" sz="136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525" y="786295"/>
            <a:ext cx="5376143" cy="43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2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err="1" smtClean="0">
                <a:solidFill>
                  <a:sysClr val="windowText" lastClr="000000"/>
                </a:solidFill>
              </a:rPr>
              <a:t>Entwicklungen</a:t>
            </a:r>
            <a:r>
              <a:rPr lang="en-US" sz="3266" dirty="0" smtClean="0">
                <a:solidFill>
                  <a:sysClr val="windowText" lastClr="000000"/>
                </a:solidFill>
              </a:rPr>
              <a:t> in der </a:t>
            </a:r>
            <a:r>
              <a:rPr lang="en-US" sz="3266" dirty="0" err="1">
                <a:solidFill>
                  <a:sysClr val="windowText" lastClr="000000"/>
                </a:solidFill>
              </a:rPr>
              <a:t>G</a:t>
            </a:r>
            <a:r>
              <a:rPr lang="en-US" sz="3266" dirty="0" err="1" smtClean="0">
                <a:solidFill>
                  <a:sysClr val="windowText" lastClr="000000"/>
                </a:solidFill>
              </a:rPr>
              <a:t>eldpolitik</a:t>
            </a:r>
            <a:endParaRPr lang="en-US" sz="3266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889967"/>
            <a:ext cx="12191999" cy="528564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Vornehmlich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Instrument 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Geldpolitik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Geldangebot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(Friedman-Regel: 			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gemäß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Quantitätsgleichung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sollte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Geldmenge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gesteuert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ausreichend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Geld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Transaktionen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vorhanden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Politikinstrument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Zinsniveau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Zinssignal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Leitzins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EZB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Zinssatz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der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Einlagenfazilität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Ultra-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Zentrales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Politikinstrument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Zentralbank-Kommunikation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des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Finanzmärkte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verschiedenste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(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Leitzins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Anleihenkaufprogramme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Selbstbindung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mittelfristige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Aussagen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		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mehrere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Jahre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niedrig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halten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/forward guidance, 						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Erwartungssteuerung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Interventionsankündigungen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Draghi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-Put 2012)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20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12080" y="50833"/>
            <a:ext cx="4499944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smtClean="0">
                <a:solidFill>
                  <a:sysClr val="windowText" lastClr="000000"/>
                </a:solidFill>
              </a:rPr>
              <a:t>EZB und Fed</a:t>
            </a:r>
            <a:endParaRPr lang="en-US" sz="3266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50" y="3813764"/>
            <a:ext cx="4432176" cy="272514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673" y="320429"/>
            <a:ext cx="4901609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21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47064" y="50833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err="1" smtClean="0">
                <a:solidFill>
                  <a:sysClr val="windowText" lastClr="000000"/>
                </a:solidFill>
              </a:rPr>
              <a:t>Staatsverschuldung</a:t>
            </a:r>
            <a:r>
              <a:rPr lang="en-US" sz="3266" dirty="0" smtClean="0">
                <a:solidFill>
                  <a:sysClr val="windowText" lastClr="000000"/>
                </a:solidFill>
              </a:rPr>
              <a:t> in Europa</a:t>
            </a:r>
            <a:endParaRPr lang="en-US" sz="3266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3" y="619101"/>
            <a:ext cx="9193565" cy="556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22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0634" y="50833"/>
            <a:ext cx="6227483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Staatsverschuldung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in Europa und die EZB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825" y="1255910"/>
            <a:ext cx="2254903" cy="533613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5794482" y="540816"/>
            <a:ext cx="1936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Anteil</a:t>
            </a:r>
            <a:r>
              <a:rPr lang="en-US" dirty="0" smtClean="0">
                <a:solidFill>
                  <a:sysClr val="windowText" lastClr="000000"/>
                </a:solidFill>
              </a:rPr>
              <a:t> PSPP an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Den </a:t>
            </a:r>
            <a:r>
              <a:rPr lang="en-US" dirty="0" err="1" smtClean="0">
                <a:solidFill>
                  <a:sysClr val="windowText" lastClr="000000"/>
                </a:solidFill>
              </a:rPr>
              <a:t>Staatschulden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83" y="502719"/>
            <a:ext cx="4759618" cy="320166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808" y="3777811"/>
            <a:ext cx="4268655" cy="2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0DE9C-389F-4056-A799-8642F6081CF3}" type="slidenum">
              <a:t>23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62304" y="56810"/>
            <a:ext cx="6227483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Fazit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2651" y="352603"/>
            <a:ext cx="115892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Geldpolitik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Finanzkrise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 die EZB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aggressiven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Mittel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gegengesteuert</a:t>
            </a:r>
            <a:endParaRPr lang="en-US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Nullzinsen</a:t>
            </a:r>
            <a:endParaRPr lang="en-US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Draghi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-Put</a:t>
            </a:r>
          </a:p>
          <a:p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Anleihenkaufprogramme</a:t>
            </a:r>
            <a:endParaRPr lang="en-US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 Die </a:t>
            </a:r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Zinsen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sind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mittelfristigen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Horizont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auf 0%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oder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sogar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negativ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festgelegt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Markt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außer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Kraft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gesetzt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solidFill>
                <a:sysClr val="windowText" lastClr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seit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2015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kauft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die EZB auf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breiter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Front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Staatsanleihen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des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Eurosystems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am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Sekundärmarkt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auf. Dies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sollte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2018 	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auslaufen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allerdings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auf basis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Neukäufe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das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Niveau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sollte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damals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schon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gehalten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werden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	(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auslaufende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Anleihen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wurden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prolongiert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!)</a:t>
            </a:r>
          </a:p>
          <a:p>
            <a:endParaRPr lang="en-US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Zuge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Corona-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Krise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wurden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diese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neu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gestartet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bzw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erweitert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so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jetzt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ca. 20% der </a:t>
            </a:r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Staatschuld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der 	Eurozone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bei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EZB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liegt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Für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Deutschland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sogar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bei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25%)</a:t>
            </a:r>
          </a:p>
          <a:p>
            <a:endParaRPr lang="en-US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Fiskalpolitik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Finanzkrise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hat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die Situation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Staatsschulden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insbesondere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in Deutschland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zwar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wieder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entspannt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Zuge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Corona-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Krise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ist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aber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die </a:t>
            </a:r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Schuldenstandsquote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in der Eurozone (EU) </a:t>
            </a:r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bei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rund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100% 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Dies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liegt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insbesondere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den stark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ausgeweiteten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Arbeitsmarktprogrammen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Kurzarbeit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aktuell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zeigt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in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Fiskalpolitik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Zuge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digitalen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Transformation und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Infrastrukturmaßnahmen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Zusammenhang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dem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Klimawandel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ähnlich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wie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bei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der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Geldpolitik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eine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Tendenz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stärker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in die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privaten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Märkte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einzugreifen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und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sich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nicht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zurückzuziehen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108191" y="0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der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Geldpolitk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434" y="720772"/>
            <a:ext cx="8556592" cy="42829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err="1" smtClean="0"/>
              <a:t>Warum</a:t>
            </a:r>
            <a:r>
              <a:rPr lang="en-US" sz="2000" dirty="0" smtClean="0"/>
              <a:t> hat </a:t>
            </a:r>
            <a:r>
              <a:rPr lang="en-US" sz="2000" dirty="0" err="1" smtClean="0"/>
              <a:t>sich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Unhabhängigkeit</a:t>
            </a:r>
            <a:r>
              <a:rPr lang="en-US" sz="2000" dirty="0" smtClean="0"/>
              <a:t> der </a:t>
            </a:r>
            <a:r>
              <a:rPr lang="en-US" sz="2000" dirty="0" err="1" smtClean="0"/>
              <a:t>Zentralbanken</a:t>
            </a:r>
            <a:r>
              <a:rPr lang="en-US" sz="2000" dirty="0" smtClean="0"/>
              <a:t> </a:t>
            </a:r>
            <a:r>
              <a:rPr lang="en-US" sz="2000" dirty="0" err="1" smtClean="0"/>
              <a:t>entwickelt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433" y="1496258"/>
            <a:ext cx="10535593" cy="42829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regelgebundene</a:t>
            </a:r>
            <a:r>
              <a:rPr lang="en-US" sz="2000" dirty="0" smtClean="0"/>
              <a:t> </a:t>
            </a:r>
            <a:r>
              <a:rPr lang="en-US" sz="2000" dirty="0" err="1" smtClean="0"/>
              <a:t>bzw</a:t>
            </a:r>
            <a:r>
              <a:rPr lang="en-US" sz="2000" dirty="0" smtClean="0"/>
              <a:t>. “</a:t>
            </a:r>
            <a:r>
              <a:rPr lang="en-US" sz="2000" dirty="0" err="1"/>
              <a:t>k</a:t>
            </a:r>
            <a:r>
              <a:rPr lang="en-US" sz="2000" dirty="0" err="1" smtClean="0"/>
              <a:t>onservative</a:t>
            </a:r>
            <a:r>
              <a:rPr lang="en-US" sz="2000" dirty="0" smtClean="0"/>
              <a:t>” </a:t>
            </a:r>
            <a:r>
              <a:rPr lang="en-US" sz="2000" dirty="0" err="1" smtClean="0"/>
              <a:t>Geldpolitik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diskretionärer</a:t>
            </a:r>
            <a:r>
              <a:rPr lang="en-US" sz="2000" dirty="0" smtClean="0"/>
              <a:t> </a:t>
            </a:r>
            <a:r>
              <a:rPr lang="en-US" sz="2000" dirty="0" err="1" smtClean="0"/>
              <a:t>Geldpolitik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überlegen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51613"/>
            <a:ext cx="11207233" cy="177601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err="1">
                <a:hlinkClick r:id="rId3"/>
              </a:rPr>
              <a:t>Barro</a:t>
            </a:r>
            <a:r>
              <a:rPr lang="en-US" sz="2000" dirty="0">
                <a:hlinkClick r:id="rId3"/>
              </a:rPr>
              <a:t>, </a:t>
            </a:r>
            <a:r>
              <a:rPr lang="en-US" sz="2000" dirty="0" smtClean="0">
                <a:hlinkClick r:id="rId3"/>
              </a:rPr>
              <a:t>R. </a:t>
            </a:r>
            <a:r>
              <a:rPr lang="en-US" sz="2000" dirty="0">
                <a:hlinkClick r:id="rId3"/>
              </a:rPr>
              <a:t>and </a:t>
            </a:r>
            <a:r>
              <a:rPr lang="en-US" sz="2000" dirty="0" smtClean="0">
                <a:hlinkClick r:id="rId3"/>
              </a:rPr>
              <a:t>Gordon, D- (1983) Rules</a:t>
            </a:r>
            <a:r>
              <a:rPr lang="en-US" sz="2000" dirty="0">
                <a:hlinkClick r:id="rId3"/>
              </a:rPr>
              <a:t>, Discretion, and Reputation in a Model of </a:t>
            </a:r>
            <a:r>
              <a:rPr lang="en-US" sz="2000" dirty="0" smtClean="0">
                <a:hlinkClick r:id="rId3"/>
              </a:rPr>
              <a:t>Monetary Policy,  </a:t>
            </a:r>
            <a:r>
              <a:rPr lang="en-US" sz="2000" dirty="0">
                <a:hlinkClick r:id="rId3"/>
              </a:rPr>
              <a:t>Journal of Monetary Economics </a:t>
            </a:r>
            <a:r>
              <a:rPr lang="en-US" sz="2000" dirty="0" smtClean="0">
                <a:hlinkClick r:id="rId3"/>
              </a:rPr>
              <a:t>12 (July) </a:t>
            </a:r>
            <a:r>
              <a:rPr lang="en-US" sz="2000" dirty="0">
                <a:hlinkClick r:id="rId3"/>
              </a:rPr>
              <a:t>101-22</a:t>
            </a:r>
            <a:r>
              <a:rPr lang="en-US" sz="20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sz="2000" dirty="0" err="1">
                <a:hlinkClick r:id="rId4"/>
              </a:rPr>
              <a:t>Kydland</a:t>
            </a:r>
            <a:r>
              <a:rPr lang="en-US" sz="2000" dirty="0">
                <a:hlinkClick r:id="rId4"/>
              </a:rPr>
              <a:t>, </a:t>
            </a:r>
            <a:r>
              <a:rPr lang="en-US" sz="2000" dirty="0" smtClean="0">
                <a:hlinkClick r:id="rId4"/>
              </a:rPr>
              <a:t>F. and Prescott, E. (1977) Rules </a:t>
            </a:r>
            <a:r>
              <a:rPr lang="en-US" sz="2000" dirty="0">
                <a:hlinkClick r:id="rId4"/>
              </a:rPr>
              <a:t>Rather than Discretion: The Inconsistency of Optimal </a:t>
            </a:r>
            <a:r>
              <a:rPr lang="en-US" sz="2000" dirty="0" smtClean="0">
                <a:hlinkClick r:id="rId4"/>
              </a:rPr>
              <a:t>Plans</a:t>
            </a:r>
            <a:r>
              <a:rPr lang="en-US" sz="2000" dirty="0">
                <a:hlinkClick r:id="rId4"/>
              </a:rPr>
              <a:t>,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>
                <a:hlinkClick r:id="rId4"/>
              </a:rPr>
              <a:t>Journal of Political Economy 85 (</a:t>
            </a:r>
            <a:r>
              <a:rPr lang="en-US" sz="2000" dirty="0" smtClean="0">
                <a:hlinkClick r:id="rId4"/>
              </a:rPr>
              <a:t>June), 473-90</a:t>
            </a:r>
            <a:endParaRPr lang="en-US" sz="2000" dirty="0" smtClean="0"/>
          </a:p>
        </p:txBody>
      </p:sp>
      <p:sp>
        <p:nvSpPr>
          <p:cNvPr id="6" name="Rechteck 5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74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83980" y="13619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err="1" smtClean="0">
                <a:solidFill>
                  <a:sysClr val="windowText" lastClr="000000"/>
                </a:solidFill>
              </a:rPr>
              <a:t>Zeitinkonsistenzproblem</a:t>
            </a:r>
            <a:endParaRPr lang="en-US" sz="3266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7192" y="776677"/>
            <a:ext cx="10678806" cy="565960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177" dirty="0" err="1" smtClean="0"/>
              <a:t>Philippskurve</a:t>
            </a:r>
            <a:r>
              <a:rPr lang="en-US" sz="2177" dirty="0" smtClean="0"/>
              <a:t> (</a:t>
            </a:r>
            <a:r>
              <a:rPr lang="en-US" sz="2177" dirty="0" err="1" smtClean="0"/>
              <a:t>ersetzt</a:t>
            </a:r>
            <a:r>
              <a:rPr lang="en-US" sz="2177" dirty="0" smtClean="0"/>
              <a:t> </a:t>
            </a:r>
            <a:r>
              <a:rPr lang="en-US" sz="2177" dirty="0" err="1" smtClean="0"/>
              <a:t>über</a:t>
            </a:r>
            <a:r>
              <a:rPr lang="en-US" sz="2177" dirty="0" smtClean="0"/>
              <a:t> den </a:t>
            </a:r>
            <a:r>
              <a:rPr lang="en-US" sz="2177" dirty="0" err="1" smtClean="0"/>
              <a:t>Zusammenhang</a:t>
            </a:r>
            <a:r>
              <a:rPr lang="en-US" sz="2177" dirty="0" smtClean="0"/>
              <a:t>, </a:t>
            </a:r>
            <a:r>
              <a:rPr lang="en-US" sz="2177" dirty="0" err="1" smtClean="0"/>
              <a:t>dass</a:t>
            </a:r>
            <a:r>
              <a:rPr lang="en-US" sz="2177" dirty="0" smtClean="0"/>
              <a:t> der Output y </a:t>
            </a:r>
            <a:r>
              <a:rPr lang="en-US" sz="2177" dirty="0" err="1" smtClean="0"/>
              <a:t>negativ</a:t>
            </a:r>
            <a:r>
              <a:rPr lang="en-US" sz="2177" dirty="0" smtClean="0"/>
              <a:t> </a:t>
            </a:r>
            <a:r>
              <a:rPr lang="en-US" sz="2177" dirty="0" err="1" smtClean="0"/>
              <a:t>mit</a:t>
            </a:r>
            <a:r>
              <a:rPr lang="en-US" sz="2177" dirty="0" smtClean="0"/>
              <a:t> </a:t>
            </a:r>
            <a:r>
              <a:rPr lang="en-US" sz="2177" dirty="0" err="1" smtClean="0"/>
              <a:t>dem</a:t>
            </a:r>
            <a:r>
              <a:rPr lang="en-US" sz="2177" dirty="0" smtClean="0"/>
              <a:t> Level der </a:t>
            </a:r>
            <a:r>
              <a:rPr lang="en-US" sz="2177" dirty="0" err="1" smtClean="0"/>
              <a:t>Arbeitslosigkeit</a:t>
            </a:r>
            <a:r>
              <a:rPr lang="en-US" sz="2177" dirty="0" smtClean="0"/>
              <a:t> </a:t>
            </a:r>
            <a:r>
              <a:rPr lang="en-US" sz="2177" dirty="0" err="1" smtClean="0"/>
              <a:t>gekoppelt</a:t>
            </a:r>
            <a:r>
              <a:rPr lang="en-US" sz="2177" dirty="0" smtClean="0"/>
              <a:t> </a:t>
            </a:r>
            <a:r>
              <a:rPr lang="en-US" sz="2177" dirty="0" err="1" smtClean="0"/>
              <a:t>ist</a:t>
            </a:r>
            <a:r>
              <a:rPr lang="en-US" sz="2177" dirty="0" smtClean="0"/>
              <a:t> (</a:t>
            </a:r>
            <a:r>
              <a:rPr lang="en-US" sz="2177" dirty="0" err="1" smtClean="0"/>
              <a:t>vgl</a:t>
            </a:r>
            <a:r>
              <a:rPr lang="en-US" sz="2177" dirty="0" smtClean="0"/>
              <a:t>. </a:t>
            </a:r>
            <a:r>
              <a:rPr lang="en-US" sz="2177" dirty="0" err="1" smtClean="0"/>
              <a:t>Okunsches</a:t>
            </a:r>
            <a:r>
              <a:rPr lang="en-US" sz="2177" dirty="0" smtClean="0"/>
              <a:t> </a:t>
            </a:r>
            <a:r>
              <a:rPr lang="en-US" sz="2177" dirty="0" err="1" smtClean="0"/>
              <a:t>Gesetz</a:t>
            </a:r>
            <a:r>
              <a:rPr lang="en-US" sz="2177" dirty="0" smtClean="0"/>
              <a:t>!)):</a:t>
            </a:r>
            <a:endParaRPr lang="en-US" sz="2177" dirty="0"/>
          </a:p>
          <a:p>
            <a:pPr algn="ctr">
              <a:lnSpc>
                <a:spcPct val="110000"/>
              </a:lnSpc>
            </a:pPr>
            <a:r>
              <a:rPr lang="es-ES" sz="2177" dirty="0"/>
              <a:t>y = y* + b (π - π</a:t>
            </a:r>
            <a:r>
              <a:rPr lang="es-ES" sz="2177" baseline="30000" dirty="0"/>
              <a:t>e</a:t>
            </a:r>
            <a:r>
              <a:rPr lang="es-ES" sz="2177" dirty="0"/>
              <a:t> </a:t>
            </a:r>
            <a:r>
              <a:rPr lang="es-ES" sz="2177" dirty="0" smtClean="0"/>
              <a:t>)	(b&gt;0)</a:t>
            </a:r>
            <a:endParaRPr lang="es-ES" sz="2177" dirty="0"/>
          </a:p>
          <a:p>
            <a:pPr>
              <a:lnSpc>
                <a:spcPct val="110000"/>
              </a:lnSpc>
            </a:pPr>
            <a:endParaRPr lang="es-ES" sz="2177" dirty="0"/>
          </a:p>
          <a:p>
            <a:pPr>
              <a:lnSpc>
                <a:spcPct val="110000"/>
              </a:lnSpc>
            </a:pPr>
            <a:r>
              <a:rPr lang="es-ES" sz="2177" dirty="0" smtClean="0"/>
              <a:t>Verlustfunktion der Zentralbank entspricht der Sozialen Verlustfunktion:</a:t>
            </a:r>
            <a:endParaRPr lang="es-ES" sz="2177" dirty="0"/>
          </a:p>
          <a:p>
            <a:pPr>
              <a:lnSpc>
                <a:spcPct val="110000"/>
              </a:lnSpc>
            </a:pPr>
            <a:endParaRPr lang="es-ES" sz="2177" dirty="0"/>
          </a:p>
          <a:p>
            <a:pPr>
              <a:lnSpc>
                <a:spcPct val="110000"/>
              </a:lnSpc>
            </a:pPr>
            <a:r>
              <a:rPr lang="pt-BR" sz="2177" dirty="0" smtClean="0"/>
              <a:t>L =a(π </a:t>
            </a:r>
            <a:r>
              <a:rPr lang="pt-BR" sz="2177" dirty="0"/>
              <a:t>–π*)</a:t>
            </a:r>
            <a:r>
              <a:rPr lang="pt-BR" sz="2177" baseline="30000" dirty="0"/>
              <a:t>2</a:t>
            </a:r>
            <a:r>
              <a:rPr lang="pt-BR" sz="2177" dirty="0"/>
              <a:t> + (y -ky*)</a:t>
            </a:r>
            <a:r>
              <a:rPr lang="pt-BR" sz="2177" baseline="30000" dirty="0"/>
              <a:t> </a:t>
            </a:r>
            <a:r>
              <a:rPr lang="pt-BR" sz="2177" baseline="30000" dirty="0" smtClean="0"/>
              <a:t>2</a:t>
            </a:r>
            <a:endParaRPr lang="en-US" sz="2177" dirty="0" smtClean="0"/>
          </a:p>
          <a:p>
            <a:pPr>
              <a:lnSpc>
                <a:spcPct val="110000"/>
              </a:lnSpc>
            </a:pPr>
            <a:r>
              <a:rPr lang="en-US" sz="2177" dirty="0" smtClean="0"/>
              <a:t>	a&gt;0</a:t>
            </a:r>
            <a:r>
              <a:rPr lang="en-US" sz="2177" dirty="0"/>
              <a:t>	k&gt;1 	</a:t>
            </a:r>
            <a:endParaRPr lang="en-US" sz="2177" dirty="0" smtClean="0"/>
          </a:p>
          <a:p>
            <a:pPr>
              <a:lnSpc>
                <a:spcPct val="110000"/>
              </a:lnSpc>
            </a:pPr>
            <a:r>
              <a:rPr lang="pt-BR" sz="2177" dirty="0" smtClean="0"/>
              <a:t>π</a:t>
            </a:r>
            <a:r>
              <a:rPr lang="pt-BR" sz="2177" dirty="0"/>
              <a:t>*, ky* </a:t>
            </a:r>
            <a:r>
              <a:rPr lang="pt-BR" sz="2177" dirty="0" smtClean="0"/>
              <a:t>Inflations und Outputziele</a:t>
            </a:r>
          </a:p>
          <a:p>
            <a:pPr>
              <a:lnSpc>
                <a:spcPct val="110000"/>
              </a:lnSpc>
            </a:pPr>
            <a:endParaRPr lang="pt-BR" sz="2177" dirty="0"/>
          </a:p>
          <a:p>
            <a:pPr>
              <a:lnSpc>
                <a:spcPct val="110000"/>
              </a:lnSpc>
            </a:pPr>
            <a:r>
              <a:rPr lang="pt-BR" sz="2177" dirty="0" smtClean="0"/>
              <a:t>Warum ist k&gt;1  </a:t>
            </a:r>
            <a:endParaRPr lang="en-US" sz="2177" dirty="0"/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5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75292" y="0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 err="1">
                <a:solidFill>
                  <a:sysClr val="windowText" lastClr="000000"/>
                </a:solidFill>
              </a:rPr>
              <a:t>Zeitinkonsistenzproblem</a:t>
            </a:r>
            <a:endParaRPr lang="en-US" sz="3266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521" y="640485"/>
            <a:ext cx="11755046" cy="589788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177" dirty="0" smtClean="0"/>
              <a:t>Der Einfachheit nehmen wir an </a:t>
            </a:r>
            <a:r>
              <a:rPr lang="pt-BR" sz="2177" dirty="0" smtClean="0"/>
              <a:t>π</a:t>
            </a:r>
            <a:r>
              <a:rPr lang="pt-BR" sz="2177" dirty="0"/>
              <a:t>*=0</a:t>
            </a:r>
            <a:endParaRPr lang="de-DE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177" dirty="0" smtClean="0"/>
              <a:t>Bestimme die Inflation unter rationalen Erwartungen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177" dirty="0" smtClean="0"/>
              <a:t>Vergleiche mit der Situation, wenn </a:t>
            </a:r>
            <a:r>
              <a:rPr lang="es-ES" sz="2177" dirty="0"/>
              <a:t>π</a:t>
            </a:r>
            <a:r>
              <a:rPr lang="es-ES" sz="2177" baseline="30000" dirty="0"/>
              <a:t>e</a:t>
            </a:r>
            <a:r>
              <a:rPr lang="es-ES" sz="2177" dirty="0"/>
              <a:t> =π=0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177" dirty="0" smtClean="0"/>
              <a:t>Warum kann </a:t>
            </a:r>
            <a:r>
              <a:rPr lang="es-ES" sz="2177" dirty="0"/>
              <a:t>π</a:t>
            </a:r>
            <a:r>
              <a:rPr lang="es-ES" sz="2177" baseline="30000" dirty="0"/>
              <a:t>e</a:t>
            </a:r>
            <a:r>
              <a:rPr lang="es-ES" sz="2177" dirty="0"/>
              <a:t> =π=0 </a:t>
            </a:r>
            <a:r>
              <a:rPr lang="es-ES" sz="2177" dirty="0" smtClean="0"/>
              <a:t>kein Gleichgewicht sein?</a:t>
            </a:r>
            <a:endParaRPr lang="es-ES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177" dirty="0" smtClean="0"/>
              <a:t>Wie kann </a:t>
            </a:r>
            <a:r>
              <a:rPr lang="es-ES" sz="2177" dirty="0"/>
              <a:t>π</a:t>
            </a:r>
            <a:r>
              <a:rPr lang="es-ES" sz="2177" baseline="30000" dirty="0"/>
              <a:t>e</a:t>
            </a:r>
            <a:r>
              <a:rPr lang="es-ES" sz="2177" dirty="0"/>
              <a:t> =π=0 </a:t>
            </a:r>
            <a:r>
              <a:rPr lang="es-ES" sz="2177" dirty="0" smtClean="0"/>
              <a:t>erreicht werden?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2177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177" dirty="0" smtClean="0"/>
              <a:t>An welches Problem erinnert Sie dieses Konzept?</a:t>
            </a:r>
            <a:endParaRPr lang="en-US" sz="2177" dirty="0"/>
          </a:p>
        </p:txBody>
      </p:sp>
      <p:sp>
        <p:nvSpPr>
          <p:cNvPr id="11" name="Rechteck 10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63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Ableitung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29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Ableitung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2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464960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Ableitung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03512" y="16184"/>
            <a:ext cx="7938704" cy="4479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 smtClean="0">
                <a:solidFill>
                  <a:sysClr val="windowText" lastClr="000000"/>
                </a:solidFill>
              </a:rPr>
              <a:t>Zeitinkonsistenzproblem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Ableitung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– </a:t>
            </a:r>
            <a:r>
              <a:rPr lang="en-US" sz="2400" dirty="0" err="1">
                <a:solidFill>
                  <a:sysClr val="windowText" lastClr="000000"/>
                </a:solidFill>
              </a:rPr>
              <a:t>R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eaktionsfunktion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944936" y="860347"/>
            <a:ext cx="1" cy="418075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919253" y="5041104"/>
            <a:ext cx="600223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87760" y="86034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</a:t>
            </a:r>
            <a:r>
              <a:rPr lang="de-DE" sz="2400" baseline="30000" dirty="0" smtClean="0"/>
              <a:t>e</a:t>
            </a:r>
            <a:endParaRPr lang="de-DE" sz="2400" baseline="30000" dirty="0"/>
          </a:p>
        </p:txBody>
      </p:sp>
      <p:sp>
        <p:nvSpPr>
          <p:cNvPr id="8" name="Rechteck 7"/>
          <p:cNvSpPr/>
          <p:nvPr/>
        </p:nvSpPr>
        <p:spPr>
          <a:xfrm>
            <a:off x="6392511" y="5041104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</a:t>
            </a:r>
            <a:endParaRPr lang="de-DE" sz="2400" baseline="30000" dirty="0"/>
          </a:p>
        </p:txBody>
      </p:sp>
      <p:sp>
        <p:nvSpPr>
          <p:cNvPr id="11" name="Rechteck 10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49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1559</Words>
  <Application>Microsoft Office PowerPoint</Application>
  <PresentationFormat>Breitbild</PresentationFormat>
  <Paragraphs>135</Paragraphs>
  <Slides>23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Arial</vt:lpstr>
      <vt:lpstr>Arial Unicode MS</vt:lpstr>
      <vt:lpstr>Calibri</vt:lpstr>
      <vt:lpstr>Calibri Light</vt:lpstr>
      <vt:lpstr>Cambria Math</vt:lpstr>
      <vt:lpstr>Times New Roman</vt:lpstr>
      <vt:lpstr>Office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585</cp:revision>
  <dcterms:created xsi:type="dcterms:W3CDTF">2019-02-11T10:45:01Z</dcterms:created>
  <dcterms:modified xsi:type="dcterms:W3CDTF">2021-12-13T00:22:19Z</dcterms:modified>
</cp:coreProperties>
</file>