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626" r:id="rId2"/>
    <p:sldId id="542" r:id="rId3"/>
    <p:sldId id="536" r:id="rId4"/>
    <p:sldId id="543" r:id="rId5"/>
    <p:sldId id="537" r:id="rId6"/>
    <p:sldId id="538" r:id="rId7"/>
    <p:sldId id="539" r:id="rId8"/>
    <p:sldId id="540" r:id="rId9"/>
    <p:sldId id="544" r:id="rId10"/>
    <p:sldId id="547" r:id="rId11"/>
    <p:sldId id="545" r:id="rId12"/>
    <p:sldId id="546" r:id="rId13"/>
    <p:sldId id="568" r:id="rId14"/>
    <p:sldId id="550" r:id="rId15"/>
    <p:sldId id="549" r:id="rId16"/>
    <p:sldId id="554" r:id="rId17"/>
    <p:sldId id="597" r:id="rId18"/>
    <p:sldId id="601" r:id="rId19"/>
    <p:sldId id="578" r:id="rId20"/>
    <p:sldId id="579" r:id="rId21"/>
    <p:sldId id="580" r:id="rId22"/>
    <p:sldId id="581" r:id="rId23"/>
    <p:sldId id="582" r:id="rId24"/>
    <p:sldId id="583" r:id="rId25"/>
    <p:sldId id="584" r:id="rId26"/>
    <p:sldId id="585" r:id="rId27"/>
    <p:sldId id="586" r:id="rId28"/>
    <p:sldId id="587" r:id="rId29"/>
    <p:sldId id="588" r:id="rId30"/>
    <p:sldId id="589" r:id="rId31"/>
    <p:sldId id="640" r:id="rId32"/>
    <p:sldId id="641" r:id="rId33"/>
    <p:sldId id="642" r:id="rId34"/>
    <p:sldId id="643" r:id="rId35"/>
    <p:sldId id="644" r:id="rId3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81" autoAdjust="0"/>
    <p:restoredTop sz="94660"/>
  </p:normalViewPr>
  <p:slideViewPr>
    <p:cSldViewPr snapToGrid="0">
      <p:cViewPr varScale="1">
        <p:scale>
          <a:sx n="83" d="100"/>
          <a:sy n="83" d="100"/>
        </p:scale>
        <p:origin x="603" y="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16.11.2021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727118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8148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2022937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420737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2252877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57189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7879364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8184259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6020364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2677249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966014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5971000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521531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6966721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7929206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8182087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7362056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6961306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5621545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5454427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074295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57320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8298484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2750713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0263625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5577338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0686299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7245463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72217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953156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7047035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072548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23335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674232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8016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16.11.2021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16.11.2021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16.11.2021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16.11.2021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16.11.2021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16.11.2021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16.11.2021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16.11.2021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16.11.2021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16.11.2021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16.11.2021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16.11.2021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hyperlink" Target="http://debis.deu.edu.tr/userweb/yesim.kustepeli/dosyalar/alesinasummers1993.pdf" TargetMode="External"/><Relationship Id="rId3" Type="http://schemas.openxmlformats.org/officeDocument/2006/relationships/hyperlink" Target="https://www.hks.harvard.edu/sites/default/files/centers/mrcbg/files/67_central.bank.v.2.pdf" TargetMode="External"/><Relationship Id="rId7" Type="http://schemas.openxmlformats.org/officeDocument/2006/relationships/image" Target="../media/image7.emf"/><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hyperlink" Target="https://www.ecb.europa.eu/pub/pdf/scpops/ecb.op248~28bebb193a.en.pdf" TargetMode="External"/><Relationship Id="rId5" Type="http://schemas.openxmlformats.org/officeDocument/2006/relationships/image" Target="../media/image6.emf"/><Relationship Id="rId4" Type="http://schemas.openxmlformats.org/officeDocument/2006/relationships/image" Target="../media/image5.e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image" Target="../media/image39.png"/><Relationship Id="rId4" Type="http://schemas.openxmlformats.org/officeDocument/2006/relationships/image" Target="../media/image3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www.japan.go.jp/abenomics/index.html"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4.xml"/><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hyperlink" Target="https://web.stanford.edu/~johntayl/Onlinepaperscombinedbyyear/1993/Discretion_versus_Policy_Rules_in_Practice.pdf"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eml.berkeley.edu/~dromer/papers/JEP_Spring00.pdf" TargetMode="External"/><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public.econ.duke.edu/~kdh9/Courses/Graduate%20Macro%20History/Readings-1/Phillips.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err="1" smtClean="0"/>
              <a:t>Philippskurve</a:t>
            </a:r>
            <a:endParaRPr lang="de-DE" sz="2903" b="1" dirty="0"/>
          </a:p>
        </p:txBody>
      </p:sp>
      <p:sp>
        <p:nvSpPr>
          <p:cNvPr id="4" name="Textfeld 3"/>
          <p:cNvSpPr txBox="1"/>
          <p:nvPr/>
        </p:nvSpPr>
        <p:spPr>
          <a:xfrm>
            <a:off x="260499" y="816026"/>
            <a:ext cx="8339941" cy="5748543"/>
          </a:xfrm>
          <a:prstGeom prst="rect">
            <a:avLst/>
          </a:prstGeom>
          <a:noFill/>
        </p:spPr>
        <p:txBody>
          <a:bodyPr wrap="square" rtlCol="0">
            <a:noAutofit/>
          </a:bodyPr>
          <a:lstStyle/>
          <a:p>
            <a:r>
              <a:rPr lang="de-DE" sz="2540" dirty="0" smtClean="0"/>
              <a:t>In der praktischen Wirtschaftspolitik sind orientieren sich die vornehmlichen Ziele an den makroökonomischen Größen</a:t>
            </a:r>
            <a:endParaRPr lang="de-DE" sz="2540" dirty="0"/>
          </a:p>
          <a:p>
            <a:endParaRPr lang="de-DE" sz="2540" dirty="0"/>
          </a:p>
          <a:p>
            <a:r>
              <a:rPr lang="de-DE" sz="2540" dirty="0"/>
              <a:t>	Inflation (</a:t>
            </a:r>
            <a:r>
              <a:rPr lang="el-GR" sz="2540" dirty="0"/>
              <a:t>π</a:t>
            </a:r>
            <a:r>
              <a:rPr lang="de-DE" sz="2540" dirty="0"/>
              <a:t>) </a:t>
            </a:r>
            <a:r>
              <a:rPr lang="de-DE" sz="2540" dirty="0" smtClean="0"/>
              <a:t>und Arbeitslosigkeit </a:t>
            </a:r>
            <a:r>
              <a:rPr lang="de-DE" sz="2540" dirty="0"/>
              <a:t>(u</a:t>
            </a:r>
            <a:r>
              <a:rPr lang="de-DE" sz="2540" dirty="0" smtClean="0"/>
              <a:t>)</a:t>
            </a:r>
          </a:p>
          <a:p>
            <a:endParaRPr lang="de-DE" sz="2540" dirty="0"/>
          </a:p>
          <a:p>
            <a:r>
              <a:rPr lang="de-DE" sz="2540" dirty="0" smtClean="0"/>
              <a:t>Vgl. 2%-Ziel bei der Inflation der EZB oder dem formulierten Ziel einer Arbeitslosenquote kleiner als 6% in den USA im Nachgang der Finanzkrise</a:t>
            </a:r>
            <a:endParaRPr lang="de-DE" sz="2540" dirty="0"/>
          </a:p>
          <a:p>
            <a:endParaRPr lang="de-DE" sz="2540" dirty="0"/>
          </a:p>
          <a:p>
            <a:r>
              <a:rPr lang="de-DE" sz="2540" dirty="0"/>
              <a:t>	</a:t>
            </a:r>
            <a:r>
              <a:rPr lang="de-DE" sz="2540" dirty="0" smtClean="0"/>
              <a:t>das Preisniveau </a:t>
            </a:r>
            <a:r>
              <a:rPr lang="de-DE" sz="2540" dirty="0"/>
              <a:t>(p) u</a:t>
            </a:r>
            <a:r>
              <a:rPr lang="de-DE" sz="2540" dirty="0" smtClean="0"/>
              <a:t>nd der </a:t>
            </a:r>
            <a:r>
              <a:rPr lang="de-DE" sz="2540" dirty="0" err="1" smtClean="0"/>
              <a:t>output</a:t>
            </a:r>
            <a:r>
              <a:rPr lang="de-DE" sz="2540" dirty="0" smtClean="0"/>
              <a:t> </a:t>
            </a:r>
            <a:r>
              <a:rPr lang="de-DE" sz="2540" dirty="0"/>
              <a:t>(y</a:t>
            </a:r>
            <a:r>
              <a:rPr lang="de-DE" sz="2540" dirty="0" smtClean="0"/>
              <a:t>) stehen zwar mit 	diesen Größen in direktem Zusammenhang, werden 	aber nicht als operationalisierte Zielgrößen verwendet!</a:t>
            </a:r>
            <a:endParaRPr lang="de-DE" sz="2540" dirty="0"/>
          </a:p>
          <a:p>
            <a:endParaRPr lang="de-DE" sz="2540" dirty="0"/>
          </a:p>
        </p:txBody>
      </p:sp>
    </p:spTree>
    <p:extLst>
      <p:ext uri="{BB962C8B-B14F-4D97-AF65-F5344CB8AC3E}">
        <p14:creationId xmlns:p14="http://schemas.microsoft.com/office/powerpoint/2010/main" val="30922856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10</a:t>
            </a:fld>
            <a:endParaRPr lang="de-DE" dirty="0"/>
          </a:p>
        </p:txBody>
      </p:sp>
      <p:sp>
        <p:nvSpPr>
          <p:cNvPr id="6" name="TextShape 2"/>
          <p:cNvSpPr txBox="1"/>
          <p:nvPr/>
        </p:nvSpPr>
        <p:spPr>
          <a:xfrm>
            <a:off x="2240829" y="24053"/>
            <a:ext cx="7598011" cy="744941"/>
          </a:xfrm>
          <a:prstGeom prst="rect">
            <a:avLst/>
          </a:prstGeom>
          <a:noFill/>
          <a:ln>
            <a:noFill/>
          </a:ln>
        </p:spPr>
        <p:txBody>
          <a:bodyPr lIns="81646" tIns="40823" rIns="81646" bIns="40823" anchor="ctr" anchorCtr="1"/>
          <a:lstStyle/>
          <a:p>
            <a:r>
              <a:rPr lang="en-US" sz="2540" b="1" dirty="0" err="1" smtClean="0"/>
              <a:t>Philippskurve</a:t>
            </a:r>
            <a:r>
              <a:rPr lang="en-US" sz="2540" b="1" dirty="0" smtClean="0"/>
              <a:t> USA II</a:t>
            </a:r>
            <a:endParaRPr lang="en-US" sz="2540" b="1" dirty="0"/>
          </a:p>
        </p:txBody>
      </p:sp>
      <p:sp>
        <p:nvSpPr>
          <p:cNvPr id="13" name="Textfeld 12"/>
          <p:cNvSpPr txBox="1"/>
          <p:nvPr/>
        </p:nvSpPr>
        <p:spPr>
          <a:xfrm>
            <a:off x="200902" y="324392"/>
            <a:ext cx="1310102" cy="343620"/>
          </a:xfrm>
          <a:prstGeom prst="rect">
            <a:avLst/>
          </a:prstGeom>
          <a:noFill/>
        </p:spPr>
        <p:txBody>
          <a:bodyPr wrap="none" rtlCol="0">
            <a:spAutoFit/>
          </a:bodyPr>
          <a:lstStyle/>
          <a:p>
            <a:r>
              <a:rPr lang="de-DE" sz="1633" dirty="0"/>
              <a:t>Source: FRED</a:t>
            </a:r>
          </a:p>
        </p:txBody>
      </p:sp>
      <p:sp>
        <p:nvSpPr>
          <p:cNvPr id="11" name="Textfeld 10"/>
          <p:cNvSpPr txBox="1"/>
          <p:nvPr/>
        </p:nvSpPr>
        <p:spPr>
          <a:xfrm>
            <a:off x="7925611" y="1100054"/>
            <a:ext cx="4113177" cy="2357962"/>
          </a:xfrm>
          <a:prstGeom prst="rect">
            <a:avLst/>
          </a:prstGeom>
          <a:noFill/>
        </p:spPr>
        <p:txBody>
          <a:bodyPr wrap="square" rtlCol="0">
            <a:noAutofit/>
          </a:bodyPr>
          <a:lstStyle/>
          <a:p>
            <a:r>
              <a:rPr lang="de-DE" sz="1633" dirty="0" smtClean="0"/>
              <a:t>Für den Vorabend des Zusammenbruchs des Kommunismus bis 1990 stellt sich der </a:t>
            </a:r>
            <a:r>
              <a:rPr lang="de-DE" sz="1633" dirty="0" err="1" smtClean="0"/>
              <a:t>Philippskurvenzusammenhang</a:t>
            </a:r>
            <a:r>
              <a:rPr lang="de-DE" sz="1633" dirty="0" smtClean="0"/>
              <a:t> deutlich schwieriger dar:</a:t>
            </a:r>
          </a:p>
          <a:p>
            <a:r>
              <a:rPr lang="de-DE" sz="1633" dirty="0" smtClean="0"/>
              <a:t>Trotz erhöhter Datenzahl liegt die Korrelation auch nur bei 25%, aber zumindest der theoretische „negative“ Zusammenhang zwischen Inflation und Arbeitslosigkeit kann als weiterhin gültig angesehen werden! </a:t>
            </a:r>
            <a:endParaRPr lang="de-DE" sz="1633" dirty="0"/>
          </a:p>
        </p:txBody>
      </p:sp>
      <p:sp>
        <p:nvSpPr>
          <p:cNvPr id="14" name="Textfeld 13"/>
          <p:cNvSpPr txBox="1"/>
          <p:nvPr/>
        </p:nvSpPr>
        <p:spPr>
          <a:xfrm>
            <a:off x="84405" y="4748063"/>
            <a:ext cx="11910857" cy="1069642"/>
          </a:xfrm>
          <a:prstGeom prst="rect">
            <a:avLst/>
          </a:prstGeom>
          <a:noFill/>
        </p:spPr>
        <p:txBody>
          <a:bodyPr wrap="square" rtlCol="0">
            <a:noAutofit/>
          </a:bodyPr>
          <a:lstStyle/>
          <a:p>
            <a:r>
              <a:rPr lang="de-DE" sz="1633" dirty="0" smtClean="0"/>
              <a:t>Für die Zeit bis 2000 ist dann allerdings der von der </a:t>
            </a:r>
            <a:r>
              <a:rPr lang="de-DE" sz="1633" dirty="0" err="1" smtClean="0"/>
              <a:t>Philippskkurve</a:t>
            </a:r>
            <a:r>
              <a:rPr lang="de-DE" sz="1633" dirty="0" smtClean="0"/>
              <a:t> vorhergesagte Zusammenhang vollends zusammengebrochen. Es ist sogar eher ein „positiver“ Zusammenhang aus der deskriptiven Analyse abzuleiten.</a:t>
            </a:r>
          </a:p>
          <a:p>
            <a:r>
              <a:rPr lang="de-DE" sz="1633" dirty="0" smtClean="0"/>
              <a:t>Grund hierfür könnten die massiven globalen Umwälzungen sein, die mit dem Zusammenbruch des Kommunismus einhergingen und der sich im Zuge dessen erst wieder neu herausbildenden Marktzusammenhänge zwischen den neuen </a:t>
            </a:r>
            <a:r>
              <a:rPr lang="de-DE" sz="1633" dirty="0" err="1" smtClean="0"/>
              <a:t>Handeslpartnern</a:t>
            </a:r>
            <a:r>
              <a:rPr lang="de-DE" sz="1633" dirty="0"/>
              <a:t>.</a:t>
            </a:r>
            <a:r>
              <a:rPr lang="de-DE" sz="1633" dirty="0" smtClean="0"/>
              <a:t> </a:t>
            </a:r>
            <a:endParaRPr lang="de-DE" sz="1633" dirty="0"/>
          </a:p>
        </p:txBody>
      </p:sp>
      <p:pic>
        <p:nvPicPr>
          <p:cNvPr id="2" name="Grafik 1"/>
          <p:cNvPicPr>
            <a:picLocks noChangeAspect="1"/>
          </p:cNvPicPr>
          <p:nvPr/>
        </p:nvPicPr>
        <p:blipFill>
          <a:blip r:embed="rId3"/>
          <a:stretch>
            <a:fillRect/>
          </a:stretch>
        </p:blipFill>
        <p:spPr>
          <a:xfrm>
            <a:off x="200902" y="692747"/>
            <a:ext cx="7706012" cy="3792041"/>
          </a:xfrm>
          <a:prstGeom prst="rect">
            <a:avLst/>
          </a:prstGeom>
        </p:spPr>
      </p:pic>
    </p:spTree>
    <p:extLst>
      <p:ext uri="{BB962C8B-B14F-4D97-AF65-F5344CB8AC3E}">
        <p14:creationId xmlns:p14="http://schemas.microsoft.com/office/powerpoint/2010/main" val="950061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11</a:t>
            </a:fld>
            <a:endParaRPr lang="de-DE" dirty="0"/>
          </a:p>
        </p:txBody>
      </p:sp>
      <p:sp>
        <p:nvSpPr>
          <p:cNvPr id="6" name="TextShape 2"/>
          <p:cNvSpPr txBox="1"/>
          <p:nvPr/>
        </p:nvSpPr>
        <p:spPr>
          <a:xfrm>
            <a:off x="2240829" y="24053"/>
            <a:ext cx="7598011" cy="744941"/>
          </a:xfrm>
          <a:prstGeom prst="rect">
            <a:avLst/>
          </a:prstGeom>
          <a:noFill/>
          <a:ln>
            <a:noFill/>
          </a:ln>
        </p:spPr>
        <p:txBody>
          <a:bodyPr lIns="81646" tIns="40823" rIns="81646" bIns="40823" anchor="ctr" anchorCtr="1"/>
          <a:lstStyle/>
          <a:p>
            <a:r>
              <a:rPr lang="en-US" sz="2540" b="1" dirty="0" err="1" smtClean="0"/>
              <a:t>Philippskurve</a:t>
            </a:r>
            <a:r>
              <a:rPr lang="en-US" sz="2540" b="1" dirty="0" smtClean="0"/>
              <a:t> USA III</a:t>
            </a:r>
            <a:endParaRPr lang="en-US" sz="2540" b="1" dirty="0"/>
          </a:p>
        </p:txBody>
      </p:sp>
      <p:sp>
        <p:nvSpPr>
          <p:cNvPr id="13" name="Textfeld 12"/>
          <p:cNvSpPr txBox="1"/>
          <p:nvPr/>
        </p:nvSpPr>
        <p:spPr>
          <a:xfrm>
            <a:off x="200902" y="324392"/>
            <a:ext cx="1310102" cy="343620"/>
          </a:xfrm>
          <a:prstGeom prst="rect">
            <a:avLst/>
          </a:prstGeom>
          <a:noFill/>
        </p:spPr>
        <p:txBody>
          <a:bodyPr wrap="none" rtlCol="0">
            <a:spAutoFit/>
          </a:bodyPr>
          <a:lstStyle/>
          <a:p>
            <a:r>
              <a:rPr lang="de-DE" sz="1633" dirty="0"/>
              <a:t>Source: FRED</a:t>
            </a:r>
          </a:p>
        </p:txBody>
      </p:sp>
      <p:sp>
        <p:nvSpPr>
          <p:cNvPr id="11" name="Textfeld 10"/>
          <p:cNvSpPr txBox="1"/>
          <p:nvPr/>
        </p:nvSpPr>
        <p:spPr>
          <a:xfrm>
            <a:off x="7925611" y="1100054"/>
            <a:ext cx="4113177" cy="2357962"/>
          </a:xfrm>
          <a:prstGeom prst="rect">
            <a:avLst/>
          </a:prstGeom>
          <a:noFill/>
        </p:spPr>
        <p:txBody>
          <a:bodyPr wrap="square" rtlCol="0">
            <a:noAutofit/>
          </a:bodyPr>
          <a:lstStyle/>
          <a:p>
            <a:r>
              <a:rPr lang="de-DE" sz="1633" dirty="0" smtClean="0"/>
              <a:t>Im Zuge der Globalisierung ab 2000 stellt sich dann wieder ein relativ stabiler „klassischer“ Zusammenhang gemäß der </a:t>
            </a:r>
            <a:r>
              <a:rPr lang="de-DE" sz="1633" dirty="0" err="1" smtClean="0"/>
              <a:t>Philippskurve</a:t>
            </a:r>
            <a:r>
              <a:rPr lang="de-DE" sz="1633" dirty="0" smtClean="0"/>
              <a:t> zwischen Arbeitslosigkeit und Inflation dar.</a:t>
            </a:r>
          </a:p>
          <a:p>
            <a:endParaRPr lang="de-DE" sz="1633" dirty="0"/>
          </a:p>
          <a:p>
            <a:r>
              <a:rPr lang="de-DE" sz="1633" dirty="0" smtClean="0"/>
              <a:t>Nicht überraschend ändert sich dies aber mit dem Ausbruch der globalen Finanz- und Wirtschaftskrise 2008/09 und den folgenden weltweiten Turbulenzen.</a:t>
            </a:r>
            <a:endParaRPr lang="de-DE" sz="1633" dirty="0"/>
          </a:p>
        </p:txBody>
      </p:sp>
      <p:sp>
        <p:nvSpPr>
          <p:cNvPr id="14" name="Textfeld 13"/>
          <p:cNvSpPr txBox="1"/>
          <p:nvPr/>
        </p:nvSpPr>
        <p:spPr>
          <a:xfrm>
            <a:off x="84405" y="4748063"/>
            <a:ext cx="11910857" cy="1387694"/>
          </a:xfrm>
          <a:prstGeom prst="rect">
            <a:avLst/>
          </a:prstGeom>
          <a:noFill/>
        </p:spPr>
        <p:txBody>
          <a:bodyPr wrap="square" rtlCol="0">
            <a:noAutofit/>
          </a:bodyPr>
          <a:lstStyle/>
          <a:p>
            <a:r>
              <a:rPr lang="de-DE" sz="1633" dirty="0" smtClean="0"/>
              <a:t>Aktuell kann man daher nur von einem sehr schwachen Zusammenhang zwischen Inflation und Arbeitslosigkeit sprechen und einer tendenziell instabilen </a:t>
            </a:r>
            <a:r>
              <a:rPr lang="de-DE" sz="1633" dirty="0" err="1" smtClean="0"/>
              <a:t>Philippskurve</a:t>
            </a:r>
            <a:r>
              <a:rPr lang="de-DE" sz="1633" dirty="0"/>
              <a:t> </a:t>
            </a:r>
            <a:r>
              <a:rPr lang="de-DE" sz="1633" dirty="0" smtClean="0"/>
              <a:t>und im Zuge der Corona-Krise sind weitgehend die klassischen makroökonomischen Zusammenhänge aufgrund der massiven Interventionen durch die Staaten außer Kraft gesetzt worden. Mit der Rückkehr der Inflation ist aber zumindest unterjährig zu erkennen, das die grundsätzlichen Wirkungen erhalten bleiben und mittelfristig sich dann auch in den Daten niederschlagen. </a:t>
            </a:r>
          </a:p>
        </p:txBody>
      </p:sp>
      <p:pic>
        <p:nvPicPr>
          <p:cNvPr id="3" name="Grafik 2"/>
          <p:cNvPicPr>
            <a:picLocks noChangeAspect="1"/>
          </p:cNvPicPr>
          <p:nvPr/>
        </p:nvPicPr>
        <p:blipFill>
          <a:blip r:embed="rId3"/>
          <a:stretch>
            <a:fillRect/>
          </a:stretch>
        </p:blipFill>
        <p:spPr>
          <a:xfrm>
            <a:off x="254510" y="768994"/>
            <a:ext cx="7614564" cy="3779848"/>
          </a:xfrm>
          <a:prstGeom prst="rect">
            <a:avLst/>
          </a:prstGeom>
        </p:spPr>
      </p:pic>
    </p:spTree>
    <p:extLst>
      <p:ext uri="{BB962C8B-B14F-4D97-AF65-F5344CB8AC3E}">
        <p14:creationId xmlns:p14="http://schemas.microsoft.com/office/powerpoint/2010/main" val="2310096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408583" y="65374"/>
            <a:ext cx="105784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3266" dirty="0" smtClean="0">
                <a:solidFill>
                  <a:sysClr val="windowText" lastClr="000000"/>
                </a:solidFill>
              </a:rPr>
              <a:t>Inflation – </a:t>
            </a:r>
            <a:r>
              <a:rPr lang="en-US" sz="3266" dirty="0" err="1" smtClean="0">
                <a:solidFill>
                  <a:sysClr val="windowText" lastClr="000000"/>
                </a:solidFill>
              </a:rPr>
              <a:t>Geldpolitik</a:t>
            </a:r>
            <a:r>
              <a:rPr lang="en-US" sz="3266" dirty="0" smtClean="0">
                <a:solidFill>
                  <a:sysClr val="windowText" lastClr="000000"/>
                </a:solidFill>
              </a:rPr>
              <a:t> – </a:t>
            </a:r>
            <a:r>
              <a:rPr lang="en-US" sz="3266" dirty="0" err="1" smtClean="0">
                <a:solidFill>
                  <a:sysClr val="windowText" lastClr="000000"/>
                </a:solidFill>
              </a:rPr>
              <a:t>Philippskurve</a:t>
            </a:r>
            <a:endParaRPr lang="en-US" sz="3266" dirty="0">
              <a:solidFill>
                <a:sysClr val="windowText" lastClr="000000"/>
              </a:solidFill>
            </a:endParaRPr>
          </a:p>
          <a:p>
            <a:endParaRPr lang="en-US" sz="3266" dirty="0">
              <a:solidFill>
                <a:sysClr val="windowText" lastClr="000000"/>
              </a:solidFill>
            </a:endParaRPr>
          </a:p>
        </p:txBody>
      </p:sp>
      <p:sp>
        <p:nvSpPr>
          <p:cNvPr id="10" name="Content Placeholder 2"/>
          <p:cNvSpPr txBox="1">
            <a:spLocks/>
          </p:cNvSpPr>
          <p:nvPr/>
        </p:nvSpPr>
        <p:spPr>
          <a:xfrm>
            <a:off x="0" y="788278"/>
            <a:ext cx="11402384" cy="5094764"/>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342900" indent="-342900">
              <a:lnSpc>
                <a:spcPct val="110000"/>
              </a:lnSpc>
              <a:buFont typeface="Arial" panose="020B0604020202020204" pitchFamily="34" charset="0"/>
              <a:buChar char="•"/>
            </a:pPr>
            <a:r>
              <a:rPr lang="de-DE" sz="2200" dirty="0" smtClean="0"/>
              <a:t>Ein fundamentales Ziel des magischen Vierecks ist die </a:t>
            </a:r>
            <a:r>
              <a:rPr lang="de-DE" sz="2200" b="1" dirty="0" smtClean="0"/>
              <a:t>Preisstabilität</a:t>
            </a:r>
          </a:p>
          <a:p>
            <a:pPr marL="342900" indent="-342900">
              <a:lnSpc>
                <a:spcPct val="110000"/>
              </a:lnSpc>
              <a:buFont typeface="Arial" panose="020B0604020202020204" pitchFamily="34" charset="0"/>
              <a:buChar char="•"/>
            </a:pPr>
            <a:endParaRPr lang="de-DE" sz="2200" b="1" dirty="0"/>
          </a:p>
          <a:p>
            <a:pPr marL="342900" indent="-342900">
              <a:lnSpc>
                <a:spcPct val="110000"/>
              </a:lnSpc>
              <a:buFont typeface="Arial" panose="020B0604020202020204" pitchFamily="34" charset="0"/>
              <a:buChar char="•"/>
            </a:pPr>
            <a:r>
              <a:rPr lang="de-DE" sz="2200" dirty="0" smtClean="0"/>
              <a:t>Inflationsziel der EZB: </a:t>
            </a:r>
            <a:r>
              <a:rPr lang="de-DE" sz="2400" dirty="0">
                <a:solidFill>
                  <a:srgbClr val="000000"/>
                </a:solidFill>
              </a:rPr>
              <a:t>Die EZB sieht ein stabiles Preisniveau bei </a:t>
            </a:r>
            <a:r>
              <a:rPr lang="de-DE" sz="2400" b="1" dirty="0" err="1">
                <a:solidFill>
                  <a:srgbClr val="000000"/>
                </a:solidFill>
              </a:rPr>
              <a:t>mittlefristig</a:t>
            </a:r>
            <a:r>
              <a:rPr lang="de-DE" sz="2400" b="1" dirty="0">
                <a:solidFill>
                  <a:srgbClr val="000000"/>
                </a:solidFill>
              </a:rPr>
              <a:t> symmetrisch von 2%</a:t>
            </a:r>
            <a:r>
              <a:rPr lang="de-DE" sz="2400" dirty="0">
                <a:solidFill>
                  <a:srgbClr val="000000"/>
                </a:solidFill>
              </a:rPr>
              <a:t>.</a:t>
            </a:r>
            <a:endParaRPr lang="de-DE" sz="2200" dirty="0"/>
          </a:p>
          <a:p>
            <a:pPr marL="342900" indent="-342900">
              <a:lnSpc>
                <a:spcPct val="110000"/>
              </a:lnSpc>
              <a:buFont typeface="Arial" panose="020B0604020202020204" pitchFamily="34" charset="0"/>
              <a:buChar char="•"/>
            </a:pPr>
            <a:r>
              <a:rPr lang="de-DE" sz="2200" dirty="0" smtClean="0"/>
              <a:t>Wie erreicht man mittel- bis langfristig niedrige (stabile) Inflationsraten?</a:t>
            </a:r>
          </a:p>
          <a:p>
            <a:pPr marL="342900" indent="-342900">
              <a:lnSpc>
                <a:spcPct val="110000"/>
              </a:lnSpc>
              <a:buFont typeface="Arial" panose="020B0604020202020204" pitchFamily="34" charset="0"/>
              <a:buChar char="•"/>
            </a:pPr>
            <a:endParaRPr lang="de-DE" sz="2200" b="1" dirty="0"/>
          </a:p>
          <a:p>
            <a:pPr marL="342900" indent="-342900">
              <a:lnSpc>
                <a:spcPct val="110000"/>
              </a:lnSpc>
              <a:buFont typeface="Arial" panose="020B0604020202020204" pitchFamily="34" charset="0"/>
              <a:buChar char="•"/>
            </a:pPr>
            <a:r>
              <a:rPr lang="en-US" sz="2200" dirty="0" err="1" smtClean="0"/>
              <a:t>Eine</a:t>
            </a:r>
            <a:r>
              <a:rPr lang="en-US" sz="2200" dirty="0" smtClean="0"/>
              <a:t> </a:t>
            </a:r>
            <a:r>
              <a:rPr lang="en-US" sz="2200" dirty="0" err="1"/>
              <a:t>b</a:t>
            </a:r>
            <a:r>
              <a:rPr lang="en-US" sz="2200" dirty="0" err="1" smtClean="0"/>
              <a:t>erühmte</a:t>
            </a:r>
            <a:r>
              <a:rPr lang="en-US" sz="2200" dirty="0" smtClean="0"/>
              <a:t> </a:t>
            </a:r>
            <a:r>
              <a:rPr lang="en-US" sz="2200" dirty="0" err="1" smtClean="0"/>
              <a:t>Studie</a:t>
            </a:r>
            <a:r>
              <a:rPr lang="en-US" sz="2200" dirty="0" smtClean="0"/>
              <a:t> von </a:t>
            </a:r>
            <a:r>
              <a:rPr lang="en-US" sz="2200" dirty="0" err="1" smtClean="0"/>
              <a:t>Alesina</a:t>
            </a:r>
            <a:r>
              <a:rPr lang="en-US" sz="2200" dirty="0" smtClean="0"/>
              <a:t> und Summers (1993) </a:t>
            </a:r>
            <a:r>
              <a:rPr lang="en-US" sz="2200" dirty="0" err="1" smtClean="0"/>
              <a:t>zeigt</a:t>
            </a:r>
            <a:r>
              <a:rPr lang="en-US" sz="2200" dirty="0" smtClean="0"/>
              <a:t>                                     </a:t>
            </a:r>
            <a:r>
              <a:rPr lang="en-US" sz="2200" dirty="0" err="1" smtClean="0"/>
              <a:t>einen</a:t>
            </a:r>
            <a:r>
              <a:rPr lang="en-US" sz="2200" dirty="0" smtClean="0"/>
              <a:t> </a:t>
            </a:r>
            <a:r>
              <a:rPr lang="en-US" sz="2200" b="1" dirty="0" err="1" smtClean="0"/>
              <a:t>negativen</a:t>
            </a:r>
            <a:r>
              <a:rPr lang="en-US" sz="2200" b="1" dirty="0" smtClean="0"/>
              <a:t> </a:t>
            </a:r>
            <a:r>
              <a:rPr lang="en-US" sz="2200" b="1" dirty="0" err="1" smtClean="0"/>
              <a:t>Zusammenhang</a:t>
            </a:r>
            <a:r>
              <a:rPr lang="en-US" sz="2200" b="1" dirty="0" smtClean="0"/>
              <a:t> </a:t>
            </a:r>
            <a:r>
              <a:rPr lang="en-US" sz="2200" dirty="0" err="1" smtClean="0"/>
              <a:t>zwischen</a:t>
            </a:r>
            <a:r>
              <a:rPr lang="en-US" sz="2200" dirty="0" smtClean="0"/>
              <a:t> der                                                       </a:t>
            </a:r>
            <a:r>
              <a:rPr lang="en-US" sz="2200" b="1" dirty="0" err="1" smtClean="0"/>
              <a:t>Höhe</a:t>
            </a:r>
            <a:r>
              <a:rPr lang="en-US" sz="2200" b="1" dirty="0" smtClean="0"/>
              <a:t> der </a:t>
            </a:r>
            <a:r>
              <a:rPr lang="en-US" sz="2200" b="1" dirty="0" err="1" smtClean="0"/>
              <a:t>Inflationsrate</a:t>
            </a:r>
            <a:r>
              <a:rPr lang="en-US" sz="2200" b="1" dirty="0" smtClean="0"/>
              <a:t> </a:t>
            </a:r>
            <a:r>
              <a:rPr lang="en-US" sz="2200" dirty="0" smtClean="0"/>
              <a:t>und </a:t>
            </a:r>
            <a:r>
              <a:rPr lang="en-US" sz="2200" dirty="0" err="1" smtClean="0"/>
              <a:t>dem</a:t>
            </a:r>
            <a:r>
              <a:rPr lang="en-US" sz="2200" dirty="0" smtClean="0"/>
              <a:t> Grad der                                             </a:t>
            </a:r>
            <a:r>
              <a:rPr lang="en-US" sz="2200" b="1" dirty="0" err="1" smtClean="0"/>
              <a:t>Unabhängigkeit</a:t>
            </a:r>
            <a:r>
              <a:rPr lang="en-US" sz="2200" b="1" dirty="0" smtClean="0"/>
              <a:t> der </a:t>
            </a:r>
            <a:r>
              <a:rPr lang="en-US" sz="2200" b="1" dirty="0" err="1" smtClean="0"/>
              <a:t>Zentralbank</a:t>
            </a:r>
            <a:endParaRPr lang="en-US" sz="2200" b="1" dirty="0"/>
          </a:p>
        </p:txBody>
      </p:sp>
      <p:sp>
        <p:nvSpPr>
          <p:cNvPr id="15" name="Rechteck 14"/>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315984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408583" y="65374"/>
            <a:ext cx="105784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3266" dirty="0" smtClean="0">
                <a:solidFill>
                  <a:sysClr val="windowText" lastClr="000000"/>
                </a:solidFill>
              </a:rPr>
              <a:t>Inflation – </a:t>
            </a:r>
            <a:r>
              <a:rPr lang="en-US" sz="3266" dirty="0" err="1" smtClean="0">
                <a:solidFill>
                  <a:sysClr val="windowText" lastClr="000000"/>
                </a:solidFill>
              </a:rPr>
              <a:t>Geldpolitik</a:t>
            </a:r>
            <a:r>
              <a:rPr lang="en-US" sz="3266" dirty="0" smtClean="0">
                <a:solidFill>
                  <a:sysClr val="windowText" lastClr="000000"/>
                </a:solidFill>
              </a:rPr>
              <a:t> – </a:t>
            </a:r>
            <a:r>
              <a:rPr lang="en-US" sz="3266" dirty="0" err="1" smtClean="0">
                <a:solidFill>
                  <a:sysClr val="windowText" lastClr="000000"/>
                </a:solidFill>
              </a:rPr>
              <a:t>Philippskurve</a:t>
            </a:r>
            <a:endParaRPr lang="en-US" sz="3266" dirty="0">
              <a:solidFill>
                <a:sysClr val="windowText" lastClr="000000"/>
              </a:solidFill>
            </a:endParaRPr>
          </a:p>
          <a:p>
            <a:endParaRPr lang="en-US" sz="3266" dirty="0">
              <a:solidFill>
                <a:sysClr val="windowText" lastClr="000000"/>
              </a:solidFill>
            </a:endParaRPr>
          </a:p>
        </p:txBody>
      </p:sp>
      <p:sp>
        <p:nvSpPr>
          <p:cNvPr id="12" name="Rechteck 11"/>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15" name="Rechteck 14"/>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itle 1"/>
          <p:cNvSpPr txBox="1">
            <a:spLocks/>
          </p:cNvSpPr>
          <p:nvPr/>
        </p:nvSpPr>
        <p:spPr>
          <a:xfrm>
            <a:off x="233319" y="245551"/>
            <a:ext cx="1980793" cy="280130"/>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pPr algn="l"/>
            <a:r>
              <a:rPr lang="en-US" sz="1200" dirty="0" err="1" smtClean="0">
                <a:solidFill>
                  <a:sysClr val="windowText" lastClr="000000"/>
                </a:solidFill>
              </a:rPr>
              <a:t>Quelle</a:t>
            </a:r>
            <a:r>
              <a:rPr lang="en-US" sz="1200" dirty="0" smtClean="0">
                <a:solidFill>
                  <a:sysClr val="windowText" lastClr="000000"/>
                </a:solidFill>
              </a:rPr>
              <a:t>: Fred, Bundesbank</a:t>
            </a:r>
            <a:endParaRPr lang="en-US" sz="1200" dirty="0">
              <a:solidFill>
                <a:sysClr val="windowText" lastClr="000000"/>
              </a:solidFill>
            </a:endParaRPr>
          </a:p>
        </p:txBody>
      </p:sp>
      <p:pic>
        <p:nvPicPr>
          <p:cNvPr id="4" name="Grafik 3"/>
          <p:cNvPicPr>
            <a:picLocks noChangeAspect="1"/>
          </p:cNvPicPr>
          <p:nvPr/>
        </p:nvPicPr>
        <p:blipFill>
          <a:blip r:embed="rId3"/>
          <a:stretch>
            <a:fillRect/>
          </a:stretch>
        </p:blipFill>
        <p:spPr>
          <a:xfrm>
            <a:off x="233319" y="525681"/>
            <a:ext cx="8984708" cy="3643753"/>
          </a:xfrm>
          <a:prstGeom prst="rect">
            <a:avLst/>
          </a:prstGeom>
        </p:spPr>
      </p:pic>
    </p:spTree>
    <p:extLst>
      <p:ext uri="{BB962C8B-B14F-4D97-AF65-F5344CB8AC3E}">
        <p14:creationId xmlns:p14="http://schemas.microsoft.com/office/powerpoint/2010/main" val="25952623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814253" y="-30685"/>
            <a:ext cx="6765468" cy="33352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dirty="0" smtClean="0">
                <a:solidFill>
                  <a:sysClr val="windowText" lastClr="000000"/>
                </a:solidFill>
              </a:rPr>
              <a:t>Inflation – </a:t>
            </a:r>
            <a:r>
              <a:rPr lang="en-US" sz="2400" dirty="0" err="1" smtClean="0">
                <a:solidFill>
                  <a:sysClr val="windowText" lastClr="000000"/>
                </a:solidFill>
              </a:rPr>
              <a:t>Unabhängigkeit</a:t>
            </a:r>
            <a:r>
              <a:rPr lang="en-US" sz="2400" dirty="0" smtClean="0">
                <a:solidFill>
                  <a:sysClr val="windowText" lastClr="000000"/>
                </a:solidFill>
              </a:rPr>
              <a:t> der </a:t>
            </a:r>
            <a:r>
              <a:rPr lang="en-US" sz="2400" dirty="0" err="1" smtClean="0">
                <a:solidFill>
                  <a:sysClr val="windowText" lastClr="000000"/>
                </a:solidFill>
              </a:rPr>
              <a:t>Zentralbank</a:t>
            </a:r>
            <a:endParaRPr lang="en-US" sz="2400" dirty="0">
              <a:solidFill>
                <a:sysClr val="windowText" lastClr="000000"/>
              </a:solidFill>
            </a:endParaRPr>
          </a:p>
          <a:p>
            <a:endParaRPr lang="en-US" sz="3266" dirty="0">
              <a:solidFill>
                <a:sysClr val="windowText" lastClr="000000"/>
              </a:solidFill>
            </a:endParaRPr>
          </a:p>
        </p:txBody>
      </p:sp>
      <p:sp>
        <p:nvSpPr>
          <p:cNvPr id="10" name="Content Placeholder 2"/>
          <p:cNvSpPr txBox="1">
            <a:spLocks/>
          </p:cNvSpPr>
          <p:nvPr/>
        </p:nvSpPr>
        <p:spPr>
          <a:xfrm>
            <a:off x="4062635" y="5936949"/>
            <a:ext cx="4050363" cy="681199"/>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1200" dirty="0" smtClean="0">
                <a:hlinkClick r:id="rId3"/>
              </a:rPr>
              <a:t>Balls, E., Howat, J. and </a:t>
            </a:r>
            <a:r>
              <a:rPr lang="en-US" sz="1200" dirty="0" err="1" smtClean="0">
                <a:hlinkClick r:id="rId3"/>
              </a:rPr>
              <a:t>Stansbury</a:t>
            </a:r>
            <a:r>
              <a:rPr lang="en-US" sz="1200" dirty="0">
                <a:hlinkClick r:id="rId3"/>
              </a:rPr>
              <a:t>, </a:t>
            </a:r>
            <a:r>
              <a:rPr lang="en-US" sz="1200" dirty="0" smtClean="0">
                <a:hlinkClick r:id="rId3"/>
              </a:rPr>
              <a:t>A. (2016) Central </a:t>
            </a:r>
            <a:r>
              <a:rPr lang="en-US" sz="1200" dirty="0">
                <a:hlinkClick r:id="rId3"/>
              </a:rPr>
              <a:t>Bank Independence Revisited, M-RCBG Associate Working Paper Series | No. </a:t>
            </a:r>
            <a:r>
              <a:rPr lang="en-US" sz="1200" dirty="0" smtClean="0">
                <a:hlinkClick r:id="rId3"/>
              </a:rPr>
              <a:t>67, Harvard Kennedy School</a:t>
            </a:r>
            <a:endParaRPr lang="de-DE" sz="1200" b="1" dirty="0" smtClean="0"/>
          </a:p>
        </p:txBody>
      </p:sp>
      <p:pic>
        <p:nvPicPr>
          <p:cNvPr id="2" name="Grafik 1"/>
          <p:cNvPicPr>
            <a:picLocks noChangeAspect="1"/>
          </p:cNvPicPr>
          <p:nvPr/>
        </p:nvPicPr>
        <p:blipFill>
          <a:blip r:embed="rId4"/>
          <a:stretch>
            <a:fillRect/>
          </a:stretch>
        </p:blipFill>
        <p:spPr>
          <a:xfrm>
            <a:off x="3651463" y="442633"/>
            <a:ext cx="4295839" cy="5494316"/>
          </a:xfrm>
          <a:prstGeom prst="rect">
            <a:avLst/>
          </a:prstGeom>
        </p:spPr>
      </p:pic>
      <p:pic>
        <p:nvPicPr>
          <p:cNvPr id="3" name="Grafik 2"/>
          <p:cNvPicPr>
            <a:picLocks noChangeAspect="1"/>
          </p:cNvPicPr>
          <p:nvPr/>
        </p:nvPicPr>
        <p:blipFill>
          <a:blip r:embed="rId5"/>
          <a:stretch>
            <a:fillRect/>
          </a:stretch>
        </p:blipFill>
        <p:spPr>
          <a:xfrm>
            <a:off x="61445" y="429160"/>
            <a:ext cx="3676011" cy="5584709"/>
          </a:xfrm>
          <a:prstGeom prst="rect">
            <a:avLst/>
          </a:prstGeom>
        </p:spPr>
      </p:pic>
      <p:sp>
        <p:nvSpPr>
          <p:cNvPr id="6" name="Content Placeholder 2"/>
          <p:cNvSpPr txBox="1">
            <a:spLocks/>
          </p:cNvSpPr>
          <p:nvPr/>
        </p:nvSpPr>
        <p:spPr>
          <a:xfrm>
            <a:off x="61445" y="5936949"/>
            <a:ext cx="4050363" cy="681199"/>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1200" dirty="0" err="1" smtClean="0">
                <a:hlinkClick r:id="rId6"/>
              </a:rPr>
              <a:t>Dall’Orto</a:t>
            </a:r>
            <a:r>
              <a:rPr lang="en-US" sz="1200" dirty="0" smtClean="0">
                <a:hlinkClick r:id="rId6"/>
              </a:rPr>
              <a:t> </a:t>
            </a:r>
            <a:r>
              <a:rPr lang="en-US" sz="1200" dirty="0">
                <a:hlinkClick r:id="rId6"/>
              </a:rPr>
              <a:t>Mas, </a:t>
            </a:r>
            <a:r>
              <a:rPr lang="en-US" sz="1200" dirty="0" smtClean="0">
                <a:hlinkClick r:id="rId6"/>
              </a:rPr>
              <a:t>r. </a:t>
            </a:r>
            <a:r>
              <a:rPr lang="en-US" sz="1200" dirty="0" err="1" smtClean="0">
                <a:hlinkClick r:id="rId6"/>
              </a:rPr>
              <a:t>Vonessen,B</a:t>
            </a:r>
            <a:r>
              <a:rPr lang="en-US" sz="1200" dirty="0" smtClean="0">
                <a:hlinkClick r:id="rId6"/>
              </a:rPr>
              <a:t>. </a:t>
            </a:r>
            <a:r>
              <a:rPr lang="en-US" sz="1200" dirty="0" err="1" smtClean="0">
                <a:hlinkClick r:id="rId6"/>
              </a:rPr>
              <a:t>Fehlker</a:t>
            </a:r>
            <a:r>
              <a:rPr lang="en-US" sz="1200" dirty="0">
                <a:hlinkClick r:id="rId6"/>
              </a:rPr>
              <a:t>, </a:t>
            </a:r>
            <a:r>
              <a:rPr lang="en-US" sz="1200" dirty="0" smtClean="0">
                <a:hlinkClick r:id="rId6"/>
              </a:rPr>
              <a:t>C. Arnold</a:t>
            </a:r>
            <a:r>
              <a:rPr lang="en-US" sz="1200" dirty="0">
                <a:hlinkClick r:id="rId6"/>
              </a:rPr>
              <a:t>, </a:t>
            </a:r>
            <a:r>
              <a:rPr lang="en-US" sz="1200" dirty="0" smtClean="0">
                <a:hlinkClick r:id="rId6"/>
              </a:rPr>
              <a:t>K. (2020 ) The case for central </a:t>
            </a:r>
            <a:r>
              <a:rPr lang="en-US" sz="1200" dirty="0">
                <a:hlinkClick r:id="rId6"/>
              </a:rPr>
              <a:t>bank independence, Occasional Paper Series, No 248 / October </a:t>
            </a:r>
            <a:r>
              <a:rPr lang="en-US" sz="1200" dirty="0" smtClean="0">
                <a:hlinkClick r:id="rId6"/>
              </a:rPr>
              <a:t>2020, ECB</a:t>
            </a:r>
            <a:endParaRPr lang="de-DE" sz="1200" b="1" dirty="0" smtClean="0"/>
          </a:p>
        </p:txBody>
      </p:sp>
      <p:pic>
        <p:nvPicPr>
          <p:cNvPr id="4" name="Grafik 3"/>
          <p:cNvPicPr>
            <a:picLocks noChangeAspect="1"/>
          </p:cNvPicPr>
          <p:nvPr/>
        </p:nvPicPr>
        <p:blipFill>
          <a:blip r:embed="rId7"/>
          <a:stretch>
            <a:fillRect/>
          </a:stretch>
        </p:blipFill>
        <p:spPr>
          <a:xfrm>
            <a:off x="8247901" y="622232"/>
            <a:ext cx="3456214" cy="2358057"/>
          </a:xfrm>
          <a:prstGeom prst="rect">
            <a:avLst/>
          </a:prstGeom>
        </p:spPr>
      </p:pic>
      <p:sp>
        <p:nvSpPr>
          <p:cNvPr id="8" name="Content Placeholder 2"/>
          <p:cNvSpPr txBox="1">
            <a:spLocks/>
          </p:cNvSpPr>
          <p:nvPr/>
        </p:nvSpPr>
        <p:spPr>
          <a:xfrm>
            <a:off x="8112998" y="3185207"/>
            <a:ext cx="3959331" cy="886118"/>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1200" dirty="0" err="1" smtClean="0">
                <a:hlinkClick r:id="rId8"/>
              </a:rPr>
              <a:t>Alesina,A</a:t>
            </a:r>
            <a:r>
              <a:rPr lang="en-US" sz="1200" dirty="0" smtClean="0">
                <a:hlinkClick r:id="rId8"/>
              </a:rPr>
              <a:t> and </a:t>
            </a:r>
            <a:r>
              <a:rPr lang="en-US" sz="1200" dirty="0">
                <a:hlinkClick r:id="rId8"/>
              </a:rPr>
              <a:t>Summers, </a:t>
            </a:r>
            <a:r>
              <a:rPr lang="en-US" sz="1200" dirty="0" smtClean="0">
                <a:hlinkClick r:id="rId8"/>
              </a:rPr>
              <a:t>L. </a:t>
            </a:r>
            <a:r>
              <a:rPr lang="en-US" sz="1200" dirty="0">
                <a:hlinkClick r:id="rId8"/>
              </a:rPr>
              <a:t>H. </a:t>
            </a:r>
            <a:r>
              <a:rPr lang="en-US" sz="1200" dirty="0" smtClean="0">
                <a:hlinkClick r:id="rId8"/>
              </a:rPr>
              <a:t>(1993) Central </a:t>
            </a:r>
            <a:r>
              <a:rPr lang="en-US" sz="1200" dirty="0">
                <a:hlinkClick r:id="rId8"/>
              </a:rPr>
              <a:t>Bank Independence and Macroeconomic Performance: </a:t>
            </a:r>
            <a:r>
              <a:rPr lang="en-US" sz="1200" dirty="0" smtClean="0">
                <a:hlinkClick r:id="rId8"/>
              </a:rPr>
              <a:t>Some Comparative Evidence, </a:t>
            </a:r>
            <a:r>
              <a:rPr lang="en-US" sz="1200" b="1" dirty="0" smtClean="0">
                <a:hlinkClick r:id="rId8"/>
              </a:rPr>
              <a:t>Journal </a:t>
            </a:r>
            <a:r>
              <a:rPr lang="en-US" sz="1200" b="1" dirty="0">
                <a:hlinkClick r:id="rId8"/>
              </a:rPr>
              <a:t>of Money, </a:t>
            </a:r>
            <a:r>
              <a:rPr lang="en-US" sz="1200" b="1" dirty="0" smtClean="0">
                <a:hlinkClick r:id="rId8"/>
              </a:rPr>
              <a:t>Credit </a:t>
            </a:r>
            <a:r>
              <a:rPr lang="en-US" sz="1200" b="1" dirty="0">
                <a:hlinkClick r:id="rId8"/>
              </a:rPr>
              <a:t>and </a:t>
            </a:r>
            <a:r>
              <a:rPr lang="en-US" sz="1200" b="1" dirty="0" smtClean="0">
                <a:hlinkClick r:id="rId8"/>
              </a:rPr>
              <a:t>Banking</a:t>
            </a:r>
            <a:r>
              <a:rPr lang="en-US" sz="1200" dirty="0" smtClean="0">
                <a:hlinkClick r:id="rId8"/>
              </a:rPr>
              <a:t>, </a:t>
            </a:r>
            <a:r>
              <a:rPr lang="en-US" sz="1200" dirty="0">
                <a:hlinkClick r:id="rId8"/>
              </a:rPr>
              <a:t>Vol. 25, No. 2, May 1993, pp. 151-62.</a:t>
            </a:r>
            <a:endParaRPr lang="de-DE" sz="1200" b="1" dirty="0" smtClean="0"/>
          </a:p>
        </p:txBody>
      </p:sp>
      <p:sp>
        <p:nvSpPr>
          <p:cNvPr id="11" name="Title 1"/>
          <p:cNvSpPr txBox="1">
            <a:spLocks/>
          </p:cNvSpPr>
          <p:nvPr/>
        </p:nvSpPr>
        <p:spPr>
          <a:xfrm>
            <a:off x="8193235" y="353011"/>
            <a:ext cx="3565546" cy="33352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1800" dirty="0" err="1" smtClean="0">
                <a:solidFill>
                  <a:sysClr val="windowText" lastClr="000000"/>
                </a:solidFill>
              </a:rPr>
              <a:t>Daten</a:t>
            </a:r>
            <a:r>
              <a:rPr lang="en-US" sz="1800" dirty="0" smtClean="0">
                <a:solidFill>
                  <a:sysClr val="windowText" lastClr="000000"/>
                </a:solidFill>
              </a:rPr>
              <a:t> 1955 – 1980</a:t>
            </a:r>
            <a:endParaRPr lang="en-US" sz="1800" dirty="0">
              <a:solidFill>
                <a:sysClr val="windowText" lastClr="000000"/>
              </a:solidFill>
            </a:endParaRPr>
          </a:p>
          <a:p>
            <a:endParaRPr lang="en-US" sz="3266" dirty="0">
              <a:solidFill>
                <a:sysClr val="windowText" lastClr="000000"/>
              </a:solidFill>
            </a:endParaRPr>
          </a:p>
        </p:txBody>
      </p:sp>
      <p:sp>
        <p:nvSpPr>
          <p:cNvPr id="12" name="Rechteck 11"/>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99440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108191" y="0"/>
            <a:ext cx="7464960" cy="44799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dirty="0">
                <a:solidFill>
                  <a:sysClr val="windowText" lastClr="000000"/>
                </a:solidFill>
              </a:rPr>
              <a:t>Inflation – </a:t>
            </a:r>
            <a:r>
              <a:rPr lang="en-US" sz="2400" dirty="0" err="1">
                <a:solidFill>
                  <a:sysClr val="windowText" lastClr="000000"/>
                </a:solidFill>
              </a:rPr>
              <a:t>Geldpolitik</a:t>
            </a:r>
            <a:r>
              <a:rPr lang="en-US" sz="2400" dirty="0">
                <a:solidFill>
                  <a:sysClr val="windowText" lastClr="000000"/>
                </a:solidFill>
              </a:rPr>
              <a:t> – </a:t>
            </a:r>
            <a:r>
              <a:rPr lang="en-US" sz="2400" dirty="0" err="1">
                <a:solidFill>
                  <a:sysClr val="windowText" lastClr="000000"/>
                </a:solidFill>
              </a:rPr>
              <a:t>Philippskurve</a:t>
            </a:r>
            <a:endParaRPr lang="en-US" sz="2400" dirty="0">
              <a:solidFill>
                <a:sysClr val="windowText" lastClr="000000"/>
              </a:solidFill>
            </a:endParaRPr>
          </a:p>
          <a:p>
            <a:endParaRPr lang="en-US" sz="3266" dirty="0">
              <a:solidFill>
                <a:sysClr val="windowText" lastClr="000000"/>
              </a:solidFill>
            </a:endParaRPr>
          </a:p>
        </p:txBody>
      </p:sp>
      <p:cxnSp>
        <p:nvCxnSpPr>
          <p:cNvPr id="5" name="Gerade Verbindung mit Pfeil 4"/>
          <p:cNvCxnSpPr/>
          <p:nvPr/>
        </p:nvCxnSpPr>
        <p:spPr>
          <a:xfrm flipV="1">
            <a:off x="944936" y="860347"/>
            <a:ext cx="1" cy="4180757"/>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Gerade Verbindung mit Pfeil 5"/>
          <p:cNvCxnSpPr/>
          <p:nvPr/>
        </p:nvCxnSpPr>
        <p:spPr>
          <a:xfrm>
            <a:off x="919253" y="5041104"/>
            <a:ext cx="6002234"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Rechteck 6"/>
          <p:cNvSpPr/>
          <p:nvPr/>
        </p:nvSpPr>
        <p:spPr>
          <a:xfrm>
            <a:off x="573583" y="952447"/>
            <a:ext cx="300082" cy="343620"/>
          </a:xfrm>
          <a:prstGeom prst="rect">
            <a:avLst/>
          </a:prstGeom>
        </p:spPr>
        <p:txBody>
          <a:bodyPr wrap="none">
            <a:spAutoFit/>
          </a:bodyPr>
          <a:lstStyle/>
          <a:p>
            <a:r>
              <a:rPr lang="el-GR" sz="1633" dirty="0"/>
              <a:t>π</a:t>
            </a:r>
            <a:endParaRPr lang="de-DE" sz="1633" dirty="0"/>
          </a:p>
        </p:txBody>
      </p:sp>
      <p:sp>
        <p:nvSpPr>
          <p:cNvPr id="8" name="Rechteck 7"/>
          <p:cNvSpPr/>
          <p:nvPr/>
        </p:nvSpPr>
        <p:spPr>
          <a:xfrm>
            <a:off x="6463683" y="5041104"/>
            <a:ext cx="295274" cy="343620"/>
          </a:xfrm>
          <a:prstGeom prst="rect">
            <a:avLst/>
          </a:prstGeom>
        </p:spPr>
        <p:txBody>
          <a:bodyPr wrap="none">
            <a:spAutoFit/>
          </a:bodyPr>
          <a:lstStyle/>
          <a:p>
            <a:r>
              <a:rPr lang="en-US" sz="1633" dirty="0"/>
              <a:t>u</a:t>
            </a:r>
            <a:endParaRPr lang="de-DE" sz="1633" dirty="0"/>
          </a:p>
        </p:txBody>
      </p:sp>
      <p:sp>
        <p:nvSpPr>
          <p:cNvPr id="11" name="Rechteck 10"/>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Freihandform 2"/>
          <p:cNvSpPr/>
          <p:nvPr/>
        </p:nvSpPr>
        <p:spPr>
          <a:xfrm>
            <a:off x="1331710" y="1233519"/>
            <a:ext cx="4179238" cy="3504178"/>
          </a:xfrm>
          <a:custGeom>
            <a:avLst/>
            <a:gdLst>
              <a:gd name="connsiteX0" fmla="*/ 0 w 4179238"/>
              <a:gd name="connsiteY0" fmla="*/ 0 h 3504178"/>
              <a:gd name="connsiteX1" fmla="*/ 1319436 w 4179238"/>
              <a:gd name="connsiteY1" fmla="*/ 2368849 h 3504178"/>
              <a:gd name="connsiteX2" fmla="*/ 4179238 w 4179238"/>
              <a:gd name="connsiteY2" fmla="*/ 3504178 h 3504178"/>
              <a:gd name="connsiteX3" fmla="*/ 4179238 w 4179238"/>
              <a:gd name="connsiteY3" fmla="*/ 3504178 h 3504178"/>
            </a:gdLst>
            <a:ahLst/>
            <a:cxnLst>
              <a:cxn ang="0">
                <a:pos x="connsiteX0" y="connsiteY0"/>
              </a:cxn>
              <a:cxn ang="0">
                <a:pos x="connsiteX1" y="connsiteY1"/>
              </a:cxn>
              <a:cxn ang="0">
                <a:pos x="connsiteX2" y="connsiteY2"/>
              </a:cxn>
              <a:cxn ang="0">
                <a:pos x="connsiteX3" y="connsiteY3"/>
              </a:cxn>
            </a:cxnLst>
            <a:rect l="l" t="t" r="r" b="b"/>
            <a:pathLst>
              <a:path w="4179238" h="3504178">
                <a:moveTo>
                  <a:pt x="0" y="0"/>
                </a:moveTo>
                <a:cubicBezTo>
                  <a:pt x="311448" y="892409"/>
                  <a:pt x="622896" y="1784819"/>
                  <a:pt x="1319436" y="2368849"/>
                </a:cubicBezTo>
                <a:cubicBezTo>
                  <a:pt x="2015976" y="2952879"/>
                  <a:pt x="4179238" y="3504178"/>
                  <a:pt x="4179238" y="3504178"/>
                </a:cubicBezTo>
                <a:lnTo>
                  <a:pt x="4179238" y="350417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Pfeil nach unten 11"/>
          <p:cNvSpPr/>
          <p:nvPr/>
        </p:nvSpPr>
        <p:spPr>
          <a:xfrm rot="19916335" flipH="1">
            <a:off x="1842051" y="2529805"/>
            <a:ext cx="136877" cy="3059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Pfeil nach unten 12"/>
          <p:cNvSpPr/>
          <p:nvPr/>
        </p:nvSpPr>
        <p:spPr>
          <a:xfrm rot="19004465" flipH="1">
            <a:off x="2148899" y="2958155"/>
            <a:ext cx="143022" cy="3059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c</a:t>
            </a:r>
            <a:endParaRPr lang="de-DE" dirty="0"/>
          </a:p>
        </p:txBody>
      </p:sp>
      <p:sp>
        <p:nvSpPr>
          <p:cNvPr id="14" name="Pfeil nach unten 13"/>
          <p:cNvSpPr/>
          <p:nvPr/>
        </p:nvSpPr>
        <p:spPr>
          <a:xfrm rot="18516216" flipH="1">
            <a:off x="2535682" y="3348981"/>
            <a:ext cx="110228" cy="3059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c</a:t>
            </a:r>
            <a:endParaRPr lang="de-DE" dirty="0"/>
          </a:p>
        </p:txBody>
      </p:sp>
      <p:sp>
        <p:nvSpPr>
          <p:cNvPr id="15" name="Pfeil nach unten 14"/>
          <p:cNvSpPr/>
          <p:nvPr/>
        </p:nvSpPr>
        <p:spPr>
          <a:xfrm rot="17762105" flipH="1">
            <a:off x="2895357" y="3606378"/>
            <a:ext cx="86194" cy="3059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p:cNvSpPr txBox="1"/>
          <p:nvPr/>
        </p:nvSpPr>
        <p:spPr>
          <a:xfrm>
            <a:off x="1619266" y="2190551"/>
            <a:ext cx="354584" cy="461665"/>
          </a:xfrm>
          <a:prstGeom prst="rect">
            <a:avLst/>
          </a:prstGeom>
          <a:noFill/>
        </p:spPr>
        <p:txBody>
          <a:bodyPr wrap="none" rtlCol="0">
            <a:spAutoFit/>
          </a:bodyPr>
          <a:lstStyle/>
          <a:p>
            <a:r>
              <a:rPr lang="de-DE" sz="2400" b="1" dirty="0"/>
              <a:t>X</a:t>
            </a:r>
          </a:p>
        </p:txBody>
      </p:sp>
      <p:sp>
        <p:nvSpPr>
          <p:cNvPr id="17" name="Textfeld 16"/>
          <p:cNvSpPr txBox="1"/>
          <p:nvPr/>
        </p:nvSpPr>
        <p:spPr>
          <a:xfrm>
            <a:off x="3094843" y="3733277"/>
            <a:ext cx="344966" cy="461665"/>
          </a:xfrm>
          <a:prstGeom prst="rect">
            <a:avLst/>
          </a:prstGeom>
          <a:noFill/>
        </p:spPr>
        <p:txBody>
          <a:bodyPr wrap="none" rtlCol="0">
            <a:spAutoFit/>
          </a:bodyPr>
          <a:lstStyle/>
          <a:p>
            <a:r>
              <a:rPr lang="de-DE" sz="2400" b="1" dirty="0" smtClean="0"/>
              <a:t>Y</a:t>
            </a:r>
          </a:p>
        </p:txBody>
      </p:sp>
      <p:cxnSp>
        <p:nvCxnSpPr>
          <p:cNvPr id="18" name="Gerade Verbindung 32"/>
          <p:cNvCxnSpPr/>
          <p:nvPr/>
        </p:nvCxnSpPr>
        <p:spPr>
          <a:xfrm flipH="1" flipV="1">
            <a:off x="3264838" y="3964821"/>
            <a:ext cx="18802" cy="1079385"/>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19" name="Rechteck 18"/>
          <p:cNvSpPr/>
          <p:nvPr/>
        </p:nvSpPr>
        <p:spPr>
          <a:xfrm>
            <a:off x="3092266" y="5072914"/>
            <a:ext cx="399468" cy="343620"/>
          </a:xfrm>
          <a:prstGeom prst="rect">
            <a:avLst/>
          </a:prstGeom>
        </p:spPr>
        <p:txBody>
          <a:bodyPr wrap="square">
            <a:spAutoFit/>
          </a:bodyPr>
          <a:lstStyle/>
          <a:p>
            <a:r>
              <a:rPr lang="en-US" sz="1633" dirty="0"/>
              <a:t>u*</a:t>
            </a:r>
            <a:endParaRPr lang="de-DE" sz="1633" dirty="0"/>
          </a:p>
        </p:txBody>
      </p:sp>
      <p:sp>
        <p:nvSpPr>
          <p:cNvPr id="21" name="Title 1"/>
          <p:cNvSpPr txBox="1">
            <a:spLocks/>
          </p:cNvSpPr>
          <p:nvPr/>
        </p:nvSpPr>
        <p:spPr>
          <a:xfrm>
            <a:off x="5946870" y="883546"/>
            <a:ext cx="6245130" cy="1046828"/>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pPr algn="l"/>
            <a:r>
              <a:rPr lang="en-US" sz="2000" dirty="0" err="1" smtClean="0">
                <a:solidFill>
                  <a:sysClr val="windowText" lastClr="000000"/>
                </a:solidFill>
              </a:rPr>
              <a:t>Bis</a:t>
            </a:r>
            <a:r>
              <a:rPr lang="en-US" sz="2000" dirty="0" smtClean="0">
                <a:solidFill>
                  <a:sysClr val="windowText" lastClr="000000"/>
                </a:solidFill>
              </a:rPr>
              <a:t> ca. 1980 war man der </a:t>
            </a:r>
            <a:r>
              <a:rPr lang="en-US" sz="2000" dirty="0" err="1" smtClean="0">
                <a:solidFill>
                  <a:sysClr val="windowText" lastClr="000000"/>
                </a:solidFill>
              </a:rPr>
              <a:t>Meinung</a:t>
            </a:r>
            <a:r>
              <a:rPr lang="en-US" sz="2000" dirty="0" smtClean="0">
                <a:solidFill>
                  <a:sysClr val="windowText" lastClr="000000"/>
                </a:solidFill>
              </a:rPr>
              <a:t>,</a:t>
            </a:r>
          </a:p>
          <a:p>
            <a:pPr algn="l"/>
            <a:r>
              <a:rPr lang="en-US" sz="2000" dirty="0">
                <a:solidFill>
                  <a:sysClr val="windowText" lastClr="000000"/>
                </a:solidFill>
              </a:rPr>
              <a:t>m</a:t>
            </a:r>
            <a:r>
              <a:rPr lang="en-US" sz="2000" dirty="0" smtClean="0">
                <a:solidFill>
                  <a:sysClr val="windowText" lastClr="000000"/>
                </a:solidFill>
              </a:rPr>
              <a:t>an </a:t>
            </a:r>
            <a:r>
              <a:rPr lang="en-US" sz="2000" dirty="0" err="1" smtClean="0">
                <a:solidFill>
                  <a:sysClr val="windowText" lastClr="000000"/>
                </a:solidFill>
              </a:rPr>
              <a:t>könnte</a:t>
            </a:r>
            <a:r>
              <a:rPr lang="en-US" sz="2000" dirty="0" smtClean="0">
                <a:solidFill>
                  <a:sysClr val="windowText" lastClr="000000"/>
                </a:solidFill>
              </a:rPr>
              <a:t> den </a:t>
            </a:r>
            <a:r>
              <a:rPr lang="en-US" sz="2000" dirty="0" err="1" smtClean="0">
                <a:solidFill>
                  <a:sysClr val="windowText" lastClr="000000"/>
                </a:solidFill>
              </a:rPr>
              <a:t>Punkt</a:t>
            </a:r>
            <a:r>
              <a:rPr lang="en-US" sz="2000" dirty="0" smtClean="0">
                <a:solidFill>
                  <a:sysClr val="windowText" lastClr="000000"/>
                </a:solidFill>
              </a:rPr>
              <a:t> auf der </a:t>
            </a:r>
            <a:r>
              <a:rPr lang="en-US" sz="2000" dirty="0" err="1" smtClean="0">
                <a:solidFill>
                  <a:sysClr val="windowText" lastClr="000000"/>
                </a:solidFill>
              </a:rPr>
              <a:t>Philippskurve</a:t>
            </a:r>
            <a:r>
              <a:rPr lang="en-US" sz="2000" dirty="0" smtClean="0">
                <a:solidFill>
                  <a:sysClr val="windowText" lastClr="000000"/>
                </a:solidFill>
              </a:rPr>
              <a:t> via Geld- </a:t>
            </a:r>
            <a:r>
              <a:rPr lang="en-US" sz="2000" dirty="0" err="1" smtClean="0">
                <a:solidFill>
                  <a:sysClr val="windowText" lastClr="000000"/>
                </a:solidFill>
              </a:rPr>
              <a:t>oder</a:t>
            </a:r>
            <a:r>
              <a:rPr lang="en-US" sz="2000" dirty="0" smtClean="0">
                <a:solidFill>
                  <a:sysClr val="windowText" lastClr="000000"/>
                </a:solidFill>
              </a:rPr>
              <a:t> </a:t>
            </a:r>
            <a:r>
              <a:rPr lang="en-US" sz="2000" dirty="0" err="1" smtClean="0">
                <a:solidFill>
                  <a:sysClr val="windowText" lastClr="000000"/>
                </a:solidFill>
              </a:rPr>
              <a:t>Fiskalpolitik</a:t>
            </a:r>
            <a:r>
              <a:rPr lang="en-US" sz="2000" dirty="0" smtClean="0">
                <a:solidFill>
                  <a:sysClr val="windowText" lastClr="000000"/>
                </a:solidFill>
              </a:rPr>
              <a:t> </a:t>
            </a:r>
            <a:r>
              <a:rPr lang="en-US" sz="2000" dirty="0" err="1" smtClean="0">
                <a:solidFill>
                  <a:sysClr val="windowText" lastClr="000000"/>
                </a:solidFill>
              </a:rPr>
              <a:t>frei</a:t>
            </a:r>
            <a:r>
              <a:rPr lang="en-US" sz="2000" dirty="0" smtClean="0">
                <a:solidFill>
                  <a:sysClr val="windowText" lastClr="000000"/>
                </a:solidFill>
              </a:rPr>
              <a:t> </a:t>
            </a:r>
            <a:r>
              <a:rPr lang="en-US" sz="2000" dirty="0" err="1" smtClean="0">
                <a:solidFill>
                  <a:sysClr val="windowText" lastClr="000000"/>
                </a:solidFill>
              </a:rPr>
              <a:t>wählen</a:t>
            </a:r>
            <a:r>
              <a:rPr lang="en-US" sz="2000" dirty="0">
                <a:solidFill>
                  <a:sysClr val="windowText" lastClr="000000"/>
                </a:solidFill>
              </a:rPr>
              <a:t> </a:t>
            </a:r>
            <a:r>
              <a:rPr lang="en-US" sz="2000" dirty="0" smtClean="0">
                <a:solidFill>
                  <a:sysClr val="windowText" lastClr="000000"/>
                </a:solidFill>
              </a:rPr>
              <a:t>(</a:t>
            </a:r>
            <a:r>
              <a:rPr lang="en-US" sz="2000" dirty="0" err="1" smtClean="0">
                <a:solidFill>
                  <a:sysClr val="windowText" lastClr="000000"/>
                </a:solidFill>
              </a:rPr>
              <a:t>vgl</a:t>
            </a:r>
            <a:r>
              <a:rPr lang="en-US" sz="2000" dirty="0" smtClean="0">
                <a:solidFill>
                  <a:sysClr val="windowText" lastClr="000000"/>
                </a:solidFill>
              </a:rPr>
              <a:t>. </a:t>
            </a:r>
            <a:r>
              <a:rPr lang="en-US" sz="2000" dirty="0" err="1" smtClean="0">
                <a:solidFill>
                  <a:sysClr val="windowText" lastClr="000000"/>
                </a:solidFill>
              </a:rPr>
              <a:t>Daten</a:t>
            </a:r>
            <a:r>
              <a:rPr lang="en-US" sz="2000" dirty="0" smtClean="0">
                <a:solidFill>
                  <a:sysClr val="windowText" lastClr="000000"/>
                </a:solidFill>
              </a:rPr>
              <a:t> </a:t>
            </a:r>
            <a:r>
              <a:rPr lang="en-US" sz="2000" dirty="0" err="1" smtClean="0">
                <a:solidFill>
                  <a:sysClr val="windowText" lastClr="000000"/>
                </a:solidFill>
              </a:rPr>
              <a:t>vorher</a:t>
            </a:r>
            <a:r>
              <a:rPr lang="en-US" sz="2000" dirty="0" smtClean="0">
                <a:solidFill>
                  <a:sysClr val="windowText" lastClr="000000"/>
                </a:solidFill>
              </a:rPr>
              <a:t>)</a:t>
            </a:r>
            <a:endParaRPr lang="en-US" sz="2000" dirty="0">
              <a:solidFill>
                <a:sysClr val="windowText" lastClr="000000"/>
              </a:solidFill>
            </a:endParaRPr>
          </a:p>
          <a:p>
            <a:endParaRPr lang="en-US" sz="3266" dirty="0">
              <a:solidFill>
                <a:sysClr val="windowText" lastClr="000000"/>
              </a:solidFill>
            </a:endParaRPr>
          </a:p>
        </p:txBody>
      </p:sp>
      <p:sp>
        <p:nvSpPr>
          <p:cNvPr id="22" name="Title 1"/>
          <p:cNvSpPr txBox="1">
            <a:spLocks/>
          </p:cNvSpPr>
          <p:nvPr/>
        </p:nvSpPr>
        <p:spPr>
          <a:xfrm>
            <a:off x="6014303" y="2148150"/>
            <a:ext cx="6245130" cy="1410573"/>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pPr algn="l"/>
            <a:r>
              <a:rPr lang="en-US" sz="2000" dirty="0" err="1" smtClean="0">
                <a:solidFill>
                  <a:sysClr val="windowText" lastClr="000000"/>
                </a:solidFill>
              </a:rPr>
              <a:t>Dann</a:t>
            </a:r>
            <a:r>
              <a:rPr lang="en-US" sz="2000" dirty="0" smtClean="0">
                <a:solidFill>
                  <a:sysClr val="windowText" lastClr="000000"/>
                </a:solidFill>
              </a:rPr>
              <a:t> </a:t>
            </a:r>
            <a:r>
              <a:rPr lang="en-US" sz="2000" dirty="0" err="1" smtClean="0">
                <a:solidFill>
                  <a:sysClr val="windowText" lastClr="000000"/>
                </a:solidFill>
              </a:rPr>
              <a:t>wurde</a:t>
            </a:r>
            <a:r>
              <a:rPr lang="en-US" sz="2000" dirty="0" smtClean="0">
                <a:solidFill>
                  <a:sysClr val="windowText" lastClr="000000"/>
                </a:solidFill>
              </a:rPr>
              <a:t> </a:t>
            </a:r>
            <a:r>
              <a:rPr lang="en-US" sz="2000" dirty="0" err="1" smtClean="0">
                <a:solidFill>
                  <a:sysClr val="windowText" lastClr="000000"/>
                </a:solidFill>
              </a:rPr>
              <a:t>erkannt</a:t>
            </a:r>
            <a:r>
              <a:rPr lang="en-US" sz="2000" dirty="0" smtClean="0">
                <a:solidFill>
                  <a:sysClr val="windowText" lastClr="000000"/>
                </a:solidFill>
              </a:rPr>
              <a:t>, </a:t>
            </a:r>
            <a:r>
              <a:rPr lang="en-US" sz="2000" dirty="0" err="1" smtClean="0">
                <a:solidFill>
                  <a:sysClr val="windowText" lastClr="000000"/>
                </a:solidFill>
              </a:rPr>
              <a:t>dass</a:t>
            </a:r>
            <a:r>
              <a:rPr lang="en-US" sz="2000" dirty="0" smtClean="0">
                <a:solidFill>
                  <a:sysClr val="windowText" lastClr="000000"/>
                </a:solidFill>
              </a:rPr>
              <a:t> </a:t>
            </a:r>
            <a:r>
              <a:rPr lang="en-US" sz="2000" dirty="0" err="1" smtClean="0">
                <a:solidFill>
                  <a:sysClr val="windowText" lastClr="000000"/>
                </a:solidFill>
              </a:rPr>
              <a:t>sich</a:t>
            </a:r>
            <a:r>
              <a:rPr lang="en-US" sz="2000" dirty="0" smtClean="0">
                <a:solidFill>
                  <a:sysClr val="windowText" lastClr="000000"/>
                </a:solidFill>
              </a:rPr>
              <a:t> </a:t>
            </a:r>
            <a:r>
              <a:rPr lang="en-US" sz="2000" dirty="0" err="1" smtClean="0">
                <a:solidFill>
                  <a:sysClr val="windowText" lastClr="000000"/>
                </a:solidFill>
              </a:rPr>
              <a:t>Erwartungen</a:t>
            </a:r>
            <a:r>
              <a:rPr lang="en-US" sz="2000" dirty="0" smtClean="0">
                <a:solidFill>
                  <a:sysClr val="windowText" lastClr="000000"/>
                </a:solidFill>
              </a:rPr>
              <a:t> </a:t>
            </a:r>
            <a:r>
              <a:rPr lang="en-US" sz="2000" dirty="0" err="1" smtClean="0">
                <a:solidFill>
                  <a:sysClr val="windowText" lastClr="000000"/>
                </a:solidFill>
              </a:rPr>
              <a:t>anpassen</a:t>
            </a:r>
            <a:r>
              <a:rPr lang="en-US" sz="2000" dirty="0" smtClean="0">
                <a:solidFill>
                  <a:sysClr val="windowText" lastClr="000000"/>
                </a:solidFill>
              </a:rPr>
              <a:t> und </a:t>
            </a:r>
            <a:r>
              <a:rPr lang="en-US" sz="2000" dirty="0" err="1" smtClean="0">
                <a:solidFill>
                  <a:sysClr val="windowText" lastClr="000000"/>
                </a:solidFill>
              </a:rPr>
              <a:t>es</a:t>
            </a:r>
            <a:r>
              <a:rPr lang="en-US" sz="2000" dirty="0" smtClean="0">
                <a:solidFill>
                  <a:sysClr val="windowText" lastClr="000000"/>
                </a:solidFill>
              </a:rPr>
              <a:t> </a:t>
            </a:r>
            <a:r>
              <a:rPr lang="en-US" sz="2000" dirty="0" err="1" smtClean="0">
                <a:solidFill>
                  <a:sysClr val="windowText" lastClr="000000"/>
                </a:solidFill>
              </a:rPr>
              <a:t>zu</a:t>
            </a:r>
            <a:r>
              <a:rPr lang="en-US" sz="2000" dirty="0" smtClean="0">
                <a:solidFill>
                  <a:sysClr val="windowText" lastClr="000000"/>
                </a:solidFill>
              </a:rPr>
              <a:t> </a:t>
            </a:r>
            <a:r>
              <a:rPr lang="en-US" sz="2000" dirty="0" err="1" smtClean="0">
                <a:solidFill>
                  <a:sysClr val="windowText" lastClr="000000"/>
                </a:solidFill>
              </a:rPr>
              <a:t>einer</a:t>
            </a:r>
            <a:r>
              <a:rPr lang="en-US" sz="2000" dirty="0" smtClean="0">
                <a:solidFill>
                  <a:sysClr val="windowText" lastClr="000000"/>
                </a:solidFill>
              </a:rPr>
              <a:t> </a:t>
            </a:r>
            <a:r>
              <a:rPr lang="en-US" sz="2000" dirty="0" err="1" smtClean="0">
                <a:solidFill>
                  <a:sysClr val="windowText" lastClr="000000"/>
                </a:solidFill>
              </a:rPr>
              <a:t>Rechtsverschiebung</a:t>
            </a:r>
            <a:r>
              <a:rPr lang="en-US" sz="2000" dirty="0" smtClean="0">
                <a:solidFill>
                  <a:sysClr val="windowText" lastClr="000000"/>
                </a:solidFill>
              </a:rPr>
              <a:t>/</a:t>
            </a:r>
            <a:r>
              <a:rPr lang="en-US" sz="2000" dirty="0" err="1" smtClean="0">
                <a:solidFill>
                  <a:sysClr val="windowText" lastClr="000000"/>
                </a:solidFill>
              </a:rPr>
              <a:t>Drehung</a:t>
            </a:r>
            <a:r>
              <a:rPr lang="en-US" sz="2000" dirty="0" smtClean="0">
                <a:solidFill>
                  <a:sysClr val="windowText" lastClr="000000"/>
                </a:solidFill>
              </a:rPr>
              <a:t> in die </a:t>
            </a:r>
            <a:r>
              <a:rPr lang="en-US" sz="2000" dirty="0" err="1" smtClean="0">
                <a:solidFill>
                  <a:sysClr val="windowText" lastClr="000000"/>
                </a:solidFill>
              </a:rPr>
              <a:t>Vertikale</a:t>
            </a:r>
            <a:r>
              <a:rPr lang="en-US" sz="2000" dirty="0" smtClean="0">
                <a:solidFill>
                  <a:sysClr val="windowText" lastClr="000000"/>
                </a:solidFill>
              </a:rPr>
              <a:t> der </a:t>
            </a:r>
            <a:r>
              <a:rPr lang="en-US" sz="2000" dirty="0" err="1" smtClean="0">
                <a:solidFill>
                  <a:sysClr val="windowText" lastClr="000000"/>
                </a:solidFill>
              </a:rPr>
              <a:t>Philippskurve</a:t>
            </a:r>
            <a:r>
              <a:rPr lang="en-US" sz="2000" dirty="0" smtClean="0">
                <a:solidFill>
                  <a:sysClr val="windowText" lastClr="000000"/>
                </a:solidFill>
              </a:rPr>
              <a:t> </a:t>
            </a:r>
            <a:r>
              <a:rPr lang="en-US" sz="2000" dirty="0" err="1" smtClean="0">
                <a:solidFill>
                  <a:sysClr val="windowText" lastClr="000000"/>
                </a:solidFill>
              </a:rPr>
              <a:t>kommt</a:t>
            </a:r>
            <a:r>
              <a:rPr lang="en-US" sz="2000" dirty="0" smtClean="0">
                <a:solidFill>
                  <a:sysClr val="windowText" lastClr="000000"/>
                </a:solidFill>
              </a:rPr>
              <a:t>!</a:t>
            </a:r>
            <a:endParaRPr lang="en-US" sz="2000" dirty="0">
              <a:solidFill>
                <a:sysClr val="windowText" lastClr="000000"/>
              </a:solidFill>
            </a:endParaRPr>
          </a:p>
          <a:p>
            <a:endParaRPr lang="en-US" sz="3266" dirty="0">
              <a:solidFill>
                <a:sysClr val="windowText" lastClr="000000"/>
              </a:solidFill>
            </a:endParaRPr>
          </a:p>
        </p:txBody>
      </p:sp>
      <p:cxnSp>
        <p:nvCxnSpPr>
          <p:cNvPr id="23" name="Gerade Verbindung 31"/>
          <p:cNvCxnSpPr/>
          <p:nvPr/>
        </p:nvCxnSpPr>
        <p:spPr>
          <a:xfrm>
            <a:off x="1012024" y="3946232"/>
            <a:ext cx="2252814" cy="18589"/>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24" name="Rechteck 23"/>
          <p:cNvSpPr/>
          <p:nvPr/>
        </p:nvSpPr>
        <p:spPr>
          <a:xfrm>
            <a:off x="441212" y="3793011"/>
            <a:ext cx="417102" cy="343620"/>
          </a:xfrm>
          <a:prstGeom prst="rect">
            <a:avLst/>
          </a:prstGeom>
        </p:spPr>
        <p:txBody>
          <a:bodyPr wrap="none">
            <a:spAutoFit/>
          </a:bodyPr>
          <a:lstStyle/>
          <a:p>
            <a:r>
              <a:rPr lang="el-GR" sz="1633" dirty="0"/>
              <a:t>π</a:t>
            </a:r>
            <a:r>
              <a:rPr lang="en-US" sz="1633" baseline="30000" dirty="0"/>
              <a:t>e</a:t>
            </a:r>
            <a:r>
              <a:rPr lang="en-US" sz="1633" dirty="0"/>
              <a:t> </a:t>
            </a:r>
            <a:endParaRPr lang="de-DE" sz="1633" dirty="0"/>
          </a:p>
        </p:txBody>
      </p:sp>
    </p:spTree>
    <p:extLst>
      <p:ext uri="{BB962C8B-B14F-4D97-AF65-F5344CB8AC3E}">
        <p14:creationId xmlns:p14="http://schemas.microsoft.com/office/powerpoint/2010/main" val="2401861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txBox="1">
            <a:spLocks/>
          </p:cNvSpPr>
          <p:nvPr/>
        </p:nvSpPr>
        <p:spPr>
          <a:xfrm>
            <a:off x="105433" y="559744"/>
            <a:ext cx="11733215" cy="5218782"/>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2400" dirty="0" smtClean="0">
                <a:latin typeface="Cambria Math" panose="02040503050406030204" pitchFamily="18" charset="0"/>
                <a:ea typeface="Cambria Math" panose="02040503050406030204" pitchFamily="18" charset="0"/>
              </a:rPr>
              <a:t>→ um permanent die </a:t>
            </a:r>
            <a:r>
              <a:rPr lang="en-US" sz="2400" dirty="0" err="1" smtClean="0">
                <a:latin typeface="Cambria Math" panose="02040503050406030204" pitchFamily="18" charset="0"/>
                <a:ea typeface="Cambria Math" panose="02040503050406030204" pitchFamily="18" charset="0"/>
              </a:rPr>
              <a:t>Arbeitslosenrate</a:t>
            </a:r>
            <a:r>
              <a:rPr lang="en-US" sz="2400" dirty="0" smtClean="0">
                <a:latin typeface="Cambria Math" panose="02040503050406030204" pitchFamily="18" charset="0"/>
                <a:ea typeface="Cambria Math" panose="02040503050406030204" pitchFamily="18" charset="0"/>
              </a:rPr>
              <a:t> </a:t>
            </a:r>
            <a:r>
              <a:rPr lang="en-US" sz="2400" dirty="0" err="1" smtClean="0">
                <a:latin typeface="Cambria Math" panose="02040503050406030204" pitchFamily="18" charset="0"/>
                <a:ea typeface="Cambria Math" panose="02040503050406030204" pitchFamily="18" charset="0"/>
              </a:rPr>
              <a:t>senken</a:t>
            </a:r>
            <a:r>
              <a:rPr lang="en-US" sz="2400" dirty="0" smtClean="0">
                <a:latin typeface="Cambria Math" panose="02040503050406030204" pitchFamily="18" charset="0"/>
                <a:ea typeface="Cambria Math" panose="02040503050406030204" pitchFamily="18" charset="0"/>
              </a:rPr>
              <a:t> </a:t>
            </a:r>
            <a:r>
              <a:rPr lang="en-US" sz="2400" dirty="0" err="1" smtClean="0">
                <a:latin typeface="Cambria Math" panose="02040503050406030204" pitchFamily="18" charset="0"/>
                <a:ea typeface="Cambria Math" panose="02040503050406030204" pitchFamily="18" charset="0"/>
              </a:rPr>
              <a:t>zu</a:t>
            </a:r>
            <a:r>
              <a:rPr lang="en-US" sz="2400" dirty="0" smtClean="0">
                <a:latin typeface="Cambria Math" panose="02040503050406030204" pitchFamily="18" charset="0"/>
                <a:ea typeface="Cambria Math" panose="02040503050406030204" pitchFamily="18" charset="0"/>
              </a:rPr>
              <a:t> </a:t>
            </a:r>
            <a:r>
              <a:rPr lang="en-US" sz="2400" dirty="0" err="1" smtClean="0">
                <a:latin typeface="Cambria Math" panose="02040503050406030204" pitchFamily="18" charset="0"/>
                <a:ea typeface="Cambria Math" panose="02040503050406030204" pitchFamily="18" charset="0"/>
              </a:rPr>
              <a:t>können</a:t>
            </a:r>
            <a:r>
              <a:rPr lang="en-US" sz="2400" dirty="0" smtClean="0">
                <a:latin typeface="Cambria Math" panose="02040503050406030204" pitchFamily="18" charset="0"/>
                <a:ea typeface="Cambria Math" panose="02040503050406030204" pitchFamily="18" charset="0"/>
              </a:rPr>
              <a:t>, </a:t>
            </a:r>
            <a:r>
              <a:rPr lang="en-US" sz="2400" dirty="0" err="1" smtClean="0">
                <a:latin typeface="Cambria Math" panose="02040503050406030204" pitchFamily="18" charset="0"/>
                <a:ea typeface="Cambria Math" panose="02040503050406030204" pitchFamily="18" charset="0"/>
              </a:rPr>
              <a:t>müßte</a:t>
            </a:r>
            <a:r>
              <a:rPr lang="en-US" sz="2400" dirty="0" smtClean="0">
                <a:latin typeface="Cambria Math" panose="02040503050406030204" pitchFamily="18" charset="0"/>
                <a:ea typeface="Cambria Math" panose="02040503050406030204" pitchFamily="18" charset="0"/>
              </a:rPr>
              <a:t> </a:t>
            </a:r>
            <a:r>
              <a:rPr lang="en-US" sz="2400" dirty="0" err="1" smtClean="0">
                <a:latin typeface="Cambria Math" panose="02040503050406030204" pitchFamily="18" charset="0"/>
                <a:ea typeface="Cambria Math" panose="02040503050406030204" pitchFamily="18" charset="0"/>
              </a:rPr>
              <a:t>dauerhaft</a:t>
            </a:r>
            <a:r>
              <a:rPr lang="en-US" sz="2400" dirty="0" smtClean="0">
                <a:latin typeface="Cambria Math" panose="02040503050406030204" pitchFamily="18" charset="0"/>
                <a:ea typeface="Cambria Math" panose="02040503050406030204" pitchFamily="18" charset="0"/>
              </a:rPr>
              <a:t> </a:t>
            </a:r>
            <a:r>
              <a:rPr lang="el-GR" sz="2400" dirty="0" smtClean="0"/>
              <a:t>π</a:t>
            </a:r>
            <a:r>
              <a:rPr lang="en-US" sz="2400" dirty="0" smtClean="0">
                <a:latin typeface="Cambria Math" panose="02040503050406030204" pitchFamily="18" charset="0"/>
                <a:ea typeface="Cambria Math" panose="02040503050406030204" pitchFamily="18" charset="0"/>
              </a:rPr>
              <a:t> &gt; </a:t>
            </a:r>
            <a:r>
              <a:rPr lang="el-GR" sz="2400" dirty="0" smtClean="0"/>
              <a:t>π</a:t>
            </a:r>
            <a:r>
              <a:rPr lang="en-US" sz="2400" baseline="30000" dirty="0" smtClean="0"/>
              <a:t>e</a:t>
            </a:r>
            <a:r>
              <a:rPr lang="en-US" sz="2400" dirty="0" smtClean="0">
                <a:latin typeface="Cambria Math" panose="02040503050406030204" pitchFamily="18" charset="0"/>
                <a:ea typeface="Cambria Math" panose="02040503050406030204" pitchFamily="18" charset="0"/>
              </a:rPr>
              <a:t> </a:t>
            </a:r>
            <a:r>
              <a:rPr lang="en-US" sz="2400" dirty="0" err="1" smtClean="0">
                <a:latin typeface="Cambria Math" panose="02040503050406030204" pitchFamily="18" charset="0"/>
                <a:ea typeface="Cambria Math" panose="02040503050406030204" pitchFamily="18" charset="0"/>
              </a:rPr>
              <a:t>gelten</a:t>
            </a:r>
            <a:endParaRPr lang="en-US" sz="2400" dirty="0">
              <a:latin typeface="Cambria Math" panose="02040503050406030204" pitchFamily="18" charset="0"/>
              <a:ea typeface="Cambria Math" panose="02040503050406030204" pitchFamily="18" charset="0"/>
            </a:endParaRPr>
          </a:p>
          <a:p>
            <a:pPr>
              <a:lnSpc>
                <a:spcPct val="110000"/>
              </a:lnSpc>
            </a:pPr>
            <a:r>
              <a:rPr lang="en-US" sz="2400" dirty="0">
                <a:latin typeface="Cambria Math" panose="02040503050406030204" pitchFamily="18" charset="0"/>
                <a:ea typeface="Cambria Math" panose="02040503050406030204" pitchFamily="18" charset="0"/>
              </a:rPr>
              <a:t>	</a:t>
            </a:r>
            <a:endParaRPr lang="en-US" sz="2400" dirty="0" smtClean="0">
              <a:latin typeface="Cambria Math" panose="02040503050406030204" pitchFamily="18" charset="0"/>
              <a:ea typeface="Cambria Math" panose="02040503050406030204" pitchFamily="18" charset="0"/>
            </a:endParaRPr>
          </a:p>
          <a:p>
            <a:pPr>
              <a:lnSpc>
                <a:spcPct val="110000"/>
              </a:lnSpc>
            </a:pPr>
            <a:r>
              <a:rPr lang="en-US" sz="2400" dirty="0">
                <a:latin typeface="Cambria Math" panose="02040503050406030204" pitchFamily="18" charset="0"/>
                <a:ea typeface="Cambria Math" panose="02040503050406030204" pitchFamily="18" charset="0"/>
              </a:rPr>
              <a:t>	</a:t>
            </a:r>
            <a:r>
              <a:rPr lang="en-US" sz="2400" dirty="0" smtClean="0">
                <a:latin typeface="Cambria Math" panose="02040503050406030204" pitchFamily="18" charset="0"/>
                <a:ea typeface="Cambria Math" panose="02040503050406030204" pitchFamily="18" charset="0"/>
              </a:rPr>
              <a:t>→ in der </a:t>
            </a:r>
            <a:r>
              <a:rPr lang="en-US" sz="2400" dirty="0" err="1" smtClean="0">
                <a:latin typeface="Cambria Math" panose="02040503050406030204" pitchFamily="18" charset="0"/>
                <a:ea typeface="Cambria Math" panose="02040503050406030204" pitchFamily="18" charset="0"/>
              </a:rPr>
              <a:t>langen</a:t>
            </a:r>
            <a:r>
              <a:rPr lang="en-US" sz="2400" dirty="0" smtClean="0">
                <a:latin typeface="Cambria Math" panose="02040503050406030204" pitchFamily="18" charset="0"/>
                <a:ea typeface="Cambria Math" panose="02040503050406030204" pitchFamily="18" charset="0"/>
              </a:rPr>
              <a:t> Frist </a:t>
            </a:r>
            <a:r>
              <a:rPr lang="en-US" sz="2400" dirty="0" err="1" smtClean="0">
                <a:latin typeface="Cambria Math" panose="02040503050406030204" pitchFamily="18" charset="0"/>
                <a:ea typeface="Cambria Math" panose="02040503050406030204" pitchFamily="18" charset="0"/>
              </a:rPr>
              <a:t>ist</a:t>
            </a:r>
            <a:r>
              <a:rPr lang="en-US" sz="2400" dirty="0" smtClean="0">
                <a:latin typeface="Cambria Math" panose="02040503050406030204" pitchFamily="18" charset="0"/>
                <a:ea typeface="Cambria Math" panose="02040503050406030204" pitchFamily="18" charset="0"/>
              </a:rPr>
              <a:t> dies </a:t>
            </a:r>
            <a:r>
              <a:rPr lang="en-US" sz="2400" dirty="0" err="1" smtClean="0">
                <a:latin typeface="Cambria Math" panose="02040503050406030204" pitchFamily="18" charset="0"/>
                <a:ea typeface="Cambria Math" panose="02040503050406030204" pitchFamily="18" charset="0"/>
              </a:rPr>
              <a:t>unrealistisch</a:t>
            </a:r>
            <a:r>
              <a:rPr lang="en-US" sz="2400" dirty="0" smtClean="0">
                <a:latin typeface="Cambria Math" panose="02040503050406030204" pitchFamily="18" charset="0"/>
                <a:ea typeface="Cambria Math" panose="02040503050406030204" pitchFamily="18" charset="0"/>
              </a:rPr>
              <a:t> und </a:t>
            </a:r>
            <a:r>
              <a:rPr lang="en-US" sz="2400" dirty="0" err="1" smtClean="0">
                <a:latin typeface="Cambria Math" panose="02040503050406030204" pitchFamily="18" charset="0"/>
                <a:ea typeface="Cambria Math" panose="02040503050406030204" pitchFamily="18" charset="0"/>
              </a:rPr>
              <a:t>es</a:t>
            </a:r>
            <a:r>
              <a:rPr lang="en-US" sz="2400" dirty="0" smtClean="0">
                <a:latin typeface="Cambria Math" panose="02040503050406030204" pitchFamily="18" charset="0"/>
                <a:ea typeface="Cambria Math" panose="02040503050406030204" pitchFamily="18" charset="0"/>
              </a:rPr>
              <a:t> </a:t>
            </a:r>
            <a:r>
              <a:rPr lang="en-US" sz="2400" dirty="0" err="1" smtClean="0">
                <a:latin typeface="Cambria Math" panose="02040503050406030204" pitchFamily="18" charset="0"/>
                <a:ea typeface="Cambria Math" panose="02040503050406030204" pitchFamily="18" charset="0"/>
              </a:rPr>
              <a:t>ergibt</a:t>
            </a:r>
            <a:r>
              <a:rPr lang="en-US" sz="2400" dirty="0" smtClean="0">
                <a:latin typeface="Cambria Math" panose="02040503050406030204" pitchFamily="18" charset="0"/>
                <a:ea typeface="Cambria Math" panose="02040503050406030204" pitchFamily="18" charset="0"/>
              </a:rPr>
              <a:t> </a:t>
            </a:r>
            <a:r>
              <a:rPr lang="en-US" sz="2400" dirty="0" err="1" smtClean="0">
                <a:latin typeface="Cambria Math" panose="02040503050406030204" pitchFamily="18" charset="0"/>
                <a:ea typeface="Cambria Math" panose="02040503050406030204" pitchFamily="18" charset="0"/>
              </a:rPr>
              <a:t>sich</a:t>
            </a:r>
            <a:r>
              <a:rPr lang="en-US" sz="2400" dirty="0" smtClean="0">
                <a:latin typeface="Cambria Math" panose="02040503050406030204" pitchFamily="18" charset="0"/>
                <a:ea typeface="Cambria Math" panose="02040503050406030204" pitchFamily="18" charset="0"/>
              </a:rPr>
              <a:t> </a:t>
            </a:r>
            <a:r>
              <a:rPr lang="en-US" sz="2400" dirty="0" err="1" smtClean="0">
                <a:latin typeface="Cambria Math" panose="02040503050406030204" pitchFamily="18" charset="0"/>
                <a:ea typeface="Cambria Math" panose="02040503050406030204" pitchFamily="18" charset="0"/>
              </a:rPr>
              <a:t>stabiler</a:t>
            </a:r>
            <a:r>
              <a:rPr lang="en-US" sz="2400" dirty="0" smtClean="0">
                <a:latin typeface="Cambria Math" panose="02040503050406030204" pitchFamily="18" charset="0"/>
                <a:ea typeface="Cambria Math" panose="02040503050406030204" pitchFamily="18" charset="0"/>
              </a:rPr>
              <a:t> </a:t>
            </a:r>
            <a:r>
              <a:rPr lang="en-US" sz="2400" dirty="0" err="1" smtClean="0">
                <a:latin typeface="Cambria Math" panose="02040503050406030204" pitchFamily="18" charset="0"/>
                <a:ea typeface="Cambria Math" panose="02040503050406030204" pitchFamily="18" charset="0"/>
              </a:rPr>
              <a:t>Zustand</a:t>
            </a:r>
            <a:r>
              <a:rPr lang="en-US" sz="2400" dirty="0" smtClean="0">
                <a:latin typeface="Cambria Math" panose="02040503050406030204" pitchFamily="18" charset="0"/>
                <a:ea typeface="Cambria Math" panose="02040503050406030204" pitchFamily="18" charset="0"/>
              </a:rPr>
              <a:t>!</a:t>
            </a:r>
          </a:p>
          <a:p>
            <a:pPr>
              <a:lnSpc>
                <a:spcPct val="110000"/>
              </a:lnSpc>
            </a:pPr>
            <a:r>
              <a:rPr lang="en-US" sz="2400" dirty="0">
                <a:latin typeface="Cambria Math" panose="02040503050406030204" pitchFamily="18" charset="0"/>
                <a:ea typeface="Cambria Math" panose="02040503050406030204" pitchFamily="18" charset="0"/>
              </a:rPr>
              <a:t>	</a:t>
            </a:r>
            <a:endParaRPr lang="en-US" sz="2400" dirty="0" smtClean="0">
              <a:latin typeface="Cambria Math" panose="02040503050406030204" pitchFamily="18" charset="0"/>
              <a:ea typeface="Cambria Math" panose="02040503050406030204" pitchFamily="18" charset="0"/>
            </a:endParaRPr>
          </a:p>
          <a:p>
            <a:pPr>
              <a:lnSpc>
                <a:spcPct val="110000"/>
              </a:lnSpc>
            </a:pPr>
            <a:r>
              <a:rPr lang="en-US" sz="2400" dirty="0">
                <a:latin typeface="Cambria Math" panose="02040503050406030204" pitchFamily="18" charset="0"/>
                <a:ea typeface="Cambria Math" panose="02040503050406030204" pitchFamily="18" charset="0"/>
              </a:rPr>
              <a:t>		→ </a:t>
            </a:r>
            <a:r>
              <a:rPr lang="en-US" sz="2400" dirty="0" err="1" smtClean="0">
                <a:latin typeface="Cambria Math" panose="02040503050406030204" pitchFamily="18" charset="0"/>
                <a:ea typeface="Cambria Math" panose="02040503050406030204" pitchFamily="18" charset="0"/>
              </a:rPr>
              <a:t>damit</a:t>
            </a:r>
            <a:r>
              <a:rPr lang="en-US" sz="2400" dirty="0" smtClean="0">
                <a:latin typeface="Cambria Math" panose="02040503050406030204" pitchFamily="18" charset="0"/>
                <a:ea typeface="Cambria Math" panose="02040503050406030204" pitchFamily="18" charset="0"/>
              </a:rPr>
              <a:t> </a:t>
            </a:r>
            <a:r>
              <a:rPr lang="en-US" sz="2400" dirty="0" err="1" smtClean="0">
                <a:latin typeface="Cambria Math" panose="02040503050406030204" pitchFamily="18" charset="0"/>
                <a:ea typeface="Cambria Math" panose="02040503050406030204" pitchFamily="18" charset="0"/>
              </a:rPr>
              <a:t>wird</a:t>
            </a:r>
            <a:r>
              <a:rPr lang="en-US" sz="2400" dirty="0" smtClean="0">
                <a:latin typeface="Cambria Math" panose="02040503050406030204" pitchFamily="18" charset="0"/>
                <a:ea typeface="Cambria Math" panose="02040503050406030204" pitchFamily="18" charset="0"/>
              </a:rPr>
              <a:t> </a:t>
            </a:r>
            <a:r>
              <a:rPr lang="en-US" sz="2400" dirty="0" err="1" smtClean="0">
                <a:latin typeface="Cambria Math" panose="02040503050406030204" pitchFamily="18" charset="0"/>
                <a:ea typeface="Cambria Math" panose="02040503050406030204" pitchFamily="18" charset="0"/>
              </a:rPr>
              <a:t>prinzipiell</a:t>
            </a:r>
            <a:r>
              <a:rPr lang="en-US" sz="2400" dirty="0" smtClean="0">
                <a:latin typeface="Cambria Math" panose="02040503050406030204" pitchFamily="18" charset="0"/>
                <a:ea typeface="Cambria Math" panose="02040503050406030204" pitchFamily="18" charset="0"/>
              </a:rPr>
              <a:t> </a:t>
            </a:r>
            <a:r>
              <a:rPr lang="en-US" sz="2400" dirty="0" err="1" smtClean="0">
                <a:latin typeface="Cambria Math" panose="02040503050406030204" pitchFamily="18" charset="0"/>
                <a:ea typeface="Cambria Math" panose="02040503050406030204" pitchFamily="18" charset="0"/>
              </a:rPr>
              <a:t>unter</a:t>
            </a:r>
            <a:r>
              <a:rPr lang="en-US" sz="2400" dirty="0" smtClean="0">
                <a:latin typeface="Cambria Math" panose="02040503050406030204" pitchFamily="18" charset="0"/>
                <a:ea typeface="Cambria Math" panose="02040503050406030204" pitchFamily="18" charset="0"/>
              </a:rPr>
              <a:t> rationale </a:t>
            </a:r>
            <a:r>
              <a:rPr lang="en-US" sz="2400" dirty="0" err="1" smtClean="0">
                <a:latin typeface="Cambria Math" panose="02040503050406030204" pitchFamily="18" charset="0"/>
                <a:ea typeface="Cambria Math" panose="02040503050406030204" pitchFamily="18" charset="0"/>
              </a:rPr>
              <a:t>Erwartungen</a:t>
            </a:r>
            <a:r>
              <a:rPr lang="en-US" sz="2400" dirty="0" smtClean="0">
                <a:latin typeface="Cambria Math" panose="02040503050406030204" pitchFamily="18" charset="0"/>
                <a:ea typeface="Cambria Math" panose="02040503050406030204" pitchFamily="18" charset="0"/>
              </a:rPr>
              <a:t> </a:t>
            </a:r>
            <a:r>
              <a:rPr lang="el-GR" sz="2400" dirty="0"/>
              <a:t>π</a:t>
            </a:r>
            <a:r>
              <a:rPr lang="en-US" sz="2400" dirty="0">
                <a:latin typeface="Cambria Math" panose="02040503050406030204" pitchFamily="18" charset="0"/>
                <a:ea typeface="Cambria Math" panose="02040503050406030204" pitchFamily="18" charset="0"/>
              </a:rPr>
              <a:t> </a:t>
            </a:r>
            <a:r>
              <a:rPr lang="en-US" sz="2400" dirty="0" smtClean="0">
                <a:latin typeface="Cambria Math" panose="02040503050406030204" pitchFamily="18" charset="0"/>
                <a:ea typeface="Cambria Math" panose="02040503050406030204" pitchFamily="18" charset="0"/>
              </a:rPr>
              <a:t> = </a:t>
            </a:r>
            <a:r>
              <a:rPr lang="el-GR" sz="2400" dirty="0" smtClean="0"/>
              <a:t>π</a:t>
            </a:r>
            <a:r>
              <a:rPr lang="en-US" sz="2400" baseline="30000" dirty="0"/>
              <a:t>e</a:t>
            </a:r>
            <a:r>
              <a:rPr lang="en-US" sz="2400" dirty="0">
                <a:latin typeface="Cambria Math" panose="02040503050406030204" pitchFamily="18" charset="0"/>
                <a:ea typeface="Cambria Math" panose="02040503050406030204" pitchFamily="18" charset="0"/>
              </a:rPr>
              <a:t> </a:t>
            </a:r>
            <a:r>
              <a:rPr lang="en-US" sz="2400" dirty="0" smtClean="0">
                <a:latin typeface="Cambria Math" panose="02040503050406030204" pitchFamily="18" charset="0"/>
                <a:ea typeface="Cambria Math" panose="02040503050406030204" pitchFamily="18" charset="0"/>
              </a:rPr>
              <a:t> </a:t>
            </a:r>
            <a:r>
              <a:rPr lang="en-US" sz="2400" dirty="0" err="1" smtClean="0">
                <a:latin typeface="Cambria Math" panose="02040503050406030204" pitchFamily="18" charset="0"/>
                <a:ea typeface="Cambria Math" panose="02040503050406030204" pitchFamily="18" charset="0"/>
              </a:rPr>
              <a:t>gelten</a:t>
            </a:r>
            <a:endParaRPr lang="en-US" sz="2400" dirty="0" smtClean="0">
              <a:latin typeface="Cambria Math" panose="02040503050406030204" pitchFamily="18" charset="0"/>
              <a:ea typeface="Cambria Math" panose="02040503050406030204" pitchFamily="18" charset="0"/>
            </a:endParaRPr>
          </a:p>
          <a:p>
            <a:pPr>
              <a:lnSpc>
                <a:spcPct val="110000"/>
              </a:lnSpc>
            </a:pPr>
            <a:r>
              <a:rPr lang="en-US" sz="2400" dirty="0">
                <a:latin typeface="Cambria Math" panose="02040503050406030204" pitchFamily="18" charset="0"/>
                <a:ea typeface="Cambria Math" panose="02040503050406030204" pitchFamily="18" charset="0"/>
              </a:rPr>
              <a:t>	</a:t>
            </a:r>
            <a:endParaRPr lang="en-US" sz="2400" dirty="0" smtClean="0">
              <a:latin typeface="Cambria Math" panose="02040503050406030204" pitchFamily="18" charset="0"/>
              <a:ea typeface="Cambria Math" panose="02040503050406030204" pitchFamily="18" charset="0"/>
            </a:endParaRPr>
          </a:p>
          <a:p>
            <a:pPr>
              <a:lnSpc>
                <a:spcPct val="110000"/>
              </a:lnSpc>
            </a:pPr>
            <a:r>
              <a:rPr lang="en-US" sz="2400" dirty="0">
                <a:latin typeface="Cambria Math" panose="02040503050406030204" pitchFamily="18" charset="0"/>
                <a:ea typeface="Cambria Math" panose="02040503050406030204" pitchFamily="18" charset="0"/>
              </a:rPr>
              <a:t>	</a:t>
            </a:r>
            <a:r>
              <a:rPr lang="en-US" sz="2400" dirty="0" smtClean="0">
                <a:latin typeface="Cambria Math" panose="02040503050406030204" pitchFamily="18" charset="0"/>
                <a:ea typeface="Cambria Math" panose="02040503050406030204" pitchFamily="18" charset="0"/>
              </a:rPr>
              <a:t>	</a:t>
            </a:r>
            <a:r>
              <a:rPr lang="en-US" sz="2400" dirty="0">
                <a:latin typeface="Cambria Math" panose="02040503050406030204" pitchFamily="18" charset="0"/>
                <a:ea typeface="Cambria Math" panose="02040503050406030204" pitchFamily="18" charset="0"/>
              </a:rPr>
              <a:t>	→ </a:t>
            </a:r>
            <a:r>
              <a:rPr lang="de-DE" sz="2400" dirty="0" smtClean="0">
                <a:latin typeface="Cambria Math" panose="02040503050406030204" pitchFamily="18" charset="0"/>
                <a:ea typeface="Cambria Math" panose="02040503050406030204" pitchFamily="18" charset="0"/>
              </a:rPr>
              <a:t>und somit u=u*</a:t>
            </a:r>
            <a:r>
              <a:rPr lang="en-US" sz="2400" dirty="0" smtClean="0">
                <a:latin typeface="Cambria Math" panose="02040503050406030204" pitchFamily="18" charset="0"/>
                <a:ea typeface="Cambria Math" panose="02040503050406030204" pitchFamily="18" charset="0"/>
              </a:rPr>
              <a:t>	</a:t>
            </a:r>
            <a:endParaRPr lang="en-US" sz="2000" dirty="0">
              <a:latin typeface="Cambria Math" panose="02040503050406030204" pitchFamily="18" charset="0"/>
              <a:ea typeface="Cambria Math" panose="02040503050406030204" pitchFamily="18" charset="0"/>
            </a:endParaRPr>
          </a:p>
          <a:p>
            <a:pPr>
              <a:lnSpc>
                <a:spcPct val="110000"/>
              </a:lnSpc>
            </a:pPr>
            <a:r>
              <a:rPr lang="en-US" sz="2000" dirty="0">
                <a:latin typeface="Cambria Math" panose="02040503050406030204" pitchFamily="18" charset="0"/>
                <a:ea typeface="Cambria Math" panose="02040503050406030204" pitchFamily="18" charset="0"/>
              </a:rPr>
              <a:t>			</a:t>
            </a:r>
            <a:r>
              <a:rPr lang="en-US" sz="2000" dirty="0" smtClean="0">
                <a:latin typeface="Cambria Math" panose="02040503050406030204" pitchFamily="18" charset="0"/>
                <a:ea typeface="Cambria Math" panose="02040503050406030204" pitchFamily="18" charset="0"/>
              </a:rPr>
              <a:t>	</a:t>
            </a:r>
            <a:r>
              <a:rPr lang="en-US" sz="2400" dirty="0">
                <a:latin typeface="Cambria Math" panose="02040503050406030204" pitchFamily="18" charset="0"/>
                <a:ea typeface="Cambria Math" panose="02040503050406030204" pitchFamily="18" charset="0"/>
              </a:rPr>
              <a:t> → </a:t>
            </a:r>
            <a:r>
              <a:rPr lang="en-US" sz="2400" dirty="0" smtClean="0">
                <a:latin typeface="Cambria Math" panose="02040503050406030204" pitchFamily="18" charset="0"/>
                <a:ea typeface="Cambria Math" panose="02040503050406030204" pitchFamily="18" charset="0"/>
              </a:rPr>
              <a:t>	</a:t>
            </a:r>
            <a:r>
              <a:rPr lang="de-DE" sz="2400" dirty="0" smtClean="0">
                <a:latin typeface="Cambria Math" panose="02040503050406030204" pitchFamily="18" charset="0"/>
                <a:ea typeface="Cambria Math" panose="02040503050406030204" pitchFamily="18" charset="0"/>
              </a:rPr>
              <a:t>Bewegung nur auf der</a:t>
            </a:r>
          </a:p>
          <a:p>
            <a:pPr>
              <a:lnSpc>
                <a:spcPct val="110000"/>
              </a:lnSpc>
            </a:pPr>
            <a:r>
              <a:rPr lang="de-DE" sz="2400" dirty="0">
                <a:latin typeface="Cambria Math" panose="02040503050406030204" pitchFamily="18" charset="0"/>
                <a:ea typeface="Cambria Math" panose="02040503050406030204" pitchFamily="18" charset="0"/>
              </a:rPr>
              <a:t>	</a:t>
            </a:r>
            <a:r>
              <a:rPr lang="de-DE" sz="2400" dirty="0" smtClean="0">
                <a:latin typeface="Cambria Math" panose="02040503050406030204" pitchFamily="18" charset="0"/>
                <a:ea typeface="Cambria Math" panose="02040503050406030204" pitchFamily="18" charset="0"/>
              </a:rPr>
              <a:t>				langfristigen (vertikalen)</a:t>
            </a:r>
          </a:p>
          <a:p>
            <a:pPr>
              <a:lnSpc>
                <a:spcPct val="110000"/>
              </a:lnSpc>
            </a:pPr>
            <a:r>
              <a:rPr lang="de-DE" sz="2400" dirty="0">
                <a:latin typeface="Cambria Math" panose="02040503050406030204" pitchFamily="18" charset="0"/>
                <a:ea typeface="Cambria Math" panose="02040503050406030204" pitchFamily="18" charset="0"/>
              </a:rPr>
              <a:t>	</a:t>
            </a:r>
            <a:r>
              <a:rPr lang="de-DE" sz="2400" dirty="0" smtClean="0">
                <a:latin typeface="Cambria Math" panose="02040503050406030204" pitchFamily="18" charset="0"/>
                <a:ea typeface="Cambria Math" panose="02040503050406030204" pitchFamily="18" charset="0"/>
              </a:rPr>
              <a:t>				</a:t>
            </a:r>
            <a:r>
              <a:rPr lang="de-DE" sz="2400" dirty="0" err="1" smtClean="0">
                <a:latin typeface="Cambria Math" panose="02040503050406030204" pitchFamily="18" charset="0"/>
                <a:ea typeface="Cambria Math" panose="02040503050406030204" pitchFamily="18" charset="0"/>
              </a:rPr>
              <a:t>Philippskurve</a:t>
            </a:r>
            <a:r>
              <a:rPr lang="de-DE" sz="2400" dirty="0" smtClean="0">
                <a:latin typeface="Cambria Math" panose="02040503050406030204" pitchFamily="18" charset="0"/>
                <a:ea typeface="Cambria Math" panose="02040503050406030204" pitchFamily="18" charset="0"/>
              </a:rPr>
              <a:t> möglich!</a:t>
            </a:r>
          </a:p>
          <a:p>
            <a:pPr algn="ctr">
              <a:lnSpc>
                <a:spcPct val="110000"/>
              </a:lnSpc>
            </a:pPr>
            <a:r>
              <a:rPr lang="en-US" sz="2400" b="1" dirty="0" smtClean="0">
                <a:latin typeface="Cambria Math" panose="02040503050406030204" pitchFamily="18" charset="0"/>
                <a:ea typeface="Cambria Math" panose="02040503050406030204" pitchFamily="18" charset="0"/>
              </a:rPr>
              <a:t>→ Stagflation</a:t>
            </a:r>
            <a:endParaRPr lang="en-US" sz="2400" b="1" dirty="0">
              <a:latin typeface="Cambria Math" panose="02040503050406030204" pitchFamily="18" charset="0"/>
              <a:ea typeface="Cambria Math" panose="02040503050406030204" pitchFamily="18" charset="0"/>
            </a:endParaRPr>
          </a:p>
          <a:p>
            <a:pPr>
              <a:lnSpc>
                <a:spcPct val="110000"/>
              </a:lnSpc>
            </a:pPr>
            <a:endParaRPr lang="en-US" sz="2000" dirty="0"/>
          </a:p>
        </p:txBody>
      </p:sp>
      <p:sp>
        <p:nvSpPr>
          <p:cNvPr id="4" name="Title 1"/>
          <p:cNvSpPr txBox="1">
            <a:spLocks/>
          </p:cNvSpPr>
          <p:nvPr/>
        </p:nvSpPr>
        <p:spPr>
          <a:xfrm>
            <a:off x="1559996" y="79571"/>
            <a:ext cx="7464960" cy="44799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dirty="0">
                <a:solidFill>
                  <a:sysClr val="windowText" lastClr="000000"/>
                </a:solidFill>
              </a:rPr>
              <a:t>Inflation – </a:t>
            </a:r>
            <a:r>
              <a:rPr lang="en-US" sz="2400" dirty="0" err="1">
                <a:solidFill>
                  <a:sysClr val="windowText" lastClr="000000"/>
                </a:solidFill>
              </a:rPr>
              <a:t>Geldpolitik</a:t>
            </a:r>
            <a:r>
              <a:rPr lang="en-US" sz="2400" dirty="0">
                <a:solidFill>
                  <a:sysClr val="windowText" lastClr="000000"/>
                </a:solidFill>
              </a:rPr>
              <a:t> – </a:t>
            </a:r>
            <a:r>
              <a:rPr lang="en-US" sz="2400" dirty="0" err="1">
                <a:solidFill>
                  <a:sysClr val="windowText" lastClr="000000"/>
                </a:solidFill>
              </a:rPr>
              <a:t>Philippskurve</a:t>
            </a:r>
            <a:endParaRPr lang="en-US" sz="2400" dirty="0">
              <a:solidFill>
                <a:sysClr val="windowText" lastClr="000000"/>
              </a:solidFill>
            </a:endParaRPr>
          </a:p>
          <a:p>
            <a:endParaRPr lang="en-US" sz="3266" dirty="0">
              <a:solidFill>
                <a:sysClr val="windowText" lastClr="000000"/>
              </a:solidFill>
            </a:endParaRPr>
          </a:p>
        </p:txBody>
      </p:sp>
      <p:sp>
        <p:nvSpPr>
          <p:cNvPr id="5" name="Rechteck 4"/>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96215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17</a:t>
            </a:fld>
            <a:endParaRPr lang="de-DE" dirty="0"/>
          </a:p>
        </p:txBody>
      </p:sp>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r>
              <a:rPr lang="de-DE" sz="2903" b="1" dirty="0" smtClean="0"/>
              <a:t>Liquiditätsfalle und IS-LM-Modell</a:t>
            </a:r>
            <a:endParaRPr lang="de-DE" sz="2903" b="1" dirty="0"/>
          </a:p>
        </p:txBody>
      </p:sp>
      <p:sp>
        <p:nvSpPr>
          <p:cNvPr id="3" name="Rechteck 2"/>
          <p:cNvSpPr/>
          <p:nvPr/>
        </p:nvSpPr>
        <p:spPr>
          <a:xfrm>
            <a:off x="1866710" y="946938"/>
            <a:ext cx="8318228" cy="461665"/>
          </a:xfrm>
          <a:prstGeom prst="rect">
            <a:avLst/>
          </a:prstGeom>
        </p:spPr>
        <p:txBody>
          <a:bodyPr wrap="square">
            <a:spAutoFit/>
          </a:bodyPr>
          <a:lstStyle/>
          <a:p>
            <a:pPr marL="342900" indent="-342900">
              <a:buFont typeface="Arial" panose="020B0604020202020204" pitchFamily="34" charset="0"/>
              <a:buChar char="•"/>
            </a:pPr>
            <a:r>
              <a:rPr lang="de-DE" sz="2400" dirty="0" smtClean="0"/>
              <a:t>Was passiert, wenn die Zinsen wie aktuell gegen i=0% gehen?</a:t>
            </a:r>
            <a:endParaRPr lang="de-DE" sz="2400" dirty="0"/>
          </a:p>
        </p:txBody>
      </p:sp>
      <p:sp>
        <p:nvSpPr>
          <p:cNvPr id="7" name="Rechteck 6"/>
          <p:cNvSpPr/>
          <p:nvPr/>
        </p:nvSpPr>
        <p:spPr>
          <a:xfrm>
            <a:off x="2111638" y="1246295"/>
            <a:ext cx="8318228" cy="2677656"/>
          </a:xfrm>
          <a:prstGeom prst="rect">
            <a:avLst/>
          </a:prstGeom>
        </p:spPr>
        <p:txBody>
          <a:bodyPr wrap="square">
            <a:spAutoFit/>
          </a:bodyPr>
          <a:lstStyle/>
          <a:p>
            <a:pPr marL="800100" lvl="1" indent="-342900">
              <a:buFont typeface="Wingdings" panose="05000000000000000000" pitchFamily="2" charset="2"/>
              <a:buChar char="Ø"/>
            </a:pPr>
            <a:endParaRPr lang="de-DE" sz="2400" dirty="0"/>
          </a:p>
          <a:p>
            <a:pPr marL="800100" lvl="1" indent="-342900">
              <a:buFont typeface="Wingdings" panose="05000000000000000000" pitchFamily="2" charset="2"/>
              <a:buChar char="Ø"/>
            </a:pPr>
            <a:r>
              <a:rPr lang="de-DE" sz="2400" dirty="0" smtClean="0"/>
              <a:t>Das klassische Opportunitätskostenargument für Geldhaltung oder das Spekulationsmotiv zur Aufteilung zwischen dem Halten von Geld und Investition in Anleihen funktioniert nicht mehr, sobald die Haushalte genügend Geld für ihre Transaktionen halten!</a:t>
            </a:r>
            <a:endParaRPr lang="de-DE" sz="2400" dirty="0"/>
          </a:p>
          <a:p>
            <a:pPr marL="1257300" lvl="2" indent="-342900">
              <a:buFont typeface="Wingdings" panose="05000000000000000000" pitchFamily="2" charset="2"/>
              <a:buChar char="Ø"/>
            </a:pPr>
            <a:endParaRPr lang="en-US" sz="2400" dirty="0"/>
          </a:p>
        </p:txBody>
      </p:sp>
      <p:sp>
        <p:nvSpPr>
          <p:cNvPr id="8" name="Rechteck 7"/>
          <p:cNvSpPr/>
          <p:nvPr/>
        </p:nvSpPr>
        <p:spPr>
          <a:xfrm>
            <a:off x="1949571" y="3543194"/>
            <a:ext cx="8318228" cy="461665"/>
          </a:xfrm>
          <a:prstGeom prst="rect">
            <a:avLst/>
          </a:prstGeom>
        </p:spPr>
        <p:txBody>
          <a:bodyPr wrap="square">
            <a:spAutoFit/>
          </a:bodyPr>
          <a:lstStyle/>
          <a:p>
            <a:pPr marL="1257300" lvl="2" indent="-342900">
              <a:buFont typeface="Wingdings" panose="05000000000000000000" pitchFamily="2" charset="2"/>
              <a:buChar char="Ø"/>
            </a:pPr>
            <a:r>
              <a:rPr lang="en-US" sz="2400" dirty="0" smtClean="0"/>
              <a:t>Die </a:t>
            </a:r>
            <a:r>
              <a:rPr lang="en-US" sz="2400" dirty="0" err="1" smtClean="0"/>
              <a:t>Geldnachfrage</a:t>
            </a:r>
            <a:r>
              <a:rPr lang="en-US" sz="2400" dirty="0" smtClean="0"/>
              <a:t> </a:t>
            </a:r>
            <a:r>
              <a:rPr lang="en-US" sz="2400" dirty="0" err="1" smtClean="0"/>
              <a:t>wird</a:t>
            </a:r>
            <a:r>
              <a:rPr lang="en-US" sz="2400" dirty="0" smtClean="0"/>
              <a:t> </a:t>
            </a:r>
            <a:r>
              <a:rPr lang="en-US" sz="2400" dirty="0" err="1" smtClean="0"/>
              <a:t>extrem</a:t>
            </a:r>
            <a:r>
              <a:rPr lang="en-US" sz="2400" dirty="0" smtClean="0"/>
              <a:t> </a:t>
            </a:r>
            <a:r>
              <a:rPr lang="en-US" sz="2400" dirty="0" err="1" smtClean="0"/>
              <a:t>Zinsunelastisch</a:t>
            </a:r>
            <a:endParaRPr lang="en-US" sz="2400" b="1" dirty="0"/>
          </a:p>
        </p:txBody>
      </p:sp>
      <p:sp>
        <p:nvSpPr>
          <p:cNvPr id="9" name="Rechteck 8"/>
          <p:cNvSpPr/>
          <p:nvPr/>
        </p:nvSpPr>
        <p:spPr>
          <a:xfrm>
            <a:off x="1997338" y="3705559"/>
            <a:ext cx="8318228" cy="1569660"/>
          </a:xfrm>
          <a:prstGeom prst="rect">
            <a:avLst/>
          </a:prstGeom>
        </p:spPr>
        <p:txBody>
          <a:bodyPr wrap="square">
            <a:spAutoFit/>
          </a:bodyPr>
          <a:lstStyle/>
          <a:p>
            <a:pPr marL="1714500" lvl="3" indent="-342900">
              <a:buFont typeface="Wingdings" panose="05000000000000000000" pitchFamily="2" charset="2"/>
              <a:buChar char="Ø"/>
            </a:pPr>
            <a:endParaRPr lang="en-US" sz="2400" dirty="0"/>
          </a:p>
          <a:p>
            <a:pPr marL="1714500" lvl="3" indent="-342900">
              <a:buFont typeface="Wingdings" panose="05000000000000000000" pitchFamily="2" charset="2"/>
              <a:buChar char="Ø"/>
            </a:pPr>
            <a:r>
              <a:rPr lang="en-US" sz="2400" dirty="0" err="1" smtClean="0"/>
              <a:t>Eine</a:t>
            </a:r>
            <a:r>
              <a:rPr lang="en-US" sz="2400" dirty="0" smtClean="0"/>
              <a:t> </a:t>
            </a:r>
            <a:r>
              <a:rPr lang="en-US" sz="2400" dirty="0" err="1" smtClean="0"/>
              <a:t>weitere</a:t>
            </a:r>
            <a:r>
              <a:rPr lang="en-US" sz="2400" dirty="0" smtClean="0"/>
              <a:t> </a:t>
            </a:r>
            <a:r>
              <a:rPr lang="en-US" sz="2400" dirty="0" err="1" smtClean="0"/>
              <a:t>Ausweitung</a:t>
            </a:r>
            <a:r>
              <a:rPr lang="en-US" sz="2400" dirty="0" smtClean="0"/>
              <a:t> des </a:t>
            </a:r>
            <a:r>
              <a:rPr lang="en-US" sz="2400" dirty="0" err="1" smtClean="0"/>
              <a:t>Geldangebots</a:t>
            </a:r>
            <a:r>
              <a:rPr lang="en-US" sz="2400" dirty="0" smtClean="0"/>
              <a:t> </a:t>
            </a:r>
            <a:r>
              <a:rPr lang="en-US" sz="2400" dirty="0" err="1" smtClean="0"/>
              <a:t>führt</a:t>
            </a:r>
            <a:r>
              <a:rPr lang="en-US" sz="2400" dirty="0" smtClean="0"/>
              <a:t> </a:t>
            </a:r>
            <a:r>
              <a:rPr lang="en-US" sz="2400" dirty="0" err="1" smtClean="0"/>
              <a:t>nicht</a:t>
            </a:r>
            <a:r>
              <a:rPr lang="en-US" sz="2400" dirty="0" smtClean="0"/>
              <a:t> </a:t>
            </a:r>
            <a:r>
              <a:rPr lang="en-US" sz="2400" dirty="0" err="1" smtClean="0"/>
              <a:t>mehr</a:t>
            </a:r>
            <a:r>
              <a:rPr lang="en-US" sz="2400" dirty="0" smtClean="0"/>
              <a:t> </a:t>
            </a:r>
            <a:r>
              <a:rPr lang="en-US" sz="2400" dirty="0" err="1" smtClean="0"/>
              <a:t>zu</a:t>
            </a:r>
            <a:r>
              <a:rPr lang="en-US" sz="2400" dirty="0" smtClean="0"/>
              <a:t> </a:t>
            </a:r>
            <a:r>
              <a:rPr lang="en-US" sz="2400" dirty="0" err="1" smtClean="0"/>
              <a:t>einer</a:t>
            </a:r>
            <a:r>
              <a:rPr lang="en-US" sz="2400" dirty="0" smtClean="0"/>
              <a:t> </a:t>
            </a:r>
            <a:r>
              <a:rPr lang="en-US" sz="2400" dirty="0" err="1" smtClean="0"/>
              <a:t>Stimulierung</a:t>
            </a:r>
            <a:r>
              <a:rPr lang="en-US" sz="2400" dirty="0" smtClean="0"/>
              <a:t> der </a:t>
            </a:r>
            <a:r>
              <a:rPr lang="en-US" sz="2400" dirty="0" err="1" smtClean="0"/>
              <a:t>Nachfrage</a:t>
            </a:r>
            <a:r>
              <a:rPr lang="en-US" sz="2400" dirty="0" smtClean="0"/>
              <a:t> und </a:t>
            </a:r>
            <a:r>
              <a:rPr lang="en-US" sz="2400" dirty="0" err="1" smtClean="0"/>
              <a:t>damit</a:t>
            </a:r>
            <a:r>
              <a:rPr lang="en-US" sz="2400" dirty="0" smtClean="0"/>
              <a:t> der </a:t>
            </a:r>
            <a:r>
              <a:rPr lang="en-US" sz="2400" dirty="0" err="1" smtClean="0"/>
              <a:t>Wirtschaft</a:t>
            </a:r>
            <a:endParaRPr lang="de-DE" sz="2177" dirty="0"/>
          </a:p>
        </p:txBody>
      </p:sp>
    </p:spTree>
    <p:extLst>
      <p:ext uri="{BB962C8B-B14F-4D97-AF65-F5344CB8AC3E}">
        <p14:creationId xmlns:p14="http://schemas.microsoft.com/office/powerpoint/2010/main" val="3018510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722771" y="-58545"/>
            <a:ext cx="10689068" cy="744863"/>
          </a:xfrm>
          <a:prstGeom prst="rect">
            <a:avLst/>
          </a:prstGeom>
          <a:noFill/>
          <a:ln>
            <a:noFill/>
          </a:ln>
        </p:spPr>
        <p:txBody>
          <a:bodyPr lIns="81638" tIns="40819" rIns="81638" bIns="40819" anchor="ctr" anchorCtr="1"/>
          <a:lstStyle/>
          <a:p>
            <a:r>
              <a:rPr lang="de-DE" sz="2903" b="1" dirty="0" smtClean="0"/>
              <a:t>IS-LM-Modell und Geldpolitik (Wiederholung/Festpreismodell)</a:t>
            </a:r>
            <a:endParaRPr lang="de-DE" sz="2903" b="1" dirty="0"/>
          </a:p>
        </p:txBody>
      </p:sp>
      <p:cxnSp>
        <p:nvCxnSpPr>
          <p:cNvPr id="8" name="Straight Arrow Connector 6"/>
          <p:cNvCxnSpPr/>
          <p:nvPr/>
        </p:nvCxnSpPr>
        <p:spPr>
          <a:xfrm flipV="1">
            <a:off x="432035" y="1142889"/>
            <a:ext cx="0" cy="356559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432036" y="4708485"/>
            <a:ext cx="582872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97425" y="1077570"/>
            <a:ext cx="232756" cy="343620"/>
          </a:xfrm>
          <a:prstGeom prst="rect">
            <a:avLst/>
          </a:prstGeom>
          <a:noFill/>
        </p:spPr>
        <p:txBody>
          <a:bodyPr wrap="none" rtlCol="0">
            <a:spAutoFit/>
          </a:bodyPr>
          <a:lstStyle/>
          <a:p>
            <a:r>
              <a:rPr lang="de-DE" sz="1633" dirty="0"/>
              <a:t>i</a:t>
            </a:r>
          </a:p>
        </p:txBody>
      </p:sp>
      <p:sp>
        <p:nvSpPr>
          <p:cNvPr id="11" name="Textfeld 10"/>
          <p:cNvSpPr txBox="1"/>
          <p:nvPr/>
        </p:nvSpPr>
        <p:spPr>
          <a:xfrm>
            <a:off x="5780047" y="4726921"/>
            <a:ext cx="28725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1411799" y="1412586"/>
            <a:ext cx="3723097" cy="247363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1904750" y="1861381"/>
            <a:ext cx="2416747" cy="1865763"/>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3994910" y="3162727"/>
            <a:ext cx="389850" cy="427361"/>
          </a:xfrm>
          <a:prstGeom prst="rect">
            <a:avLst/>
          </a:prstGeom>
          <a:noFill/>
        </p:spPr>
        <p:txBody>
          <a:bodyPr wrap="none" rtlCol="0">
            <a:spAutoFit/>
          </a:bodyPr>
          <a:lstStyle/>
          <a:p>
            <a:r>
              <a:rPr lang="de-DE" sz="2177" b="1" dirty="0" smtClean="0"/>
              <a:t>IS</a:t>
            </a:r>
            <a:endParaRPr lang="de-DE" sz="2177" b="1" dirty="0"/>
          </a:p>
        </p:txBody>
      </p:sp>
      <p:sp>
        <p:nvSpPr>
          <p:cNvPr id="4" name="Textfeld 3"/>
          <p:cNvSpPr txBox="1"/>
          <p:nvPr/>
        </p:nvSpPr>
        <p:spPr>
          <a:xfrm>
            <a:off x="2997338" y="4726921"/>
            <a:ext cx="391454" cy="343620"/>
          </a:xfrm>
          <a:prstGeom prst="rect">
            <a:avLst/>
          </a:prstGeom>
          <a:noFill/>
        </p:spPr>
        <p:txBody>
          <a:bodyPr wrap="none" rtlCol="0">
            <a:spAutoFit/>
          </a:bodyPr>
          <a:lstStyle/>
          <a:p>
            <a:r>
              <a:rPr lang="de-DE" sz="1633" dirty="0"/>
              <a:t>Y*</a:t>
            </a:r>
          </a:p>
        </p:txBody>
      </p:sp>
      <p:sp>
        <p:nvSpPr>
          <p:cNvPr id="19" name="Textfeld 18"/>
          <p:cNvSpPr txBox="1"/>
          <p:nvPr/>
        </p:nvSpPr>
        <p:spPr>
          <a:xfrm>
            <a:off x="152449" y="2636761"/>
            <a:ext cx="336952" cy="343620"/>
          </a:xfrm>
          <a:prstGeom prst="rect">
            <a:avLst/>
          </a:prstGeom>
          <a:noFill/>
        </p:spPr>
        <p:txBody>
          <a:bodyPr wrap="none" rtlCol="0">
            <a:spAutoFit/>
          </a:bodyPr>
          <a:lstStyle/>
          <a:p>
            <a:r>
              <a:rPr lang="de-DE" sz="1633" dirty="0"/>
              <a:t>i*</a:t>
            </a:r>
          </a:p>
        </p:txBody>
      </p:sp>
      <p:cxnSp>
        <p:nvCxnSpPr>
          <p:cNvPr id="21" name="Gerade Verbindung 20"/>
          <p:cNvCxnSpPr/>
          <p:nvPr/>
        </p:nvCxnSpPr>
        <p:spPr>
          <a:xfrm flipH="1">
            <a:off x="432036" y="2794262"/>
            <a:ext cx="268108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3113122" y="2775825"/>
            <a:ext cx="0" cy="193266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484947" y="5187568"/>
            <a:ext cx="8016618" cy="427361"/>
          </a:xfrm>
          <a:prstGeom prst="rect">
            <a:avLst/>
          </a:prstGeom>
          <a:noFill/>
          <a:ln>
            <a:noFill/>
          </a:ln>
        </p:spPr>
        <p:txBody>
          <a:bodyPr wrap="none" rtlCol="0">
            <a:spAutoFit/>
          </a:bodyPr>
          <a:lstStyle/>
          <a:p>
            <a:pPr algn="ctr"/>
            <a:r>
              <a:rPr lang="de-DE" sz="2177" b="1" dirty="0" smtClean="0"/>
              <a:t>Eine Erhöhung der Geldmenge verschiebt die LM-Kurve nach rechts </a:t>
            </a:r>
            <a:endParaRPr lang="de-DE" sz="2177" b="1" dirty="0"/>
          </a:p>
        </p:txBody>
      </p:sp>
      <p:sp>
        <p:nvSpPr>
          <p:cNvPr id="17" name="Textfeld 16"/>
          <p:cNvSpPr txBox="1"/>
          <p:nvPr/>
        </p:nvSpPr>
        <p:spPr>
          <a:xfrm>
            <a:off x="5530371" y="936590"/>
            <a:ext cx="6578665" cy="1299266"/>
          </a:xfrm>
          <a:prstGeom prst="rect">
            <a:avLst/>
          </a:prstGeom>
          <a:noFill/>
        </p:spPr>
        <p:txBody>
          <a:bodyPr wrap="square" rtlCol="0">
            <a:spAutoFit/>
          </a:bodyPr>
          <a:lstStyle/>
          <a:p>
            <a:r>
              <a:rPr lang="de-DE" sz="2177" dirty="0" smtClean="0"/>
              <a:t>Y </a:t>
            </a:r>
            <a:r>
              <a:rPr lang="de-DE" sz="2177" dirty="0"/>
              <a:t>= C(Y) + </a:t>
            </a:r>
            <a:r>
              <a:rPr lang="de-DE" sz="2177" dirty="0" smtClean="0"/>
              <a:t>I(</a:t>
            </a:r>
            <a:r>
              <a:rPr lang="de-DE" sz="2000" dirty="0"/>
              <a:t>i=r+</a:t>
            </a:r>
            <a:r>
              <a:rPr lang="el-GR" sz="2000" dirty="0"/>
              <a:t>π</a:t>
            </a:r>
            <a:r>
              <a:rPr lang="de-DE" sz="2000" baseline="30000" dirty="0"/>
              <a:t>e</a:t>
            </a:r>
            <a:r>
              <a:rPr lang="de-DE" sz="2177" dirty="0" smtClean="0"/>
              <a:t>) </a:t>
            </a:r>
            <a:r>
              <a:rPr lang="de-DE" sz="2177" dirty="0"/>
              <a:t>+ </a:t>
            </a:r>
            <a:r>
              <a:rPr lang="de-DE" sz="2177" dirty="0" smtClean="0"/>
              <a:t>G (IS-Kurve)</a:t>
            </a:r>
            <a:endParaRPr lang="de-DE" sz="2177" dirty="0"/>
          </a:p>
          <a:p>
            <a:endParaRPr lang="de-DE" sz="2177" dirty="0"/>
          </a:p>
          <a:p>
            <a:r>
              <a:rPr lang="de-DE" sz="1633" dirty="0"/>
              <a:t>Y: </a:t>
            </a:r>
            <a:r>
              <a:rPr lang="de-DE" sz="1633" dirty="0" smtClean="0"/>
              <a:t>Einkommen</a:t>
            </a:r>
            <a:r>
              <a:rPr lang="de-DE" sz="1633" dirty="0"/>
              <a:t>	</a:t>
            </a:r>
            <a:r>
              <a:rPr lang="de-DE" sz="1633" dirty="0" smtClean="0"/>
              <a:t>C</a:t>
            </a:r>
            <a:r>
              <a:rPr lang="de-DE" sz="1633" dirty="0"/>
              <a:t>: </a:t>
            </a:r>
            <a:r>
              <a:rPr lang="de-DE" sz="1633" dirty="0" smtClean="0"/>
              <a:t>Konsum</a:t>
            </a:r>
            <a:r>
              <a:rPr lang="de-DE" sz="1633" dirty="0"/>
              <a:t>	 </a:t>
            </a:r>
            <a:r>
              <a:rPr lang="de-DE" sz="1633" dirty="0" smtClean="0"/>
              <a:t>    I</a:t>
            </a:r>
            <a:r>
              <a:rPr lang="de-DE" sz="1633" dirty="0"/>
              <a:t>: </a:t>
            </a:r>
            <a:r>
              <a:rPr lang="de-DE" sz="1633" dirty="0" smtClean="0"/>
              <a:t>Investitionen</a:t>
            </a:r>
            <a:r>
              <a:rPr lang="de-DE" sz="1633" dirty="0"/>
              <a:t>	     G: S</a:t>
            </a:r>
            <a:r>
              <a:rPr lang="de-DE" sz="1633" dirty="0" smtClean="0"/>
              <a:t>taatsausgaben</a:t>
            </a:r>
            <a:endParaRPr lang="de-DE" sz="1633" dirty="0"/>
          </a:p>
          <a:p>
            <a:r>
              <a:rPr lang="de-DE" sz="1633" dirty="0"/>
              <a:t>i: </a:t>
            </a:r>
            <a:r>
              <a:rPr lang="de-DE" sz="1633" dirty="0" smtClean="0"/>
              <a:t>Nominalzins</a:t>
            </a:r>
            <a:r>
              <a:rPr lang="de-DE" sz="1633" dirty="0"/>
              <a:t>	</a:t>
            </a:r>
            <a:r>
              <a:rPr lang="de-DE" sz="1633" dirty="0" smtClean="0"/>
              <a:t>r</a:t>
            </a:r>
            <a:r>
              <a:rPr lang="de-DE" sz="1633" dirty="0"/>
              <a:t>: </a:t>
            </a:r>
            <a:r>
              <a:rPr lang="de-DE" sz="1633" dirty="0" smtClean="0"/>
              <a:t>Realzins</a:t>
            </a:r>
            <a:r>
              <a:rPr lang="de-DE" sz="1633" dirty="0"/>
              <a:t>	     </a:t>
            </a:r>
            <a:r>
              <a:rPr lang="el-GR" sz="1633" dirty="0"/>
              <a:t>π</a:t>
            </a:r>
            <a:r>
              <a:rPr lang="de-DE" sz="1633" baseline="30000" dirty="0"/>
              <a:t>e</a:t>
            </a:r>
            <a:r>
              <a:rPr lang="de-DE" sz="1633" dirty="0"/>
              <a:t>: </a:t>
            </a:r>
            <a:r>
              <a:rPr lang="de-DE" sz="1633" dirty="0" smtClean="0"/>
              <a:t>Erwartete Inflation (konstant!)</a:t>
            </a:r>
            <a:endParaRPr lang="de-DE" sz="1633" dirty="0"/>
          </a:p>
        </p:txBody>
      </p:sp>
      <p:sp>
        <p:nvSpPr>
          <p:cNvPr id="18" name="Textfeld 17"/>
          <p:cNvSpPr txBox="1"/>
          <p:nvPr/>
        </p:nvSpPr>
        <p:spPr>
          <a:xfrm>
            <a:off x="5530371" y="2161118"/>
            <a:ext cx="6463582" cy="369332"/>
          </a:xfrm>
          <a:prstGeom prst="rect">
            <a:avLst/>
          </a:prstGeom>
          <a:noFill/>
        </p:spPr>
        <p:txBody>
          <a:bodyPr wrap="square" rtlCol="0">
            <a:spAutoFit/>
          </a:bodyPr>
          <a:lstStyle/>
          <a:p>
            <a:r>
              <a:rPr lang="de-DE" dirty="0" err="1"/>
              <a:t>dY</a:t>
            </a:r>
            <a:r>
              <a:rPr lang="de-DE" dirty="0" smtClean="0"/>
              <a:t>=(</a:t>
            </a:r>
            <a:r>
              <a:rPr lang="de-DE" dirty="0" smtClean="0">
                <a:ea typeface="Arial Unicode MS"/>
                <a:cs typeface="Arial Unicode MS"/>
              </a:rPr>
              <a:t>∂</a:t>
            </a:r>
            <a:r>
              <a:rPr lang="de-DE" dirty="0">
                <a:ea typeface="Arial Unicode MS"/>
                <a:cs typeface="Arial Unicode MS"/>
              </a:rPr>
              <a:t>C/∂</a:t>
            </a:r>
            <a:r>
              <a:rPr lang="de-DE" dirty="0" smtClean="0">
                <a:ea typeface="Arial Unicode MS"/>
                <a:cs typeface="Arial Unicode MS"/>
              </a:rPr>
              <a:t>Y)</a:t>
            </a:r>
            <a:r>
              <a:rPr lang="de-DE" dirty="0" smtClean="0"/>
              <a:t>∙</a:t>
            </a:r>
            <a:r>
              <a:rPr lang="de-DE" dirty="0" err="1"/>
              <a:t>dY</a:t>
            </a:r>
            <a:r>
              <a:rPr lang="de-DE" dirty="0"/>
              <a:t> + </a:t>
            </a:r>
            <a:r>
              <a:rPr lang="de-DE" dirty="0" smtClean="0"/>
              <a:t>(</a:t>
            </a:r>
            <a:r>
              <a:rPr lang="de-DE" dirty="0" smtClean="0">
                <a:ea typeface="Arial Unicode MS"/>
                <a:cs typeface="Arial Unicode MS"/>
              </a:rPr>
              <a:t>∂</a:t>
            </a:r>
            <a:r>
              <a:rPr lang="de-DE" dirty="0">
                <a:ea typeface="Arial Unicode MS"/>
                <a:cs typeface="Arial Unicode MS"/>
              </a:rPr>
              <a:t>I/</a:t>
            </a:r>
            <a:r>
              <a:rPr lang="de-DE" dirty="0" smtClean="0">
                <a:ea typeface="Arial Unicode MS"/>
                <a:cs typeface="Arial Unicode MS"/>
              </a:rPr>
              <a:t>∂I)</a:t>
            </a:r>
            <a:r>
              <a:rPr lang="de-DE" dirty="0" smtClean="0"/>
              <a:t>∙di</a:t>
            </a:r>
            <a:r>
              <a:rPr lang="de-DE" dirty="0"/>
              <a:t>	</a:t>
            </a:r>
            <a:r>
              <a:rPr lang="de-DE" dirty="0">
                <a:ea typeface="Arial Unicode MS"/>
                <a:cs typeface="Arial Unicode MS"/>
              </a:rPr>
              <a:t>⇒	</a:t>
            </a:r>
            <a:r>
              <a:rPr lang="de-DE" dirty="0" smtClean="0">
                <a:ea typeface="Arial Unicode MS"/>
                <a:cs typeface="Arial Unicode MS"/>
              </a:rPr>
              <a:t>di/</a:t>
            </a:r>
            <a:r>
              <a:rPr lang="de-DE" dirty="0" err="1" smtClean="0">
                <a:ea typeface="Arial Unicode MS"/>
                <a:cs typeface="Arial Unicode MS"/>
              </a:rPr>
              <a:t>dY</a:t>
            </a:r>
            <a:r>
              <a:rPr lang="de-DE" dirty="0" smtClean="0">
                <a:ea typeface="Arial Unicode MS"/>
                <a:cs typeface="Arial Unicode MS"/>
              </a:rPr>
              <a:t> </a:t>
            </a:r>
            <a:r>
              <a:rPr lang="de-DE" dirty="0">
                <a:ea typeface="Arial Unicode MS"/>
                <a:cs typeface="Arial Unicode MS"/>
              </a:rPr>
              <a:t>= (1- ∂C/∂Y</a:t>
            </a:r>
            <a:r>
              <a:rPr lang="de-DE" dirty="0" smtClean="0">
                <a:ea typeface="Arial Unicode MS"/>
                <a:cs typeface="Arial Unicode MS"/>
              </a:rPr>
              <a:t>)/(∂</a:t>
            </a:r>
            <a:r>
              <a:rPr lang="de-DE" dirty="0">
                <a:ea typeface="Arial Unicode MS"/>
                <a:cs typeface="Arial Unicode MS"/>
              </a:rPr>
              <a:t>I/</a:t>
            </a:r>
            <a:r>
              <a:rPr lang="de-DE" dirty="0" smtClean="0">
                <a:ea typeface="Arial Unicode MS"/>
                <a:cs typeface="Arial Unicode MS"/>
              </a:rPr>
              <a:t>∂I)&lt;0</a:t>
            </a:r>
            <a:endParaRPr lang="de-DE" dirty="0"/>
          </a:p>
        </p:txBody>
      </p:sp>
      <p:sp>
        <p:nvSpPr>
          <p:cNvPr id="2" name="Rechteck 1"/>
          <p:cNvSpPr/>
          <p:nvPr/>
        </p:nvSpPr>
        <p:spPr>
          <a:xfrm>
            <a:off x="6067305" y="658969"/>
            <a:ext cx="497251" cy="369332"/>
          </a:xfrm>
          <a:prstGeom prst="rect">
            <a:avLst/>
          </a:prstGeom>
        </p:spPr>
        <p:txBody>
          <a:bodyPr wrap="none">
            <a:spAutoFit/>
          </a:bodyPr>
          <a:lstStyle/>
          <a:p>
            <a:pPr algn="r"/>
            <a:r>
              <a:rPr lang="de-DE" dirty="0"/>
              <a:t>“</a:t>
            </a:r>
            <a:r>
              <a:rPr lang="de-DE" b="1" dirty="0"/>
              <a:t>+“</a:t>
            </a:r>
          </a:p>
        </p:txBody>
      </p:sp>
      <p:sp>
        <p:nvSpPr>
          <p:cNvPr id="23" name="Rechteck 22"/>
          <p:cNvSpPr/>
          <p:nvPr/>
        </p:nvSpPr>
        <p:spPr>
          <a:xfrm>
            <a:off x="6923742" y="708238"/>
            <a:ext cx="452368" cy="369332"/>
          </a:xfrm>
          <a:prstGeom prst="rect">
            <a:avLst/>
          </a:prstGeom>
        </p:spPr>
        <p:txBody>
          <a:bodyPr wrap="none">
            <a:spAutoFit/>
          </a:bodyPr>
          <a:lstStyle/>
          <a:p>
            <a:pPr algn="r"/>
            <a:r>
              <a:rPr lang="de-DE" dirty="0" smtClean="0"/>
              <a:t>“</a:t>
            </a:r>
            <a:r>
              <a:rPr lang="de-DE" b="1" dirty="0" smtClean="0"/>
              <a:t>-“</a:t>
            </a:r>
            <a:endParaRPr lang="de-DE" b="1" dirty="0"/>
          </a:p>
        </p:txBody>
      </p:sp>
      <mc:AlternateContent xmlns:mc="http://schemas.openxmlformats.org/markup-compatibility/2006" xmlns:a14="http://schemas.microsoft.com/office/drawing/2010/main">
        <mc:Choice Requires="a14">
          <p:sp>
            <p:nvSpPr>
              <p:cNvPr id="25" name="Textfeld 24"/>
              <p:cNvSpPr txBox="1"/>
              <p:nvPr/>
            </p:nvSpPr>
            <p:spPr>
              <a:xfrm>
                <a:off x="5529868" y="2925688"/>
                <a:ext cx="6662131" cy="830997"/>
              </a:xfrm>
              <a:prstGeom prst="rect">
                <a:avLst/>
              </a:prstGeom>
              <a:noFill/>
            </p:spPr>
            <p:txBody>
              <a:bodyPr wrap="square" rtlCol="0">
                <a:spAutoFit/>
              </a:bodyPr>
              <a:lstStyle/>
              <a:p>
                <a14:m>
                  <m:oMath xmlns:m="http://schemas.openxmlformats.org/officeDocument/2006/math">
                    <m:sSup>
                      <m:sSupPr>
                        <m:ctrlPr>
                          <a:rPr lang="de-DE" sz="2400" i="1">
                            <a:latin typeface="Cambria Math" panose="02040503050406030204" pitchFamily="18" charset="0"/>
                          </a:rPr>
                        </m:ctrlPr>
                      </m:sSupPr>
                      <m:e>
                        <m:r>
                          <a:rPr lang="de-DE" sz="2400" i="1">
                            <a:latin typeface="Cambria Math" panose="02040503050406030204" pitchFamily="18" charset="0"/>
                          </a:rPr>
                          <m:t>𝐿</m:t>
                        </m:r>
                      </m:e>
                      <m:sup>
                        <m:r>
                          <a:rPr lang="de-DE" sz="2400" i="1">
                            <a:latin typeface="Cambria Math" panose="02040503050406030204" pitchFamily="18" charset="0"/>
                          </a:rPr>
                          <m:t>𝐷</m:t>
                        </m:r>
                      </m:sup>
                    </m:sSup>
                  </m:oMath>
                </a14:m>
                <a:r>
                  <a:rPr lang="de-DE" sz="2400" dirty="0"/>
                  <a:t>( Y , i=r+</a:t>
                </a:r>
                <a:r>
                  <a:rPr lang="el-GR" sz="2400" dirty="0"/>
                  <a:t>π</a:t>
                </a:r>
                <a:r>
                  <a:rPr lang="de-DE" sz="2400" baseline="30000" dirty="0"/>
                  <a:t>e </a:t>
                </a:r>
                <a:r>
                  <a:rPr lang="de-DE" sz="2400" dirty="0" smtClean="0"/>
                  <a:t>)=M/P  (LM-Kurve)</a:t>
                </a:r>
                <a:endParaRPr lang="de-DE" sz="2400" dirty="0"/>
              </a:p>
              <a:p>
                <a:endParaRPr lang="de-DE" sz="2400" dirty="0"/>
              </a:p>
            </p:txBody>
          </p:sp>
        </mc:Choice>
        <mc:Fallback xmlns="">
          <p:sp>
            <p:nvSpPr>
              <p:cNvPr id="25" name="Textfeld 24"/>
              <p:cNvSpPr txBox="1">
                <a:spLocks noRot="1" noChangeAspect="1" noMove="1" noResize="1" noEditPoints="1" noAdjustHandles="1" noChangeArrowheads="1" noChangeShapeType="1" noTextEdit="1"/>
              </p:cNvSpPr>
              <p:nvPr/>
            </p:nvSpPr>
            <p:spPr>
              <a:xfrm>
                <a:off x="5529868" y="2925688"/>
                <a:ext cx="6662131" cy="830997"/>
              </a:xfrm>
              <a:prstGeom prst="rect">
                <a:avLst/>
              </a:prstGeom>
              <a:blipFill>
                <a:blip r:embed="rId3"/>
                <a:stretch>
                  <a:fillRect l="-183" t="-5882"/>
                </a:stretch>
              </a:blipFill>
            </p:spPr>
            <p:txBody>
              <a:bodyPr/>
              <a:lstStyle/>
              <a:p>
                <a:r>
                  <a:rPr lang="de-DE">
                    <a:noFill/>
                  </a:rPr>
                  <a:t> </a:t>
                </a:r>
              </a:p>
            </p:txBody>
          </p:sp>
        </mc:Fallback>
      </mc:AlternateContent>
      <p:sp>
        <p:nvSpPr>
          <p:cNvPr id="26" name="Rechteck 25"/>
          <p:cNvSpPr/>
          <p:nvPr/>
        </p:nvSpPr>
        <p:spPr>
          <a:xfrm>
            <a:off x="5898610" y="2662909"/>
            <a:ext cx="497251" cy="369332"/>
          </a:xfrm>
          <a:prstGeom prst="rect">
            <a:avLst/>
          </a:prstGeom>
        </p:spPr>
        <p:txBody>
          <a:bodyPr wrap="none">
            <a:spAutoFit/>
          </a:bodyPr>
          <a:lstStyle/>
          <a:p>
            <a:pPr algn="r"/>
            <a:r>
              <a:rPr lang="de-DE" dirty="0"/>
              <a:t>“</a:t>
            </a:r>
            <a:r>
              <a:rPr lang="de-DE" b="1" dirty="0"/>
              <a:t>+“</a:t>
            </a:r>
          </a:p>
        </p:txBody>
      </p:sp>
      <p:sp>
        <p:nvSpPr>
          <p:cNvPr id="27" name="Rechteck 26"/>
          <p:cNvSpPr/>
          <p:nvPr/>
        </p:nvSpPr>
        <p:spPr>
          <a:xfrm>
            <a:off x="6610035" y="2669034"/>
            <a:ext cx="452368" cy="369332"/>
          </a:xfrm>
          <a:prstGeom prst="rect">
            <a:avLst/>
          </a:prstGeom>
        </p:spPr>
        <p:txBody>
          <a:bodyPr wrap="none">
            <a:spAutoFit/>
          </a:bodyPr>
          <a:lstStyle/>
          <a:p>
            <a:pPr algn="r"/>
            <a:r>
              <a:rPr lang="de-DE" dirty="0" smtClean="0"/>
              <a:t>“</a:t>
            </a:r>
            <a:r>
              <a:rPr lang="de-DE" b="1" dirty="0" smtClean="0"/>
              <a:t>-“</a:t>
            </a:r>
            <a:endParaRPr lang="de-DE" b="1" dirty="0"/>
          </a:p>
        </p:txBody>
      </p:sp>
      <p:sp>
        <p:nvSpPr>
          <p:cNvPr id="28" name="Textfeld 27"/>
          <p:cNvSpPr txBox="1"/>
          <p:nvPr/>
        </p:nvSpPr>
        <p:spPr>
          <a:xfrm>
            <a:off x="5530371" y="3537407"/>
            <a:ext cx="6463582" cy="369332"/>
          </a:xfrm>
          <a:prstGeom prst="rect">
            <a:avLst/>
          </a:prstGeom>
          <a:noFill/>
        </p:spPr>
        <p:txBody>
          <a:bodyPr wrap="square" rtlCol="0">
            <a:spAutoFit/>
          </a:bodyPr>
          <a:lstStyle/>
          <a:p>
            <a:r>
              <a:rPr lang="de-DE" dirty="0" smtClean="0">
                <a:ea typeface="Arial Unicode MS"/>
                <a:cs typeface="Arial Unicode MS"/>
              </a:rPr>
              <a:t>(∂L/</a:t>
            </a:r>
            <a:r>
              <a:rPr lang="de-DE" dirty="0">
                <a:ea typeface="Arial Unicode MS"/>
                <a:cs typeface="Arial Unicode MS"/>
              </a:rPr>
              <a:t>∂</a:t>
            </a:r>
            <a:r>
              <a:rPr lang="de-DE" dirty="0" smtClean="0">
                <a:ea typeface="Arial Unicode MS"/>
                <a:cs typeface="Arial Unicode MS"/>
              </a:rPr>
              <a:t>Y)</a:t>
            </a:r>
            <a:r>
              <a:rPr lang="de-DE" dirty="0" smtClean="0"/>
              <a:t>∙</a:t>
            </a:r>
            <a:r>
              <a:rPr lang="de-DE" dirty="0" err="1"/>
              <a:t>dY</a:t>
            </a:r>
            <a:r>
              <a:rPr lang="de-DE" dirty="0"/>
              <a:t> + </a:t>
            </a:r>
            <a:r>
              <a:rPr lang="de-DE" dirty="0" smtClean="0"/>
              <a:t>(</a:t>
            </a:r>
            <a:r>
              <a:rPr lang="de-DE" dirty="0" smtClean="0">
                <a:ea typeface="Arial Unicode MS"/>
                <a:cs typeface="Arial Unicode MS"/>
              </a:rPr>
              <a:t>∂L/∂I)</a:t>
            </a:r>
            <a:r>
              <a:rPr lang="de-DE" dirty="0" smtClean="0"/>
              <a:t>∙di=0</a:t>
            </a:r>
            <a:r>
              <a:rPr lang="de-DE" dirty="0"/>
              <a:t>	</a:t>
            </a:r>
            <a:r>
              <a:rPr lang="de-DE" dirty="0">
                <a:ea typeface="Arial Unicode MS"/>
                <a:cs typeface="Arial Unicode MS"/>
              </a:rPr>
              <a:t>⇒	</a:t>
            </a:r>
            <a:r>
              <a:rPr lang="de-DE" dirty="0" smtClean="0">
                <a:ea typeface="Arial Unicode MS"/>
                <a:cs typeface="Arial Unicode MS"/>
              </a:rPr>
              <a:t>di/</a:t>
            </a:r>
            <a:r>
              <a:rPr lang="de-DE" dirty="0" err="1" smtClean="0">
                <a:ea typeface="Arial Unicode MS"/>
                <a:cs typeface="Arial Unicode MS"/>
              </a:rPr>
              <a:t>dY</a:t>
            </a:r>
            <a:r>
              <a:rPr lang="de-DE" dirty="0" smtClean="0">
                <a:ea typeface="Arial Unicode MS"/>
                <a:cs typeface="Arial Unicode MS"/>
              </a:rPr>
              <a:t> </a:t>
            </a:r>
            <a:r>
              <a:rPr lang="de-DE" dirty="0">
                <a:ea typeface="Arial Unicode MS"/>
                <a:cs typeface="Arial Unicode MS"/>
              </a:rPr>
              <a:t>= </a:t>
            </a:r>
            <a:r>
              <a:rPr lang="de-DE" dirty="0" smtClean="0">
                <a:ea typeface="Arial Unicode MS"/>
                <a:cs typeface="Arial Unicode MS"/>
              </a:rPr>
              <a:t>-(∂L/</a:t>
            </a:r>
            <a:r>
              <a:rPr lang="de-DE" dirty="0">
                <a:ea typeface="Arial Unicode MS"/>
                <a:cs typeface="Arial Unicode MS"/>
              </a:rPr>
              <a:t>∂Y</a:t>
            </a:r>
            <a:r>
              <a:rPr lang="de-DE" dirty="0" smtClean="0">
                <a:ea typeface="Arial Unicode MS"/>
                <a:cs typeface="Arial Unicode MS"/>
              </a:rPr>
              <a:t>)/(∂</a:t>
            </a:r>
            <a:r>
              <a:rPr lang="de-DE" dirty="0">
                <a:ea typeface="Arial Unicode MS"/>
                <a:cs typeface="Arial Unicode MS"/>
              </a:rPr>
              <a:t>L</a:t>
            </a:r>
            <a:r>
              <a:rPr lang="de-DE" dirty="0" smtClean="0">
                <a:ea typeface="Arial Unicode MS"/>
                <a:cs typeface="Arial Unicode MS"/>
              </a:rPr>
              <a:t>/∂I)&gt;0</a:t>
            </a:r>
            <a:endParaRPr lang="de-DE" dirty="0"/>
          </a:p>
        </p:txBody>
      </p:sp>
      <p:sp>
        <p:nvSpPr>
          <p:cNvPr id="29" name="Textfeld 28"/>
          <p:cNvSpPr txBox="1"/>
          <p:nvPr/>
        </p:nvSpPr>
        <p:spPr>
          <a:xfrm>
            <a:off x="449721" y="5641366"/>
            <a:ext cx="5647252" cy="427361"/>
          </a:xfrm>
          <a:prstGeom prst="rect">
            <a:avLst/>
          </a:prstGeom>
          <a:noFill/>
          <a:ln>
            <a:noFill/>
          </a:ln>
        </p:spPr>
        <p:txBody>
          <a:bodyPr wrap="none" rtlCol="0">
            <a:spAutoFit/>
          </a:bodyPr>
          <a:lstStyle/>
          <a:p>
            <a:pPr algn="ctr"/>
            <a:r>
              <a:rPr lang="de-DE" sz="2177" b="1" dirty="0" smtClean="0"/>
              <a:t>Damit steigt prinzipiell das Einkommen auf Y*`</a:t>
            </a:r>
            <a:endParaRPr lang="de-DE" sz="2177" b="1" dirty="0"/>
          </a:p>
        </p:txBody>
      </p:sp>
      <p:sp>
        <p:nvSpPr>
          <p:cNvPr id="30" name="Textfeld 29"/>
          <p:cNvSpPr txBox="1"/>
          <p:nvPr/>
        </p:nvSpPr>
        <p:spPr>
          <a:xfrm>
            <a:off x="484947" y="6123003"/>
            <a:ext cx="6308266" cy="427361"/>
          </a:xfrm>
          <a:prstGeom prst="rect">
            <a:avLst/>
          </a:prstGeom>
          <a:noFill/>
          <a:ln>
            <a:noFill/>
          </a:ln>
        </p:spPr>
        <p:txBody>
          <a:bodyPr wrap="none" rtlCol="0">
            <a:spAutoFit/>
          </a:bodyPr>
          <a:lstStyle/>
          <a:p>
            <a:pPr algn="ctr"/>
            <a:r>
              <a:rPr lang="de-DE" sz="2177" b="1" dirty="0" smtClean="0"/>
              <a:t>Was passiert , wenn der Nominalzins nahe Null liegt?</a:t>
            </a:r>
            <a:endParaRPr lang="de-DE" sz="2177" b="1" dirty="0"/>
          </a:p>
        </p:txBody>
      </p:sp>
      <p:cxnSp>
        <p:nvCxnSpPr>
          <p:cNvPr id="31" name="Gerade Verbindung 11"/>
          <p:cNvCxnSpPr/>
          <p:nvPr/>
        </p:nvCxnSpPr>
        <p:spPr>
          <a:xfrm flipV="1">
            <a:off x="1823561" y="1546869"/>
            <a:ext cx="3723097" cy="247363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34" name="Textfeld 33"/>
          <p:cNvSpPr txBox="1"/>
          <p:nvPr/>
        </p:nvSpPr>
        <p:spPr>
          <a:xfrm>
            <a:off x="3251335" y="4743842"/>
            <a:ext cx="452368" cy="343620"/>
          </a:xfrm>
          <a:prstGeom prst="rect">
            <a:avLst/>
          </a:prstGeom>
          <a:noFill/>
        </p:spPr>
        <p:txBody>
          <a:bodyPr wrap="none" rtlCol="0">
            <a:spAutoFit/>
          </a:bodyPr>
          <a:lstStyle/>
          <a:p>
            <a:r>
              <a:rPr lang="de-DE" sz="1633" dirty="0"/>
              <a:t>Y</a:t>
            </a:r>
            <a:r>
              <a:rPr lang="de-DE" sz="1633" dirty="0" smtClean="0"/>
              <a:t>*`</a:t>
            </a:r>
            <a:endParaRPr lang="de-DE" sz="1633" dirty="0"/>
          </a:p>
        </p:txBody>
      </p:sp>
      <p:cxnSp>
        <p:nvCxnSpPr>
          <p:cNvPr id="35" name="Gerade Verbindung 21"/>
          <p:cNvCxnSpPr/>
          <p:nvPr/>
        </p:nvCxnSpPr>
        <p:spPr>
          <a:xfrm flipH="1">
            <a:off x="3346398" y="2962345"/>
            <a:ext cx="21484" cy="174614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0166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2"/>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5"/>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4"/>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P spid="19" grpId="0"/>
      <p:bldP spid="24" grpId="0"/>
      <p:bldP spid="17" grpId="0"/>
      <p:bldP spid="18" grpId="0"/>
      <p:bldP spid="2" grpId="0"/>
      <p:bldP spid="23" grpId="0"/>
      <p:bldP spid="25" grpId="0"/>
      <p:bldP spid="26" grpId="0"/>
      <p:bldP spid="27" grpId="0"/>
      <p:bldP spid="28" grpId="0"/>
      <p:bldP spid="29" grpId="0"/>
      <p:bldP spid="30" grpId="0"/>
      <p:bldP spid="3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r>
              <a:rPr lang="de-DE" sz="2903" b="1" dirty="0" smtClean="0"/>
              <a:t>Liquiditätsfalle</a:t>
            </a:r>
            <a:endParaRPr lang="de-DE" sz="2903" b="1" dirty="0"/>
          </a:p>
        </p:txBody>
      </p:sp>
      <p:cxnSp>
        <p:nvCxnSpPr>
          <p:cNvPr id="11" name="Straight Arrow Connector 7">
            <a:extLst>
              <a:ext uri="{FF2B5EF4-FFF2-40B4-BE49-F238E27FC236}">
                <a16:creationId xmlns:a16="http://schemas.microsoft.com/office/drawing/2014/main" id="{E27B6495-4EE9-49E0-B036-B3CD6F2D6332}"/>
              </a:ext>
            </a:extLst>
          </p:cNvPr>
          <p:cNvCxnSpPr/>
          <p:nvPr/>
        </p:nvCxnSpPr>
        <p:spPr>
          <a:xfrm>
            <a:off x="1921425" y="4034058"/>
            <a:ext cx="408720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9">
            <a:extLst>
              <a:ext uri="{FF2B5EF4-FFF2-40B4-BE49-F238E27FC236}">
                <a16:creationId xmlns:a16="http://schemas.microsoft.com/office/drawing/2014/main" id="{350D4188-F959-451D-A492-51CD5F808DC4}"/>
              </a:ext>
            </a:extLst>
          </p:cNvPr>
          <p:cNvSpPr txBox="1"/>
          <p:nvPr/>
        </p:nvSpPr>
        <p:spPr>
          <a:xfrm>
            <a:off x="5326388" y="4037199"/>
            <a:ext cx="556563" cy="343620"/>
          </a:xfrm>
          <a:prstGeom prst="rect">
            <a:avLst/>
          </a:prstGeom>
          <a:noFill/>
        </p:spPr>
        <p:txBody>
          <a:bodyPr wrap="none" rtlCol="0">
            <a:spAutoFit/>
          </a:bodyPr>
          <a:lstStyle/>
          <a:p>
            <a:r>
              <a:rPr lang="en-US" sz="1633" dirty="0" smtClean="0">
                <a:latin typeface="Arial" panose="020B0604020202020204" pitchFamily="34" charset="0"/>
                <a:cs typeface="Arial" panose="020B0604020202020204" pitchFamily="34" charset="0"/>
              </a:rPr>
              <a:t>M/P</a:t>
            </a:r>
            <a:endParaRPr lang="en-US" sz="1633" dirty="0">
              <a:latin typeface="Arial" panose="020B0604020202020204" pitchFamily="34" charset="0"/>
              <a:cs typeface="Arial" panose="020B0604020202020204" pitchFamily="34" charset="0"/>
            </a:endParaRPr>
          </a:p>
        </p:txBody>
      </p:sp>
      <p:cxnSp>
        <p:nvCxnSpPr>
          <p:cNvPr id="13" name="Straight Arrow Connector 6">
            <a:extLst>
              <a:ext uri="{FF2B5EF4-FFF2-40B4-BE49-F238E27FC236}">
                <a16:creationId xmlns:a16="http://schemas.microsoft.com/office/drawing/2014/main" id="{73B6BB11-4A6C-473F-80E4-DE09E0C95070}"/>
              </a:ext>
            </a:extLst>
          </p:cNvPr>
          <p:cNvCxnSpPr/>
          <p:nvPr/>
        </p:nvCxnSpPr>
        <p:spPr>
          <a:xfrm flipV="1">
            <a:off x="1921699" y="951232"/>
            <a:ext cx="3213" cy="311353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7">
            <a:extLst>
              <a:ext uri="{FF2B5EF4-FFF2-40B4-BE49-F238E27FC236}">
                <a16:creationId xmlns:a16="http://schemas.microsoft.com/office/drawing/2014/main" id="{48D9AA5B-C169-4A7E-AA53-7892B4F729FE}"/>
              </a:ext>
            </a:extLst>
          </p:cNvPr>
          <p:cNvCxnSpPr/>
          <p:nvPr/>
        </p:nvCxnSpPr>
        <p:spPr>
          <a:xfrm>
            <a:off x="6450386" y="4022257"/>
            <a:ext cx="408720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6">
            <a:extLst>
              <a:ext uri="{FF2B5EF4-FFF2-40B4-BE49-F238E27FC236}">
                <a16:creationId xmlns:a16="http://schemas.microsoft.com/office/drawing/2014/main" id="{D94E5702-2D4D-491C-817D-D09FE70E21C2}"/>
              </a:ext>
            </a:extLst>
          </p:cNvPr>
          <p:cNvCxnSpPr/>
          <p:nvPr/>
        </p:nvCxnSpPr>
        <p:spPr>
          <a:xfrm flipV="1">
            <a:off x="6450386" y="908721"/>
            <a:ext cx="3213" cy="311353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44">
            <a:extLst>
              <a:ext uri="{FF2B5EF4-FFF2-40B4-BE49-F238E27FC236}">
                <a16:creationId xmlns:a16="http://schemas.microsoft.com/office/drawing/2014/main" id="{0737DB2A-5F27-4F64-A6B6-C5A0C720C6F9}"/>
              </a:ext>
            </a:extLst>
          </p:cNvPr>
          <p:cNvSpPr txBox="1"/>
          <p:nvPr/>
        </p:nvSpPr>
        <p:spPr>
          <a:xfrm>
            <a:off x="1523776" y="1017654"/>
            <a:ext cx="232756" cy="343620"/>
          </a:xfrm>
          <a:prstGeom prst="rect">
            <a:avLst/>
          </a:prstGeom>
          <a:noFill/>
        </p:spPr>
        <p:txBody>
          <a:bodyPr wrap="none" rtlCol="0">
            <a:spAutoFit/>
          </a:bodyPr>
          <a:lstStyle/>
          <a:p>
            <a:r>
              <a:rPr lang="en-US" sz="1633" i="1" dirty="0" err="1"/>
              <a:t>i</a:t>
            </a:r>
            <a:endParaRPr lang="en-US" sz="1633" i="1" dirty="0"/>
          </a:p>
        </p:txBody>
      </p:sp>
      <p:sp>
        <p:nvSpPr>
          <p:cNvPr id="17" name="TextBox 44">
            <a:extLst>
              <a:ext uri="{FF2B5EF4-FFF2-40B4-BE49-F238E27FC236}">
                <a16:creationId xmlns:a16="http://schemas.microsoft.com/office/drawing/2014/main" id="{0C9268CF-F4E4-432A-9D53-01B092E92E43}"/>
              </a:ext>
            </a:extLst>
          </p:cNvPr>
          <p:cNvSpPr txBox="1"/>
          <p:nvPr/>
        </p:nvSpPr>
        <p:spPr>
          <a:xfrm>
            <a:off x="6113129" y="974372"/>
            <a:ext cx="232756" cy="343620"/>
          </a:xfrm>
          <a:prstGeom prst="rect">
            <a:avLst/>
          </a:prstGeom>
          <a:noFill/>
        </p:spPr>
        <p:txBody>
          <a:bodyPr wrap="none" rtlCol="0">
            <a:spAutoFit/>
          </a:bodyPr>
          <a:lstStyle/>
          <a:p>
            <a:r>
              <a:rPr lang="en-US" sz="1633" i="1" dirty="0" err="1"/>
              <a:t>i</a:t>
            </a:r>
            <a:endParaRPr lang="en-US" sz="1633" i="1" dirty="0"/>
          </a:p>
        </p:txBody>
      </p:sp>
      <p:sp>
        <p:nvSpPr>
          <p:cNvPr id="29" name="Freihandform: Form 28">
            <a:extLst>
              <a:ext uri="{FF2B5EF4-FFF2-40B4-BE49-F238E27FC236}">
                <a16:creationId xmlns:a16="http://schemas.microsoft.com/office/drawing/2014/main" id="{65D0B089-D2A2-4397-A54D-03551B09AE33}"/>
              </a:ext>
            </a:extLst>
          </p:cNvPr>
          <p:cNvSpPr/>
          <p:nvPr/>
        </p:nvSpPr>
        <p:spPr>
          <a:xfrm>
            <a:off x="1991545" y="1340769"/>
            <a:ext cx="2354093" cy="2681065"/>
          </a:xfrm>
          <a:custGeom>
            <a:avLst/>
            <a:gdLst>
              <a:gd name="connsiteX0" fmla="*/ 0 w 2354093"/>
              <a:gd name="connsiteY0" fmla="*/ 0 h 2681065"/>
              <a:gd name="connsiteX1" fmla="*/ 476655 w 2354093"/>
              <a:gd name="connsiteY1" fmla="*/ 2344366 h 2681065"/>
              <a:gd name="connsiteX2" fmla="*/ 2354093 w 2354093"/>
              <a:gd name="connsiteY2" fmla="*/ 2665379 h 2681065"/>
              <a:gd name="connsiteX3" fmla="*/ 2354093 w 2354093"/>
              <a:gd name="connsiteY3" fmla="*/ 2665379 h 2681065"/>
            </a:gdLst>
            <a:ahLst/>
            <a:cxnLst>
              <a:cxn ang="0">
                <a:pos x="connsiteX0" y="connsiteY0"/>
              </a:cxn>
              <a:cxn ang="0">
                <a:pos x="connsiteX1" y="connsiteY1"/>
              </a:cxn>
              <a:cxn ang="0">
                <a:pos x="connsiteX2" y="connsiteY2"/>
              </a:cxn>
              <a:cxn ang="0">
                <a:pos x="connsiteX3" y="connsiteY3"/>
              </a:cxn>
            </a:cxnLst>
            <a:rect l="l" t="t" r="r" b="b"/>
            <a:pathLst>
              <a:path w="2354093" h="2681065">
                <a:moveTo>
                  <a:pt x="0" y="0"/>
                </a:moveTo>
                <a:cubicBezTo>
                  <a:pt x="42153" y="950068"/>
                  <a:pt x="84306" y="1900136"/>
                  <a:pt x="476655" y="2344366"/>
                </a:cubicBezTo>
                <a:cubicBezTo>
                  <a:pt x="869004" y="2788596"/>
                  <a:pt x="2354093" y="2665379"/>
                  <a:pt x="2354093" y="2665379"/>
                </a:cubicBezTo>
                <a:lnTo>
                  <a:pt x="2354093" y="266537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Freihandform: Form 29">
            <a:extLst>
              <a:ext uri="{FF2B5EF4-FFF2-40B4-BE49-F238E27FC236}">
                <a16:creationId xmlns:a16="http://schemas.microsoft.com/office/drawing/2014/main" id="{6C441EA9-4820-4F27-9D35-BE6DDE869E2B}"/>
              </a:ext>
            </a:extLst>
          </p:cNvPr>
          <p:cNvSpPr/>
          <p:nvPr/>
        </p:nvSpPr>
        <p:spPr>
          <a:xfrm>
            <a:off x="2855641" y="1340769"/>
            <a:ext cx="2354093" cy="2681065"/>
          </a:xfrm>
          <a:custGeom>
            <a:avLst/>
            <a:gdLst>
              <a:gd name="connsiteX0" fmla="*/ 0 w 2354093"/>
              <a:gd name="connsiteY0" fmla="*/ 0 h 2681065"/>
              <a:gd name="connsiteX1" fmla="*/ 476655 w 2354093"/>
              <a:gd name="connsiteY1" fmla="*/ 2344366 h 2681065"/>
              <a:gd name="connsiteX2" fmla="*/ 2354093 w 2354093"/>
              <a:gd name="connsiteY2" fmla="*/ 2665379 h 2681065"/>
              <a:gd name="connsiteX3" fmla="*/ 2354093 w 2354093"/>
              <a:gd name="connsiteY3" fmla="*/ 2665379 h 2681065"/>
            </a:gdLst>
            <a:ahLst/>
            <a:cxnLst>
              <a:cxn ang="0">
                <a:pos x="connsiteX0" y="connsiteY0"/>
              </a:cxn>
              <a:cxn ang="0">
                <a:pos x="connsiteX1" y="connsiteY1"/>
              </a:cxn>
              <a:cxn ang="0">
                <a:pos x="connsiteX2" y="connsiteY2"/>
              </a:cxn>
              <a:cxn ang="0">
                <a:pos x="connsiteX3" y="connsiteY3"/>
              </a:cxn>
            </a:cxnLst>
            <a:rect l="l" t="t" r="r" b="b"/>
            <a:pathLst>
              <a:path w="2354093" h="2681065">
                <a:moveTo>
                  <a:pt x="0" y="0"/>
                </a:moveTo>
                <a:cubicBezTo>
                  <a:pt x="42153" y="950068"/>
                  <a:pt x="84306" y="1900136"/>
                  <a:pt x="476655" y="2344366"/>
                </a:cubicBezTo>
                <a:cubicBezTo>
                  <a:pt x="869004" y="2788596"/>
                  <a:pt x="2354093" y="2665379"/>
                  <a:pt x="2354093" y="2665379"/>
                </a:cubicBezTo>
                <a:lnTo>
                  <a:pt x="2354093" y="266537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Freihandform: Form 30">
            <a:extLst>
              <a:ext uri="{FF2B5EF4-FFF2-40B4-BE49-F238E27FC236}">
                <a16:creationId xmlns:a16="http://schemas.microsoft.com/office/drawing/2014/main" id="{D79D64AF-E792-4EB8-A0A5-79C27705D828}"/>
              </a:ext>
            </a:extLst>
          </p:cNvPr>
          <p:cNvSpPr/>
          <p:nvPr/>
        </p:nvSpPr>
        <p:spPr>
          <a:xfrm>
            <a:off x="3553550" y="1324000"/>
            <a:ext cx="2354093" cy="2681065"/>
          </a:xfrm>
          <a:custGeom>
            <a:avLst/>
            <a:gdLst>
              <a:gd name="connsiteX0" fmla="*/ 0 w 2354093"/>
              <a:gd name="connsiteY0" fmla="*/ 0 h 2681065"/>
              <a:gd name="connsiteX1" fmla="*/ 476655 w 2354093"/>
              <a:gd name="connsiteY1" fmla="*/ 2344366 h 2681065"/>
              <a:gd name="connsiteX2" fmla="*/ 2354093 w 2354093"/>
              <a:gd name="connsiteY2" fmla="*/ 2665379 h 2681065"/>
              <a:gd name="connsiteX3" fmla="*/ 2354093 w 2354093"/>
              <a:gd name="connsiteY3" fmla="*/ 2665379 h 2681065"/>
            </a:gdLst>
            <a:ahLst/>
            <a:cxnLst>
              <a:cxn ang="0">
                <a:pos x="connsiteX0" y="connsiteY0"/>
              </a:cxn>
              <a:cxn ang="0">
                <a:pos x="connsiteX1" y="connsiteY1"/>
              </a:cxn>
              <a:cxn ang="0">
                <a:pos x="connsiteX2" y="connsiteY2"/>
              </a:cxn>
              <a:cxn ang="0">
                <a:pos x="connsiteX3" y="connsiteY3"/>
              </a:cxn>
            </a:cxnLst>
            <a:rect l="l" t="t" r="r" b="b"/>
            <a:pathLst>
              <a:path w="2354093" h="2681065">
                <a:moveTo>
                  <a:pt x="0" y="0"/>
                </a:moveTo>
                <a:cubicBezTo>
                  <a:pt x="42153" y="950068"/>
                  <a:pt x="84306" y="1900136"/>
                  <a:pt x="476655" y="2344366"/>
                </a:cubicBezTo>
                <a:cubicBezTo>
                  <a:pt x="869004" y="2788596"/>
                  <a:pt x="2354093" y="2665379"/>
                  <a:pt x="2354093" y="2665379"/>
                </a:cubicBezTo>
                <a:lnTo>
                  <a:pt x="2354093" y="266537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3" name="Gerader Verbinder 32">
            <a:extLst>
              <a:ext uri="{FF2B5EF4-FFF2-40B4-BE49-F238E27FC236}">
                <a16:creationId xmlns:a16="http://schemas.microsoft.com/office/drawing/2014/main" id="{0339533E-669B-490D-8333-2CE5BACE871C}"/>
              </a:ext>
            </a:extLst>
          </p:cNvPr>
          <p:cNvCxnSpPr>
            <a:cxnSpLocks/>
          </p:cNvCxnSpPr>
          <p:nvPr/>
        </p:nvCxnSpPr>
        <p:spPr>
          <a:xfrm flipV="1">
            <a:off x="3647728" y="1196753"/>
            <a:ext cx="0" cy="2837305"/>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41">
            <a:extLst>
              <a:ext uri="{FF2B5EF4-FFF2-40B4-BE49-F238E27FC236}">
                <a16:creationId xmlns:a16="http://schemas.microsoft.com/office/drawing/2014/main" id="{BF598AA0-85F8-48DD-BBA7-EDC71AE89E5F}"/>
              </a:ext>
            </a:extLst>
          </p:cNvPr>
          <p:cNvCxnSpPr>
            <a:cxnSpLocks/>
          </p:cNvCxnSpPr>
          <p:nvPr/>
        </p:nvCxnSpPr>
        <p:spPr>
          <a:xfrm flipH="1">
            <a:off x="3636452" y="2455772"/>
            <a:ext cx="5339868" cy="36873"/>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11">
            <a:extLst>
              <a:ext uri="{FF2B5EF4-FFF2-40B4-BE49-F238E27FC236}">
                <a16:creationId xmlns:a16="http://schemas.microsoft.com/office/drawing/2014/main" id="{AA20C9E4-93E1-4FA0-9DF4-FAF68E7D79D9}"/>
              </a:ext>
            </a:extLst>
          </p:cNvPr>
          <p:cNvCxnSpPr>
            <a:cxnSpLocks/>
          </p:cNvCxnSpPr>
          <p:nvPr/>
        </p:nvCxnSpPr>
        <p:spPr>
          <a:xfrm flipH="1">
            <a:off x="3659010" y="3861048"/>
            <a:ext cx="4597231"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11">
            <a:extLst>
              <a:ext uri="{FF2B5EF4-FFF2-40B4-BE49-F238E27FC236}">
                <a16:creationId xmlns:a16="http://schemas.microsoft.com/office/drawing/2014/main" id="{53096082-FAF1-4537-9847-A8078150BB45}"/>
              </a:ext>
            </a:extLst>
          </p:cNvPr>
          <p:cNvCxnSpPr>
            <a:cxnSpLocks/>
          </p:cNvCxnSpPr>
          <p:nvPr/>
        </p:nvCxnSpPr>
        <p:spPr>
          <a:xfrm flipV="1">
            <a:off x="8256240" y="3859685"/>
            <a:ext cx="0" cy="161799"/>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11">
            <a:extLst>
              <a:ext uri="{FF2B5EF4-FFF2-40B4-BE49-F238E27FC236}">
                <a16:creationId xmlns:a16="http://schemas.microsoft.com/office/drawing/2014/main" id="{8D693833-31AA-4CAB-9017-3E0F431DBA6B}"/>
              </a:ext>
            </a:extLst>
          </p:cNvPr>
          <p:cNvCxnSpPr>
            <a:cxnSpLocks/>
          </p:cNvCxnSpPr>
          <p:nvPr/>
        </p:nvCxnSpPr>
        <p:spPr>
          <a:xfrm flipV="1">
            <a:off x="8976320" y="2455771"/>
            <a:ext cx="0" cy="156606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2" name="TextBox 9">
            <a:extLst>
              <a:ext uri="{FF2B5EF4-FFF2-40B4-BE49-F238E27FC236}">
                <a16:creationId xmlns:a16="http://schemas.microsoft.com/office/drawing/2014/main" id="{A0CB4234-52A2-46DC-B9E7-D2926F2EC39E}"/>
              </a:ext>
            </a:extLst>
          </p:cNvPr>
          <p:cNvSpPr txBox="1"/>
          <p:nvPr/>
        </p:nvSpPr>
        <p:spPr>
          <a:xfrm>
            <a:off x="10108238" y="4036720"/>
            <a:ext cx="324128"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Y</a:t>
            </a:r>
          </a:p>
        </p:txBody>
      </p:sp>
      <p:sp>
        <p:nvSpPr>
          <p:cNvPr id="44" name="Freihandform: Form 43">
            <a:extLst>
              <a:ext uri="{FF2B5EF4-FFF2-40B4-BE49-F238E27FC236}">
                <a16:creationId xmlns:a16="http://schemas.microsoft.com/office/drawing/2014/main" id="{AE576F5F-9DC6-438B-9DFF-A4D651962EC1}"/>
              </a:ext>
            </a:extLst>
          </p:cNvPr>
          <p:cNvSpPr/>
          <p:nvPr/>
        </p:nvSpPr>
        <p:spPr>
          <a:xfrm flipH="1">
            <a:off x="6528048" y="1340769"/>
            <a:ext cx="2512438" cy="2681065"/>
          </a:xfrm>
          <a:custGeom>
            <a:avLst/>
            <a:gdLst>
              <a:gd name="connsiteX0" fmla="*/ 0 w 2354093"/>
              <a:gd name="connsiteY0" fmla="*/ 0 h 2681065"/>
              <a:gd name="connsiteX1" fmla="*/ 476655 w 2354093"/>
              <a:gd name="connsiteY1" fmla="*/ 2344366 h 2681065"/>
              <a:gd name="connsiteX2" fmla="*/ 2354093 w 2354093"/>
              <a:gd name="connsiteY2" fmla="*/ 2665379 h 2681065"/>
              <a:gd name="connsiteX3" fmla="*/ 2354093 w 2354093"/>
              <a:gd name="connsiteY3" fmla="*/ 2665379 h 2681065"/>
            </a:gdLst>
            <a:ahLst/>
            <a:cxnLst>
              <a:cxn ang="0">
                <a:pos x="connsiteX0" y="connsiteY0"/>
              </a:cxn>
              <a:cxn ang="0">
                <a:pos x="connsiteX1" y="connsiteY1"/>
              </a:cxn>
              <a:cxn ang="0">
                <a:pos x="connsiteX2" y="connsiteY2"/>
              </a:cxn>
              <a:cxn ang="0">
                <a:pos x="connsiteX3" y="connsiteY3"/>
              </a:cxn>
            </a:cxnLst>
            <a:rect l="l" t="t" r="r" b="b"/>
            <a:pathLst>
              <a:path w="2354093" h="2681065">
                <a:moveTo>
                  <a:pt x="0" y="0"/>
                </a:moveTo>
                <a:cubicBezTo>
                  <a:pt x="42153" y="950068"/>
                  <a:pt x="84306" y="1900136"/>
                  <a:pt x="476655" y="2344366"/>
                </a:cubicBezTo>
                <a:cubicBezTo>
                  <a:pt x="869004" y="2788596"/>
                  <a:pt x="2354093" y="2665379"/>
                  <a:pt x="2354093" y="2665379"/>
                </a:cubicBezTo>
                <a:lnTo>
                  <a:pt x="2354093" y="266537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49" name="TextBox 23">
                <a:extLst>
                  <a:ext uri="{FF2B5EF4-FFF2-40B4-BE49-F238E27FC236}">
                    <a16:creationId xmlns:a16="http://schemas.microsoft.com/office/drawing/2014/main" id="{F3186A65-E5EF-4516-AF65-FF4C51DA8B40}"/>
                  </a:ext>
                </a:extLst>
              </p:cNvPr>
              <p:cNvSpPr txBox="1"/>
              <p:nvPr/>
            </p:nvSpPr>
            <p:spPr>
              <a:xfrm>
                <a:off x="1758727" y="1218503"/>
                <a:ext cx="1045080" cy="3436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de-DE" sz="1633" i="1">
                          <a:latin typeface="Cambria Math" panose="02040503050406030204" pitchFamily="18" charset="0"/>
                          <a:cs typeface="Arial" panose="020B0604020202020204" pitchFamily="34" charset="0"/>
                        </a:rPr>
                        <m:t>𝐿</m:t>
                      </m:r>
                      <m:r>
                        <a:rPr lang="de-DE" sz="1633" i="1">
                          <a:latin typeface="Cambria Math" panose="02040503050406030204" pitchFamily="18" charset="0"/>
                          <a:cs typeface="Arial" panose="020B0604020202020204" pitchFamily="34" charset="0"/>
                        </a:rPr>
                        <m:t>(</m:t>
                      </m:r>
                      <m:sSub>
                        <m:sSubPr>
                          <m:ctrlPr>
                            <a:rPr lang="de-DE" sz="1633" i="1">
                              <a:latin typeface="Cambria Math" panose="02040503050406030204" pitchFamily="18" charset="0"/>
                              <a:cs typeface="Arial" panose="020B0604020202020204" pitchFamily="34" charset="0"/>
                            </a:rPr>
                          </m:ctrlPr>
                        </m:sSubPr>
                        <m:e>
                          <m:r>
                            <a:rPr lang="de-DE" sz="1633" i="1">
                              <a:latin typeface="Cambria Math" panose="02040503050406030204" pitchFamily="18" charset="0"/>
                              <a:cs typeface="Arial" panose="020B0604020202020204" pitchFamily="34" charset="0"/>
                            </a:rPr>
                            <m:t>𝑌</m:t>
                          </m:r>
                        </m:e>
                        <m:sub>
                          <m:r>
                            <a:rPr lang="de-DE" sz="1633" i="1">
                              <a:latin typeface="Cambria Math" panose="02040503050406030204" pitchFamily="18" charset="0"/>
                              <a:cs typeface="Arial" panose="020B0604020202020204" pitchFamily="34" charset="0"/>
                            </a:rPr>
                            <m:t>0</m:t>
                          </m:r>
                        </m:sub>
                      </m:sSub>
                      <m:r>
                        <a:rPr lang="de-DE" sz="1633" i="1">
                          <a:latin typeface="Cambria Math"/>
                          <a:cs typeface="Arial" panose="020B0604020202020204" pitchFamily="34" charset="0"/>
                        </a:rPr>
                        <m:t>)</m:t>
                      </m:r>
                    </m:oMath>
                  </m:oMathPara>
                </a14:m>
                <a:endParaRPr lang="en-US" sz="1633" dirty="0">
                  <a:latin typeface="Arial" panose="020B0604020202020204" pitchFamily="34" charset="0"/>
                  <a:cs typeface="Arial" panose="020B0604020202020204" pitchFamily="34" charset="0"/>
                </a:endParaRPr>
              </a:p>
            </p:txBody>
          </p:sp>
        </mc:Choice>
        <mc:Fallback xmlns="">
          <p:sp>
            <p:nvSpPr>
              <p:cNvPr id="49" name="TextBox 23">
                <a:extLst>
                  <a:ext uri="{FF2B5EF4-FFF2-40B4-BE49-F238E27FC236}">
                    <a16:creationId xmlns:a16="http://schemas.microsoft.com/office/drawing/2014/main" id="{F3186A65-E5EF-4516-AF65-FF4C51DA8B40}"/>
                  </a:ext>
                </a:extLst>
              </p:cNvPr>
              <p:cNvSpPr txBox="1">
                <a:spLocks noRot="1" noChangeAspect="1" noMove="1" noResize="1" noEditPoints="1" noAdjustHandles="1" noChangeArrowheads="1" noChangeShapeType="1" noTextEdit="1"/>
              </p:cNvSpPr>
              <p:nvPr/>
            </p:nvSpPr>
            <p:spPr>
              <a:xfrm>
                <a:off x="1758727" y="1218503"/>
                <a:ext cx="1045080" cy="343620"/>
              </a:xfrm>
              <a:prstGeom prst="rect">
                <a:avLst/>
              </a:prstGeom>
              <a:blipFill>
                <a:blip r:embed="rId3"/>
                <a:stretch>
                  <a:fillRect b="-1607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 name="TextBox 23">
                <a:extLst>
                  <a:ext uri="{FF2B5EF4-FFF2-40B4-BE49-F238E27FC236}">
                    <a16:creationId xmlns:a16="http://schemas.microsoft.com/office/drawing/2014/main" id="{B4AA3335-B931-428E-84F0-8B4962F3C00A}"/>
                  </a:ext>
                </a:extLst>
              </p:cNvPr>
              <p:cNvSpPr txBox="1"/>
              <p:nvPr/>
            </p:nvSpPr>
            <p:spPr>
              <a:xfrm>
                <a:off x="2793188" y="1382840"/>
                <a:ext cx="1045080" cy="3436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de-DE" sz="1633" i="1">
                          <a:latin typeface="Cambria Math" panose="02040503050406030204" pitchFamily="18" charset="0"/>
                          <a:cs typeface="Arial" panose="020B0604020202020204" pitchFamily="34" charset="0"/>
                        </a:rPr>
                        <m:t>𝐿</m:t>
                      </m:r>
                      <m:r>
                        <a:rPr lang="de-DE" sz="1633" i="1">
                          <a:latin typeface="Cambria Math" panose="02040503050406030204" pitchFamily="18" charset="0"/>
                          <a:cs typeface="Arial" panose="020B0604020202020204" pitchFamily="34" charset="0"/>
                        </a:rPr>
                        <m:t>(</m:t>
                      </m:r>
                      <m:sSub>
                        <m:sSubPr>
                          <m:ctrlPr>
                            <a:rPr lang="de-DE" sz="1633" i="1">
                              <a:latin typeface="Cambria Math" panose="02040503050406030204" pitchFamily="18" charset="0"/>
                              <a:cs typeface="Arial" panose="020B0604020202020204" pitchFamily="34" charset="0"/>
                            </a:rPr>
                          </m:ctrlPr>
                        </m:sSubPr>
                        <m:e>
                          <m:r>
                            <a:rPr lang="de-DE" sz="1633" i="1">
                              <a:latin typeface="Cambria Math" panose="02040503050406030204" pitchFamily="18" charset="0"/>
                              <a:cs typeface="Arial" panose="020B0604020202020204" pitchFamily="34" charset="0"/>
                            </a:rPr>
                            <m:t>𝑌</m:t>
                          </m:r>
                        </m:e>
                        <m:sub>
                          <m:r>
                            <a:rPr lang="de-DE" sz="1633" i="1">
                              <a:latin typeface="Cambria Math" panose="02040503050406030204" pitchFamily="18" charset="0"/>
                              <a:cs typeface="Arial" panose="020B0604020202020204" pitchFamily="34" charset="0"/>
                            </a:rPr>
                            <m:t>2</m:t>
                          </m:r>
                        </m:sub>
                      </m:sSub>
                      <m:r>
                        <a:rPr lang="de-DE" sz="1633" i="1">
                          <a:latin typeface="Cambria Math"/>
                          <a:cs typeface="Arial" panose="020B0604020202020204" pitchFamily="34" charset="0"/>
                        </a:rPr>
                        <m:t>)</m:t>
                      </m:r>
                    </m:oMath>
                  </m:oMathPara>
                </a14:m>
                <a:endParaRPr lang="en-US" sz="1633" dirty="0">
                  <a:latin typeface="Arial" panose="020B0604020202020204" pitchFamily="34" charset="0"/>
                  <a:cs typeface="Arial" panose="020B0604020202020204" pitchFamily="34" charset="0"/>
                </a:endParaRPr>
              </a:p>
            </p:txBody>
          </p:sp>
        </mc:Choice>
        <mc:Fallback xmlns="">
          <p:sp>
            <p:nvSpPr>
              <p:cNvPr id="50" name="TextBox 23">
                <a:extLst>
                  <a:ext uri="{FF2B5EF4-FFF2-40B4-BE49-F238E27FC236}">
                    <a16:creationId xmlns:a16="http://schemas.microsoft.com/office/drawing/2014/main" id="{B4AA3335-B931-428E-84F0-8B4962F3C00A}"/>
                  </a:ext>
                </a:extLst>
              </p:cNvPr>
              <p:cNvSpPr txBox="1">
                <a:spLocks noRot="1" noChangeAspect="1" noMove="1" noResize="1" noEditPoints="1" noAdjustHandles="1" noChangeArrowheads="1" noChangeShapeType="1" noTextEdit="1"/>
              </p:cNvSpPr>
              <p:nvPr/>
            </p:nvSpPr>
            <p:spPr>
              <a:xfrm>
                <a:off x="2793188" y="1382840"/>
                <a:ext cx="1045080" cy="343620"/>
              </a:xfrm>
              <a:prstGeom prst="rect">
                <a:avLst/>
              </a:prstGeom>
              <a:blipFill>
                <a:blip r:embed="rId4"/>
                <a:stretch>
                  <a:fillRect b="-1607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1" name="TextBox 23">
                <a:extLst>
                  <a:ext uri="{FF2B5EF4-FFF2-40B4-BE49-F238E27FC236}">
                    <a16:creationId xmlns:a16="http://schemas.microsoft.com/office/drawing/2014/main" id="{B25B1788-5079-4CC1-A559-C45273D07297}"/>
                  </a:ext>
                </a:extLst>
              </p:cNvPr>
              <p:cNvSpPr txBox="1"/>
              <p:nvPr/>
            </p:nvSpPr>
            <p:spPr>
              <a:xfrm>
                <a:off x="2391850" y="1034469"/>
                <a:ext cx="1045080" cy="3436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de-DE" sz="1633" i="1">
                          <a:latin typeface="Cambria Math" panose="02040503050406030204" pitchFamily="18" charset="0"/>
                          <a:cs typeface="Arial" panose="020B0604020202020204" pitchFamily="34" charset="0"/>
                        </a:rPr>
                        <m:t>𝐿</m:t>
                      </m:r>
                      <m:r>
                        <a:rPr lang="de-DE" sz="1633" i="1">
                          <a:latin typeface="Cambria Math" panose="02040503050406030204" pitchFamily="18" charset="0"/>
                          <a:cs typeface="Arial" panose="020B0604020202020204" pitchFamily="34" charset="0"/>
                        </a:rPr>
                        <m:t>(</m:t>
                      </m:r>
                      <m:sSub>
                        <m:sSubPr>
                          <m:ctrlPr>
                            <a:rPr lang="de-DE" sz="1633" i="1">
                              <a:latin typeface="Cambria Math" panose="02040503050406030204" pitchFamily="18" charset="0"/>
                              <a:cs typeface="Arial" panose="020B0604020202020204" pitchFamily="34" charset="0"/>
                            </a:rPr>
                          </m:ctrlPr>
                        </m:sSubPr>
                        <m:e>
                          <m:r>
                            <a:rPr lang="de-DE" sz="1633" i="1">
                              <a:latin typeface="Cambria Math" panose="02040503050406030204" pitchFamily="18" charset="0"/>
                              <a:cs typeface="Arial" panose="020B0604020202020204" pitchFamily="34" charset="0"/>
                            </a:rPr>
                            <m:t>𝑌</m:t>
                          </m:r>
                        </m:e>
                        <m:sub>
                          <m:r>
                            <a:rPr lang="de-DE" sz="1633" i="1">
                              <a:latin typeface="Cambria Math" panose="02040503050406030204" pitchFamily="18" charset="0"/>
                              <a:cs typeface="Arial" panose="020B0604020202020204" pitchFamily="34" charset="0"/>
                            </a:rPr>
                            <m:t>1</m:t>
                          </m:r>
                        </m:sub>
                      </m:sSub>
                      <m:r>
                        <a:rPr lang="de-DE" sz="1633" i="1">
                          <a:latin typeface="Cambria Math"/>
                          <a:cs typeface="Arial" panose="020B0604020202020204" pitchFamily="34" charset="0"/>
                        </a:rPr>
                        <m:t>)</m:t>
                      </m:r>
                    </m:oMath>
                  </m:oMathPara>
                </a14:m>
                <a:endParaRPr lang="en-US" sz="1633" dirty="0">
                  <a:latin typeface="Arial" panose="020B0604020202020204" pitchFamily="34" charset="0"/>
                  <a:cs typeface="Arial" panose="020B0604020202020204" pitchFamily="34" charset="0"/>
                </a:endParaRPr>
              </a:p>
            </p:txBody>
          </p:sp>
        </mc:Choice>
        <mc:Fallback xmlns="">
          <p:sp>
            <p:nvSpPr>
              <p:cNvPr id="51" name="TextBox 23">
                <a:extLst>
                  <a:ext uri="{FF2B5EF4-FFF2-40B4-BE49-F238E27FC236}">
                    <a16:creationId xmlns:a16="http://schemas.microsoft.com/office/drawing/2014/main" id="{B25B1788-5079-4CC1-A559-C45273D07297}"/>
                  </a:ext>
                </a:extLst>
              </p:cNvPr>
              <p:cNvSpPr txBox="1">
                <a:spLocks noRot="1" noChangeAspect="1" noMove="1" noResize="1" noEditPoints="1" noAdjustHandles="1" noChangeArrowheads="1" noChangeShapeType="1" noTextEdit="1"/>
              </p:cNvSpPr>
              <p:nvPr/>
            </p:nvSpPr>
            <p:spPr>
              <a:xfrm>
                <a:off x="2391850" y="1034469"/>
                <a:ext cx="1045080" cy="343620"/>
              </a:xfrm>
              <a:prstGeom prst="rect">
                <a:avLst/>
              </a:prstGeom>
              <a:blipFill>
                <a:blip r:embed="rId5"/>
                <a:stretch>
                  <a:fillRect b="-16071"/>
                </a:stretch>
              </a:blipFill>
            </p:spPr>
            <p:txBody>
              <a:bodyPr/>
              <a:lstStyle/>
              <a:p>
                <a:r>
                  <a:rPr lang="de-DE">
                    <a:noFill/>
                  </a:rPr>
                  <a:t> </a:t>
                </a:r>
              </a:p>
            </p:txBody>
          </p:sp>
        </mc:Fallback>
      </mc:AlternateContent>
      <p:sp>
        <p:nvSpPr>
          <p:cNvPr id="52" name="Textfeld 51">
            <a:extLst>
              <a:ext uri="{FF2B5EF4-FFF2-40B4-BE49-F238E27FC236}">
                <a16:creationId xmlns:a16="http://schemas.microsoft.com/office/drawing/2014/main" id="{B90723D6-897F-4A17-9920-4A4E46904877}"/>
              </a:ext>
            </a:extLst>
          </p:cNvPr>
          <p:cNvSpPr txBox="1"/>
          <p:nvPr/>
        </p:nvSpPr>
        <p:spPr>
          <a:xfrm>
            <a:off x="7289845" y="3996898"/>
            <a:ext cx="508461" cy="343620"/>
          </a:xfrm>
          <a:prstGeom prst="rect">
            <a:avLst/>
          </a:prstGeom>
          <a:noFill/>
        </p:spPr>
        <p:txBody>
          <a:bodyPr wrap="square" rtlCol="0">
            <a:spAutoFit/>
          </a:bodyPr>
          <a:lstStyle/>
          <a:p>
            <a:r>
              <a:rPr lang="de-DE" sz="1633" dirty="0"/>
              <a:t>Y</a:t>
            </a:r>
            <a:r>
              <a:rPr lang="de-DE" sz="1633" baseline="-25000" dirty="0"/>
              <a:t>0</a:t>
            </a:r>
          </a:p>
        </p:txBody>
      </p:sp>
      <p:sp>
        <p:nvSpPr>
          <p:cNvPr id="53" name="Textfeld 52">
            <a:extLst>
              <a:ext uri="{FF2B5EF4-FFF2-40B4-BE49-F238E27FC236}">
                <a16:creationId xmlns:a16="http://schemas.microsoft.com/office/drawing/2014/main" id="{66EC70AB-100E-4019-88B9-F7F9FBA679ED}"/>
              </a:ext>
            </a:extLst>
          </p:cNvPr>
          <p:cNvSpPr txBox="1"/>
          <p:nvPr/>
        </p:nvSpPr>
        <p:spPr>
          <a:xfrm>
            <a:off x="8103512" y="4021484"/>
            <a:ext cx="357790" cy="343620"/>
          </a:xfrm>
          <a:prstGeom prst="rect">
            <a:avLst/>
          </a:prstGeom>
          <a:noFill/>
        </p:spPr>
        <p:txBody>
          <a:bodyPr wrap="none" rtlCol="0">
            <a:spAutoFit/>
          </a:bodyPr>
          <a:lstStyle/>
          <a:p>
            <a:r>
              <a:rPr lang="de-DE" sz="1633" dirty="0"/>
              <a:t>Y</a:t>
            </a:r>
            <a:r>
              <a:rPr lang="de-DE" sz="1633" baseline="-25000" dirty="0"/>
              <a:t>1</a:t>
            </a:r>
          </a:p>
        </p:txBody>
      </p:sp>
      <p:sp>
        <p:nvSpPr>
          <p:cNvPr id="54" name="Textfeld 53">
            <a:extLst>
              <a:ext uri="{FF2B5EF4-FFF2-40B4-BE49-F238E27FC236}">
                <a16:creationId xmlns:a16="http://schemas.microsoft.com/office/drawing/2014/main" id="{7DDD8E25-C735-4963-B198-3BBF45BD77F2}"/>
              </a:ext>
            </a:extLst>
          </p:cNvPr>
          <p:cNvSpPr txBox="1"/>
          <p:nvPr/>
        </p:nvSpPr>
        <p:spPr>
          <a:xfrm>
            <a:off x="8902708" y="4034056"/>
            <a:ext cx="542533" cy="343620"/>
          </a:xfrm>
          <a:prstGeom prst="rect">
            <a:avLst/>
          </a:prstGeom>
          <a:noFill/>
        </p:spPr>
        <p:txBody>
          <a:bodyPr wrap="square" rtlCol="0">
            <a:spAutoFit/>
          </a:bodyPr>
          <a:lstStyle/>
          <a:p>
            <a:r>
              <a:rPr lang="de-DE" sz="1633" dirty="0"/>
              <a:t>Y</a:t>
            </a:r>
            <a:r>
              <a:rPr lang="de-DE" sz="1633" baseline="-25000" dirty="0"/>
              <a:t>2</a:t>
            </a:r>
          </a:p>
        </p:txBody>
      </p:sp>
      <p:sp>
        <p:nvSpPr>
          <p:cNvPr id="55" name="Textfeld 54">
            <a:extLst>
              <a:ext uri="{FF2B5EF4-FFF2-40B4-BE49-F238E27FC236}">
                <a16:creationId xmlns:a16="http://schemas.microsoft.com/office/drawing/2014/main" id="{D31283D0-C193-4F56-814C-11742FB7A1D2}"/>
              </a:ext>
            </a:extLst>
          </p:cNvPr>
          <p:cNvSpPr txBox="1"/>
          <p:nvPr/>
        </p:nvSpPr>
        <p:spPr>
          <a:xfrm>
            <a:off x="4445995" y="882329"/>
            <a:ext cx="976549" cy="343620"/>
          </a:xfrm>
          <a:prstGeom prst="rect">
            <a:avLst/>
          </a:prstGeom>
          <a:noFill/>
        </p:spPr>
        <p:txBody>
          <a:bodyPr wrap="none" rtlCol="0">
            <a:spAutoFit/>
          </a:bodyPr>
          <a:lstStyle/>
          <a:p>
            <a:r>
              <a:rPr lang="de-DE" sz="1633" dirty="0"/>
              <a:t>Y</a:t>
            </a:r>
            <a:r>
              <a:rPr lang="de-DE" sz="1633" baseline="-25000" dirty="0"/>
              <a:t>0 </a:t>
            </a:r>
            <a:r>
              <a:rPr lang="de-DE" sz="1633" dirty="0"/>
              <a:t>&lt;Y</a:t>
            </a:r>
            <a:r>
              <a:rPr lang="de-DE" sz="1633" baseline="-25000" dirty="0"/>
              <a:t>1 </a:t>
            </a:r>
            <a:r>
              <a:rPr lang="de-DE" sz="1633" dirty="0"/>
              <a:t>&lt;Y</a:t>
            </a:r>
            <a:r>
              <a:rPr lang="de-DE" sz="1633" baseline="-25000" dirty="0"/>
              <a:t>2</a:t>
            </a:r>
          </a:p>
        </p:txBody>
      </p:sp>
      <p:sp>
        <p:nvSpPr>
          <p:cNvPr id="56" name="Textfeld 55">
            <a:extLst>
              <a:ext uri="{FF2B5EF4-FFF2-40B4-BE49-F238E27FC236}">
                <a16:creationId xmlns:a16="http://schemas.microsoft.com/office/drawing/2014/main" id="{05BB6582-E84E-450E-B053-B04AE18E2AF5}"/>
              </a:ext>
            </a:extLst>
          </p:cNvPr>
          <p:cNvSpPr txBox="1"/>
          <p:nvPr/>
        </p:nvSpPr>
        <p:spPr>
          <a:xfrm>
            <a:off x="6700798" y="2577953"/>
            <a:ext cx="1557478" cy="646331"/>
          </a:xfrm>
          <a:prstGeom prst="rect">
            <a:avLst/>
          </a:prstGeom>
          <a:noFill/>
        </p:spPr>
        <p:txBody>
          <a:bodyPr wrap="none" rtlCol="0">
            <a:spAutoFit/>
          </a:bodyPr>
          <a:lstStyle/>
          <a:p>
            <a:r>
              <a:rPr lang="de-DE" dirty="0" smtClean="0"/>
              <a:t>Zinselastischer</a:t>
            </a:r>
          </a:p>
          <a:p>
            <a:r>
              <a:rPr lang="de-DE" dirty="0" smtClean="0"/>
              <a:t>Bereich</a:t>
            </a:r>
            <a:endParaRPr lang="de-DE" dirty="0"/>
          </a:p>
        </p:txBody>
      </p:sp>
      <p:sp>
        <p:nvSpPr>
          <p:cNvPr id="57" name="Textfeld 56">
            <a:extLst>
              <a:ext uri="{FF2B5EF4-FFF2-40B4-BE49-F238E27FC236}">
                <a16:creationId xmlns:a16="http://schemas.microsoft.com/office/drawing/2014/main" id="{8A0108B3-4A0F-47AF-B07E-F69891C955F6}"/>
              </a:ext>
            </a:extLst>
          </p:cNvPr>
          <p:cNvSpPr txBox="1"/>
          <p:nvPr/>
        </p:nvSpPr>
        <p:spPr>
          <a:xfrm>
            <a:off x="9288502" y="1586477"/>
            <a:ext cx="1801134" cy="646331"/>
          </a:xfrm>
          <a:prstGeom prst="rect">
            <a:avLst/>
          </a:prstGeom>
          <a:noFill/>
        </p:spPr>
        <p:txBody>
          <a:bodyPr wrap="none" rtlCol="0">
            <a:spAutoFit/>
          </a:bodyPr>
          <a:lstStyle/>
          <a:p>
            <a:r>
              <a:rPr lang="de-DE" dirty="0" smtClean="0"/>
              <a:t>Zinsunelastischer</a:t>
            </a:r>
          </a:p>
          <a:p>
            <a:r>
              <a:rPr lang="de-DE" dirty="0" smtClean="0"/>
              <a:t>Bereich</a:t>
            </a:r>
            <a:endParaRPr lang="de-DE" dirty="0"/>
          </a:p>
        </p:txBody>
      </p:sp>
      <p:cxnSp>
        <p:nvCxnSpPr>
          <p:cNvPr id="59" name="Gerade Verbindung mit Pfeil 58">
            <a:extLst>
              <a:ext uri="{FF2B5EF4-FFF2-40B4-BE49-F238E27FC236}">
                <a16:creationId xmlns:a16="http://schemas.microsoft.com/office/drawing/2014/main" id="{CA77A3C8-55F6-4482-A368-5269AD47D00E}"/>
              </a:ext>
            </a:extLst>
          </p:cNvPr>
          <p:cNvCxnSpPr>
            <a:stCxn id="57" idx="1"/>
          </p:cNvCxnSpPr>
          <p:nvPr/>
        </p:nvCxnSpPr>
        <p:spPr>
          <a:xfrm flipH="1">
            <a:off x="9114936" y="1909642"/>
            <a:ext cx="173566" cy="2232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Gerade Verbindung mit Pfeil 60">
            <a:extLst>
              <a:ext uri="{FF2B5EF4-FFF2-40B4-BE49-F238E27FC236}">
                <a16:creationId xmlns:a16="http://schemas.microsoft.com/office/drawing/2014/main" id="{E1B60AFF-DAC2-4BC1-94EA-88612B0CD547}"/>
              </a:ext>
            </a:extLst>
          </p:cNvPr>
          <p:cNvCxnSpPr>
            <a:cxnSpLocks/>
            <a:stCxn id="56" idx="2"/>
          </p:cNvCxnSpPr>
          <p:nvPr/>
        </p:nvCxnSpPr>
        <p:spPr>
          <a:xfrm>
            <a:off x="7090008" y="3501284"/>
            <a:ext cx="199837" cy="4956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2" name="Rechteck 61">
            <a:extLst>
              <a:ext uri="{FF2B5EF4-FFF2-40B4-BE49-F238E27FC236}">
                <a16:creationId xmlns:a16="http://schemas.microsoft.com/office/drawing/2014/main" id="{C2E96775-43D6-4E21-86DA-23585981D964}"/>
              </a:ext>
            </a:extLst>
          </p:cNvPr>
          <p:cNvSpPr/>
          <p:nvPr/>
        </p:nvSpPr>
        <p:spPr>
          <a:xfrm>
            <a:off x="1795896" y="4574280"/>
            <a:ext cx="8312342" cy="1631216"/>
          </a:xfrm>
          <a:prstGeom prst="rect">
            <a:avLst/>
          </a:prstGeom>
        </p:spPr>
        <p:txBody>
          <a:bodyPr wrap="square">
            <a:spAutoFit/>
          </a:bodyPr>
          <a:lstStyle/>
          <a:p>
            <a:pPr marL="285750" indent="-285750">
              <a:buFont typeface="Arial" panose="020B0604020202020204" pitchFamily="34" charset="0"/>
              <a:buChar char="•"/>
            </a:pPr>
            <a:r>
              <a:rPr lang="de-DE" sz="2000" dirty="0" smtClean="0"/>
              <a:t>Für eine niedrige Produktion, wie sie prinzipiell in einer längeren konjunkturellen Schwächeperiode zu erwarten ist, hat ein Anstieg der Produktion nahezu keinen Einfluss auf das Zinsniveau</a:t>
            </a:r>
            <a:endParaRPr lang="de-DE" sz="2000" dirty="0"/>
          </a:p>
          <a:p>
            <a:pPr marL="285750" indent="-285750">
              <a:buFont typeface="Arial" panose="020B0604020202020204" pitchFamily="34" charset="0"/>
              <a:buChar char="•"/>
            </a:pPr>
            <a:endParaRPr lang="de-DE" sz="2000" dirty="0"/>
          </a:p>
          <a:p>
            <a:pPr marL="285750" indent="-285750">
              <a:buFont typeface="Arial" panose="020B0604020202020204" pitchFamily="34" charset="0"/>
              <a:buChar char="•"/>
            </a:pPr>
            <a:r>
              <a:rPr lang="de-DE" sz="2000" dirty="0" smtClean="0"/>
              <a:t>Erst bei höherer Produktion wird die LM-Kurve zinsunelastischer</a:t>
            </a:r>
            <a:endParaRPr lang="de-DE" sz="2000" dirty="0"/>
          </a:p>
        </p:txBody>
      </p:sp>
      <p:cxnSp>
        <p:nvCxnSpPr>
          <p:cNvPr id="34" name="Straight Connector 11">
            <a:extLst>
              <a:ext uri="{FF2B5EF4-FFF2-40B4-BE49-F238E27FC236}">
                <a16:creationId xmlns:a16="http://schemas.microsoft.com/office/drawing/2014/main" id="{AA20C9E4-93E1-4FA0-9DF4-FAF68E7D79D9}"/>
              </a:ext>
            </a:extLst>
          </p:cNvPr>
          <p:cNvCxnSpPr>
            <a:cxnSpLocks/>
            <a:stCxn id="52" idx="0"/>
          </p:cNvCxnSpPr>
          <p:nvPr/>
        </p:nvCxnSpPr>
        <p:spPr>
          <a:xfrm flipH="1">
            <a:off x="3609028" y="3996898"/>
            <a:ext cx="3935048"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8452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6"/>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5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5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50" grpId="0"/>
      <p:bldP spid="51" grpId="0"/>
      <p:bldP spid="52" grpId="0"/>
      <p:bldP spid="53" grpId="0"/>
      <p:bldP spid="54" grpId="0"/>
      <p:bldP spid="56" grpId="0"/>
      <p:bldP spid="57" grpId="0"/>
      <p:bldP spid="6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6204281" y="43221"/>
            <a:ext cx="5987719" cy="561067"/>
          </a:xfrm>
          <a:prstGeom prst="rect">
            <a:avLst/>
          </a:prstGeom>
          <a:noFill/>
          <a:ln>
            <a:noFill/>
          </a:ln>
        </p:spPr>
        <p:txBody>
          <a:bodyPr lIns="81646" tIns="40823" rIns="81646" bIns="40823" anchor="ctr" anchorCtr="1"/>
          <a:lstStyle/>
          <a:p>
            <a:r>
              <a:rPr lang="de-DE" sz="2400" b="1" dirty="0" smtClean="0"/>
              <a:t>Arbeitslosigkeit und Inflation: </a:t>
            </a:r>
            <a:r>
              <a:rPr lang="de-DE" sz="2400" b="1" dirty="0" err="1" smtClean="0"/>
              <a:t>Philippskurve</a:t>
            </a:r>
            <a:endParaRPr lang="de-DE" sz="2400" b="1" dirty="0"/>
          </a:p>
        </p:txBody>
      </p:sp>
      <p:sp>
        <p:nvSpPr>
          <p:cNvPr id="4" name="Textfeld 3"/>
          <p:cNvSpPr txBox="1"/>
          <p:nvPr/>
        </p:nvSpPr>
        <p:spPr>
          <a:xfrm>
            <a:off x="0" y="485826"/>
            <a:ext cx="12192000" cy="5748543"/>
          </a:xfrm>
          <a:prstGeom prst="rect">
            <a:avLst/>
          </a:prstGeom>
          <a:noFill/>
        </p:spPr>
        <p:txBody>
          <a:bodyPr wrap="square" rtlCol="0">
            <a:noAutofit/>
          </a:bodyPr>
          <a:lstStyle/>
          <a:p>
            <a:r>
              <a:rPr lang="de-DE" sz="2540" dirty="0" smtClean="0"/>
              <a:t>Übergang vom Preisniveau zur Inflation:</a:t>
            </a:r>
          </a:p>
          <a:p>
            <a:endParaRPr lang="de-DE" sz="2540" dirty="0"/>
          </a:p>
          <a:p>
            <a:r>
              <a:rPr lang="de-DE" sz="2540" dirty="0" smtClean="0"/>
              <a:t>Preisniveau (P) </a:t>
            </a:r>
            <a:r>
              <a:rPr lang="de-DE" sz="2540" dirty="0"/>
              <a:t>→ Inflation (</a:t>
            </a:r>
            <a:r>
              <a:rPr lang="el-GR" sz="2540" dirty="0"/>
              <a:t>π</a:t>
            </a:r>
            <a:r>
              <a:rPr lang="de-DE" sz="2540" dirty="0" smtClean="0"/>
              <a:t>)	Bestimmung der prozentualen Veränderungsrate!</a:t>
            </a:r>
            <a:endParaRPr lang="de-DE" sz="2540" dirty="0"/>
          </a:p>
          <a:p>
            <a:r>
              <a:rPr lang="de-DE" sz="2540" dirty="0"/>
              <a:t>		</a:t>
            </a:r>
            <a:r>
              <a:rPr lang="el-GR" sz="2540" dirty="0"/>
              <a:t> </a:t>
            </a:r>
            <a:endParaRPr lang="de-DE" sz="2540" dirty="0"/>
          </a:p>
          <a:p>
            <a:r>
              <a:rPr lang="de-DE" sz="2540" dirty="0" smtClean="0"/>
              <a:t>Inflation:</a:t>
            </a:r>
            <a:r>
              <a:rPr lang="de-DE" sz="2540" dirty="0"/>
              <a:t>		</a:t>
            </a:r>
            <a:r>
              <a:rPr lang="el-GR" sz="2540" dirty="0"/>
              <a:t>π</a:t>
            </a:r>
            <a:r>
              <a:rPr lang="de-DE" sz="2540" baseline="-25000" dirty="0"/>
              <a:t>t</a:t>
            </a:r>
            <a:r>
              <a:rPr lang="en-US" sz="2540" dirty="0"/>
              <a:t>=(P</a:t>
            </a:r>
            <a:r>
              <a:rPr lang="en-US" sz="2540" baseline="-25000" dirty="0"/>
              <a:t>t</a:t>
            </a:r>
            <a:r>
              <a:rPr lang="en-US" sz="2540" dirty="0"/>
              <a:t>-P</a:t>
            </a:r>
            <a:r>
              <a:rPr lang="en-US" sz="2540" baseline="-25000" dirty="0"/>
              <a:t>t-1</a:t>
            </a:r>
            <a:r>
              <a:rPr lang="en-US" sz="2540" dirty="0"/>
              <a:t>)/</a:t>
            </a:r>
            <a:r>
              <a:rPr lang="en-US" sz="2540" dirty="0" smtClean="0"/>
              <a:t>P</a:t>
            </a:r>
            <a:r>
              <a:rPr lang="en-US" sz="2540" baseline="-25000" dirty="0" smtClean="0"/>
              <a:t>t-1</a:t>
            </a:r>
            <a:r>
              <a:rPr lang="en-US" sz="2540" dirty="0" smtClean="0"/>
              <a:t>=P</a:t>
            </a:r>
            <a:r>
              <a:rPr lang="en-US" sz="2540" baseline="-25000" dirty="0" smtClean="0"/>
              <a:t>t</a:t>
            </a:r>
            <a:r>
              <a:rPr lang="en-US" sz="2540" dirty="0" smtClean="0"/>
              <a:t>/P</a:t>
            </a:r>
            <a:r>
              <a:rPr lang="en-US" sz="2540" baseline="-25000" dirty="0" smtClean="0"/>
              <a:t>t-1</a:t>
            </a:r>
            <a:r>
              <a:rPr lang="en-US" sz="2540" dirty="0" smtClean="0"/>
              <a:t>-1		relative </a:t>
            </a:r>
            <a:r>
              <a:rPr lang="en-US" sz="2540" dirty="0" err="1" smtClean="0"/>
              <a:t>Preisänderung</a:t>
            </a:r>
            <a:r>
              <a:rPr lang="en-US" sz="2540" dirty="0" smtClean="0"/>
              <a:t> 										</a:t>
            </a:r>
            <a:r>
              <a:rPr lang="en-US" sz="2540" dirty="0" err="1" smtClean="0"/>
              <a:t>gegenüber</a:t>
            </a:r>
            <a:r>
              <a:rPr lang="en-US" sz="2540" dirty="0" smtClean="0"/>
              <a:t> der </a:t>
            </a:r>
            <a:r>
              <a:rPr lang="en-US" sz="2540" dirty="0" err="1" smtClean="0"/>
              <a:t>Vorperiode</a:t>
            </a:r>
            <a:endParaRPr lang="en-US" sz="2540" dirty="0" smtClean="0"/>
          </a:p>
          <a:p>
            <a:endParaRPr lang="en-US" sz="2540" dirty="0" smtClean="0"/>
          </a:p>
          <a:p>
            <a:r>
              <a:rPr lang="en-US" sz="2540" dirty="0" err="1" smtClean="0"/>
              <a:t>Erwartete</a:t>
            </a:r>
            <a:r>
              <a:rPr lang="en-US" sz="2540" dirty="0" smtClean="0"/>
              <a:t> Inflation:</a:t>
            </a:r>
            <a:r>
              <a:rPr lang="en-US" sz="2540" dirty="0"/>
              <a:t>	</a:t>
            </a:r>
            <a:r>
              <a:rPr lang="el-GR" sz="2540" dirty="0" smtClean="0"/>
              <a:t>π</a:t>
            </a:r>
            <a:r>
              <a:rPr lang="de-DE" sz="2540" baseline="-25000" dirty="0"/>
              <a:t>t</a:t>
            </a:r>
            <a:r>
              <a:rPr lang="en-US" sz="2540" baseline="30000" dirty="0"/>
              <a:t>e</a:t>
            </a:r>
            <a:r>
              <a:rPr lang="en-US" sz="2540" dirty="0" smtClean="0"/>
              <a:t>=(</a:t>
            </a:r>
            <a:r>
              <a:rPr lang="en-US" sz="2540" dirty="0"/>
              <a:t>P</a:t>
            </a:r>
            <a:r>
              <a:rPr lang="en-US" sz="2540" baseline="-25000" dirty="0"/>
              <a:t>t</a:t>
            </a:r>
            <a:r>
              <a:rPr lang="en-US" sz="2540" baseline="30000" dirty="0"/>
              <a:t>e</a:t>
            </a:r>
            <a:r>
              <a:rPr lang="en-US" sz="2540" dirty="0" smtClean="0"/>
              <a:t>-P</a:t>
            </a:r>
            <a:r>
              <a:rPr lang="en-US" sz="2540" baseline="-25000" dirty="0" smtClean="0"/>
              <a:t>t-1</a:t>
            </a:r>
            <a:r>
              <a:rPr lang="en-US" sz="2540" dirty="0"/>
              <a:t>)/</a:t>
            </a:r>
            <a:r>
              <a:rPr lang="en-US" sz="2540" dirty="0" smtClean="0"/>
              <a:t>P</a:t>
            </a:r>
            <a:r>
              <a:rPr lang="en-US" sz="2540" baseline="-25000" dirty="0" smtClean="0"/>
              <a:t>t-1</a:t>
            </a:r>
            <a:r>
              <a:rPr lang="en-US" sz="2540" dirty="0" smtClean="0"/>
              <a:t>=</a:t>
            </a:r>
            <a:r>
              <a:rPr lang="en-US" sz="2540" dirty="0" err="1" smtClean="0"/>
              <a:t>P</a:t>
            </a:r>
            <a:r>
              <a:rPr lang="en-US" sz="2540" baseline="-25000" dirty="0" err="1" smtClean="0"/>
              <a:t>t</a:t>
            </a:r>
            <a:r>
              <a:rPr lang="en-US" sz="2540" baseline="30000" dirty="0" err="1" smtClean="0"/>
              <a:t>e</a:t>
            </a:r>
            <a:r>
              <a:rPr lang="en-US" sz="2540" dirty="0" smtClean="0"/>
              <a:t>/P</a:t>
            </a:r>
            <a:r>
              <a:rPr lang="en-US" sz="2540" baseline="-25000" dirty="0" smtClean="0"/>
              <a:t>t-1</a:t>
            </a:r>
            <a:r>
              <a:rPr lang="en-US" sz="2540" dirty="0" smtClean="0"/>
              <a:t>-1		relative </a:t>
            </a:r>
            <a:r>
              <a:rPr lang="en-US" sz="2540" dirty="0" err="1" smtClean="0"/>
              <a:t>erwartete</a:t>
            </a:r>
            <a:r>
              <a:rPr lang="en-US" sz="2540" dirty="0"/>
              <a:t> </a:t>
            </a:r>
            <a:r>
              <a:rPr lang="en-US" sz="2540" dirty="0" err="1" smtClean="0"/>
              <a:t>Preisänderung</a:t>
            </a:r>
            <a:r>
              <a:rPr lang="en-US" sz="2540" dirty="0" smtClean="0"/>
              <a:t> 									</a:t>
            </a:r>
            <a:r>
              <a:rPr lang="en-US" sz="2540" dirty="0" err="1" smtClean="0"/>
              <a:t>gegenüber</a:t>
            </a:r>
            <a:r>
              <a:rPr lang="en-US" sz="2540" dirty="0" smtClean="0"/>
              <a:t> der </a:t>
            </a:r>
            <a:r>
              <a:rPr lang="en-US" sz="2540" dirty="0" err="1" smtClean="0"/>
              <a:t>Vorperiode</a:t>
            </a:r>
            <a:endParaRPr lang="en-US" sz="2540" dirty="0"/>
          </a:p>
          <a:p>
            <a:endParaRPr lang="de-DE" sz="2540" dirty="0" smtClean="0"/>
          </a:p>
          <a:p>
            <a:r>
              <a:rPr lang="de-DE" sz="2400" dirty="0" err="1"/>
              <a:t>output</a:t>
            </a:r>
            <a:r>
              <a:rPr lang="de-DE" sz="2400" dirty="0"/>
              <a:t> (y) → </a:t>
            </a:r>
            <a:r>
              <a:rPr lang="de-DE" sz="2400" dirty="0" smtClean="0"/>
              <a:t>Arbeitslosigkeit </a:t>
            </a:r>
            <a:r>
              <a:rPr lang="de-DE" sz="2400" dirty="0"/>
              <a:t>(</a:t>
            </a:r>
            <a:r>
              <a:rPr lang="de-DE" sz="2400" dirty="0" smtClean="0"/>
              <a:t>u)</a:t>
            </a:r>
          </a:p>
          <a:p>
            <a:r>
              <a:rPr lang="de-DE" sz="2400" dirty="0" smtClean="0"/>
              <a:t>Verwendung des </a:t>
            </a:r>
            <a:r>
              <a:rPr lang="de-DE" sz="2400" dirty="0" err="1" smtClean="0"/>
              <a:t>Okunschen</a:t>
            </a:r>
            <a:r>
              <a:rPr lang="de-DE" sz="2400" dirty="0" smtClean="0"/>
              <a:t> </a:t>
            </a:r>
            <a:r>
              <a:rPr lang="de-DE" sz="2400" dirty="0"/>
              <a:t>G</a:t>
            </a:r>
            <a:r>
              <a:rPr lang="de-DE" sz="2400" dirty="0" smtClean="0"/>
              <a:t>esetzes!</a:t>
            </a:r>
            <a:endParaRPr lang="de-DE" sz="2400" dirty="0"/>
          </a:p>
          <a:p>
            <a:endParaRPr lang="de-DE" sz="2400" dirty="0"/>
          </a:p>
          <a:p>
            <a:r>
              <a:rPr lang="de-DE" sz="2400" dirty="0"/>
              <a:t>			</a:t>
            </a:r>
            <a:r>
              <a:rPr lang="de-DE" sz="2400" dirty="0" smtClean="0"/>
              <a:t>-A(</a:t>
            </a:r>
            <a:r>
              <a:rPr lang="en-US" sz="2400" dirty="0" err="1"/>
              <a:t>u</a:t>
            </a:r>
            <a:r>
              <a:rPr lang="en-US" sz="2400" baseline="-25000" dirty="0" err="1"/>
              <a:t>t</a:t>
            </a:r>
            <a:r>
              <a:rPr lang="en-US" sz="2400" dirty="0"/>
              <a:t>-u*</a:t>
            </a:r>
            <a:r>
              <a:rPr lang="de-DE" sz="2400" dirty="0"/>
              <a:t>)=(</a:t>
            </a:r>
            <a:r>
              <a:rPr lang="en-US" sz="2400" dirty="0" err="1"/>
              <a:t>Y</a:t>
            </a:r>
            <a:r>
              <a:rPr lang="en-US" sz="2400" baseline="-25000" dirty="0" err="1"/>
              <a:t>t</a:t>
            </a:r>
            <a:r>
              <a:rPr lang="en-US" sz="2400" dirty="0"/>
              <a:t>-Y*)/Y*  </a:t>
            </a:r>
            <a:r>
              <a:rPr lang="en-US" sz="2400" dirty="0" smtClean="0"/>
              <a:t>(A&gt;0</a:t>
            </a:r>
            <a:r>
              <a:rPr lang="en-US" sz="2400" dirty="0"/>
              <a:t>))</a:t>
            </a:r>
            <a:endParaRPr lang="de-DE" sz="2400" dirty="0"/>
          </a:p>
          <a:p>
            <a:endParaRPr lang="de-DE" sz="2540" dirty="0"/>
          </a:p>
        </p:txBody>
      </p:sp>
    </p:spTree>
    <p:extLst>
      <p:ext uri="{BB962C8B-B14F-4D97-AF65-F5344CB8AC3E}">
        <p14:creationId xmlns:p14="http://schemas.microsoft.com/office/powerpoint/2010/main" val="886656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Arrow Connector 7">
            <a:extLst>
              <a:ext uri="{FF2B5EF4-FFF2-40B4-BE49-F238E27FC236}">
                <a16:creationId xmlns:a16="http://schemas.microsoft.com/office/drawing/2014/main" id="{48D9AA5B-C169-4A7E-AA53-7892B4F729FE}"/>
              </a:ext>
            </a:extLst>
          </p:cNvPr>
          <p:cNvCxnSpPr/>
          <p:nvPr/>
        </p:nvCxnSpPr>
        <p:spPr>
          <a:xfrm>
            <a:off x="3768961" y="4094265"/>
            <a:ext cx="408720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6">
            <a:extLst>
              <a:ext uri="{FF2B5EF4-FFF2-40B4-BE49-F238E27FC236}">
                <a16:creationId xmlns:a16="http://schemas.microsoft.com/office/drawing/2014/main" id="{D94E5702-2D4D-491C-817D-D09FE70E21C2}"/>
              </a:ext>
            </a:extLst>
          </p:cNvPr>
          <p:cNvCxnSpPr/>
          <p:nvPr/>
        </p:nvCxnSpPr>
        <p:spPr>
          <a:xfrm flipV="1">
            <a:off x="3768961" y="980729"/>
            <a:ext cx="3213" cy="311353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44">
            <a:extLst>
              <a:ext uri="{FF2B5EF4-FFF2-40B4-BE49-F238E27FC236}">
                <a16:creationId xmlns:a16="http://schemas.microsoft.com/office/drawing/2014/main" id="{0C9268CF-F4E4-432A-9D53-01B092E92E43}"/>
              </a:ext>
            </a:extLst>
          </p:cNvPr>
          <p:cNvSpPr txBox="1"/>
          <p:nvPr/>
        </p:nvSpPr>
        <p:spPr>
          <a:xfrm>
            <a:off x="3431704" y="1046380"/>
            <a:ext cx="232756" cy="343620"/>
          </a:xfrm>
          <a:prstGeom prst="rect">
            <a:avLst/>
          </a:prstGeom>
          <a:noFill/>
        </p:spPr>
        <p:txBody>
          <a:bodyPr wrap="none" rtlCol="0">
            <a:spAutoFit/>
          </a:bodyPr>
          <a:lstStyle/>
          <a:p>
            <a:r>
              <a:rPr lang="en-US" sz="1633" i="1" dirty="0" err="1"/>
              <a:t>i</a:t>
            </a:r>
            <a:endParaRPr lang="en-US" sz="1633" i="1" dirty="0"/>
          </a:p>
        </p:txBody>
      </p:sp>
      <p:cxnSp>
        <p:nvCxnSpPr>
          <p:cNvPr id="38" name="Straight Connector 11">
            <a:extLst>
              <a:ext uri="{FF2B5EF4-FFF2-40B4-BE49-F238E27FC236}">
                <a16:creationId xmlns:a16="http://schemas.microsoft.com/office/drawing/2014/main" id="{8D693833-31AA-4CAB-9017-3E0F431DBA6B}"/>
              </a:ext>
            </a:extLst>
          </p:cNvPr>
          <p:cNvCxnSpPr>
            <a:cxnSpLocks/>
          </p:cNvCxnSpPr>
          <p:nvPr/>
        </p:nvCxnSpPr>
        <p:spPr>
          <a:xfrm flipV="1">
            <a:off x="5662344" y="3932042"/>
            <a:ext cx="0" cy="170994"/>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2" name="TextBox 9">
            <a:extLst>
              <a:ext uri="{FF2B5EF4-FFF2-40B4-BE49-F238E27FC236}">
                <a16:creationId xmlns:a16="http://schemas.microsoft.com/office/drawing/2014/main" id="{A0CB4234-52A2-46DC-B9E7-D2926F2EC39E}"/>
              </a:ext>
            </a:extLst>
          </p:cNvPr>
          <p:cNvSpPr txBox="1"/>
          <p:nvPr/>
        </p:nvSpPr>
        <p:spPr>
          <a:xfrm>
            <a:off x="7426813" y="4108728"/>
            <a:ext cx="324128"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Y</a:t>
            </a:r>
          </a:p>
        </p:txBody>
      </p:sp>
      <p:sp>
        <p:nvSpPr>
          <p:cNvPr id="44" name="Freihandform: Form 43">
            <a:extLst>
              <a:ext uri="{FF2B5EF4-FFF2-40B4-BE49-F238E27FC236}">
                <a16:creationId xmlns:a16="http://schemas.microsoft.com/office/drawing/2014/main" id="{AE576F5F-9DC6-438B-9DFF-A4D651962EC1}"/>
              </a:ext>
            </a:extLst>
          </p:cNvPr>
          <p:cNvSpPr/>
          <p:nvPr/>
        </p:nvSpPr>
        <p:spPr>
          <a:xfrm flipH="1">
            <a:off x="3846623" y="1412777"/>
            <a:ext cx="2512438" cy="2681065"/>
          </a:xfrm>
          <a:custGeom>
            <a:avLst/>
            <a:gdLst>
              <a:gd name="connsiteX0" fmla="*/ 0 w 2354093"/>
              <a:gd name="connsiteY0" fmla="*/ 0 h 2681065"/>
              <a:gd name="connsiteX1" fmla="*/ 476655 w 2354093"/>
              <a:gd name="connsiteY1" fmla="*/ 2344366 h 2681065"/>
              <a:gd name="connsiteX2" fmla="*/ 2354093 w 2354093"/>
              <a:gd name="connsiteY2" fmla="*/ 2665379 h 2681065"/>
              <a:gd name="connsiteX3" fmla="*/ 2354093 w 2354093"/>
              <a:gd name="connsiteY3" fmla="*/ 2665379 h 2681065"/>
            </a:gdLst>
            <a:ahLst/>
            <a:cxnLst>
              <a:cxn ang="0">
                <a:pos x="connsiteX0" y="connsiteY0"/>
              </a:cxn>
              <a:cxn ang="0">
                <a:pos x="connsiteX1" y="connsiteY1"/>
              </a:cxn>
              <a:cxn ang="0">
                <a:pos x="connsiteX2" y="connsiteY2"/>
              </a:cxn>
              <a:cxn ang="0">
                <a:pos x="connsiteX3" y="connsiteY3"/>
              </a:cxn>
            </a:cxnLst>
            <a:rect l="l" t="t" r="r" b="b"/>
            <a:pathLst>
              <a:path w="2354093" h="2681065">
                <a:moveTo>
                  <a:pt x="0" y="0"/>
                </a:moveTo>
                <a:cubicBezTo>
                  <a:pt x="42153" y="950068"/>
                  <a:pt x="84306" y="1900136"/>
                  <a:pt x="476655" y="2344366"/>
                </a:cubicBezTo>
                <a:cubicBezTo>
                  <a:pt x="869004" y="2788596"/>
                  <a:pt x="2354093" y="2665379"/>
                  <a:pt x="2354093" y="2665379"/>
                </a:cubicBezTo>
                <a:lnTo>
                  <a:pt x="2354093" y="266537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Textfeld 51">
            <a:extLst>
              <a:ext uri="{FF2B5EF4-FFF2-40B4-BE49-F238E27FC236}">
                <a16:creationId xmlns:a16="http://schemas.microsoft.com/office/drawing/2014/main" id="{B90723D6-897F-4A17-9920-4A4E46904877}"/>
              </a:ext>
            </a:extLst>
          </p:cNvPr>
          <p:cNvSpPr txBox="1"/>
          <p:nvPr/>
        </p:nvSpPr>
        <p:spPr>
          <a:xfrm>
            <a:off x="5447947" y="4077072"/>
            <a:ext cx="522772" cy="253916"/>
          </a:xfrm>
          <a:prstGeom prst="rect">
            <a:avLst/>
          </a:prstGeom>
          <a:noFill/>
        </p:spPr>
        <p:txBody>
          <a:bodyPr wrap="square" rtlCol="0">
            <a:spAutoFit/>
          </a:bodyPr>
          <a:lstStyle/>
          <a:p>
            <a:r>
              <a:rPr lang="de-DE" sz="1050" dirty="0"/>
              <a:t>Y</a:t>
            </a:r>
            <a:r>
              <a:rPr lang="de-DE" sz="1050" baseline="-25000" dirty="0"/>
              <a:t>0</a:t>
            </a:r>
          </a:p>
        </p:txBody>
      </p:sp>
      <p:sp>
        <p:nvSpPr>
          <p:cNvPr id="53" name="Textfeld 52">
            <a:extLst>
              <a:ext uri="{FF2B5EF4-FFF2-40B4-BE49-F238E27FC236}">
                <a16:creationId xmlns:a16="http://schemas.microsoft.com/office/drawing/2014/main" id="{66EC70AB-100E-4019-88B9-F7F9FBA679ED}"/>
              </a:ext>
            </a:extLst>
          </p:cNvPr>
          <p:cNvSpPr txBox="1"/>
          <p:nvPr/>
        </p:nvSpPr>
        <p:spPr>
          <a:xfrm>
            <a:off x="5588324" y="4080197"/>
            <a:ext cx="295274" cy="253916"/>
          </a:xfrm>
          <a:prstGeom prst="rect">
            <a:avLst/>
          </a:prstGeom>
          <a:noFill/>
        </p:spPr>
        <p:txBody>
          <a:bodyPr wrap="none" rtlCol="0">
            <a:spAutoFit/>
          </a:bodyPr>
          <a:lstStyle/>
          <a:p>
            <a:r>
              <a:rPr lang="de-DE" sz="1050" dirty="0"/>
              <a:t>Y</a:t>
            </a:r>
            <a:r>
              <a:rPr lang="de-DE" sz="1050" baseline="-25000" dirty="0"/>
              <a:t>1</a:t>
            </a:r>
          </a:p>
        </p:txBody>
      </p:sp>
      <p:sp>
        <p:nvSpPr>
          <p:cNvPr id="54" name="Textfeld 53">
            <a:extLst>
              <a:ext uri="{FF2B5EF4-FFF2-40B4-BE49-F238E27FC236}">
                <a16:creationId xmlns:a16="http://schemas.microsoft.com/office/drawing/2014/main" id="{7DDD8E25-C735-4963-B198-3BBF45BD77F2}"/>
              </a:ext>
            </a:extLst>
          </p:cNvPr>
          <p:cNvSpPr txBox="1"/>
          <p:nvPr/>
        </p:nvSpPr>
        <p:spPr>
          <a:xfrm>
            <a:off x="5705650" y="4085756"/>
            <a:ext cx="365952" cy="253916"/>
          </a:xfrm>
          <a:prstGeom prst="rect">
            <a:avLst/>
          </a:prstGeom>
          <a:noFill/>
        </p:spPr>
        <p:txBody>
          <a:bodyPr wrap="square" rtlCol="0">
            <a:spAutoFit/>
          </a:bodyPr>
          <a:lstStyle/>
          <a:p>
            <a:r>
              <a:rPr lang="de-DE" sz="1050" dirty="0"/>
              <a:t>Y</a:t>
            </a:r>
            <a:r>
              <a:rPr lang="de-DE" sz="1050" baseline="-25000" dirty="0"/>
              <a:t>2</a:t>
            </a:r>
          </a:p>
        </p:txBody>
      </p:sp>
      <p:sp>
        <p:nvSpPr>
          <p:cNvPr id="55" name="Textfeld 54">
            <a:extLst>
              <a:ext uri="{FF2B5EF4-FFF2-40B4-BE49-F238E27FC236}">
                <a16:creationId xmlns:a16="http://schemas.microsoft.com/office/drawing/2014/main" id="{D31283D0-C193-4F56-814C-11742FB7A1D2}"/>
              </a:ext>
            </a:extLst>
          </p:cNvPr>
          <p:cNvSpPr txBox="1"/>
          <p:nvPr/>
        </p:nvSpPr>
        <p:spPr>
          <a:xfrm>
            <a:off x="5086710" y="1555121"/>
            <a:ext cx="1207382" cy="343620"/>
          </a:xfrm>
          <a:prstGeom prst="rect">
            <a:avLst/>
          </a:prstGeom>
          <a:noFill/>
        </p:spPr>
        <p:txBody>
          <a:bodyPr wrap="none" rtlCol="0">
            <a:spAutoFit/>
          </a:bodyPr>
          <a:lstStyle/>
          <a:p>
            <a:r>
              <a:rPr lang="de-DE" sz="1633" dirty="0"/>
              <a:t>M</a:t>
            </a:r>
            <a:r>
              <a:rPr lang="de-DE" sz="1633" baseline="-25000" dirty="0"/>
              <a:t>0 </a:t>
            </a:r>
            <a:r>
              <a:rPr lang="de-DE" sz="1633" dirty="0"/>
              <a:t>&lt;M</a:t>
            </a:r>
            <a:r>
              <a:rPr lang="de-DE" sz="1633" baseline="-25000" dirty="0"/>
              <a:t>1 </a:t>
            </a:r>
            <a:r>
              <a:rPr lang="de-DE" sz="1633" dirty="0"/>
              <a:t>&lt;M</a:t>
            </a:r>
            <a:r>
              <a:rPr lang="de-DE" sz="1633" baseline="-25000" dirty="0"/>
              <a:t>2</a:t>
            </a:r>
          </a:p>
        </p:txBody>
      </p:sp>
      <p:sp>
        <p:nvSpPr>
          <p:cNvPr id="62" name="Rechteck 61">
            <a:extLst>
              <a:ext uri="{FF2B5EF4-FFF2-40B4-BE49-F238E27FC236}">
                <a16:creationId xmlns:a16="http://schemas.microsoft.com/office/drawing/2014/main" id="{C2E96775-43D6-4E21-86DA-23585981D964}"/>
              </a:ext>
            </a:extLst>
          </p:cNvPr>
          <p:cNvSpPr/>
          <p:nvPr/>
        </p:nvSpPr>
        <p:spPr>
          <a:xfrm>
            <a:off x="245660" y="4656408"/>
            <a:ext cx="11184340" cy="1785104"/>
          </a:xfrm>
          <a:prstGeom prst="rect">
            <a:avLst/>
          </a:prstGeom>
        </p:spPr>
        <p:txBody>
          <a:bodyPr wrap="square">
            <a:spAutoFit/>
          </a:bodyPr>
          <a:lstStyle/>
          <a:p>
            <a:pPr marL="285750" indent="-285750">
              <a:buFont typeface="Arial" panose="020B0604020202020204" pitchFamily="34" charset="0"/>
              <a:buChar char="•"/>
            </a:pPr>
            <a:r>
              <a:rPr lang="de-DE" sz="2200" dirty="0" smtClean="0"/>
              <a:t>Im zinselastischen Bereich der LM-Kurve hat Geldpolitik nahezu keinen Effekt, da es keine substanzielle Rechtsverschiebung der LM-Kurve gibt</a:t>
            </a:r>
            <a:endParaRPr lang="de-DE" sz="2200" dirty="0"/>
          </a:p>
          <a:p>
            <a:pPr marL="285750" indent="-285750">
              <a:buFont typeface="Arial" panose="020B0604020202020204" pitchFamily="34" charset="0"/>
              <a:buChar char="•"/>
            </a:pPr>
            <a:endParaRPr lang="de-DE" sz="2200" dirty="0"/>
          </a:p>
          <a:p>
            <a:pPr marL="285750" indent="-285750">
              <a:buFont typeface="Arial" panose="020B0604020202020204" pitchFamily="34" charset="0"/>
              <a:buChar char="•"/>
            </a:pPr>
            <a:r>
              <a:rPr lang="de-DE" sz="2200" dirty="0" smtClean="0"/>
              <a:t>Somit ist es auch nicht möglich die Produktion in Richtung des natürlichen Outputs zu verschieben, auch wenn alle anderen Rahmenbedingungen in der Wirtschaft dafür sprächen</a:t>
            </a:r>
            <a:endParaRPr lang="de-DE" sz="2200" dirty="0"/>
          </a:p>
        </p:txBody>
      </p:sp>
      <p:sp>
        <p:nvSpPr>
          <p:cNvPr id="34" name="Freihandform: Form 33">
            <a:extLst>
              <a:ext uri="{FF2B5EF4-FFF2-40B4-BE49-F238E27FC236}">
                <a16:creationId xmlns:a16="http://schemas.microsoft.com/office/drawing/2014/main" id="{479F36F6-1190-42D9-931D-25CE68AF1D9B}"/>
              </a:ext>
            </a:extLst>
          </p:cNvPr>
          <p:cNvSpPr/>
          <p:nvPr/>
        </p:nvSpPr>
        <p:spPr>
          <a:xfrm flipH="1">
            <a:off x="3791744" y="1396008"/>
            <a:ext cx="3165139" cy="2681065"/>
          </a:xfrm>
          <a:custGeom>
            <a:avLst/>
            <a:gdLst>
              <a:gd name="connsiteX0" fmla="*/ 0 w 2354093"/>
              <a:gd name="connsiteY0" fmla="*/ 0 h 2681065"/>
              <a:gd name="connsiteX1" fmla="*/ 476655 w 2354093"/>
              <a:gd name="connsiteY1" fmla="*/ 2344366 h 2681065"/>
              <a:gd name="connsiteX2" fmla="*/ 2354093 w 2354093"/>
              <a:gd name="connsiteY2" fmla="*/ 2665379 h 2681065"/>
              <a:gd name="connsiteX3" fmla="*/ 2354093 w 2354093"/>
              <a:gd name="connsiteY3" fmla="*/ 2665379 h 2681065"/>
            </a:gdLst>
            <a:ahLst/>
            <a:cxnLst>
              <a:cxn ang="0">
                <a:pos x="connsiteX0" y="connsiteY0"/>
              </a:cxn>
              <a:cxn ang="0">
                <a:pos x="connsiteX1" y="connsiteY1"/>
              </a:cxn>
              <a:cxn ang="0">
                <a:pos x="connsiteX2" y="connsiteY2"/>
              </a:cxn>
              <a:cxn ang="0">
                <a:pos x="connsiteX3" y="connsiteY3"/>
              </a:cxn>
            </a:cxnLst>
            <a:rect l="l" t="t" r="r" b="b"/>
            <a:pathLst>
              <a:path w="2354093" h="2681065">
                <a:moveTo>
                  <a:pt x="0" y="0"/>
                </a:moveTo>
                <a:cubicBezTo>
                  <a:pt x="42153" y="950068"/>
                  <a:pt x="84306" y="1900136"/>
                  <a:pt x="476655" y="2344366"/>
                </a:cubicBezTo>
                <a:cubicBezTo>
                  <a:pt x="869004" y="2788596"/>
                  <a:pt x="2354093" y="2665379"/>
                  <a:pt x="2354093" y="2665379"/>
                </a:cubicBezTo>
                <a:lnTo>
                  <a:pt x="2354093" y="266537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Freihandform: Form 38">
            <a:extLst>
              <a:ext uri="{FF2B5EF4-FFF2-40B4-BE49-F238E27FC236}">
                <a16:creationId xmlns:a16="http://schemas.microsoft.com/office/drawing/2014/main" id="{C4070712-60DC-492F-B63B-F432504FCF1D}"/>
              </a:ext>
            </a:extLst>
          </p:cNvPr>
          <p:cNvSpPr/>
          <p:nvPr/>
        </p:nvSpPr>
        <p:spPr>
          <a:xfrm flipH="1">
            <a:off x="3791744" y="1412777"/>
            <a:ext cx="3741203" cy="2681065"/>
          </a:xfrm>
          <a:custGeom>
            <a:avLst/>
            <a:gdLst>
              <a:gd name="connsiteX0" fmla="*/ 0 w 2354093"/>
              <a:gd name="connsiteY0" fmla="*/ 0 h 2681065"/>
              <a:gd name="connsiteX1" fmla="*/ 476655 w 2354093"/>
              <a:gd name="connsiteY1" fmla="*/ 2344366 h 2681065"/>
              <a:gd name="connsiteX2" fmla="*/ 2354093 w 2354093"/>
              <a:gd name="connsiteY2" fmla="*/ 2665379 h 2681065"/>
              <a:gd name="connsiteX3" fmla="*/ 2354093 w 2354093"/>
              <a:gd name="connsiteY3" fmla="*/ 2665379 h 2681065"/>
            </a:gdLst>
            <a:ahLst/>
            <a:cxnLst>
              <a:cxn ang="0">
                <a:pos x="connsiteX0" y="connsiteY0"/>
              </a:cxn>
              <a:cxn ang="0">
                <a:pos x="connsiteX1" y="connsiteY1"/>
              </a:cxn>
              <a:cxn ang="0">
                <a:pos x="connsiteX2" y="connsiteY2"/>
              </a:cxn>
              <a:cxn ang="0">
                <a:pos x="connsiteX3" y="connsiteY3"/>
              </a:cxn>
            </a:cxnLst>
            <a:rect l="l" t="t" r="r" b="b"/>
            <a:pathLst>
              <a:path w="2354093" h="2681065">
                <a:moveTo>
                  <a:pt x="0" y="0"/>
                </a:moveTo>
                <a:cubicBezTo>
                  <a:pt x="42153" y="950068"/>
                  <a:pt x="84306" y="1900136"/>
                  <a:pt x="476655" y="2344366"/>
                </a:cubicBezTo>
                <a:cubicBezTo>
                  <a:pt x="869004" y="2788596"/>
                  <a:pt x="2354093" y="2665379"/>
                  <a:pt x="2354093" y="2665379"/>
                </a:cubicBezTo>
                <a:lnTo>
                  <a:pt x="2354093" y="266537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a:extLst>
              <a:ext uri="{FF2B5EF4-FFF2-40B4-BE49-F238E27FC236}">
                <a16:creationId xmlns:a16="http://schemas.microsoft.com/office/drawing/2014/main" id="{19E23900-B2EE-4F32-B305-CBA975CDE87C}"/>
              </a:ext>
            </a:extLst>
          </p:cNvPr>
          <p:cNvSpPr txBox="1"/>
          <p:nvPr/>
        </p:nvSpPr>
        <p:spPr>
          <a:xfrm>
            <a:off x="6587236" y="1067917"/>
            <a:ext cx="862737" cy="343620"/>
          </a:xfrm>
          <a:prstGeom prst="rect">
            <a:avLst/>
          </a:prstGeom>
          <a:noFill/>
        </p:spPr>
        <p:txBody>
          <a:bodyPr wrap="none" rtlCol="0">
            <a:spAutoFit/>
          </a:bodyPr>
          <a:lstStyle/>
          <a:p>
            <a:r>
              <a:rPr lang="de-DE" sz="1633" dirty="0"/>
              <a:t>LM(M</a:t>
            </a:r>
            <a:r>
              <a:rPr lang="de-DE" sz="1633" baseline="-25000" dirty="0"/>
              <a:t>1 </a:t>
            </a:r>
            <a:r>
              <a:rPr lang="de-DE" sz="1633" dirty="0"/>
              <a:t>)</a:t>
            </a:r>
            <a:endParaRPr lang="de-DE" sz="1633" baseline="-25000" dirty="0"/>
          </a:p>
        </p:txBody>
      </p:sp>
      <p:sp>
        <p:nvSpPr>
          <p:cNvPr id="41" name="Textfeld 40">
            <a:extLst>
              <a:ext uri="{FF2B5EF4-FFF2-40B4-BE49-F238E27FC236}">
                <a16:creationId xmlns:a16="http://schemas.microsoft.com/office/drawing/2014/main" id="{29213B49-C90D-450D-A47C-E1B2E3BEE47D}"/>
              </a:ext>
            </a:extLst>
          </p:cNvPr>
          <p:cNvSpPr txBox="1"/>
          <p:nvPr/>
        </p:nvSpPr>
        <p:spPr>
          <a:xfrm>
            <a:off x="5825183" y="1043192"/>
            <a:ext cx="862737" cy="343620"/>
          </a:xfrm>
          <a:prstGeom prst="rect">
            <a:avLst/>
          </a:prstGeom>
          <a:noFill/>
        </p:spPr>
        <p:txBody>
          <a:bodyPr wrap="none" rtlCol="0">
            <a:spAutoFit/>
          </a:bodyPr>
          <a:lstStyle/>
          <a:p>
            <a:r>
              <a:rPr lang="de-DE" sz="1633" dirty="0"/>
              <a:t>LM(M</a:t>
            </a:r>
            <a:r>
              <a:rPr lang="de-DE" sz="1633" baseline="-25000" dirty="0"/>
              <a:t>0 </a:t>
            </a:r>
            <a:r>
              <a:rPr lang="de-DE" sz="1633" dirty="0"/>
              <a:t>)</a:t>
            </a:r>
            <a:endParaRPr lang="de-DE" sz="1633" baseline="-25000" dirty="0"/>
          </a:p>
        </p:txBody>
      </p:sp>
      <p:sp>
        <p:nvSpPr>
          <p:cNvPr id="43" name="Textfeld 42">
            <a:extLst>
              <a:ext uri="{FF2B5EF4-FFF2-40B4-BE49-F238E27FC236}">
                <a16:creationId xmlns:a16="http://schemas.microsoft.com/office/drawing/2014/main" id="{9299BB40-6F2D-4093-86C2-57C303B2ABFD}"/>
              </a:ext>
            </a:extLst>
          </p:cNvPr>
          <p:cNvSpPr txBox="1"/>
          <p:nvPr/>
        </p:nvSpPr>
        <p:spPr>
          <a:xfrm>
            <a:off x="7374800" y="1097199"/>
            <a:ext cx="862737" cy="343620"/>
          </a:xfrm>
          <a:prstGeom prst="rect">
            <a:avLst/>
          </a:prstGeom>
          <a:noFill/>
        </p:spPr>
        <p:txBody>
          <a:bodyPr wrap="none" rtlCol="0">
            <a:spAutoFit/>
          </a:bodyPr>
          <a:lstStyle/>
          <a:p>
            <a:r>
              <a:rPr lang="de-DE" sz="1633" dirty="0"/>
              <a:t>LM(M</a:t>
            </a:r>
            <a:r>
              <a:rPr lang="de-DE" sz="1633" baseline="-25000" dirty="0"/>
              <a:t>2 </a:t>
            </a:r>
            <a:r>
              <a:rPr lang="de-DE" sz="1633" dirty="0"/>
              <a:t>)</a:t>
            </a:r>
            <a:endParaRPr lang="de-DE" sz="1633" baseline="-25000" dirty="0"/>
          </a:p>
        </p:txBody>
      </p:sp>
      <p:cxnSp>
        <p:nvCxnSpPr>
          <p:cNvPr id="3" name="Gerader Verbinder 2">
            <a:extLst>
              <a:ext uri="{FF2B5EF4-FFF2-40B4-BE49-F238E27FC236}">
                <a16:creationId xmlns:a16="http://schemas.microsoft.com/office/drawing/2014/main" id="{58BA648A-A4EC-412A-A2EE-0690AA95845A}"/>
              </a:ext>
            </a:extLst>
          </p:cNvPr>
          <p:cNvCxnSpPr/>
          <p:nvPr/>
        </p:nvCxnSpPr>
        <p:spPr>
          <a:xfrm>
            <a:off x="4194987" y="2132856"/>
            <a:ext cx="1617577" cy="197018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Textfeld 3">
            <a:extLst>
              <a:ext uri="{FF2B5EF4-FFF2-40B4-BE49-F238E27FC236}">
                <a16:creationId xmlns:a16="http://schemas.microsoft.com/office/drawing/2014/main" id="{332AA8DA-5583-40FA-9B92-77BFEA310524}"/>
              </a:ext>
            </a:extLst>
          </p:cNvPr>
          <p:cNvSpPr txBox="1"/>
          <p:nvPr/>
        </p:nvSpPr>
        <p:spPr>
          <a:xfrm>
            <a:off x="4463905" y="2204864"/>
            <a:ext cx="348172" cy="369332"/>
          </a:xfrm>
          <a:prstGeom prst="rect">
            <a:avLst/>
          </a:prstGeom>
          <a:noFill/>
        </p:spPr>
        <p:txBody>
          <a:bodyPr wrap="none" rtlCol="0">
            <a:spAutoFit/>
          </a:bodyPr>
          <a:lstStyle/>
          <a:p>
            <a:r>
              <a:rPr lang="de-DE" dirty="0"/>
              <a:t>IS</a:t>
            </a:r>
          </a:p>
        </p:txBody>
      </p:sp>
      <p:cxnSp>
        <p:nvCxnSpPr>
          <p:cNvPr id="45" name="Straight Connector 11">
            <a:extLst>
              <a:ext uri="{FF2B5EF4-FFF2-40B4-BE49-F238E27FC236}">
                <a16:creationId xmlns:a16="http://schemas.microsoft.com/office/drawing/2014/main" id="{D051F187-899C-4FB4-BD90-6DAB48317A43}"/>
              </a:ext>
            </a:extLst>
          </p:cNvPr>
          <p:cNvCxnSpPr>
            <a:cxnSpLocks/>
            <a:stCxn id="52" idx="0"/>
          </p:cNvCxnSpPr>
          <p:nvPr/>
        </p:nvCxnSpPr>
        <p:spPr>
          <a:xfrm flipV="1">
            <a:off x="5709333" y="4005066"/>
            <a:ext cx="26628" cy="72006"/>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TextShape 2"/>
          <p:cNvSpPr txBox="1"/>
          <p:nvPr/>
        </p:nvSpPr>
        <p:spPr>
          <a:xfrm>
            <a:off x="2272041" y="14413"/>
            <a:ext cx="7597213" cy="744863"/>
          </a:xfrm>
          <a:prstGeom prst="rect">
            <a:avLst/>
          </a:prstGeom>
          <a:noFill/>
          <a:ln>
            <a:noFill/>
          </a:ln>
        </p:spPr>
        <p:txBody>
          <a:bodyPr lIns="81638" tIns="40819" rIns="81638" bIns="40819" anchor="ctr" anchorCtr="1"/>
          <a:lstStyle/>
          <a:p>
            <a:r>
              <a:rPr lang="de-DE" sz="2903" b="1" dirty="0" smtClean="0"/>
              <a:t>Liquiditätsfalle</a:t>
            </a:r>
            <a:endParaRPr lang="de-DE" sz="2903" b="1" dirty="0"/>
          </a:p>
        </p:txBody>
      </p:sp>
    </p:spTree>
    <p:extLst>
      <p:ext uri="{BB962C8B-B14F-4D97-AF65-F5344CB8AC3E}">
        <p14:creationId xmlns:p14="http://schemas.microsoft.com/office/powerpoint/2010/main" val="2210399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54" grpId="0"/>
      <p:bldP spid="62" grpId="0"/>
      <p:bldP spid="34" grpId="0" animBg="1"/>
      <p:bldP spid="39" grpId="0" animBg="1"/>
      <p:bldP spid="40" grpId="0"/>
      <p:bldP spid="4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0"/>
            <a:ext cx="7597213" cy="549146"/>
          </a:xfrm>
          <a:prstGeom prst="rect">
            <a:avLst/>
          </a:prstGeom>
          <a:noFill/>
          <a:ln>
            <a:noFill/>
          </a:ln>
        </p:spPr>
        <p:txBody>
          <a:bodyPr lIns="81638" tIns="40819" rIns="81638" bIns="40819" anchor="ctr" anchorCtr="1"/>
          <a:lstStyle/>
          <a:p>
            <a:r>
              <a:rPr lang="de-DE" sz="2903" b="1" dirty="0" smtClean="0"/>
              <a:t>Liquiditätsfalle/Inflation/Deflation</a:t>
            </a:r>
            <a:endParaRPr lang="de-DE" sz="2903" b="1" dirty="0"/>
          </a:p>
        </p:txBody>
      </p:sp>
      <p:sp>
        <p:nvSpPr>
          <p:cNvPr id="62" name="Rechteck 61">
            <a:extLst>
              <a:ext uri="{FF2B5EF4-FFF2-40B4-BE49-F238E27FC236}">
                <a16:creationId xmlns:a16="http://schemas.microsoft.com/office/drawing/2014/main" id="{C2E96775-43D6-4E21-86DA-23585981D964}"/>
              </a:ext>
            </a:extLst>
          </p:cNvPr>
          <p:cNvSpPr/>
          <p:nvPr/>
        </p:nvSpPr>
        <p:spPr>
          <a:xfrm>
            <a:off x="279780" y="604672"/>
            <a:ext cx="11470942" cy="1631216"/>
          </a:xfrm>
          <a:prstGeom prst="rect">
            <a:avLst/>
          </a:prstGeom>
        </p:spPr>
        <p:txBody>
          <a:bodyPr wrap="square">
            <a:spAutoFit/>
          </a:bodyPr>
          <a:lstStyle/>
          <a:p>
            <a:r>
              <a:rPr lang="de-DE" sz="2000" dirty="0" smtClean="0"/>
              <a:t>Über die Fisher-Gleichung hängen die Realzinsen (der eigentliche Entscheidungsparameter in der Wirtschaft) mit den Nominalzinsen und der erwarteten Inflation zusammen.</a:t>
            </a:r>
          </a:p>
          <a:p>
            <a:r>
              <a:rPr lang="de-DE" sz="2000" dirty="0" smtClean="0"/>
              <a:t>Angenommen die erwartete Inflation ist </a:t>
            </a:r>
            <a:r>
              <a:rPr lang="de-DE" sz="2000" dirty="0"/>
              <a:t>10% </a:t>
            </a:r>
            <a:r>
              <a:rPr lang="de-DE" sz="2000" dirty="0" smtClean="0"/>
              <a:t>und die Nominalzinsen bei </a:t>
            </a:r>
            <a:r>
              <a:rPr lang="de-DE" sz="2000" dirty="0"/>
              <a:t>0%:</a:t>
            </a:r>
          </a:p>
          <a:p>
            <a:endParaRPr lang="de-DE" sz="2000" dirty="0"/>
          </a:p>
          <a:p>
            <a:pPr algn="ctr"/>
            <a:r>
              <a:rPr lang="de-DE" sz="2000" dirty="0"/>
              <a:t>r   = i - </a:t>
            </a:r>
            <a:r>
              <a:rPr lang="el-GR" sz="2000" dirty="0"/>
              <a:t>π</a:t>
            </a:r>
            <a:r>
              <a:rPr lang="de-DE" sz="2000" baseline="30000" dirty="0"/>
              <a:t>e	</a:t>
            </a:r>
            <a:r>
              <a:rPr lang="de-DE" sz="2000" dirty="0"/>
              <a:t>=  0% − 10% = -10</a:t>
            </a:r>
            <a:r>
              <a:rPr lang="de-DE" sz="2000" dirty="0" smtClean="0"/>
              <a:t>%</a:t>
            </a:r>
            <a:endParaRPr lang="de-DE" sz="2000" dirty="0"/>
          </a:p>
        </p:txBody>
      </p:sp>
      <p:sp>
        <p:nvSpPr>
          <p:cNvPr id="7" name="Rechteck 6">
            <a:extLst>
              <a:ext uri="{FF2B5EF4-FFF2-40B4-BE49-F238E27FC236}">
                <a16:creationId xmlns:a16="http://schemas.microsoft.com/office/drawing/2014/main" id="{C2E96775-43D6-4E21-86DA-23585981D964}"/>
              </a:ext>
            </a:extLst>
          </p:cNvPr>
          <p:cNvSpPr/>
          <p:nvPr/>
        </p:nvSpPr>
        <p:spPr>
          <a:xfrm>
            <a:off x="185382" y="2080023"/>
            <a:ext cx="11905397" cy="1015663"/>
          </a:xfrm>
          <a:prstGeom prst="rect">
            <a:avLst/>
          </a:prstGeom>
        </p:spPr>
        <p:txBody>
          <a:bodyPr wrap="square">
            <a:spAutoFit/>
          </a:bodyPr>
          <a:lstStyle/>
          <a:p>
            <a:endParaRPr lang="de-DE" sz="2000" dirty="0"/>
          </a:p>
          <a:p>
            <a:pPr marL="342900" indent="-342900">
              <a:buFont typeface="Wingdings" panose="05000000000000000000" pitchFamily="2" charset="2"/>
              <a:buChar char="Ø"/>
            </a:pPr>
            <a:r>
              <a:rPr lang="de-DE" sz="2000" dirty="0" smtClean="0"/>
              <a:t>Damit liegen die Realzinsen deutlich im negativen Bereich. Konsum und Investitionen sollten damit stimuliert werden können, da in diesem Fall „heutiges“ Geld deutlich höher bewertet wird als „zukünftiges“ Geld</a:t>
            </a:r>
            <a:endParaRPr lang="de-DE" sz="2000" dirty="0"/>
          </a:p>
        </p:txBody>
      </p:sp>
      <p:sp>
        <p:nvSpPr>
          <p:cNvPr id="8" name="Rechteck 7">
            <a:extLst>
              <a:ext uri="{FF2B5EF4-FFF2-40B4-BE49-F238E27FC236}">
                <a16:creationId xmlns:a16="http://schemas.microsoft.com/office/drawing/2014/main" id="{C2E96775-43D6-4E21-86DA-23585981D964}"/>
              </a:ext>
            </a:extLst>
          </p:cNvPr>
          <p:cNvSpPr/>
          <p:nvPr/>
        </p:nvSpPr>
        <p:spPr>
          <a:xfrm>
            <a:off x="550460" y="2891522"/>
            <a:ext cx="11470942" cy="1323439"/>
          </a:xfrm>
          <a:prstGeom prst="rect">
            <a:avLst/>
          </a:prstGeom>
        </p:spPr>
        <p:txBody>
          <a:bodyPr wrap="square">
            <a:spAutoFit/>
          </a:bodyPr>
          <a:lstStyle/>
          <a:p>
            <a:endParaRPr lang="de-DE" sz="2000" dirty="0"/>
          </a:p>
          <a:p>
            <a:pPr marL="342900" indent="-342900">
              <a:buFont typeface="Wingdings" panose="05000000000000000000" pitchFamily="2" charset="2"/>
              <a:buChar char="Ø"/>
            </a:pPr>
            <a:r>
              <a:rPr lang="de-DE" sz="2000" dirty="0" smtClean="0"/>
              <a:t>In diesem Zusammenhang sind Änderungen der FED, die das Inflationsziel mittlerweile deutlich flexibilisiert hat und kurzfristig auch deutlich höhere Zinsen zulassen will, als auch die aktuelle Änderung des Inflationsziels der EZB auf ein flexibleres Inflationsziel zu sehen!</a:t>
            </a:r>
            <a:endParaRPr lang="de-DE" sz="2000" dirty="0"/>
          </a:p>
        </p:txBody>
      </p:sp>
      <p:sp>
        <p:nvSpPr>
          <p:cNvPr id="9" name="Rechteck 8">
            <a:extLst>
              <a:ext uri="{FF2B5EF4-FFF2-40B4-BE49-F238E27FC236}">
                <a16:creationId xmlns:a16="http://schemas.microsoft.com/office/drawing/2014/main" id="{C2E96775-43D6-4E21-86DA-23585981D964}"/>
              </a:ext>
            </a:extLst>
          </p:cNvPr>
          <p:cNvSpPr/>
          <p:nvPr/>
        </p:nvSpPr>
        <p:spPr>
          <a:xfrm>
            <a:off x="471987" y="3907185"/>
            <a:ext cx="11618792" cy="1015663"/>
          </a:xfrm>
          <a:prstGeom prst="rect">
            <a:avLst/>
          </a:prstGeom>
        </p:spPr>
        <p:txBody>
          <a:bodyPr wrap="square">
            <a:spAutoFit/>
          </a:bodyPr>
          <a:lstStyle/>
          <a:p>
            <a:endParaRPr lang="de-DE" sz="2000" dirty="0"/>
          </a:p>
          <a:p>
            <a:pPr marL="800100" lvl="1" indent="-342900">
              <a:buFont typeface="Wingdings" panose="05000000000000000000" pitchFamily="2" charset="2"/>
              <a:buChar char="Ø"/>
            </a:pPr>
            <a:r>
              <a:rPr lang="de-DE" sz="2000" dirty="0" smtClean="0"/>
              <a:t>Denn durch höhere Inflationserwartungen in der Gesellschaft ließe sich so der Liquiditätsfalle entkommen</a:t>
            </a:r>
            <a:endParaRPr lang="de-DE" sz="2000" dirty="0"/>
          </a:p>
        </p:txBody>
      </p:sp>
      <p:sp>
        <p:nvSpPr>
          <p:cNvPr id="10" name="Rechteck 9">
            <a:extLst>
              <a:ext uri="{FF2B5EF4-FFF2-40B4-BE49-F238E27FC236}">
                <a16:creationId xmlns:a16="http://schemas.microsoft.com/office/drawing/2014/main" id="{C2E96775-43D6-4E21-86DA-23585981D964}"/>
              </a:ext>
            </a:extLst>
          </p:cNvPr>
          <p:cNvSpPr/>
          <p:nvPr/>
        </p:nvSpPr>
        <p:spPr>
          <a:xfrm>
            <a:off x="185382" y="4871285"/>
            <a:ext cx="11470942" cy="707886"/>
          </a:xfrm>
          <a:prstGeom prst="rect">
            <a:avLst/>
          </a:prstGeom>
        </p:spPr>
        <p:txBody>
          <a:bodyPr wrap="square">
            <a:spAutoFit/>
          </a:bodyPr>
          <a:lstStyle/>
          <a:p>
            <a:r>
              <a:rPr lang="de-DE" sz="2000" dirty="0" smtClean="0"/>
              <a:t>Allerdings würde dies bedeuten, dass die Zentralbanken auch wieder höhere Zinsen zulassen </a:t>
            </a:r>
            <a:r>
              <a:rPr lang="de-DE" sz="2000" dirty="0" err="1" smtClean="0"/>
              <a:t>müßten</a:t>
            </a:r>
            <a:r>
              <a:rPr lang="de-DE" sz="2000" dirty="0" smtClean="0"/>
              <a:t>, was zumindest in der Eurozone aktuell nicht der Fall zu sein scheint.</a:t>
            </a:r>
          </a:p>
        </p:txBody>
      </p:sp>
    </p:spTree>
    <p:extLst>
      <p:ext uri="{BB962C8B-B14F-4D97-AF65-F5344CB8AC3E}">
        <p14:creationId xmlns:p14="http://schemas.microsoft.com/office/powerpoint/2010/main" val="2478476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7" grpId="0"/>
      <p:bldP spid="8" grpId="0"/>
      <p:bldP spid="9"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hteck 61">
            <a:extLst>
              <a:ext uri="{FF2B5EF4-FFF2-40B4-BE49-F238E27FC236}">
                <a16:creationId xmlns:a16="http://schemas.microsoft.com/office/drawing/2014/main" id="{C2E96775-43D6-4E21-86DA-23585981D964}"/>
              </a:ext>
            </a:extLst>
          </p:cNvPr>
          <p:cNvSpPr/>
          <p:nvPr/>
        </p:nvSpPr>
        <p:spPr>
          <a:xfrm>
            <a:off x="195942" y="608924"/>
            <a:ext cx="11778343" cy="1569660"/>
          </a:xfrm>
          <a:prstGeom prst="rect">
            <a:avLst/>
          </a:prstGeom>
        </p:spPr>
        <p:txBody>
          <a:bodyPr wrap="square">
            <a:spAutoFit/>
          </a:bodyPr>
          <a:lstStyle/>
          <a:p>
            <a:r>
              <a:rPr lang="de-DE" sz="2400" dirty="0" smtClean="0"/>
              <a:t>Angenommen die Wirtschaft befindet sich in einem Deflationsszenario (Japan seit 20 Jahren!) und die Erwartete Inflation liegt bei </a:t>
            </a:r>
            <a:r>
              <a:rPr lang="de-DE" sz="2400" dirty="0"/>
              <a:t>-5%:</a:t>
            </a:r>
          </a:p>
          <a:p>
            <a:endParaRPr lang="de-DE" sz="2400" dirty="0"/>
          </a:p>
          <a:p>
            <a:pPr algn="ctr"/>
            <a:r>
              <a:rPr lang="de-DE" sz="2400" dirty="0"/>
              <a:t>r   = i - </a:t>
            </a:r>
            <a:r>
              <a:rPr lang="el-GR" sz="2400" dirty="0"/>
              <a:t>π</a:t>
            </a:r>
            <a:r>
              <a:rPr lang="de-DE" sz="2400" baseline="30000" dirty="0"/>
              <a:t>e	</a:t>
            </a:r>
            <a:r>
              <a:rPr lang="de-DE" sz="2400" dirty="0"/>
              <a:t>=  0% − (-5%) = 5</a:t>
            </a:r>
            <a:r>
              <a:rPr lang="de-DE" sz="2400" dirty="0" smtClean="0"/>
              <a:t>%</a:t>
            </a:r>
            <a:endParaRPr lang="de-DE" sz="2400" dirty="0"/>
          </a:p>
        </p:txBody>
      </p:sp>
      <p:sp>
        <p:nvSpPr>
          <p:cNvPr id="7" name="TextShape 2"/>
          <p:cNvSpPr txBox="1"/>
          <p:nvPr/>
        </p:nvSpPr>
        <p:spPr>
          <a:xfrm>
            <a:off x="1600741" y="0"/>
            <a:ext cx="7597213" cy="549146"/>
          </a:xfrm>
          <a:prstGeom prst="rect">
            <a:avLst/>
          </a:prstGeom>
          <a:noFill/>
          <a:ln>
            <a:noFill/>
          </a:ln>
        </p:spPr>
        <p:txBody>
          <a:bodyPr lIns="81638" tIns="40819" rIns="81638" bIns="40819" anchor="ctr" anchorCtr="1"/>
          <a:lstStyle/>
          <a:p>
            <a:r>
              <a:rPr lang="de-DE" sz="2903" b="1" dirty="0" smtClean="0"/>
              <a:t>Liquiditätsfalle/Inflation/Deflation</a:t>
            </a:r>
            <a:endParaRPr lang="de-DE" sz="2903" b="1" dirty="0"/>
          </a:p>
        </p:txBody>
      </p:sp>
      <p:sp>
        <p:nvSpPr>
          <p:cNvPr id="8" name="Rechteck 7">
            <a:extLst>
              <a:ext uri="{FF2B5EF4-FFF2-40B4-BE49-F238E27FC236}">
                <a16:creationId xmlns:a16="http://schemas.microsoft.com/office/drawing/2014/main" id="{C2E96775-43D6-4E21-86DA-23585981D964}"/>
              </a:ext>
            </a:extLst>
          </p:cNvPr>
          <p:cNvSpPr/>
          <p:nvPr/>
        </p:nvSpPr>
        <p:spPr>
          <a:xfrm>
            <a:off x="54428" y="1922770"/>
            <a:ext cx="11778343" cy="1200329"/>
          </a:xfrm>
          <a:prstGeom prst="rect">
            <a:avLst/>
          </a:prstGeom>
        </p:spPr>
        <p:txBody>
          <a:bodyPr wrap="square">
            <a:spAutoFit/>
          </a:bodyPr>
          <a:lstStyle/>
          <a:p>
            <a:endParaRPr lang="de-DE" sz="2400" dirty="0"/>
          </a:p>
          <a:p>
            <a:pPr marL="342900" indent="-342900">
              <a:buFont typeface="Wingdings" panose="05000000000000000000" pitchFamily="2" charset="2"/>
              <a:buChar char="Ø"/>
            </a:pPr>
            <a:r>
              <a:rPr lang="de-DE" sz="2400" dirty="0" smtClean="0"/>
              <a:t>In solch einer Situation drücken allein schon die Inflationserwartungen über die daraus resultierenden </a:t>
            </a:r>
            <a:r>
              <a:rPr lang="de-DE" sz="2400" dirty="0"/>
              <a:t>R</a:t>
            </a:r>
            <a:r>
              <a:rPr lang="de-DE" sz="2400" dirty="0" smtClean="0"/>
              <a:t>ealzinsen die Wirtschaft in einem so großen Ausmaß,</a:t>
            </a:r>
            <a:endParaRPr lang="de-DE" sz="2400" dirty="0"/>
          </a:p>
        </p:txBody>
      </p:sp>
      <p:sp>
        <p:nvSpPr>
          <p:cNvPr id="9" name="Rechteck 8">
            <a:extLst>
              <a:ext uri="{FF2B5EF4-FFF2-40B4-BE49-F238E27FC236}">
                <a16:creationId xmlns:a16="http://schemas.microsoft.com/office/drawing/2014/main" id="{C2E96775-43D6-4E21-86DA-23585981D964}"/>
              </a:ext>
            </a:extLst>
          </p:cNvPr>
          <p:cNvSpPr/>
          <p:nvPr/>
        </p:nvSpPr>
        <p:spPr>
          <a:xfrm>
            <a:off x="195942" y="3305155"/>
            <a:ext cx="11778343" cy="461665"/>
          </a:xfrm>
          <a:prstGeom prst="rect">
            <a:avLst/>
          </a:prstGeom>
        </p:spPr>
        <p:txBody>
          <a:bodyPr wrap="square">
            <a:spAutoFit/>
          </a:bodyPr>
          <a:lstStyle/>
          <a:p>
            <a:pPr marL="800100" lvl="1" indent="-342900">
              <a:buFont typeface="Wingdings" panose="05000000000000000000" pitchFamily="2" charset="2"/>
              <a:buChar char="Ø"/>
            </a:pPr>
            <a:r>
              <a:rPr lang="de-DE" sz="2400" smtClean="0"/>
              <a:t>dass geldpolitische </a:t>
            </a:r>
            <a:r>
              <a:rPr lang="de-DE" sz="2400" dirty="0" smtClean="0"/>
              <a:t>Maßnahmen die Wirtschaft nicht mehr stimulieren können </a:t>
            </a:r>
            <a:endParaRPr lang="de-DE" sz="2400" dirty="0"/>
          </a:p>
        </p:txBody>
      </p:sp>
      <p:sp>
        <p:nvSpPr>
          <p:cNvPr id="10" name="Rechteck 9">
            <a:extLst>
              <a:ext uri="{FF2B5EF4-FFF2-40B4-BE49-F238E27FC236}">
                <a16:creationId xmlns:a16="http://schemas.microsoft.com/office/drawing/2014/main" id="{C2E96775-43D6-4E21-86DA-23585981D964}"/>
              </a:ext>
            </a:extLst>
          </p:cNvPr>
          <p:cNvSpPr/>
          <p:nvPr/>
        </p:nvSpPr>
        <p:spPr>
          <a:xfrm>
            <a:off x="195941" y="3864103"/>
            <a:ext cx="11778343" cy="830997"/>
          </a:xfrm>
          <a:prstGeom prst="rect">
            <a:avLst/>
          </a:prstGeom>
        </p:spPr>
        <p:txBody>
          <a:bodyPr wrap="square">
            <a:spAutoFit/>
          </a:bodyPr>
          <a:lstStyle/>
          <a:p>
            <a:pPr marL="1257300" lvl="2" indent="-342900">
              <a:buFont typeface="Wingdings" panose="05000000000000000000" pitchFamily="2" charset="2"/>
              <a:buChar char="Ø"/>
            </a:pPr>
            <a:r>
              <a:rPr lang="de-DE" sz="2400" dirty="0" smtClean="0"/>
              <a:t>Mehr noch, über die prinzipielle zinssteigernde Wirkung eines geldpolitischen Impulses würde sich die Situation noch verschlimmern</a:t>
            </a:r>
            <a:endParaRPr lang="de-DE" sz="2400" dirty="0"/>
          </a:p>
        </p:txBody>
      </p:sp>
      <p:sp>
        <p:nvSpPr>
          <p:cNvPr id="11" name="Rechteck 10">
            <a:extLst>
              <a:ext uri="{FF2B5EF4-FFF2-40B4-BE49-F238E27FC236}">
                <a16:creationId xmlns:a16="http://schemas.microsoft.com/office/drawing/2014/main" id="{C2E96775-43D6-4E21-86DA-23585981D964}"/>
              </a:ext>
            </a:extLst>
          </p:cNvPr>
          <p:cNvSpPr/>
          <p:nvPr/>
        </p:nvSpPr>
        <p:spPr>
          <a:xfrm>
            <a:off x="566055" y="4602686"/>
            <a:ext cx="11625945" cy="830997"/>
          </a:xfrm>
          <a:prstGeom prst="rect">
            <a:avLst/>
          </a:prstGeom>
        </p:spPr>
        <p:txBody>
          <a:bodyPr wrap="square">
            <a:spAutoFit/>
          </a:bodyPr>
          <a:lstStyle/>
          <a:p>
            <a:pPr marL="1257300" lvl="2" indent="-342900">
              <a:buFont typeface="Wingdings" panose="05000000000000000000" pitchFamily="2" charset="2"/>
              <a:buChar char="Ø"/>
            </a:pPr>
            <a:r>
              <a:rPr lang="de-DE" sz="2400" dirty="0" smtClean="0"/>
              <a:t>Dies ist der Grund dafür, dass auf Seiten der wirtschaftspolitischen Entscheidungs- träger solch ein Szenario unbedingt zu vermeiden ist</a:t>
            </a:r>
          </a:p>
        </p:txBody>
      </p:sp>
      <p:sp>
        <p:nvSpPr>
          <p:cNvPr id="12" name="Rechteck 11">
            <a:extLst>
              <a:ext uri="{FF2B5EF4-FFF2-40B4-BE49-F238E27FC236}">
                <a16:creationId xmlns:a16="http://schemas.microsoft.com/office/drawing/2014/main" id="{C2E96775-43D6-4E21-86DA-23585981D964}"/>
              </a:ext>
            </a:extLst>
          </p:cNvPr>
          <p:cNvSpPr/>
          <p:nvPr/>
        </p:nvSpPr>
        <p:spPr>
          <a:xfrm>
            <a:off x="54428" y="5433683"/>
            <a:ext cx="11625945" cy="1200329"/>
          </a:xfrm>
          <a:prstGeom prst="rect">
            <a:avLst/>
          </a:prstGeom>
        </p:spPr>
        <p:txBody>
          <a:bodyPr wrap="square">
            <a:spAutoFit/>
          </a:bodyPr>
          <a:lstStyle/>
          <a:p>
            <a:pPr lvl="2"/>
            <a:r>
              <a:rPr lang="de-DE" dirty="0" smtClean="0"/>
              <a:t>Vgl. </a:t>
            </a:r>
            <a:r>
              <a:rPr lang="de-DE" b="1" dirty="0" smtClean="0"/>
              <a:t>Große Depression</a:t>
            </a:r>
            <a:r>
              <a:rPr lang="de-DE" dirty="0" smtClean="0"/>
              <a:t> Ende der 1920er/1930er Jahre (Weltwirtschaftskrise).</a:t>
            </a:r>
          </a:p>
          <a:p>
            <a:pPr lvl="2"/>
            <a:r>
              <a:rPr lang="de-DE" dirty="0" smtClean="0"/>
              <a:t>Japan seit der Asienkrise auch Versuche durch </a:t>
            </a:r>
            <a:r>
              <a:rPr lang="de-DE" dirty="0" err="1" smtClean="0">
                <a:hlinkClick r:id="rId3"/>
              </a:rPr>
              <a:t>Abenomics</a:t>
            </a:r>
            <a:r>
              <a:rPr lang="de-DE" dirty="0" smtClean="0"/>
              <a:t> dieses </a:t>
            </a:r>
            <a:r>
              <a:rPr lang="de-DE" dirty="0" err="1" smtClean="0"/>
              <a:t>Szenrio</a:t>
            </a:r>
            <a:r>
              <a:rPr lang="de-DE" dirty="0" smtClean="0"/>
              <a:t> zu verlassen haben bisher nicht geholfen! Japan hat mit knapp 250%, die mit Abstand höchste </a:t>
            </a:r>
            <a:r>
              <a:rPr lang="de-DE" dirty="0" err="1" smtClean="0"/>
              <a:t>Schuldenstandsquote</a:t>
            </a:r>
            <a:r>
              <a:rPr lang="de-DE" dirty="0" smtClean="0"/>
              <a:t> aller größeren Industrieländer (das Maastricht-Ziel in der Eurozone ist eine </a:t>
            </a:r>
            <a:r>
              <a:rPr lang="de-DE" dirty="0" err="1" smtClean="0"/>
              <a:t>Schuldenstandsquote</a:t>
            </a:r>
            <a:r>
              <a:rPr lang="de-DE" dirty="0" smtClean="0"/>
              <a:t> von 60%!)</a:t>
            </a:r>
          </a:p>
        </p:txBody>
      </p:sp>
    </p:spTree>
    <p:extLst>
      <p:ext uri="{BB962C8B-B14F-4D97-AF65-F5344CB8AC3E}">
        <p14:creationId xmlns:p14="http://schemas.microsoft.com/office/powerpoint/2010/main" val="2502817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8" grpId="0"/>
      <p:bldP spid="9" grpId="0"/>
      <p:bldP spid="10" grpId="0"/>
      <p:bldP spid="11"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9410159" cy="744863"/>
          </a:xfrm>
          <a:prstGeom prst="rect">
            <a:avLst/>
          </a:prstGeom>
          <a:noFill/>
          <a:ln>
            <a:noFill/>
          </a:ln>
        </p:spPr>
        <p:txBody>
          <a:bodyPr lIns="81638" tIns="40819" rIns="81638" bIns="40819" anchor="ctr" anchorCtr="1"/>
          <a:lstStyle/>
          <a:p>
            <a:pPr algn="ctr"/>
            <a:r>
              <a:rPr lang="de-DE" sz="2903" b="1" dirty="0" smtClean="0"/>
              <a:t>Der Geldmarkt und die Reaktionsfunktion der Zentralbank</a:t>
            </a:r>
            <a:endParaRPr lang="de-DE" sz="2903" b="1" dirty="0"/>
          </a:p>
        </p:txBody>
      </p:sp>
      <p:sp>
        <p:nvSpPr>
          <p:cNvPr id="7" name="Textfeld 6"/>
          <p:cNvSpPr txBox="1"/>
          <p:nvPr/>
        </p:nvSpPr>
        <p:spPr>
          <a:xfrm>
            <a:off x="206828" y="728329"/>
            <a:ext cx="11985171" cy="1097416"/>
          </a:xfrm>
          <a:prstGeom prst="rect">
            <a:avLst/>
          </a:prstGeom>
          <a:noFill/>
        </p:spPr>
        <p:txBody>
          <a:bodyPr wrap="square" rtlCol="0">
            <a:spAutoFit/>
          </a:bodyPr>
          <a:lstStyle/>
          <a:p>
            <a:pPr marL="311045" indent="-311045">
              <a:buFont typeface="Wingdings" panose="05000000000000000000" pitchFamily="2" charset="2"/>
              <a:buChar char="Ø"/>
            </a:pPr>
            <a:r>
              <a:rPr lang="de-DE" sz="2177" dirty="0" smtClean="0"/>
              <a:t>Die LM-Kurve wurde über die geldpolitische Zielgröße der Geldmenge, welche die Zentralbank setzt abgeleitet. In der Praxis wird aber meistens der Leitzins gesetzt, so dass dieser als Politikvariable anzusehen ist und nicht die Geldmenge, für die es meist nur sehr grobe Zielgrößen gibt!</a:t>
            </a:r>
            <a:endParaRPr lang="de-DE" sz="2177" dirty="0"/>
          </a:p>
        </p:txBody>
      </p:sp>
      <p:sp>
        <p:nvSpPr>
          <p:cNvPr id="9" name="Textfeld 8"/>
          <p:cNvSpPr txBox="1"/>
          <p:nvPr/>
        </p:nvSpPr>
        <p:spPr>
          <a:xfrm>
            <a:off x="492650" y="1772714"/>
            <a:ext cx="11650363" cy="1097416"/>
          </a:xfrm>
          <a:prstGeom prst="rect">
            <a:avLst/>
          </a:prstGeom>
          <a:noFill/>
        </p:spPr>
        <p:txBody>
          <a:bodyPr wrap="square" rtlCol="0">
            <a:spAutoFit/>
          </a:bodyPr>
          <a:lstStyle/>
          <a:p>
            <a:pPr marL="311045" indent="-311045">
              <a:buFont typeface="Wingdings" panose="05000000000000000000" pitchFamily="2" charset="2"/>
              <a:buChar char="Ø"/>
            </a:pPr>
            <a:r>
              <a:rPr lang="de-DE" sz="2177" dirty="0" smtClean="0"/>
              <a:t>Die meisten Zentralbanken kommunizieren ein Inflationsziel (vgl. EZB Inflation= 2%), so dass der Leitzins letztlich nicht nur das Ergebnis eines </a:t>
            </a:r>
            <a:r>
              <a:rPr lang="de-DE" sz="2177" dirty="0"/>
              <a:t>G</a:t>
            </a:r>
            <a:r>
              <a:rPr lang="de-DE" sz="2177" dirty="0" smtClean="0"/>
              <a:t>leichgewichtsprozesses ist, sondern auch von der Preisbewegung relativ zum Inflationsziel abhängt!</a:t>
            </a:r>
            <a:endParaRPr lang="de-DE" sz="2177" dirty="0"/>
          </a:p>
        </p:txBody>
      </p:sp>
      <p:sp>
        <p:nvSpPr>
          <p:cNvPr id="10" name="Textfeld 9"/>
          <p:cNvSpPr txBox="1"/>
          <p:nvPr/>
        </p:nvSpPr>
        <p:spPr>
          <a:xfrm>
            <a:off x="0" y="3037091"/>
            <a:ext cx="12191999" cy="1432443"/>
          </a:xfrm>
          <a:prstGeom prst="rect">
            <a:avLst/>
          </a:prstGeom>
          <a:noFill/>
        </p:spPr>
        <p:txBody>
          <a:bodyPr wrap="square" rtlCol="0">
            <a:spAutoFit/>
          </a:bodyPr>
          <a:lstStyle/>
          <a:p>
            <a:r>
              <a:rPr lang="de-DE" sz="2177" dirty="0">
                <a:ea typeface="Arial Unicode MS"/>
                <a:cs typeface="Arial Unicode MS"/>
              </a:rPr>
              <a:t>⇒	</a:t>
            </a:r>
            <a:r>
              <a:rPr lang="de-DE" sz="2177" dirty="0" smtClean="0">
                <a:ea typeface="Arial Unicode MS"/>
                <a:cs typeface="Arial Unicode MS"/>
              </a:rPr>
              <a:t>Gemäß der Wirkung von Zinsen auf die </a:t>
            </a:r>
            <a:r>
              <a:rPr lang="de-DE" sz="2177" dirty="0" err="1" smtClean="0">
                <a:ea typeface="Arial Unicode MS"/>
                <a:cs typeface="Arial Unicode MS"/>
              </a:rPr>
              <a:t>Investions</a:t>
            </a:r>
            <a:r>
              <a:rPr lang="de-DE" sz="2177" dirty="0" smtClean="0">
                <a:ea typeface="Arial Unicode MS"/>
                <a:cs typeface="Arial Unicode MS"/>
              </a:rPr>
              <a:t>- und Konsumentscheidungen ergibt sich damit 	folgender qualitativer Zusammenhang zwischen der Preisentwicklung und </a:t>
            </a:r>
            <a:r>
              <a:rPr lang="de-DE" sz="2177" dirty="0" err="1" smtClean="0">
                <a:ea typeface="Arial Unicode MS"/>
                <a:cs typeface="Arial Unicode MS"/>
              </a:rPr>
              <a:t>Outputentwicklung</a:t>
            </a:r>
            <a:r>
              <a:rPr lang="de-DE" sz="2177" dirty="0" smtClean="0">
                <a:ea typeface="Arial Unicode MS"/>
                <a:cs typeface="Arial Unicode MS"/>
              </a:rPr>
              <a:t> bzgl. 	der Zinsentscheidungen der Zentralbank </a:t>
            </a:r>
            <a:r>
              <a:rPr lang="en-US" sz="2177" dirty="0" smtClean="0">
                <a:latin typeface="Cambria Math" panose="02040503050406030204" pitchFamily="18" charset="0"/>
                <a:ea typeface="Cambria Math" panose="02040503050406030204" pitchFamily="18" charset="0"/>
                <a:cs typeface="Arial Unicode MS"/>
              </a:rPr>
              <a:t>→ </a:t>
            </a:r>
            <a:r>
              <a:rPr lang="en-US" sz="2177" b="1" dirty="0" err="1" smtClean="0">
                <a:latin typeface="Cambria Math" panose="02040503050406030204" pitchFamily="18" charset="0"/>
                <a:ea typeface="Cambria Math" panose="02040503050406030204" pitchFamily="18" charset="0"/>
                <a:cs typeface="Arial Unicode MS"/>
              </a:rPr>
              <a:t>Reaktionsfunktion</a:t>
            </a:r>
            <a:r>
              <a:rPr lang="en-US" sz="2177" b="1" dirty="0" smtClean="0">
                <a:latin typeface="Cambria Math" panose="02040503050406030204" pitchFamily="18" charset="0"/>
                <a:ea typeface="Cambria Math" panose="02040503050406030204" pitchFamily="18" charset="0"/>
                <a:cs typeface="Arial Unicode MS"/>
              </a:rPr>
              <a:t> der </a:t>
            </a:r>
            <a:r>
              <a:rPr lang="en-US" sz="2177" b="1" dirty="0" err="1" smtClean="0">
                <a:latin typeface="Cambria Math" panose="02040503050406030204" pitchFamily="18" charset="0"/>
                <a:ea typeface="Cambria Math" panose="02040503050406030204" pitchFamily="18" charset="0"/>
                <a:cs typeface="Arial Unicode MS"/>
              </a:rPr>
              <a:t>Zentralbank</a:t>
            </a:r>
            <a:endParaRPr lang="en-US" sz="2177" b="1" dirty="0">
              <a:ea typeface="Arial Unicode MS"/>
              <a:cs typeface="Arial Unicode MS"/>
            </a:endParaRPr>
          </a:p>
          <a:p>
            <a:endParaRPr lang="de-DE" sz="2177" dirty="0"/>
          </a:p>
        </p:txBody>
      </p:sp>
      <p:sp>
        <p:nvSpPr>
          <p:cNvPr id="11" name="Textfeld 10"/>
          <p:cNvSpPr txBox="1"/>
          <p:nvPr/>
        </p:nvSpPr>
        <p:spPr>
          <a:xfrm>
            <a:off x="1945895" y="4142224"/>
            <a:ext cx="4165213" cy="427361"/>
          </a:xfrm>
          <a:prstGeom prst="rect">
            <a:avLst/>
          </a:prstGeom>
          <a:noFill/>
        </p:spPr>
        <p:txBody>
          <a:bodyPr wrap="square" rtlCol="0">
            <a:spAutoFit/>
          </a:bodyPr>
          <a:lstStyle/>
          <a:p>
            <a:pPr algn="ctr"/>
            <a:r>
              <a:rPr lang="el-GR" sz="2177" dirty="0"/>
              <a:t>π</a:t>
            </a:r>
            <a:r>
              <a:rPr lang="el-GR" sz="2000" dirty="0">
                <a:ea typeface="Arial Unicode MS"/>
                <a:cs typeface="Arial Unicode MS"/>
              </a:rPr>
              <a:t>↓</a:t>
            </a:r>
            <a:r>
              <a:rPr lang="de-DE" sz="2177" dirty="0">
                <a:ea typeface="Arial Unicode MS"/>
                <a:cs typeface="Arial Unicode MS"/>
              </a:rPr>
              <a:t>	⇒	</a:t>
            </a:r>
            <a:r>
              <a:rPr lang="de-DE" sz="2000" dirty="0">
                <a:ea typeface="Arial Unicode MS"/>
                <a:cs typeface="Arial Unicode MS"/>
              </a:rPr>
              <a:t>r</a:t>
            </a:r>
            <a:r>
              <a:rPr lang="el-GR" sz="2000" dirty="0">
                <a:ea typeface="Arial Unicode MS"/>
                <a:cs typeface="Arial Unicode MS"/>
              </a:rPr>
              <a:t>↓</a:t>
            </a:r>
            <a:r>
              <a:rPr lang="de-DE" sz="2177" dirty="0">
                <a:latin typeface="Arial Unicode MS"/>
                <a:ea typeface="Arial Unicode MS"/>
                <a:cs typeface="Arial Unicode MS"/>
              </a:rPr>
              <a:t>	</a:t>
            </a:r>
            <a:r>
              <a:rPr lang="de-DE" sz="2177" dirty="0"/>
              <a:t> </a:t>
            </a:r>
          </a:p>
        </p:txBody>
      </p:sp>
      <p:sp>
        <p:nvSpPr>
          <p:cNvPr id="12" name="Textfeld 11"/>
          <p:cNvSpPr txBox="1"/>
          <p:nvPr/>
        </p:nvSpPr>
        <p:spPr>
          <a:xfrm>
            <a:off x="6096001" y="4103772"/>
            <a:ext cx="4165213" cy="400110"/>
          </a:xfrm>
          <a:prstGeom prst="rect">
            <a:avLst/>
          </a:prstGeom>
          <a:noFill/>
        </p:spPr>
        <p:txBody>
          <a:bodyPr wrap="square" rtlCol="0">
            <a:spAutoFit/>
          </a:bodyPr>
          <a:lstStyle/>
          <a:p>
            <a:pPr algn="ctr"/>
            <a:r>
              <a:rPr lang="de-DE" sz="2000" dirty="0"/>
              <a:t>Y</a:t>
            </a:r>
            <a:r>
              <a:rPr lang="el-GR" sz="2000" dirty="0">
                <a:ea typeface="Arial Unicode MS"/>
                <a:cs typeface="Arial Unicode MS"/>
              </a:rPr>
              <a:t>↑</a:t>
            </a:r>
            <a:r>
              <a:rPr lang="de-DE" sz="2000" dirty="0">
                <a:ea typeface="Arial Unicode MS"/>
                <a:cs typeface="Arial Unicode MS"/>
              </a:rPr>
              <a:t>	⇒	r</a:t>
            </a:r>
            <a:r>
              <a:rPr lang="el-GR" sz="2000" dirty="0">
                <a:ea typeface="Arial Unicode MS"/>
                <a:cs typeface="Arial Unicode MS"/>
              </a:rPr>
              <a:t>↑</a:t>
            </a:r>
            <a:endParaRPr lang="de-DE" sz="2000" dirty="0"/>
          </a:p>
        </p:txBody>
      </p:sp>
      <p:sp>
        <p:nvSpPr>
          <p:cNvPr id="13" name="Textfeld 12"/>
          <p:cNvSpPr txBox="1"/>
          <p:nvPr/>
        </p:nvSpPr>
        <p:spPr>
          <a:xfrm>
            <a:off x="1338943" y="4756946"/>
            <a:ext cx="9601200" cy="1097416"/>
          </a:xfrm>
          <a:prstGeom prst="rect">
            <a:avLst/>
          </a:prstGeom>
          <a:noFill/>
        </p:spPr>
        <p:txBody>
          <a:bodyPr wrap="square" rtlCol="0">
            <a:spAutoFit/>
          </a:bodyPr>
          <a:lstStyle/>
          <a:p>
            <a:r>
              <a:rPr lang="de-DE" sz="2177" dirty="0">
                <a:latin typeface="Arial Unicode MS"/>
                <a:ea typeface="Arial Unicode MS"/>
                <a:cs typeface="Arial Unicode MS"/>
              </a:rPr>
              <a:t>⇒		</a:t>
            </a:r>
            <a:r>
              <a:rPr lang="en-US" sz="2177" dirty="0"/>
              <a:t> r = </a:t>
            </a:r>
            <a:r>
              <a:rPr lang="en-US" sz="2177" dirty="0" err="1"/>
              <a:t>i</a:t>
            </a:r>
            <a:r>
              <a:rPr lang="en-US" sz="2177" baseline="-25000" dirty="0"/>
              <a:t> </a:t>
            </a:r>
            <a:r>
              <a:rPr lang="de-DE" sz="2177" b="1" dirty="0">
                <a:latin typeface="Arial Unicode MS"/>
                <a:ea typeface="Arial Unicode MS"/>
                <a:cs typeface="Arial Unicode MS"/>
              </a:rPr>
              <a:t>-</a:t>
            </a:r>
            <a:r>
              <a:rPr lang="en-US" sz="2177" dirty="0"/>
              <a:t> </a:t>
            </a:r>
            <a:r>
              <a:rPr lang="el-GR" sz="2177" dirty="0"/>
              <a:t>π</a:t>
            </a:r>
            <a:r>
              <a:rPr lang="de-DE" sz="2177" baseline="30000" dirty="0"/>
              <a:t>e</a:t>
            </a:r>
            <a:r>
              <a:rPr lang="el-GR" sz="2177" dirty="0"/>
              <a:t> </a:t>
            </a:r>
            <a:r>
              <a:rPr lang="en-US" sz="2177" dirty="0"/>
              <a:t>= r*</a:t>
            </a:r>
            <a:r>
              <a:rPr lang="en-US" sz="2177" baseline="-25000" dirty="0"/>
              <a:t> </a:t>
            </a:r>
            <a:r>
              <a:rPr lang="de-DE" sz="2177" dirty="0"/>
              <a:t>+ b(</a:t>
            </a:r>
            <a:r>
              <a:rPr lang="el-GR" sz="2177" dirty="0"/>
              <a:t>π</a:t>
            </a:r>
            <a:r>
              <a:rPr lang="en-US" sz="2177" baseline="-25000" dirty="0"/>
              <a:t> </a:t>
            </a:r>
            <a:r>
              <a:rPr lang="de-DE" sz="2177" dirty="0"/>
              <a:t>- </a:t>
            </a:r>
            <a:r>
              <a:rPr lang="el-GR" sz="2177" dirty="0"/>
              <a:t>π</a:t>
            </a:r>
            <a:r>
              <a:rPr lang="de-DE" sz="2177" dirty="0"/>
              <a:t>*) +c(y</a:t>
            </a:r>
            <a:r>
              <a:rPr lang="en-US" sz="2177" baseline="-25000" dirty="0"/>
              <a:t> </a:t>
            </a:r>
            <a:r>
              <a:rPr lang="de-DE" sz="2177" dirty="0"/>
              <a:t>- y*)                       </a:t>
            </a:r>
            <a:r>
              <a:rPr lang="de-DE" sz="2177" dirty="0" err="1"/>
              <a:t>b,c</a:t>
            </a:r>
            <a:r>
              <a:rPr lang="de-DE" sz="2177" dirty="0"/>
              <a:t>&gt;0</a:t>
            </a:r>
          </a:p>
          <a:p>
            <a:endParaRPr lang="de-DE" sz="2177"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l-GR" sz="2177" dirty="0"/>
              <a:t>π</a:t>
            </a:r>
            <a:r>
              <a:rPr lang="de-DE" sz="2177" dirty="0"/>
              <a:t>*: </a:t>
            </a:r>
            <a:r>
              <a:rPr lang="de-DE" sz="2177" dirty="0" smtClean="0"/>
              <a:t>Inflationsziel</a:t>
            </a:r>
            <a:r>
              <a:rPr lang="de-DE" sz="2177" dirty="0"/>
              <a:t>	   y*: </a:t>
            </a:r>
            <a:r>
              <a:rPr lang="de-DE" sz="2177" dirty="0" smtClean="0"/>
              <a:t>Produktionspotenzial</a:t>
            </a:r>
            <a:r>
              <a:rPr lang="de-DE" sz="2177" dirty="0"/>
              <a:t>	        </a:t>
            </a:r>
            <a:r>
              <a:rPr lang="en-US" sz="2177" dirty="0"/>
              <a:t>r*</a:t>
            </a:r>
            <a:r>
              <a:rPr lang="de-DE" sz="2177" dirty="0"/>
              <a:t>: </a:t>
            </a:r>
            <a:r>
              <a:rPr lang="de-DE" sz="2177" dirty="0" smtClean="0"/>
              <a:t>Natürlicher Zins</a:t>
            </a:r>
            <a:endParaRPr lang="de-DE" sz="2177"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511976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p:bldP spid="12" grpId="0"/>
      <p:bldP spid="1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gn="ctr"/>
            <a:r>
              <a:rPr lang="de-DE" sz="2903" b="1" dirty="0" smtClean="0"/>
              <a:t>Taylor-Regel</a:t>
            </a:r>
            <a:endParaRPr lang="de-DE" sz="2903" b="1" dirty="0"/>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1038" y="849394"/>
            <a:ext cx="4626405" cy="3468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feld 8"/>
          <p:cNvSpPr txBox="1"/>
          <p:nvPr/>
        </p:nvSpPr>
        <p:spPr>
          <a:xfrm>
            <a:off x="0" y="4076298"/>
            <a:ext cx="6312090" cy="594906"/>
          </a:xfrm>
          <a:prstGeom prst="rect">
            <a:avLst/>
          </a:prstGeom>
          <a:noFill/>
        </p:spPr>
        <p:txBody>
          <a:bodyPr wrap="square" rtlCol="0">
            <a:spAutoFit/>
          </a:bodyPr>
          <a:lstStyle/>
          <a:p>
            <a:r>
              <a:rPr lang="de-DE" sz="1633" dirty="0">
                <a:hlinkClick r:id="rId4"/>
              </a:rPr>
              <a:t>Source: Taylor </a:t>
            </a:r>
            <a:r>
              <a:rPr lang="de-DE" sz="1633" dirty="0" smtClean="0">
                <a:hlinkClick r:id="rId4"/>
              </a:rPr>
              <a:t>1993, </a:t>
            </a:r>
            <a:r>
              <a:rPr lang="en-US" sz="1633" dirty="0">
                <a:hlinkClick r:id="rId4"/>
              </a:rPr>
              <a:t>Discretion versus policy rules </a:t>
            </a:r>
            <a:r>
              <a:rPr lang="en-US" sz="1633" dirty="0" smtClean="0">
                <a:hlinkClick r:id="rId4"/>
              </a:rPr>
              <a:t>in Practice, Carnegie-Rochester </a:t>
            </a:r>
            <a:r>
              <a:rPr lang="en-US" sz="1633" dirty="0">
                <a:hlinkClick r:id="rId4"/>
              </a:rPr>
              <a:t>Conference Series on Public Policy 39 ,</a:t>
            </a:r>
            <a:r>
              <a:rPr lang="en-US" sz="1633" dirty="0" smtClean="0">
                <a:hlinkClick r:id="rId4"/>
              </a:rPr>
              <a:t>95-214 North-Holland</a:t>
            </a:r>
            <a:endParaRPr lang="en-US" sz="1633" dirty="0"/>
          </a:p>
        </p:txBody>
      </p:sp>
      <p:sp>
        <p:nvSpPr>
          <p:cNvPr id="10" name="Textfeld 9"/>
          <p:cNvSpPr txBox="1"/>
          <p:nvPr/>
        </p:nvSpPr>
        <p:spPr>
          <a:xfrm>
            <a:off x="1957473" y="4740301"/>
            <a:ext cx="4427814" cy="1198020"/>
          </a:xfrm>
          <a:prstGeom prst="rect">
            <a:avLst/>
          </a:prstGeom>
          <a:noFill/>
        </p:spPr>
        <p:txBody>
          <a:bodyPr wrap="none" rtlCol="0">
            <a:spAutoFit/>
          </a:bodyPr>
          <a:lstStyle/>
          <a:p>
            <a:pPr algn="ctr">
              <a:lnSpc>
                <a:spcPct val="110000"/>
              </a:lnSpc>
            </a:pPr>
            <a:r>
              <a:rPr lang="en-US" sz="2177" dirty="0"/>
              <a:t> r = </a:t>
            </a:r>
            <a:r>
              <a:rPr lang="en-US" sz="2177" dirty="0" err="1"/>
              <a:t>i</a:t>
            </a:r>
            <a:r>
              <a:rPr lang="en-US" sz="2177" baseline="-25000" dirty="0"/>
              <a:t> </a:t>
            </a:r>
            <a:r>
              <a:rPr lang="de-DE" sz="2177" b="1" dirty="0">
                <a:latin typeface="Arial Unicode MS"/>
                <a:ea typeface="Arial Unicode MS"/>
                <a:cs typeface="Arial Unicode MS"/>
              </a:rPr>
              <a:t>-</a:t>
            </a:r>
            <a:r>
              <a:rPr lang="en-US" sz="2177" dirty="0"/>
              <a:t> </a:t>
            </a:r>
            <a:r>
              <a:rPr lang="el-GR" sz="2177" dirty="0"/>
              <a:t>π</a:t>
            </a:r>
            <a:r>
              <a:rPr lang="de-DE" sz="2177" baseline="30000" dirty="0"/>
              <a:t>e</a:t>
            </a:r>
            <a:r>
              <a:rPr lang="el-GR" sz="2177" dirty="0"/>
              <a:t> </a:t>
            </a:r>
            <a:r>
              <a:rPr lang="en-US" sz="2177" dirty="0"/>
              <a:t>= 2%</a:t>
            </a:r>
            <a:r>
              <a:rPr lang="en-US" sz="2177" baseline="-25000" dirty="0"/>
              <a:t> </a:t>
            </a:r>
            <a:r>
              <a:rPr lang="de-DE" sz="2177" dirty="0"/>
              <a:t>+ 0,5(</a:t>
            </a:r>
            <a:r>
              <a:rPr lang="el-GR" sz="2177" dirty="0"/>
              <a:t>π</a:t>
            </a:r>
            <a:r>
              <a:rPr lang="en-US" sz="2177" baseline="-25000" dirty="0"/>
              <a:t> </a:t>
            </a:r>
            <a:r>
              <a:rPr lang="de-DE" sz="2177" dirty="0"/>
              <a:t>- </a:t>
            </a:r>
            <a:r>
              <a:rPr lang="el-GR" sz="2177" dirty="0"/>
              <a:t>π</a:t>
            </a:r>
            <a:r>
              <a:rPr lang="de-DE" sz="2177" dirty="0"/>
              <a:t>*) +0,5(y</a:t>
            </a:r>
            <a:r>
              <a:rPr lang="en-US" sz="2177" baseline="-25000" dirty="0"/>
              <a:t> </a:t>
            </a:r>
            <a:r>
              <a:rPr lang="de-DE" sz="2177" dirty="0"/>
              <a:t>- y*)</a:t>
            </a:r>
          </a:p>
          <a:p>
            <a:pPr algn="ctr">
              <a:lnSpc>
                <a:spcPct val="110000"/>
              </a:lnSpc>
            </a:pPr>
            <a:endParaRPr lang="en-US" sz="2177" dirty="0"/>
          </a:p>
          <a:p>
            <a:pPr algn="ctr">
              <a:lnSpc>
                <a:spcPct val="110000"/>
              </a:lnSpc>
            </a:pPr>
            <a:r>
              <a:rPr lang="en-US" sz="2177" dirty="0"/>
              <a:t>r* =2%	        </a:t>
            </a:r>
            <a:r>
              <a:rPr lang="el-GR" sz="2177" dirty="0"/>
              <a:t>π</a:t>
            </a:r>
            <a:r>
              <a:rPr lang="de-DE" sz="2177" dirty="0" smtClean="0"/>
              <a:t>*=2</a:t>
            </a:r>
            <a:r>
              <a:rPr lang="de-DE" sz="2177" dirty="0"/>
              <a:t>%	b=c=0,5</a:t>
            </a:r>
          </a:p>
        </p:txBody>
      </p:sp>
      <p:pic>
        <p:nvPicPr>
          <p:cNvPr id="11" name="Grafik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708891" y="356268"/>
            <a:ext cx="1301475" cy="1959525"/>
          </a:xfrm>
          <a:prstGeom prst="rect">
            <a:avLst/>
          </a:prstGeom>
        </p:spPr>
      </p:pic>
      <p:sp>
        <p:nvSpPr>
          <p:cNvPr id="12" name="Textfeld 11"/>
          <p:cNvSpPr txBox="1"/>
          <p:nvPr/>
        </p:nvSpPr>
        <p:spPr>
          <a:xfrm>
            <a:off x="6931887" y="356268"/>
            <a:ext cx="3038275" cy="2290307"/>
          </a:xfrm>
          <a:prstGeom prst="rect">
            <a:avLst/>
          </a:prstGeom>
          <a:noFill/>
        </p:spPr>
        <p:txBody>
          <a:bodyPr wrap="square" rtlCol="0">
            <a:spAutoFit/>
          </a:bodyPr>
          <a:lstStyle/>
          <a:p>
            <a:pPr algn="ctr">
              <a:lnSpc>
                <a:spcPct val="110000"/>
              </a:lnSpc>
            </a:pPr>
            <a:r>
              <a:rPr lang="de-DE" sz="1451" b="1" dirty="0"/>
              <a:t>John B. Taylor:</a:t>
            </a:r>
          </a:p>
          <a:p>
            <a:pPr marL="259204" indent="-259204">
              <a:lnSpc>
                <a:spcPct val="110000"/>
              </a:lnSpc>
              <a:buFont typeface="Arial" panose="020B0604020202020204" pitchFamily="34" charset="0"/>
              <a:buChar char="•"/>
            </a:pPr>
            <a:r>
              <a:rPr lang="en-US" sz="1451" dirty="0">
                <a:solidFill>
                  <a:sysClr val="windowText" lastClr="000000"/>
                </a:solidFill>
                <a:cs typeface="Arial" panose="020B0604020202020204" pitchFamily="34" charset="0"/>
              </a:rPr>
              <a:t>Professor of Economics</a:t>
            </a:r>
          </a:p>
          <a:p>
            <a:pPr>
              <a:lnSpc>
                <a:spcPct val="110000"/>
              </a:lnSpc>
            </a:pPr>
            <a:r>
              <a:rPr lang="en-US" sz="1451" dirty="0">
                <a:solidFill>
                  <a:sysClr val="windowText" lastClr="000000"/>
                </a:solidFill>
                <a:cs typeface="Arial" panose="020B0604020202020204" pitchFamily="34" charset="0"/>
              </a:rPr>
              <a:t>       (Stanford University)</a:t>
            </a:r>
          </a:p>
          <a:p>
            <a:pPr marL="259204" indent="-259204">
              <a:lnSpc>
                <a:spcPct val="110000"/>
              </a:lnSpc>
              <a:buFont typeface="Arial" panose="020B0604020202020204" pitchFamily="34" charset="0"/>
              <a:buChar char="•"/>
            </a:pPr>
            <a:r>
              <a:rPr lang="de-DE" sz="1451" dirty="0"/>
              <a:t>Council </a:t>
            </a:r>
            <a:r>
              <a:rPr lang="de-DE" sz="1451" dirty="0" err="1"/>
              <a:t>of</a:t>
            </a:r>
            <a:r>
              <a:rPr lang="de-DE" sz="1451" dirty="0"/>
              <a:t> </a:t>
            </a:r>
            <a:r>
              <a:rPr lang="de-DE" sz="1451" dirty="0" err="1"/>
              <a:t>Economic</a:t>
            </a:r>
            <a:r>
              <a:rPr lang="de-DE" sz="1451" dirty="0"/>
              <a:t> </a:t>
            </a:r>
            <a:r>
              <a:rPr lang="de-DE" sz="1451" dirty="0" err="1"/>
              <a:t>Advisers</a:t>
            </a:r>
            <a:endParaRPr lang="de-DE" sz="1451" dirty="0">
              <a:solidFill>
                <a:sysClr val="windowText" lastClr="000000"/>
              </a:solidFill>
              <a:cs typeface="Arial" panose="020B0604020202020204" pitchFamily="34" charset="0"/>
            </a:endParaRPr>
          </a:p>
          <a:p>
            <a:pPr>
              <a:lnSpc>
                <a:spcPct val="110000"/>
              </a:lnSpc>
            </a:pPr>
            <a:r>
              <a:rPr lang="en-US" sz="1451" dirty="0">
                <a:solidFill>
                  <a:sysClr val="windowText" lastClr="000000"/>
                </a:solidFill>
                <a:cs typeface="Arial" panose="020B0604020202020204" pitchFamily="34" charset="0"/>
              </a:rPr>
              <a:t>	1976 – 77</a:t>
            </a:r>
          </a:p>
          <a:p>
            <a:pPr>
              <a:lnSpc>
                <a:spcPct val="110000"/>
              </a:lnSpc>
            </a:pPr>
            <a:r>
              <a:rPr lang="en-US" sz="1451" dirty="0">
                <a:solidFill>
                  <a:sysClr val="windowText" lastClr="000000"/>
                </a:solidFill>
                <a:cs typeface="Arial" panose="020B0604020202020204" pitchFamily="34" charset="0"/>
              </a:rPr>
              <a:t>	1989 – 91</a:t>
            </a:r>
          </a:p>
          <a:p>
            <a:pPr marL="259204" indent="-259204">
              <a:lnSpc>
                <a:spcPct val="110000"/>
              </a:lnSpc>
              <a:buFont typeface="Arial" panose="020B0604020202020204" pitchFamily="34" charset="0"/>
              <a:buChar char="•"/>
            </a:pPr>
            <a:r>
              <a:rPr lang="en-US" sz="1451" dirty="0">
                <a:solidFill>
                  <a:sysClr val="windowText" lastClr="000000"/>
                </a:solidFill>
                <a:cs typeface="Arial" panose="020B0604020202020204" pitchFamily="34" charset="0"/>
              </a:rPr>
              <a:t>Under Secretary of the Treasury for International Affairs</a:t>
            </a:r>
          </a:p>
          <a:p>
            <a:pPr>
              <a:lnSpc>
                <a:spcPct val="110000"/>
              </a:lnSpc>
            </a:pPr>
            <a:r>
              <a:rPr lang="en-US" sz="1451" dirty="0">
                <a:solidFill>
                  <a:sysClr val="windowText" lastClr="000000"/>
                </a:solidFill>
                <a:cs typeface="Arial" panose="020B0604020202020204" pitchFamily="34" charset="0"/>
              </a:rPr>
              <a:t>	2001 – 05</a:t>
            </a:r>
          </a:p>
        </p:txBody>
      </p:sp>
      <p:sp>
        <p:nvSpPr>
          <p:cNvPr id="13" name="Textfeld 12"/>
          <p:cNvSpPr txBox="1"/>
          <p:nvPr/>
        </p:nvSpPr>
        <p:spPr>
          <a:xfrm>
            <a:off x="6257999" y="4082387"/>
            <a:ext cx="5879910" cy="1622376"/>
          </a:xfrm>
          <a:prstGeom prst="rect">
            <a:avLst/>
          </a:prstGeom>
          <a:noFill/>
        </p:spPr>
        <p:txBody>
          <a:bodyPr wrap="square" rtlCol="0">
            <a:noAutofit/>
          </a:bodyPr>
          <a:lstStyle/>
          <a:p>
            <a:pPr>
              <a:lnSpc>
                <a:spcPct val="110000"/>
              </a:lnSpc>
            </a:pPr>
            <a:r>
              <a:rPr lang="de-DE" dirty="0" smtClean="0"/>
              <a:t>Seitdem wird in vielen Makromodellen eine Taylor-Regel für die Geldpolitik zugrunde gelegt, bzw. wird die Taylor-Regel dazu verwendet, um abzuschätzen, ob der aktuelle Leitzins eines Land für die aktuelle wirtschaftspolitische Lage als zu hoch oder zu niedrig anzusehen ist.</a:t>
            </a:r>
            <a:endParaRPr lang="de-DE" dirty="0"/>
          </a:p>
        </p:txBody>
      </p:sp>
      <p:sp>
        <p:nvSpPr>
          <p:cNvPr id="14" name="Textfeld 13"/>
          <p:cNvSpPr txBox="1"/>
          <p:nvPr/>
        </p:nvSpPr>
        <p:spPr>
          <a:xfrm>
            <a:off x="6264322" y="2601470"/>
            <a:ext cx="5927678" cy="1579075"/>
          </a:xfrm>
          <a:prstGeom prst="rect">
            <a:avLst/>
          </a:prstGeom>
          <a:noFill/>
        </p:spPr>
        <p:txBody>
          <a:bodyPr wrap="square" rtlCol="0">
            <a:noAutofit/>
          </a:bodyPr>
          <a:lstStyle/>
          <a:p>
            <a:pPr>
              <a:lnSpc>
                <a:spcPct val="110000"/>
              </a:lnSpc>
            </a:pPr>
            <a:r>
              <a:rPr lang="de-DE" dirty="0" smtClean="0"/>
              <a:t>Im Jahr 1993 veröffentlichte John B. Taylor eine kleine vornehmliche qualitativ deskriptive </a:t>
            </a:r>
            <a:r>
              <a:rPr lang="de-DE" dirty="0" err="1" smtClean="0"/>
              <a:t>Ananlyse</a:t>
            </a:r>
            <a:r>
              <a:rPr lang="de-DE" dirty="0" smtClean="0"/>
              <a:t> zur Gelpolitik, in der er mit der einfachen deterministischen Reaktions- </a:t>
            </a:r>
            <a:r>
              <a:rPr lang="de-DE" dirty="0" err="1" smtClean="0"/>
              <a:t>funktion</a:t>
            </a:r>
            <a:r>
              <a:rPr lang="de-DE" dirty="0" smtClean="0"/>
              <a:t> (links) der amerikanischen Notenbank FED, mehr oder weniger 1:1 nachzeichnen konnte.</a:t>
            </a:r>
          </a:p>
        </p:txBody>
      </p:sp>
      <p:sp>
        <p:nvSpPr>
          <p:cNvPr id="15" name="Textfeld 14"/>
          <p:cNvSpPr txBox="1"/>
          <p:nvPr/>
        </p:nvSpPr>
        <p:spPr>
          <a:xfrm>
            <a:off x="6257999" y="5618760"/>
            <a:ext cx="5879910" cy="1239240"/>
          </a:xfrm>
          <a:prstGeom prst="rect">
            <a:avLst/>
          </a:prstGeom>
          <a:noFill/>
        </p:spPr>
        <p:txBody>
          <a:bodyPr wrap="square" rtlCol="0">
            <a:noAutofit/>
          </a:bodyPr>
          <a:lstStyle/>
          <a:p>
            <a:pPr>
              <a:lnSpc>
                <a:spcPct val="110000"/>
              </a:lnSpc>
            </a:pPr>
            <a:r>
              <a:rPr lang="de-DE" dirty="0" smtClean="0"/>
              <a:t>Ähnlich wie die </a:t>
            </a:r>
            <a:r>
              <a:rPr lang="de-DE" dirty="0" err="1" smtClean="0"/>
              <a:t>Phillipskurve</a:t>
            </a:r>
            <a:r>
              <a:rPr lang="de-DE" dirty="0" smtClean="0"/>
              <a:t> stellt die Taylor-Regel ein einfaches wirtschaftspolitisches Instrument dar, mit dem der Zusammenhang von grundlegenden makroökonomischen Variablen analysiert werden kann.   </a:t>
            </a:r>
            <a:endParaRPr lang="de-DE" dirty="0"/>
          </a:p>
        </p:txBody>
      </p:sp>
    </p:spTree>
    <p:extLst>
      <p:ext uri="{BB962C8B-B14F-4D97-AF65-F5344CB8AC3E}">
        <p14:creationId xmlns:p14="http://schemas.microsoft.com/office/powerpoint/2010/main" val="2806462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2" grpId="0"/>
      <p:bldP spid="13" grpId="0"/>
      <p:bldP spid="14" grpId="0"/>
      <p:bldP spid="1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gn="ctr"/>
            <a:r>
              <a:rPr lang="de-DE" sz="2903" b="1" dirty="0" smtClean="0"/>
              <a:t>Vereinfachte Taylor-Regel</a:t>
            </a:r>
            <a:endParaRPr lang="de-DE" sz="2903" b="1" dirty="0"/>
          </a:p>
        </p:txBody>
      </p:sp>
      <p:sp>
        <p:nvSpPr>
          <p:cNvPr id="10" name="Textfeld 9"/>
          <p:cNvSpPr txBox="1"/>
          <p:nvPr/>
        </p:nvSpPr>
        <p:spPr>
          <a:xfrm>
            <a:off x="2002565" y="1142889"/>
            <a:ext cx="7861056" cy="2672270"/>
          </a:xfrm>
          <a:prstGeom prst="rect">
            <a:avLst/>
          </a:prstGeom>
          <a:noFill/>
        </p:spPr>
        <p:txBody>
          <a:bodyPr wrap="square" rtlCol="0">
            <a:spAutoFit/>
          </a:bodyPr>
          <a:lstStyle/>
          <a:p>
            <a:pPr algn="ctr">
              <a:lnSpc>
                <a:spcPct val="110000"/>
              </a:lnSpc>
            </a:pPr>
            <a:r>
              <a:rPr lang="en-US" sz="2177" dirty="0"/>
              <a:t> r = </a:t>
            </a:r>
            <a:r>
              <a:rPr lang="en-US" sz="2177" dirty="0" err="1"/>
              <a:t>i</a:t>
            </a:r>
            <a:r>
              <a:rPr lang="en-US" sz="2177" baseline="-25000" dirty="0"/>
              <a:t> </a:t>
            </a:r>
            <a:r>
              <a:rPr lang="de-DE" sz="2177" b="1" dirty="0">
                <a:latin typeface="Arial Unicode MS"/>
                <a:ea typeface="Arial Unicode MS"/>
                <a:cs typeface="Arial Unicode MS"/>
              </a:rPr>
              <a:t>-</a:t>
            </a:r>
            <a:r>
              <a:rPr lang="en-US" sz="2177" dirty="0"/>
              <a:t> </a:t>
            </a:r>
            <a:r>
              <a:rPr lang="el-GR" sz="2177" dirty="0"/>
              <a:t>π</a:t>
            </a:r>
            <a:r>
              <a:rPr lang="de-DE" sz="2177" baseline="30000" dirty="0"/>
              <a:t>e</a:t>
            </a:r>
            <a:r>
              <a:rPr lang="el-GR" sz="2177" dirty="0"/>
              <a:t> </a:t>
            </a:r>
            <a:r>
              <a:rPr lang="en-US" sz="2177" dirty="0"/>
              <a:t>= = r*</a:t>
            </a:r>
            <a:r>
              <a:rPr lang="en-US" sz="2177" baseline="-25000" dirty="0"/>
              <a:t> </a:t>
            </a:r>
            <a:r>
              <a:rPr lang="de-DE" sz="2177" dirty="0"/>
              <a:t>+ b(</a:t>
            </a:r>
            <a:r>
              <a:rPr lang="el-GR" sz="2177" dirty="0"/>
              <a:t>π</a:t>
            </a:r>
            <a:r>
              <a:rPr lang="en-US" sz="2177" baseline="-25000" dirty="0"/>
              <a:t> </a:t>
            </a:r>
            <a:r>
              <a:rPr lang="de-DE" sz="2177" dirty="0"/>
              <a:t>- </a:t>
            </a:r>
            <a:r>
              <a:rPr lang="el-GR" sz="2177" dirty="0"/>
              <a:t>π</a:t>
            </a:r>
            <a:r>
              <a:rPr lang="de-DE" sz="2177" dirty="0"/>
              <a:t>*) +c(y</a:t>
            </a:r>
            <a:r>
              <a:rPr lang="en-US" sz="2177" baseline="-25000" dirty="0"/>
              <a:t> </a:t>
            </a:r>
            <a:r>
              <a:rPr lang="de-DE" sz="2177" dirty="0"/>
              <a:t>- y*)</a:t>
            </a:r>
            <a:endParaRPr lang="en-US" sz="2177" dirty="0"/>
          </a:p>
          <a:p>
            <a:pPr algn="ctr">
              <a:lnSpc>
                <a:spcPct val="110000"/>
              </a:lnSpc>
            </a:pPr>
            <a:endParaRPr lang="en-US" sz="2177" dirty="0"/>
          </a:p>
          <a:p>
            <a:pPr algn="ctr">
              <a:lnSpc>
                <a:spcPct val="110000"/>
              </a:lnSpc>
            </a:pPr>
            <a:r>
              <a:rPr lang="en-US" sz="2177" dirty="0" smtClean="0"/>
              <a:t>Da </a:t>
            </a:r>
            <a:r>
              <a:rPr lang="el-GR" sz="2177" dirty="0"/>
              <a:t>π</a:t>
            </a:r>
            <a:r>
              <a:rPr lang="de-DE" sz="2177" dirty="0"/>
              <a:t>* u</a:t>
            </a:r>
            <a:r>
              <a:rPr lang="de-DE" sz="2177" dirty="0" smtClean="0"/>
              <a:t>nd </a:t>
            </a:r>
            <a:r>
              <a:rPr lang="de-DE" sz="2177" dirty="0"/>
              <a:t>y* </a:t>
            </a:r>
            <a:r>
              <a:rPr lang="de-DE" sz="2177" dirty="0" smtClean="0"/>
              <a:t>zumindest kurz- bis mittelfristig als konstant angesehen werden können vereinfacht sich der Zusammenhang zu</a:t>
            </a:r>
            <a:endParaRPr lang="de-DE" sz="2177" dirty="0"/>
          </a:p>
          <a:p>
            <a:pPr algn="ctr">
              <a:lnSpc>
                <a:spcPct val="110000"/>
              </a:lnSpc>
            </a:pPr>
            <a:endParaRPr lang="de-DE" sz="2177" dirty="0"/>
          </a:p>
          <a:p>
            <a:pPr algn="ctr">
              <a:lnSpc>
                <a:spcPct val="110000"/>
              </a:lnSpc>
            </a:pPr>
            <a:r>
              <a:rPr lang="en-US" sz="2177" dirty="0"/>
              <a:t> r = </a:t>
            </a:r>
            <a:r>
              <a:rPr lang="en-US" sz="2177" dirty="0" err="1"/>
              <a:t>i</a:t>
            </a:r>
            <a:r>
              <a:rPr lang="en-US" sz="2177" baseline="-25000" dirty="0"/>
              <a:t> </a:t>
            </a:r>
            <a:r>
              <a:rPr lang="de-DE" sz="2177" b="1" dirty="0">
                <a:latin typeface="Arial Unicode MS"/>
                <a:ea typeface="Arial Unicode MS"/>
                <a:cs typeface="Arial Unicode MS"/>
              </a:rPr>
              <a:t>-</a:t>
            </a:r>
            <a:r>
              <a:rPr lang="en-US" sz="2177" dirty="0"/>
              <a:t> </a:t>
            </a:r>
            <a:r>
              <a:rPr lang="el-GR" sz="2177" dirty="0"/>
              <a:t>π</a:t>
            </a:r>
            <a:r>
              <a:rPr lang="de-DE" sz="2177" baseline="30000" dirty="0"/>
              <a:t>e</a:t>
            </a:r>
            <a:r>
              <a:rPr lang="el-GR" sz="2177" dirty="0"/>
              <a:t> </a:t>
            </a:r>
            <a:r>
              <a:rPr lang="en-US" sz="2177" dirty="0"/>
              <a:t>= = α</a:t>
            </a:r>
            <a:r>
              <a:rPr lang="en-US" sz="2177" baseline="-25000" dirty="0"/>
              <a:t> </a:t>
            </a:r>
            <a:r>
              <a:rPr lang="de-DE" sz="2177" dirty="0"/>
              <a:t>+ b</a:t>
            </a:r>
            <a:r>
              <a:rPr lang="el-GR" sz="2177" dirty="0"/>
              <a:t>π</a:t>
            </a:r>
            <a:r>
              <a:rPr lang="en-US" sz="2177" baseline="-25000" dirty="0"/>
              <a:t> </a:t>
            </a:r>
            <a:r>
              <a:rPr lang="de-DE" sz="2177" dirty="0"/>
              <a:t> +</a:t>
            </a:r>
            <a:r>
              <a:rPr lang="de-DE" sz="2177" dirty="0" err="1" smtClean="0"/>
              <a:t>cy</a:t>
            </a:r>
            <a:r>
              <a:rPr lang="de-DE" sz="2177" dirty="0" smtClean="0"/>
              <a:t> (</a:t>
            </a:r>
            <a:r>
              <a:rPr lang="en-US" sz="2177" dirty="0" smtClean="0"/>
              <a:t>α</a:t>
            </a:r>
            <a:r>
              <a:rPr lang="en-US" sz="2177" baseline="-25000" dirty="0" smtClean="0"/>
              <a:t>,</a:t>
            </a:r>
            <a:r>
              <a:rPr lang="de-DE" sz="2177" dirty="0" err="1" smtClean="0"/>
              <a:t>b,c</a:t>
            </a:r>
            <a:r>
              <a:rPr lang="de-DE" sz="2177" dirty="0" smtClean="0"/>
              <a:t>&gt;0)</a:t>
            </a:r>
            <a:r>
              <a:rPr lang="en-US" sz="2177" baseline="-25000" dirty="0" smtClean="0"/>
              <a:t> </a:t>
            </a:r>
            <a:endParaRPr lang="en-US" sz="2177" dirty="0"/>
          </a:p>
          <a:p>
            <a:pPr algn="ctr">
              <a:lnSpc>
                <a:spcPct val="110000"/>
              </a:lnSpc>
            </a:pPr>
            <a:endParaRPr lang="de-DE" sz="2177" dirty="0"/>
          </a:p>
        </p:txBody>
      </p:sp>
      <p:cxnSp>
        <p:nvCxnSpPr>
          <p:cNvPr id="13" name="Straight Arrow Connector 6"/>
          <p:cNvCxnSpPr/>
          <p:nvPr/>
        </p:nvCxnSpPr>
        <p:spPr>
          <a:xfrm flipV="1">
            <a:off x="4492652" y="3956491"/>
            <a:ext cx="0" cy="191422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7"/>
          <p:cNvCxnSpPr/>
          <p:nvPr/>
        </p:nvCxnSpPr>
        <p:spPr>
          <a:xfrm>
            <a:off x="4492653" y="5870714"/>
            <a:ext cx="356287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feld 14"/>
          <p:cNvSpPr txBox="1"/>
          <p:nvPr/>
        </p:nvSpPr>
        <p:spPr>
          <a:xfrm>
            <a:off x="4158042" y="4068689"/>
            <a:ext cx="258404" cy="343620"/>
          </a:xfrm>
          <a:prstGeom prst="rect">
            <a:avLst/>
          </a:prstGeom>
          <a:noFill/>
        </p:spPr>
        <p:txBody>
          <a:bodyPr wrap="none" rtlCol="0">
            <a:spAutoFit/>
          </a:bodyPr>
          <a:lstStyle/>
          <a:p>
            <a:r>
              <a:rPr lang="de-DE" sz="1633" dirty="0"/>
              <a:t>r</a:t>
            </a:r>
          </a:p>
        </p:txBody>
      </p:sp>
      <p:sp>
        <p:nvSpPr>
          <p:cNvPr id="16" name="Textfeld 15"/>
          <p:cNvSpPr txBox="1"/>
          <p:nvPr/>
        </p:nvSpPr>
        <p:spPr>
          <a:xfrm>
            <a:off x="7619869" y="5889150"/>
            <a:ext cx="287258" cy="343620"/>
          </a:xfrm>
          <a:prstGeom prst="rect">
            <a:avLst/>
          </a:prstGeom>
          <a:noFill/>
        </p:spPr>
        <p:txBody>
          <a:bodyPr wrap="none" rtlCol="0">
            <a:spAutoFit/>
          </a:bodyPr>
          <a:lstStyle/>
          <a:p>
            <a:r>
              <a:rPr lang="de-DE" sz="1633" dirty="0"/>
              <a:t>Y</a:t>
            </a:r>
          </a:p>
        </p:txBody>
      </p:sp>
      <p:cxnSp>
        <p:nvCxnSpPr>
          <p:cNvPr id="17" name="Gerade Verbindung 16"/>
          <p:cNvCxnSpPr/>
          <p:nvPr/>
        </p:nvCxnSpPr>
        <p:spPr>
          <a:xfrm flipV="1">
            <a:off x="5178900" y="4061921"/>
            <a:ext cx="1698256" cy="1450523"/>
          </a:xfrm>
          <a:prstGeom prst="line">
            <a:avLst/>
          </a:prstGeom>
          <a:ln w="31750">
            <a:solidFill>
              <a:srgbClr val="0000FF"/>
            </a:solidFill>
          </a:ln>
        </p:spPr>
        <p:style>
          <a:lnRef idx="1">
            <a:schemeClr val="accent1"/>
          </a:lnRef>
          <a:fillRef idx="0">
            <a:schemeClr val="accent1"/>
          </a:fillRef>
          <a:effectRef idx="0">
            <a:schemeClr val="accent1"/>
          </a:effectRef>
          <a:fontRef idx="minor">
            <a:schemeClr val="tx1"/>
          </a:fontRef>
        </p:style>
      </p:cxnSp>
      <p:sp>
        <p:nvSpPr>
          <p:cNvPr id="18" name="Textfeld 17"/>
          <p:cNvSpPr txBox="1"/>
          <p:nvPr/>
        </p:nvSpPr>
        <p:spPr>
          <a:xfrm>
            <a:off x="6093345" y="4723445"/>
            <a:ext cx="1603644" cy="427361"/>
          </a:xfrm>
          <a:prstGeom prst="rect">
            <a:avLst/>
          </a:prstGeom>
          <a:noFill/>
        </p:spPr>
        <p:txBody>
          <a:bodyPr wrap="none" rtlCol="0">
            <a:spAutoFit/>
          </a:bodyPr>
          <a:lstStyle/>
          <a:p>
            <a:r>
              <a:rPr lang="de-DE" sz="2177" b="1" dirty="0" smtClean="0"/>
              <a:t>Taylor-Regel</a:t>
            </a:r>
            <a:endParaRPr lang="de-DE" sz="2177" b="1" dirty="0"/>
          </a:p>
        </p:txBody>
      </p:sp>
      <p:sp>
        <p:nvSpPr>
          <p:cNvPr id="19" name="Textfeld 18"/>
          <p:cNvSpPr txBox="1"/>
          <p:nvPr/>
        </p:nvSpPr>
        <p:spPr>
          <a:xfrm>
            <a:off x="4943148" y="3303317"/>
            <a:ext cx="2082621" cy="460895"/>
          </a:xfrm>
          <a:prstGeom prst="rect">
            <a:avLst/>
          </a:prstGeom>
          <a:noFill/>
        </p:spPr>
        <p:txBody>
          <a:bodyPr wrap="none" rtlCol="0">
            <a:spAutoFit/>
          </a:bodyPr>
          <a:lstStyle/>
          <a:p>
            <a:pPr algn="ctr">
              <a:lnSpc>
                <a:spcPct val="110000"/>
              </a:lnSpc>
            </a:pPr>
            <a:r>
              <a:rPr lang="de-DE" sz="2177" dirty="0">
                <a:solidFill>
                  <a:sysClr val="windowText" lastClr="000000"/>
                </a:solidFill>
                <a:latin typeface="Arial Unicode MS"/>
                <a:ea typeface="Arial Unicode MS"/>
                <a:cs typeface="Arial Unicode MS"/>
              </a:rPr>
              <a:t>⇒   </a:t>
            </a:r>
            <a:r>
              <a:rPr lang="de-DE" sz="2177" dirty="0" err="1">
                <a:ea typeface="Arial Unicode MS"/>
                <a:cs typeface="Arial Unicode MS"/>
              </a:rPr>
              <a:t>dr</a:t>
            </a:r>
            <a:r>
              <a:rPr lang="de-DE" sz="2177" dirty="0">
                <a:ea typeface="Arial Unicode MS"/>
                <a:cs typeface="Arial Unicode MS"/>
              </a:rPr>
              <a:t>/</a:t>
            </a:r>
            <a:r>
              <a:rPr lang="de-DE" sz="2177" dirty="0" err="1">
                <a:ea typeface="Arial Unicode MS"/>
                <a:cs typeface="Arial Unicode MS"/>
              </a:rPr>
              <a:t>dY</a:t>
            </a:r>
            <a:r>
              <a:rPr lang="de-DE" sz="2177" dirty="0">
                <a:ea typeface="Arial Unicode MS"/>
                <a:cs typeface="Arial Unicode MS"/>
              </a:rPr>
              <a:t> =</a:t>
            </a:r>
            <a:r>
              <a:rPr lang="el-GR" sz="2177" dirty="0"/>
              <a:t> </a:t>
            </a:r>
            <a:r>
              <a:rPr lang="de-DE" sz="2177" dirty="0"/>
              <a:t>c &gt; 0</a:t>
            </a:r>
            <a:endParaRPr lang="en-US" sz="2177" dirty="0">
              <a:solidFill>
                <a:sysClr val="windowText" lastClr="000000"/>
              </a:solidFill>
              <a:latin typeface="Arial" panose="020B0604020202020204" pitchFamily="34" charset="0"/>
              <a:cs typeface="Arial" panose="020B0604020202020204" pitchFamily="34" charset="0"/>
            </a:endParaRPr>
          </a:p>
        </p:txBody>
      </p:sp>
      <p:sp>
        <p:nvSpPr>
          <p:cNvPr id="2" name="Textfeld 1">
            <a:extLst>
              <a:ext uri="{FF2B5EF4-FFF2-40B4-BE49-F238E27FC236}">
                <a16:creationId xmlns:a16="http://schemas.microsoft.com/office/drawing/2014/main" id="{F2A894B8-5CEC-4A4C-A955-E1B3F5F91B32}"/>
              </a:ext>
            </a:extLst>
          </p:cNvPr>
          <p:cNvSpPr txBox="1"/>
          <p:nvPr/>
        </p:nvSpPr>
        <p:spPr>
          <a:xfrm>
            <a:off x="-37735" y="6162909"/>
            <a:ext cx="12131526" cy="369332"/>
          </a:xfrm>
          <a:prstGeom prst="rect">
            <a:avLst/>
          </a:prstGeom>
          <a:noFill/>
        </p:spPr>
        <p:txBody>
          <a:bodyPr wrap="none" rtlCol="0">
            <a:spAutoFit/>
          </a:bodyPr>
          <a:lstStyle/>
          <a:p>
            <a:r>
              <a:rPr lang="de-DE" b="1" dirty="0" smtClean="0"/>
              <a:t>Und somit ergibt sich (nicht überraschend) wieder der gleiche Zusammenhang zwischen Zins und Output wie bei der LM-Kurve</a:t>
            </a:r>
            <a:endParaRPr lang="de-DE" b="1" dirty="0"/>
          </a:p>
        </p:txBody>
      </p:sp>
    </p:spTree>
    <p:extLst>
      <p:ext uri="{BB962C8B-B14F-4D97-AF65-F5344CB8AC3E}">
        <p14:creationId xmlns:p14="http://schemas.microsoft.com/office/powerpoint/2010/main" val="755188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8" grpId="0"/>
      <p:bldP spid="19" grpId="0"/>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r>
              <a:rPr lang="de-DE" sz="2903" b="1" dirty="0" smtClean="0"/>
              <a:t>Gleichgewicht</a:t>
            </a:r>
            <a:endParaRPr lang="de-DE" sz="2903" b="1" dirty="0"/>
          </a:p>
        </p:txBody>
      </p:sp>
      <p:cxnSp>
        <p:nvCxnSpPr>
          <p:cNvPr id="8" name="Straight Arrow Connector 6"/>
          <p:cNvCxnSpPr/>
          <p:nvPr/>
        </p:nvCxnSpPr>
        <p:spPr>
          <a:xfrm flipV="1">
            <a:off x="3352665" y="1142889"/>
            <a:ext cx="0" cy="356559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3352666" y="4708485"/>
            <a:ext cx="582872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018055" y="1077570"/>
            <a:ext cx="258404" cy="343620"/>
          </a:xfrm>
          <a:prstGeom prst="rect">
            <a:avLst/>
          </a:prstGeom>
          <a:noFill/>
        </p:spPr>
        <p:txBody>
          <a:bodyPr wrap="none" rtlCol="0">
            <a:spAutoFit/>
          </a:bodyPr>
          <a:lstStyle/>
          <a:p>
            <a:r>
              <a:rPr lang="de-DE" sz="1633" dirty="0"/>
              <a:t>r</a:t>
            </a:r>
          </a:p>
        </p:txBody>
      </p:sp>
      <p:sp>
        <p:nvSpPr>
          <p:cNvPr id="11" name="Textfeld 10"/>
          <p:cNvSpPr txBox="1"/>
          <p:nvPr/>
        </p:nvSpPr>
        <p:spPr>
          <a:xfrm>
            <a:off x="8700677" y="4726921"/>
            <a:ext cx="28725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4332429" y="1412586"/>
            <a:ext cx="3723097" cy="247363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4825380" y="1861381"/>
            <a:ext cx="2416747" cy="1865763"/>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6915539" y="3162727"/>
            <a:ext cx="389850" cy="427361"/>
          </a:xfrm>
          <a:prstGeom prst="rect">
            <a:avLst/>
          </a:prstGeom>
          <a:noFill/>
        </p:spPr>
        <p:txBody>
          <a:bodyPr wrap="none" rtlCol="0">
            <a:spAutoFit/>
          </a:bodyPr>
          <a:lstStyle/>
          <a:p>
            <a:r>
              <a:rPr lang="de-DE" sz="2177" b="1" dirty="0" smtClean="0"/>
              <a:t>IS</a:t>
            </a:r>
            <a:endParaRPr lang="de-DE" sz="2177" b="1" dirty="0"/>
          </a:p>
        </p:txBody>
      </p:sp>
      <p:sp>
        <p:nvSpPr>
          <p:cNvPr id="16" name="Textfeld 15"/>
          <p:cNvSpPr txBox="1"/>
          <p:nvPr/>
        </p:nvSpPr>
        <p:spPr>
          <a:xfrm>
            <a:off x="7503396" y="946937"/>
            <a:ext cx="479618" cy="427361"/>
          </a:xfrm>
          <a:prstGeom prst="rect">
            <a:avLst/>
          </a:prstGeom>
          <a:noFill/>
        </p:spPr>
        <p:txBody>
          <a:bodyPr wrap="none" rtlCol="0">
            <a:spAutoFit/>
          </a:bodyPr>
          <a:lstStyle/>
          <a:p>
            <a:r>
              <a:rPr lang="de-DE" sz="2177" b="1" dirty="0"/>
              <a:t>TR</a:t>
            </a:r>
          </a:p>
        </p:txBody>
      </p:sp>
      <p:cxnSp>
        <p:nvCxnSpPr>
          <p:cNvPr id="21" name="Gerade Verbindung 20"/>
          <p:cNvCxnSpPr/>
          <p:nvPr/>
        </p:nvCxnSpPr>
        <p:spPr>
          <a:xfrm flipH="1">
            <a:off x="3352666" y="2794262"/>
            <a:ext cx="268108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6033752" y="2775825"/>
            <a:ext cx="0" cy="193266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1640186" y="5324032"/>
            <a:ext cx="8787133" cy="1432443"/>
          </a:xfrm>
          <a:prstGeom prst="rect">
            <a:avLst/>
          </a:prstGeom>
          <a:noFill/>
        </p:spPr>
        <p:txBody>
          <a:bodyPr wrap="square" rtlCol="0">
            <a:spAutoFit/>
          </a:bodyPr>
          <a:lstStyle/>
          <a:p>
            <a:r>
              <a:rPr lang="de-DE" sz="2177" b="1" dirty="0" smtClean="0"/>
              <a:t>In der kurzen Frist (konstante Preise) ergibt sich damit das Gleichgewicht als Schnittpunkt zwischen TR und IS. Die Wirkungsweisen sind dabei identisch zum IS-LM-Modell. </a:t>
            </a:r>
            <a:r>
              <a:rPr lang="de-DE" sz="2177" b="1" u="sng" dirty="0" smtClean="0"/>
              <a:t>ABER</a:t>
            </a:r>
            <a:r>
              <a:rPr lang="de-DE" sz="2177" b="1" dirty="0" smtClean="0"/>
              <a:t> die Herleitung und Motivation ist eine andere und ist aus Praxissicht einfacher nachzuvollziehen</a:t>
            </a:r>
            <a:endParaRPr lang="de-DE" sz="2177" b="1" dirty="0"/>
          </a:p>
        </p:txBody>
      </p:sp>
    </p:spTree>
    <p:extLst>
      <p:ext uri="{BB962C8B-B14F-4D97-AF65-F5344CB8AC3E}">
        <p14:creationId xmlns:p14="http://schemas.microsoft.com/office/powerpoint/2010/main" val="605050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2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27</a:t>
            </a:fld>
            <a:endParaRPr lang="de-DE" dirty="0"/>
          </a:p>
        </p:txBody>
      </p:sp>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gn="ctr"/>
            <a:r>
              <a:rPr lang="de-DE" sz="2903" b="1" dirty="0" smtClean="0"/>
              <a:t>Preis-Anpassung – </a:t>
            </a:r>
            <a:r>
              <a:rPr lang="de-DE" sz="2903" b="1" dirty="0" err="1" smtClean="0"/>
              <a:t>Phillipskurve</a:t>
            </a:r>
            <a:endParaRPr lang="de-DE" sz="2903" b="1" dirty="0"/>
          </a:p>
        </p:txBody>
      </p:sp>
      <p:sp>
        <p:nvSpPr>
          <p:cNvPr id="30" name="Textfeld 29"/>
          <p:cNvSpPr txBox="1"/>
          <p:nvPr/>
        </p:nvSpPr>
        <p:spPr>
          <a:xfrm>
            <a:off x="1684624" y="3663406"/>
            <a:ext cx="8330426" cy="427361"/>
          </a:xfrm>
          <a:prstGeom prst="rect">
            <a:avLst/>
          </a:prstGeom>
          <a:noFill/>
        </p:spPr>
        <p:txBody>
          <a:bodyPr wrap="square" rtlCol="0">
            <a:spAutoFit/>
          </a:bodyPr>
          <a:lstStyle/>
          <a:p>
            <a:pPr algn="ctr"/>
            <a:r>
              <a:rPr lang="el-GR" sz="2177" dirty="0"/>
              <a:t>π</a:t>
            </a:r>
            <a:r>
              <a:rPr lang="en-US" sz="2177" dirty="0"/>
              <a:t> = </a:t>
            </a:r>
            <a:r>
              <a:rPr lang="el-GR" sz="2177" dirty="0"/>
              <a:t>π</a:t>
            </a:r>
            <a:r>
              <a:rPr lang="de-DE" sz="2177" baseline="30000" dirty="0"/>
              <a:t>e</a:t>
            </a:r>
            <a:r>
              <a:rPr lang="el-GR" sz="2177" dirty="0"/>
              <a:t> </a:t>
            </a:r>
            <a:r>
              <a:rPr lang="en-US" sz="2177" dirty="0"/>
              <a:t>+ </a:t>
            </a:r>
            <a:r>
              <a:rPr lang="el-GR" sz="2177" dirty="0">
                <a:latin typeface="Times New Roman"/>
                <a:cs typeface="Times New Roman"/>
              </a:rPr>
              <a:t>δ</a:t>
            </a:r>
            <a:r>
              <a:rPr lang="de-DE" sz="2177" dirty="0"/>
              <a:t>Y	</a:t>
            </a:r>
            <a:r>
              <a:rPr lang="en-US" sz="2177" dirty="0"/>
              <a:t> </a:t>
            </a:r>
            <a:r>
              <a:rPr lang="el-GR" sz="2177" dirty="0">
                <a:latin typeface="Times New Roman"/>
                <a:cs typeface="Times New Roman"/>
              </a:rPr>
              <a:t>δ </a:t>
            </a:r>
            <a:r>
              <a:rPr lang="de-DE" sz="2177" dirty="0">
                <a:latin typeface="Times New Roman"/>
                <a:cs typeface="Times New Roman"/>
              </a:rPr>
              <a:t>&gt;0</a:t>
            </a:r>
            <a:endParaRPr lang="de-DE" sz="2177" dirty="0"/>
          </a:p>
        </p:txBody>
      </p:sp>
      <p:sp>
        <p:nvSpPr>
          <p:cNvPr id="31" name="Textfeld 30"/>
          <p:cNvSpPr txBox="1"/>
          <p:nvPr/>
        </p:nvSpPr>
        <p:spPr>
          <a:xfrm>
            <a:off x="1674800" y="1050705"/>
            <a:ext cx="9679000" cy="427361"/>
          </a:xfrm>
          <a:prstGeom prst="rect">
            <a:avLst/>
          </a:prstGeom>
          <a:noFill/>
        </p:spPr>
        <p:txBody>
          <a:bodyPr wrap="square" rtlCol="0">
            <a:spAutoFit/>
          </a:bodyPr>
          <a:lstStyle/>
          <a:p>
            <a:r>
              <a:rPr lang="de-DE" sz="2177" b="1" dirty="0" smtClean="0">
                <a:ea typeface="Arial Unicode MS"/>
                <a:cs typeface="Arial Unicode MS"/>
              </a:rPr>
              <a:t>Ursprünglich:</a:t>
            </a:r>
            <a:r>
              <a:rPr lang="de-DE" sz="2177" dirty="0">
                <a:ea typeface="Arial Unicode MS"/>
                <a:cs typeface="Arial Unicode MS"/>
              </a:rPr>
              <a:t>	</a:t>
            </a:r>
            <a:r>
              <a:rPr lang="de-DE" sz="2177" dirty="0" smtClean="0">
                <a:ea typeface="Arial Unicode MS"/>
                <a:cs typeface="Arial Unicode MS"/>
              </a:rPr>
              <a:t>Negative Abhängigkeit zwischen Arbeitslosigkeit und Inflation</a:t>
            </a:r>
            <a:endParaRPr lang="de-DE" sz="2177" dirty="0">
              <a:ea typeface="Arial Unicode MS"/>
              <a:cs typeface="Arial Unicode MS"/>
            </a:endParaRPr>
          </a:p>
        </p:txBody>
      </p:sp>
      <p:sp>
        <p:nvSpPr>
          <p:cNvPr id="32" name="Textfeld 31"/>
          <p:cNvSpPr txBox="1"/>
          <p:nvPr/>
        </p:nvSpPr>
        <p:spPr>
          <a:xfrm>
            <a:off x="102359" y="2509285"/>
            <a:ext cx="11382232" cy="1097416"/>
          </a:xfrm>
          <a:prstGeom prst="rect">
            <a:avLst/>
          </a:prstGeom>
          <a:noFill/>
        </p:spPr>
        <p:txBody>
          <a:bodyPr wrap="square" rtlCol="0">
            <a:spAutoFit/>
          </a:bodyPr>
          <a:lstStyle/>
          <a:p>
            <a:r>
              <a:rPr lang="de-DE" sz="2177" dirty="0" smtClean="0">
                <a:ea typeface="Arial Unicode MS"/>
                <a:cs typeface="Arial Unicode MS"/>
              </a:rPr>
              <a:t>Wir verwenden wieder (vgl. </a:t>
            </a:r>
            <a:r>
              <a:rPr lang="de-DE" sz="2177" dirty="0" err="1" smtClean="0">
                <a:ea typeface="Arial Unicode MS"/>
                <a:cs typeface="Arial Unicode MS"/>
              </a:rPr>
              <a:t>Zeitinkonsistenzproblem</a:t>
            </a:r>
            <a:r>
              <a:rPr lang="de-DE" sz="2177" dirty="0" smtClean="0">
                <a:ea typeface="Arial Unicode MS"/>
                <a:cs typeface="Arial Unicode MS"/>
              </a:rPr>
              <a:t>) über den Zusammenhang: Eine fallende Arbeitslosigkeit geht prinzipiell mit einer </a:t>
            </a:r>
            <a:r>
              <a:rPr lang="de-DE" sz="2177" dirty="0" err="1" smtClean="0">
                <a:ea typeface="Arial Unicode MS"/>
                <a:cs typeface="Arial Unicode MS"/>
              </a:rPr>
              <a:t>Outputsteigerung</a:t>
            </a:r>
            <a:r>
              <a:rPr lang="de-DE" sz="2177" dirty="0" smtClean="0">
                <a:ea typeface="Arial Unicode MS"/>
                <a:cs typeface="Arial Unicode MS"/>
              </a:rPr>
              <a:t> einher</a:t>
            </a:r>
            <a:endParaRPr lang="de-DE" sz="2177" dirty="0">
              <a:ea typeface="Arial Unicode MS"/>
              <a:cs typeface="Arial Unicode MS"/>
            </a:endParaRPr>
          </a:p>
          <a:p>
            <a:pPr algn="ctr"/>
            <a:r>
              <a:rPr lang="de-DE" sz="2177" dirty="0">
                <a:ea typeface="Arial Unicode MS"/>
                <a:cs typeface="Arial Unicode MS"/>
              </a:rPr>
              <a:t>⇒</a:t>
            </a:r>
            <a:endParaRPr lang="de-DE" sz="2177" dirty="0">
              <a:ea typeface="Arial Unicode MS" panose="020B0604020202020204" pitchFamily="34" charset="-128"/>
              <a:cs typeface="Arial Unicode MS" panose="020B0604020202020204" pitchFamily="34" charset="-128"/>
            </a:endParaRPr>
          </a:p>
        </p:txBody>
      </p:sp>
      <p:cxnSp>
        <p:nvCxnSpPr>
          <p:cNvPr id="33" name="Straight Arrow Connector 6"/>
          <p:cNvCxnSpPr/>
          <p:nvPr/>
        </p:nvCxnSpPr>
        <p:spPr>
          <a:xfrm flipV="1">
            <a:off x="3968935" y="4147493"/>
            <a:ext cx="0" cy="191422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7"/>
          <p:cNvCxnSpPr/>
          <p:nvPr/>
        </p:nvCxnSpPr>
        <p:spPr>
          <a:xfrm>
            <a:off x="3968935" y="6061715"/>
            <a:ext cx="356287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3634325" y="4259691"/>
            <a:ext cx="300082" cy="343620"/>
          </a:xfrm>
          <a:prstGeom prst="rect">
            <a:avLst/>
          </a:prstGeom>
          <a:noFill/>
        </p:spPr>
        <p:txBody>
          <a:bodyPr wrap="none" rtlCol="0">
            <a:spAutoFit/>
          </a:bodyPr>
          <a:lstStyle/>
          <a:p>
            <a:r>
              <a:rPr lang="el-GR" sz="1633" dirty="0"/>
              <a:t>π</a:t>
            </a:r>
            <a:endParaRPr lang="de-DE" sz="1633" dirty="0"/>
          </a:p>
        </p:txBody>
      </p:sp>
      <p:sp>
        <p:nvSpPr>
          <p:cNvPr id="36" name="Textfeld 35"/>
          <p:cNvSpPr txBox="1"/>
          <p:nvPr/>
        </p:nvSpPr>
        <p:spPr>
          <a:xfrm>
            <a:off x="7096152" y="6080152"/>
            <a:ext cx="287258" cy="343620"/>
          </a:xfrm>
          <a:prstGeom prst="rect">
            <a:avLst/>
          </a:prstGeom>
          <a:noFill/>
        </p:spPr>
        <p:txBody>
          <a:bodyPr wrap="none" rtlCol="0">
            <a:spAutoFit/>
          </a:bodyPr>
          <a:lstStyle/>
          <a:p>
            <a:r>
              <a:rPr lang="de-DE" sz="1633" dirty="0"/>
              <a:t>Y</a:t>
            </a:r>
          </a:p>
        </p:txBody>
      </p:sp>
      <p:cxnSp>
        <p:nvCxnSpPr>
          <p:cNvPr id="37" name="Gerade Verbindung 36"/>
          <p:cNvCxnSpPr/>
          <p:nvPr/>
        </p:nvCxnSpPr>
        <p:spPr>
          <a:xfrm flipV="1">
            <a:off x="4483452" y="4674246"/>
            <a:ext cx="2090160" cy="844914"/>
          </a:xfrm>
          <a:prstGeom prst="line">
            <a:avLst/>
          </a:prstGeom>
          <a:ln w="31750">
            <a:solidFill>
              <a:srgbClr val="FFC000"/>
            </a:solidFill>
          </a:ln>
        </p:spPr>
        <p:style>
          <a:lnRef idx="1">
            <a:schemeClr val="accent1"/>
          </a:lnRef>
          <a:fillRef idx="0">
            <a:schemeClr val="accent1"/>
          </a:fillRef>
          <a:effectRef idx="0">
            <a:schemeClr val="accent1"/>
          </a:effectRef>
          <a:fontRef idx="minor">
            <a:schemeClr val="tx1"/>
          </a:fontRef>
        </p:style>
      </p:cxnSp>
      <p:sp>
        <p:nvSpPr>
          <p:cNvPr id="42" name="Textfeld 41"/>
          <p:cNvSpPr txBox="1"/>
          <p:nvPr/>
        </p:nvSpPr>
        <p:spPr>
          <a:xfrm>
            <a:off x="6573612" y="4530969"/>
            <a:ext cx="1261307" cy="343620"/>
          </a:xfrm>
          <a:prstGeom prst="rect">
            <a:avLst/>
          </a:prstGeom>
          <a:noFill/>
        </p:spPr>
        <p:txBody>
          <a:bodyPr wrap="none" rtlCol="0">
            <a:spAutoFit/>
          </a:bodyPr>
          <a:lstStyle/>
          <a:p>
            <a:r>
              <a:rPr lang="de-DE" sz="1633" dirty="0" err="1" smtClean="0"/>
              <a:t>Phillipskurve</a:t>
            </a:r>
            <a:endParaRPr lang="de-DE" sz="1633" dirty="0"/>
          </a:p>
        </p:txBody>
      </p:sp>
    </p:spTree>
    <p:extLst>
      <p:ext uri="{BB962C8B-B14F-4D97-AF65-F5344CB8AC3E}">
        <p14:creationId xmlns:p14="http://schemas.microsoft.com/office/powerpoint/2010/main" val="555315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4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28</a:t>
            </a:fld>
            <a:endParaRPr lang="de-DE" dirty="0"/>
          </a:p>
        </p:txBody>
      </p:sp>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r>
              <a:rPr lang="de-DE" sz="2903" b="1" dirty="0" smtClean="0"/>
              <a:t>Geldpolitik bei flexiblen Preisen</a:t>
            </a:r>
            <a:endParaRPr lang="de-DE" sz="2903" b="1" dirty="0"/>
          </a:p>
        </p:txBody>
      </p:sp>
      <p:sp>
        <p:nvSpPr>
          <p:cNvPr id="8" name="Textfeld 7"/>
          <p:cNvSpPr txBox="1"/>
          <p:nvPr/>
        </p:nvSpPr>
        <p:spPr>
          <a:xfrm>
            <a:off x="1600740" y="1142889"/>
            <a:ext cx="9067260" cy="5029447"/>
          </a:xfrm>
          <a:prstGeom prst="rect">
            <a:avLst/>
          </a:prstGeom>
          <a:noFill/>
        </p:spPr>
        <p:txBody>
          <a:bodyPr wrap="square" rtlCol="0">
            <a:noAutofit/>
          </a:bodyPr>
          <a:lstStyle/>
          <a:p>
            <a:pPr algn="ctr"/>
            <a:r>
              <a:rPr lang="en-US" sz="2540" dirty="0" err="1" smtClean="0"/>
              <a:t>Einsetzen</a:t>
            </a:r>
            <a:r>
              <a:rPr lang="en-US" sz="2540" dirty="0" smtClean="0"/>
              <a:t> der </a:t>
            </a:r>
            <a:r>
              <a:rPr lang="en-US" sz="2540" dirty="0" err="1" smtClean="0"/>
              <a:t>Philippskurve</a:t>
            </a:r>
            <a:r>
              <a:rPr lang="en-US" sz="2540" dirty="0" smtClean="0"/>
              <a:t> in die </a:t>
            </a:r>
            <a:r>
              <a:rPr lang="en-US" sz="2540" dirty="0"/>
              <a:t>T</a:t>
            </a:r>
            <a:r>
              <a:rPr lang="en-US" sz="2540" dirty="0" smtClean="0"/>
              <a:t>aylor-Regel</a:t>
            </a:r>
            <a:endParaRPr lang="en-US" sz="2540" dirty="0"/>
          </a:p>
          <a:p>
            <a:pPr algn="ctr"/>
            <a:r>
              <a:rPr lang="en-US" sz="2540" dirty="0">
                <a:latin typeface="Arial Unicode MS"/>
                <a:ea typeface="Arial Unicode MS"/>
                <a:cs typeface="Arial Unicode MS"/>
              </a:rPr>
              <a:t>⇒</a:t>
            </a:r>
          </a:p>
          <a:p>
            <a:pPr algn="ctr"/>
            <a:r>
              <a:rPr lang="en-US" sz="2540" dirty="0" err="1" smtClean="0"/>
              <a:t>Integrierte</a:t>
            </a:r>
            <a:r>
              <a:rPr lang="en-US" sz="2540" dirty="0" smtClean="0"/>
              <a:t> </a:t>
            </a:r>
            <a:r>
              <a:rPr lang="en-US" sz="2540" dirty="0" err="1" smtClean="0"/>
              <a:t>Geldpolitik</a:t>
            </a:r>
            <a:r>
              <a:rPr lang="en-US" sz="2540" dirty="0" smtClean="0"/>
              <a:t>-Regel (MP-rule: Monetary Policy Rule)</a:t>
            </a:r>
            <a:endParaRPr lang="en-US" sz="2540" dirty="0"/>
          </a:p>
          <a:p>
            <a:pPr algn="ctr"/>
            <a:endParaRPr lang="en-US" sz="2540" dirty="0"/>
          </a:p>
          <a:p>
            <a:pPr algn="ctr"/>
            <a:r>
              <a:rPr lang="pt-BR" sz="2540" dirty="0"/>
              <a:t>MP:	r = r* + b[</a:t>
            </a:r>
            <a:r>
              <a:rPr lang="el-GR" sz="2540" dirty="0"/>
              <a:t>π</a:t>
            </a:r>
            <a:r>
              <a:rPr lang="de-DE" sz="2540" baseline="30000" dirty="0"/>
              <a:t>e</a:t>
            </a:r>
            <a:r>
              <a:rPr lang="pt-BR" sz="2540" dirty="0"/>
              <a:t> + </a:t>
            </a:r>
            <a:r>
              <a:rPr lang="el-GR" sz="2800" dirty="0">
                <a:latin typeface="Times New Roman"/>
                <a:cs typeface="Times New Roman"/>
              </a:rPr>
              <a:t>δ</a:t>
            </a:r>
            <a:r>
              <a:rPr lang="pt-BR" sz="2540" dirty="0"/>
              <a:t>Y] + cY = a + b</a:t>
            </a:r>
            <a:r>
              <a:rPr lang="el-GR" sz="2540" dirty="0"/>
              <a:t> π</a:t>
            </a:r>
            <a:r>
              <a:rPr lang="de-DE" sz="2540" baseline="30000" dirty="0"/>
              <a:t>e</a:t>
            </a:r>
            <a:r>
              <a:rPr lang="pt-BR" sz="2540" dirty="0"/>
              <a:t> + (b</a:t>
            </a:r>
            <a:r>
              <a:rPr lang="el-GR" sz="2800" dirty="0">
                <a:latin typeface="Times New Roman"/>
                <a:cs typeface="Times New Roman"/>
              </a:rPr>
              <a:t>δ</a:t>
            </a:r>
            <a:r>
              <a:rPr lang="pt-BR" sz="2540" dirty="0"/>
              <a:t>+c)Y</a:t>
            </a:r>
          </a:p>
          <a:p>
            <a:pPr algn="ctr"/>
            <a:r>
              <a:rPr lang="en-US" sz="2540" dirty="0">
                <a:latin typeface="Arial Unicode MS"/>
                <a:ea typeface="Arial Unicode MS"/>
                <a:cs typeface="Arial Unicode MS"/>
              </a:rPr>
              <a:t>⇒</a:t>
            </a:r>
            <a:endParaRPr lang="pt-BR" sz="2540" dirty="0"/>
          </a:p>
          <a:p>
            <a:pPr algn="ctr"/>
            <a:r>
              <a:rPr lang="en-US" sz="2540" dirty="0" smtClean="0"/>
              <a:t>Der </a:t>
            </a:r>
            <a:r>
              <a:rPr lang="en-US" sz="2540" dirty="0" err="1" smtClean="0"/>
              <a:t>Outputkoeffizient</a:t>
            </a:r>
            <a:r>
              <a:rPr lang="en-US" sz="2540" dirty="0" smtClean="0"/>
              <a:t> </a:t>
            </a:r>
            <a:r>
              <a:rPr lang="en-US" sz="2540" dirty="0" err="1" smtClean="0"/>
              <a:t>bei</a:t>
            </a:r>
            <a:r>
              <a:rPr lang="en-US" sz="2540" dirty="0" smtClean="0"/>
              <a:t> Y </a:t>
            </a:r>
            <a:r>
              <a:rPr lang="en-US" sz="2540" dirty="0" err="1" smtClean="0"/>
              <a:t>ist</a:t>
            </a:r>
            <a:r>
              <a:rPr lang="en-US" sz="2540" dirty="0" smtClean="0"/>
              <a:t> </a:t>
            </a:r>
            <a:r>
              <a:rPr lang="en-US" sz="2540" dirty="0" err="1" smtClean="0"/>
              <a:t>jetzt</a:t>
            </a:r>
            <a:r>
              <a:rPr lang="en-US" sz="2540" dirty="0" smtClean="0"/>
              <a:t> is </a:t>
            </a:r>
            <a:r>
              <a:rPr lang="en-US" sz="2540" dirty="0" err="1" smtClean="0"/>
              <a:t>jetzt</a:t>
            </a:r>
            <a:r>
              <a:rPr lang="en-US" sz="2540" dirty="0" smtClean="0"/>
              <a:t> b</a:t>
            </a:r>
            <a:r>
              <a:rPr lang="el-GR" sz="2400" dirty="0">
                <a:latin typeface="Times New Roman"/>
                <a:cs typeface="Times New Roman"/>
              </a:rPr>
              <a:t>δ</a:t>
            </a:r>
            <a:r>
              <a:rPr lang="en-US" sz="2540" dirty="0" smtClean="0"/>
              <a:t>+c&gt;c </a:t>
            </a:r>
            <a:endParaRPr lang="en-US" sz="2540" dirty="0"/>
          </a:p>
          <a:p>
            <a:pPr algn="ctr"/>
            <a:r>
              <a:rPr lang="en-US" sz="2540" dirty="0">
                <a:latin typeface="Arial Unicode MS"/>
                <a:ea typeface="Arial Unicode MS"/>
                <a:cs typeface="Arial Unicode MS"/>
              </a:rPr>
              <a:t>⇒</a:t>
            </a:r>
            <a:endParaRPr lang="pt-BR" sz="2540" dirty="0"/>
          </a:p>
          <a:p>
            <a:pPr marL="414726" indent="-414726">
              <a:buFont typeface="Arial" panose="020B0604020202020204" pitchFamily="34" charset="0"/>
              <a:buChar char="•"/>
            </a:pPr>
            <a:r>
              <a:rPr lang="en-US" sz="2540" dirty="0" err="1" smtClean="0"/>
              <a:t>Direkter</a:t>
            </a:r>
            <a:r>
              <a:rPr lang="en-US" sz="2540" dirty="0" smtClean="0"/>
              <a:t> </a:t>
            </a:r>
            <a:r>
              <a:rPr lang="en-US" sz="2540" dirty="0" err="1" smtClean="0"/>
              <a:t>Outputeffekt</a:t>
            </a:r>
            <a:r>
              <a:rPr lang="en-US" sz="2540" dirty="0" smtClean="0"/>
              <a:t> der </a:t>
            </a:r>
            <a:r>
              <a:rPr lang="en-US" sz="2540" dirty="0" err="1" smtClean="0"/>
              <a:t>Geldpolitk</a:t>
            </a:r>
            <a:r>
              <a:rPr lang="en-US" sz="2540" dirty="0" smtClean="0"/>
              <a:t> </a:t>
            </a:r>
            <a:r>
              <a:rPr lang="en-US" sz="2540" dirty="0" err="1" smtClean="0"/>
              <a:t>über</a:t>
            </a:r>
            <a:r>
              <a:rPr lang="en-US" sz="2540" dirty="0" smtClean="0"/>
              <a:t> </a:t>
            </a:r>
            <a:r>
              <a:rPr lang="en-US" sz="2540" dirty="0"/>
              <a:t>c </a:t>
            </a:r>
          </a:p>
          <a:p>
            <a:pPr marL="414726" indent="-414726">
              <a:buFont typeface="Arial" panose="020B0604020202020204" pitchFamily="34" charset="0"/>
              <a:buChar char="•"/>
            </a:pPr>
            <a:r>
              <a:rPr lang="en-US" sz="2540" dirty="0" err="1" smtClean="0"/>
              <a:t>Indirekter</a:t>
            </a:r>
            <a:r>
              <a:rPr lang="en-US" sz="2540" dirty="0" smtClean="0"/>
              <a:t> </a:t>
            </a:r>
            <a:r>
              <a:rPr lang="en-US" sz="2540" dirty="0" err="1" smtClean="0"/>
              <a:t>Effekt</a:t>
            </a:r>
            <a:r>
              <a:rPr lang="en-US" sz="2540" dirty="0" smtClean="0"/>
              <a:t> </a:t>
            </a:r>
            <a:r>
              <a:rPr lang="en-US" sz="2540" dirty="0" err="1" smtClean="0"/>
              <a:t>über</a:t>
            </a:r>
            <a:r>
              <a:rPr lang="en-US" sz="2540" dirty="0" smtClean="0"/>
              <a:t> </a:t>
            </a:r>
            <a:r>
              <a:rPr lang="en-US" sz="2540" dirty="0"/>
              <a:t>b</a:t>
            </a:r>
            <a:r>
              <a:rPr lang="el-GR" sz="2400" dirty="0">
                <a:latin typeface="Times New Roman"/>
                <a:cs typeface="Times New Roman"/>
              </a:rPr>
              <a:t>δ</a:t>
            </a:r>
            <a:r>
              <a:rPr lang="en-US" sz="2540" dirty="0"/>
              <a:t>.</a:t>
            </a:r>
            <a:r>
              <a:rPr lang="pt-BR" sz="2540" dirty="0"/>
              <a:t> </a:t>
            </a:r>
            <a:endParaRPr lang="de-DE" sz="2540" dirty="0"/>
          </a:p>
        </p:txBody>
      </p:sp>
    </p:spTree>
    <p:extLst>
      <p:ext uri="{BB962C8B-B14F-4D97-AF65-F5344CB8AC3E}">
        <p14:creationId xmlns:p14="http://schemas.microsoft.com/office/powerpoint/2010/main" val="3616763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52247"/>
            <a:ext cx="7597213" cy="469602"/>
          </a:xfrm>
          <a:prstGeom prst="rect">
            <a:avLst/>
          </a:prstGeom>
          <a:noFill/>
          <a:ln>
            <a:noFill/>
          </a:ln>
        </p:spPr>
        <p:txBody>
          <a:bodyPr lIns="81638" tIns="40819" rIns="81638" bIns="40819" anchor="ctr" anchorCtr="1"/>
          <a:lstStyle/>
          <a:p>
            <a:r>
              <a:rPr lang="de-DE" sz="2903" b="1" dirty="0" smtClean="0"/>
              <a:t>Gleichgewicht bei flexiblen Preisen</a:t>
            </a:r>
            <a:endParaRPr lang="de-DE" sz="2903" b="1" dirty="0"/>
          </a:p>
        </p:txBody>
      </p:sp>
      <p:cxnSp>
        <p:nvCxnSpPr>
          <p:cNvPr id="8" name="Straight Arrow Connector 6"/>
          <p:cNvCxnSpPr/>
          <p:nvPr/>
        </p:nvCxnSpPr>
        <p:spPr>
          <a:xfrm flipV="1">
            <a:off x="3352665" y="815344"/>
            <a:ext cx="0" cy="356559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3352666" y="4380940"/>
            <a:ext cx="582872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018055" y="750025"/>
            <a:ext cx="258404" cy="343620"/>
          </a:xfrm>
          <a:prstGeom prst="rect">
            <a:avLst/>
          </a:prstGeom>
          <a:noFill/>
        </p:spPr>
        <p:txBody>
          <a:bodyPr wrap="none" rtlCol="0">
            <a:spAutoFit/>
          </a:bodyPr>
          <a:lstStyle/>
          <a:p>
            <a:r>
              <a:rPr lang="de-DE" sz="1633" dirty="0"/>
              <a:t>r</a:t>
            </a:r>
          </a:p>
        </p:txBody>
      </p:sp>
      <p:sp>
        <p:nvSpPr>
          <p:cNvPr id="11" name="Textfeld 10"/>
          <p:cNvSpPr txBox="1"/>
          <p:nvPr/>
        </p:nvSpPr>
        <p:spPr>
          <a:xfrm>
            <a:off x="8700677" y="4399376"/>
            <a:ext cx="28725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4332429" y="1085041"/>
            <a:ext cx="3723097" cy="247363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4825380" y="1533836"/>
            <a:ext cx="2416747" cy="1865763"/>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6915539" y="2835182"/>
            <a:ext cx="389850" cy="427361"/>
          </a:xfrm>
          <a:prstGeom prst="rect">
            <a:avLst/>
          </a:prstGeom>
          <a:noFill/>
        </p:spPr>
        <p:txBody>
          <a:bodyPr wrap="none" rtlCol="0">
            <a:spAutoFit/>
          </a:bodyPr>
          <a:lstStyle/>
          <a:p>
            <a:r>
              <a:rPr lang="de-DE" sz="2177" b="1" dirty="0" smtClean="0"/>
              <a:t>IS</a:t>
            </a:r>
            <a:endParaRPr lang="de-DE" sz="2177" b="1" dirty="0"/>
          </a:p>
        </p:txBody>
      </p:sp>
      <p:sp>
        <p:nvSpPr>
          <p:cNvPr id="16" name="Textfeld 15"/>
          <p:cNvSpPr txBox="1"/>
          <p:nvPr/>
        </p:nvSpPr>
        <p:spPr>
          <a:xfrm>
            <a:off x="7503396" y="619392"/>
            <a:ext cx="479618" cy="427361"/>
          </a:xfrm>
          <a:prstGeom prst="rect">
            <a:avLst/>
          </a:prstGeom>
          <a:noFill/>
        </p:spPr>
        <p:txBody>
          <a:bodyPr wrap="none" rtlCol="0">
            <a:spAutoFit/>
          </a:bodyPr>
          <a:lstStyle/>
          <a:p>
            <a:r>
              <a:rPr lang="de-DE" sz="2177" b="1" dirty="0"/>
              <a:t>TR</a:t>
            </a:r>
          </a:p>
        </p:txBody>
      </p:sp>
      <p:cxnSp>
        <p:nvCxnSpPr>
          <p:cNvPr id="21" name="Gerade Verbindung 20"/>
          <p:cNvCxnSpPr/>
          <p:nvPr/>
        </p:nvCxnSpPr>
        <p:spPr>
          <a:xfrm flipH="1">
            <a:off x="3352666" y="2466717"/>
            <a:ext cx="268108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6033752" y="2448280"/>
            <a:ext cx="0" cy="193266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7" name="Gerade Verbindung 16"/>
          <p:cNvCxnSpPr/>
          <p:nvPr/>
        </p:nvCxnSpPr>
        <p:spPr>
          <a:xfrm flipV="1">
            <a:off x="5091877" y="833072"/>
            <a:ext cx="2125888" cy="2881575"/>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Textfeld 19"/>
          <p:cNvSpPr txBox="1"/>
          <p:nvPr/>
        </p:nvSpPr>
        <p:spPr>
          <a:xfrm>
            <a:off x="6683857" y="619392"/>
            <a:ext cx="577402" cy="427361"/>
          </a:xfrm>
          <a:prstGeom prst="rect">
            <a:avLst/>
          </a:prstGeom>
          <a:noFill/>
        </p:spPr>
        <p:txBody>
          <a:bodyPr wrap="none" rtlCol="0">
            <a:spAutoFit/>
          </a:bodyPr>
          <a:lstStyle/>
          <a:p>
            <a:r>
              <a:rPr lang="de-DE" sz="2177" b="1" dirty="0"/>
              <a:t>MP</a:t>
            </a:r>
          </a:p>
        </p:txBody>
      </p:sp>
      <p:sp>
        <p:nvSpPr>
          <p:cNvPr id="18" name="Textfeld 17"/>
          <p:cNvSpPr txBox="1"/>
          <p:nvPr/>
        </p:nvSpPr>
        <p:spPr>
          <a:xfrm>
            <a:off x="9038466" y="985128"/>
            <a:ext cx="2315334" cy="1097416"/>
          </a:xfrm>
          <a:prstGeom prst="rect">
            <a:avLst/>
          </a:prstGeom>
          <a:noFill/>
        </p:spPr>
        <p:txBody>
          <a:bodyPr wrap="square" rtlCol="0">
            <a:spAutoFit/>
          </a:bodyPr>
          <a:lstStyle/>
          <a:p>
            <a:pPr algn="ctr"/>
            <a:r>
              <a:rPr lang="de-DE" sz="2177" dirty="0" smtClean="0">
                <a:ea typeface="Arial Unicode MS"/>
                <a:cs typeface="Arial Unicode MS"/>
              </a:rPr>
              <a:t>Die MP-Kurve</a:t>
            </a:r>
          </a:p>
          <a:p>
            <a:pPr algn="ctr"/>
            <a:r>
              <a:rPr lang="de-DE" sz="2177" dirty="0" smtClean="0">
                <a:ea typeface="Arial Unicode MS"/>
                <a:cs typeface="Arial Unicode MS"/>
              </a:rPr>
              <a:t>ist steiler als</a:t>
            </a:r>
          </a:p>
          <a:p>
            <a:pPr algn="ctr"/>
            <a:r>
              <a:rPr lang="de-DE" sz="2177" dirty="0">
                <a:ea typeface="Arial Unicode MS"/>
                <a:cs typeface="Arial Unicode MS"/>
              </a:rPr>
              <a:t>d</a:t>
            </a:r>
            <a:r>
              <a:rPr lang="de-DE" sz="2177" dirty="0" smtClean="0">
                <a:ea typeface="Arial Unicode MS"/>
                <a:cs typeface="Arial Unicode MS"/>
              </a:rPr>
              <a:t>ie TR-Kurve</a:t>
            </a:r>
            <a:endParaRPr lang="de-DE" sz="2177" dirty="0">
              <a:ea typeface="Arial Unicode MS" panose="020B0604020202020204" pitchFamily="34" charset="-128"/>
              <a:cs typeface="Arial Unicode MS" panose="020B0604020202020204" pitchFamily="34" charset="-128"/>
            </a:endParaRPr>
          </a:p>
        </p:txBody>
      </p:sp>
      <p:sp>
        <p:nvSpPr>
          <p:cNvPr id="19" name="Textfeld 18"/>
          <p:cNvSpPr txBox="1"/>
          <p:nvPr/>
        </p:nvSpPr>
        <p:spPr>
          <a:xfrm>
            <a:off x="9038466" y="2466717"/>
            <a:ext cx="3153534" cy="1097416"/>
          </a:xfrm>
          <a:prstGeom prst="rect">
            <a:avLst/>
          </a:prstGeom>
          <a:noFill/>
        </p:spPr>
        <p:txBody>
          <a:bodyPr wrap="square" rtlCol="0">
            <a:spAutoFit/>
          </a:bodyPr>
          <a:lstStyle/>
          <a:p>
            <a:r>
              <a:rPr lang="de-DE" sz="2177" dirty="0" smtClean="0">
                <a:ea typeface="Arial Unicode MS"/>
                <a:cs typeface="Arial Unicode MS"/>
              </a:rPr>
              <a:t>Die qualitativen Wirkungs- </a:t>
            </a:r>
            <a:r>
              <a:rPr lang="de-DE" sz="2177" dirty="0" err="1" smtClean="0">
                <a:ea typeface="Arial Unicode MS"/>
                <a:cs typeface="Arial Unicode MS"/>
              </a:rPr>
              <a:t>richtungen</a:t>
            </a:r>
            <a:r>
              <a:rPr lang="de-DE" sz="2177" dirty="0" smtClean="0">
                <a:ea typeface="Arial Unicode MS"/>
                <a:cs typeface="Arial Unicode MS"/>
              </a:rPr>
              <a:t> der Geldpolitik bleiben aber erhalten</a:t>
            </a:r>
            <a:endParaRPr lang="de-DE" sz="2177" dirty="0">
              <a:ea typeface="Arial Unicode MS" panose="020B0604020202020204" pitchFamily="34" charset="-128"/>
              <a:cs typeface="Arial Unicode MS" panose="020B0604020202020204" pitchFamily="34" charset="-128"/>
            </a:endParaRPr>
          </a:p>
        </p:txBody>
      </p:sp>
      <p:sp>
        <p:nvSpPr>
          <p:cNvPr id="23" name="Textfeld 22"/>
          <p:cNvSpPr txBox="1"/>
          <p:nvPr/>
        </p:nvSpPr>
        <p:spPr>
          <a:xfrm>
            <a:off x="1494976" y="4635995"/>
            <a:ext cx="10098798" cy="427361"/>
          </a:xfrm>
          <a:prstGeom prst="rect">
            <a:avLst/>
          </a:prstGeom>
          <a:noFill/>
        </p:spPr>
        <p:txBody>
          <a:bodyPr wrap="square" rtlCol="0">
            <a:spAutoFit/>
          </a:bodyPr>
          <a:lstStyle/>
          <a:p>
            <a:r>
              <a:rPr lang="de-DE" sz="2177" dirty="0" smtClean="0">
                <a:ea typeface="Arial Unicode MS"/>
                <a:cs typeface="Arial Unicode MS"/>
              </a:rPr>
              <a:t>Bei Verwendung von IS-Kurve und MP-Kurve spricht man dann vom IS-MP-Modell</a:t>
            </a:r>
            <a:endParaRPr lang="de-DE" sz="2177" dirty="0">
              <a:ea typeface="Arial Unicode MS" panose="020B0604020202020204" pitchFamily="34" charset="-128"/>
              <a:cs typeface="Arial Unicode MS" panose="020B0604020202020204" pitchFamily="34" charset="-128"/>
            </a:endParaRPr>
          </a:p>
        </p:txBody>
      </p:sp>
      <p:sp>
        <p:nvSpPr>
          <p:cNvPr id="24" name="Textfeld 23"/>
          <p:cNvSpPr txBox="1"/>
          <p:nvPr/>
        </p:nvSpPr>
        <p:spPr>
          <a:xfrm>
            <a:off x="0" y="5097269"/>
            <a:ext cx="12191999" cy="1138773"/>
          </a:xfrm>
          <a:prstGeom prst="rect">
            <a:avLst/>
          </a:prstGeom>
          <a:noFill/>
        </p:spPr>
        <p:txBody>
          <a:bodyPr wrap="square" rtlCol="0">
            <a:spAutoFit/>
          </a:bodyPr>
          <a:lstStyle/>
          <a:p>
            <a:r>
              <a:rPr lang="de-DE" sz="1700" dirty="0" smtClean="0">
                <a:ea typeface="Arial Unicode MS"/>
                <a:cs typeface="Arial Unicode MS"/>
              </a:rPr>
              <a:t>In die Lehre wurde dieses </a:t>
            </a:r>
            <a:r>
              <a:rPr lang="de-DE" sz="1700" dirty="0" smtClean="0">
                <a:ea typeface="Arial Unicode MS"/>
                <a:cs typeface="Arial Unicode MS"/>
                <a:hlinkClick r:id="rId3"/>
              </a:rPr>
              <a:t>Modell von David </a:t>
            </a:r>
            <a:r>
              <a:rPr lang="de-DE" sz="1700" dirty="0" err="1" smtClean="0">
                <a:ea typeface="Arial Unicode MS"/>
                <a:cs typeface="Arial Unicode MS"/>
                <a:hlinkClick r:id="rId3"/>
              </a:rPr>
              <a:t>Romer</a:t>
            </a:r>
            <a:r>
              <a:rPr lang="de-DE" sz="1700" dirty="0" smtClean="0">
                <a:ea typeface="Arial Unicode MS"/>
                <a:cs typeface="Arial Unicode MS"/>
                <a:hlinkClick r:id="rId3"/>
              </a:rPr>
              <a:t> </a:t>
            </a:r>
            <a:r>
              <a:rPr lang="de-DE" sz="1700" dirty="0" smtClean="0">
                <a:ea typeface="Arial Unicode MS"/>
                <a:cs typeface="Arial Unicode MS"/>
              </a:rPr>
              <a:t>(nicht zu verwechseln mit dem Wachstumstheoretiker Paul </a:t>
            </a:r>
            <a:r>
              <a:rPr lang="de-DE" sz="1700" dirty="0" err="1" smtClean="0">
                <a:ea typeface="Arial Unicode MS"/>
                <a:cs typeface="Arial Unicode MS"/>
              </a:rPr>
              <a:t>Romer</a:t>
            </a:r>
            <a:r>
              <a:rPr lang="de-DE" sz="1700" dirty="0" smtClean="0">
                <a:ea typeface="Arial Unicode MS"/>
                <a:cs typeface="Arial Unicode MS"/>
              </a:rPr>
              <a:t> [Wirtschafts- </a:t>
            </a:r>
            <a:r>
              <a:rPr lang="de-DE" sz="1700" dirty="0">
                <a:ea typeface="Arial Unicode MS"/>
                <a:cs typeface="Arial Unicode MS"/>
              </a:rPr>
              <a:t>N</a:t>
            </a:r>
            <a:r>
              <a:rPr lang="de-DE" sz="1700" dirty="0" smtClean="0">
                <a:ea typeface="Arial Unicode MS"/>
                <a:cs typeface="Arial Unicode MS"/>
              </a:rPr>
              <a:t>obelpreis 2018!]) vor ca. 20 Jahren eingeführt und zwischenzeitlich sah es so aus, dass es das IS-LM-Modell ablösen würde. Im Nach- gang der Finanzkrise und der seit nunmehr fast 10 Jahren laufenden </a:t>
            </a:r>
            <a:r>
              <a:rPr lang="de-DE" sz="1700" dirty="0" err="1" smtClean="0">
                <a:ea typeface="Arial Unicode MS"/>
                <a:cs typeface="Arial Unicode MS"/>
              </a:rPr>
              <a:t>Quantative</a:t>
            </a:r>
            <a:r>
              <a:rPr lang="de-DE" sz="1700" dirty="0" smtClean="0">
                <a:ea typeface="Arial Unicode MS"/>
                <a:cs typeface="Arial Unicode MS"/>
              </a:rPr>
              <a:t> </a:t>
            </a:r>
            <a:r>
              <a:rPr lang="de-DE" sz="1700" dirty="0" err="1" smtClean="0">
                <a:ea typeface="Arial Unicode MS"/>
                <a:cs typeface="Arial Unicode MS"/>
              </a:rPr>
              <a:t>Easing</a:t>
            </a:r>
            <a:r>
              <a:rPr lang="de-DE" sz="1700" dirty="0" smtClean="0">
                <a:ea typeface="Arial Unicode MS"/>
                <a:cs typeface="Arial Unicode MS"/>
              </a:rPr>
              <a:t> Programmen der großen Zentralbanken in </a:t>
            </a:r>
            <a:r>
              <a:rPr lang="de-DE" sz="1700" dirty="0">
                <a:ea typeface="Arial Unicode MS"/>
                <a:cs typeface="Arial Unicode MS"/>
              </a:rPr>
              <a:t>der </a:t>
            </a:r>
            <a:r>
              <a:rPr lang="de-DE" sz="1700" dirty="0" smtClean="0">
                <a:ea typeface="Arial Unicode MS"/>
                <a:cs typeface="Arial Unicode MS"/>
              </a:rPr>
              <a:t>Welt, </a:t>
            </a:r>
            <a:r>
              <a:rPr lang="de-DE" sz="1700" dirty="0">
                <a:ea typeface="Arial Unicode MS"/>
                <a:cs typeface="Arial Unicode MS"/>
              </a:rPr>
              <a:t>die mehr oder weniger einer direkten Erhöhung der Geldmenge entsprechen</a:t>
            </a:r>
            <a:r>
              <a:rPr lang="de-DE" sz="1700" dirty="0" smtClean="0">
                <a:ea typeface="Arial Unicode MS"/>
                <a:cs typeface="Arial Unicode MS"/>
              </a:rPr>
              <a:t>, hat das IS-LM-Modell wieder ein Renaissance erlebt</a:t>
            </a:r>
            <a:endParaRPr lang="de-DE" sz="1700" dirty="0">
              <a:ea typeface="Arial Unicode MS" panose="020B0604020202020204" pitchFamily="34" charset="-128"/>
              <a:cs typeface="Arial Unicode MS" panose="020B0604020202020204" pitchFamily="34" charset="-128"/>
            </a:endParaRPr>
          </a:p>
        </p:txBody>
      </p:sp>
      <p:sp>
        <p:nvSpPr>
          <p:cNvPr id="25" name="Textfeld 24"/>
          <p:cNvSpPr txBox="1"/>
          <p:nvPr/>
        </p:nvSpPr>
        <p:spPr>
          <a:xfrm>
            <a:off x="-1" y="6235506"/>
            <a:ext cx="12191999" cy="615553"/>
          </a:xfrm>
          <a:prstGeom prst="rect">
            <a:avLst/>
          </a:prstGeom>
          <a:noFill/>
        </p:spPr>
        <p:txBody>
          <a:bodyPr wrap="square" rtlCol="0">
            <a:spAutoFit/>
          </a:bodyPr>
          <a:lstStyle/>
          <a:p>
            <a:r>
              <a:rPr lang="de-DE" sz="1700" dirty="0" smtClean="0">
                <a:ea typeface="Arial Unicode MS"/>
                <a:cs typeface="Arial Unicode MS"/>
              </a:rPr>
              <a:t>Letztlich bleibt zu konstatieren, dass beide Modelle in ihrer qualitativen Wirkung die gleichen (bzw. sehr ähnliche) Zusammenhänge darstellen bei unterschiedlicher Herleitung!</a:t>
            </a:r>
            <a:endParaRPr lang="de-DE" sz="1700" dirty="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406146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8" grpId="0"/>
      <p:bldP spid="23" grpId="0"/>
      <p:bldP spid="24" grpId="0"/>
      <p:bldP spid="2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3</a:t>
            </a:fld>
            <a:endParaRPr lang="de-DE" dirty="0"/>
          </a:p>
        </p:txBody>
      </p:sp>
      <p:sp>
        <p:nvSpPr>
          <p:cNvPr id="6" name="TextShape 2"/>
          <p:cNvSpPr txBox="1"/>
          <p:nvPr/>
        </p:nvSpPr>
        <p:spPr>
          <a:xfrm>
            <a:off x="79745" y="0"/>
            <a:ext cx="12271743" cy="744941"/>
          </a:xfrm>
          <a:prstGeom prst="rect">
            <a:avLst/>
          </a:prstGeom>
          <a:noFill/>
          <a:ln>
            <a:noFill/>
          </a:ln>
        </p:spPr>
        <p:txBody>
          <a:bodyPr lIns="81646" tIns="40823" rIns="81646" bIns="40823" anchor="ctr" anchorCtr="1"/>
          <a:lstStyle/>
          <a:p>
            <a:r>
              <a:rPr lang="de-DE" sz="2400" b="1" dirty="0" err="1" smtClean="0"/>
              <a:t>Philippskurve</a:t>
            </a:r>
            <a:r>
              <a:rPr lang="de-DE" sz="2400" b="1" dirty="0" smtClean="0"/>
              <a:t> </a:t>
            </a:r>
            <a:r>
              <a:rPr lang="de-DE" sz="2400" b="1" dirty="0" err="1" smtClean="0"/>
              <a:t>un</a:t>
            </a:r>
            <a:r>
              <a:rPr lang="de-DE" sz="2400" b="1" dirty="0" smtClean="0"/>
              <a:t> kurzfristige aggregierte Angebotskurve (AS)</a:t>
            </a:r>
            <a:endParaRPr lang="de-DE" sz="2400" b="1" dirty="0"/>
          </a:p>
        </p:txBody>
      </p:sp>
      <p:sp>
        <p:nvSpPr>
          <p:cNvPr id="4" name="Textfeld 3"/>
          <p:cNvSpPr txBox="1"/>
          <p:nvPr/>
        </p:nvSpPr>
        <p:spPr>
          <a:xfrm>
            <a:off x="0" y="789854"/>
            <a:ext cx="8644107" cy="3388742"/>
          </a:xfrm>
          <a:prstGeom prst="rect">
            <a:avLst/>
          </a:prstGeom>
          <a:noFill/>
        </p:spPr>
        <p:txBody>
          <a:bodyPr wrap="square" rtlCol="0">
            <a:noAutofit/>
          </a:bodyPr>
          <a:lstStyle/>
          <a:p>
            <a:r>
              <a:rPr lang="de-DE" sz="2000" dirty="0" smtClean="0"/>
              <a:t>AS:</a:t>
            </a:r>
            <a:r>
              <a:rPr lang="de-DE" sz="2000" dirty="0"/>
              <a:t>	</a:t>
            </a:r>
            <a:r>
              <a:rPr lang="de-DE" sz="2000" dirty="0" err="1" smtClean="0"/>
              <a:t>Y</a:t>
            </a:r>
            <a:r>
              <a:rPr lang="de-DE" sz="2000" baseline="-25000" dirty="0" err="1" smtClean="0"/>
              <a:t>t</a:t>
            </a:r>
            <a:r>
              <a:rPr lang="de-DE" sz="2000" dirty="0"/>
              <a:t>	</a:t>
            </a:r>
            <a:r>
              <a:rPr lang="de-DE" sz="2000" dirty="0" smtClean="0"/>
              <a:t>= </a:t>
            </a:r>
            <a:r>
              <a:rPr lang="en-US" sz="2000" dirty="0" smtClean="0"/>
              <a:t>Y</a:t>
            </a:r>
            <a:r>
              <a:rPr lang="en-US" sz="2000" dirty="0"/>
              <a:t>* + </a:t>
            </a:r>
            <a:r>
              <a:rPr lang="de-DE" sz="2000" dirty="0" smtClean="0"/>
              <a:t>a</a:t>
            </a:r>
            <a:r>
              <a:rPr lang="en-US" sz="2000" dirty="0" smtClean="0"/>
              <a:t>(P</a:t>
            </a:r>
            <a:r>
              <a:rPr lang="en-US" sz="2000" baseline="-25000" dirty="0" smtClean="0"/>
              <a:t>t</a:t>
            </a:r>
            <a:r>
              <a:rPr lang="en-US" sz="2000" dirty="0" smtClean="0"/>
              <a:t>-</a:t>
            </a:r>
            <a:r>
              <a:rPr lang="en-US" sz="2000" dirty="0" err="1" smtClean="0"/>
              <a:t>P</a:t>
            </a:r>
            <a:r>
              <a:rPr lang="en-US" sz="2000" baseline="-25000" dirty="0" err="1" smtClean="0"/>
              <a:t>t</a:t>
            </a:r>
            <a:r>
              <a:rPr lang="en-US" sz="2000" baseline="30000" dirty="0" err="1" smtClean="0"/>
              <a:t>e</a:t>
            </a:r>
            <a:r>
              <a:rPr lang="en-US" sz="2000" dirty="0"/>
              <a:t>)	</a:t>
            </a:r>
            <a:r>
              <a:rPr lang="en-US" sz="2000" dirty="0" smtClean="0"/>
              <a:t>(</a:t>
            </a:r>
            <a:r>
              <a:rPr lang="en-US" sz="2000" dirty="0"/>
              <a:t>a&gt;0</a:t>
            </a:r>
            <a:r>
              <a:rPr lang="en-US" sz="2000" dirty="0" smtClean="0"/>
              <a:t>)	(</a:t>
            </a:r>
            <a:r>
              <a:rPr lang="en-US" sz="2000" dirty="0" err="1" smtClean="0"/>
              <a:t>P</a:t>
            </a:r>
            <a:r>
              <a:rPr lang="en-US" sz="2000" baseline="-25000" dirty="0" err="1" smtClean="0"/>
              <a:t>t</a:t>
            </a:r>
            <a:r>
              <a:rPr lang="en-US" sz="2000" baseline="30000" dirty="0" err="1" smtClean="0"/>
              <a:t>e</a:t>
            </a:r>
            <a:r>
              <a:rPr lang="en-US" sz="2000" dirty="0" smtClean="0"/>
              <a:t>: </a:t>
            </a:r>
            <a:r>
              <a:rPr lang="en-US" sz="2000" dirty="0" err="1" smtClean="0"/>
              <a:t>erwartetes</a:t>
            </a:r>
            <a:r>
              <a:rPr lang="en-US" sz="2000" dirty="0" smtClean="0"/>
              <a:t> </a:t>
            </a:r>
            <a:r>
              <a:rPr lang="en-US" sz="2000" dirty="0" err="1" smtClean="0"/>
              <a:t>Preisniveau</a:t>
            </a:r>
            <a:r>
              <a:rPr lang="en-US" sz="2000" dirty="0" smtClean="0"/>
              <a:t>)</a:t>
            </a:r>
            <a:endParaRPr lang="en-US" sz="2000" dirty="0"/>
          </a:p>
          <a:p>
            <a:endParaRPr lang="en-US" sz="2000" dirty="0" smtClean="0"/>
          </a:p>
          <a:p>
            <a:r>
              <a:rPr lang="en-US" sz="2000" dirty="0" err="1" smtClean="0"/>
              <a:t>Ersetze</a:t>
            </a:r>
            <a:r>
              <a:rPr lang="en-US" sz="2000" dirty="0"/>
              <a:t> </a:t>
            </a:r>
            <a:r>
              <a:rPr lang="en-US" sz="2000" dirty="0" smtClean="0"/>
              <a:t>P</a:t>
            </a:r>
            <a:r>
              <a:rPr lang="en-US" sz="2000" baseline="-25000" dirty="0" smtClean="0"/>
              <a:t>t</a:t>
            </a:r>
            <a:r>
              <a:rPr lang="en-US" sz="2000" dirty="0" smtClean="0"/>
              <a:t>/P</a:t>
            </a:r>
            <a:r>
              <a:rPr lang="en-US" sz="2000" baseline="-25000" dirty="0" smtClean="0"/>
              <a:t>t-1</a:t>
            </a:r>
            <a:r>
              <a:rPr lang="en-US" sz="2000" dirty="0" smtClean="0"/>
              <a:t>=1+</a:t>
            </a:r>
            <a:r>
              <a:rPr lang="el-GR" sz="2000" dirty="0"/>
              <a:t> π</a:t>
            </a:r>
            <a:r>
              <a:rPr lang="de-DE" sz="2000" baseline="-25000" dirty="0"/>
              <a:t>t </a:t>
            </a:r>
            <a:r>
              <a:rPr lang="en-US" sz="2000" dirty="0"/>
              <a:t>	und	</a:t>
            </a:r>
            <a:r>
              <a:rPr lang="en-US" sz="2000" dirty="0" err="1" smtClean="0"/>
              <a:t>P</a:t>
            </a:r>
            <a:r>
              <a:rPr lang="en-US" sz="2000" baseline="-25000" dirty="0" err="1" smtClean="0"/>
              <a:t>t</a:t>
            </a:r>
            <a:r>
              <a:rPr lang="en-US" sz="2000" baseline="30000" dirty="0" err="1" smtClean="0"/>
              <a:t>e</a:t>
            </a:r>
            <a:r>
              <a:rPr lang="en-US" sz="2000" dirty="0" smtClean="0"/>
              <a:t>/P</a:t>
            </a:r>
            <a:r>
              <a:rPr lang="en-US" sz="2000" baseline="-25000" dirty="0" smtClean="0"/>
              <a:t>t-1</a:t>
            </a:r>
            <a:r>
              <a:rPr lang="en-US" sz="2000" dirty="0"/>
              <a:t>= </a:t>
            </a:r>
            <a:r>
              <a:rPr lang="en-US" sz="2000" dirty="0" smtClean="0"/>
              <a:t>1+</a:t>
            </a:r>
            <a:r>
              <a:rPr lang="el-GR" sz="2000" dirty="0"/>
              <a:t>π</a:t>
            </a:r>
            <a:r>
              <a:rPr lang="de-DE" sz="2000" baseline="-25000" dirty="0"/>
              <a:t>t</a:t>
            </a:r>
            <a:r>
              <a:rPr lang="en-US" sz="2000" baseline="30000" dirty="0" smtClean="0"/>
              <a:t>e</a:t>
            </a:r>
          </a:p>
          <a:p>
            <a:endParaRPr lang="en-US" sz="2000" dirty="0" smtClean="0"/>
          </a:p>
          <a:p>
            <a:r>
              <a:rPr lang="de-DE" sz="2000" dirty="0"/>
              <a:t>→ </a:t>
            </a:r>
            <a:r>
              <a:rPr lang="en-US" sz="2000" dirty="0"/>
              <a:t>	</a:t>
            </a:r>
            <a:r>
              <a:rPr lang="de-DE" sz="2000" dirty="0"/>
              <a:t> </a:t>
            </a:r>
            <a:r>
              <a:rPr lang="de-DE" sz="2000" dirty="0" err="1"/>
              <a:t>Y</a:t>
            </a:r>
            <a:r>
              <a:rPr lang="de-DE" sz="2000" baseline="-25000" dirty="0" err="1"/>
              <a:t>t</a:t>
            </a:r>
            <a:r>
              <a:rPr lang="de-DE" sz="2000" baseline="-25000" dirty="0"/>
              <a:t> </a:t>
            </a:r>
            <a:r>
              <a:rPr lang="en-US" sz="2000" dirty="0" smtClean="0"/>
              <a:t>	= Y</a:t>
            </a:r>
            <a:r>
              <a:rPr lang="en-US" sz="2000" dirty="0"/>
              <a:t>* + </a:t>
            </a:r>
            <a:r>
              <a:rPr lang="de-DE" sz="2000" dirty="0" smtClean="0"/>
              <a:t>a</a:t>
            </a:r>
            <a:r>
              <a:rPr lang="en-US" sz="2000" dirty="0" smtClean="0"/>
              <a:t>((</a:t>
            </a:r>
            <a:r>
              <a:rPr lang="en-US" sz="2000" dirty="0"/>
              <a:t>1+</a:t>
            </a:r>
            <a:r>
              <a:rPr lang="el-GR" sz="2000" dirty="0"/>
              <a:t> π</a:t>
            </a:r>
            <a:r>
              <a:rPr lang="de-DE" sz="2000" baseline="-25000" dirty="0"/>
              <a:t>t</a:t>
            </a:r>
            <a:r>
              <a:rPr lang="en-US" sz="2000" dirty="0"/>
              <a:t>)P</a:t>
            </a:r>
            <a:r>
              <a:rPr lang="en-US" sz="2000" baseline="-25000" dirty="0"/>
              <a:t>t-1 </a:t>
            </a:r>
            <a:r>
              <a:rPr lang="en-US" sz="2000" dirty="0"/>
              <a:t>- (1+</a:t>
            </a:r>
            <a:r>
              <a:rPr lang="el-GR" sz="2000" dirty="0"/>
              <a:t> π</a:t>
            </a:r>
            <a:r>
              <a:rPr lang="de-DE" sz="2000" baseline="-25000" dirty="0"/>
              <a:t>t</a:t>
            </a:r>
            <a:r>
              <a:rPr lang="en-US" sz="2000" baseline="30000" dirty="0"/>
              <a:t>e</a:t>
            </a:r>
            <a:r>
              <a:rPr lang="en-US" sz="2000" dirty="0"/>
              <a:t>)P</a:t>
            </a:r>
            <a:r>
              <a:rPr lang="en-US" sz="2000" baseline="-25000" dirty="0"/>
              <a:t>t-1 </a:t>
            </a:r>
            <a:r>
              <a:rPr lang="en-US" sz="2000" dirty="0" smtClean="0"/>
              <a:t>)</a:t>
            </a:r>
          </a:p>
          <a:p>
            <a:endParaRPr lang="en-US" sz="2000" dirty="0"/>
          </a:p>
          <a:p>
            <a:r>
              <a:rPr lang="en-US" sz="2000" dirty="0" smtClean="0"/>
              <a:t>		=</a:t>
            </a:r>
            <a:r>
              <a:rPr lang="en-US" sz="2000" dirty="0"/>
              <a:t> Y* + P</a:t>
            </a:r>
            <a:r>
              <a:rPr lang="en-US" sz="2000" baseline="-25000" dirty="0"/>
              <a:t>t-1</a:t>
            </a:r>
            <a:r>
              <a:rPr lang="de-DE" sz="2000" dirty="0" smtClean="0"/>
              <a:t>a</a:t>
            </a:r>
            <a:r>
              <a:rPr lang="en-US" sz="2000" dirty="0" smtClean="0"/>
              <a:t>(</a:t>
            </a:r>
            <a:r>
              <a:rPr lang="el-GR" sz="2000" dirty="0" smtClean="0"/>
              <a:t>π</a:t>
            </a:r>
            <a:r>
              <a:rPr lang="de-DE" sz="2000" baseline="-25000" dirty="0" smtClean="0"/>
              <a:t>t</a:t>
            </a:r>
            <a:r>
              <a:rPr lang="en-US" sz="2000" baseline="-25000" dirty="0" smtClean="0"/>
              <a:t> </a:t>
            </a:r>
            <a:r>
              <a:rPr lang="en-US" sz="2000" dirty="0"/>
              <a:t>- </a:t>
            </a:r>
            <a:r>
              <a:rPr lang="el-GR" sz="2000" dirty="0" smtClean="0"/>
              <a:t>π</a:t>
            </a:r>
            <a:r>
              <a:rPr lang="de-DE" sz="2000" baseline="-25000" dirty="0"/>
              <a:t>t</a:t>
            </a:r>
            <a:r>
              <a:rPr lang="en-US" sz="2000" baseline="30000" dirty="0" smtClean="0"/>
              <a:t>e</a:t>
            </a:r>
            <a:r>
              <a:rPr lang="en-US" sz="2000" dirty="0" smtClean="0"/>
              <a:t>)</a:t>
            </a:r>
            <a:endParaRPr lang="en-US" sz="2000" dirty="0"/>
          </a:p>
          <a:p>
            <a:r>
              <a:rPr lang="en-US" sz="2000" dirty="0" smtClean="0"/>
              <a:t> </a:t>
            </a:r>
            <a:endParaRPr lang="en-US" sz="2000" dirty="0"/>
          </a:p>
          <a:p>
            <a:r>
              <a:rPr lang="en-US" sz="2000" dirty="0"/>
              <a:t>		</a:t>
            </a:r>
            <a:r>
              <a:rPr lang="en-US" sz="2000" dirty="0" smtClean="0"/>
              <a:t>=</a:t>
            </a:r>
            <a:r>
              <a:rPr lang="en-US" sz="2000" dirty="0"/>
              <a:t> </a:t>
            </a:r>
            <a:r>
              <a:rPr lang="en-US" sz="2000" dirty="0" smtClean="0"/>
              <a:t>Y</a:t>
            </a:r>
            <a:r>
              <a:rPr lang="en-US" sz="2000" dirty="0"/>
              <a:t>* + </a:t>
            </a:r>
            <a:r>
              <a:rPr lang="en-US" sz="2000" dirty="0" smtClean="0"/>
              <a:t>ã(</a:t>
            </a:r>
            <a:r>
              <a:rPr lang="el-GR" sz="2000" dirty="0"/>
              <a:t>π</a:t>
            </a:r>
            <a:r>
              <a:rPr lang="de-DE" sz="2000" baseline="-25000" dirty="0"/>
              <a:t>t</a:t>
            </a:r>
            <a:r>
              <a:rPr lang="en-US" sz="2000" dirty="0"/>
              <a:t> - </a:t>
            </a:r>
            <a:r>
              <a:rPr lang="el-GR" sz="2000" dirty="0"/>
              <a:t>π</a:t>
            </a:r>
            <a:r>
              <a:rPr lang="de-DE" sz="2000" baseline="-25000" dirty="0"/>
              <a:t>t</a:t>
            </a:r>
            <a:r>
              <a:rPr lang="en-US" sz="2000" baseline="30000" dirty="0"/>
              <a:t>e</a:t>
            </a:r>
            <a:r>
              <a:rPr lang="en-US" sz="2000" dirty="0" smtClean="0"/>
              <a:t>)	</a:t>
            </a:r>
            <a:r>
              <a:rPr lang="en-US" sz="2000" dirty="0" err="1" smtClean="0"/>
              <a:t>mit</a:t>
            </a:r>
            <a:r>
              <a:rPr lang="en-US" sz="2000" dirty="0" smtClean="0"/>
              <a:t> ã=</a:t>
            </a:r>
            <a:r>
              <a:rPr lang="en-US" sz="2000" dirty="0"/>
              <a:t> P</a:t>
            </a:r>
            <a:r>
              <a:rPr lang="en-US" sz="2000" baseline="-25000" dirty="0"/>
              <a:t>t-1</a:t>
            </a:r>
            <a:r>
              <a:rPr lang="de-DE" sz="2000" dirty="0" smtClean="0"/>
              <a:t>a&gt;0</a:t>
            </a:r>
          </a:p>
          <a:p>
            <a:r>
              <a:rPr lang="de-DE" sz="2000" dirty="0" smtClean="0"/>
              <a:t>Bei gegebenen Erwartungen erhalten wir folgenden Zusammenhang</a:t>
            </a:r>
          </a:p>
          <a:p>
            <a:r>
              <a:rPr lang="de-DE" sz="2540" dirty="0"/>
              <a:t>	</a:t>
            </a:r>
            <a:r>
              <a:rPr lang="de-DE" sz="2540" dirty="0" smtClean="0"/>
              <a:t>				</a:t>
            </a:r>
          </a:p>
          <a:p>
            <a:endParaRPr lang="de-DE" sz="2540" dirty="0"/>
          </a:p>
          <a:p>
            <a:r>
              <a:rPr lang="de-DE" sz="2540" dirty="0" smtClean="0"/>
              <a:t>				bzw.		</a:t>
            </a:r>
            <a:endParaRPr lang="de-DE" sz="2540" dirty="0"/>
          </a:p>
        </p:txBody>
      </p:sp>
      <p:sp>
        <p:nvSpPr>
          <p:cNvPr id="7" name="Textfeld 6"/>
          <p:cNvSpPr txBox="1"/>
          <p:nvPr/>
        </p:nvSpPr>
        <p:spPr>
          <a:xfrm>
            <a:off x="8578701" y="699698"/>
            <a:ext cx="3613299" cy="2293367"/>
          </a:xfrm>
          <a:prstGeom prst="rect">
            <a:avLst/>
          </a:prstGeom>
          <a:noFill/>
        </p:spPr>
        <p:txBody>
          <a:bodyPr wrap="square" rtlCol="0">
            <a:noAutofit/>
          </a:bodyPr>
          <a:lstStyle/>
          <a:p>
            <a:r>
              <a:rPr lang="de-DE" sz="1400" dirty="0" smtClean="0"/>
              <a:t>Im AS-AD-Modell wurde die positive Abhängigkeit des aggregierten Angebots vom Preisniveau </a:t>
            </a:r>
            <a:r>
              <a:rPr lang="en-US" sz="1400" dirty="0" smtClean="0"/>
              <a:t>P</a:t>
            </a:r>
            <a:r>
              <a:rPr lang="en-US" sz="1400" baseline="-25000" dirty="0" smtClean="0"/>
              <a:t>t</a:t>
            </a:r>
            <a:r>
              <a:rPr lang="de-DE" sz="1400" dirty="0" smtClean="0"/>
              <a:t> durch folgende drei Erklärungsansätze abgeleitet:</a:t>
            </a:r>
          </a:p>
          <a:p>
            <a:pPr marL="342900" indent="-342900">
              <a:buFont typeface="Arial" panose="020B0604020202020204" pitchFamily="34" charset="0"/>
              <a:buChar char="•"/>
            </a:pPr>
            <a:r>
              <a:rPr lang="de-DE" sz="1400" dirty="0" err="1"/>
              <a:t>Keynessche</a:t>
            </a:r>
            <a:r>
              <a:rPr lang="de-DE" sz="1400" dirty="0"/>
              <a:t> Theorie der starren Löhne:</a:t>
            </a:r>
          </a:p>
          <a:p>
            <a:pPr marL="342900" indent="-342900">
              <a:buFont typeface="Arial" panose="020B0604020202020204" pitchFamily="34" charset="0"/>
              <a:buChar char="•"/>
            </a:pPr>
            <a:endParaRPr lang="de-DE" sz="1400" dirty="0"/>
          </a:p>
          <a:p>
            <a:pPr marL="342900" indent="-342900">
              <a:buFont typeface="Arial" panose="020B0604020202020204" pitchFamily="34" charset="0"/>
              <a:buChar char="•"/>
            </a:pPr>
            <a:r>
              <a:rPr lang="de-DE" sz="1400" dirty="0" err="1"/>
              <a:t>Neukeynesianische</a:t>
            </a:r>
            <a:r>
              <a:rPr lang="de-DE" sz="1400" dirty="0"/>
              <a:t> Theorie starrer Preise</a:t>
            </a:r>
          </a:p>
          <a:p>
            <a:pPr marL="342900" indent="-342900">
              <a:buFont typeface="Arial" panose="020B0604020202020204" pitchFamily="34" charset="0"/>
              <a:buChar char="•"/>
            </a:pPr>
            <a:endParaRPr lang="de-DE" sz="1400" dirty="0"/>
          </a:p>
          <a:p>
            <a:pPr marL="342900" indent="-342900">
              <a:buFont typeface="Arial" panose="020B0604020202020204" pitchFamily="34" charset="0"/>
              <a:buChar char="•"/>
            </a:pPr>
            <a:r>
              <a:rPr lang="de-DE" sz="1400" dirty="0"/>
              <a:t>Neuklassische Theorie der </a:t>
            </a:r>
            <a:r>
              <a:rPr lang="de-DE" sz="1400" dirty="0" smtClean="0"/>
              <a:t>Wahrnehmungsstörungen</a:t>
            </a:r>
          </a:p>
          <a:p>
            <a:endParaRPr lang="de-DE" sz="1600" dirty="0"/>
          </a:p>
          <a:p>
            <a:r>
              <a:rPr lang="de-DE" sz="2540" dirty="0"/>
              <a:t>		</a:t>
            </a:r>
          </a:p>
        </p:txBody>
      </p:sp>
      <p:sp>
        <p:nvSpPr>
          <p:cNvPr id="3" name="Rechteck 2"/>
          <p:cNvSpPr/>
          <p:nvPr/>
        </p:nvSpPr>
        <p:spPr>
          <a:xfrm>
            <a:off x="8548510" y="2993065"/>
            <a:ext cx="3643490" cy="3539430"/>
          </a:xfrm>
          <a:prstGeom prst="rect">
            <a:avLst/>
          </a:prstGeom>
        </p:spPr>
        <p:txBody>
          <a:bodyPr wrap="square">
            <a:spAutoFit/>
          </a:bodyPr>
          <a:lstStyle/>
          <a:p>
            <a:r>
              <a:rPr lang="de-DE" sz="1600" dirty="0"/>
              <a:t>P</a:t>
            </a:r>
            <a:r>
              <a:rPr lang="de-DE" sz="1600" baseline="-25000" dirty="0"/>
              <a:t>t-1</a:t>
            </a:r>
            <a:r>
              <a:rPr lang="de-DE" sz="1600" dirty="0"/>
              <a:t> kann zum Zeitpunkt t als vergangener exogener Parameter aufgefasst </a:t>
            </a:r>
            <a:r>
              <a:rPr lang="de-DE" sz="1600" dirty="0" smtClean="0"/>
              <a:t>werden.</a:t>
            </a:r>
          </a:p>
          <a:p>
            <a:r>
              <a:rPr lang="de-DE" sz="1600" dirty="0" smtClean="0"/>
              <a:t>Früher hätte man über einen positiven Wert von nicht nachgedacht, aber in Zeiten von negativen </a:t>
            </a:r>
            <a:r>
              <a:rPr lang="de-DE" sz="1600" dirty="0"/>
              <a:t>S</a:t>
            </a:r>
            <a:r>
              <a:rPr lang="de-DE" sz="1600" dirty="0" smtClean="0"/>
              <a:t>trompreisen in Deutschland, muss auch an dieser Stelle klargemacht werden, welche Annahmen in einem Modell stecken.</a:t>
            </a:r>
          </a:p>
          <a:p>
            <a:r>
              <a:rPr lang="de-DE" sz="1600" dirty="0" smtClean="0"/>
              <a:t>Bis vor zehn Jahren hätte man sich auch längerfristige negative </a:t>
            </a:r>
            <a:r>
              <a:rPr lang="de-DE" sz="1600" dirty="0"/>
              <a:t>N</a:t>
            </a:r>
            <a:r>
              <a:rPr lang="de-DE" sz="1600" dirty="0" smtClean="0"/>
              <a:t>ominalzinsen nicht vorstellen können. Auf die Bedeutung einer prinzipiellen nominalen Nullzinsgrenze werden wir später eingehen</a:t>
            </a:r>
            <a:endParaRPr lang="de-DE" sz="1600" dirty="0"/>
          </a:p>
        </p:txBody>
      </p:sp>
      <p:cxnSp>
        <p:nvCxnSpPr>
          <p:cNvPr id="8" name="Straight Arrow Connector 6"/>
          <p:cNvCxnSpPr/>
          <p:nvPr/>
        </p:nvCxnSpPr>
        <p:spPr>
          <a:xfrm flipV="1">
            <a:off x="694238" y="4258340"/>
            <a:ext cx="1" cy="216320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694239" y="6421543"/>
            <a:ext cx="3002142" cy="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56421" y="4192775"/>
            <a:ext cx="422714" cy="338554"/>
          </a:xfrm>
          <a:prstGeom prst="rect">
            <a:avLst/>
          </a:prstGeom>
          <a:noFill/>
        </p:spPr>
        <p:txBody>
          <a:bodyPr wrap="square" rtlCol="0">
            <a:spAutoFit/>
          </a:bodyPr>
          <a:lstStyle/>
          <a:p>
            <a:r>
              <a:rPr lang="en-US" sz="1600" dirty="0"/>
              <a:t>P</a:t>
            </a:r>
            <a:r>
              <a:rPr lang="en-US" sz="1600" baseline="-25000" dirty="0"/>
              <a:t>t</a:t>
            </a:r>
            <a:endParaRPr lang="de-DE" sz="1600" baseline="-25000" dirty="0"/>
          </a:p>
        </p:txBody>
      </p:sp>
      <p:sp>
        <p:nvSpPr>
          <p:cNvPr id="11" name="Textfeld 10"/>
          <p:cNvSpPr txBox="1"/>
          <p:nvPr/>
        </p:nvSpPr>
        <p:spPr>
          <a:xfrm>
            <a:off x="3365205" y="6421543"/>
            <a:ext cx="393265" cy="338554"/>
          </a:xfrm>
          <a:prstGeom prst="rect">
            <a:avLst/>
          </a:prstGeom>
          <a:noFill/>
        </p:spPr>
        <p:txBody>
          <a:bodyPr wrap="square" rtlCol="0">
            <a:spAutoFit/>
          </a:bodyPr>
          <a:lstStyle/>
          <a:p>
            <a:r>
              <a:rPr lang="de-DE" sz="1600" dirty="0" err="1" smtClean="0"/>
              <a:t>Y</a:t>
            </a:r>
            <a:r>
              <a:rPr lang="de-DE" sz="1600" baseline="-25000" dirty="0" err="1" smtClean="0"/>
              <a:t>t</a:t>
            </a:r>
            <a:endParaRPr lang="de-DE" sz="1633" dirty="0"/>
          </a:p>
        </p:txBody>
      </p:sp>
      <mc:AlternateContent xmlns:mc="http://schemas.openxmlformats.org/markup-compatibility/2006" xmlns:a14="http://schemas.microsoft.com/office/drawing/2010/main">
        <mc:Choice Requires="a14">
          <p:sp>
            <p:nvSpPr>
              <p:cNvPr id="17" name="Rechteck 16"/>
              <p:cNvSpPr/>
              <p:nvPr/>
            </p:nvSpPr>
            <p:spPr>
              <a:xfrm>
                <a:off x="3064584" y="4495731"/>
                <a:ext cx="509119"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b="0" i="1" smtClean="0">
                          <a:latin typeface="Cambria Math" panose="02040503050406030204" pitchFamily="18" charset="0"/>
                        </a:rPr>
                        <m:t>𝐴𝑆</m:t>
                      </m:r>
                    </m:oMath>
                  </m:oMathPara>
                </a14:m>
                <a:endParaRPr lang="de-DE" dirty="0"/>
              </a:p>
            </p:txBody>
          </p:sp>
        </mc:Choice>
        <mc:Fallback xmlns="">
          <p:sp>
            <p:nvSpPr>
              <p:cNvPr id="17" name="Rechteck 16"/>
              <p:cNvSpPr>
                <a:spLocks noRot="1" noChangeAspect="1" noMove="1" noResize="1" noEditPoints="1" noAdjustHandles="1" noChangeArrowheads="1" noChangeShapeType="1" noTextEdit="1"/>
              </p:cNvSpPr>
              <p:nvPr/>
            </p:nvSpPr>
            <p:spPr>
              <a:xfrm>
                <a:off x="3064584" y="4495731"/>
                <a:ext cx="509119" cy="369332"/>
              </a:xfrm>
              <a:prstGeom prst="rect">
                <a:avLst/>
              </a:prstGeom>
              <a:blipFill>
                <a:blip r:embed="rId3"/>
                <a:stretch>
                  <a:fillRect/>
                </a:stretch>
              </a:blipFill>
            </p:spPr>
            <p:txBody>
              <a:bodyPr/>
              <a:lstStyle/>
              <a:p>
                <a:r>
                  <a:rPr lang="de-DE">
                    <a:noFill/>
                  </a:rPr>
                  <a:t> </a:t>
                </a:r>
              </a:p>
            </p:txBody>
          </p:sp>
        </mc:Fallback>
      </mc:AlternateContent>
      <p:cxnSp>
        <p:nvCxnSpPr>
          <p:cNvPr id="22" name="Straight Arrow Connector 6"/>
          <p:cNvCxnSpPr/>
          <p:nvPr/>
        </p:nvCxnSpPr>
        <p:spPr>
          <a:xfrm flipV="1">
            <a:off x="4706270" y="4214039"/>
            <a:ext cx="1" cy="216320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Rechteck 25"/>
              <p:cNvSpPr/>
              <p:nvPr/>
            </p:nvSpPr>
            <p:spPr>
              <a:xfrm>
                <a:off x="7076616" y="4451430"/>
                <a:ext cx="631796" cy="369332"/>
              </a:xfrm>
              <a:prstGeom prst="rect">
                <a:avLst/>
              </a:prstGeom>
            </p:spPr>
            <p:txBody>
              <a:bodyPr wrap="square">
                <a:spAutoFit/>
              </a:bodyPr>
              <a:lstStyle/>
              <a:p>
                <a14:m>
                  <m:oMath xmlns:m="http://schemas.openxmlformats.org/officeDocument/2006/math">
                    <m:r>
                      <a:rPr lang="de-DE" b="0" i="1" smtClean="0">
                        <a:latin typeface="Cambria Math" panose="02040503050406030204" pitchFamily="18" charset="0"/>
                      </a:rPr>
                      <m:t>𝐴𝑆</m:t>
                    </m:r>
                  </m:oMath>
                </a14:m>
                <a:r>
                  <a:rPr lang="de-DE" dirty="0" smtClean="0"/>
                  <a:t>`</a:t>
                </a:r>
                <a:endParaRPr lang="de-DE" dirty="0"/>
              </a:p>
            </p:txBody>
          </p:sp>
        </mc:Choice>
        <mc:Fallback xmlns="">
          <p:sp>
            <p:nvSpPr>
              <p:cNvPr id="26" name="Rechteck 25"/>
              <p:cNvSpPr>
                <a:spLocks noRot="1" noChangeAspect="1" noMove="1" noResize="1" noEditPoints="1" noAdjustHandles="1" noChangeArrowheads="1" noChangeShapeType="1" noTextEdit="1"/>
              </p:cNvSpPr>
              <p:nvPr/>
            </p:nvSpPr>
            <p:spPr>
              <a:xfrm>
                <a:off x="7076616" y="4451430"/>
                <a:ext cx="631796" cy="369332"/>
              </a:xfrm>
              <a:prstGeom prst="rect">
                <a:avLst/>
              </a:prstGeom>
              <a:blipFill>
                <a:blip r:embed="rId4"/>
                <a:stretch>
                  <a:fillRect t="-8197" b="-24590"/>
                </a:stretch>
              </a:blipFill>
            </p:spPr>
            <p:txBody>
              <a:bodyPr/>
              <a:lstStyle/>
              <a:p>
                <a:r>
                  <a:rPr lang="de-DE">
                    <a:noFill/>
                  </a:rPr>
                  <a:t> </a:t>
                </a:r>
              </a:p>
            </p:txBody>
          </p:sp>
        </mc:Fallback>
      </mc:AlternateContent>
      <p:cxnSp>
        <p:nvCxnSpPr>
          <p:cNvPr id="27" name="Straight Arrow Connector 7"/>
          <p:cNvCxnSpPr/>
          <p:nvPr/>
        </p:nvCxnSpPr>
        <p:spPr>
          <a:xfrm>
            <a:off x="4706270" y="6384397"/>
            <a:ext cx="3002142" cy="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Gerader Verbinder 28"/>
          <p:cNvCxnSpPr/>
          <p:nvPr/>
        </p:nvCxnSpPr>
        <p:spPr>
          <a:xfrm flipV="1">
            <a:off x="1281223" y="4636096"/>
            <a:ext cx="1783361" cy="1148016"/>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feld 29"/>
          <p:cNvSpPr txBox="1"/>
          <p:nvPr/>
        </p:nvSpPr>
        <p:spPr>
          <a:xfrm>
            <a:off x="4362347" y="4167811"/>
            <a:ext cx="422714" cy="338554"/>
          </a:xfrm>
          <a:prstGeom prst="rect">
            <a:avLst/>
          </a:prstGeom>
          <a:noFill/>
        </p:spPr>
        <p:txBody>
          <a:bodyPr wrap="square" rtlCol="0">
            <a:spAutoFit/>
          </a:bodyPr>
          <a:lstStyle/>
          <a:p>
            <a:r>
              <a:rPr lang="el-GR" sz="1600" dirty="0"/>
              <a:t>π </a:t>
            </a:r>
            <a:r>
              <a:rPr lang="en-US" sz="1600" baseline="-25000" dirty="0" smtClean="0"/>
              <a:t>t</a:t>
            </a:r>
            <a:endParaRPr lang="de-DE" sz="1600" baseline="-25000" dirty="0"/>
          </a:p>
        </p:txBody>
      </p:sp>
      <p:sp>
        <p:nvSpPr>
          <p:cNvPr id="31" name="Textfeld 30"/>
          <p:cNvSpPr txBox="1"/>
          <p:nvPr/>
        </p:nvSpPr>
        <p:spPr>
          <a:xfrm>
            <a:off x="7366601" y="6382556"/>
            <a:ext cx="393265" cy="338554"/>
          </a:xfrm>
          <a:prstGeom prst="rect">
            <a:avLst/>
          </a:prstGeom>
          <a:noFill/>
        </p:spPr>
        <p:txBody>
          <a:bodyPr wrap="square" rtlCol="0">
            <a:spAutoFit/>
          </a:bodyPr>
          <a:lstStyle/>
          <a:p>
            <a:r>
              <a:rPr lang="de-DE" sz="1600" dirty="0" err="1" smtClean="0"/>
              <a:t>Y</a:t>
            </a:r>
            <a:r>
              <a:rPr lang="de-DE" sz="1600" baseline="-25000" dirty="0" err="1" smtClean="0"/>
              <a:t>t</a:t>
            </a:r>
            <a:endParaRPr lang="de-DE" sz="1633" dirty="0"/>
          </a:p>
        </p:txBody>
      </p:sp>
      <p:cxnSp>
        <p:nvCxnSpPr>
          <p:cNvPr id="32" name="Gerader Verbinder 31"/>
          <p:cNvCxnSpPr/>
          <p:nvPr/>
        </p:nvCxnSpPr>
        <p:spPr>
          <a:xfrm flipV="1">
            <a:off x="5171216" y="4531329"/>
            <a:ext cx="1998063" cy="92408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00806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016998" y="54591"/>
            <a:ext cx="7597213" cy="569615"/>
          </a:xfrm>
          <a:prstGeom prst="rect">
            <a:avLst/>
          </a:prstGeom>
          <a:noFill/>
          <a:ln>
            <a:noFill/>
          </a:ln>
        </p:spPr>
        <p:txBody>
          <a:bodyPr lIns="81638" tIns="40819" rIns="81638" bIns="40819" anchor="ctr" anchorCtr="1"/>
          <a:lstStyle/>
          <a:p>
            <a:r>
              <a:rPr lang="de-DE" sz="2903" b="1" dirty="0" smtClean="0"/>
              <a:t>Spezialfälle der MP-Regel</a:t>
            </a:r>
            <a:endParaRPr lang="de-DE" sz="2903" b="1" dirty="0"/>
          </a:p>
        </p:txBody>
      </p:sp>
      <p:sp>
        <p:nvSpPr>
          <p:cNvPr id="8" name="Textfeld 7"/>
          <p:cNvSpPr txBox="1"/>
          <p:nvPr/>
        </p:nvSpPr>
        <p:spPr>
          <a:xfrm>
            <a:off x="88710" y="683727"/>
            <a:ext cx="12103290" cy="1479443"/>
          </a:xfrm>
          <a:prstGeom prst="rect">
            <a:avLst/>
          </a:prstGeom>
          <a:noFill/>
        </p:spPr>
        <p:txBody>
          <a:bodyPr wrap="square" rtlCol="0">
            <a:noAutofit/>
          </a:bodyPr>
          <a:lstStyle/>
          <a:p>
            <a:r>
              <a:rPr lang="en-US" sz="2000" u="sng" dirty="0"/>
              <a:t>Inflation targeting: </a:t>
            </a:r>
            <a:r>
              <a:rPr lang="de-DE" sz="2000" dirty="0"/>
              <a:t>c</a:t>
            </a:r>
            <a:r>
              <a:rPr lang="en-US" sz="2000" dirty="0"/>
              <a:t> = </a:t>
            </a:r>
            <a:r>
              <a:rPr lang="en-US" sz="2000" dirty="0" smtClean="0"/>
              <a:t>0	(die </a:t>
            </a:r>
            <a:r>
              <a:rPr lang="en-US" sz="2000" dirty="0" err="1" smtClean="0"/>
              <a:t>schwedische</a:t>
            </a:r>
            <a:r>
              <a:rPr lang="en-US" sz="2000" dirty="0" smtClean="0"/>
              <a:t> </a:t>
            </a:r>
            <a:r>
              <a:rPr lang="en-US" sz="2000" dirty="0" err="1" smtClean="0"/>
              <a:t>Zentralbank</a:t>
            </a:r>
            <a:r>
              <a:rPr lang="en-US" sz="2000" dirty="0" smtClean="0"/>
              <a:t> gilt </a:t>
            </a:r>
            <a:r>
              <a:rPr lang="en-US" sz="2000" dirty="0" err="1" smtClean="0"/>
              <a:t>bspw</a:t>
            </a:r>
            <a:r>
              <a:rPr lang="en-US" sz="2000" dirty="0" smtClean="0"/>
              <a:t>. </a:t>
            </a:r>
            <a:r>
              <a:rPr lang="en-US" sz="2000" dirty="0" err="1"/>
              <a:t>a</a:t>
            </a:r>
            <a:r>
              <a:rPr lang="en-US" sz="2000" dirty="0" err="1" smtClean="0"/>
              <a:t>ls</a:t>
            </a:r>
            <a:r>
              <a:rPr lang="en-US" sz="2000" dirty="0" smtClean="0"/>
              <a:t> Institution </a:t>
            </a:r>
            <a:r>
              <a:rPr lang="en-US" sz="2000" dirty="0" err="1" smtClean="0"/>
              <a:t>mit</a:t>
            </a:r>
            <a:r>
              <a:rPr lang="en-US" sz="2000" dirty="0" smtClean="0"/>
              <a:t> </a:t>
            </a:r>
            <a:r>
              <a:rPr lang="en-US" sz="2000" dirty="0" err="1" smtClean="0"/>
              <a:t>strenger</a:t>
            </a:r>
            <a:r>
              <a:rPr lang="en-US" sz="2000" dirty="0" smtClean="0"/>
              <a:t> </a:t>
            </a:r>
            <a:r>
              <a:rPr lang="en-US" sz="2000" dirty="0" err="1" smtClean="0"/>
              <a:t>Auslegung</a:t>
            </a:r>
            <a:r>
              <a:rPr lang="en-US" sz="2000" dirty="0" smtClean="0"/>
              <a:t> des 				</a:t>
            </a:r>
            <a:r>
              <a:rPr lang="en-US" sz="2000" dirty="0" err="1" smtClean="0"/>
              <a:t>Inflationsziels</a:t>
            </a:r>
            <a:r>
              <a:rPr lang="en-US" sz="2000" dirty="0" smtClean="0"/>
              <a:t>. </a:t>
            </a:r>
            <a:r>
              <a:rPr lang="en-US" sz="2000" dirty="0" err="1" smtClean="0"/>
              <a:t>Vgl</a:t>
            </a:r>
            <a:r>
              <a:rPr lang="en-US" sz="2000" dirty="0" smtClean="0"/>
              <a:t>. </a:t>
            </a:r>
            <a:r>
              <a:rPr lang="en-US" sz="2000" dirty="0" err="1"/>
              <a:t>m</a:t>
            </a:r>
            <a:r>
              <a:rPr lang="en-US" sz="2000" dirty="0" err="1" smtClean="0"/>
              <a:t>ögliche</a:t>
            </a:r>
            <a:r>
              <a:rPr lang="en-US" sz="2000" dirty="0" smtClean="0"/>
              <a:t> </a:t>
            </a:r>
            <a:r>
              <a:rPr lang="en-US" sz="2000" dirty="0" err="1" smtClean="0"/>
              <a:t>Lösung</a:t>
            </a:r>
            <a:r>
              <a:rPr lang="en-US" sz="2000" dirty="0" smtClean="0"/>
              <a:t> des </a:t>
            </a:r>
            <a:r>
              <a:rPr lang="en-US" sz="2000" dirty="0" err="1" smtClean="0"/>
              <a:t>Zeitinkonsistenzproblems</a:t>
            </a:r>
            <a:r>
              <a:rPr lang="en-US" sz="2000" dirty="0" smtClean="0"/>
              <a:t>!)</a:t>
            </a:r>
            <a:endParaRPr lang="en-US" sz="2000" dirty="0"/>
          </a:p>
          <a:p>
            <a:endParaRPr lang="en-US" sz="2000" dirty="0"/>
          </a:p>
          <a:p>
            <a:r>
              <a:rPr lang="en-US" sz="2000" dirty="0">
                <a:latin typeface="Arial Unicode MS"/>
                <a:ea typeface="Arial Unicode MS"/>
                <a:cs typeface="Arial Unicode MS"/>
              </a:rPr>
              <a:t>⇒	</a:t>
            </a:r>
            <a:r>
              <a:rPr lang="en-US" sz="2000" dirty="0"/>
              <a:t>MP </a:t>
            </a:r>
            <a:r>
              <a:rPr lang="en-US" sz="2000" dirty="0" err="1" smtClean="0"/>
              <a:t>wird</a:t>
            </a:r>
            <a:r>
              <a:rPr lang="en-US" sz="2000" dirty="0" smtClean="0"/>
              <a:t> </a:t>
            </a:r>
            <a:r>
              <a:rPr lang="en-US" sz="2000" dirty="0" err="1" smtClean="0"/>
              <a:t>flacher</a:t>
            </a:r>
            <a:r>
              <a:rPr lang="en-US" sz="2000" dirty="0" smtClean="0"/>
              <a:t> </a:t>
            </a:r>
            <a:r>
              <a:rPr lang="en-US" sz="2000" dirty="0" smtClean="0">
                <a:latin typeface="Arial Unicode MS"/>
                <a:ea typeface="Arial Unicode MS"/>
                <a:cs typeface="Arial Unicode MS"/>
              </a:rPr>
              <a:t>⇒ </a:t>
            </a:r>
            <a:r>
              <a:rPr lang="en-US" sz="2000" dirty="0">
                <a:latin typeface="Arial Unicode MS"/>
                <a:ea typeface="Arial Unicode MS"/>
                <a:cs typeface="Arial Unicode MS"/>
              </a:rPr>
              <a:t>	</a:t>
            </a:r>
            <a:r>
              <a:rPr lang="en-US" sz="2000" dirty="0" err="1" smtClean="0"/>
              <a:t>Zinsen</a:t>
            </a:r>
            <a:r>
              <a:rPr lang="en-US" sz="2000" dirty="0" smtClean="0"/>
              <a:t> </a:t>
            </a:r>
            <a:r>
              <a:rPr lang="en-US" sz="2000" dirty="0" err="1" smtClean="0"/>
              <a:t>reagieren</a:t>
            </a:r>
            <a:r>
              <a:rPr lang="en-US" sz="2000" dirty="0" smtClean="0"/>
              <a:t> </a:t>
            </a:r>
            <a:r>
              <a:rPr lang="en-US" sz="2000" dirty="0" err="1" smtClean="0"/>
              <a:t>weniger</a:t>
            </a:r>
            <a:r>
              <a:rPr lang="en-US" sz="2000" dirty="0" smtClean="0"/>
              <a:t> stark auf </a:t>
            </a:r>
            <a:r>
              <a:rPr lang="en-US" sz="2000" dirty="0" err="1" smtClean="0"/>
              <a:t>Outputshocks</a:t>
            </a:r>
            <a:endParaRPr lang="en-US" sz="2000" dirty="0"/>
          </a:p>
          <a:p>
            <a:endParaRPr lang="en-US" sz="2540" dirty="0"/>
          </a:p>
        </p:txBody>
      </p:sp>
      <p:sp>
        <p:nvSpPr>
          <p:cNvPr id="7" name="Textfeld 6"/>
          <p:cNvSpPr txBox="1"/>
          <p:nvPr/>
        </p:nvSpPr>
        <p:spPr>
          <a:xfrm>
            <a:off x="0" y="2163171"/>
            <a:ext cx="12192000" cy="1146412"/>
          </a:xfrm>
          <a:prstGeom prst="rect">
            <a:avLst/>
          </a:prstGeom>
          <a:noFill/>
        </p:spPr>
        <p:txBody>
          <a:bodyPr wrap="square" rtlCol="0">
            <a:noAutofit/>
          </a:bodyPr>
          <a:lstStyle/>
          <a:p>
            <a:r>
              <a:rPr lang="en-US" sz="2000" dirty="0" err="1" smtClean="0"/>
              <a:t>Ebenso</a:t>
            </a:r>
            <a:r>
              <a:rPr lang="en-US" sz="2000" dirty="0" smtClean="0"/>
              <a:t> </a:t>
            </a:r>
            <a:r>
              <a:rPr lang="en-US" sz="2000" dirty="0" err="1" smtClean="0"/>
              <a:t>kann</a:t>
            </a:r>
            <a:r>
              <a:rPr lang="en-US" sz="2000" dirty="0" smtClean="0"/>
              <a:t> in </a:t>
            </a:r>
            <a:r>
              <a:rPr lang="en-US" sz="2000" dirty="0" err="1" smtClean="0"/>
              <a:t>dem</a:t>
            </a:r>
            <a:r>
              <a:rPr lang="en-US" sz="2000" dirty="0" smtClean="0"/>
              <a:t> </a:t>
            </a:r>
            <a:r>
              <a:rPr lang="en-US" sz="2000" dirty="0" err="1" smtClean="0"/>
              <a:t>Unterschied</a:t>
            </a:r>
            <a:r>
              <a:rPr lang="en-US" sz="2000" dirty="0" smtClean="0"/>
              <a:t> von c </a:t>
            </a:r>
            <a:r>
              <a:rPr lang="en-US" sz="2000" dirty="0" err="1" smtClean="0"/>
              <a:t>bei</a:t>
            </a:r>
            <a:r>
              <a:rPr lang="en-US" sz="2000" dirty="0" smtClean="0"/>
              <a:t> FED und EZB (</a:t>
            </a:r>
            <a:r>
              <a:rPr lang="en-US" sz="2000" dirty="0" err="1" smtClean="0"/>
              <a:t>c</a:t>
            </a:r>
            <a:r>
              <a:rPr lang="en-US" sz="2000" baseline="-25000" dirty="0" err="1" smtClean="0"/>
              <a:t>FED</a:t>
            </a:r>
            <a:r>
              <a:rPr lang="en-US" sz="2000" dirty="0" smtClean="0"/>
              <a:t>&gt;</a:t>
            </a:r>
            <a:r>
              <a:rPr lang="en-US" sz="2000" dirty="0" err="1" smtClean="0"/>
              <a:t>c</a:t>
            </a:r>
            <a:r>
              <a:rPr lang="en-US" sz="2000" baseline="-25000" dirty="0" err="1" smtClean="0"/>
              <a:t>ECB</a:t>
            </a:r>
            <a:r>
              <a:rPr lang="en-US" sz="2000" dirty="0" smtClean="0"/>
              <a:t>) die </a:t>
            </a:r>
            <a:r>
              <a:rPr lang="en-US" sz="2000" dirty="0" err="1" smtClean="0"/>
              <a:t>unterschiedlichen</a:t>
            </a:r>
            <a:r>
              <a:rPr lang="en-US" sz="2000" dirty="0" smtClean="0"/>
              <a:t> </a:t>
            </a:r>
            <a:r>
              <a:rPr lang="en-US" sz="2000" dirty="0" err="1" smtClean="0"/>
              <a:t>quantiativen</a:t>
            </a:r>
            <a:r>
              <a:rPr lang="en-US" sz="2000" dirty="0" smtClean="0"/>
              <a:t> </a:t>
            </a:r>
            <a:r>
              <a:rPr lang="en-US" sz="2000" dirty="0" err="1" smtClean="0"/>
              <a:t>Anpassungs</a:t>
            </a:r>
            <a:r>
              <a:rPr lang="en-US" sz="2000" dirty="0" smtClean="0"/>
              <a:t> </a:t>
            </a:r>
            <a:r>
              <a:rPr lang="en-US" sz="2000" dirty="0" err="1" smtClean="0"/>
              <a:t>strategien</a:t>
            </a:r>
            <a:r>
              <a:rPr lang="en-US" sz="2000" dirty="0" smtClean="0"/>
              <a:t> in den </a:t>
            </a:r>
            <a:r>
              <a:rPr lang="en-US" sz="2000" dirty="0" err="1" smtClean="0"/>
              <a:t>letzten</a:t>
            </a:r>
            <a:r>
              <a:rPr lang="en-US" sz="2000" dirty="0" smtClean="0"/>
              <a:t> 20 </a:t>
            </a:r>
            <a:r>
              <a:rPr lang="en-US" sz="2000" dirty="0" err="1" smtClean="0"/>
              <a:t>Jahren</a:t>
            </a:r>
            <a:r>
              <a:rPr lang="en-US" sz="2000" dirty="0" smtClean="0"/>
              <a:t> </a:t>
            </a:r>
            <a:r>
              <a:rPr lang="en-US" sz="2000" dirty="0" err="1" smtClean="0"/>
              <a:t>abgelesen</a:t>
            </a:r>
            <a:r>
              <a:rPr lang="en-US" sz="2000" dirty="0" smtClean="0"/>
              <a:t> </a:t>
            </a:r>
            <a:r>
              <a:rPr lang="en-US" sz="2000" dirty="0" err="1" smtClean="0"/>
              <a:t>werden</a:t>
            </a:r>
            <a:r>
              <a:rPr lang="en-US" sz="2000" dirty="0" smtClean="0"/>
              <a:t>. Die FED </a:t>
            </a:r>
            <a:r>
              <a:rPr lang="en-US" sz="2000" dirty="0" err="1" smtClean="0"/>
              <a:t>reagierte</a:t>
            </a:r>
            <a:r>
              <a:rPr lang="en-US" sz="2000" dirty="0" smtClean="0"/>
              <a:t> </a:t>
            </a:r>
            <a:r>
              <a:rPr lang="en-US" sz="2000" dirty="0" err="1" smtClean="0"/>
              <a:t>deutlich</a:t>
            </a:r>
            <a:r>
              <a:rPr lang="en-US" sz="2000" dirty="0" smtClean="0"/>
              <a:t> starker auf </a:t>
            </a:r>
            <a:r>
              <a:rPr lang="en-US" sz="2000" dirty="0" err="1" smtClean="0"/>
              <a:t>Outputschwankungen</a:t>
            </a:r>
            <a:r>
              <a:rPr lang="en-US" sz="2000" dirty="0" smtClean="0"/>
              <a:t> </a:t>
            </a:r>
            <a:r>
              <a:rPr lang="en-US" sz="2000" dirty="0" err="1" smtClean="0"/>
              <a:t>als</a:t>
            </a:r>
            <a:r>
              <a:rPr lang="en-US" sz="2000" dirty="0" smtClean="0"/>
              <a:t> die EZB!</a:t>
            </a:r>
            <a:r>
              <a:rPr lang="en-US" sz="2540" dirty="0" smtClean="0"/>
              <a:t> </a:t>
            </a:r>
            <a:endParaRPr lang="en-US" sz="2540" dirty="0"/>
          </a:p>
          <a:p>
            <a:endParaRPr lang="en-US" sz="2540" dirty="0"/>
          </a:p>
          <a:p>
            <a:endParaRPr lang="de-DE" sz="2540" dirty="0"/>
          </a:p>
        </p:txBody>
      </p:sp>
      <p:sp>
        <p:nvSpPr>
          <p:cNvPr id="9" name="Textfeld 8"/>
          <p:cNvSpPr txBox="1"/>
          <p:nvPr/>
        </p:nvSpPr>
        <p:spPr>
          <a:xfrm>
            <a:off x="0" y="3365808"/>
            <a:ext cx="12192000" cy="1390437"/>
          </a:xfrm>
          <a:prstGeom prst="rect">
            <a:avLst/>
          </a:prstGeom>
          <a:noFill/>
        </p:spPr>
        <p:txBody>
          <a:bodyPr wrap="square" rtlCol="0">
            <a:noAutofit/>
          </a:bodyPr>
          <a:lstStyle/>
          <a:p>
            <a:r>
              <a:rPr lang="en-US" sz="2000" u="sng" dirty="0" smtClean="0"/>
              <a:t>Output </a:t>
            </a:r>
            <a:r>
              <a:rPr lang="en-US" sz="2000" u="sng" dirty="0"/>
              <a:t>targeting:</a:t>
            </a:r>
          </a:p>
          <a:p>
            <a:endParaRPr lang="en-US" sz="2000" u="sng" dirty="0"/>
          </a:p>
          <a:p>
            <a:r>
              <a:rPr lang="en-US" sz="2000" dirty="0"/>
              <a:t>Output targeting </a:t>
            </a:r>
            <a:r>
              <a:rPr lang="en-US" sz="2000" dirty="0" err="1" smtClean="0"/>
              <a:t>impliziert</a:t>
            </a:r>
            <a:r>
              <a:rPr lang="en-US" sz="2000" dirty="0" smtClean="0"/>
              <a:t> </a:t>
            </a:r>
            <a:r>
              <a:rPr lang="en-US" sz="2000" dirty="0" err="1" smtClean="0"/>
              <a:t>im</a:t>
            </a:r>
            <a:r>
              <a:rPr lang="en-US" sz="2000" dirty="0" smtClean="0"/>
              <a:t> </a:t>
            </a:r>
            <a:r>
              <a:rPr lang="en-US" sz="2000" dirty="0" err="1" smtClean="0"/>
              <a:t>Extremfall</a:t>
            </a:r>
            <a:r>
              <a:rPr lang="en-US" sz="2000" dirty="0" smtClean="0"/>
              <a:t> </a:t>
            </a:r>
            <a:r>
              <a:rPr lang="en-US" sz="2000" dirty="0" err="1" smtClean="0"/>
              <a:t>eine</a:t>
            </a:r>
            <a:r>
              <a:rPr lang="en-US" sz="2000" dirty="0" smtClean="0"/>
              <a:t> </a:t>
            </a:r>
            <a:r>
              <a:rPr lang="en-US" sz="2000" dirty="0" err="1" smtClean="0"/>
              <a:t>vertikale</a:t>
            </a:r>
            <a:r>
              <a:rPr lang="en-US" sz="2000" dirty="0" smtClean="0"/>
              <a:t> TR </a:t>
            </a:r>
            <a:r>
              <a:rPr lang="en-US" sz="2000" dirty="0" err="1" smtClean="0"/>
              <a:t>oder</a:t>
            </a:r>
            <a:r>
              <a:rPr lang="en-US" sz="2000" dirty="0" smtClean="0"/>
              <a:t> </a:t>
            </a:r>
            <a:r>
              <a:rPr lang="en-US" sz="2000" dirty="0"/>
              <a:t>MP </a:t>
            </a:r>
            <a:r>
              <a:rPr lang="en-US" sz="2000" dirty="0" err="1" smtClean="0"/>
              <a:t>Kurve</a:t>
            </a:r>
            <a:r>
              <a:rPr lang="en-US" sz="2000" dirty="0" smtClean="0"/>
              <a:t>, die </a:t>
            </a:r>
            <a:r>
              <a:rPr lang="en-US" sz="2000" dirty="0" err="1" smtClean="0"/>
              <a:t>durch</a:t>
            </a:r>
            <a:r>
              <a:rPr lang="en-US" sz="2000" dirty="0" smtClean="0"/>
              <a:t> das </a:t>
            </a:r>
            <a:r>
              <a:rPr lang="en-US" sz="2000" dirty="0" err="1" smtClean="0"/>
              <a:t>Outputziel</a:t>
            </a:r>
            <a:r>
              <a:rPr lang="en-US" sz="2000" dirty="0" smtClean="0"/>
              <a:t> </a:t>
            </a:r>
            <a:r>
              <a:rPr lang="en-US" sz="2000" dirty="0" err="1" smtClean="0"/>
              <a:t>verläuft</a:t>
            </a:r>
            <a:r>
              <a:rPr lang="en-US" sz="2000" dirty="0" smtClean="0"/>
              <a:t>. In der Praxis </a:t>
            </a:r>
            <a:r>
              <a:rPr lang="en-US" sz="2000" dirty="0" err="1" smtClean="0"/>
              <a:t>bedeutet</a:t>
            </a:r>
            <a:r>
              <a:rPr lang="en-US" sz="2000" dirty="0" smtClean="0"/>
              <a:t> dies, das </a:t>
            </a:r>
            <a:r>
              <a:rPr lang="el-GR" sz="2000" dirty="0">
                <a:latin typeface="Times New Roman"/>
                <a:cs typeface="Times New Roman"/>
              </a:rPr>
              <a:t>δ</a:t>
            </a:r>
            <a:r>
              <a:rPr lang="en-US" sz="2000" dirty="0"/>
              <a:t> </a:t>
            </a:r>
            <a:r>
              <a:rPr lang="en-US" sz="2000" dirty="0" err="1" smtClean="0"/>
              <a:t>sehr</a:t>
            </a:r>
            <a:r>
              <a:rPr lang="en-US" sz="2000" dirty="0" smtClean="0"/>
              <a:t> </a:t>
            </a:r>
            <a:r>
              <a:rPr lang="en-US" sz="2000" dirty="0" err="1" smtClean="0"/>
              <a:t>groß</a:t>
            </a:r>
            <a:r>
              <a:rPr lang="en-US" sz="2000" dirty="0" smtClean="0"/>
              <a:t> </a:t>
            </a:r>
            <a:r>
              <a:rPr lang="en-US" sz="2000" dirty="0" err="1" smtClean="0"/>
              <a:t>zu</a:t>
            </a:r>
            <a:r>
              <a:rPr lang="en-US" sz="2000" dirty="0" smtClean="0"/>
              <a:t> b </a:t>
            </a:r>
            <a:r>
              <a:rPr lang="en-US" sz="2000" dirty="0" err="1" smtClean="0"/>
              <a:t>ist</a:t>
            </a:r>
            <a:r>
              <a:rPr lang="en-US" sz="2000" dirty="0" smtClean="0"/>
              <a:t>.</a:t>
            </a:r>
            <a:endParaRPr lang="en-US" sz="2000" dirty="0"/>
          </a:p>
          <a:p>
            <a:endParaRPr lang="en-US" sz="2540" dirty="0"/>
          </a:p>
          <a:p>
            <a:endParaRPr lang="de-DE" sz="2540" dirty="0"/>
          </a:p>
        </p:txBody>
      </p:sp>
      <p:sp>
        <p:nvSpPr>
          <p:cNvPr id="10" name="Textfeld 9"/>
          <p:cNvSpPr txBox="1"/>
          <p:nvPr/>
        </p:nvSpPr>
        <p:spPr>
          <a:xfrm>
            <a:off x="0" y="4640239"/>
            <a:ext cx="12192000" cy="1354043"/>
          </a:xfrm>
          <a:prstGeom prst="rect">
            <a:avLst/>
          </a:prstGeom>
          <a:noFill/>
        </p:spPr>
        <p:txBody>
          <a:bodyPr wrap="square" rtlCol="0">
            <a:noAutofit/>
          </a:bodyPr>
          <a:lstStyle/>
          <a:p>
            <a:r>
              <a:rPr lang="en-US" sz="2000" dirty="0" err="1" smtClean="0"/>
              <a:t>Schon</a:t>
            </a:r>
            <a:r>
              <a:rPr lang="en-US" sz="2000" dirty="0" smtClean="0"/>
              <a:t> in der </a:t>
            </a:r>
            <a:r>
              <a:rPr lang="en-US" sz="2000" dirty="0" err="1" smtClean="0"/>
              <a:t>Finanzkrise</a:t>
            </a:r>
            <a:r>
              <a:rPr lang="en-US" sz="2000" dirty="0" smtClean="0"/>
              <a:t> </a:t>
            </a:r>
            <a:r>
              <a:rPr lang="en-US" sz="2000" dirty="0" err="1" smtClean="0"/>
              <a:t>scheint</a:t>
            </a:r>
            <a:r>
              <a:rPr lang="en-US" sz="2000" dirty="0" smtClean="0"/>
              <a:t> </a:t>
            </a:r>
            <a:r>
              <a:rPr lang="en-US" sz="2000" dirty="0" err="1" smtClean="0"/>
              <a:t>eine</a:t>
            </a:r>
            <a:r>
              <a:rPr lang="en-US" sz="2000" dirty="0" smtClean="0"/>
              <a:t> </a:t>
            </a:r>
            <a:r>
              <a:rPr lang="en-US" sz="2000" dirty="0" err="1" smtClean="0"/>
              <a:t>Hinwendung</a:t>
            </a:r>
            <a:r>
              <a:rPr lang="en-US" sz="2000" dirty="0" smtClean="0"/>
              <a:t> </a:t>
            </a:r>
            <a:r>
              <a:rPr lang="en-US" sz="2000" dirty="0" err="1" smtClean="0"/>
              <a:t>zu</a:t>
            </a:r>
            <a:r>
              <a:rPr lang="en-US" sz="2000" dirty="0" smtClean="0"/>
              <a:t> </a:t>
            </a:r>
            <a:r>
              <a:rPr lang="en-US" sz="2000" dirty="0" err="1" smtClean="0"/>
              <a:t>einer</a:t>
            </a:r>
            <a:r>
              <a:rPr lang="en-US" sz="2000" dirty="0" smtClean="0"/>
              <a:t> </a:t>
            </a:r>
            <a:r>
              <a:rPr lang="en-US" sz="2000" dirty="0" err="1" smtClean="0"/>
              <a:t>solchen</a:t>
            </a:r>
            <a:r>
              <a:rPr lang="en-US" sz="2000" dirty="0" smtClean="0"/>
              <a:t> </a:t>
            </a:r>
            <a:r>
              <a:rPr lang="en-US" sz="2000" dirty="0" err="1" smtClean="0"/>
              <a:t>Zielvorstellung</a:t>
            </a:r>
            <a:r>
              <a:rPr lang="en-US" sz="2000" dirty="0" smtClean="0"/>
              <a:t> </a:t>
            </a:r>
            <a:r>
              <a:rPr lang="en-US" sz="2000" dirty="0" err="1" smtClean="0"/>
              <a:t>beobachtbar</a:t>
            </a:r>
            <a:r>
              <a:rPr lang="en-US" sz="2000" dirty="0" smtClean="0"/>
              <a:t> </a:t>
            </a:r>
            <a:r>
              <a:rPr lang="en-US" sz="2000" dirty="0" err="1" smtClean="0"/>
              <a:t>zu</a:t>
            </a:r>
            <a:r>
              <a:rPr lang="en-US" sz="2000" dirty="0" smtClean="0"/>
              <a:t> sein. </a:t>
            </a:r>
            <a:r>
              <a:rPr lang="en-US" sz="2000" dirty="0" err="1" smtClean="0"/>
              <a:t>Zudem</a:t>
            </a:r>
            <a:r>
              <a:rPr lang="en-US" sz="2000" dirty="0" smtClean="0"/>
              <a:t> </a:t>
            </a:r>
            <a:r>
              <a:rPr lang="en-US" sz="2000" dirty="0" err="1" smtClean="0"/>
              <a:t>kann</a:t>
            </a:r>
            <a:r>
              <a:rPr lang="en-US" sz="2000" dirty="0" smtClean="0"/>
              <a:t> man </a:t>
            </a:r>
            <a:r>
              <a:rPr lang="en-US" sz="2000" dirty="0" err="1" smtClean="0"/>
              <a:t>sagen</a:t>
            </a:r>
            <a:r>
              <a:rPr lang="en-US" sz="2000" dirty="0" smtClean="0"/>
              <a:t>, </a:t>
            </a:r>
            <a:r>
              <a:rPr lang="en-US" sz="2000" dirty="0" err="1" smtClean="0"/>
              <a:t>dass</a:t>
            </a:r>
            <a:r>
              <a:rPr lang="en-US" sz="2000" dirty="0" smtClean="0"/>
              <a:t> der (</a:t>
            </a:r>
            <a:r>
              <a:rPr lang="en-US" sz="2000" dirty="0" err="1" smtClean="0"/>
              <a:t>ehemalige</a:t>
            </a:r>
            <a:r>
              <a:rPr lang="en-US" sz="2000" dirty="0" smtClean="0"/>
              <a:t>) US-</a:t>
            </a:r>
            <a:r>
              <a:rPr lang="en-US" sz="2000" dirty="0" err="1" smtClean="0"/>
              <a:t>Präsident</a:t>
            </a:r>
            <a:r>
              <a:rPr lang="en-US" sz="2000" dirty="0" smtClean="0"/>
              <a:t>, </a:t>
            </a:r>
            <a:r>
              <a:rPr lang="en-US" sz="2000" dirty="0" err="1" smtClean="0"/>
              <a:t>wenn</a:t>
            </a:r>
            <a:r>
              <a:rPr lang="en-US" sz="2000" dirty="0" smtClean="0"/>
              <a:t> man </a:t>
            </a:r>
            <a:r>
              <a:rPr lang="en-US" sz="2000" dirty="0" err="1" smtClean="0"/>
              <a:t>ihn</a:t>
            </a:r>
            <a:r>
              <a:rPr lang="en-US" sz="2000" dirty="0" smtClean="0"/>
              <a:t> </a:t>
            </a:r>
            <a:r>
              <a:rPr lang="en-US" sz="2000" dirty="0" err="1" smtClean="0"/>
              <a:t>denn</a:t>
            </a:r>
            <a:r>
              <a:rPr lang="en-US" sz="2000" dirty="0" smtClean="0"/>
              <a:t> </a:t>
            </a:r>
            <a:r>
              <a:rPr lang="en-US" sz="2000" dirty="0" err="1" smtClean="0"/>
              <a:t>einer</a:t>
            </a:r>
            <a:r>
              <a:rPr lang="en-US" sz="2000" dirty="0" smtClean="0"/>
              <a:t> </a:t>
            </a:r>
            <a:r>
              <a:rPr lang="en-US" sz="2000" dirty="0" err="1" smtClean="0"/>
              <a:t>geldpolitischen</a:t>
            </a:r>
            <a:r>
              <a:rPr lang="en-US" sz="2000" dirty="0" smtClean="0"/>
              <a:t> </a:t>
            </a:r>
            <a:r>
              <a:rPr lang="en-US" sz="2000" dirty="0" err="1" smtClean="0"/>
              <a:t>Sichtweise</a:t>
            </a:r>
            <a:r>
              <a:rPr lang="en-US" sz="2000" dirty="0" smtClean="0"/>
              <a:t> </a:t>
            </a:r>
            <a:r>
              <a:rPr lang="en-US" sz="2000" dirty="0" err="1" smtClean="0"/>
              <a:t>zuordnen</a:t>
            </a:r>
            <a:r>
              <a:rPr lang="en-US" sz="2000" dirty="0" smtClean="0"/>
              <a:t> </a:t>
            </a:r>
            <a:r>
              <a:rPr lang="en-US" sz="2000" dirty="0" err="1" smtClean="0"/>
              <a:t>möchte</a:t>
            </a:r>
            <a:r>
              <a:rPr lang="en-US" sz="2000" dirty="0" smtClean="0"/>
              <a:t>, </a:t>
            </a:r>
            <a:r>
              <a:rPr lang="en-US" sz="2000" dirty="0" err="1" smtClean="0"/>
              <a:t>als</a:t>
            </a:r>
            <a:r>
              <a:rPr lang="en-US" sz="2000" dirty="0" smtClean="0"/>
              <a:t> </a:t>
            </a:r>
            <a:r>
              <a:rPr lang="en-US" sz="2000" dirty="0" err="1" smtClean="0"/>
              <a:t>ein</a:t>
            </a:r>
            <a:r>
              <a:rPr lang="en-US" sz="2000" dirty="0" smtClean="0"/>
              <a:t> </a:t>
            </a:r>
            <a:r>
              <a:rPr lang="en-US" sz="2000" dirty="0" err="1" smtClean="0"/>
              <a:t>Verfechter</a:t>
            </a:r>
            <a:r>
              <a:rPr lang="en-US" sz="2000" dirty="0" smtClean="0"/>
              <a:t> </a:t>
            </a:r>
            <a:r>
              <a:rPr lang="en-US" sz="2000" dirty="0" err="1" smtClean="0"/>
              <a:t>einer</a:t>
            </a:r>
            <a:r>
              <a:rPr lang="en-US" sz="2000" dirty="0" smtClean="0"/>
              <a:t> </a:t>
            </a:r>
            <a:r>
              <a:rPr lang="en-US" sz="2000" dirty="0" err="1" smtClean="0"/>
              <a:t>solchen</a:t>
            </a:r>
            <a:r>
              <a:rPr lang="en-US" sz="2000" dirty="0" smtClean="0"/>
              <a:t> </a:t>
            </a:r>
            <a:r>
              <a:rPr lang="en-US" sz="2000" dirty="0" err="1" smtClean="0"/>
              <a:t>Politik</a:t>
            </a:r>
            <a:r>
              <a:rPr lang="en-US" sz="2000" dirty="0" smtClean="0"/>
              <a:t> </a:t>
            </a:r>
            <a:r>
              <a:rPr lang="en-US" sz="2000" dirty="0" err="1" smtClean="0"/>
              <a:t>zu</a:t>
            </a:r>
            <a:r>
              <a:rPr lang="en-US" sz="2000" dirty="0" smtClean="0"/>
              <a:t> </a:t>
            </a:r>
            <a:r>
              <a:rPr lang="en-US" sz="2000" dirty="0" err="1" smtClean="0"/>
              <a:t>bezeichnen</a:t>
            </a:r>
            <a:r>
              <a:rPr lang="en-US" sz="2000" dirty="0" smtClean="0"/>
              <a:t> </a:t>
            </a:r>
            <a:r>
              <a:rPr lang="en-US" sz="2000" dirty="0" err="1" smtClean="0"/>
              <a:t>wäre</a:t>
            </a:r>
            <a:r>
              <a:rPr lang="en-US" sz="2000" dirty="0" smtClean="0"/>
              <a:t>, </a:t>
            </a:r>
            <a:r>
              <a:rPr lang="en-US" sz="2000" dirty="0" err="1" smtClean="0"/>
              <a:t>wobei</a:t>
            </a:r>
            <a:r>
              <a:rPr lang="en-US" sz="2000" dirty="0" smtClean="0"/>
              <a:t> </a:t>
            </a:r>
            <a:r>
              <a:rPr lang="en-US" sz="2000" dirty="0" err="1" smtClean="0"/>
              <a:t>zu</a:t>
            </a:r>
            <a:r>
              <a:rPr lang="en-US" sz="2000" dirty="0" smtClean="0"/>
              <a:t> </a:t>
            </a:r>
            <a:r>
              <a:rPr lang="en-US" sz="2000" dirty="0" err="1" smtClean="0"/>
              <a:t>hinterfragen</a:t>
            </a:r>
            <a:r>
              <a:rPr lang="en-US" sz="2000" dirty="0" smtClean="0"/>
              <a:t> </a:t>
            </a:r>
            <a:r>
              <a:rPr lang="en-US" sz="2000" dirty="0" err="1" smtClean="0"/>
              <a:t>ist</a:t>
            </a:r>
            <a:r>
              <a:rPr lang="en-US" sz="2000" dirty="0" smtClean="0"/>
              <a:t>, </a:t>
            </a:r>
            <a:r>
              <a:rPr lang="en-US" sz="2000" dirty="0" err="1" smtClean="0"/>
              <a:t>ob</a:t>
            </a:r>
            <a:r>
              <a:rPr lang="en-US" sz="2000" dirty="0" smtClean="0"/>
              <a:t> hinter den </a:t>
            </a:r>
            <a:r>
              <a:rPr lang="en-US" sz="2000" dirty="0" err="1" smtClean="0"/>
              <a:t>häufigen</a:t>
            </a:r>
            <a:r>
              <a:rPr lang="en-US" sz="2000" dirty="0" smtClean="0"/>
              <a:t> </a:t>
            </a:r>
            <a:r>
              <a:rPr lang="en-US" sz="2000" dirty="0" err="1" smtClean="0"/>
              <a:t>Äußerungen</a:t>
            </a:r>
            <a:r>
              <a:rPr lang="en-US" sz="2000" dirty="0" smtClean="0"/>
              <a:t> Donald Trumps </a:t>
            </a:r>
            <a:r>
              <a:rPr lang="en-US" sz="2000" dirty="0" err="1" smtClean="0"/>
              <a:t>bzgl</a:t>
            </a:r>
            <a:r>
              <a:rPr lang="en-US" sz="2000" dirty="0" smtClean="0"/>
              <a:t>. Der </a:t>
            </a:r>
            <a:r>
              <a:rPr lang="en-US" sz="2000" dirty="0" err="1" smtClean="0"/>
              <a:t>Zentralbankpolitk</a:t>
            </a:r>
            <a:r>
              <a:rPr lang="en-US" sz="2000" dirty="0" smtClean="0"/>
              <a:t> </a:t>
            </a:r>
            <a:r>
              <a:rPr lang="en-US" sz="2000" dirty="0" err="1" smtClean="0"/>
              <a:t>wirklich</a:t>
            </a:r>
            <a:r>
              <a:rPr lang="en-US" sz="2000" dirty="0" smtClean="0"/>
              <a:t> </a:t>
            </a:r>
            <a:r>
              <a:rPr lang="en-US" sz="2000" dirty="0" err="1" smtClean="0"/>
              <a:t>eine</a:t>
            </a:r>
            <a:r>
              <a:rPr lang="en-US" sz="2000" dirty="0" smtClean="0"/>
              <a:t> </a:t>
            </a:r>
            <a:r>
              <a:rPr lang="en-US" sz="2000" dirty="0" err="1" smtClean="0"/>
              <a:t>Modellanalyse</a:t>
            </a:r>
            <a:r>
              <a:rPr lang="en-US" sz="2000" dirty="0" smtClean="0"/>
              <a:t> </a:t>
            </a:r>
            <a:r>
              <a:rPr lang="en-US" sz="2000" dirty="0" err="1" smtClean="0"/>
              <a:t>zugrunde</a:t>
            </a:r>
            <a:r>
              <a:rPr lang="en-US" sz="2000" dirty="0" smtClean="0"/>
              <a:t> lag</a:t>
            </a:r>
          </a:p>
        </p:txBody>
      </p:sp>
      <p:sp>
        <p:nvSpPr>
          <p:cNvPr id="11" name="Textfeld 10"/>
          <p:cNvSpPr txBox="1"/>
          <p:nvPr/>
        </p:nvSpPr>
        <p:spPr>
          <a:xfrm>
            <a:off x="44355" y="5914671"/>
            <a:ext cx="12192000" cy="697669"/>
          </a:xfrm>
          <a:prstGeom prst="rect">
            <a:avLst/>
          </a:prstGeom>
          <a:noFill/>
        </p:spPr>
        <p:txBody>
          <a:bodyPr wrap="square" rtlCol="0">
            <a:noAutofit/>
          </a:bodyPr>
          <a:lstStyle/>
          <a:p>
            <a:r>
              <a:rPr lang="en-US" sz="2000" dirty="0" err="1" smtClean="0"/>
              <a:t>Im</a:t>
            </a:r>
            <a:r>
              <a:rPr lang="en-US" sz="2000" dirty="0" smtClean="0"/>
              <a:t> </a:t>
            </a:r>
            <a:r>
              <a:rPr lang="en-US" sz="2000" dirty="0" err="1" smtClean="0"/>
              <a:t>Zuge</a:t>
            </a:r>
            <a:r>
              <a:rPr lang="en-US" sz="2000" dirty="0" smtClean="0"/>
              <a:t> der </a:t>
            </a:r>
            <a:r>
              <a:rPr lang="en-US" sz="2000" b="1" dirty="0" smtClean="0"/>
              <a:t>Corona-</a:t>
            </a:r>
            <a:r>
              <a:rPr lang="en-US" sz="2000" b="1" dirty="0" err="1" smtClean="0"/>
              <a:t>Krise</a:t>
            </a:r>
            <a:r>
              <a:rPr lang="en-US" sz="2000" dirty="0" smtClean="0"/>
              <a:t> und der </a:t>
            </a:r>
            <a:r>
              <a:rPr lang="en-US" sz="2000" dirty="0" err="1" smtClean="0"/>
              <a:t>im</a:t>
            </a:r>
            <a:r>
              <a:rPr lang="en-US" sz="2000" dirty="0" smtClean="0"/>
              <a:t> </a:t>
            </a:r>
            <a:r>
              <a:rPr lang="en-US" sz="2000" dirty="0" err="1" smtClean="0"/>
              <a:t>Zusammenhang</a:t>
            </a:r>
            <a:r>
              <a:rPr lang="en-US" sz="2000" dirty="0" smtClean="0"/>
              <a:t> </a:t>
            </a:r>
            <a:r>
              <a:rPr lang="en-US" sz="2000" dirty="0" err="1" smtClean="0"/>
              <a:t>mit</a:t>
            </a:r>
            <a:r>
              <a:rPr lang="en-US" sz="2000" dirty="0" smtClean="0"/>
              <a:t> den </a:t>
            </a:r>
            <a:r>
              <a:rPr lang="en-US" sz="2000" dirty="0" err="1" smtClean="0"/>
              <a:t>derzeitigen</a:t>
            </a:r>
            <a:r>
              <a:rPr lang="en-US" sz="2000" dirty="0" smtClean="0"/>
              <a:t> </a:t>
            </a:r>
            <a:r>
              <a:rPr lang="en-US" sz="2000" dirty="0" err="1" smtClean="0"/>
              <a:t>Lieferengpässen</a:t>
            </a:r>
            <a:r>
              <a:rPr lang="en-US" sz="2000" dirty="0" smtClean="0"/>
              <a:t> </a:t>
            </a:r>
            <a:r>
              <a:rPr lang="en-US" sz="2000" dirty="0" err="1" smtClean="0"/>
              <a:t>bei</a:t>
            </a:r>
            <a:r>
              <a:rPr lang="en-US" sz="2000" dirty="0" smtClean="0"/>
              <a:t> </a:t>
            </a:r>
            <a:r>
              <a:rPr lang="en-US" sz="2000" dirty="0" err="1" smtClean="0"/>
              <a:t>wieder</a:t>
            </a:r>
            <a:r>
              <a:rPr lang="en-US" sz="2000" dirty="0" smtClean="0"/>
              <a:t> </a:t>
            </a:r>
            <a:r>
              <a:rPr lang="en-US" sz="2000" dirty="0" err="1" smtClean="0"/>
              <a:t>anziehender</a:t>
            </a:r>
            <a:r>
              <a:rPr lang="en-US" sz="2000" dirty="0" smtClean="0"/>
              <a:t> </a:t>
            </a:r>
            <a:r>
              <a:rPr lang="en-US" sz="2000" dirty="0" err="1" smtClean="0"/>
              <a:t>Weltwirtschaft</a:t>
            </a:r>
            <a:r>
              <a:rPr lang="en-US" sz="2000" dirty="0" smtClean="0"/>
              <a:t> </a:t>
            </a:r>
            <a:r>
              <a:rPr lang="en-US" sz="2000" dirty="0" err="1" smtClean="0"/>
              <a:t>steigenden</a:t>
            </a:r>
            <a:r>
              <a:rPr lang="en-US" sz="2000" dirty="0" smtClean="0"/>
              <a:t> </a:t>
            </a:r>
            <a:r>
              <a:rPr lang="en-US" sz="2000" dirty="0" err="1" smtClean="0"/>
              <a:t>Preisen</a:t>
            </a:r>
            <a:r>
              <a:rPr lang="en-US" sz="2000" dirty="0" smtClean="0"/>
              <a:t>, </a:t>
            </a:r>
            <a:r>
              <a:rPr lang="en-US" sz="2000" dirty="0" err="1" smtClean="0"/>
              <a:t>bei</a:t>
            </a:r>
            <a:r>
              <a:rPr lang="en-US" sz="2000" dirty="0" smtClean="0"/>
              <a:t> </a:t>
            </a:r>
            <a:r>
              <a:rPr lang="en-US" sz="2000" dirty="0" err="1" smtClean="0"/>
              <a:t>gleichzeitigem</a:t>
            </a:r>
            <a:r>
              <a:rPr lang="en-US" sz="2000" dirty="0" smtClean="0"/>
              <a:t> </a:t>
            </a:r>
            <a:r>
              <a:rPr lang="en-US" sz="2000" dirty="0" err="1" smtClean="0"/>
              <a:t>weiter</a:t>
            </a:r>
            <a:r>
              <a:rPr lang="en-US" sz="2000" dirty="0" smtClean="0"/>
              <a:t> </a:t>
            </a:r>
            <a:r>
              <a:rPr lang="en-US" sz="2000" dirty="0" err="1" smtClean="0"/>
              <a:t>niedrigen</a:t>
            </a:r>
            <a:r>
              <a:rPr lang="en-US" sz="2000" dirty="0" smtClean="0"/>
              <a:t> </a:t>
            </a:r>
            <a:r>
              <a:rPr lang="en-US" sz="2000" dirty="0" err="1" smtClean="0"/>
              <a:t>Zinsniveau</a:t>
            </a:r>
            <a:r>
              <a:rPr lang="en-US" sz="2000" dirty="0" smtClean="0"/>
              <a:t>, </a:t>
            </a:r>
            <a:r>
              <a:rPr lang="en-US" sz="2000" dirty="0" err="1" smtClean="0"/>
              <a:t>stellt</a:t>
            </a:r>
            <a:r>
              <a:rPr lang="en-US" sz="2000" dirty="0" smtClean="0"/>
              <a:t> </a:t>
            </a:r>
            <a:r>
              <a:rPr lang="en-US" sz="2000" dirty="0" err="1" smtClean="0"/>
              <a:t>sich</a:t>
            </a:r>
            <a:r>
              <a:rPr lang="en-US" sz="2000" dirty="0" smtClean="0"/>
              <a:t> die </a:t>
            </a:r>
            <a:r>
              <a:rPr lang="en-US" sz="2000" dirty="0" err="1" smtClean="0"/>
              <a:t>Frage</a:t>
            </a:r>
            <a:r>
              <a:rPr lang="en-US" sz="2000" dirty="0" smtClean="0"/>
              <a:t>, </a:t>
            </a:r>
            <a:r>
              <a:rPr lang="en-US" sz="2000" dirty="0" err="1" smtClean="0"/>
              <a:t>ob</a:t>
            </a:r>
            <a:r>
              <a:rPr lang="en-US" sz="2000" dirty="0" smtClean="0"/>
              <a:t> die </a:t>
            </a:r>
            <a:r>
              <a:rPr lang="en-US" sz="2000" dirty="0" err="1" smtClean="0"/>
              <a:t>beiden</a:t>
            </a:r>
            <a:r>
              <a:rPr lang="en-US" sz="2000" dirty="0" smtClean="0"/>
              <a:t> </a:t>
            </a:r>
            <a:r>
              <a:rPr lang="en-US" sz="2000" dirty="0" err="1" smtClean="0"/>
              <a:t>großen</a:t>
            </a:r>
            <a:r>
              <a:rPr lang="en-US" sz="2000" dirty="0" smtClean="0"/>
              <a:t> </a:t>
            </a:r>
            <a:r>
              <a:rPr lang="en-US" sz="2000" dirty="0" err="1" smtClean="0"/>
              <a:t>Zentralbanken</a:t>
            </a:r>
            <a:r>
              <a:rPr lang="en-US" sz="2000" dirty="0" smtClean="0"/>
              <a:t> </a:t>
            </a:r>
            <a:r>
              <a:rPr lang="en-US" sz="2000" dirty="0" err="1" smtClean="0"/>
              <a:t>nicht</a:t>
            </a:r>
            <a:r>
              <a:rPr lang="en-US" sz="2000" dirty="0" smtClean="0"/>
              <a:t> </a:t>
            </a:r>
            <a:r>
              <a:rPr lang="en-US" sz="2000" dirty="0" err="1" smtClean="0"/>
              <a:t>mittlerweil</a:t>
            </a:r>
            <a:r>
              <a:rPr lang="en-US" sz="2000" dirty="0" smtClean="0"/>
              <a:t> das </a:t>
            </a:r>
            <a:r>
              <a:rPr lang="en-US" sz="2000" dirty="0" err="1" smtClean="0"/>
              <a:t>Outputziel</a:t>
            </a:r>
            <a:r>
              <a:rPr lang="en-US" sz="2000" dirty="0" smtClean="0"/>
              <a:t> </a:t>
            </a:r>
            <a:r>
              <a:rPr lang="en-US" sz="2000" dirty="0" err="1" smtClean="0"/>
              <a:t>deutlich</a:t>
            </a:r>
            <a:r>
              <a:rPr lang="en-US" sz="2000" dirty="0" smtClean="0"/>
              <a:t> </a:t>
            </a:r>
            <a:r>
              <a:rPr lang="en-US" sz="2000" dirty="0" err="1" smtClean="0"/>
              <a:t>stärker</a:t>
            </a:r>
            <a:r>
              <a:rPr lang="en-US" sz="2000" dirty="0" smtClean="0"/>
              <a:t> </a:t>
            </a:r>
            <a:r>
              <a:rPr lang="en-US" sz="2000" dirty="0" err="1" smtClean="0"/>
              <a:t>gewichten</a:t>
            </a:r>
            <a:r>
              <a:rPr lang="en-US" sz="2000" dirty="0" smtClean="0"/>
              <a:t>.</a:t>
            </a:r>
          </a:p>
        </p:txBody>
      </p:sp>
    </p:spTree>
    <p:extLst>
      <p:ext uri="{BB962C8B-B14F-4D97-AF65-F5344CB8AC3E}">
        <p14:creationId xmlns:p14="http://schemas.microsoft.com/office/powerpoint/2010/main" val="1233927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P spid="9" grpId="0"/>
      <p:bldP spid="10" grpId="0"/>
      <p:bldP spid="1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582" y="0"/>
            <a:ext cx="5142927" cy="336473"/>
          </a:xfrm>
          <a:prstGeom prst="rect">
            <a:avLst/>
          </a:prstGeom>
          <a:noFill/>
          <a:ln>
            <a:noFill/>
          </a:ln>
        </p:spPr>
        <p:txBody>
          <a:bodyPr lIns="81638" tIns="40819" rIns="81638" bIns="40819" anchor="ctr" anchorCtr="1"/>
          <a:lstStyle/>
          <a:p>
            <a:r>
              <a:rPr lang="de-DE" sz="2200" b="1" dirty="0" smtClean="0"/>
              <a:t>Kommt die Inflation oder ist sie schon da?</a:t>
            </a:r>
            <a:endParaRPr lang="de-DE" sz="2200" b="1" dirty="0"/>
          </a:p>
        </p:txBody>
      </p:sp>
      <p:sp>
        <p:nvSpPr>
          <p:cNvPr id="8" name="Textfeld 7"/>
          <p:cNvSpPr txBox="1"/>
          <p:nvPr/>
        </p:nvSpPr>
        <p:spPr>
          <a:xfrm>
            <a:off x="9687037" y="28118"/>
            <a:ext cx="2499215" cy="984047"/>
          </a:xfrm>
          <a:prstGeom prst="rect">
            <a:avLst/>
          </a:prstGeom>
          <a:noFill/>
        </p:spPr>
        <p:txBody>
          <a:bodyPr wrap="square" rtlCol="0">
            <a:noAutofit/>
          </a:bodyPr>
          <a:lstStyle/>
          <a:p>
            <a:r>
              <a:rPr lang="de-DE" sz="1200" u="sng" dirty="0" smtClean="0"/>
              <a:t>Preisentwicklungen:</a:t>
            </a:r>
          </a:p>
          <a:p>
            <a:pPr marL="971550" lvl="1" indent="-514350">
              <a:buFont typeface="+mj-lt"/>
              <a:buAutoNum type="alphaLcParenR"/>
            </a:pPr>
            <a:r>
              <a:rPr lang="de-DE" sz="1200" u="sng" dirty="0" smtClean="0"/>
              <a:t>Energie</a:t>
            </a:r>
          </a:p>
          <a:p>
            <a:pPr marL="971550" lvl="1" indent="-514350">
              <a:buFont typeface="+mj-lt"/>
              <a:buAutoNum type="alphaLcParenR"/>
            </a:pPr>
            <a:r>
              <a:rPr lang="de-DE" sz="1200" u="sng" dirty="0" smtClean="0"/>
              <a:t>Rohstoffe</a:t>
            </a:r>
          </a:p>
          <a:p>
            <a:pPr marL="971550" lvl="1" indent="-514350">
              <a:buFont typeface="+mj-lt"/>
              <a:buAutoNum type="alphaLcParenR"/>
            </a:pPr>
            <a:r>
              <a:rPr lang="de-DE" sz="1200" u="sng" dirty="0" smtClean="0"/>
              <a:t>Lieferkettenengpässe</a:t>
            </a:r>
          </a:p>
          <a:p>
            <a:pPr marL="971550" lvl="1" indent="-514350">
              <a:buFont typeface="+mj-lt"/>
              <a:buAutoNum type="alphaLcParenR"/>
            </a:pPr>
            <a:r>
              <a:rPr lang="de-DE" sz="1200" u="sng" dirty="0" smtClean="0"/>
              <a:t>Steuern</a:t>
            </a:r>
            <a:endParaRPr lang="en-US" sz="1200" dirty="0"/>
          </a:p>
        </p:txBody>
      </p:sp>
    </p:spTree>
    <p:extLst>
      <p:ext uri="{BB962C8B-B14F-4D97-AF65-F5344CB8AC3E}">
        <p14:creationId xmlns:p14="http://schemas.microsoft.com/office/powerpoint/2010/main" val="1539812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582" y="0"/>
            <a:ext cx="5142927" cy="336473"/>
          </a:xfrm>
          <a:prstGeom prst="rect">
            <a:avLst/>
          </a:prstGeom>
          <a:noFill/>
          <a:ln>
            <a:noFill/>
          </a:ln>
        </p:spPr>
        <p:txBody>
          <a:bodyPr lIns="81638" tIns="40819" rIns="81638" bIns="40819" anchor="ctr" anchorCtr="1"/>
          <a:lstStyle/>
          <a:p>
            <a:r>
              <a:rPr lang="de-DE" sz="2200" b="1" dirty="0" smtClean="0"/>
              <a:t>Kommt die Inflation oder ist sie schon da?</a:t>
            </a:r>
            <a:endParaRPr lang="de-DE" sz="2200" b="1" dirty="0"/>
          </a:p>
        </p:txBody>
      </p:sp>
      <p:sp>
        <p:nvSpPr>
          <p:cNvPr id="8" name="Textfeld 7"/>
          <p:cNvSpPr txBox="1"/>
          <p:nvPr/>
        </p:nvSpPr>
        <p:spPr>
          <a:xfrm>
            <a:off x="9687037" y="28118"/>
            <a:ext cx="2499215" cy="984047"/>
          </a:xfrm>
          <a:prstGeom prst="rect">
            <a:avLst/>
          </a:prstGeom>
          <a:noFill/>
        </p:spPr>
        <p:txBody>
          <a:bodyPr wrap="square" rtlCol="0">
            <a:noAutofit/>
          </a:bodyPr>
          <a:lstStyle/>
          <a:p>
            <a:r>
              <a:rPr lang="de-DE" sz="1200" u="sng" dirty="0" smtClean="0"/>
              <a:t>Arbeitsmarkt:</a:t>
            </a:r>
          </a:p>
          <a:p>
            <a:pPr marL="971550" lvl="1" indent="-514350">
              <a:buFont typeface="+mj-lt"/>
              <a:buAutoNum type="alphaLcParenR"/>
            </a:pPr>
            <a:r>
              <a:rPr lang="de-DE" sz="1200" u="sng" dirty="0" smtClean="0"/>
              <a:t>Arbeitslosigkeit</a:t>
            </a:r>
          </a:p>
          <a:p>
            <a:pPr marL="971550" lvl="1" indent="-514350">
              <a:buFont typeface="+mj-lt"/>
              <a:buAutoNum type="alphaLcParenR"/>
            </a:pPr>
            <a:r>
              <a:rPr lang="de-DE" sz="1200" u="sng" dirty="0" smtClean="0"/>
              <a:t>Lohnwachstum</a:t>
            </a:r>
          </a:p>
          <a:p>
            <a:pPr marL="971550" lvl="1" indent="-514350">
              <a:buFont typeface="+mj-lt"/>
              <a:buAutoNum type="alphaLcParenR"/>
            </a:pPr>
            <a:r>
              <a:rPr lang="de-DE" sz="1200" u="sng" dirty="0" err="1" smtClean="0"/>
              <a:t>Verteilungspielraum</a:t>
            </a:r>
            <a:endParaRPr lang="de-DE" sz="1200" u="sng" dirty="0" smtClean="0"/>
          </a:p>
          <a:p>
            <a:pPr marL="971550" lvl="1" indent="-514350">
              <a:buFont typeface="+mj-lt"/>
              <a:buAutoNum type="alphaLcParenR"/>
            </a:pPr>
            <a:r>
              <a:rPr lang="de-DE" sz="1200" u="sng" dirty="0" smtClean="0"/>
              <a:t>Demografie</a:t>
            </a:r>
            <a:endParaRPr lang="en-US" sz="1200" dirty="0"/>
          </a:p>
        </p:txBody>
      </p:sp>
    </p:spTree>
    <p:extLst>
      <p:ext uri="{BB962C8B-B14F-4D97-AF65-F5344CB8AC3E}">
        <p14:creationId xmlns:p14="http://schemas.microsoft.com/office/powerpoint/2010/main" val="1811494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582" y="0"/>
            <a:ext cx="5142927" cy="336473"/>
          </a:xfrm>
          <a:prstGeom prst="rect">
            <a:avLst/>
          </a:prstGeom>
          <a:noFill/>
          <a:ln>
            <a:noFill/>
          </a:ln>
        </p:spPr>
        <p:txBody>
          <a:bodyPr lIns="81638" tIns="40819" rIns="81638" bIns="40819" anchor="ctr" anchorCtr="1"/>
          <a:lstStyle/>
          <a:p>
            <a:r>
              <a:rPr lang="de-DE" sz="2200" b="1" dirty="0" smtClean="0"/>
              <a:t>Kommt die Inflation oder ist sie schon da?</a:t>
            </a:r>
            <a:endParaRPr lang="de-DE" sz="2200" b="1" dirty="0"/>
          </a:p>
        </p:txBody>
      </p:sp>
      <p:sp>
        <p:nvSpPr>
          <p:cNvPr id="8" name="Textfeld 7"/>
          <p:cNvSpPr txBox="1"/>
          <p:nvPr/>
        </p:nvSpPr>
        <p:spPr>
          <a:xfrm>
            <a:off x="9687037" y="28118"/>
            <a:ext cx="2499215" cy="984047"/>
          </a:xfrm>
          <a:prstGeom prst="rect">
            <a:avLst/>
          </a:prstGeom>
          <a:noFill/>
        </p:spPr>
        <p:txBody>
          <a:bodyPr wrap="square" rtlCol="0">
            <a:noAutofit/>
          </a:bodyPr>
          <a:lstStyle/>
          <a:p>
            <a:r>
              <a:rPr lang="de-DE" sz="1200" u="sng" dirty="0" smtClean="0"/>
              <a:t>Finanzmarkt:</a:t>
            </a:r>
          </a:p>
          <a:p>
            <a:pPr marL="971550" lvl="1" indent="-514350">
              <a:buFont typeface="+mj-lt"/>
              <a:buAutoNum type="alphaLcParenR"/>
            </a:pPr>
            <a:r>
              <a:rPr lang="de-DE" sz="1200" u="sng" dirty="0" smtClean="0"/>
              <a:t>Zinsen</a:t>
            </a:r>
          </a:p>
          <a:p>
            <a:pPr marL="971550" lvl="1" indent="-514350">
              <a:buFont typeface="+mj-lt"/>
              <a:buAutoNum type="alphaLcParenR"/>
            </a:pPr>
            <a:r>
              <a:rPr lang="de-DE" sz="1200" u="sng" dirty="0" smtClean="0"/>
              <a:t>Schulden</a:t>
            </a:r>
          </a:p>
          <a:p>
            <a:pPr marL="971550" lvl="1" indent="-514350">
              <a:buFont typeface="+mj-lt"/>
              <a:buAutoNum type="alphaLcParenR"/>
            </a:pPr>
            <a:r>
              <a:rPr lang="de-DE" sz="1200" u="sng" dirty="0" smtClean="0"/>
              <a:t>Sparen</a:t>
            </a:r>
          </a:p>
        </p:txBody>
      </p:sp>
    </p:spTree>
    <p:extLst>
      <p:ext uri="{BB962C8B-B14F-4D97-AF65-F5344CB8AC3E}">
        <p14:creationId xmlns:p14="http://schemas.microsoft.com/office/powerpoint/2010/main" val="3835611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582" y="0"/>
            <a:ext cx="5142927" cy="336473"/>
          </a:xfrm>
          <a:prstGeom prst="rect">
            <a:avLst/>
          </a:prstGeom>
          <a:noFill/>
          <a:ln>
            <a:noFill/>
          </a:ln>
        </p:spPr>
        <p:txBody>
          <a:bodyPr lIns="81638" tIns="40819" rIns="81638" bIns="40819" anchor="ctr" anchorCtr="1"/>
          <a:lstStyle/>
          <a:p>
            <a:r>
              <a:rPr lang="de-DE" sz="2200" b="1" dirty="0" smtClean="0"/>
              <a:t>Kommt die Inflation oder ist sie schon da?</a:t>
            </a:r>
            <a:endParaRPr lang="de-DE" sz="2200" b="1" dirty="0"/>
          </a:p>
        </p:txBody>
      </p:sp>
      <p:sp>
        <p:nvSpPr>
          <p:cNvPr id="8" name="Textfeld 7"/>
          <p:cNvSpPr txBox="1"/>
          <p:nvPr/>
        </p:nvSpPr>
        <p:spPr>
          <a:xfrm>
            <a:off x="9687037" y="16617"/>
            <a:ext cx="2499215" cy="627490"/>
          </a:xfrm>
          <a:prstGeom prst="rect">
            <a:avLst/>
          </a:prstGeom>
          <a:noFill/>
        </p:spPr>
        <p:txBody>
          <a:bodyPr wrap="square" rtlCol="0">
            <a:noAutofit/>
          </a:bodyPr>
          <a:lstStyle/>
          <a:p>
            <a:r>
              <a:rPr lang="de-DE" sz="1200" u="sng" dirty="0" smtClean="0"/>
              <a:t>Corona:</a:t>
            </a:r>
          </a:p>
          <a:p>
            <a:pPr marL="228600" indent="-228600">
              <a:buFont typeface="+mj-lt"/>
              <a:buAutoNum type="alphaLcParenR"/>
            </a:pPr>
            <a:r>
              <a:rPr lang="de-DE" sz="1200" u="sng" dirty="0" err="1" smtClean="0"/>
              <a:t>Deutschand</a:t>
            </a:r>
            <a:endParaRPr lang="de-DE" sz="1200" u="sng" dirty="0"/>
          </a:p>
          <a:p>
            <a:pPr marL="228600" indent="-228600">
              <a:buFont typeface="+mj-lt"/>
              <a:buAutoNum type="alphaLcParenR"/>
            </a:pPr>
            <a:r>
              <a:rPr lang="de-DE" sz="1200" u="sng" dirty="0" smtClean="0"/>
              <a:t>EU</a:t>
            </a:r>
          </a:p>
        </p:txBody>
      </p:sp>
    </p:spTree>
    <p:extLst>
      <p:ext uri="{BB962C8B-B14F-4D97-AF65-F5344CB8AC3E}">
        <p14:creationId xmlns:p14="http://schemas.microsoft.com/office/powerpoint/2010/main" val="2219580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582" y="0"/>
            <a:ext cx="5142927" cy="336473"/>
          </a:xfrm>
          <a:prstGeom prst="rect">
            <a:avLst/>
          </a:prstGeom>
          <a:noFill/>
          <a:ln>
            <a:noFill/>
          </a:ln>
        </p:spPr>
        <p:txBody>
          <a:bodyPr lIns="81638" tIns="40819" rIns="81638" bIns="40819" anchor="ctr" anchorCtr="1"/>
          <a:lstStyle/>
          <a:p>
            <a:r>
              <a:rPr lang="de-DE" sz="2200" b="1" dirty="0" smtClean="0"/>
              <a:t>Kommt die Inflation oder ist sie schon da?</a:t>
            </a:r>
            <a:endParaRPr lang="de-DE" sz="2200" b="1" dirty="0"/>
          </a:p>
        </p:txBody>
      </p:sp>
      <p:sp>
        <p:nvSpPr>
          <p:cNvPr id="8" name="Textfeld 7"/>
          <p:cNvSpPr txBox="1"/>
          <p:nvPr/>
        </p:nvSpPr>
        <p:spPr>
          <a:xfrm>
            <a:off x="9687037" y="16617"/>
            <a:ext cx="2499215" cy="319856"/>
          </a:xfrm>
          <a:prstGeom prst="rect">
            <a:avLst/>
          </a:prstGeom>
          <a:noFill/>
        </p:spPr>
        <p:txBody>
          <a:bodyPr wrap="square" rtlCol="0">
            <a:noAutofit/>
          </a:bodyPr>
          <a:lstStyle/>
          <a:p>
            <a:r>
              <a:rPr lang="de-DE" sz="1200" u="sng" dirty="0" smtClean="0"/>
              <a:t>Allgemeine Schlussfolgerungen:</a:t>
            </a:r>
          </a:p>
        </p:txBody>
      </p:sp>
    </p:spTree>
    <p:extLst>
      <p:ext uri="{BB962C8B-B14F-4D97-AF65-F5344CB8AC3E}">
        <p14:creationId xmlns:p14="http://schemas.microsoft.com/office/powerpoint/2010/main" val="240699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4</a:t>
            </a:fld>
            <a:endParaRPr lang="de-DE" dirty="0"/>
          </a:p>
        </p:txBody>
      </p:sp>
      <p:sp>
        <p:nvSpPr>
          <p:cNvPr id="6" name="TextShape 2"/>
          <p:cNvSpPr txBox="1"/>
          <p:nvPr/>
        </p:nvSpPr>
        <p:spPr>
          <a:xfrm>
            <a:off x="-79743" y="-63795"/>
            <a:ext cx="12271743" cy="744941"/>
          </a:xfrm>
          <a:prstGeom prst="rect">
            <a:avLst/>
          </a:prstGeom>
          <a:noFill/>
          <a:ln>
            <a:noFill/>
          </a:ln>
        </p:spPr>
        <p:txBody>
          <a:bodyPr lIns="81646" tIns="40823" rIns="81646" bIns="40823" anchor="ctr" anchorCtr="1"/>
          <a:lstStyle/>
          <a:p>
            <a:r>
              <a:rPr lang="de-DE" sz="2400" b="1" dirty="0" err="1" smtClean="0"/>
              <a:t>Philippskurve</a:t>
            </a:r>
            <a:r>
              <a:rPr lang="de-DE" sz="2400" b="1" dirty="0" smtClean="0"/>
              <a:t>, kurzfristige aggregierte Angebotskurve (AS) und </a:t>
            </a:r>
            <a:r>
              <a:rPr lang="de-DE" sz="2400" b="1" dirty="0" err="1" smtClean="0"/>
              <a:t>Okunsches</a:t>
            </a:r>
            <a:r>
              <a:rPr lang="de-DE" sz="2400" b="1" dirty="0" smtClean="0"/>
              <a:t> Gesetz</a:t>
            </a:r>
            <a:endParaRPr lang="de-DE" sz="2400" b="1" dirty="0"/>
          </a:p>
        </p:txBody>
      </p:sp>
      <p:sp>
        <p:nvSpPr>
          <p:cNvPr id="4" name="Textfeld 3"/>
          <p:cNvSpPr txBox="1"/>
          <p:nvPr/>
        </p:nvSpPr>
        <p:spPr>
          <a:xfrm>
            <a:off x="207402" y="961894"/>
            <a:ext cx="10542113" cy="5529283"/>
          </a:xfrm>
          <a:prstGeom prst="rect">
            <a:avLst/>
          </a:prstGeom>
          <a:noFill/>
        </p:spPr>
        <p:txBody>
          <a:bodyPr wrap="square" rtlCol="0">
            <a:noAutofit/>
          </a:bodyPr>
          <a:lstStyle/>
          <a:p>
            <a:r>
              <a:rPr lang="en-US" sz="2400" dirty="0" err="1" smtClean="0"/>
              <a:t>Okunsches</a:t>
            </a:r>
            <a:r>
              <a:rPr lang="en-US" sz="2400" dirty="0" smtClean="0"/>
              <a:t> </a:t>
            </a:r>
            <a:r>
              <a:rPr lang="en-US" sz="2400" dirty="0" err="1" smtClean="0"/>
              <a:t>Gesetz</a:t>
            </a:r>
            <a:r>
              <a:rPr lang="en-US" sz="2400" dirty="0" smtClean="0"/>
              <a:t>:</a:t>
            </a:r>
            <a:r>
              <a:rPr lang="en-US" sz="2400" dirty="0"/>
              <a:t>	</a:t>
            </a:r>
            <a:r>
              <a:rPr lang="de-DE" sz="2400" dirty="0"/>
              <a:t> -A(</a:t>
            </a:r>
            <a:r>
              <a:rPr lang="en-US" sz="2400" dirty="0" err="1"/>
              <a:t>u</a:t>
            </a:r>
            <a:r>
              <a:rPr lang="en-US" sz="2400" baseline="-25000" dirty="0" err="1"/>
              <a:t>t</a:t>
            </a:r>
            <a:r>
              <a:rPr lang="en-US" sz="2400" dirty="0"/>
              <a:t>-u*</a:t>
            </a:r>
            <a:r>
              <a:rPr lang="de-DE" sz="2400" dirty="0" smtClean="0"/>
              <a:t>) = (</a:t>
            </a:r>
            <a:r>
              <a:rPr lang="en-US" sz="2400" dirty="0" err="1"/>
              <a:t>Y</a:t>
            </a:r>
            <a:r>
              <a:rPr lang="en-US" sz="2400" baseline="-25000" dirty="0" err="1"/>
              <a:t>t</a:t>
            </a:r>
            <a:r>
              <a:rPr lang="en-US" sz="2400" dirty="0"/>
              <a:t>-Y*)/Y* </a:t>
            </a:r>
            <a:endParaRPr lang="en-US" sz="2400" dirty="0" smtClean="0"/>
          </a:p>
          <a:p>
            <a:endParaRPr lang="en-US" sz="2400" dirty="0"/>
          </a:p>
          <a:p>
            <a:r>
              <a:rPr lang="en-US" sz="2400" dirty="0">
                <a:latin typeface="Arial Unicode MS"/>
                <a:ea typeface="Arial Unicode MS"/>
                <a:cs typeface="Arial Unicode MS"/>
              </a:rPr>
              <a:t>⇒ </a:t>
            </a:r>
            <a:r>
              <a:rPr lang="de-DE" sz="2400" dirty="0" smtClean="0"/>
              <a:t>-Ã(</a:t>
            </a:r>
            <a:r>
              <a:rPr lang="en-US" sz="2400" dirty="0" err="1"/>
              <a:t>u</a:t>
            </a:r>
            <a:r>
              <a:rPr lang="en-US" sz="2400" baseline="-25000" dirty="0" err="1"/>
              <a:t>t</a:t>
            </a:r>
            <a:r>
              <a:rPr lang="en-US" sz="2400" dirty="0"/>
              <a:t>-u*</a:t>
            </a:r>
            <a:r>
              <a:rPr lang="de-DE" sz="2400" dirty="0" smtClean="0"/>
              <a:t>) = </a:t>
            </a:r>
            <a:r>
              <a:rPr lang="en-US" sz="2400" dirty="0" err="1" smtClean="0"/>
              <a:t>Y</a:t>
            </a:r>
            <a:r>
              <a:rPr lang="en-US" sz="2400" baseline="-25000" dirty="0" err="1" smtClean="0"/>
              <a:t>t</a:t>
            </a:r>
            <a:r>
              <a:rPr lang="en-US" sz="2400" dirty="0" smtClean="0"/>
              <a:t>-Y*	</a:t>
            </a:r>
            <a:r>
              <a:rPr lang="en-US" sz="2400" dirty="0">
                <a:latin typeface="Arial Unicode MS"/>
                <a:ea typeface="Arial Unicode MS"/>
                <a:cs typeface="Arial Unicode MS"/>
              </a:rPr>
              <a:t>⇒ </a:t>
            </a:r>
            <a:r>
              <a:rPr lang="en-US" sz="2400" dirty="0" smtClean="0"/>
              <a:t>Y</a:t>
            </a:r>
            <a:r>
              <a:rPr lang="en-US" sz="2400" dirty="0"/>
              <a:t>*</a:t>
            </a:r>
            <a:r>
              <a:rPr lang="de-DE" sz="2400" dirty="0" smtClean="0"/>
              <a:t>- Ã(</a:t>
            </a:r>
            <a:r>
              <a:rPr lang="en-US" sz="2400" dirty="0" err="1"/>
              <a:t>u</a:t>
            </a:r>
            <a:r>
              <a:rPr lang="en-US" sz="2400" baseline="-25000" dirty="0" err="1"/>
              <a:t>t</a:t>
            </a:r>
            <a:r>
              <a:rPr lang="en-US" sz="2400" dirty="0"/>
              <a:t>-u*</a:t>
            </a:r>
            <a:r>
              <a:rPr lang="de-DE" sz="2400" dirty="0"/>
              <a:t>) = </a:t>
            </a:r>
            <a:r>
              <a:rPr lang="en-US" sz="2400" dirty="0" err="1" smtClean="0"/>
              <a:t>Y</a:t>
            </a:r>
            <a:r>
              <a:rPr lang="en-US" sz="2400" baseline="-25000" dirty="0" err="1" smtClean="0"/>
              <a:t>t</a:t>
            </a:r>
            <a:endParaRPr lang="en-US" sz="2400" dirty="0" smtClean="0"/>
          </a:p>
          <a:p>
            <a:endParaRPr lang="en-US" sz="2400" dirty="0" smtClean="0"/>
          </a:p>
          <a:p>
            <a:r>
              <a:rPr lang="en-US" sz="2400" dirty="0" err="1" smtClean="0"/>
              <a:t>Einsetzen</a:t>
            </a:r>
            <a:r>
              <a:rPr lang="en-US" sz="2400" dirty="0" smtClean="0"/>
              <a:t> der AS-</a:t>
            </a:r>
            <a:r>
              <a:rPr lang="en-US" sz="2400" dirty="0" err="1" smtClean="0"/>
              <a:t>Kurve</a:t>
            </a:r>
            <a:r>
              <a:rPr lang="en-US" sz="2400" dirty="0" smtClean="0"/>
              <a:t> in der </a:t>
            </a:r>
            <a:r>
              <a:rPr lang="en-US" sz="2400" dirty="0" err="1" smtClean="0"/>
              <a:t>Darstellung</a:t>
            </a:r>
            <a:r>
              <a:rPr lang="en-US" sz="2400" dirty="0" smtClean="0"/>
              <a:t> </a:t>
            </a:r>
            <a:r>
              <a:rPr lang="en-US" sz="2400" dirty="0" err="1" smtClean="0"/>
              <a:t>mit</a:t>
            </a:r>
            <a:r>
              <a:rPr lang="en-US" sz="2400" dirty="0" smtClean="0"/>
              <a:t> der </a:t>
            </a:r>
            <a:r>
              <a:rPr lang="en-US" sz="2400" dirty="0" err="1" smtClean="0"/>
              <a:t>Abhängigkeit</a:t>
            </a:r>
            <a:r>
              <a:rPr lang="en-US" sz="2400" dirty="0" smtClean="0"/>
              <a:t> von der Inflation </a:t>
            </a:r>
            <a:r>
              <a:rPr lang="en-US" sz="2400" dirty="0" err="1" smtClean="0"/>
              <a:t>liefert</a:t>
            </a:r>
            <a:r>
              <a:rPr lang="en-US" sz="2400" dirty="0" smtClean="0"/>
              <a:t> </a:t>
            </a:r>
            <a:r>
              <a:rPr lang="en-US" sz="2400" dirty="0" err="1" smtClean="0"/>
              <a:t>dann</a:t>
            </a:r>
            <a:r>
              <a:rPr lang="en-US" sz="2400" dirty="0" smtClean="0"/>
              <a:t>:</a:t>
            </a:r>
          </a:p>
          <a:p>
            <a:endParaRPr lang="en-US" sz="2400" dirty="0"/>
          </a:p>
          <a:p>
            <a:r>
              <a:rPr lang="en-US" sz="2400" dirty="0"/>
              <a:t>Y</a:t>
            </a:r>
            <a:r>
              <a:rPr lang="en-US" sz="2400" dirty="0" smtClean="0"/>
              <a:t>*</a:t>
            </a:r>
            <a:r>
              <a:rPr lang="de-DE" sz="2400" dirty="0" smtClean="0"/>
              <a:t>- Ã(</a:t>
            </a:r>
            <a:r>
              <a:rPr lang="en-US" sz="2400" dirty="0" err="1"/>
              <a:t>u</a:t>
            </a:r>
            <a:r>
              <a:rPr lang="en-US" sz="2400" baseline="-25000" dirty="0" err="1"/>
              <a:t>t</a:t>
            </a:r>
            <a:r>
              <a:rPr lang="en-US" sz="2400" dirty="0"/>
              <a:t>-u*</a:t>
            </a:r>
            <a:r>
              <a:rPr lang="de-DE" sz="2400" dirty="0"/>
              <a:t>) = </a:t>
            </a:r>
            <a:r>
              <a:rPr lang="en-US" sz="2400" dirty="0" err="1" smtClean="0"/>
              <a:t>Y</a:t>
            </a:r>
            <a:r>
              <a:rPr lang="en-US" sz="2400" baseline="-25000" dirty="0" err="1" smtClean="0"/>
              <a:t>t</a:t>
            </a:r>
            <a:r>
              <a:rPr lang="en-US" sz="2400" dirty="0" smtClean="0"/>
              <a:t>=</a:t>
            </a:r>
            <a:r>
              <a:rPr lang="en-US" sz="2400" dirty="0"/>
              <a:t>Y* + </a:t>
            </a:r>
            <a:r>
              <a:rPr lang="en-US" sz="2400" dirty="0" smtClean="0"/>
              <a:t>ã(</a:t>
            </a:r>
            <a:r>
              <a:rPr lang="el-GR" sz="2400" dirty="0"/>
              <a:t>π</a:t>
            </a:r>
            <a:r>
              <a:rPr lang="de-DE" sz="2400" baseline="-25000" dirty="0"/>
              <a:t>t</a:t>
            </a:r>
            <a:r>
              <a:rPr lang="en-US" sz="2400" baseline="-25000" dirty="0"/>
              <a:t> </a:t>
            </a:r>
            <a:r>
              <a:rPr lang="en-US" sz="2400" dirty="0"/>
              <a:t>- </a:t>
            </a:r>
            <a:r>
              <a:rPr lang="el-GR" sz="2400" dirty="0"/>
              <a:t>π</a:t>
            </a:r>
            <a:r>
              <a:rPr lang="de-DE" sz="2400" baseline="-25000" dirty="0"/>
              <a:t>t</a:t>
            </a:r>
            <a:r>
              <a:rPr lang="en-US" sz="2400" baseline="30000" dirty="0"/>
              <a:t>e</a:t>
            </a:r>
            <a:r>
              <a:rPr lang="en-US" sz="2400" dirty="0"/>
              <a:t>)</a:t>
            </a:r>
          </a:p>
          <a:p>
            <a:endParaRPr lang="en-US" sz="2400" dirty="0" smtClean="0">
              <a:latin typeface="Arial Unicode MS"/>
              <a:ea typeface="Arial Unicode MS"/>
              <a:cs typeface="Arial Unicode MS"/>
            </a:endParaRPr>
          </a:p>
          <a:p>
            <a:r>
              <a:rPr lang="en-US" sz="2400" dirty="0" smtClean="0">
                <a:latin typeface="Arial Unicode MS"/>
                <a:ea typeface="Arial Unicode MS"/>
                <a:cs typeface="Arial Unicode MS"/>
              </a:rPr>
              <a:t>⇒	</a:t>
            </a:r>
            <a:r>
              <a:rPr lang="de-DE" sz="2400" dirty="0"/>
              <a:t> - </a:t>
            </a:r>
            <a:r>
              <a:rPr lang="de-DE" sz="2400" dirty="0" smtClean="0"/>
              <a:t>(Ã/</a:t>
            </a:r>
            <a:r>
              <a:rPr lang="en-US" sz="2400" dirty="0" smtClean="0"/>
              <a:t>ã)</a:t>
            </a:r>
            <a:r>
              <a:rPr lang="de-DE" sz="2400" dirty="0" smtClean="0"/>
              <a:t>(</a:t>
            </a:r>
            <a:r>
              <a:rPr lang="en-US" sz="2400" dirty="0" err="1"/>
              <a:t>u</a:t>
            </a:r>
            <a:r>
              <a:rPr lang="en-US" sz="2400" baseline="-25000" dirty="0" err="1"/>
              <a:t>t</a:t>
            </a:r>
            <a:r>
              <a:rPr lang="en-US" sz="2400" dirty="0"/>
              <a:t>-u*</a:t>
            </a:r>
            <a:r>
              <a:rPr lang="de-DE" sz="2400" dirty="0" smtClean="0"/>
              <a:t>) = </a:t>
            </a:r>
            <a:r>
              <a:rPr lang="el-GR" sz="2400" dirty="0" smtClean="0"/>
              <a:t>π</a:t>
            </a:r>
            <a:r>
              <a:rPr lang="de-DE" sz="2400" baseline="-25000" dirty="0"/>
              <a:t>t</a:t>
            </a:r>
            <a:r>
              <a:rPr lang="en-US" sz="2400" baseline="-25000" dirty="0"/>
              <a:t> </a:t>
            </a:r>
            <a:r>
              <a:rPr lang="en-US" sz="2400" dirty="0"/>
              <a:t>- </a:t>
            </a:r>
            <a:r>
              <a:rPr lang="el-GR" sz="2400" dirty="0"/>
              <a:t>π</a:t>
            </a:r>
            <a:r>
              <a:rPr lang="de-DE" sz="2400" baseline="-25000" dirty="0"/>
              <a:t>t</a:t>
            </a:r>
            <a:r>
              <a:rPr lang="en-US" sz="2400" baseline="30000" dirty="0" smtClean="0"/>
              <a:t>e</a:t>
            </a:r>
            <a:endParaRPr lang="en-US" sz="2400" dirty="0"/>
          </a:p>
          <a:p>
            <a:endParaRPr lang="en-US" sz="2400" dirty="0" smtClean="0"/>
          </a:p>
          <a:p>
            <a:r>
              <a:rPr lang="en-US" sz="2400" dirty="0" smtClean="0">
                <a:latin typeface="Arial Unicode MS"/>
                <a:ea typeface="Arial Unicode MS"/>
                <a:cs typeface="Arial Unicode MS"/>
              </a:rPr>
              <a:t>⇒</a:t>
            </a:r>
            <a:r>
              <a:rPr lang="en-US" sz="2400" dirty="0">
                <a:latin typeface="Arial Unicode MS"/>
                <a:ea typeface="Arial Unicode MS"/>
                <a:cs typeface="Arial Unicode MS"/>
              </a:rPr>
              <a:t>	</a:t>
            </a:r>
            <a:r>
              <a:rPr lang="el-GR" sz="2400" dirty="0" smtClean="0"/>
              <a:t>π</a:t>
            </a:r>
            <a:r>
              <a:rPr lang="de-DE" sz="2400" baseline="-25000" dirty="0"/>
              <a:t>t</a:t>
            </a:r>
            <a:r>
              <a:rPr lang="en-US" sz="2400" dirty="0"/>
              <a:t>	=</a:t>
            </a:r>
            <a:r>
              <a:rPr lang="de-DE" sz="2400" dirty="0"/>
              <a:t>	</a:t>
            </a:r>
            <a:r>
              <a:rPr lang="el-GR" sz="2400" dirty="0"/>
              <a:t>π</a:t>
            </a:r>
            <a:r>
              <a:rPr lang="de-DE" sz="2400" baseline="-25000" dirty="0"/>
              <a:t>t</a:t>
            </a:r>
            <a:r>
              <a:rPr lang="en-US" sz="2400" baseline="30000" dirty="0"/>
              <a:t>e</a:t>
            </a:r>
            <a:r>
              <a:rPr lang="en-US" sz="2400" dirty="0"/>
              <a:t> - </a:t>
            </a:r>
            <a:r>
              <a:rPr lang="el-GR" sz="2400" dirty="0"/>
              <a:t>β</a:t>
            </a:r>
            <a:r>
              <a:rPr lang="de-DE" sz="2400" dirty="0"/>
              <a:t>(</a:t>
            </a:r>
            <a:r>
              <a:rPr lang="en-US" sz="2400" dirty="0" err="1" smtClean="0"/>
              <a:t>u</a:t>
            </a:r>
            <a:r>
              <a:rPr lang="en-US" sz="2400" baseline="-25000" dirty="0" err="1" smtClean="0"/>
              <a:t>t</a:t>
            </a:r>
            <a:r>
              <a:rPr lang="en-US" sz="2400" dirty="0" smtClean="0"/>
              <a:t>-u*</a:t>
            </a:r>
            <a:r>
              <a:rPr lang="de-DE" sz="2400" dirty="0" smtClean="0"/>
              <a:t>)	erwartungsmodifizierte </a:t>
            </a:r>
            <a:r>
              <a:rPr lang="de-DE" sz="2400" dirty="0" err="1" smtClean="0"/>
              <a:t>Philippskurve</a:t>
            </a:r>
            <a:endParaRPr lang="de-DE" sz="2400" dirty="0"/>
          </a:p>
          <a:p>
            <a:r>
              <a:rPr lang="de-DE" sz="2400" dirty="0"/>
              <a:t>	</a:t>
            </a:r>
            <a:r>
              <a:rPr lang="de-DE" sz="2400" dirty="0" smtClean="0"/>
              <a:t>						         	</a:t>
            </a:r>
            <a:endParaRPr lang="de-DE" sz="2400" dirty="0"/>
          </a:p>
          <a:p>
            <a:endParaRPr lang="de-DE" sz="2400" dirty="0"/>
          </a:p>
        </p:txBody>
      </p:sp>
      <p:sp>
        <p:nvSpPr>
          <p:cNvPr id="7" name="Textfeld 6"/>
          <p:cNvSpPr txBox="1"/>
          <p:nvPr/>
        </p:nvSpPr>
        <p:spPr>
          <a:xfrm>
            <a:off x="9723916" y="5055429"/>
            <a:ext cx="1451346" cy="361860"/>
          </a:xfrm>
          <a:prstGeom prst="rect">
            <a:avLst/>
          </a:prstGeom>
          <a:noFill/>
        </p:spPr>
        <p:txBody>
          <a:bodyPr wrap="square" rtlCol="0">
            <a:noAutofit/>
          </a:bodyPr>
          <a:lstStyle/>
          <a:p>
            <a:r>
              <a:rPr lang="de-DE" sz="1600" dirty="0" smtClean="0"/>
              <a:t>Mit </a:t>
            </a:r>
            <a:r>
              <a:rPr lang="el-GR" sz="1600" dirty="0"/>
              <a:t>β </a:t>
            </a:r>
            <a:r>
              <a:rPr lang="de-DE" sz="1600" dirty="0" smtClean="0"/>
              <a:t>=</a:t>
            </a:r>
            <a:r>
              <a:rPr lang="de-DE" sz="1600" dirty="0"/>
              <a:t> (Ã/</a:t>
            </a:r>
            <a:r>
              <a:rPr lang="en-US" sz="1600" dirty="0"/>
              <a:t>ã</a:t>
            </a:r>
            <a:r>
              <a:rPr lang="en-US" sz="1600" dirty="0" smtClean="0"/>
              <a:t>)&gt;0</a:t>
            </a:r>
            <a:endParaRPr lang="de-DE" sz="2540" dirty="0"/>
          </a:p>
        </p:txBody>
      </p:sp>
      <p:sp>
        <p:nvSpPr>
          <p:cNvPr id="8" name="Textfeld 7"/>
          <p:cNvSpPr txBox="1"/>
          <p:nvPr/>
        </p:nvSpPr>
        <p:spPr>
          <a:xfrm>
            <a:off x="4428460" y="3524845"/>
            <a:ext cx="7713921" cy="1334233"/>
          </a:xfrm>
          <a:prstGeom prst="rect">
            <a:avLst/>
          </a:prstGeom>
          <a:noFill/>
        </p:spPr>
        <p:txBody>
          <a:bodyPr wrap="square" rtlCol="0">
            <a:noAutofit/>
          </a:bodyPr>
          <a:lstStyle/>
          <a:p>
            <a:r>
              <a:rPr lang="de-DE" sz="1600" dirty="0" smtClean="0"/>
              <a:t>Für Deutschland wird bei diesem Zusammenhang gerne auf den Wahlkampfslogan von Helmut Schmidt in Ende der 1970er verwiesen: Lieber 5% Inflation, als 5% Arbeitslosenquote. Daran erkennt man den Wandel der quantitativen Größenordnungen der wirtschaftspolitischen Zielgrößen, denn mit dem Erreichen von 5% Arbeitslosenquote vor dem Ausbruch der </a:t>
            </a:r>
            <a:r>
              <a:rPr lang="de-DE" sz="1600" dirty="0" err="1" smtClean="0"/>
              <a:t>Coronakrise</a:t>
            </a:r>
            <a:r>
              <a:rPr lang="de-DE" sz="1600" dirty="0" smtClean="0"/>
              <a:t>, war Deutschland sehr zufrieden gewesen!</a:t>
            </a:r>
            <a:endParaRPr lang="de-DE" sz="1600" dirty="0"/>
          </a:p>
          <a:p>
            <a:r>
              <a:rPr lang="de-DE" sz="2540" dirty="0"/>
              <a:t>		</a:t>
            </a:r>
          </a:p>
        </p:txBody>
      </p:sp>
      <p:sp>
        <p:nvSpPr>
          <p:cNvPr id="9" name="Textfeld 8"/>
          <p:cNvSpPr txBox="1"/>
          <p:nvPr/>
        </p:nvSpPr>
        <p:spPr>
          <a:xfrm>
            <a:off x="207402" y="5564019"/>
            <a:ext cx="11328924" cy="1058975"/>
          </a:xfrm>
          <a:prstGeom prst="rect">
            <a:avLst/>
          </a:prstGeom>
          <a:noFill/>
        </p:spPr>
        <p:txBody>
          <a:bodyPr wrap="square" rtlCol="0">
            <a:noAutofit/>
          </a:bodyPr>
          <a:lstStyle/>
          <a:p>
            <a:r>
              <a:rPr lang="de-DE" sz="1600" dirty="0" smtClean="0"/>
              <a:t>In ihrer ursprünglichen Form gab die </a:t>
            </a:r>
            <a:r>
              <a:rPr lang="de-DE" sz="1600" dirty="0" err="1" smtClean="0"/>
              <a:t>Philippskurve</a:t>
            </a:r>
            <a:r>
              <a:rPr lang="de-DE" sz="1600" dirty="0" smtClean="0"/>
              <a:t> ähnlich wie das </a:t>
            </a:r>
            <a:r>
              <a:rPr lang="de-DE" sz="1600" dirty="0" err="1" smtClean="0"/>
              <a:t>Okunsche</a:t>
            </a:r>
            <a:r>
              <a:rPr lang="de-DE" sz="1600" dirty="0" smtClean="0"/>
              <a:t> Gesetz nur den empirischen Befund wieder, dass eine steigende Inflation tendenziell zu sinkender Arbeitslosigkeit führt.</a:t>
            </a:r>
          </a:p>
          <a:p>
            <a:r>
              <a:rPr lang="en-US" sz="1600" dirty="0" smtClean="0">
                <a:hlinkClick r:id="rId3"/>
              </a:rPr>
              <a:t>Philipps, A. </a:t>
            </a:r>
            <a:r>
              <a:rPr lang="en-US" sz="1600" dirty="0">
                <a:hlinkClick r:id="rId3"/>
              </a:rPr>
              <a:t>(</a:t>
            </a:r>
            <a:r>
              <a:rPr lang="en-US" sz="1600" dirty="0" smtClean="0">
                <a:hlinkClick r:id="rId3"/>
              </a:rPr>
              <a:t>1958) The </a:t>
            </a:r>
            <a:r>
              <a:rPr lang="en-US" sz="1600" dirty="0">
                <a:hlinkClick r:id="rId3"/>
              </a:rPr>
              <a:t>Relation between Unemployment and the Rate of Change of Money Wages in the United Kingdom, </a:t>
            </a:r>
            <a:r>
              <a:rPr lang="en-US" sz="1600" dirty="0" smtClean="0">
                <a:hlinkClick r:id="rId3"/>
              </a:rPr>
              <a:t>1861–1957, </a:t>
            </a:r>
            <a:r>
              <a:rPr lang="en-US" sz="1600" dirty="0" err="1">
                <a:hlinkClick r:id="rId3"/>
              </a:rPr>
              <a:t>Economica</a:t>
            </a:r>
            <a:r>
              <a:rPr lang="en-US" sz="1600" dirty="0">
                <a:hlinkClick r:id="rId3"/>
              </a:rPr>
              <a:t>, Vol. 25, S. 283–299</a:t>
            </a:r>
            <a:endParaRPr lang="de-DE" sz="1600" dirty="0"/>
          </a:p>
        </p:txBody>
      </p:sp>
      <p:sp>
        <p:nvSpPr>
          <p:cNvPr id="10" name="Textfeld 9"/>
          <p:cNvSpPr txBox="1"/>
          <p:nvPr/>
        </p:nvSpPr>
        <p:spPr>
          <a:xfrm>
            <a:off x="6263017" y="1165685"/>
            <a:ext cx="3613299" cy="1134418"/>
          </a:xfrm>
          <a:prstGeom prst="rect">
            <a:avLst/>
          </a:prstGeom>
          <a:noFill/>
        </p:spPr>
        <p:txBody>
          <a:bodyPr wrap="square" rtlCol="0">
            <a:noAutofit/>
          </a:bodyPr>
          <a:lstStyle/>
          <a:p>
            <a:r>
              <a:rPr lang="de-DE" sz="1600" dirty="0" smtClean="0"/>
              <a:t>Mit Ã=A</a:t>
            </a:r>
            <a:r>
              <a:rPr lang="en-US" sz="1600" dirty="0" smtClean="0"/>
              <a:t>Y* </a:t>
            </a:r>
            <a:r>
              <a:rPr lang="en-US" sz="1600" dirty="0" err="1" smtClean="0"/>
              <a:t>Ähnlich</a:t>
            </a:r>
            <a:r>
              <a:rPr lang="en-US" sz="1600" dirty="0" smtClean="0"/>
              <a:t> </a:t>
            </a:r>
            <a:r>
              <a:rPr lang="en-US" sz="1600" dirty="0" err="1" smtClean="0"/>
              <a:t>wie</a:t>
            </a:r>
            <a:r>
              <a:rPr lang="en-US" sz="1600" dirty="0" smtClean="0"/>
              <a:t> </a:t>
            </a:r>
            <a:r>
              <a:rPr lang="en-US" sz="1600" dirty="0" err="1" smtClean="0"/>
              <a:t>bei</a:t>
            </a:r>
            <a:r>
              <a:rPr lang="en-US" sz="1600" dirty="0" smtClean="0"/>
              <a:t> </a:t>
            </a:r>
            <a:r>
              <a:rPr lang="en-US" sz="1600" dirty="0" err="1" smtClean="0"/>
              <a:t>dem</a:t>
            </a:r>
            <a:r>
              <a:rPr lang="en-US" sz="1600" dirty="0" smtClean="0"/>
              <a:t> </a:t>
            </a:r>
            <a:r>
              <a:rPr lang="en-US" sz="1600" dirty="0" err="1" smtClean="0"/>
              <a:t>vergangenen</a:t>
            </a:r>
            <a:r>
              <a:rPr lang="en-US" sz="1600" dirty="0" smtClean="0"/>
              <a:t> </a:t>
            </a:r>
            <a:r>
              <a:rPr lang="en-US" sz="1600" dirty="0" err="1" smtClean="0"/>
              <a:t>Preisniveau</a:t>
            </a:r>
            <a:r>
              <a:rPr lang="en-US" sz="1600" dirty="0" smtClean="0"/>
              <a:t> </a:t>
            </a:r>
            <a:r>
              <a:rPr lang="en-US" sz="1600" dirty="0" err="1" smtClean="0"/>
              <a:t>fassen</a:t>
            </a:r>
            <a:r>
              <a:rPr lang="en-US" sz="1600" dirty="0" smtClean="0"/>
              <a:t> </a:t>
            </a:r>
            <a:r>
              <a:rPr lang="en-US" sz="1600" dirty="0" err="1" smtClean="0"/>
              <a:t>wir</a:t>
            </a:r>
            <a:r>
              <a:rPr lang="en-US" sz="1600" dirty="0" smtClean="0"/>
              <a:t> </a:t>
            </a:r>
            <a:r>
              <a:rPr lang="en-US" sz="1600" dirty="0" err="1" smtClean="0"/>
              <a:t>auch</a:t>
            </a:r>
            <a:r>
              <a:rPr lang="en-US" sz="1600" dirty="0" smtClean="0"/>
              <a:t> in </a:t>
            </a:r>
            <a:r>
              <a:rPr lang="en-US" sz="1600" dirty="0" err="1" smtClean="0"/>
              <a:t>diesem</a:t>
            </a:r>
            <a:r>
              <a:rPr lang="en-US" sz="1600" dirty="0" smtClean="0"/>
              <a:t> </a:t>
            </a:r>
            <a:r>
              <a:rPr lang="en-US" sz="1600" dirty="0" err="1" smtClean="0"/>
              <a:t>Zusammenhang</a:t>
            </a:r>
            <a:r>
              <a:rPr lang="en-US" sz="1600" dirty="0" smtClean="0"/>
              <a:t> das </a:t>
            </a:r>
            <a:r>
              <a:rPr lang="en-US" sz="1600" dirty="0" err="1" smtClean="0"/>
              <a:t>Produktionspotential</a:t>
            </a:r>
            <a:r>
              <a:rPr lang="en-US" sz="1600" dirty="0" smtClean="0"/>
              <a:t> </a:t>
            </a:r>
            <a:r>
              <a:rPr lang="en-US" sz="1600" dirty="0" err="1" smtClean="0"/>
              <a:t>als</a:t>
            </a:r>
            <a:r>
              <a:rPr lang="en-US" sz="1600" dirty="0" smtClean="0"/>
              <a:t> </a:t>
            </a:r>
            <a:r>
              <a:rPr lang="en-US" sz="1600" dirty="0" err="1" smtClean="0"/>
              <a:t>konstant</a:t>
            </a:r>
            <a:r>
              <a:rPr lang="en-US" sz="1600" dirty="0" smtClean="0"/>
              <a:t> auf </a:t>
            </a:r>
            <a:endParaRPr lang="de-DE" sz="1600" dirty="0"/>
          </a:p>
          <a:p>
            <a:r>
              <a:rPr lang="de-DE" sz="2540" dirty="0"/>
              <a:t>		</a:t>
            </a:r>
          </a:p>
        </p:txBody>
      </p:sp>
    </p:spTree>
    <p:extLst>
      <p:ext uri="{BB962C8B-B14F-4D97-AF65-F5344CB8AC3E}">
        <p14:creationId xmlns:p14="http://schemas.microsoft.com/office/powerpoint/2010/main" val="23768688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5</a:t>
            </a:fld>
            <a:endParaRPr lang="de-DE" dirty="0"/>
          </a:p>
        </p:txBody>
      </p:sp>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540" b="1" dirty="0" smtClean="0"/>
              <a:t>Inflation – </a:t>
            </a:r>
            <a:r>
              <a:rPr lang="en-US" sz="2540" b="1" dirty="0" err="1" smtClean="0"/>
              <a:t>Arbeitslosigkeit</a:t>
            </a:r>
            <a:r>
              <a:rPr lang="en-US" sz="2540" b="1" dirty="0" smtClean="0"/>
              <a:t> – </a:t>
            </a:r>
            <a:r>
              <a:rPr lang="en-US" sz="2540" b="1" dirty="0" err="1" smtClean="0"/>
              <a:t>Phillipskurve</a:t>
            </a:r>
            <a:endParaRPr lang="en-US" sz="2540" b="1" dirty="0"/>
          </a:p>
        </p:txBody>
      </p:sp>
      <p:sp>
        <p:nvSpPr>
          <p:cNvPr id="4" name="Textfeld 3"/>
          <p:cNvSpPr txBox="1"/>
          <p:nvPr/>
        </p:nvSpPr>
        <p:spPr>
          <a:xfrm>
            <a:off x="1217495" y="738611"/>
            <a:ext cx="9068213" cy="5617739"/>
          </a:xfrm>
          <a:prstGeom prst="rect">
            <a:avLst/>
          </a:prstGeom>
          <a:noFill/>
        </p:spPr>
        <p:txBody>
          <a:bodyPr wrap="square" rtlCol="0">
            <a:noAutofit/>
          </a:bodyPr>
          <a:lstStyle/>
          <a:p>
            <a:r>
              <a:rPr lang="de-DE" sz="2400" dirty="0" smtClean="0"/>
              <a:t>Die </a:t>
            </a:r>
            <a:r>
              <a:rPr lang="de-DE" sz="2400" dirty="0" err="1" smtClean="0"/>
              <a:t>Philippskurve</a:t>
            </a:r>
            <a:r>
              <a:rPr lang="de-DE" sz="2400" dirty="0" smtClean="0"/>
              <a:t> gibt den Zusammenhang zwischen Inflation </a:t>
            </a:r>
            <a:r>
              <a:rPr lang="el-GR" sz="2400" dirty="0"/>
              <a:t>π</a:t>
            </a:r>
            <a:endParaRPr lang="de-DE" sz="2400" dirty="0"/>
          </a:p>
          <a:p>
            <a:endParaRPr lang="de-DE" sz="2400" dirty="0"/>
          </a:p>
          <a:p>
            <a:pPr marL="829544" lvl="1" indent="-414772">
              <a:buFont typeface="Arial" panose="020B0604020202020204" pitchFamily="34" charset="0"/>
              <a:buChar char="•"/>
            </a:pPr>
            <a:r>
              <a:rPr lang="de-DE" sz="2400" dirty="0"/>
              <a:t>d</a:t>
            </a:r>
            <a:r>
              <a:rPr lang="de-DE" sz="2400" dirty="0" smtClean="0"/>
              <a:t>er erwarteten </a:t>
            </a:r>
            <a:r>
              <a:rPr lang="de-DE" sz="2400" dirty="0" err="1"/>
              <a:t>inflation</a:t>
            </a:r>
            <a:r>
              <a:rPr lang="de-DE" sz="2400" dirty="0"/>
              <a:t> </a:t>
            </a:r>
            <a:r>
              <a:rPr lang="el-GR" sz="2400" dirty="0"/>
              <a:t>π</a:t>
            </a:r>
            <a:r>
              <a:rPr lang="en-US" sz="2400" baseline="30000" dirty="0"/>
              <a:t>e</a:t>
            </a:r>
          </a:p>
          <a:p>
            <a:pPr marL="414772" indent="-414772">
              <a:buFont typeface="Arial" panose="020B0604020202020204" pitchFamily="34" charset="0"/>
              <a:buChar char="•"/>
            </a:pPr>
            <a:endParaRPr lang="en-US" sz="2400" baseline="30000" dirty="0"/>
          </a:p>
          <a:p>
            <a:pPr marL="829544" lvl="1" indent="-414772">
              <a:buFont typeface="Arial" panose="020B0604020202020204" pitchFamily="34" charset="0"/>
              <a:buChar char="•"/>
            </a:pPr>
            <a:r>
              <a:rPr lang="en-US" sz="2400" dirty="0"/>
              <a:t>d</a:t>
            </a:r>
            <a:r>
              <a:rPr lang="en-US" sz="2400" dirty="0" smtClean="0"/>
              <a:t>er </a:t>
            </a:r>
            <a:r>
              <a:rPr lang="en-US" sz="2400" dirty="0" err="1" smtClean="0"/>
              <a:t>Abweichung</a:t>
            </a:r>
            <a:r>
              <a:rPr lang="en-US" sz="2400" dirty="0" smtClean="0"/>
              <a:t> der </a:t>
            </a:r>
            <a:r>
              <a:rPr lang="en-US" sz="2400" dirty="0" err="1" smtClean="0"/>
              <a:t>Arbeitslosigkeit</a:t>
            </a:r>
            <a:r>
              <a:rPr lang="en-US" sz="2400" dirty="0" smtClean="0"/>
              <a:t> von der </a:t>
            </a:r>
            <a:r>
              <a:rPr lang="en-US" sz="2400" dirty="0" err="1" smtClean="0"/>
              <a:t>natürlichen</a:t>
            </a:r>
            <a:r>
              <a:rPr lang="en-US" sz="2400" dirty="0" smtClean="0"/>
              <a:t> </a:t>
            </a:r>
            <a:r>
              <a:rPr lang="en-US" sz="2400" dirty="0" err="1" smtClean="0"/>
              <a:t>Arbeitslosigkeit</a:t>
            </a:r>
            <a:r>
              <a:rPr lang="en-US" sz="2400" dirty="0" smtClean="0"/>
              <a:t> </a:t>
            </a:r>
            <a:r>
              <a:rPr lang="en-US" sz="2400" dirty="0"/>
              <a:t>u-u*</a:t>
            </a:r>
          </a:p>
          <a:p>
            <a:pPr marL="414772" indent="-414772">
              <a:buFont typeface="Arial" panose="020B0604020202020204" pitchFamily="34" charset="0"/>
              <a:buChar char="•"/>
            </a:pPr>
            <a:endParaRPr lang="en-US" sz="2400" dirty="0" smtClean="0"/>
          </a:p>
          <a:p>
            <a:r>
              <a:rPr lang="en-US" sz="2400" dirty="0"/>
              <a:t>	</a:t>
            </a:r>
            <a:r>
              <a:rPr lang="en-US" sz="2400" dirty="0" smtClean="0"/>
              <a:t>an. </a:t>
            </a:r>
            <a:r>
              <a:rPr lang="en-US" sz="2400" dirty="0" err="1" smtClean="0"/>
              <a:t>Für</a:t>
            </a:r>
            <a:r>
              <a:rPr lang="en-US" sz="2400" dirty="0" smtClean="0"/>
              <a:t> </a:t>
            </a:r>
            <a:r>
              <a:rPr lang="en-US" sz="2400" dirty="0" err="1" smtClean="0"/>
              <a:t>eine</a:t>
            </a:r>
            <a:r>
              <a:rPr lang="en-US" sz="2400" dirty="0" smtClean="0"/>
              <a:t> </a:t>
            </a:r>
            <a:r>
              <a:rPr lang="en-US" sz="2400" dirty="0" err="1" smtClean="0"/>
              <a:t>weitere</a:t>
            </a:r>
            <a:r>
              <a:rPr lang="en-US" sz="2400" dirty="0" smtClean="0"/>
              <a:t> </a:t>
            </a:r>
            <a:r>
              <a:rPr lang="en-US" sz="2400" dirty="0" err="1" smtClean="0"/>
              <a:t>Analyse</a:t>
            </a:r>
            <a:r>
              <a:rPr lang="en-US" sz="2400" dirty="0" smtClean="0"/>
              <a:t> </a:t>
            </a:r>
            <a:r>
              <a:rPr lang="en-US" sz="2400" dirty="0" err="1" smtClean="0"/>
              <a:t>erweitert</a:t>
            </a:r>
            <a:r>
              <a:rPr lang="en-US" sz="2400" dirty="0" smtClean="0"/>
              <a:t> man </a:t>
            </a:r>
            <a:r>
              <a:rPr lang="en-US" sz="2400" dirty="0" err="1" smtClean="0"/>
              <a:t>diesen</a:t>
            </a:r>
            <a:r>
              <a:rPr lang="en-US" sz="2400" dirty="0" smtClean="0"/>
              <a:t> Ansatz </a:t>
            </a:r>
            <a:r>
              <a:rPr lang="en-US" sz="2400" dirty="0" err="1" smtClean="0"/>
              <a:t>noch</a:t>
            </a:r>
            <a:r>
              <a:rPr lang="en-US" sz="2400" dirty="0" smtClean="0"/>
              <a:t> 	um </a:t>
            </a:r>
            <a:r>
              <a:rPr lang="en-US" sz="2400" dirty="0" err="1" smtClean="0"/>
              <a:t>einen</a:t>
            </a:r>
            <a:r>
              <a:rPr lang="en-US" sz="2400" dirty="0" smtClean="0"/>
              <a:t> </a:t>
            </a:r>
            <a:r>
              <a:rPr lang="en-US" sz="2400" dirty="0" err="1" smtClean="0"/>
              <a:t>möglichen</a:t>
            </a:r>
            <a:endParaRPr lang="en-US" sz="2400" dirty="0" smtClean="0"/>
          </a:p>
          <a:p>
            <a:endParaRPr lang="en-US" sz="2400" dirty="0"/>
          </a:p>
          <a:p>
            <a:pPr marL="829544" lvl="1" indent="-414772">
              <a:buFont typeface="Arial" panose="020B0604020202020204" pitchFamily="34" charset="0"/>
              <a:buChar char="•"/>
            </a:pPr>
            <a:r>
              <a:rPr lang="en-US" sz="2400" dirty="0" err="1" smtClean="0"/>
              <a:t>makroökonomischen</a:t>
            </a:r>
            <a:r>
              <a:rPr lang="en-US" sz="2400" dirty="0" smtClean="0"/>
              <a:t> </a:t>
            </a:r>
            <a:r>
              <a:rPr lang="en-US" sz="2400" dirty="0" err="1"/>
              <a:t>Schock</a:t>
            </a:r>
            <a:r>
              <a:rPr lang="en-US" sz="2400" dirty="0"/>
              <a:t> </a:t>
            </a:r>
            <a:r>
              <a:rPr lang="el-GR" sz="2400" dirty="0" smtClean="0"/>
              <a:t>ε</a:t>
            </a:r>
            <a:endParaRPr lang="de-DE" sz="2400" dirty="0"/>
          </a:p>
          <a:p>
            <a:pPr marL="414772" lvl="1"/>
            <a:r>
              <a:rPr lang="de-DE" sz="2400" dirty="0" smtClean="0"/>
              <a:t>	</a:t>
            </a:r>
          </a:p>
          <a:p>
            <a:pPr marL="414772" lvl="1"/>
            <a:r>
              <a:rPr lang="de-DE" sz="2400" dirty="0" smtClean="0"/>
              <a:t>und erhält</a:t>
            </a:r>
          </a:p>
          <a:p>
            <a:endParaRPr lang="de-DE" sz="2400" dirty="0"/>
          </a:p>
          <a:p>
            <a:r>
              <a:rPr lang="de-DE" sz="2400" dirty="0"/>
              <a:t>			</a:t>
            </a:r>
            <a:r>
              <a:rPr lang="el-GR" sz="2400" dirty="0"/>
              <a:t>π</a:t>
            </a:r>
            <a:r>
              <a:rPr lang="en-US" sz="2400" dirty="0"/>
              <a:t>	=</a:t>
            </a:r>
            <a:r>
              <a:rPr lang="de-DE" sz="2400" dirty="0"/>
              <a:t>	</a:t>
            </a:r>
            <a:r>
              <a:rPr lang="el-GR" sz="2400" dirty="0"/>
              <a:t>π</a:t>
            </a:r>
            <a:r>
              <a:rPr lang="en-US" sz="2400" baseline="30000" dirty="0"/>
              <a:t>e</a:t>
            </a:r>
            <a:r>
              <a:rPr lang="en-US" sz="2400" dirty="0"/>
              <a:t> - </a:t>
            </a:r>
            <a:r>
              <a:rPr lang="el-GR" sz="2400" dirty="0"/>
              <a:t>β</a:t>
            </a:r>
            <a:r>
              <a:rPr lang="de-DE" sz="2400" dirty="0"/>
              <a:t>(</a:t>
            </a:r>
            <a:r>
              <a:rPr lang="en-US" sz="2400" dirty="0"/>
              <a:t>u-u*</a:t>
            </a:r>
            <a:r>
              <a:rPr lang="de-DE" sz="2400" dirty="0"/>
              <a:t>) + </a:t>
            </a:r>
            <a:r>
              <a:rPr lang="el-GR" sz="2400" dirty="0"/>
              <a:t>ε</a:t>
            </a:r>
            <a:endParaRPr lang="de-DE" sz="2400" dirty="0"/>
          </a:p>
        </p:txBody>
      </p:sp>
      <p:sp>
        <p:nvSpPr>
          <p:cNvPr id="3" name="Rechteck 2"/>
          <p:cNvSpPr/>
          <p:nvPr/>
        </p:nvSpPr>
        <p:spPr>
          <a:xfrm>
            <a:off x="3790507" y="5661837"/>
            <a:ext cx="4237074" cy="5741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37854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6</a:t>
            </a:fld>
            <a:endParaRPr lang="de-DE" dirty="0"/>
          </a:p>
        </p:txBody>
      </p:sp>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540" b="1" dirty="0" err="1" smtClean="0"/>
              <a:t>Kurzfristige</a:t>
            </a:r>
            <a:r>
              <a:rPr lang="en-US" sz="2540" b="1" dirty="0" smtClean="0"/>
              <a:t> </a:t>
            </a:r>
            <a:r>
              <a:rPr lang="en-US" sz="2540" b="1" dirty="0" err="1" smtClean="0"/>
              <a:t>Phillipskurve</a:t>
            </a:r>
            <a:endParaRPr lang="en-US" sz="2540" b="1" dirty="0"/>
          </a:p>
        </p:txBody>
      </p:sp>
      <p:cxnSp>
        <p:nvCxnSpPr>
          <p:cNvPr id="12" name="Gerade Verbindung mit Pfeil 11"/>
          <p:cNvCxnSpPr/>
          <p:nvPr/>
        </p:nvCxnSpPr>
        <p:spPr>
          <a:xfrm flipV="1">
            <a:off x="3221728" y="1142649"/>
            <a:ext cx="1" cy="4180757"/>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a:off x="3196045" y="5323406"/>
            <a:ext cx="6002234"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Gerade Verbindung 20"/>
          <p:cNvCxnSpPr/>
          <p:nvPr/>
        </p:nvCxnSpPr>
        <p:spPr>
          <a:xfrm>
            <a:off x="3809648" y="1469269"/>
            <a:ext cx="3658164" cy="3135569"/>
          </a:xfrm>
          <a:prstGeom prst="line">
            <a:avLst/>
          </a:prstGeom>
        </p:spPr>
        <p:style>
          <a:lnRef idx="1">
            <a:schemeClr val="accent1"/>
          </a:lnRef>
          <a:fillRef idx="0">
            <a:schemeClr val="accent1"/>
          </a:fillRef>
          <a:effectRef idx="0">
            <a:schemeClr val="accent1"/>
          </a:effectRef>
          <a:fontRef idx="minor">
            <a:schemeClr val="tx1"/>
          </a:fontRef>
        </p:style>
      </p:cxnSp>
      <p:sp>
        <p:nvSpPr>
          <p:cNvPr id="22" name="Rechteck 21"/>
          <p:cNvSpPr/>
          <p:nvPr/>
        </p:nvSpPr>
        <p:spPr>
          <a:xfrm>
            <a:off x="2764458" y="1162822"/>
            <a:ext cx="300082" cy="343620"/>
          </a:xfrm>
          <a:prstGeom prst="rect">
            <a:avLst/>
          </a:prstGeom>
        </p:spPr>
        <p:txBody>
          <a:bodyPr wrap="none">
            <a:spAutoFit/>
          </a:bodyPr>
          <a:lstStyle/>
          <a:p>
            <a:r>
              <a:rPr lang="el-GR" sz="1633" dirty="0"/>
              <a:t>π</a:t>
            </a:r>
            <a:endParaRPr lang="de-DE" sz="1633" dirty="0"/>
          </a:p>
        </p:txBody>
      </p:sp>
      <p:sp>
        <p:nvSpPr>
          <p:cNvPr id="23" name="Rechteck 22"/>
          <p:cNvSpPr/>
          <p:nvPr/>
        </p:nvSpPr>
        <p:spPr>
          <a:xfrm>
            <a:off x="8317028" y="5510950"/>
            <a:ext cx="295274" cy="343620"/>
          </a:xfrm>
          <a:prstGeom prst="rect">
            <a:avLst/>
          </a:prstGeom>
        </p:spPr>
        <p:txBody>
          <a:bodyPr wrap="none">
            <a:spAutoFit/>
          </a:bodyPr>
          <a:lstStyle/>
          <a:p>
            <a:r>
              <a:rPr lang="en-US" sz="1633" dirty="0"/>
              <a:t>u</a:t>
            </a:r>
            <a:endParaRPr lang="de-DE" sz="1633" dirty="0"/>
          </a:p>
        </p:txBody>
      </p:sp>
      <p:cxnSp>
        <p:nvCxnSpPr>
          <p:cNvPr id="25" name="Gerade Verbindung 24"/>
          <p:cNvCxnSpPr/>
          <p:nvPr/>
        </p:nvCxnSpPr>
        <p:spPr>
          <a:xfrm>
            <a:off x="4462891" y="2057189"/>
            <a:ext cx="0" cy="71856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p:nvCxnSpPr>
        <p:spPr>
          <a:xfrm flipH="1">
            <a:off x="4462891" y="2775756"/>
            <a:ext cx="84921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Rechteck 28"/>
          <p:cNvSpPr/>
          <p:nvPr/>
        </p:nvSpPr>
        <p:spPr>
          <a:xfrm>
            <a:off x="4176614" y="2248947"/>
            <a:ext cx="295274" cy="343620"/>
          </a:xfrm>
          <a:prstGeom prst="rect">
            <a:avLst/>
          </a:prstGeom>
        </p:spPr>
        <p:txBody>
          <a:bodyPr wrap="none">
            <a:spAutoFit/>
          </a:bodyPr>
          <a:lstStyle/>
          <a:p>
            <a:r>
              <a:rPr lang="el-GR" sz="1633" dirty="0"/>
              <a:t>β</a:t>
            </a:r>
            <a:endParaRPr lang="de-DE" sz="1633" dirty="0"/>
          </a:p>
        </p:txBody>
      </p:sp>
      <p:sp>
        <p:nvSpPr>
          <p:cNvPr id="30" name="Textfeld 29"/>
          <p:cNvSpPr txBox="1"/>
          <p:nvPr/>
        </p:nvSpPr>
        <p:spPr>
          <a:xfrm>
            <a:off x="4795706" y="2815843"/>
            <a:ext cx="136842" cy="343620"/>
          </a:xfrm>
          <a:prstGeom prst="rect">
            <a:avLst/>
          </a:prstGeom>
          <a:noFill/>
        </p:spPr>
        <p:txBody>
          <a:bodyPr wrap="square" rtlCol="0">
            <a:spAutoFit/>
          </a:bodyPr>
          <a:lstStyle/>
          <a:p>
            <a:r>
              <a:rPr lang="de-DE" sz="1633" dirty="0"/>
              <a:t>1</a:t>
            </a:r>
          </a:p>
        </p:txBody>
      </p:sp>
      <p:cxnSp>
        <p:nvCxnSpPr>
          <p:cNvPr id="32" name="Gerade Verbindung 31"/>
          <p:cNvCxnSpPr/>
          <p:nvPr/>
        </p:nvCxnSpPr>
        <p:spPr>
          <a:xfrm>
            <a:off x="3221728" y="3494324"/>
            <a:ext cx="293959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Gerade Verbindung 32"/>
          <p:cNvCxnSpPr/>
          <p:nvPr/>
        </p:nvCxnSpPr>
        <p:spPr>
          <a:xfrm flipV="1">
            <a:off x="6161324" y="3494324"/>
            <a:ext cx="0" cy="1829082"/>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6" name="Rechteck 35"/>
          <p:cNvSpPr/>
          <p:nvPr/>
        </p:nvSpPr>
        <p:spPr>
          <a:xfrm>
            <a:off x="2415300" y="3326799"/>
            <a:ext cx="713657" cy="343620"/>
          </a:xfrm>
          <a:prstGeom prst="rect">
            <a:avLst/>
          </a:prstGeom>
        </p:spPr>
        <p:txBody>
          <a:bodyPr wrap="none">
            <a:spAutoFit/>
          </a:bodyPr>
          <a:lstStyle/>
          <a:p>
            <a:r>
              <a:rPr lang="el-GR" sz="1633" dirty="0"/>
              <a:t>π</a:t>
            </a:r>
            <a:r>
              <a:rPr lang="en-US" sz="1633" baseline="30000" dirty="0"/>
              <a:t>e</a:t>
            </a:r>
            <a:r>
              <a:rPr lang="en-US" sz="1633" dirty="0"/>
              <a:t> </a:t>
            </a:r>
            <a:r>
              <a:rPr lang="de-DE" sz="1633" dirty="0"/>
              <a:t> + </a:t>
            </a:r>
            <a:r>
              <a:rPr lang="el-GR" sz="1633" dirty="0"/>
              <a:t>ε</a:t>
            </a:r>
            <a:endParaRPr lang="de-DE" sz="1633" dirty="0"/>
          </a:p>
        </p:txBody>
      </p:sp>
      <p:sp>
        <p:nvSpPr>
          <p:cNvPr id="37" name="Rechteck 36"/>
          <p:cNvSpPr/>
          <p:nvPr/>
        </p:nvSpPr>
        <p:spPr>
          <a:xfrm>
            <a:off x="5969950" y="5352114"/>
            <a:ext cx="399468" cy="343620"/>
          </a:xfrm>
          <a:prstGeom prst="rect">
            <a:avLst/>
          </a:prstGeom>
        </p:spPr>
        <p:txBody>
          <a:bodyPr wrap="none">
            <a:spAutoFit/>
          </a:bodyPr>
          <a:lstStyle/>
          <a:p>
            <a:r>
              <a:rPr lang="en-US" sz="1633" dirty="0"/>
              <a:t>u*</a:t>
            </a:r>
            <a:endParaRPr lang="de-DE" sz="1633" dirty="0"/>
          </a:p>
        </p:txBody>
      </p:sp>
      <p:cxnSp>
        <p:nvCxnSpPr>
          <p:cNvPr id="39" name="Gerade Verbindung mit Pfeil 38"/>
          <p:cNvCxnSpPr>
            <a:stCxn id="40" idx="1"/>
          </p:cNvCxnSpPr>
          <p:nvPr/>
        </p:nvCxnSpPr>
        <p:spPr>
          <a:xfrm flipH="1">
            <a:off x="5638731" y="2186786"/>
            <a:ext cx="473148" cy="52132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Textfeld 39"/>
          <p:cNvSpPr txBox="1"/>
          <p:nvPr/>
        </p:nvSpPr>
        <p:spPr>
          <a:xfrm>
            <a:off x="6111879" y="1325572"/>
            <a:ext cx="5886963" cy="1722428"/>
          </a:xfrm>
          <a:prstGeom prst="rect">
            <a:avLst/>
          </a:prstGeom>
          <a:noFill/>
        </p:spPr>
        <p:txBody>
          <a:bodyPr wrap="square" rtlCol="0">
            <a:noAutofit/>
          </a:bodyPr>
          <a:lstStyle/>
          <a:p>
            <a:r>
              <a:rPr lang="de-DE" sz="2177" dirty="0" smtClean="0"/>
              <a:t>Zielkonflikt zwischen Inflation und Arbeitslosigkeit!</a:t>
            </a:r>
          </a:p>
          <a:p>
            <a:r>
              <a:rPr lang="de-DE" sz="2177" dirty="0" smtClean="0"/>
              <a:t>Vgl. Zielsystem des magischen Vierecks!</a:t>
            </a:r>
          </a:p>
          <a:p>
            <a:r>
              <a:rPr lang="de-DE" sz="2177" dirty="0" smtClean="0"/>
              <a:t>Später werden wir diesen Zielkonflikt auch in einer mehrdimensionalen Betrachtung der Geldpolitik verwenden! </a:t>
            </a:r>
            <a:endParaRPr lang="de-DE" sz="2177" dirty="0"/>
          </a:p>
        </p:txBody>
      </p:sp>
      <p:sp>
        <p:nvSpPr>
          <p:cNvPr id="24" name="Textfeld 23"/>
          <p:cNvSpPr txBox="1"/>
          <p:nvPr/>
        </p:nvSpPr>
        <p:spPr>
          <a:xfrm>
            <a:off x="224916" y="5857531"/>
            <a:ext cx="11317727" cy="772362"/>
          </a:xfrm>
          <a:prstGeom prst="rect">
            <a:avLst/>
          </a:prstGeom>
          <a:noFill/>
        </p:spPr>
        <p:txBody>
          <a:bodyPr wrap="square" rtlCol="0">
            <a:noAutofit/>
          </a:bodyPr>
          <a:lstStyle/>
          <a:p>
            <a:r>
              <a:rPr lang="de-DE" sz="2177" dirty="0" smtClean="0"/>
              <a:t>Wir sprechen an dieser Stelle von der kurzfristigen </a:t>
            </a:r>
            <a:r>
              <a:rPr lang="de-DE" sz="2177" dirty="0" err="1" smtClean="0"/>
              <a:t>Philippskurve</a:t>
            </a:r>
            <a:r>
              <a:rPr lang="de-DE" sz="2177" dirty="0" smtClean="0"/>
              <a:t>, da auch die kurzfristige AS-Kurve in der Ableitung verwendet worden ist!</a:t>
            </a:r>
            <a:endParaRPr lang="de-DE" sz="2177" dirty="0"/>
          </a:p>
        </p:txBody>
      </p:sp>
    </p:spTree>
    <p:extLst>
      <p:ext uri="{BB962C8B-B14F-4D97-AF65-F5344CB8AC3E}">
        <p14:creationId xmlns:p14="http://schemas.microsoft.com/office/powerpoint/2010/main" val="2952192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a:xfrm>
            <a:off x="9346098" y="6451232"/>
            <a:ext cx="2743200" cy="365125"/>
          </a:xfrm>
        </p:spPr>
        <p:txBody>
          <a:bodyPr/>
          <a:lstStyle/>
          <a:p>
            <a:pPr lvl="0"/>
            <a:fld id="{5300DE9C-389F-4056-A799-8642F6081CF3}" type="slidenum">
              <a:t>7</a:t>
            </a:fld>
            <a:endParaRPr lang="de-DE" dirty="0"/>
          </a:p>
        </p:txBody>
      </p:sp>
      <p:sp>
        <p:nvSpPr>
          <p:cNvPr id="6" name="TextShape 2"/>
          <p:cNvSpPr txBox="1"/>
          <p:nvPr/>
        </p:nvSpPr>
        <p:spPr>
          <a:xfrm>
            <a:off x="202164" y="65690"/>
            <a:ext cx="7598011" cy="744941"/>
          </a:xfrm>
          <a:prstGeom prst="rect">
            <a:avLst/>
          </a:prstGeom>
          <a:noFill/>
          <a:ln>
            <a:noFill/>
          </a:ln>
        </p:spPr>
        <p:txBody>
          <a:bodyPr lIns="81646" tIns="40823" rIns="81646" bIns="40823" anchor="ctr" anchorCtr="1"/>
          <a:lstStyle/>
          <a:p>
            <a:r>
              <a:rPr lang="en-US" sz="2540" b="1" dirty="0" err="1" smtClean="0"/>
              <a:t>Langfristige</a:t>
            </a:r>
            <a:r>
              <a:rPr lang="en-US" sz="2540" b="1" dirty="0" smtClean="0"/>
              <a:t> </a:t>
            </a:r>
            <a:r>
              <a:rPr lang="en-US" sz="2540" b="1" dirty="0" err="1" smtClean="0"/>
              <a:t>Phillipskurve</a:t>
            </a:r>
            <a:endParaRPr lang="en-US" sz="2540" b="1" dirty="0"/>
          </a:p>
        </p:txBody>
      </p:sp>
      <p:cxnSp>
        <p:nvCxnSpPr>
          <p:cNvPr id="7" name="Gerade Verbindung mit Pfeil 6"/>
          <p:cNvCxnSpPr/>
          <p:nvPr/>
        </p:nvCxnSpPr>
        <p:spPr>
          <a:xfrm flipV="1">
            <a:off x="697194" y="473421"/>
            <a:ext cx="0" cy="4703353"/>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Gerade Verbindung mit Pfeil 7"/>
          <p:cNvCxnSpPr/>
          <p:nvPr/>
        </p:nvCxnSpPr>
        <p:spPr>
          <a:xfrm>
            <a:off x="239923" y="4654179"/>
            <a:ext cx="6002234"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Rechteck 8"/>
          <p:cNvSpPr/>
          <p:nvPr/>
        </p:nvSpPr>
        <p:spPr>
          <a:xfrm>
            <a:off x="239923" y="493595"/>
            <a:ext cx="300082" cy="343620"/>
          </a:xfrm>
          <a:prstGeom prst="rect">
            <a:avLst/>
          </a:prstGeom>
        </p:spPr>
        <p:txBody>
          <a:bodyPr wrap="none">
            <a:spAutoFit/>
          </a:bodyPr>
          <a:lstStyle/>
          <a:p>
            <a:r>
              <a:rPr lang="el-GR" sz="1633" dirty="0"/>
              <a:t>π</a:t>
            </a:r>
            <a:endParaRPr lang="de-DE" sz="1633" dirty="0"/>
          </a:p>
        </p:txBody>
      </p:sp>
      <p:sp>
        <p:nvSpPr>
          <p:cNvPr id="10" name="Rechteck 9"/>
          <p:cNvSpPr/>
          <p:nvPr/>
        </p:nvSpPr>
        <p:spPr>
          <a:xfrm>
            <a:off x="5792493" y="4841723"/>
            <a:ext cx="295274" cy="343620"/>
          </a:xfrm>
          <a:prstGeom prst="rect">
            <a:avLst/>
          </a:prstGeom>
        </p:spPr>
        <p:txBody>
          <a:bodyPr wrap="none">
            <a:spAutoFit/>
          </a:bodyPr>
          <a:lstStyle/>
          <a:p>
            <a:r>
              <a:rPr lang="en-US" sz="1633" dirty="0"/>
              <a:t>u</a:t>
            </a:r>
            <a:endParaRPr lang="de-DE" sz="1633" dirty="0"/>
          </a:p>
        </p:txBody>
      </p:sp>
      <p:sp>
        <p:nvSpPr>
          <p:cNvPr id="11" name="Freihandform 10"/>
          <p:cNvSpPr/>
          <p:nvPr/>
        </p:nvSpPr>
        <p:spPr>
          <a:xfrm>
            <a:off x="980634" y="836212"/>
            <a:ext cx="4162997" cy="3579255"/>
          </a:xfrm>
          <a:custGeom>
            <a:avLst/>
            <a:gdLst>
              <a:gd name="connsiteX0" fmla="*/ 0 w 4588933"/>
              <a:gd name="connsiteY0" fmla="*/ 0 h 3945466"/>
              <a:gd name="connsiteX1" fmla="*/ 1168400 w 4588933"/>
              <a:gd name="connsiteY1" fmla="*/ 2963333 h 3945466"/>
              <a:gd name="connsiteX2" fmla="*/ 4588933 w 4588933"/>
              <a:gd name="connsiteY2" fmla="*/ 3945466 h 3945466"/>
            </a:gdLst>
            <a:ahLst/>
            <a:cxnLst>
              <a:cxn ang="0">
                <a:pos x="connsiteX0" y="connsiteY0"/>
              </a:cxn>
              <a:cxn ang="0">
                <a:pos x="connsiteX1" y="connsiteY1"/>
              </a:cxn>
              <a:cxn ang="0">
                <a:pos x="connsiteX2" y="connsiteY2"/>
              </a:cxn>
            </a:cxnLst>
            <a:rect l="l" t="t" r="r" b="b"/>
            <a:pathLst>
              <a:path w="4588933" h="3945466">
                <a:moveTo>
                  <a:pt x="0" y="0"/>
                </a:moveTo>
                <a:cubicBezTo>
                  <a:pt x="201789" y="1152877"/>
                  <a:pt x="403578" y="2305755"/>
                  <a:pt x="1168400" y="2963333"/>
                </a:cubicBezTo>
                <a:cubicBezTo>
                  <a:pt x="1933222" y="3620911"/>
                  <a:pt x="3261077" y="3783188"/>
                  <a:pt x="4588933" y="394546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sp>
        <p:nvSpPr>
          <p:cNvPr id="12" name="Freihandform 11"/>
          <p:cNvSpPr/>
          <p:nvPr/>
        </p:nvSpPr>
        <p:spPr>
          <a:xfrm>
            <a:off x="1518291" y="575064"/>
            <a:ext cx="3702148" cy="3379555"/>
          </a:xfrm>
          <a:custGeom>
            <a:avLst/>
            <a:gdLst>
              <a:gd name="connsiteX0" fmla="*/ 0 w 4080933"/>
              <a:gd name="connsiteY0" fmla="*/ 0 h 3725333"/>
              <a:gd name="connsiteX1" fmla="*/ 1236133 w 4080933"/>
              <a:gd name="connsiteY1" fmla="*/ 2556933 h 3725333"/>
              <a:gd name="connsiteX2" fmla="*/ 4080933 w 4080933"/>
              <a:gd name="connsiteY2" fmla="*/ 3725333 h 3725333"/>
            </a:gdLst>
            <a:ahLst/>
            <a:cxnLst>
              <a:cxn ang="0">
                <a:pos x="connsiteX0" y="connsiteY0"/>
              </a:cxn>
              <a:cxn ang="0">
                <a:pos x="connsiteX1" y="connsiteY1"/>
              </a:cxn>
              <a:cxn ang="0">
                <a:pos x="connsiteX2" y="connsiteY2"/>
              </a:cxn>
            </a:cxnLst>
            <a:rect l="l" t="t" r="r" b="b"/>
            <a:pathLst>
              <a:path w="4080933" h="3725333">
                <a:moveTo>
                  <a:pt x="0" y="0"/>
                </a:moveTo>
                <a:cubicBezTo>
                  <a:pt x="277989" y="968022"/>
                  <a:pt x="555978" y="1936044"/>
                  <a:pt x="1236133" y="2556933"/>
                </a:cubicBezTo>
                <a:cubicBezTo>
                  <a:pt x="1916289" y="3177822"/>
                  <a:pt x="2998611" y="3451577"/>
                  <a:pt x="4080933" y="372533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cxnSp>
        <p:nvCxnSpPr>
          <p:cNvPr id="20" name="Gerade Verbindung 19"/>
          <p:cNvCxnSpPr/>
          <p:nvPr/>
        </p:nvCxnSpPr>
        <p:spPr>
          <a:xfrm flipV="1">
            <a:off x="2460951" y="930691"/>
            <a:ext cx="0" cy="3723488"/>
          </a:xfrm>
          <a:prstGeom prst="line">
            <a:avLst/>
          </a:prstGeom>
          <a:ln w="1905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24" name="Gerade Verbindung 23"/>
          <p:cNvCxnSpPr/>
          <p:nvPr/>
        </p:nvCxnSpPr>
        <p:spPr>
          <a:xfrm flipH="1" flipV="1">
            <a:off x="697194" y="2666001"/>
            <a:ext cx="1763760" cy="28447"/>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9" name="Rechteck 28"/>
          <p:cNvSpPr/>
          <p:nvPr/>
        </p:nvSpPr>
        <p:spPr>
          <a:xfrm>
            <a:off x="2264978" y="4682887"/>
            <a:ext cx="399468" cy="343620"/>
          </a:xfrm>
          <a:prstGeom prst="rect">
            <a:avLst/>
          </a:prstGeom>
        </p:spPr>
        <p:txBody>
          <a:bodyPr wrap="none">
            <a:spAutoFit/>
          </a:bodyPr>
          <a:lstStyle/>
          <a:p>
            <a:r>
              <a:rPr lang="en-US" sz="1633" dirty="0"/>
              <a:t>u*</a:t>
            </a:r>
            <a:endParaRPr lang="de-DE" sz="1633" dirty="0"/>
          </a:p>
        </p:txBody>
      </p:sp>
      <p:sp>
        <p:nvSpPr>
          <p:cNvPr id="31" name="Textfeld 30"/>
          <p:cNvSpPr txBox="1"/>
          <p:nvPr/>
        </p:nvSpPr>
        <p:spPr>
          <a:xfrm>
            <a:off x="2493703" y="3506788"/>
            <a:ext cx="290464" cy="343620"/>
          </a:xfrm>
          <a:prstGeom prst="rect">
            <a:avLst/>
          </a:prstGeom>
          <a:noFill/>
        </p:spPr>
        <p:txBody>
          <a:bodyPr wrap="none" rtlCol="0">
            <a:spAutoFit/>
          </a:bodyPr>
          <a:lstStyle/>
          <a:p>
            <a:r>
              <a:rPr lang="de-DE" sz="1633" dirty="0"/>
              <a:t>1</a:t>
            </a:r>
          </a:p>
        </p:txBody>
      </p:sp>
      <p:sp>
        <p:nvSpPr>
          <p:cNvPr id="32" name="Textfeld 31"/>
          <p:cNvSpPr txBox="1"/>
          <p:nvPr/>
        </p:nvSpPr>
        <p:spPr>
          <a:xfrm>
            <a:off x="1481086" y="2302502"/>
            <a:ext cx="290464" cy="343620"/>
          </a:xfrm>
          <a:prstGeom prst="rect">
            <a:avLst/>
          </a:prstGeom>
          <a:noFill/>
        </p:spPr>
        <p:txBody>
          <a:bodyPr wrap="none" rtlCol="0">
            <a:spAutoFit/>
          </a:bodyPr>
          <a:lstStyle/>
          <a:p>
            <a:r>
              <a:rPr lang="de-DE" sz="1633" dirty="0"/>
              <a:t>2</a:t>
            </a:r>
          </a:p>
        </p:txBody>
      </p:sp>
      <p:sp>
        <p:nvSpPr>
          <p:cNvPr id="33" name="Textfeld 32"/>
          <p:cNvSpPr txBox="1"/>
          <p:nvPr/>
        </p:nvSpPr>
        <p:spPr>
          <a:xfrm>
            <a:off x="2526275" y="2498476"/>
            <a:ext cx="290464" cy="343620"/>
          </a:xfrm>
          <a:prstGeom prst="rect">
            <a:avLst/>
          </a:prstGeom>
          <a:noFill/>
        </p:spPr>
        <p:txBody>
          <a:bodyPr wrap="none" rtlCol="0">
            <a:spAutoFit/>
          </a:bodyPr>
          <a:lstStyle/>
          <a:p>
            <a:r>
              <a:rPr lang="de-DE" sz="1633" dirty="0"/>
              <a:t>3</a:t>
            </a:r>
          </a:p>
        </p:txBody>
      </p:sp>
      <p:sp>
        <p:nvSpPr>
          <p:cNvPr id="34" name="Ellipse 33"/>
          <p:cNvSpPr/>
          <p:nvPr/>
        </p:nvSpPr>
        <p:spPr>
          <a:xfrm>
            <a:off x="2493704" y="2498476"/>
            <a:ext cx="381035" cy="33505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sp>
        <p:nvSpPr>
          <p:cNvPr id="35" name="Ellipse 34"/>
          <p:cNvSpPr/>
          <p:nvPr/>
        </p:nvSpPr>
        <p:spPr>
          <a:xfrm>
            <a:off x="2460952" y="3535236"/>
            <a:ext cx="381035" cy="33505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sp>
        <p:nvSpPr>
          <p:cNvPr id="36" name="Ellipse 35"/>
          <p:cNvSpPr/>
          <p:nvPr/>
        </p:nvSpPr>
        <p:spPr>
          <a:xfrm>
            <a:off x="1426673" y="2302503"/>
            <a:ext cx="381035" cy="33505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cxnSp>
        <p:nvCxnSpPr>
          <p:cNvPr id="38" name="Gerade Verbindung 37"/>
          <p:cNvCxnSpPr/>
          <p:nvPr/>
        </p:nvCxnSpPr>
        <p:spPr>
          <a:xfrm>
            <a:off x="1448376" y="2694448"/>
            <a:ext cx="0" cy="195973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0" name="Gerade Verbindung mit Pfeil 39"/>
          <p:cNvCxnSpPr/>
          <p:nvPr/>
        </p:nvCxnSpPr>
        <p:spPr>
          <a:xfrm flipH="1">
            <a:off x="1518291" y="4850413"/>
            <a:ext cx="61603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Gerade Verbindung mit Pfeil 41"/>
          <p:cNvCxnSpPr/>
          <p:nvPr/>
        </p:nvCxnSpPr>
        <p:spPr>
          <a:xfrm>
            <a:off x="1518291" y="5176774"/>
            <a:ext cx="61603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Gerade Verbindung 43"/>
          <p:cNvCxnSpPr/>
          <p:nvPr/>
        </p:nvCxnSpPr>
        <p:spPr>
          <a:xfrm flipH="1">
            <a:off x="697194" y="3804963"/>
            <a:ext cx="1819559" cy="2061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6" name="Rechteck 45"/>
          <p:cNvSpPr/>
          <p:nvPr/>
        </p:nvSpPr>
        <p:spPr>
          <a:xfrm>
            <a:off x="43950" y="2490046"/>
            <a:ext cx="692818" cy="343620"/>
          </a:xfrm>
          <a:prstGeom prst="rect">
            <a:avLst/>
          </a:prstGeom>
        </p:spPr>
        <p:txBody>
          <a:bodyPr wrap="none">
            <a:spAutoFit/>
          </a:bodyPr>
          <a:lstStyle/>
          <a:p>
            <a:r>
              <a:rPr lang="el-GR" sz="1633" dirty="0"/>
              <a:t>π</a:t>
            </a:r>
            <a:r>
              <a:rPr lang="de-DE" sz="1633" baseline="-25000" dirty="0"/>
              <a:t>2 </a:t>
            </a:r>
            <a:r>
              <a:rPr lang="de-DE" sz="1633" dirty="0"/>
              <a:t>=</a:t>
            </a:r>
            <a:r>
              <a:rPr lang="el-GR" sz="1633" dirty="0"/>
              <a:t>π</a:t>
            </a:r>
            <a:r>
              <a:rPr lang="de-DE" sz="1633" baseline="-25000" dirty="0"/>
              <a:t>3</a:t>
            </a:r>
          </a:p>
        </p:txBody>
      </p:sp>
      <p:sp>
        <p:nvSpPr>
          <p:cNvPr id="47" name="Rechteck 46"/>
          <p:cNvSpPr/>
          <p:nvPr/>
        </p:nvSpPr>
        <p:spPr>
          <a:xfrm>
            <a:off x="305248" y="3665884"/>
            <a:ext cx="370614" cy="343620"/>
          </a:xfrm>
          <a:prstGeom prst="rect">
            <a:avLst/>
          </a:prstGeom>
        </p:spPr>
        <p:txBody>
          <a:bodyPr wrap="none">
            <a:spAutoFit/>
          </a:bodyPr>
          <a:lstStyle/>
          <a:p>
            <a:r>
              <a:rPr lang="el-GR" sz="1633" dirty="0"/>
              <a:t>π</a:t>
            </a:r>
            <a:r>
              <a:rPr lang="de-DE" sz="1633" baseline="-25000" dirty="0"/>
              <a:t>1</a:t>
            </a:r>
          </a:p>
        </p:txBody>
      </p:sp>
      <p:sp>
        <p:nvSpPr>
          <p:cNvPr id="48" name="Rechteck 47"/>
          <p:cNvSpPr/>
          <p:nvPr/>
        </p:nvSpPr>
        <p:spPr>
          <a:xfrm>
            <a:off x="2069005" y="5176774"/>
            <a:ext cx="651140" cy="343620"/>
          </a:xfrm>
          <a:prstGeom prst="rect">
            <a:avLst/>
          </a:prstGeom>
        </p:spPr>
        <p:txBody>
          <a:bodyPr wrap="none">
            <a:spAutoFit/>
          </a:bodyPr>
          <a:lstStyle/>
          <a:p>
            <a:r>
              <a:rPr lang="de-DE" sz="1633" dirty="0"/>
              <a:t>u</a:t>
            </a:r>
            <a:r>
              <a:rPr lang="de-DE" sz="1633" baseline="-25000" dirty="0"/>
              <a:t>3</a:t>
            </a:r>
            <a:r>
              <a:rPr lang="de-DE" sz="1633" dirty="0"/>
              <a:t>=u</a:t>
            </a:r>
            <a:r>
              <a:rPr lang="de-DE" sz="1633" baseline="-25000" dirty="0"/>
              <a:t>1</a:t>
            </a:r>
          </a:p>
        </p:txBody>
      </p:sp>
      <p:sp>
        <p:nvSpPr>
          <p:cNvPr id="49" name="Rechteck 48"/>
          <p:cNvSpPr/>
          <p:nvPr/>
        </p:nvSpPr>
        <p:spPr>
          <a:xfrm>
            <a:off x="1285112" y="5176774"/>
            <a:ext cx="365806" cy="343620"/>
          </a:xfrm>
          <a:prstGeom prst="rect">
            <a:avLst/>
          </a:prstGeom>
        </p:spPr>
        <p:txBody>
          <a:bodyPr wrap="none">
            <a:spAutoFit/>
          </a:bodyPr>
          <a:lstStyle/>
          <a:p>
            <a:r>
              <a:rPr lang="de-DE" sz="1633" dirty="0"/>
              <a:t>u</a:t>
            </a:r>
            <a:r>
              <a:rPr lang="de-DE" sz="1633" baseline="-25000" dirty="0"/>
              <a:t>2</a:t>
            </a:r>
          </a:p>
        </p:txBody>
      </p:sp>
      <p:sp>
        <p:nvSpPr>
          <p:cNvPr id="28" name="Textfeld 27"/>
          <p:cNvSpPr txBox="1"/>
          <p:nvPr/>
        </p:nvSpPr>
        <p:spPr>
          <a:xfrm>
            <a:off x="6856957" y="2077698"/>
            <a:ext cx="5371717" cy="3360698"/>
          </a:xfrm>
          <a:prstGeom prst="rect">
            <a:avLst/>
          </a:prstGeom>
          <a:noFill/>
        </p:spPr>
        <p:txBody>
          <a:bodyPr wrap="square" rtlCol="0">
            <a:noAutofit/>
          </a:bodyPr>
          <a:lstStyle/>
          <a:p>
            <a:r>
              <a:rPr lang="de-DE" sz="2177" dirty="0" smtClean="0"/>
              <a:t>Versucht man somit auf der </a:t>
            </a:r>
            <a:r>
              <a:rPr lang="de-DE" sz="2177" dirty="0" err="1" smtClean="0"/>
              <a:t>Philippskurve</a:t>
            </a:r>
            <a:r>
              <a:rPr lang="de-DE" sz="2177" dirty="0" smtClean="0"/>
              <a:t> zu „reiten“, also ausgehend von (1) über Konjunkturprogramme und daraus resultierend höhere Inflation zu (2) die Arbeitslosigkeit zu senken, werden die Wirtschaftsindividuen mittel- bis </a:t>
            </a:r>
            <a:r>
              <a:rPr lang="de-DE" sz="2177" dirty="0" err="1" smtClean="0"/>
              <a:t>lnagfristig</a:t>
            </a:r>
            <a:r>
              <a:rPr lang="de-DE" sz="2177" dirty="0" smtClean="0"/>
              <a:t> ihre Inflationserwartungen nach oben anpassen und langfristig wird sich wieder das Niveau der natürlichen Arbeitslosigkeit bei jetzt höherer Inflation (3) einstellen</a:t>
            </a:r>
            <a:endParaRPr lang="de-DE" sz="2177" dirty="0"/>
          </a:p>
        </p:txBody>
      </p:sp>
      <p:sp>
        <p:nvSpPr>
          <p:cNvPr id="30" name="Textfeld 29"/>
          <p:cNvSpPr txBox="1"/>
          <p:nvPr/>
        </p:nvSpPr>
        <p:spPr>
          <a:xfrm>
            <a:off x="5744125" y="92608"/>
            <a:ext cx="6446071" cy="2100080"/>
          </a:xfrm>
          <a:prstGeom prst="rect">
            <a:avLst/>
          </a:prstGeom>
          <a:noFill/>
        </p:spPr>
        <p:txBody>
          <a:bodyPr wrap="square" rtlCol="0">
            <a:noAutofit/>
          </a:bodyPr>
          <a:lstStyle/>
          <a:p>
            <a:r>
              <a:rPr lang="de-DE" sz="2177" dirty="0" smtClean="0"/>
              <a:t>In der langen Frist ist die Wirtschaft genau wie bei der Ableitung der langfristigen AS-Kurve nur von den Rahmenbedingungen der Produktion abhängig. D.h. nur die natürliche Arbeitslosigkeit u* ist entscheidend.</a:t>
            </a:r>
          </a:p>
          <a:p>
            <a:r>
              <a:rPr lang="de-DE" sz="2177" dirty="0" smtClean="0"/>
              <a:t>Damit dreht sich in der langen Frist die </a:t>
            </a:r>
            <a:r>
              <a:rPr lang="de-DE" sz="2177" dirty="0" err="1" smtClean="0"/>
              <a:t>Philippskurve</a:t>
            </a:r>
            <a:r>
              <a:rPr lang="de-DE" sz="2177" dirty="0" smtClean="0"/>
              <a:t> in die Senkrechte!</a:t>
            </a:r>
            <a:endParaRPr lang="de-DE" sz="2177" dirty="0"/>
          </a:p>
        </p:txBody>
      </p:sp>
      <p:sp>
        <p:nvSpPr>
          <p:cNvPr id="37" name="Textfeld 36"/>
          <p:cNvSpPr txBox="1"/>
          <p:nvPr/>
        </p:nvSpPr>
        <p:spPr>
          <a:xfrm>
            <a:off x="1" y="5494968"/>
            <a:ext cx="12190196" cy="1210496"/>
          </a:xfrm>
          <a:prstGeom prst="rect">
            <a:avLst/>
          </a:prstGeom>
          <a:noFill/>
        </p:spPr>
        <p:txBody>
          <a:bodyPr wrap="square" rtlCol="0">
            <a:noAutofit/>
          </a:bodyPr>
          <a:lstStyle/>
          <a:p>
            <a:r>
              <a:rPr lang="de-DE" sz="2177" dirty="0" smtClean="0"/>
              <a:t>Zusammen mit den gängigen Argumenten, die gegen eine hohe Inflation sprechen, hat sich die wirtschafts- politische Situation damit verschlechtert. Ähnlich wird auch jetzt schon von manchen Ökonomen vor den langfristigen Auswirkungen der Konjunkturprogramme im Zuge der </a:t>
            </a:r>
            <a:r>
              <a:rPr lang="de-DE" sz="2177" dirty="0" err="1" smtClean="0"/>
              <a:t>Coronakrise</a:t>
            </a:r>
            <a:r>
              <a:rPr lang="de-DE" sz="2177" dirty="0" smtClean="0"/>
              <a:t> gewarnt. Erste Anzeichen sind in der anziehenden Inflation zu sehen.</a:t>
            </a:r>
            <a:endParaRPr lang="de-DE" sz="2177" dirty="0"/>
          </a:p>
        </p:txBody>
      </p:sp>
    </p:spTree>
    <p:extLst>
      <p:ext uri="{BB962C8B-B14F-4D97-AF65-F5344CB8AC3E}">
        <p14:creationId xmlns:p14="http://schemas.microsoft.com/office/powerpoint/2010/main" val="23932012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8</a:t>
            </a:fld>
            <a:endParaRPr lang="de-DE" dirty="0"/>
          </a:p>
        </p:txBody>
      </p:sp>
      <p:sp>
        <p:nvSpPr>
          <p:cNvPr id="6" name="TextShape 2"/>
          <p:cNvSpPr txBox="1"/>
          <p:nvPr/>
        </p:nvSpPr>
        <p:spPr>
          <a:xfrm>
            <a:off x="2240829" y="24053"/>
            <a:ext cx="7598011" cy="744941"/>
          </a:xfrm>
          <a:prstGeom prst="rect">
            <a:avLst/>
          </a:prstGeom>
          <a:noFill/>
          <a:ln>
            <a:noFill/>
          </a:ln>
        </p:spPr>
        <p:txBody>
          <a:bodyPr lIns="81646" tIns="40823" rIns="81646" bIns="40823" anchor="ctr" anchorCtr="1"/>
          <a:lstStyle/>
          <a:p>
            <a:r>
              <a:rPr lang="en-US" sz="2540" b="1" dirty="0" err="1" smtClean="0"/>
              <a:t>Philippskurve</a:t>
            </a:r>
            <a:r>
              <a:rPr lang="en-US" sz="2540" b="1" dirty="0" smtClean="0"/>
              <a:t> USA </a:t>
            </a:r>
            <a:r>
              <a:rPr lang="en-US" sz="2540" b="1" dirty="0"/>
              <a:t>I</a:t>
            </a:r>
          </a:p>
        </p:txBody>
      </p:sp>
      <p:sp>
        <p:nvSpPr>
          <p:cNvPr id="13" name="Textfeld 12"/>
          <p:cNvSpPr txBox="1"/>
          <p:nvPr/>
        </p:nvSpPr>
        <p:spPr>
          <a:xfrm>
            <a:off x="200902" y="324392"/>
            <a:ext cx="1310102" cy="343620"/>
          </a:xfrm>
          <a:prstGeom prst="rect">
            <a:avLst/>
          </a:prstGeom>
          <a:noFill/>
        </p:spPr>
        <p:txBody>
          <a:bodyPr wrap="none" rtlCol="0">
            <a:spAutoFit/>
          </a:bodyPr>
          <a:lstStyle/>
          <a:p>
            <a:r>
              <a:rPr lang="de-DE" sz="1633" dirty="0"/>
              <a:t>Source: FRED</a:t>
            </a:r>
          </a:p>
        </p:txBody>
      </p:sp>
      <p:pic>
        <p:nvPicPr>
          <p:cNvPr id="3" name="Grafik 2"/>
          <p:cNvPicPr>
            <a:picLocks noChangeAspect="1"/>
          </p:cNvPicPr>
          <p:nvPr/>
        </p:nvPicPr>
        <p:blipFill>
          <a:blip r:embed="rId3"/>
          <a:stretch>
            <a:fillRect/>
          </a:stretch>
        </p:blipFill>
        <p:spPr>
          <a:xfrm>
            <a:off x="149552" y="668012"/>
            <a:ext cx="7638950" cy="3785944"/>
          </a:xfrm>
          <a:prstGeom prst="rect">
            <a:avLst/>
          </a:prstGeom>
        </p:spPr>
      </p:pic>
      <p:sp>
        <p:nvSpPr>
          <p:cNvPr id="11" name="Textfeld 10"/>
          <p:cNvSpPr txBox="1"/>
          <p:nvPr/>
        </p:nvSpPr>
        <p:spPr>
          <a:xfrm>
            <a:off x="7938050" y="344680"/>
            <a:ext cx="4113177" cy="1105631"/>
          </a:xfrm>
          <a:prstGeom prst="rect">
            <a:avLst/>
          </a:prstGeom>
          <a:noFill/>
        </p:spPr>
        <p:txBody>
          <a:bodyPr wrap="square" rtlCol="0">
            <a:noAutofit/>
          </a:bodyPr>
          <a:lstStyle/>
          <a:p>
            <a:r>
              <a:rPr lang="de-DE" sz="1633" dirty="0" smtClean="0"/>
              <a:t>Von den 1960ern bis Anfang der 1980er lässt sich für die USA die langsame Verschiebung der </a:t>
            </a:r>
            <a:r>
              <a:rPr lang="de-DE" sz="1633" dirty="0" err="1" smtClean="0"/>
              <a:t>Philippskurve</a:t>
            </a:r>
            <a:r>
              <a:rPr lang="de-DE" sz="1633" dirty="0" smtClean="0"/>
              <a:t> nach außen, zumindest auf rein deskriptiver Basis beobachten.</a:t>
            </a:r>
            <a:endParaRPr lang="de-DE" sz="1633" dirty="0"/>
          </a:p>
        </p:txBody>
      </p:sp>
      <p:sp>
        <p:nvSpPr>
          <p:cNvPr id="14" name="Textfeld 13"/>
          <p:cNvSpPr txBox="1"/>
          <p:nvPr/>
        </p:nvSpPr>
        <p:spPr>
          <a:xfrm>
            <a:off x="82359" y="4509524"/>
            <a:ext cx="11910857" cy="1069642"/>
          </a:xfrm>
          <a:prstGeom prst="rect">
            <a:avLst/>
          </a:prstGeom>
          <a:noFill/>
        </p:spPr>
        <p:txBody>
          <a:bodyPr wrap="square" rtlCol="0">
            <a:noAutofit/>
          </a:bodyPr>
          <a:lstStyle/>
          <a:p>
            <a:r>
              <a:rPr lang="de-DE" sz="1633" dirty="0" smtClean="0"/>
              <a:t>In der Analyse ist aber auch darauf hinzuweisen, dass für die 1970er Jahre die Korrelationen nur bei 30% liegen, allerdings werden auch nur relativ wenig Datenpunkte verwendet! Eine solche Kritik und wertende Einordnung auch einer rein deskriptiven Analyse gehört zu jeder sauberen wissenschaftlichen Arbeit</a:t>
            </a:r>
            <a:endParaRPr lang="de-DE" sz="1633" dirty="0"/>
          </a:p>
        </p:txBody>
      </p:sp>
      <p:sp>
        <p:nvSpPr>
          <p:cNvPr id="15" name="Textfeld 14"/>
          <p:cNvSpPr txBox="1"/>
          <p:nvPr/>
        </p:nvSpPr>
        <p:spPr>
          <a:xfrm>
            <a:off x="7987906" y="1450311"/>
            <a:ext cx="4212869" cy="2876524"/>
          </a:xfrm>
          <a:prstGeom prst="rect">
            <a:avLst/>
          </a:prstGeom>
          <a:noFill/>
        </p:spPr>
        <p:txBody>
          <a:bodyPr wrap="square" rtlCol="0">
            <a:noAutofit/>
          </a:bodyPr>
          <a:lstStyle/>
          <a:p>
            <a:r>
              <a:rPr lang="de-DE" sz="1633" dirty="0" smtClean="0"/>
              <a:t>Die Regression wurde in diesem Beispiel mit dem Ansatz</a:t>
            </a:r>
          </a:p>
          <a:p>
            <a:endParaRPr lang="de-DE" sz="1633" dirty="0"/>
          </a:p>
          <a:p>
            <a:pPr algn="ctr"/>
            <a:r>
              <a:rPr lang="de-DE" sz="1633" dirty="0" smtClean="0"/>
              <a:t>y=</a:t>
            </a:r>
            <a:r>
              <a:rPr lang="de-DE" sz="1633" dirty="0" err="1" smtClean="0"/>
              <a:t>x</a:t>
            </a:r>
            <a:r>
              <a:rPr lang="de-DE" sz="1633" baseline="30000" dirty="0" err="1"/>
              <a:t>a</a:t>
            </a:r>
            <a:endParaRPr lang="de-DE" sz="1633" baseline="30000" dirty="0"/>
          </a:p>
          <a:p>
            <a:endParaRPr lang="de-DE" sz="1633" dirty="0"/>
          </a:p>
          <a:p>
            <a:r>
              <a:rPr lang="de-DE" sz="1633" dirty="0" smtClean="0"/>
              <a:t>Durchgeführt, was den Vorteil hat, dass der Exponent direkt als Elastizität zwischen x und y </a:t>
            </a:r>
          </a:p>
          <a:p>
            <a:endParaRPr lang="de-DE" sz="1633" dirty="0"/>
          </a:p>
          <a:p>
            <a:r>
              <a:rPr lang="de-DE" sz="1633" dirty="0" smtClean="0"/>
              <a:t>e=(</a:t>
            </a:r>
            <a:r>
              <a:rPr lang="de-DE" sz="1633" dirty="0" err="1" smtClean="0"/>
              <a:t>dy</a:t>
            </a:r>
            <a:r>
              <a:rPr lang="de-DE" sz="1633" dirty="0" smtClean="0"/>
              <a:t>/y)</a:t>
            </a:r>
            <a:r>
              <a:rPr lang="de-DE" sz="1633" dirty="0" smtClean="0">
                <a:sym typeface="Wingdings" panose="05000000000000000000" pitchFamily="2" charset="2"/>
              </a:rPr>
              <a:t>:(</a:t>
            </a:r>
            <a:r>
              <a:rPr lang="de-DE" sz="1633" dirty="0" smtClean="0"/>
              <a:t>dx/x)</a:t>
            </a:r>
          </a:p>
          <a:p>
            <a:endParaRPr lang="de-DE" sz="1633" dirty="0"/>
          </a:p>
          <a:p>
            <a:r>
              <a:rPr lang="de-DE" sz="1633" dirty="0" smtClean="0"/>
              <a:t>Interpretiert werden kann (zeigen Sie dies!).</a:t>
            </a:r>
          </a:p>
          <a:p>
            <a:endParaRPr lang="de-DE" sz="1633" dirty="0"/>
          </a:p>
        </p:txBody>
      </p:sp>
      <p:sp>
        <p:nvSpPr>
          <p:cNvPr id="16" name="Textfeld 15"/>
          <p:cNvSpPr txBox="1"/>
          <p:nvPr/>
        </p:nvSpPr>
        <p:spPr>
          <a:xfrm>
            <a:off x="82358" y="5286707"/>
            <a:ext cx="11910857" cy="1571293"/>
          </a:xfrm>
          <a:prstGeom prst="rect">
            <a:avLst/>
          </a:prstGeom>
          <a:noFill/>
        </p:spPr>
        <p:txBody>
          <a:bodyPr wrap="square" rtlCol="0">
            <a:noAutofit/>
          </a:bodyPr>
          <a:lstStyle/>
          <a:p>
            <a:r>
              <a:rPr lang="de-DE" sz="1633" dirty="0" smtClean="0"/>
              <a:t>Wie schnell man zu fragwürdigen Schlüssen bei der Datenanalyse kommen kann sein anhand von folgendem Beispiel dargelegt: Angenommen in einem Land werden 7 </a:t>
            </a:r>
            <a:r>
              <a:rPr lang="de-DE" sz="1633" dirty="0" err="1" smtClean="0"/>
              <a:t>Mio</a:t>
            </a:r>
            <a:r>
              <a:rPr lang="de-DE" sz="1633" dirty="0" smtClean="0"/>
              <a:t> Stimmen abgegeben und nach Auszählung von 4 </a:t>
            </a:r>
            <a:r>
              <a:rPr lang="de-DE" sz="1633" dirty="0" err="1" smtClean="0"/>
              <a:t>Mio</a:t>
            </a:r>
            <a:r>
              <a:rPr lang="de-DE" sz="1633" dirty="0" smtClean="0"/>
              <a:t> Stimmen liegen Sie mit 0,6 </a:t>
            </a:r>
            <a:r>
              <a:rPr lang="de-DE" sz="1633" dirty="0" err="1" smtClean="0"/>
              <a:t>Mio</a:t>
            </a:r>
            <a:r>
              <a:rPr lang="de-DE" sz="1633" dirty="0" smtClean="0"/>
              <a:t> Stimmen vorne. Wer würde nicht der Aussage glauben schenken, dass Sie die Wahl gewonnen haben? Nun sei aber auch bekannt, dass die fehlenden 3 </a:t>
            </a:r>
            <a:r>
              <a:rPr lang="de-DE" sz="1633" dirty="0" err="1" smtClean="0"/>
              <a:t>Mio</a:t>
            </a:r>
            <a:r>
              <a:rPr lang="de-DE" sz="1633" dirty="0" smtClean="0"/>
              <a:t> Stimmen zur Hälfte aus einer Großstadt kommen und die andere Hälfte Briefwähler sind und von beiden ist davon auszugehen, dass 2/3 bis 3/4 dieser Stimmen nicht auf Sie entfallen. Gehen Sie nun immer noch von ihrem Wahlsieg aus?</a:t>
            </a:r>
          </a:p>
          <a:p>
            <a:r>
              <a:rPr lang="de-DE" sz="1633" dirty="0" smtClean="0"/>
              <a:t>Wer man kann diese Situation mit dem US-Bundesstaat Pennsylvania vergleichen!</a:t>
            </a:r>
            <a:endParaRPr lang="de-DE" sz="1633" dirty="0"/>
          </a:p>
        </p:txBody>
      </p:sp>
    </p:spTree>
    <p:extLst>
      <p:ext uri="{BB962C8B-B14F-4D97-AF65-F5344CB8AC3E}">
        <p14:creationId xmlns:p14="http://schemas.microsoft.com/office/powerpoint/2010/main" val="1969978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9</a:t>
            </a:fld>
            <a:endParaRPr lang="de-DE" dirty="0"/>
          </a:p>
        </p:txBody>
      </p:sp>
      <p:sp>
        <p:nvSpPr>
          <p:cNvPr id="6" name="TextShape 2"/>
          <p:cNvSpPr txBox="1"/>
          <p:nvPr/>
        </p:nvSpPr>
        <p:spPr>
          <a:xfrm>
            <a:off x="2240829" y="24053"/>
            <a:ext cx="7598011" cy="744941"/>
          </a:xfrm>
          <a:prstGeom prst="rect">
            <a:avLst/>
          </a:prstGeom>
          <a:noFill/>
          <a:ln>
            <a:noFill/>
          </a:ln>
        </p:spPr>
        <p:txBody>
          <a:bodyPr lIns="81646" tIns="40823" rIns="81646" bIns="40823" anchor="ctr" anchorCtr="1"/>
          <a:lstStyle/>
          <a:p>
            <a:r>
              <a:rPr lang="en-US" sz="2540" b="1" dirty="0" err="1" smtClean="0"/>
              <a:t>Philippskurve</a:t>
            </a:r>
            <a:r>
              <a:rPr lang="en-US" sz="2540" b="1" dirty="0" smtClean="0"/>
              <a:t> USA II</a:t>
            </a:r>
            <a:endParaRPr lang="en-US" sz="2540" b="1" dirty="0"/>
          </a:p>
        </p:txBody>
      </p:sp>
      <p:sp>
        <p:nvSpPr>
          <p:cNvPr id="13" name="Textfeld 12"/>
          <p:cNvSpPr txBox="1"/>
          <p:nvPr/>
        </p:nvSpPr>
        <p:spPr>
          <a:xfrm>
            <a:off x="200902" y="324392"/>
            <a:ext cx="1310102" cy="343620"/>
          </a:xfrm>
          <a:prstGeom prst="rect">
            <a:avLst/>
          </a:prstGeom>
          <a:noFill/>
        </p:spPr>
        <p:txBody>
          <a:bodyPr wrap="none" rtlCol="0">
            <a:spAutoFit/>
          </a:bodyPr>
          <a:lstStyle/>
          <a:p>
            <a:r>
              <a:rPr lang="de-DE" sz="1633" dirty="0"/>
              <a:t>Source: FRED</a:t>
            </a:r>
          </a:p>
        </p:txBody>
      </p:sp>
      <p:sp>
        <p:nvSpPr>
          <p:cNvPr id="11" name="Textfeld 10"/>
          <p:cNvSpPr txBox="1"/>
          <p:nvPr/>
        </p:nvSpPr>
        <p:spPr>
          <a:xfrm>
            <a:off x="7925611" y="1100054"/>
            <a:ext cx="4113177" cy="2357962"/>
          </a:xfrm>
          <a:prstGeom prst="rect">
            <a:avLst/>
          </a:prstGeom>
          <a:noFill/>
        </p:spPr>
        <p:txBody>
          <a:bodyPr wrap="square" rtlCol="0">
            <a:noAutofit/>
          </a:bodyPr>
          <a:lstStyle/>
          <a:p>
            <a:r>
              <a:rPr lang="de-DE" sz="1633" dirty="0" smtClean="0"/>
              <a:t>Für den Vorabend des Zusammenbruchs des Kommunismus bis 1990 stellt sich der </a:t>
            </a:r>
            <a:r>
              <a:rPr lang="de-DE" sz="1633" dirty="0" err="1" smtClean="0"/>
              <a:t>Philippskurvenzusammenhang</a:t>
            </a:r>
            <a:r>
              <a:rPr lang="de-DE" sz="1633" dirty="0" smtClean="0"/>
              <a:t> deutlich schwieriger dar:</a:t>
            </a:r>
          </a:p>
          <a:p>
            <a:r>
              <a:rPr lang="de-DE" sz="1633" dirty="0" smtClean="0"/>
              <a:t>Trotz erhöhter Datenzahl liegt die Korrelation auch nur bei 25%, aber zumindest der theoretische „negative“ Zusammenhang zwischen Inflation und Arbeitslosigkeit kann als weiterhin gültig angesehen werden! </a:t>
            </a:r>
            <a:endParaRPr lang="de-DE" sz="1633" dirty="0"/>
          </a:p>
        </p:txBody>
      </p:sp>
      <p:sp>
        <p:nvSpPr>
          <p:cNvPr id="14" name="Textfeld 13"/>
          <p:cNvSpPr txBox="1"/>
          <p:nvPr/>
        </p:nvSpPr>
        <p:spPr>
          <a:xfrm>
            <a:off x="84405" y="4748063"/>
            <a:ext cx="11910857" cy="1069642"/>
          </a:xfrm>
          <a:prstGeom prst="rect">
            <a:avLst/>
          </a:prstGeom>
          <a:noFill/>
        </p:spPr>
        <p:txBody>
          <a:bodyPr wrap="square" rtlCol="0">
            <a:noAutofit/>
          </a:bodyPr>
          <a:lstStyle/>
          <a:p>
            <a:r>
              <a:rPr lang="de-DE" sz="1633" dirty="0" smtClean="0"/>
              <a:t>Für die Zeit bis 2000 ist dann allerdings der von der </a:t>
            </a:r>
            <a:r>
              <a:rPr lang="de-DE" sz="1633" dirty="0" err="1" smtClean="0"/>
              <a:t>Philippskkurve</a:t>
            </a:r>
            <a:r>
              <a:rPr lang="de-DE" sz="1633" dirty="0" smtClean="0"/>
              <a:t> vorhergesagte Zusammenhang vollends zusammengebrochen. Es ist sogar eher ein „positiver“ Zusammenhang aus der deskriptiven Analyse abzuleiten.</a:t>
            </a:r>
          </a:p>
          <a:p>
            <a:r>
              <a:rPr lang="de-DE" sz="1633" dirty="0" smtClean="0"/>
              <a:t>Grund hierfür könnten die massiven globalen Umwälzungen sein, die mit dem Zusammenbruch des Kommunismus einhergingen und der sich im Zuge dessen erst wieder neu herausbildenden Marktzusammenhänge zwischen den neuen </a:t>
            </a:r>
            <a:r>
              <a:rPr lang="de-DE" sz="1633" dirty="0" err="1" smtClean="0"/>
              <a:t>Handeslpartnern</a:t>
            </a:r>
            <a:r>
              <a:rPr lang="de-DE" sz="1633" dirty="0"/>
              <a:t>.</a:t>
            </a:r>
            <a:r>
              <a:rPr lang="de-DE" sz="1633" dirty="0" smtClean="0"/>
              <a:t> </a:t>
            </a:r>
            <a:endParaRPr lang="de-DE" sz="1633" dirty="0"/>
          </a:p>
        </p:txBody>
      </p:sp>
      <p:pic>
        <p:nvPicPr>
          <p:cNvPr id="2" name="Grafik 1"/>
          <p:cNvPicPr>
            <a:picLocks noChangeAspect="1"/>
          </p:cNvPicPr>
          <p:nvPr/>
        </p:nvPicPr>
        <p:blipFill>
          <a:blip r:embed="rId3"/>
          <a:stretch>
            <a:fillRect/>
          </a:stretch>
        </p:blipFill>
        <p:spPr>
          <a:xfrm>
            <a:off x="200902" y="692747"/>
            <a:ext cx="7706012" cy="3792041"/>
          </a:xfrm>
          <a:prstGeom prst="rect">
            <a:avLst/>
          </a:prstGeom>
        </p:spPr>
      </p:pic>
    </p:spTree>
    <p:extLst>
      <p:ext uri="{BB962C8B-B14F-4D97-AF65-F5344CB8AC3E}">
        <p14:creationId xmlns:p14="http://schemas.microsoft.com/office/powerpoint/2010/main" val="4116746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3826</Words>
  <Application>Microsoft Office PowerPoint</Application>
  <PresentationFormat>Breitbild</PresentationFormat>
  <Paragraphs>386</Paragraphs>
  <Slides>35</Slides>
  <Notes>35</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35</vt:i4>
      </vt:variant>
    </vt:vector>
  </HeadingPairs>
  <TitlesOfParts>
    <vt:vector size="43" baseType="lpstr">
      <vt:lpstr>Arial</vt:lpstr>
      <vt:lpstr>Arial Unicode MS</vt:lpstr>
      <vt:lpstr>Calibri</vt:lpstr>
      <vt:lpstr>Calibri Light</vt:lpstr>
      <vt:lpstr>Cambria Math</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582</cp:revision>
  <dcterms:created xsi:type="dcterms:W3CDTF">2019-02-11T10:45:01Z</dcterms:created>
  <dcterms:modified xsi:type="dcterms:W3CDTF">2021-11-16T08:28:53Z</dcterms:modified>
</cp:coreProperties>
</file>