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619" r:id="rId2"/>
    <p:sldId id="620" r:id="rId3"/>
    <p:sldId id="621" r:id="rId4"/>
    <p:sldId id="622" r:id="rId5"/>
    <p:sldId id="623" r:id="rId6"/>
    <p:sldId id="624" r:id="rId7"/>
    <p:sldId id="625" r:id="rId8"/>
    <p:sldId id="527" r:id="rId9"/>
    <p:sldId id="528" r:id="rId10"/>
    <p:sldId id="529" r:id="rId11"/>
    <p:sldId id="530" r:id="rId12"/>
    <p:sldId id="531" r:id="rId13"/>
    <p:sldId id="533" r:id="rId14"/>
    <p:sldId id="534" r:id="rId15"/>
    <p:sldId id="617" r:id="rId16"/>
    <p:sldId id="618" r:id="rId1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581" autoAdjust="0"/>
    <p:restoredTop sz="94660"/>
  </p:normalViewPr>
  <p:slideViewPr>
    <p:cSldViewPr snapToGrid="0">
      <p:cViewPr varScale="1">
        <p:scale>
          <a:sx n="94" d="100"/>
          <a:sy n="94" d="100"/>
        </p:scale>
        <p:origin x="34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88DB8-530C-4269-8329-B8EA10861C27}" type="datetimeFigureOut">
              <a:rPr lang="de-DE" smtClean="0"/>
              <a:t>07.10.2021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571D5-6680-4734-923E-3B58AF67DB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837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781601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935224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0413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442849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371261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712109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538406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11644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0646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246103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296663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590744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055679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237298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25595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49649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B3BC38-0E54-4E83-9C64-1B0FE8E89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EC9CF90-778D-4430-989D-B06B207ADD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D90CBE-81D9-4643-A1AE-B86217ACC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07.10.2021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0430AE-4C6A-4F3A-BF2A-58629ABF7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8FF889-B734-4B7E-8C08-21F1DFED8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67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5FA87-5309-445C-9DF0-8120FB89B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5B6BD61-2396-495A-BFAA-9C771E69D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91E7EB-A39D-416C-A164-E12DC448A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07.10.2021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05BF50-DB73-4D9C-A233-232EF43F2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98847C-98C6-4E04-B0E3-25C67DADE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883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9DF09E4-1D7F-4436-BB2D-7BBA2DFAA8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FB841EE-956E-461C-A772-D99AEC8E26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F7EA14-14D1-4580-B7B3-29A6990D5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07.10.2021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8F3D65-3CE9-43EF-BC85-7C75F4364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2D8BE-F679-4B2A-88DB-2FF5CF793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468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5057A8-F611-4FAA-B2BA-81B3F30C3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70FC1B-9290-445A-A5BA-7821E22B5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A07C6F-E1A4-42EA-8DA9-D15F0C56B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07.10.2021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EC9CDB-7938-478F-8860-68E65DC39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43BFFA-0090-4167-924A-A28E136B0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549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E69AB-0989-4918-8829-5B0AD31CE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99E048-9AC8-4172-A009-61338CF2D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99301D-3635-494B-B445-07057B442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07.10.2021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B211C6-2A75-4A02-B91E-AF4317E25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7F28D0-1ACA-4356-ABE5-F63263946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0525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A1A188-A70B-4B7E-BCBE-00830D5D4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A53C92-5708-4369-8C8B-E13D65EC91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CEEE671-CCEF-4F19-BC77-7AB2D9DD8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CBA611-0CEB-4900-BB6B-BFD245724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07.10.2021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E67985-3E25-4FF3-8259-412544912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D3AE17-1B1A-441A-ADAB-EA753EFAF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452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E6D44B-ECB2-494B-B8DD-1ECD56F8D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788603-C259-4996-B635-C72A6C532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E5EE397-1447-4365-8C4D-5FF9A09D7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5F77450-0CED-4F63-AFF7-A0A89B3543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992E2A0-8BDB-4F76-9EFD-16D48B207E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146F1C1-333C-4E5A-8A21-0E00CC52B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07.10.2021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B140476-F72C-43CA-B524-0F82D8BB9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74420F6-8C8B-4711-AE1B-287E0016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274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29DFFF-4E57-4515-ACFA-89CD362EC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AE44362-E8E0-474C-90E4-0F4FEE906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07.10.2021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B84C6F-AD33-4F88-A79E-033B17A46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7A6BF78-29DB-4B06-A37A-C12BFB3A2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48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3B09D0F-C34E-4F2E-A969-A4A7F8B97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07.10.2021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7DA608D-A34D-41DE-A4B0-ED9CBA5D3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0BC1171-87BC-4E9C-9CA5-040C0BF2D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46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0AE8FB-302A-47F7-8EF6-814F266C2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1ED2AE-63C2-4A88-8E72-1C8A8ADFB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2D1504-586F-4EEF-B44E-8DCF11D09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8C045F-E74E-4EB9-A608-C48C206C3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07.10.2021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301431-C3F5-4240-8C69-5B2793FF5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411E00E-D6B7-4E10-9B25-9B938B79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736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486D5B-B035-4C6E-B32C-E5BB0DB60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F3C39EE-6645-4E2B-8C44-42420026A3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9FD9577-3F00-433F-A5B5-D5EDE2FFDE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B6D8129-7F67-461A-ABC5-A539B51BD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07.10.2021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2C1295-848A-4E26-9974-D57A161E5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8616B5E-694A-44C5-8863-49AC0D6CA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942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B59945B-5C60-4625-AD95-0F99A2DB9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D677A7-E942-4AD7-8973-E54D531E9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964EDA-3920-4803-A501-3B8BD18C18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E1517-30AD-46BE-9EB4-2836EBD01425}" type="datetimeFigureOut">
              <a:rPr lang="de-DE" smtClean="0"/>
              <a:t>07.10.2021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16B5C8-851E-463F-BE62-78864A5EA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5A3770-135E-4C5B-87D8-C7193A65D1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663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mf.org/external/datamapper/NGDP_RPCH@WEO/OEMDC/ADVEC/WEOWORLD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imf.org/external/datamapper/LUR@WEO/OEMDC/ADVEC/WEOWORLD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6684579" y="0"/>
            <a:ext cx="5507421" cy="448913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en-US" sz="2200" b="1" dirty="0" err="1" smtClean="0"/>
              <a:t>Volkswirtschaftliche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Kennzahlen</a:t>
            </a:r>
            <a:r>
              <a:rPr lang="en-US" sz="2200" b="1" dirty="0" smtClean="0"/>
              <a:t> Deutschland</a:t>
            </a:r>
            <a:endParaRPr lang="en-US" sz="22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200902" y="324392"/>
            <a:ext cx="2032351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 smtClean="0"/>
              <a:t>Wirtschaftswachstum</a:t>
            </a:r>
            <a:endParaRPr lang="de-DE" sz="1633" dirty="0"/>
          </a:p>
        </p:txBody>
      </p:sp>
      <p:sp>
        <p:nvSpPr>
          <p:cNvPr id="9" name="Rechteck 8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2434155" y="324392"/>
            <a:ext cx="1548501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 smtClean="0"/>
              <a:t>Source: </a:t>
            </a:r>
            <a:r>
              <a:rPr lang="de-DE" sz="1633" dirty="0" err="1" smtClean="0"/>
              <a:t>Destatis</a:t>
            </a:r>
            <a:endParaRPr lang="de-DE" sz="1633" dirty="0"/>
          </a:p>
        </p:txBody>
      </p:sp>
    </p:spTree>
    <p:extLst>
      <p:ext uri="{BB962C8B-B14F-4D97-AF65-F5344CB8AC3E}">
        <p14:creationId xmlns:p14="http://schemas.microsoft.com/office/powerpoint/2010/main" val="2820510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211782" y="68465"/>
            <a:ext cx="746496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Zyklische</a:t>
            </a:r>
            <a:r>
              <a:rPr lang="en-US" sz="2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Arbeitslosigkeit</a:t>
            </a:r>
            <a:endParaRPr 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336229" y="998307"/>
            <a:ext cx="9001000" cy="511256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 smtClean="0"/>
              <a:t>Aktuelle</a:t>
            </a:r>
            <a:r>
              <a:rPr lang="en-US" sz="2400" dirty="0" smtClean="0"/>
              <a:t> </a:t>
            </a:r>
            <a:r>
              <a:rPr lang="en-US" sz="2400" dirty="0" err="1" smtClean="0"/>
              <a:t>Arbeitslosenrate</a:t>
            </a:r>
            <a:r>
              <a:rPr lang="en-US" sz="2400" dirty="0" smtClean="0"/>
              <a:t>				= 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 smtClean="0"/>
              <a:t>Natürliche</a:t>
            </a:r>
            <a:r>
              <a:rPr lang="en-US" sz="2400" dirty="0" smtClean="0"/>
              <a:t>  </a:t>
            </a:r>
            <a:r>
              <a:rPr lang="en-US" sz="2400" dirty="0" err="1"/>
              <a:t>Arbeitslosenrate</a:t>
            </a:r>
            <a:r>
              <a:rPr lang="en-US" sz="2400" dirty="0" smtClean="0"/>
              <a:t>				= </a:t>
            </a:r>
            <a:r>
              <a:rPr lang="en-US" sz="2400" dirty="0"/>
              <a:t>u</a:t>
            </a:r>
            <a:r>
              <a:rPr lang="en-US" sz="2400" dirty="0" smtClean="0"/>
              <a:t>*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 smtClean="0"/>
              <a:t>Zyklische</a:t>
            </a:r>
            <a:r>
              <a:rPr lang="en-US" sz="2400" dirty="0" smtClean="0"/>
              <a:t> </a:t>
            </a:r>
            <a:r>
              <a:rPr lang="en-US" sz="2400" dirty="0" err="1" smtClean="0"/>
              <a:t>Komponente</a:t>
            </a:r>
            <a:r>
              <a:rPr lang="en-US" sz="2400" dirty="0" smtClean="0"/>
              <a:t> der </a:t>
            </a:r>
            <a:r>
              <a:rPr lang="en-US" sz="2400" dirty="0" err="1" smtClean="0"/>
              <a:t>Arbeitslosenrate</a:t>
            </a:r>
            <a:r>
              <a:rPr lang="en-US" sz="2400" dirty="0" smtClean="0"/>
              <a:t>	= </a:t>
            </a:r>
            <a:r>
              <a:rPr lang="en-US" sz="2400" dirty="0"/>
              <a:t>u - u</a:t>
            </a:r>
            <a:r>
              <a:rPr lang="en-US" sz="2400" dirty="0" smtClean="0"/>
              <a:t>*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 smtClean="0"/>
              <a:t>Kontraktive</a:t>
            </a:r>
            <a:r>
              <a:rPr lang="en-US" sz="2400" dirty="0" smtClean="0"/>
              <a:t> </a:t>
            </a:r>
            <a:r>
              <a:rPr lang="en-US" sz="2400" dirty="0" err="1" smtClean="0"/>
              <a:t>Lücke</a:t>
            </a:r>
            <a:r>
              <a:rPr lang="en-US" sz="2400" dirty="0" smtClean="0"/>
              <a:t>:					u </a:t>
            </a:r>
            <a:r>
              <a:rPr lang="en-US" sz="2400" dirty="0"/>
              <a:t>- u* &gt; 0 </a:t>
            </a: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Expansive </a:t>
            </a:r>
            <a:r>
              <a:rPr lang="en-US" sz="2400" dirty="0" err="1" smtClean="0"/>
              <a:t>Lücke</a:t>
            </a:r>
            <a:r>
              <a:rPr lang="en-US" sz="2400" dirty="0" smtClean="0"/>
              <a:t>:					u </a:t>
            </a:r>
            <a:r>
              <a:rPr lang="en-US" sz="2400" dirty="0"/>
              <a:t>- u* &lt; </a:t>
            </a:r>
            <a:r>
              <a:rPr lang="en-US" sz="2400" dirty="0" smtClean="0"/>
              <a:t>0</a:t>
            </a:r>
            <a:endParaRPr lang="de-DE" sz="2400" dirty="0"/>
          </a:p>
        </p:txBody>
      </p:sp>
      <p:sp>
        <p:nvSpPr>
          <p:cNvPr id="4" name="Rechteck 3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51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68465"/>
            <a:ext cx="12192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Zusammenhang</a:t>
            </a:r>
            <a:r>
              <a:rPr lang="en-US" sz="2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zwischen</a:t>
            </a:r>
            <a:r>
              <a:rPr lang="en-US" sz="2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Arbeitslosigkeit</a:t>
            </a:r>
            <a:r>
              <a:rPr lang="en-US" sz="2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en-US" sz="28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Wirtschaftswachstum</a:t>
            </a:r>
            <a:endParaRPr 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30496" y="480350"/>
            <a:ext cx="11531008" cy="35328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000" dirty="0" smtClean="0"/>
              <a:t>Im Allgemeinen wird man erwarten, dass die Arbeitslosigkeit bei hohem Wirtschaftswachstum fällt.</a:t>
            </a:r>
          </a:p>
          <a:p>
            <a:endParaRPr lang="de-DE" sz="2000" dirty="0"/>
          </a:p>
          <a:p>
            <a:r>
              <a:rPr lang="de-DE" sz="2000" dirty="0" smtClean="0"/>
              <a:t>Somit könnte man die natürliche Arbeitslosigkeit direkt mit dem Produktionspotenzial (vgl. neoklassische Theorie und die langfristige Angebotskurve (AS)) identifizieren. </a:t>
            </a:r>
          </a:p>
          <a:p>
            <a:endParaRPr lang="de-DE" sz="2000" dirty="0"/>
          </a:p>
          <a:p>
            <a:r>
              <a:rPr lang="de-DE" sz="2000" dirty="0" smtClean="0"/>
              <a:t>Die Empirie zeigte aber folgenden Zusammenhang </a:t>
            </a:r>
            <a:r>
              <a:rPr lang="de-DE" sz="2000" dirty="0" err="1" smtClean="0"/>
              <a:t>Okun</a:t>
            </a:r>
            <a:r>
              <a:rPr lang="de-DE" sz="2000" dirty="0" smtClean="0"/>
              <a:t> (1962):	</a:t>
            </a:r>
          </a:p>
          <a:p>
            <a:endParaRPr lang="de-DE" sz="2000" dirty="0"/>
          </a:p>
          <a:p>
            <a:r>
              <a:rPr lang="de-DE" sz="2000" dirty="0" smtClean="0"/>
              <a:t>In </a:t>
            </a:r>
            <a:r>
              <a:rPr lang="de-DE" sz="2000" dirty="0" err="1" smtClean="0"/>
              <a:t>general</a:t>
            </a:r>
            <a:r>
              <a:rPr lang="de-DE" sz="2000" dirty="0" smtClean="0"/>
              <a:t> </a:t>
            </a:r>
            <a:r>
              <a:rPr lang="de-DE" sz="2000" dirty="0" err="1" smtClean="0"/>
              <a:t>okun´s</a:t>
            </a:r>
            <a:r>
              <a:rPr lang="de-DE" sz="2000" dirty="0" smtClean="0"/>
              <a:t> </a:t>
            </a:r>
            <a:r>
              <a:rPr lang="de-DE" sz="2000" dirty="0" err="1" smtClean="0"/>
              <a:t>law</a:t>
            </a:r>
            <a:r>
              <a:rPr lang="de-DE" sz="2000" dirty="0" smtClean="0"/>
              <a:t> </a:t>
            </a:r>
            <a:r>
              <a:rPr lang="de-DE" sz="2000" dirty="0" err="1" smtClean="0"/>
              <a:t>implies</a:t>
            </a:r>
            <a:r>
              <a:rPr lang="de-DE" sz="2000" dirty="0" smtClean="0"/>
              <a:t> </a:t>
            </a:r>
            <a:r>
              <a:rPr lang="de-DE" sz="2000" dirty="0" err="1" smtClean="0"/>
              <a:t>that</a:t>
            </a:r>
            <a:r>
              <a:rPr lang="de-DE" sz="2000" dirty="0" smtClean="0"/>
              <a:t> </a:t>
            </a:r>
            <a:r>
              <a:rPr lang="de-DE" sz="2000" dirty="0" err="1" smtClean="0"/>
              <a:t>if</a:t>
            </a:r>
            <a:r>
              <a:rPr lang="de-DE" sz="2000" dirty="0" smtClean="0"/>
              <a:t> </a:t>
            </a:r>
            <a:r>
              <a:rPr lang="de-DE" sz="2000" dirty="0" err="1" smtClean="0"/>
              <a:t>output</a:t>
            </a:r>
            <a:r>
              <a:rPr lang="de-DE" sz="2000" dirty="0" smtClean="0"/>
              <a:t> </a:t>
            </a:r>
            <a:r>
              <a:rPr lang="de-DE" sz="2000" dirty="0" err="1" smtClean="0"/>
              <a:t>growth</a:t>
            </a:r>
            <a:r>
              <a:rPr lang="de-DE" sz="2000" dirty="0" smtClean="0"/>
              <a:t> </a:t>
            </a:r>
            <a:r>
              <a:rPr lang="de-DE" sz="2000" dirty="0" err="1" smtClean="0"/>
              <a:t>is</a:t>
            </a:r>
            <a:r>
              <a:rPr lang="de-DE" sz="2000" dirty="0" smtClean="0"/>
              <a:t> 1%-point </a:t>
            </a:r>
            <a:r>
              <a:rPr lang="de-DE" sz="2000" dirty="0" err="1" smtClean="0"/>
              <a:t>over</a:t>
            </a:r>
            <a:r>
              <a:rPr lang="de-DE" sz="2000" dirty="0" smtClean="0"/>
              <a:t> potential </a:t>
            </a:r>
            <a:r>
              <a:rPr lang="de-DE" sz="2000" dirty="0" err="1" smtClean="0"/>
              <a:t>growth</a:t>
            </a:r>
            <a:r>
              <a:rPr lang="de-DE" sz="2000" dirty="0" smtClean="0"/>
              <a:t> </a:t>
            </a:r>
            <a:r>
              <a:rPr lang="de-DE" sz="2000" dirty="0" err="1" smtClean="0"/>
              <a:t>than</a:t>
            </a:r>
            <a:r>
              <a:rPr lang="de-DE" sz="2000" dirty="0" smtClean="0"/>
              <a:t> </a:t>
            </a:r>
            <a:r>
              <a:rPr lang="de-DE" sz="2000" dirty="0" err="1" smtClean="0"/>
              <a:t>unemployment</a:t>
            </a:r>
            <a:r>
              <a:rPr lang="de-DE" sz="2000" dirty="0" smtClean="0"/>
              <a:t> falls </a:t>
            </a:r>
            <a:r>
              <a:rPr lang="de-DE" sz="2000" dirty="0" err="1" smtClean="0"/>
              <a:t>only</a:t>
            </a:r>
            <a:r>
              <a:rPr lang="de-DE" sz="2000" dirty="0" smtClean="0"/>
              <a:t> </a:t>
            </a:r>
            <a:r>
              <a:rPr lang="de-DE" sz="2000" dirty="0" err="1" smtClean="0"/>
              <a:t>by</a:t>
            </a:r>
            <a:r>
              <a:rPr lang="de-DE" sz="2000" dirty="0" smtClean="0"/>
              <a:t> 0,5%-points.</a:t>
            </a:r>
          </a:p>
          <a:p>
            <a:endParaRPr lang="de-DE" sz="2000" dirty="0" smtClean="0"/>
          </a:p>
          <a:p>
            <a:r>
              <a:rPr lang="en-US" sz="1400" dirty="0" err="1"/>
              <a:t>Okun</a:t>
            </a:r>
            <a:r>
              <a:rPr lang="en-US" sz="1400" dirty="0"/>
              <a:t>, Arthur M. 1962. “Potential GNP: Its Measurement and Significance.” Reprinted </a:t>
            </a:r>
            <a:r>
              <a:rPr lang="en-US" sz="1400" dirty="0" smtClean="0"/>
              <a:t>as Cowles </a:t>
            </a:r>
            <a:r>
              <a:rPr lang="en-US" sz="1400" dirty="0"/>
              <a:t>Foundation Paper 190. </a:t>
            </a:r>
            <a:endParaRPr lang="en-US" sz="1400" dirty="0" smtClean="0"/>
          </a:p>
          <a:p>
            <a:endParaRPr lang="de-DE" sz="1400" dirty="0" smtClean="0"/>
          </a:p>
        </p:txBody>
      </p:sp>
      <p:sp>
        <p:nvSpPr>
          <p:cNvPr id="5" name="Rechteck 4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Rechteck 1"/>
          <p:cNvSpPr/>
          <p:nvPr/>
        </p:nvSpPr>
        <p:spPr>
          <a:xfrm>
            <a:off x="330496" y="3900160"/>
            <a:ext cx="792988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u="sng" dirty="0"/>
              <a:t>Gründe:</a:t>
            </a:r>
          </a:p>
          <a:p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/>
              <a:t>Arbeitsmarktfriktionen</a:t>
            </a:r>
            <a:r>
              <a:rPr lang="en-US" dirty="0"/>
              <a:t>: </a:t>
            </a:r>
            <a:r>
              <a:rPr lang="en-US" dirty="0" err="1"/>
              <a:t>D.h</a:t>
            </a:r>
            <a:r>
              <a:rPr lang="en-US" dirty="0"/>
              <a:t>. </a:t>
            </a:r>
            <a:r>
              <a:rPr lang="en-US" dirty="0" err="1"/>
              <a:t>Firmen</a:t>
            </a:r>
            <a:r>
              <a:rPr lang="en-US" dirty="0"/>
              <a:t> </a:t>
            </a:r>
            <a:r>
              <a:rPr lang="en-US" dirty="0" err="1"/>
              <a:t>ändern</a:t>
            </a:r>
            <a:r>
              <a:rPr lang="en-US" dirty="0"/>
              <a:t> den </a:t>
            </a:r>
            <a:r>
              <a:rPr lang="en-US" dirty="0" err="1"/>
              <a:t>Personalstand</a:t>
            </a:r>
            <a:r>
              <a:rPr lang="en-US" dirty="0"/>
              <a:t> </a:t>
            </a:r>
            <a:r>
              <a:rPr lang="en-US" dirty="0" err="1"/>
              <a:t>nicht</a:t>
            </a:r>
            <a:r>
              <a:rPr lang="en-US" dirty="0"/>
              <a:t> </a:t>
            </a:r>
            <a:r>
              <a:rPr lang="en-US" dirty="0" err="1"/>
              <a:t>eins</a:t>
            </a:r>
            <a:r>
              <a:rPr lang="en-US" dirty="0"/>
              <a:t> </a:t>
            </a:r>
            <a:r>
              <a:rPr lang="en-US" dirty="0" err="1"/>
              <a:t>zu</a:t>
            </a:r>
            <a:r>
              <a:rPr lang="en-US" dirty="0"/>
              <a:t> </a:t>
            </a:r>
            <a:r>
              <a:rPr lang="en-US" dirty="0" err="1"/>
              <a:t>eins</a:t>
            </a:r>
            <a:r>
              <a:rPr lang="en-US" dirty="0"/>
              <a:t> </a:t>
            </a:r>
            <a:r>
              <a:rPr lang="en-US" dirty="0" err="1"/>
              <a:t>gemäß</a:t>
            </a:r>
            <a:r>
              <a:rPr lang="en-US" dirty="0"/>
              <a:t> der </a:t>
            </a:r>
            <a:r>
              <a:rPr lang="en-US" dirty="0" err="1"/>
              <a:t>Abweichung</a:t>
            </a:r>
            <a:r>
              <a:rPr lang="en-US" dirty="0"/>
              <a:t> </a:t>
            </a:r>
            <a:r>
              <a:rPr lang="en-US" dirty="0" err="1"/>
              <a:t>zum</a:t>
            </a:r>
            <a:r>
              <a:rPr lang="en-US" dirty="0"/>
              <a:t> </a:t>
            </a:r>
            <a:r>
              <a:rPr lang="en-US" dirty="0" err="1"/>
              <a:t>Produktionspotenzial</a:t>
            </a:r>
            <a:r>
              <a:rPr lang="en-US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Die </a:t>
            </a:r>
            <a:r>
              <a:rPr lang="en-US" dirty="0" err="1"/>
              <a:t>Erwerbsbeteiligung</a:t>
            </a:r>
            <a:r>
              <a:rPr lang="en-US" dirty="0"/>
              <a:t> der </a:t>
            </a:r>
            <a:r>
              <a:rPr lang="en-US" dirty="0" err="1"/>
              <a:t>Bevölkerung</a:t>
            </a:r>
            <a:r>
              <a:rPr lang="en-US" dirty="0"/>
              <a:t> </a:t>
            </a:r>
            <a:r>
              <a:rPr lang="en-US" dirty="0" err="1"/>
              <a:t>steigt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Laufe</a:t>
            </a:r>
            <a:r>
              <a:rPr lang="en-US" dirty="0"/>
              <a:t> der </a:t>
            </a:r>
            <a:r>
              <a:rPr lang="en-US" dirty="0" err="1"/>
              <a:t>Zeit</a:t>
            </a:r>
            <a:r>
              <a:rPr lang="en-US" dirty="0"/>
              <a:t> (</a:t>
            </a:r>
            <a:r>
              <a:rPr lang="en-US" dirty="0" err="1"/>
              <a:t>für</a:t>
            </a:r>
            <a:r>
              <a:rPr lang="en-US" dirty="0"/>
              <a:t> Deutschland </a:t>
            </a:r>
            <a:r>
              <a:rPr lang="en-US" dirty="0" err="1"/>
              <a:t>insb</a:t>
            </a:r>
            <a:r>
              <a:rPr lang="en-US" dirty="0"/>
              <a:t>. </a:t>
            </a:r>
            <a:r>
              <a:rPr lang="en-US" dirty="0" err="1"/>
              <a:t>Erwerbsbeteiligung</a:t>
            </a:r>
            <a:r>
              <a:rPr lang="en-US" dirty="0"/>
              <a:t> von Frauen)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Die </a:t>
            </a:r>
            <a:r>
              <a:rPr lang="en-US" dirty="0" err="1"/>
              <a:t>Arbeitsproduktivität</a:t>
            </a:r>
            <a:r>
              <a:rPr lang="en-US" dirty="0"/>
              <a:t> </a:t>
            </a:r>
            <a:r>
              <a:rPr lang="en-US" dirty="0" err="1"/>
              <a:t>steigt</a:t>
            </a:r>
            <a:r>
              <a:rPr lang="en-US" dirty="0"/>
              <a:t> (</a:t>
            </a:r>
            <a:r>
              <a:rPr lang="en-US" dirty="0" err="1"/>
              <a:t>aktuell</a:t>
            </a:r>
            <a:r>
              <a:rPr lang="en-US" dirty="0"/>
              <a:t> </a:t>
            </a:r>
            <a:r>
              <a:rPr lang="en-US" dirty="0" err="1"/>
              <a:t>insbesondere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die </a:t>
            </a:r>
            <a:r>
              <a:rPr lang="en-US" dirty="0" err="1"/>
              <a:t>Digitalisierung</a:t>
            </a:r>
            <a:r>
              <a:rPr lang="en-US" dirty="0"/>
              <a:t>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74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68465"/>
            <a:ext cx="12192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Okunssches</a:t>
            </a:r>
            <a:r>
              <a:rPr lang="en-US" sz="2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Gesetz</a:t>
            </a:r>
            <a:endParaRPr 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173321" y="782147"/>
            <a:ext cx="9001000" cy="511256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en-US" sz="2800" dirty="0"/>
          </a:p>
          <a:p>
            <a:endParaRPr lang="en-US" sz="2800" b="1" dirty="0" smtClean="0">
              <a:latin typeface="+mj-lt"/>
            </a:endParaRPr>
          </a:p>
          <a:p>
            <a:r>
              <a:rPr lang="en-US" sz="2800" b="1" dirty="0" smtClean="0">
                <a:latin typeface="+mj-lt"/>
              </a:rPr>
              <a:t>-a</a:t>
            </a:r>
            <a:r>
              <a:rPr lang="el-GR" sz="2800" b="1" dirty="0" smtClean="0">
                <a:latin typeface="+mj-lt"/>
              </a:rPr>
              <a:t>Δ</a:t>
            </a:r>
            <a:r>
              <a:rPr lang="de-DE" sz="2800" b="1" dirty="0" smtClean="0">
                <a:latin typeface="+mj-lt"/>
              </a:rPr>
              <a:t>u		=	</a:t>
            </a:r>
            <a:r>
              <a:rPr lang="de-DE" sz="2800" b="1" dirty="0" err="1" smtClean="0">
                <a:latin typeface="+mj-lt"/>
              </a:rPr>
              <a:t>g</a:t>
            </a:r>
            <a:r>
              <a:rPr lang="de-DE" sz="2800" b="1" baseline="-25000" dirty="0" err="1" smtClean="0">
                <a:latin typeface="+mj-lt"/>
              </a:rPr>
              <a:t>y</a:t>
            </a:r>
            <a:r>
              <a:rPr lang="de-DE" sz="2800" b="1" baseline="-25000" dirty="0">
                <a:latin typeface="+mj-lt"/>
              </a:rPr>
              <a:t> </a:t>
            </a:r>
            <a:r>
              <a:rPr lang="de-DE" sz="2800" b="1" baseline="-25000" dirty="0" smtClean="0">
                <a:latin typeface="+mj-lt"/>
              </a:rPr>
              <a:t>      </a:t>
            </a:r>
            <a:r>
              <a:rPr lang="en-US" sz="2800" b="1" dirty="0" smtClean="0"/>
              <a:t>–</a:t>
            </a:r>
            <a:r>
              <a:rPr lang="de-DE" sz="2800" b="1" dirty="0" smtClean="0">
                <a:latin typeface="+mj-lt"/>
              </a:rPr>
              <a:t>     g</a:t>
            </a:r>
            <a:r>
              <a:rPr lang="en-US" sz="2800" b="1" baseline="-25000" dirty="0" smtClean="0"/>
              <a:t>Y*</a:t>
            </a:r>
            <a:r>
              <a:rPr lang="en-US" sz="2800" b="1" dirty="0"/>
              <a:t>	</a:t>
            </a:r>
            <a:endParaRPr lang="en-US" sz="2800" b="1" dirty="0" smtClean="0"/>
          </a:p>
          <a:p>
            <a:endParaRPr lang="en-US" sz="2800" b="1" cap="small" baseline="-25000" dirty="0">
              <a:latin typeface="+mj-lt"/>
            </a:endParaRPr>
          </a:p>
          <a:p>
            <a:endParaRPr lang="en-US" sz="2400" cap="small" baseline="-25000" dirty="0" smtClean="0">
              <a:latin typeface="+mj-lt"/>
            </a:endParaRPr>
          </a:p>
          <a:p>
            <a:r>
              <a:rPr lang="de-DE" sz="2400" dirty="0" err="1" smtClean="0"/>
              <a:t>g</a:t>
            </a:r>
            <a:r>
              <a:rPr lang="de-DE" sz="2400" baseline="-25000" dirty="0" err="1" smtClean="0"/>
              <a:t>y</a:t>
            </a:r>
            <a:r>
              <a:rPr lang="en-US" sz="2400" dirty="0" smtClean="0"/>
              <a:t>: 		</a:t>
            </a:r>
            <a:r>
              <a:rPr lang="en-US" sz="2400" dirty="0" err="1" smtClean="0"/>
              <a:t>Wachstumsrate</a:t>
            </a:r>
            <a:r>
              <a:rPr lang="en-US" sz="2400" dirty="0" smtClean="0"/>
              <a:t> des </a:t>
            </a:r>
            <a:r>
              <a:rPr lang="en-US" sz="2400" dirty="0" err="1" smtClean="0"/>
              <a:t>realen</a:t>
            </a:r>
            <a:r>
              <a:rPr lang="en-US" sz="2400" dirty="0" smtClean="0"/>
              <a:t> BIP</a:t>
            </a:r>
          </a:p>
          <a:p>
            <a:endParaRPr lang="en-US" sz="2400" dirty="0" smtClean="0"/>
          </a:p>
          <a:p>
            <a:r>
              <a:rPr lang="de-DE" sz="2400" dirty="0" err="1" smtClean="0"/>
              <a:t>g</a:t>
            </a:r>
            <a:r>
              <a:rPr lang="de-DE" sz="2400" baseline="-25000" dirty="0" err="1" smtClean="0"/>
              <a:t>y</a:t>
            </a:r>
            <a:r>
              <a:rPr lang="en-US" sz="2400" dirty="0" smtClean="0"/>
              <a:t>: 		</a:t>
            </a:r>
            <a:r>
              <a:rPr lang="en-US" sz="2400" dirty="0" err="1" smtClean="0"/>
              <a:t>Potentialwachstum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l-GR" sz="2400" dirty="0"/>
              <a:t>Δ</a:t>
            </a:r>
            <a:r>
              <a:rPr lang="de-DE" sz="2400" dirty="0" smtClean="0"/>
              <a:t>u=u</a:t>
            </a:r>
            <a:r>
              <a:rPr lang="de-DE" sz="2400" baseline="-25000" dirty="0"/>
              <a:t>t</a:t>
            </a:r>
            <a:r>
              <a:rPr lang="de-DE" sz="2400" dirty="0" smtClean="0"/>
              <a:t>-u</a:t>
            </a:r>
            <a:r>
              <a:rPr lang="de-DE" sz="2400" baseline="-25000" dirty="0" smtClean="0"/>
              <a:t>t-1</a:t>
            </a:r>
            <a:r>
              <a:rPr lang="de-DE" sz="2400" dirty="0" smtClean="0"/>
              <a:t>:	Änderung der Arbeitslosigkeit über die Zeit</a:t>
            </a:r>
          </a:p>
          <a:p>
            <a:endParaRPr lang="de-DE" sz="2400" dirty="0" smtClean="0"/>
          </a:p>
          <a:p>
            <a:r>
              <a:rPr lang="de-DE" sz="2400" dirty="0"/>
              <a:t>A</a:t>
            </a:r>
            <a:r>
              <a:rPr lang="de-DE" sz="2400" dirty="0" smtClean="0"/>
              <a:t>: 		Konstante</a:t>
            </a:r>
          </a:p>
        </p:txBody>
      </p:sp>
      <p:sp>
        <p:nvSpPr>
          <p:cNvPr id="4" name="Rechteck 3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498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68465"/>
            <a:ext cx="12192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Schätzung</a:t>
            </a:r>
            <a:r>
              <a:rPr lang="en-US" sz="2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 </a:t>
            </a:r>
            <a:r>
              <a:rPr lang="en-US" sz="28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Okunssches</a:t>
            </a:r>
            <a:r>
              <a:rPr lang="en-US" sz="2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Gesetz</a:t>
            </a:r>
            <a:r>
              <a:rPr lang="en-US" sz="2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US-</a:t>
            </a:r>
            <a:r>
              <a:rPr lang="en-US" sz="28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Daten</a:t>
            </a:r>
            <a:r>
              <a:rPr lang="en-US" sz="2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1949 – 2020</a:t>
            </a: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202" y="544435"/>
            <a:ext cx="7780892" cy="4676813"/>
          </a:xfrm>
          <a:prstGeom prst="rect">
            <a:avLst/>
          </a:prstGeom>
        </p:spPr>
      </p:pic>
      <p:sp>
        <p:nvSpPr>
          <p:cNvPr id="9" name="Rechteck 8"/>
          <p:cNvSpPr/>
          <p:nvPr/>
        </p:nvSpPr>
        <p:spPr>
          <a:xfrm>
            <a:off x="79744" y="5346920"/>
            <a:ext cx="860986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Quelle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FRED,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eigene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Berechnungen</a:t>
            </a:r>
            <a:endParaRPr lang="en-US" sz="14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Anmerkung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wurden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Quartalsdaten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verwendet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die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zwar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saisonbereinigt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wurden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Um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aber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noch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vorhandene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unterjährige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Effekte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eliminieren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wurden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nicht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BIP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nicht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Wachstumraten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gegenüber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Vorquartal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verwendet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sondern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gegenüber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Vorjahresquartal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Zuge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dessen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muss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dann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natürlich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Veränderung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Arbeitslosenrate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auch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gegenüber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Vorjahresquartal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berechnet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warden.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Solche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Datenmanipulationen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müssen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immer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begründet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sein!</a:t>
            </a:r>
            <a:endParaRPr lang="en-US" sz="1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338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187965" y="50800"/>
            <a:ext cx="550164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Schätzung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Okunssches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Gesetz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US-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Daten</a:t>
            </a:r>
            <a:endParaRPr lang="en-US" sz="20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000" b="1" dirty="0" smtClean="0"/>
              <a:t>1949 </a:t>
            </a:r>
            <a:r>
              <a:rPr lang="de-DE" sz="2000" b="1" dirty="0"/>
              <a:t>– </a:t>
            </a:r>
            <a:r>
              <a:rPr lang="de-DE" sz="2000" b="1" dirty="0" smtClean="0"/>
              <a:t>1972/73 </a:t>
            </a:r>
            <a:r>
              <a:rPr lang="de-DE" sz="2000" b="1" dirty="0"/>
              <a:t>– </a:t>
            </a:r>
            <a:r>
              <a:rPr lang="de-DE" sz="2000" b="1" dirty="0" smtClean="0"/>
              <a:t>1990/91 </a:t>
            </a:r>
            <a:r>
              <a:rPr lang="de-DE" sz="2000" b="1" dirty="0"/>
              <a:t>– </a:t>
            </a:r>
            <a:r>
              <a:rPr lang="de-DE" sz="2000" b="1" dirty="0" smtClean="0"/>
              <a:t>2007/08 </a:t>
            </a:r>
            <a:r>
              <a:rPr lang="de-DE" sz="2000" b="1" dirty="0"/>
              <a:t>– </a:t>
            </a:r>
            <a:r>
              <a:rPr lang="de-DE" sz="2000" b="1" dirty="0" smtClean="0"/>
              <a:t>2020</a:t>
            </a:r>
            <a:endParaRPr lang="en-US" sz="20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380560" y="6432247"/>
            <a:ext cx="313128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Quelle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FRED,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eigene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Berechnungen</a:t>
            </a:r>
            <a:endParaRPr lang="en-US" sz="1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26" y="896506"/>
            <a:ext cx="4000300" cy="2404436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1739" y="889859"/>
            <a:ext cx="4000300" cy="2404436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014" y="3968447"/>
            <a:ext cx="3981967" cy="2393416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32980" y="3968447"/>
            <a:ext cx="4000300" cy="2404436"/>
          </a:xfrm>
          <a:prstGeom prst="rect">
            <a:avLst/>
          </a:prstGeom>
        </p:spPr>
      </p:pic>
      <p:sp>
        <p:nvSpPr>
          <p:cNvPr id="8" name="Rechteck 7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410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68465"/>
            <a:ext cx="12192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Schätzung</a:t>
            </a:r>
            <a:r>
              <a:rPr lang="en-US" sz="2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 </a:t>
            </a:r>
            <a:r>
              <a:rPr lang="en-US" sz="28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Okunssches</a:t>
            </a:r>
            <a:r>
              <a:rPr lang="en-US" sz="2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Gesetz</a:t>
            </a:r>
            <a:r>
              <a:rPr lang="en-US" sz="2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Länderanalyse</a:t>
            </a:r>
            <a:endParaRPr lang="en-US" sz="28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42531" y="708950"/>
            <a:ext cx="12149469" cy="511256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 b="1" dirty="0" smtClean="0">
                <a:latin typeface="+mj-lt"/>
              </a:rPr>
              <a:t>Daten:	z.B. IMF-Datamapper oder andere. 	Beachten Sie, falls Sie Quartalsdaten verwenden, auf die saison- und 							arbeitstägliche Bereinigung!</a:t>
            </a:r>
          </a:p>
          <a:p>
            <a:pPr marL="514350" indent="-514350">
              <a:buFont typeface="+mj-lt"/>
              <a:buAutoNum type="arabicPeriod"/>
            </a:pPr>
            <a:endParaRPr lang="de-DE" b="1" dirty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de-DE" b="1" dirty="0" smtClean="0">
                <a:latin typeface="+mj-lt"/>
              </a:rPr>
              <a:t>Reales BIP-Wachstum</a:t>
            </a:r>
            <a:r>
              <a:rPr lang="de-DE" b="1" dirty="0"/>
              <a:t> </a:t>
            </a:r>
            <a:r>
              <a:rPr lang="de-DE" b="1" dirty="0" smtClean="0"/>
              <a:t>		</a:t>
            </a:r>
            <a:r>
              <a:rPr lang="de-DE" sz="1400" dirty="0" smtClean="0">
                <a:hlinkClick r:id="rId3"/>
              </a:rPr>
              <a:t>https</a:t>
            </a:r>
            <a:r>
              <a:rPr lang="de-DE" sz="1400" dirty="0">
                <a:hlinkClick r:id="rId3"/>
              </a:rPr>
              <a:t>://www.imf.org/external/datamapper/NGDP_RPCH@WEO/OEMDC/ADVEC/WEOWORLD</a:t>
            </a:r>
            <a:endParaRPr lang="de-DE" sz="1400" dirty="0" smtClean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endParaRPr lang="de-DE" b="1" dirty="0" smtClean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de-DE" b="1" dirty="0">
                <a:latin typeface="+mj-lt"/>
              </a:rPr>
              <a:t>Arbeitslosigkeit	 </a:t>
            </a:r>
            <a:r>
              <a:rPr lang="de-DE" b="1" dirty="0" smtClean="0">
                <a:latin typeface="+mj-lt"/>
              </a:rPr>
              <a:t>	</a:t>
            </a:r>
            <a:r>
              <a:rPr lang="de-DE" sz="1400" b="1" dirty="0" smtClean="0">
                <a:latin typeface="+mj-lt"/>
                <a:hlinkClick r:id="rId4"/>
              </a:rPr>
              <a:t>https</a:t>
            </a:r>
            <a:r>
              <a:rPr lang="de-DE" sz="1400" b="1" dirty="0">
                <a:latin typeface="+mj-lt"/>
                <a:hlinkClick r:id="rId4"/>
              </a:rPr>
              <a:t>://</a:t>
            </a:r>
            <a:r>
              <a:rPr lang="de-DE" sz="1400" b="1" dirty="0" smtClean="0">
                <a:latin typeface="+mj-lt"/>
                <a:hlinkClick r:id="rId4"/>
              </a:rPr>
              <a:t>www.imf.org/external/datamapper/LUR@WEO/OEMDC/ADVEC/WEOWORLD</a:t>
            </a:r>
            <a:endParaRPr lang="de-DE" sz="1400" b="1" dirty="0" smtClean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endParaRPr lang="de-DE" b="1" dirty="0" smtClean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Stellen Sie die Daten (</a:t>
            </a:r>
            <a:r>
              <a:rPr lang="de-DE" dirty="0" smtClean="0"/>
              <a:t>1980-2020, </a:t>
            </a:r>
            <a:r>
              <a:rPr lang="de-DE" dirty="0"/>
              <a:t>je Verfügbarkeit) der Variablen </a:t>
            </a:r>
            <a:r>
              <a:rPr lang="el-GR" dirty="0"/>
              <a:t>Δ</a:t>
            </a:r>
            <a:r>
              <a:rPr lang="de-DE" dirty="0"/>
              <a:t>u und </a:t>
            </a:r>
            <a:r>
              <a:rPr lang="de-DE" dirty="0" err="1"/>
              <a:t>gy</a:t>
            </a:r>
            <a:r>
              <a:rPr lang="de-DE" dirty="0"/>
              <a:t> in einem Streudiagramm gegenüber</a:t>
            </a:r>
          </a:p>
          <a:p>
            <a:pPr marL="514350" indent="-514350">
              <a:buFont typeface="+mj-lt"/>
              <a:buAutoNum type="arabicPeriod"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Führen Sie eine einfache lineare Regression zwischen </a:t>
            </a:r>
            <a:r>
              <a:rPr lang="de-DE" dirty="0" err="1"/>
              <a:t>g</a:t>
            </a:r>
            <a:r>
              <a:rPr lang="de-DE" baseline="-25000" dirty="0" err="1"/>
              <a:t>y</a:t>
            </a:r>
            <a:r>
              <a:rPr lang="de-DE" baseline="-25000" dirty="0"/>
              <a:t> </a:t>
            </a:r>
            <a:r>
              <a:rPr lang="de-DE" dirty="0" smtClean="0"/>
              <a:t>und </a:t>
            </a:r>
            <a:r>
              <a:rPr lang="el-GR" dirty="0" smtClean="0"/>
              <a:t>Δ</a:t>
            </a:r>
            <a:r>
              <a:rPr lang="de-DE" dirty="0"/>
              <a:t>u </a:t>
            </a:r>
            <a:r>
              <a:rPr lang="de-DE" dirty="0" smtClean="0"/>
              <a:t>durch.</a:t>
            </a:r>
          </a:p>
          <a:p>
            <a:pPr marL="514350" indent="-514350">
              <a:buFont typeface="+mj-lt"/>
              <a:buAutoNum type="arabicPeriod"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Identifizieren Sie das </a:t>
            </a:r>
            <a:r>
              <a:rPr lang="de-DE" dirty="0" err="1" smtClean="0"/>
              <a:t>Okunsche</a:t>
            </a:r>
            <a:r>
              <a:rPr lang="de-DE" dirty="0" smtClean="0"/>
              <a:t> Gesetz mit </a:t>
            </a:r>
            <a:r>
              <a:rPr lang="de-DE" dirty="0"/>
              <a:t>d</a:t>
            </a:r>
            <a:r>
              <a:rPr lang="de-DE" dirty="0" smtClean="0"/>
              <a:t>em </a:t>
            </a:r>
            <a:r>
              <a:rPr lang="de-DE" dirty="0" err="1" smtClean="0"/>
              <a:t>Regressionsansatz´g</a:t>
            </a:r>
            <a:r>
              <a:rPr lang="de-DE" baseline="-25000" dirty="0" err="1" smtClean="0"/>
              <a:t>y</a:t>
            </a:r>
            <a:r>
              <a:rPr lang="de-DE" baseline="-25000" dirty="0" smtClean="0"/>
              <a:t> </a:t>
            </a:r>
            <a:r>
              <a:rPr lang="de-DE" dirty="0" smtClean="0"/>
              <a:t>= </a:t>
            </a:r>
            <a:r>
              <a:rPr lang="en-US" dirty="0" smtClean="0"/>
              <a:t>-</a:t>
            </a:r>
            <a:r>
              <a:rPr lang="en-US" dirty="0"/>
              <a:t>a</a:t>
            </a:r>
            <a:r>
              <a:rPr lang="el-GR" dirty="0"/>
              <a:t>Δ</a:t>
            </a:r>
            <a:r>
              <a:rPr lang="de-DE" dirty="0" smtClean="0"/>
              <a:t>u </a:t>
            </a:r>
            <a:r>
              <a:rPr lang="en-US" dirty="0" smtClean="0"/>
              <a:t>+ </a:t>
            </a:r>
            <a:r>
              <a:rPr lang="de-DE" dirty="0" smtClean="0"/>
              <a:t>g</a:t>
            </a:r>
            <a:r>
              <a:rPr lang="en-US" baseline="-25000" dirty="0" smtClean="0"/>
              <a:t>Y*</a:t>
            </a:r>
            <a:r>
              <a:rPr lang="en-US" dirty="0" smtClean="0"/>
              <a:t> und </a:t>
            </a:r>
            <a:r>
              <a:rPr lang="en-US" dirty="0" err="1" smtClean="0"/>
              <a:t>interpretieren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die </a:t>
            </a:r>
            <a:r>
              <a:rPr lang="en-US" dirty="0" err="1" smtClean="0"/>
              <a:t>geschätzten</a:t>
            </a:r>
            <a:r>
              <a:rPr lang="en-US" dirty="0" smtClean="0"/>
              <a:t> Parameter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Suchen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dirty="0" err="1" smtClean="0"/>
              <a:t>Ihr</a:t>
            </a:r>
            <a:r>
              <a:rPr lang="en-US" dirty="0" smtClean="0"/>
              <a:t> Land </a:t>
            </a:r>
            <a:r>
              <a:rPr lang="en-US" dirty="0" err="1" smtClean="0"/>
              <a:t>nach</a:t>
            </a:r>
            <a:r>
              <a:rPr lang="en-US" dirty="0" smtClean="0"/>
              <a:t> “</a:t>
            </a:r>
            <a:r>
              <a:rPr lang="en-US" dirty="0" err="1" smtClean="0"/>
              <a:t>sinnvollen</a:t>
            </a:r>
            <a:r>
              <a:rPr lang="en-US" dirty="0" smtClean="0"/>
              <a:t>” </a:t>
            </a:r>
            <a:r>
              <a:rPr lang="en-US" dirty="0" err="1" smtClean="0"/>
              <a:t>Teilperioden</a:t>
            </a:r>
            <a:r>
              <a:rPr lang="en-US" dirty="0" smtClean="0"/>
              <a:t> </a:t>
            </a:r>
            <a:r>
              <a:rPr lang="en-US" dirty="0" err="1" smtClean="0"/>
              <a:t>zur</a:t>
            </a:r>
            <a:r>
              <a:rPr lang="en-US" dirty="0" smtClean="0"/>
              <a:t> </a:t>
            </a:r>
            <a:r>
              <a:rPr lang="en-US" dirty="0" err="1" smtClean="0"/>
              <a:t>Schätzung</a:t>
            </a:r>
            <a:endParaRPr lang="en-US" dirty="0"/>
          </a:p>
          <a:p>
            <a:r>
              <a:rPr lang="en-US" dirty="0" smtClean="0"/>
              <a:t>         (</a:t>
            </a:r>
            <a:r>
              <a:rPr lang="en-US" dirty="0" err="1" smtClean="0"/>
              <a:t>berücksichtigen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insb</a:t>
            </a:r>
            <a:r>
              <a:rPr lang="en-US" dirty="0" smtClean="0"/>
              <a:t>. </a:t>
            </a:r>
            <a:r>
              <a:rPr lang="en-US" dirty="0" err="1"/>
              <a:t>s</a:t>
            </a:r>
            <a:r>
              <a:rPr lang="en-US" dirty="0" err="1" smtClean="0"/>
              <a:t>trukturelle</a:t>
            </a:r>
            <a:r>
              <a:rPr lang="en-US" dirty="0" smtClean="0"/>
              <a:t> </a:t>
            </a:r>
            <a:r>
              <a:rPr lang="en-US" dirty="0" err="1" smtClean="0"/>
              <a:t>Brüche</a:t>
            </a:r>
            <a:r>
              <a:rPr lang="en-US" dirty="0" smtClean="0"/>
              <a:t> </a:t>
            </a:r>
            <a:r>
              <a:rPr lang="en-US" dirty="0" err="1" smtClean="0"/>
              <a:t>wie</a:t>
            </a:r>
            <a:r>
              <a:rPr lang="en-US" dirty="0" smtClean="0"/>
              <a:t> </a:t>
            </a:r>
            <a:r>
              <a:rPr lang="en-US" dirty="0" err="1" smtClean="0"/>
              <a:t>Krisen</a:t>
            </a:r>
            <a:r>
              <a:rPr lang="en-US" dirty="0" smtClean="0"/>
              <a:t>, </a:t>
            </a:r>
            <a:r>
              <a:rPr lang="en-US" dirty="0" err="1" smtClean="0"/>
              <a:t>politische</a:t>
            </a:r>
            <a:r>
              <a:rPr lang="en-US" dirty="0" smtClean="0"/>
              <a:t> </a:t>
            </a:r>
            <a:r>
              <a:rPr lang="en-US" dirty="0" err="1" smtClean="0"/>
              <a:t>Ändernungen</a:t>
            </a:r>
            <a:r>
              <a:rPr lang="en-US" dirty="0" smtClean="0"/>
              <a:t>,…)</a:t>
            </a:r>
          </a:p>
          <a:p>
            <a:endParaRPr lang="en-US" dirty="0"/>
          </a:p>
          <a:p>
            <a:pPr marL="514350" indent="-514350">
              <a:buFont typeface="+mj-lt"/>
              <a:buAutoNum type="arabicPeriod" startAt="8"/>
            </a:pPr>
            <a:r>
              <a:rPr lang="en-US" dirty="0" err="1" smtClean="0"/>
              <a:t>Bewerten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Ihre</a:t>
            </a:r>
            <a:r>
              <a:rPr lang="en-US" dirty="0" smtClean="0"/>
              <a:t> </a:t>
            </a:r>
            <a:r>
              <a:rPr lang="en-US" dirty="0" err="1" smtClean="0"/>
              <a:t>ökonometrische</a:t>
            </a:r>
            <a:r>
              <a:rPr lang="en-US" dirty="0" smtClean="0"/>
              <a:t> </a:t>
            </a:r>
            <a:r>
              <a:rPr lang="en-US" dirty="0" err="1" smtClean="0"/>
              <a:t>Analyse</a:t>
            </a:r>
            <a:r>
              <a:rPr lang="en-US" dirty="0" smtClean="0"/>
              <a:t> </a:t>
            </a:r>
            <a:r>
              <a:rPr lang="en-US" dirty="0" err="1" smtClean="0"/>
              <a:t>auch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 smtClean="0"/>
              <a:t>Hilfe</a:t>
            </a:r>
            <a:r>
              <a:rPr lang="en-US" dirty="0" smtClean="0"/>
              <a:t> des </a:t>
            </a:r>
            <a:r>
              <a:rPr lang="en-US" dirty="0" err="1" smtClean="0"/>
              <a:t>Bestimmtheitsmaßes</a:t>
            </a:r>
            <a:r>
              <a:rPr lang="en-US" dirty="0" smtClean="0"/>
              <a:t> R</a:t>
            </a:r>
            <a:r>
              <a:rPr lang="en-US" baseline="30000" dirty="0" smtClean="0"/>
              <a:t>2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und des </a:t>
            </a:r>
            <a:r>
              <a:rPr lang="en-US" dirty="0" err="1" smtClean="0"/>
              <a:t>Korrekationskoeffizienten</a:t>
            </a:r>
            <a:r>
              <a:rPr lang="en-US" dirty="0" smtClean="0"/>
              <a:t> R</a:t>
            </a:r>
            <a:endParaRPr lang="de-DE" sz="1400" b="1" dirty="0" smtClean="0"/>
          </a:p>
          <a:p>
            <a:endParaRPr lang="de-DE" sz="1400" b="1" dirty="0" smtClean="0">
              <a:latin typeface="+mj-lt"/>
            </a:endParaRPr>
          </a:p>
          <a:p>
            <a:pPr marL="342900" indent="-342900">
              <a:buFont typeface="+mj-lt"/>
              <a:buAutoNum type="arabicPeriod"/>
            </a:pPr>
            <a:endParaRPr lang="de-DE" sz="1400" b="1" dirty="0" smtClean="0">
              <a:latin typeface="+mj-lt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031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68465"/>
            <a:ext cx="12192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Beispielrechnung</a:t>
            </a:r>
            <a:r>
              <a:rPr lang="en-US" sz="2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für</a:t>
            </a:r>
            <a:r>
              <a:rPr lang="en-US" sz="2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Deuschland</a:t>
            </a:r>
            <a:endParaRPr lang="en-US" sz="28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910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6684579" y="0"/>
            <a:ext cx="5507421" cy="448913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en-US" sz="2200" b="1" dirty="0" err="1" smtClean="0"/>
              <a:t>Volkswirtschaftliche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Kennzahlen</a:t>
            </a:r>
            <a:r>
              <a:rPr lang="en-US" sz="2200" b="1" dirty="0" smtClean="0"/>
              <a:t> Deutschland</a:t>
            </a:r>
            <a:endParaRPr lang="en-US" sz="2200" b="1" dirty="0"/>
          </a:p>
        </p:txBody>
      </p:sp>
      <p:sp>
        <p:nvSpPr>
          <p:cNvPr id="9" name="Rechteck 8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200902" y="324392"/>
            <a:ext cx="89806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 smtClean="0"/>
              <a:t>Inflation</a:t>
            </a:r>
            <a:endParaRPr lang="de-DE" sz="1633" dirty="0"/>
          </a:p>
        </p:txBody>
      </p:sp>
      <p:sp>
        <p:nvSpPr>
          <p:cNvPr id="8" name="Textfeld 7"/>
          <p:cNvSpPr txBox="1"/>
          <p:nvPr/>
        </p:nvSpPr>
        <p:spPr>
          <a:xfrm>
            <a:off x="2434155" y="324392"/>
            <a:ext cx="1548501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 smtClean="0"/>
              <a:t>Source: </a:t>
            </a:r>
            <a:r>
              <a:rPr lang="de-DE" sz="1633" dirty="0" err="1" smtClean="0"/>
              <a:t>Destatis</a:t>
            </a:r>
            <a:endParaRPr lang="de-DE" sz="1633" dirty="0"/>
          </a:p>
        </p:txBody>
      </p:sp>
    </p:spTree>
    <p:extLst>
      <p:ext uri="{BB962C8B-B14F-4D97-AF65-F5344CB8AC3E}">
        <p14:creationId xmlns:p14="http://schemas.microsoft.com/office/powerpoint/2010/main" val="3327293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6684579" y="0"/>
            <a:ext cx="5507421" cy="448913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en-US" sz="2200" b="1" dirty="0" err="1" smtClean="0"/>
              <a:t>Volkswirtschaftliche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Kennzahlen</a:t>
            </a:r>
            <a:r>
              <a:rPr lang="en-US" sz="2200" b="1" dirty="0" smtClean="0"/>
              <a:t> Deutschland</a:t>
            </a:r>
            <a:endParaRPr lang="en-US" sz="2200" b="1" dirty="0"/>
          </a:p>
        </p:txBody>
      </p:sp>
      <p:sp>
        <p:nvSpPr>
          <p:cNvPr id="9" name="Rechteck 8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200902" y="324392"/>
            <a:ext cx="149239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 smtClean="0"/>
              <a:t>Arbeitslosigkeit</a:t>
            </a:r>
            <a:endParaRPr lang="de-DE" sz="1633" dirty="0"/>
          </a:p>
        </p:txBody>
      </p:sp>
      <p:sp>
        <p:nvSpPr>
          <p:cNvPr id="8" name="Textfeld 7"/>
          <p:cNvSpPr txBox="1"/>
          <p:nvPr/>
        </p:nvSpPr>
        <p:spPr>
          <a:xfrm>
            <a:off x="2434155" y="324392"/>
            <a:ext cx="110286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 smtClean="0"/>
              <a:t>Source: BA</a:t>
            </a:r>
            <a:endParaRPr lang="de-DE" sz="1633" dirty="0"/>
          </a:p>
        </p:txBody>
      </p:sp>
    </p:spTree>
    <p:extLst>
      <p:ext uri="{BB962C8B-B14F-4D97-AF65-F5344CB8AC3E}">
        <p14:creationId xmlns:p14="http://schemas.microsoft.com/office/powerpoint/2010/main" val="3276567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6684579" y="0"/>
            <a:ext cx="5507421" cy="448913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en-US" sz="2200" b="1" dirty="0" err="1" smtClean="0"/>
              <a:t>Volkswirtschaftliche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Kennzahlen</a:t>
            </a:r>
            <a:r>
              <a:rPr lang="en-US" sz="2200" b="1" dirty="0" smtClean="0"/>
              <a:t> Deutschland</a:t>
            </a:r>
            <a:endParaRPr lang="en-US" sz="2200" b="1" dirty="0"/>
          </a:p>
        </p:txBody>
      </p:sp>
      <p:sp>
        <p:nvSpPr>
          <p:cNvPr id="9" name="Rechteck 8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200902" y="324392"/>
            <a:ext cx="132760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 smtClean="0"/>
              <a:t>Außenhandel</a:t>
            </a:r>
            <a:endParaRPr lang="de-DE" sz="1633" dirty="0"/>
          </a:p>
        </p:txBody>
      </p:sp>
      <p:sp>
        <p:nvSpPr>
          <p:cNvPr id="8" name="Textfeld 7"/>
          <p:cNvSpPr txBox="1"/>
          <p:nvPr/>
        </p:nvSpPr>
        <p:spPr>
          <a:xfrm>
            <a:off x="2434155" y="324392"/>
            <a:ext cx="152432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 smtClean="0"/>
              <a:t>Quelle: </a:t>
            </a:r>
            <a:r>
              <a:rPr lang="de-DE" sz="1633" dirty="0" err="1" smtClean="0"/>
              <a:t>Destatis</a:t>
            </a:r>
            <a:endParaRPr lang="de-DE" sz="1633" dirty="0"/>
          </a:p>
        </p:txBody>
      </p:sp>
    </p:spTree>
    <p:extLst>
      <p:ext uri="{BB962C8B-B14F-4D97-AF65-F5344CB8AC3E}">
        <p14:creationId xmlns:p14="http://schemas.microsoft.com/office/powerpoint/2010/main" val="1397327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6684579" y="0"/>
            <a:ext cx="5507421" cy="448913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en-US" sz="2200" b="1" dirty="0" err="1" smtClean="0"/>
              <a:t>Volkswirtschaftliche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Kennzahlen</a:t>
            </a:r>
            <a:r>
              <a:rPr lang="en-US" sz="2200" b="1" dirty="0" smtClean="0"/>
              <a:t> Deutschland</a:t>
            </a:r>
            <a:endParaRPr lang="en-US" sz="2200" b="1" dirty="0"/>
          </a:p>
        </p:txBody>
      </p:sp>
      <p:sp>
        <p:nvSpPr>
          <p:cNvPr id="9" name="Rechteck 8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200902" y="324392"/>
            <a:ext cx="1254382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 smtClean="0"/>
              <a:t>Wechselkurs</a:t>
            </a:r>
            <a:endParaRPr lang="de-DE" sz="1633" dirty="0"/>
          </a:p>
        </p:txBody>
      </p:sp>
      <p:sp>
        <p:nvSpPr>
          <p:cNvPr id="8" name="Textfeld 7"/>
          <p:cNvSpPr txBox="1"/>
          <p:nvPr/>
        </p:nvSpPr>
        <p:spPr>
          <a:xfrm>
            <a:off x="2434155" y="324392"/>
            <a:ext cx="821187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 smtClean="0"/>
              <a:t>Source:</a:t>
            </a:r>
            <a:endParaRPr lang="de-DE" sz="1633" dirty="0"/>
          </a:p>
        </p:txBody>
      </p:sp>
    </p:spTree>
    <p:extLst>
      <p:ext uri="{BB962C8B-B14F-4D97-AF65-F5344CB8AC3E}">
        <p14:creationId xmlns:p14="http://schemas.microsoft.com/office/powerpoint/2010/main" val="3891321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6684579" y="0"/>
            <a:ext cx="5507421" cy="448913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en-US" sz="2200" b="1" dirty="0" err="1" smtClean="0"/>
              <a:t>Volkswirtschaftliche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Kennzahlen</a:t>
            </a:r>
            <a:r>
              <a:rPr lang="en-US" sz="2200" b="1" dirty="0" smtClean="0"/>
              <a:t> Deutschland</a:t>
            </a:r>
            <a:endParaRPr lang="en-US" sz="2200" b="1" dirty="0"/>
          </a:p>
        </p:txBody>
      </p:sp>
      <p:sp>
        <p:nvSpPr>
          <p:cNvPr id="9" name="Rechteck 8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185662" y="324392"/>
            <a:ext cx="737702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 smtClean="0"/>
              <a:t>Zinsen</a:t>
            </a:r>
            <a:endParaRPr lang="de-DE" sz="1633" dirty="0"/>
          </a:p>
        </p:txBody>
      </p:sp>
      <p:sp>
        <p:nvSpPr>
          <p:cNvPr id="8" name="Textfeld 7"/>
          <p:cNvSpPr txBox="1"/>
          <p:nvPr/>
        </p:nvSpPr>
        <p:spPr>
          <a:xfrm>
            <a:off x="2434155" y="324392"/>
            <a:ext cx="821187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 smtClean="0"/>
              <a:t>Source:</a:t>
            </a:r>
            <a:endParaRPr lang="de-DE" sz="1633" dirty="0"/>
          </a:p>
        </p:txBody>
      </p:sp>
    </p:spTree>
    <p:extLst>
      <p:ext uri="{BB962C8B-B14F-4D97-AF65-F5344CB8AC3E}">
        <p14:creationId xmlns:p14="http://schemas.microsoft.com/office/powerpoint/2010/main" val="3754961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6684579" y="0"/>
            <a:ext cx="5507421" cy="448913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en-US" sz="2200" b="1" dirty="0" err="1" smtClean="0"/>
              <a:t>Volkswirtschaftliche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Kennzahlen</a:t>
            </a:r>
            <a:r>
              <a:rPr lang="en-US" sz="2200" b="1" dirty="0" smtClean="0"/>
              <a:t> Deutschland</a:t>
            </a:r>
            <a:endParaRPr lang="en-US" sz="2200" b="1" dirty="0"/>
          </a:p>
        </p:txBody>
      </p:sp>
      <p:sp>
        <p:nvSpPr>
          <p:cNvPr id="9" name="Rechteck 8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200902" y="324392"/>
            <a:ext cx="737702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 smtClean="0"/>
              <a:t>Zinsen</a:t>
            </a:r>
            <a:endParaRPr lang="de-DE" sz="1633" dirty="0"/>
          </a:p>
        </p:txBody>
      </p:sp>
      <p:sp>
        <p:nvSpPr>
          <p:cNvPr id="8" name="Textfeld 7"/>
          <p:cNvSpPr txBox="1"/>
          <p:nvPr/>
        </p:nvSpPr>
        <p:spPr>
          <a:xfrm>
            <a:off x="2434155" y="324392"/>
            <a:ext cx="1548501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 smtClean="0"/>
              <a:t>Source: </a:t>
            </a:r>
            <a:r>
              <a:rPr lang="de-DE" sz="1633" dirty="0" err="1" smtClean="0"/>
              <a:t>Destatis</a:t>
            </a:r>
            <a:endParaRPr lang="de-DE" sz="1633" dirty="0"/>
          </a:p>
        </p:txBody>
      </p:sp>
    </p:spTree>
    <p:extLst>
      <p:ext uri="{BB962C8B-B14F-4D97-AF65-F5344CB8AC3E}">
        <p14:creationId xmlns:p14="http://schemas.microsoft.com/office/powerpoint/2010/main" val="4189093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211782" y="68465"/>
            <a:ext cx="746496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Output-</a:t>
            </a:r>
            <a:r>
              <a:rPr lang="en-US" sz="28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Lücke</a:t>
            </a:r>
            <a:r>
              <a:rPr lang="en-US" sz="2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449757" y="502340"/>
            <a:ext cx="10366744" cy="56886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400" b="1" dirty="0" smtClean="0"/>
              <a:t>Output-</a:t>
            </a:r>
            <a:r>
              <a:rPr lang="en-US" sz="2400" b="1" dirty="0" err="1" smtClean="0"/>
              <a:t>Lücke</a:t>
            </a:r>
            <a:r>
              <a:rPr lang="en-US" sz="2400" b="1" dirty="0" smtClean="0"/>
              <a:t>	=	</a:t>
            </a:r>
            <a:r>
              <a:rPr lang="en-US" sz="2400" b="1" dirty="0"/>
              <a:t> </a:t>
            </a:r>
            <a:r>
              <a:rPr lang="en-US" sz="2400" b="1" dirty="0" err="1" smtClean="0"/>
              <a:t>Aktueller</a:t>
            </a:r>
            <a:r>
              <a:rPr lang="en-US" sz="2400" b="1" dirty="0" smtClean="0"/>
              <a:t> Output – </a:t>
            </a:r>
            <a:r>
              <a:rPr lang="en-US" sz="2400" b="1" dirty="0" err="1" smtClean="0"/>
              <a:t>Produktionspotential</a:t>
            </a:r>
            <a:endParaRPr lang="en-US" sz="2400" b="1" dirty="0" smtClean="0"/>
          </a:p>
          <a:p>
            <a:r>
              <a:rPr lang="en-US" sz="2400" b="1" dirty="0"/>
              <a:t>	</a:t>
            </a:r>
            <a:r>
              <a:rPr lang="en-US" sz="2400" b="1" dirty="0" smtClean="0"/>
              <a:t>		_______________________________________</a:t>
            </a:r>
          </a:p>
          <a:p>
            <a:r>
              <a:rPr lang="en-US" sz="2400" b="1" dirty="0"/>
              <a:t>	</a:t>
            </a:r>
            <a:r>
              <a:rPr lang="en-US" sz="2400" b="1" dirty="0" smtClean="0"/>
              <a:t>				</a:t>
            </a:r>
            <a:r>
              <a:rPr lang="en-US" sz="2400" b="1" dirty="0"/>
              <a:t> </a:t>
            </a:r>
            <a:r>
              <a:rPr lang="en-US" sz="2400" b="1" dirty="0" err="1"/>
              <a:t>Produktionspotential</a:t>
            </a:r>
            <a:r>
              <a:rPr lang="en-US" sz="2400" b="1" dirty="0"/>
              <a:t> </a:t>
            </a:r>
            <a:endParaRPr lang="en-US" sz="2400" b="1" dirty="0" smtClean="0"/>
          </a:p>
          <a:p>
            <a:r>
              <a:rPr lang="en-US" sz="2400" b="1" dirty="0" smtClean="0"/>
              <a:t>		</a:t>
            </a:r>
          </a:p>
          <a:p>
            <a:r>
              <a:rPr lang="en-US" sz="2400" b="1" dirty="0"/>
              <a:t>	</a:t>
            </a:r>
            <a:r>
              <a:rPr lang="en-US" sz="2400" b="1" dirty="0" smtClean="0"/>
              <a:t>	=	               Y		-	            Y*</a:t>
            </a:r>
          </a:p>
          <a:p>
            <a:r>
              <a:rPr lang="en-US" sz="2400" b="1" dirty="0" smtClean="0"/>
              <a:t>			_______________________________________</a:t>
            </a:r>
            <a:endParaRPr lang="en-US" sz="2400" b="1" dirty="0"/>
          </a:p>
          <a:p>
            <a:r>
              <a:rPr lang="en-US" sz="2400" b="1" dirty="0"/>
              <a:t>					</a:t>
            </a:r>
            <a:r>
              <a:rPr lang="en-US" sz="2400" b="1" dirty="0" smtClean="0"/>
              <a:t>             Y*</a:t>
            </a:r>
            <a:endParaRPr lang="en-US" sz="2400" b="1" dirty="0"/>
          </a:p>
          <a:p>
            <a:endParaRPr lang="en-US" sz="2400" b="1" dirty="0" smtClean="0"/>
          </a:p>
          <a:p>
            <a:r>
              <a:rPr lang="de-DE" sz="2400" dirty="0" smtClean="0"/>
              <a:t>(Y – Y*)/</a:t>
            </a:r>
            <a:r>
              <a:rPr lang="de-DE" sz="2400" dirty="0"/>
              <a:t>Y*</a:t>
            </a:r>
            <a:r>
              <a:rPr lang="de-DE" sz="2400" dirty="0" smtClean="0"/>
              <a:t> </a:t>
            </a:r>
            <a:r>
              <a:rPr lang="de-DE" sz="2400" dirty="0"/>
              <a:t>&gt; </a:t>
            </a:r>
            <a:r>
              <a:rPr lang="de-DE" sz="2400" dirty="0" smtClean="0"/>
              <a:t>0		→	Die Volkswirtschaft ist auf einem Expansionspfad</a:t>
            </a:r>
          </a:p>
          <a:p>
            <a:endParaRPr lang="de-DE" sz="2400" dirty="0"/>
          </a:p>
          <a:p>
            <a:r>
              <a:rPr lang="de-DE" sz="2400" dirty="0" smtClean="0"/>
              <a:t>(Y – Y*)/Y</a:t>
            </a:r>
            <a:r>
              <a:rPr lang="de-DE" sz="2400" dirty="0"/>
              <a:t>*</a:t>
            </a:r>
            <a:r>
              <a:rPr lang="de-DE" sz="2400" dirty="0" smtClean="0"/>
              <a:t> </a:t>
            </a:r>
            <a:r>
              <a:rPr lang="de-DE" sz="2400" dirty="0"/>
              <a:t>&lt; </a:t>
            </a:r>
            <a:r>
              <a:rPr lang="de-DE" sz="2400" dirty="0" smtClean="0"/>
              <a:t>0		→</a:t>
            </a:r>
            <a:r>
              <a:rPr lang="de-DE" sz="2400" dirty="0"/>
              <a:t>	</a:t>
            </a:r>
            <a:r>
              <a:rPr lang="de-DE" sz="2400" dirty="0" smtClean="0"/>
              <a:t>Die </a:t>
            </a:r>
            <a:r>
              <a:rPr lang="de-DE" sz="2400" dirty="0"/>
              <a:t>Volkswirtschaft ist auf </a:t>
            </a:r>
            <a:r>
              <a:rPr lang="de-DE" sz="2400" dirty="0" smtClean="0"/>
              <a:t>einem</a:t>
            </a:r>
          </a:p>
          <a:p>
            <a:r>
              <a:rPr lang="de-DE" sz="2400" dirty="0"/>
              <a:t>	</a:t>
            </a:r>
            <a:r>
              <a:rPr lang="de-DE" sz="2400" dirty="0" smtClean="0"/>
              <a:t>			Kontraktionspfad</a:t>
            </a:r>
            <a:endParaRPr lang="de-DE" sz="2400" dirty="0"/>
          </a:p>
        </p:txBody>
      </p:sp>
      <p:sp>
        <p:nvSpPr>
          <p:cNvPr id="4" name="Rechteck 3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930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211782" y="68465"/>
            <a:ext cx="746496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Natürliche</a:t>
            </a:r>
            <a:r>
              <a:rPr lang="en-US" sz="2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Arbeitslosigkeit</a:t>
            </a:r>
            <a:r>
              <a:rPr lang="en-US" sz="2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10431" y="495590"/>
            <a:ext cx="9001000" cy="56886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 smtClean="0"/>
          </a:p>
          <a:p>
            <a:endParaRPr lang="de-DE" sz="2400" dirty="0"/>
          </a:p>
          <a:p>
            <a:r>
              <a:rPr lang="de-DE" sz="2400" dirty="0" smtClean="0"/>
              <a:t>Hauptgründe:</a:t>
            </a:r>
          </a:p>
          <a:p>
            <a:endParaRPr lang="de-DE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 smtClean="0"/>
              <a:t>Friktionelle</a:t>
            </a:r>
            <a:r>
              <a:rPr lang="en-US" sz="2400" dirty="0" smtClean="0"/>
              <a:t> </a:t>
            </a:r>
            <a:r>
              <a:rPr lang="en-US" sz="2400" dirty="0" err="1" smtClean="0"/>
              <a:t>Arbeitslosigkeit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 smtClean="0"/>
              <a:t>Strukturelle</a:t>
            </a:r>
            <a:r>
              <a:rPr lang="en-US" sz="2400" dirty="0" smtClean="0"/>
              <a:t> </a:t>
            </a:r>
            <a:r>
              <a:rPr lang="en-US" sz="2400" dirty="0" err="1" smtClean="0"/>
              <a:t>Arbeitslosigkeit</a:t>
            </a: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en-US" sz="2400" dirty="0" smtClean="0"/>
              <a:t>			</a:t>
            </a:r>
            <a:endParaRPr lang="en-US" sz="2400" dirty="0"/>
          </a:p>
          <a:p>
            <a:r>
              <a:rPr lang="en-US" sz="2400" dirty="0">
                <a:latin typeface="Arial Unicode MS"/>
                <a:ea typeface="Arial Unicode MS"/>
                <a:cs typeface="Arial Unicode MS"/>
              </a:rPr>
              <a:t>⇒	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Die </a:t>
            </a:r>
            <a:r>
              <a:rPr lang="en-US" sz="2400" dirty="0" err="1" smtClean="0">
                <a:latin typeface="Arial Unicode MS"/>
                <a:ea typeface="Arial Unicode MS"/>
                <a:cs typeface="Arial Unicode MS"/>
              </a:rPr>
              <a:t>natürliche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sz="2400" dirty="0" err="1" smtClean="0">
                <a:latin typeface="Arial Unicode MS"/>
                <a:ea typeface="Arial Unicode MS"/>
                <a:cs typeface="Arial Unicode MS"/>
              </a:rPr>
              <a:t>Arbeitslosigkeit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sz="2400" dirty="0" err="1" smtClean="0">
                <a:latin typeface="Arial Unicode MS"/>
                <a:ea typeface="Arial Unicode MS"/>
                <a:cs typeface="Arial Unicode MS"/>
              </a:rPr>
              <a:t>ist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sz="2400" dirty="0" err="1" smtClean="0">
                <a:latin typeface="Arial Unicode MS"/>
                <a:ea typeface="Arial Unicode MS"/>
                <a:cs typeface="Arial Unicode MS"/>
              </a:rPr>
              <a:t>vornehmlich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sz="2400" dirty="0" err="1" smtClean="0">
                <a:latin typeface="Arial Unicode MS"/>
                <a:ea typeface="Arial Unicode MS"/>
                <a:cs typeface="Arial Unicode MS"/>
              </a:rPr>
              <a:t>durch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 	</a:t>
            </a:r>
            <a:r>
              <a:rPr lang="en-US" sz="2400" dirty="0" err="1" smtClean="0">
                <a:latin typeface="Arial Unicode MS"/>
                <a:ea typeface="Arial Unicode MS"/>
                <a:cs typeface="Arial Unicode MS"/>
              </a:rPr>
              <a:t>angebotsseitige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sz="2400" dirty="0" err="1" smtClean="0">
                <a:latin typeface="Arial Unicode MS"/>
                <a:ea typeface="Arial Unicode MS"/>
                <a:cs typeface="Arial Unicode MS"/>
              </a:rPr>
              <a:t>Gründe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sz="2400" dirty="0" err="1" smtClean="0">
                <a:latin typeface="Arial Unicode MS"/>
                <a:ea typeface="Arial Unicode MS"/>
                <a:cs typeface="Arial Unicode MS"/>
              </a:rPr>
              <a:t>hervorgerufen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 und </a:t>
            </a:r>
            <a:r>
              <a:rPr lang="en-US" sz="2400" dirty="0" err="1" smtClean="0">
                <a:latin typeface="Arial Unicode MS"/>
                <a:ea typeface="Arial Unicode MS"/>
                <a:cs typeface="Arial Unicode MS"/>
              </a:rPr>
              <a:t>nicht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 so </a:t>
            </a:r>
            <a:r>
              <a:rPr lang="en-US" sz="2400" dirty="0" err="1" smtClean="0">
                <a:latin typeface="Arial Unicode MS"/>
                <a:ea typeface="Arial Unicode MS"/>
                <a:cs typeface="Arial Unicode MS"/>
              </a:rPr>
              <a:t>sehr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 	von der </a:t>
            </a:r>
            <a:r>
              <a:rPr lang="en-US" sz="2400" dirty="0" err="1" smtClean="0">
                <a:latin typeface="Arial Unicode MS"/>
                <a:ea typeface="Arial Unicode MS"/>
                <a:cs typeface="Arial Unicode MS"/>
              </a:rPr>
              <a:t>Nachfrageseite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 (</a:t>
            </a:r>
            <a:r>
              <a:rPr lang="en-US" sz="2400" dirty="0" err="1" smtClean="0">
                <a:latin typeface="Arial Unicode MS"/>
                <a:ea typeface="Arial Unicode MS"/>
                <a:cs typeface="Arial Unicode MS"/>
              </a:rPr>
              <a:t>vgl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. Keynes vs </a:t>
            </a:r>
            <a:r>
              <a:rPr lang="en-US" sz="2400" dirty="0" err="1" smtClean="0">
                <a:latin typeface="Arial Unicode MS"/>
                <a:ea typeface="Arial Unicode MS"/>
                <a:cs typeface="Arial Unicode MS"/>
              </a:rPr>
              <a:t>Neoklassik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)</a:t>
            </a:r>
            <a:endParaRPr lang="de-DE" sz="2400" dirty="0">
              <a:latin typeface="+mj-lt"/>
              <a:cs typeface="Arial" panose="020B0604020202020204" pitchFamily="34" charset="0"/>
            </a:endParaRPr>
          </a:p>
          <a:p>
            <a:endParaRPr lang="de-DE" sz="2400" b="1" dirty="0"/>
          </a:p>
        </p:txBody>
      </p:sp>
      <p:sp>
        <p:nvSpPr>
          <p:cNvPr id="5" name="Rechteck 4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479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677</Words>
  <Application>Microsoft Office PowerPoint</Application>
  <PresentationFormat>Breitbild</PresentationFormat>
  <Paragraphs>110</Paragraphs>
  <Slides>16</Slides>
  <Notes>16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1" baseType="lpstr">
      <vt:lpstr>Arial</vt:lpstr>
      <vt:lpstr>Arial Unicode MS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Außenwirtschaft</dc:title>
  <dc:creator>BK</dc:creator>
  <cp:lastModifiedBy>bjk</cp:lastModifiedBy>
  <cp:revision>569</cp:revision>
  <dcterms:created xsi:type="dcterms:W3CDTF">2019-02-11T10:45:01Z</dcterms:created>
  <dcterms:modified xsi:type="dcterms:W3CDTF">2021-10-07T10:43:10Z</dcterms:modified>
</cp:coreProperties>
</file>