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485" r:id="rId3"/>
    <p:sldId id="257" r:id="rId4"/>
    <p:sldId id="517" r:id="rId5"/>
    <p:sldId id="518" r:id="rId6"/>
    <p:sldId id="519" r:id="rId7"/>
    <p:sldId id="525" r:id="rId8"/>
    <p:sldId id="523" r:id="rId9"/>
    <p:sldId id="526" r:id="rId10"/>
    <p:sldId id="524" r:id="rId1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81" autoAdjust="0"/>
    <p:restoredTop sz="94660"/>
  </p:normalViewPr>
  <p:slideViewPr>
    <p:cSldViewPr snapToGrid="0">
      <p:cViewPr varScale="1">
        <p:scale>
          <a:sx n="94" d="100"/>
          <a:sy n="94" d="100"/>
        </p:scale>
        <p:origin x="342"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27.09.2021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509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2FF64E3D-4DF2-4B90-AE5E-992DD472CE4F}" type="slidenum">
              <a:rPr lang="de-DE" sz="1200">
                <a:solidFill>
                  <a:srgbClr val="000000"/>
                </a:solidFill>
                <a:latin typeface="Sparkasse Rg" pitchFamily="34" charset="0"/>
              </a:rPr>
              <a:pPr eaLnBrk="1" hangingPunct="1"/>
              <a:t>5</a:t>
            </a:fld>
            <a:endParaRPr lang="de-DE" sz="1200">
              <a:solidFill>
                <a:srgbClr val="000000"/>
              </a:solidFill>
              <a:latin typeface="Sparkasse Rg" pitchFamily="34" charset="0"/>
            </a:endParaRPr>
          </a:p>
        </p:txBody>
      </p:sp>
      <p:sp>
        <p:nvSpPr>
          <p:cNvPr id="345091" name="Rectangle 2"/>
          <p:cNvSpPr>
            <a:spLocks noGrp="1" noRot="1" noChangeAspect="1" noChangeArrowheads="1" noTextEdit="1"/>
          </p:cNvSpPr>
          <p:nvPr>
            <p:ph type="sldImg"/>
          </p:nvPr>
        </p:nvSpPr>
        <p:spPr>
          <a:xfrm>
            <a:off x="93663" y="742950"/>
            <a:ext cx="6619875" cy="3724275"/>
          </a:xfrm>
          <a:ln/>
        </p:spPr>
      </p:sp>
      <p:sp>
        <p:nvSpPr>
          <p:cNvPr id="34509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930191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611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236D160C-E515-4D8C-9228-C6C42BF8CB28}" type="slidenum">
              <a:rPr lang="de-DE" sz="1200">
                <a:solidFill>
                  <a:srgbClr val="000000"/>
                </a:solidFill>
                <a:latin typeface="Sparkasse Rg" pitchFamily="34" charset="0"/>
              </a:rPr>
              <a:pPr eaLnBrk="1" hangingPunct="1"/>
              <a:t>6</a:t>
            </a:fld>
            <a:endParaRPr lang="de-DE" sz="1200">
              <a:solidFill>
                <a:srgbClr val="000000"/>
              </a:solidFill>
              <a:latin typeface="Sparkasse Rg" pitchFamily="34" charset="0"/>
            </a:endParaRPr>
          </a:p>
        </p:txBody>
      </p:sp>
      <p:sp>
        <p:nvSpPr>
          <p:cNvPr id="346115"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48AFAF50-71D2-472A-B49E-A6BA6CD25389}" type="slidenum">
              <a:rPr lang="de-DE" sz="1200">
                <a:solidFill>
                  <a:srgbClr val="000000"/>
                </a:solidFill>
                <a:latin typeface="Sparkasse Rg" pitchFamily="34" charset="0"/>
              </a:rPr>
              <a:pPr algn="r" eaLnBrk="1" hangingPunct="1">
                <a:buClrTx/>
                <a:buFontTx/>
                <a:buNone/>
              </a:pPr>
              <a:t>6</a:t>
            </a:fld>
            <a:endParaRPr lang="de-DE" sz="1200">
              <a:solidFill>
                <a:srgbClr val="000000"/>
              </a:solidFill>
              <a:latin typeface="Sparkasse Rg" pitchFamily="34" charset="0"/>
            </a:endParaRPr>
          </a:p>
        </p:txBody>
      </p:sp>
      <p:sp>
        <p:nvSpPr>
          <p:cNvPr id="346116"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6117"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8565120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611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236D160C-E515-4D8C-9228-C6C42BF8CB28}" type="slidenum">
              <a:rPr lang="de-DE" sz="1200">
                <a:solidFill>
                  <a:srgbClr val="000000"/>
                </a:solidFill>
                <a:latin typeface="Sparkasse Rg" pitchFamily="34" charset="0"/>
              </a:rPr>
              <a:pPr eaLnBrk="1" hangingPunct="1"/>
              <a:t>7</a:t>
            </a:fld>
            <a:endParaRPr lang="de-DE" sz="1200">
              <a:solidFill>
                <a:srgbClr val="000000"/>
              </a:solidFill>
              <a:latin typeface="Sparkasse Rg" pitchFamily="34" charset="0"/>
            </a:endParaRPr>
          </a:p>
        </p:txBody>
      </p:sp>
      <p:sp>
        <p:nvSpPr>
          <p:cNvPr id="346115"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48AFAF50-71D2-472A-B49E-A6BA6CD25389}" type="slidenum">
              <a:rPr lang="de-DE" sz="1200">
                <a:solidFill>
                  <a:srgbClr val="000000"/>
                </a:solidFill>
                <a:latin typeface="Sparkasse Rg" pitchFamily="34" charset="0"/>
              </a:rPr>
              <a:pPr algn="r" eaLnBrk="1" hangingPunct="1">
                <a:buClrTx/>
                <a:buFontTx/>
                <a:buNone/>
              </a:pPr>
              <a:t>7</a:t>
            </a:fld>
            <a:endParaRPr lang="de-DE" sz="1200">
              <a:solidFill>
                <a:srgbClr val="000000"/>
              </a:solidFill>
              <a:latin typeface="Sparkasse Rg" pitchFamily="34" charset="0"/>
            </a:endParaRPr>
          </a:p>
        </p:txBody>
      </p:sp>
      <p:sp>
        <p:nvSpPr>
          <p:cNvPr id="346116"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6117"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5584555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123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F2A043B-9C45-4FA2-98B7-822C5F74EC59}" type="slidenum">
              <a:rPr lang="de-DE" sz="1200">
                <a:solidFill>
                  <a:srgbClr val="000000"/>
                </a:solidFill>
                <a:latin typeface="Sparkasse Rg" pitchFamily="34" charset="0"/>
              </a:rPr>
              <a:pPr eaLnBrk="1" hangingPunct="1"/>
              <a:t>8</a:t>
            </a:fld>
            <a:endParaRPr lang="de-DE" sz="1200">
              <a:solidFill>
                <a:srgbClr val="000000"/>
              </a:solidFill>
              <a:latin typeface="Sparkasse Rg" pitchFamily="34" charset="0"/>
            </a:endParaRPr>
          </a:p>
        </p:txBody>
      </p:sp>
      <p:sp>
        <p:nvSpPr>
          <p:cNvPr id="351235" name="Rectangle 2"/>
          <p:cNvSpPr>
            <a:spLocks noGrp="1" noRot="1" noChangeAspect="1" noChangeArrowheads="1" noTextEdit="1"/>
          </p:cNvSpPr>
          <p:nvPr>
            <p:ph type="sldImg"/>
          </p:nvPr>
        </p:nvSpPr>
        <p:spPr>
          <a:xfrm>
            <a:off x="93663" y="742950"/>
            <a:ext cx="6619875" cy="3724275"/>
          </a:xfrm>
          <a:ln/>
        </p:spPr>
      </p:sp>
      <p:sp>
        <p:nvSpPr>
          <p:cNvPr id="35123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6564242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123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F2A043B-9C45-4FA2-98B7-822C5F74EC59}" type="slidenum">
              <a:rPr lang="de-DE" sz="1200">
                <a:solidFill>
                  <a:srgbClr val="000000"/>
                </a:solidFill>
                <a:latin typeface="Sparkasse Rg" pitchFamily="34" charset="0"/>
              </a:rPr>
              <a:pPr eaLnBrk="1" hangingPunct="1"/>
              <a:t>9</a:t>
            </a:fld>
            <a:endParaRPr lang="de-DE" sz="1200">
              <a:solidFill>
                <a:srgbClr val="000000"/>
              </a:solidFill>
              <a:latin typeface="Sparkasse Rg" pitchFamily="34" charset="0"/>
            </a:endParaRPr>
          </a:p>
        </p:txBody>
      </p:sp>
      <p:sp>
        <p:nvSpPr>
          <p:cNvPr id="351235" name="Rectangle 2"/>
          <p:cNvSpPr>
            <a:spLocks noGrp="1" noRot="1" noChangeAspect="1" noChangeArrowheads="1" noTextEdit="1"/>
          </p:cNvSpPr>
          <p:nvPr>
            <p:ph type="sldImg"/>
          </p:nvPr>
        </p:nvSpPr>
        <p:spPr>
          <a:xfrm>
            <a:off x="93663" y="742950"/>
            <a:ext cx="6619875" cy="3724275"/>
          </a:xfrm>
          <a:ln/>
        </p:spPr>
      </p:sp>
      <p:sp>
        <p:nvSpPr>
          <p:cNvPr id="35123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8919106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096753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00AE1517-30AD-46BE-9EB4-2836EBD01425}" type="datetimeFigureOut">
              <a:rPr lang="de-DE" smtClean="0"/>
              <a:t>27.09.2021</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00AE1517-30AD-46BE-9EB4-2836EBD01425}" type="datetimeFigureOut">
              <a:rPr lang="de-DE" smtClean="0"/>
              <a:t>27.09.2021</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00AE1517-30AD-46BE-9EB4-2836EBD01425}" type="datetimeFigureOut">
              <a:rPr lang="de-DE" smtClean="0"/>
              <a:t>27.09.2021</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00AE1517-30AD-46BE-9EB4-2836EBD01425}" type="datetimeFigureOut">
              <a:rPr lang="de-DE" smtClean="0"/>
              <a:t>27.09.2021</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00AE1517-30AD-46BE-9EB4-2836EBD01425}" type="datetimeFigureOut">
              <a:rPr lang="de-DE" smtClean="0"/>
              <a:t>27.09.2021</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00AE1517-30AD-46BE-9EB4-2836EBD01425}" type="datetimeFigureOut">
              <a:rPr lang="de-DE" smtClean="0"/>
              <a:t>27.09.2021</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00AE1517-30AD-46BE-9EB4-2836EBD01425}" type="datetimeFigureOut">
              <a:rPr lang="de-DE" smtClean="0"/>
              <a:t>27.09.2021</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00AE1517-30AD-46BE-9EB4-2836EBD01425}" type="datetimeFigureOut">
              <a:rPr lang="de-DE" smtClean="0"/>
              <a:t>27.09.2021</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00AE1517-30AD-46BE-9EB4-2836EBD01425}" type="datetimeFigureOut">
              <a:rPr lang="de-DE" smtClean="0"/>
              <a:t>27.09.2021</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00AE1517-30AD-46BE-9EB4-2836EBD01425}" type="datetimeFigureOut">
              <a:rPr lang="de-DE" smtClean="0"/>
              <a:t>27.09.2021</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00AE1517-30AD-46BE-9EB4-2836EBD01425}" type="datetimeFigureOut">
              <a:rPr lang="de-DE" smtClean="0"/>
              <a:t>27.09.2021</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AE1517-30AD-46BE-9EB4-2836EBD01425}" type="datetimeFigureOut">
              <a:rPr lang="de-DE" smtClean="0"/>
              <a:t>27.09.2021</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sachverstaendigenrat-wirtschaft.de/fileadmin/dateiablage/download/gutachten/jg07_ana.pdf"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notesSlide" Target="../notesSlides/notesSlide5.xml"/><Relationship Id="rId7" Type="http://schemas.openxmlformats.org/officeDocument/2006/relationships/image" Target="../media/image8.pn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5.emf"/><Relationship Id="rId5" Type="http://schemas.openxmlformats.org/officeDocument/2006/relationships/oleObject" Target="../embeddings/oleObject1.bin"/><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0" y="1118586"/>
            <a:ext cx="12192000" cy="2391377"/>
          </a:xfrm>
        </p:spPr>
        <p:txBody>
          <a:bodyPr>
            <a:noAutofit/>
          </a:bodyPr>
          <a:lstStyle/>
          <a:p>
            <a:r>
              <a:rPr lang="de-DE" dirty="0" smtClean="0">
                <a:latin typeface="Times New Roman" panose="02020603050405020304" pitchFamily="18" charset="0"/>
                <a:cs typeface="Times New Roman" panose="02020603050405020304" pitchFamily="18" charset="0"/>
              </a:rPr>
              <a:t>Wirtschaftspolitik</a:t>
            </a:r>
            <a:endParaRPr lang="de-DE" dirty="0">
              <a:latin typeface="Times New Roman" panose="02020603050405020304" pitchFamily="18" charset="0"/>
              <a:cs typeface="Times New Roman" panose="02020603050405020304" pitchFamily="18" charset="0"/>
            </a:endParaRP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1411" y="3535199"/>
            <a:ext cx="9077325" cy="438788"/>
          </a:xfrm>
        </p:spPr>
        <p:txBody>
          <a:bodyPr>
            <a:noAutofit/>
          </a:bodyPr>
          <a:lstStyle/>
          <a:p>
            <a:r>
              <a:rPr lang="de-DE" dirty="0" smtClean="0">
                <a:latin typeface="Times New Roman" panose="02020603050405020304" pitchFamily="18" charset="0"/>
                <a:cs typeface="Times New Roman" panose="02020603050405020304" pitchFamily="18" charset="0"/>
              </a:rPr>
              <a:t>Wintersemester 2021</a:t>
            </a:r>
            <a:endParaRPr lang="de-DE" dirty="0">
              <a:latin typeface="Times New Roman" panose="02020603050405020304" pitchFamily="18" charset="0"/>
              <a:cs typeface="Times New Roman" panose="02020603050405020304" pitchFamily="18" charset="0"/>
            </a:endParaRP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48768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390525"/>
            <a:ext cx="2581275" cy="1771650"/>
          </a:xfrm>
          <a:prstGeom prst="rect">
            <a:avLst/>
          </a:prstGeom>
        </p:spPr>
      </p:pic>
    </p:spTree>
    <p:extLst>
      <p:ext uri="{BB962C8B-B14F-4D97-AF65-F5344CB8AC3E}">
        <p14:creationId xmlns:p14="http://schemas.microsoft.com/office/powerpoint/2010/main" val="26389246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Grafik 27"/>
          <p:cNvPicPr>
            <a:picLocks noChangeAspect="1"/>
          </p:cNvPicPr>
          <p:nvPr/>
        </p:nvPicPr>
        <p:blipFill>
          <a:blip r:embed="rId3"/>
          <a:stretch>
            <a:fillRect/>
          </a:stretch>
        </p:blipFill>
        <p:spPr>
          <a:xfrm>
            <a:off x="934964" y="332062"/>
            <a:ext cx="10181999" cy="6109200"/>
          </a:xfrm>
          <a:prstGeom prst="rect">
            <a:avLst/>
          </a:prstGeom>
        </p:spPr>
      </p:pic>
      <p:sp>
        <p:nvSpPr>
          <p:cNvPr id="6" name="Title 1"/>
          <p:cNvSpPr txBox="1">
            <a:spLocks/>
          </p:cNvSpPr>
          <p:nvPr/>
        </p:nvSpPr>
        <p:spPr>
          <a:xfrm>
            <a:off x="2211782" y="68465"/>
            <a:ext cx="746496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1814" dirty="0" err="1">
                <a:solidFill>
                  <a:sysClr val="windowText" lastClr="000000"/>
                </a:solidFill>
                <a:latin typeface="Arial" panose="020B0604020202020204" pitchFamily="34" charset="0"/>
                <a:cs typeface="Arial" panose="020B0604020202020204" pitchFamily="34" charset="0"/>
              </a:rPr>
              <a:t>Konjunkturzyklus</a:t>
            </a:r>
            <a:r>
              <a:rPr lang="en-US" sz="1814" dirty="0">
                <a:solidFill>
                  <a:sysClr val="windowText" lastClr="000000"/>
                </a:solidFill>
                <a:latin typeface="Arial" panose="020B0604020202020204" pitchFamily="34" charset="0"/>
                <a:cs typeface="Arial" panose="020B0604020202020204" pitchFamily="34" charset="0"/>
              </a:rPr>
              <a:t> </a:t>
            </a:r>
            <a:r>
              <a:rPr lang="en-US" sz="1814" dirty="0" smtClean="0">
                <a:solidFill>
                  <a:sysClr val="windowText" lastClr="000000"/>
                </a:solidFill>
                <a:latin typeface="Arial" panose="020B0604020202020204" pitchFamily="34" charset="0"/>
                <a:cs typeface="Arial" panose="020B0604020202020204" pitchFamily="34" charset="0"/>
              </a:rPr>
              <a:t>Deutschland </a:t>
            </a:r>
            <a:endParaRPr lang="en-US" sz="1814" dirty="0">
              <a:solidFill>
                <a:sysClr val="windowText" lastClr="000000"/>
              </a:solidFill>
            </a:endParaRPr>
          </a:p>
        </p:txBody>
      </p:sp>
      <p:sp>
        <p:nvSpPr>
          <p:cNvPr id="9" name="TextBox 8"/>
          <p:cNvSpPr txBox="1"/>
          <p:nvPr/>
        </p:nvSpPr>
        <p:spPr>
          <a:xfrm>
            <a:off x="2476569" y="4092954"/>
            <a:ext cx="1975196" cy="343620"/>
          </a:xfrm>
          <a:prstGeom prst="rect">
            <a:avLst/>
          </a:prstGeom>
          <a:noFill/>
        </p:spPr>
        <p:txBody>
          <a:bodyPr wrap="square" rtlCol="0">
            <a:spAutoFit/>
          </a:bodyPr>
          <a:lstStyle/>
          <a:p>
            <a:r>
              <a:rPr lang="en-US" sz="1633" dirty="0" err="1" smtClean="0">
                <a:latin typeface="Arial" panose="020B0604020202020204" pitchFamily="34" charset="0"/>
                <a:cs typeface="Arial" panose="020B0604020202020204" pitchFamily="34" charset="0"/>
              </a:rPr>
              <a:t>Ölkrise</a:t>
            </a:r>
            <a:r>
              <a:rPr lang="en-US" sz="1633" dirty="0" smtClean="0">
                <a:latin typeface="Arial" panose="020B0604020202020204" pitchFamily="34" charset="0"/>
                <a:cs typeface="Arial" panose="020B0604020202020204" pitchFamily="34" charset="0"/>
              </a:rPr>
              <a:t> </a:t>
            </a:r>
            <a:r>
              <a:rPr lang="en-US" sz="1633" dirty="0">
                <a:latin typeface="Arial" panose="020B0604020202020204" pitchFamily="34" charset="0"/>
                <a:cs typeface="Arial" panose="020B0604020202020204" pitchFamily="34" charset="0"/>
              </a:rPr>
              <a:t>1973</a:t>
            </a:r>
          </a:p>
        </p:txBody>
      </p:sp>
      <p:sp>
        <p:nvSpPr>
          <p:cNvPr id="10" name="TextBox 9"/>
          <p:cNvSpPr txBox="1"/>
          <p:nvPr/>
        </p:nvSpPr>
        <p:spPr>
          <a:xfrm>
            <a:off x="3745520" y="3386662"/>
            <a:ext cx="1515158" cy="594906"/>
          </a:xfrm>
          <a:prstGeom prst="rect">
            <a:avLst/>
          </a:prstGeom>
          <a:noFill/>
        </p:spPr>
        <p:txBody>
          <a:bodyPr wrap="none" rtlCol="0">
            <a:spAutoFit/>
          </a:bodyPr>
          <a:lstStyle/>
          <a:p>
            <a:pPr algn="ctr"/>
            <a:r>
              <a:rPr lang="en-US" sz="1633" dirty="0" err="1" smtClean="0">
                <a:latin typeface="Arial" panose="020B0604020202020204" pitchFamily="34" charset="0"/>
                <a:cs typeface="Arial" panose="020B0604020202020204" pitchFamily="34" charset="0"/>
              </a:rPr>
              <a:t>Ölkrise</a:t>
            </a:r>
            <a:r>
              <a:rPr lang="en-US" sz="1633" dirty="0" smtClean="0">
                <a:latin typeface="Arial" panose="020B0604020202020204" pitchFamily="34" charset="0"/>
                <a:cs typeface="Arial" panose="020B0604020202020204" pitchFamily="34" charset="0"/>
              </a:rPr>
              <a:t> </a:t>
            </a:r>
            <a:r>
              <a:rPr lang="en-US" sz="1633" dirty="0">
                <a:latin typeface="Arial" panose="020B0604020202020204" pitchFamily="34" charset="0"/>
                <a:cs typeface="Arial" panose="020B0604020202020204" pitchFamily="34" charset="0"/>
              </a:rPr>
              <a:t>1979</a:t>
            </a:r>
          </a:p>
          <a:p>
            <a:pPr algn="ctr"/>
            <a:r>
              <a:rPr lang="en-US" sz="1633" dirty="0">
                <a:latin typeface="Arial" panose="020B0604020202020204" pitchFamily="34" charset="0"/>
                <a:cs typeface="Arial" panose="020B0604020202020204" pitchFamily="34" charset="0"/>
              </a:rPr>
              <a:t>Krieg Iran-</a:t>
            </a:r>
            <a:r>
              <a:rPr lang="en-US" sz="1633" dirty="0" err="1">
                <a:latin typeface="Arial" panose="020B0604020202020204" pitchFamily="34" charset="0"/>
                <a:cs typeface="Arial" panose="020B0604020202020204" pitchFamily="34" charset="0"/>
              </a:rPr>
              <a:t>Irak</a:t>
            </a:r>
            <a:endParaRPr lang="en-US" sz="1633" dirty="0">
              <a:latin typeface="Arial" panose="020B0604020202020204" pitchFamily="34" charset="0"/>
              <a:cs typeface="Arial" panose="020B0604020202020204" pitchFamily="34" charset="0"/>
            </a:endParaRPr>
          </a:p>
        </p:txBody>
      </p:sp>
      <p:sp>
        <p:nvSpPr>
          <p:cNvPr id="11" name="TextBox 10"/>
          <p:cNvSpPr txBox="1"/>
          <p:nvPr/>
        </p:nvSpPr>
        <p:spPr>
          <a:xfrm>
            <a:off x="5410316" y="3408736"/>
            <a:ext cx="2462534" cy="343620"/>
          </a:xfrm>
          <a:prstGeom prst="rect">
            <a:avLst/>
          </a:prstGeom>
          <a:noFill/>
        </p:spPr>
        <p:txBody>
          <a:bodyPr wrap="none" rtlCol="0">
            <a:spAutoFit/>
          </a:bodyPr>
          <a:lstStyle/>
          <a:p>
            <a:r>
              <a:rPr lang="en-US" sz="1633" dirty="0" err="1" smtClean="0">
                <a:latin typeface="Arial" panose="020B0604020202020204" pitchFamily="34" charset="0"/>
                <a:cs typeface="Arial" panose="020B0604020202020204" pitchFamily="34" charset="0"/>
              </a:rPr>
              <a:t>Wiedervereinigung</a:t>
            </a:r>
            <a:r>
              <a:rPr lang="en-US" sz="1633" dirty="0" smtClean="0">
                <a:latin typeface="Arial" panose="020B0604020202020204" pitchFamily="34" charset="0"/>
                <a:cs typeface="Arial" panose="020B0604020202020204" pitchFamily="34" charset="0"/>
              </a:rPr>
              <a:t> </a:t>
            </a:r>
            <a:r>
              <a:rPr lang="en-US" sz="1633" dirty="0">
                <a:latin typeface="Arial" panose="020B0604020202020204" pitchFamily="34" charset="0"/>
                <a:cs typeface="Arial" panose="020B0604020202020204" pitchFamily="34" charset="0"/>
              </a:rPr>
              <a:t>1991</a:t>
            </a:r>
          </a:p>
        </p:txBody>
      </p:sp>
      <p:sp>
        <p:nvSpPr>
          <p:cNvPr id="12" name="TextBox 11"/>
          <p:cNvSpPr txBox="1"/>
          <p:nvPr/>
        </p:nvSpPr>
        <p:spPr>
          <a:xfrm>
            <a:off x="6447808" y="4341874"/>
            <a:ext cx="2321469" cy="343620"/>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Finanzkrise</a:t>
            </a:r>
            <a:r>
              <a:rPr lang="en-US" sz="1633" dirty="0">
                <a:latin typeface="Arial" panose="020B0604020202020204" pitchFamily="34" charset="0"/>
                <a:cs typeface="Arial" panose="020B0604020202020204" pitchFamily="34" charset="0"/>
              </a:rPr>
              <a:t> 2007-2009</a:t>
            </a:r>
          </a:p>
        </p:txBody>
      </p:sp>
      <p:sp>
        <p:nvSpPr>
          <p:cNvPr id="13" name="TextBox 12"/>
          <p:cNvSpPr txBox="1"/>
          <p:nvPr/>
        </p:nvSpPr>
        <p:spPr>
          <a:xfrm>
            <a:off x="6412024" y="3826443"/>
            <a:ext cx="2039341" cy="343620"/>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Dotcom-Blasé 2001</a:t>
            </a:r>
          </a:p>
        </p:txBody>
      </p:sp>
      <p:cxnSp>
        <p:nvCxnSpPr>
          <p:cNvPr id="14" name="Straight Arrow Connector 13"/>
          <p:cNvCxnSpPr>
            <a:cxnSpLocks/>
            <a:stCxn id="11" idx="0"/>
          </p:cNvCxnSpPr>
          <p:nvPr/>
        </p:nvCxnSpPr>
        <p:spPr>
          <a:xfrm flipH="1" flipV="1">
            <a:off x="6252603" y="2922414"/>
            <a:ext cx="388980" cy="48632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flipV="1">
            <a:off x="7826362" y="3131254"/>
            <a:ext cx="190962" cy="62473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20"/>
          <p:cNvCxnSpPr>
            <a:cxnSpLocks/>
          </p:cNvCxnSpPr>
          <p:nvPr/>
        </p:nvCxnSpPr>
        <p:spPr>
          <a:xfrm flipV="1">
            <a:off x="8357347" y="3998254"/>
            <a:ext cx="383241" cy="29242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24"/>
          <p:cNvCxnSpPr>
            <a:cxnSpLocks/>
          </p:cNvCxnSpPr>
          <p:nvPr/>
        </p:nvCxnSpPr>
        <p:spPr>
          <a:xfrm flipV="1">
            <a:off x="4289840" y="2937901"/>
            <a:ext cx="151596" cy="41359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28"/>
          <p:cNvCxnSpPr>
            <a:cxnSpLocks/>
          </p:cNvCxnSpPr>
          <p:nvPr/>
        </p:nvCxnSpPr>
        <p:spPr>
          <a:xfrm flipV="1">
            <a:off x="3192721" y="3107004"/>
            <a:ext cx="223501" cy="94056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 name="Textfeld 3"/>
          <p:cNvSpPr txBox="1"/>
          <p:nvPr/>
        </p:nvSpPr>
        <p:spPr>
          <a:xfrm>
            <a:off x="994803" y="6446501"/>
            <a:ext cx="5416034" cy="343620"/>
          </a:xfrm>
          <a:prstGeom prst="rect">
            <a:avLst/>
          </a:prstGeom>
          <a:noFill/>
        </p:spPr>
        <p:txBody>
          <a:bodyPr wrap="none" rtlCol="0">
            <a:spAutoFit/>
          </a:bodyPr>
          <a:lstStyle/>
          <a:p>
            <a:r>
              <a:rPr lang="de-DE" sz="1633" dirty="0"/>
              <a:t>Quelle: Destatis; Preis-, saison- und kalenderbereinigte Werte</a:t>
            </a:r>
          </a:p>
        </p:txBody>
      </p:sp>
      <p:sp>
        <p:nvSpPr>
          <p:cNvPr id="3" name="Textfeld 2"/>
          <p:cNvSpPr txBox="1"/>
          <p:nvPr/>
        </p:nvSpPr>
        <p:spPr>
          <a:xfrm>
            <a:off x="959228" y="278165"/>
            <a:ext cx="2543731" cy="923330"/>
          </a:xfrm>
          <a:prstGeom prst="rect">
            <a:avLst/>
          </a:prstGeom>
          <a:noFill/>
        </p:spPr>
        <p:txBody>
          <a:bodyPr wrap="square" rtlCol="0">
            <a:spAutoFit/>
          </a:bodyPr>
          <a:lstStyle/>
          <a:p>
            <a:r>
              <a:rPr lang="de-DE" dirty="0" smtClean="0"/>
              <a:t>Ordnen Sie den Pfeilen</a:t>
            </a:r>
          </a:p>
          <a:p>
            <a:r>
              <a:rPr lang="de-DE" dirty="0" smtClean="0"/>
              <a:t>wirtschaftsgeschichtliche</a:t>
            </a:r>
          </a:p>
          <a:p>
            <a:r>
              <a:rPr lang="de-DE" dirty="0" smtClean="0"/>
              <a:t>Ereignisse zu</a:t>
            </a:r>
            <a:endParaRPr lang="de-DE" dirty="0"/>
          </a:p>
        </p:txBody>
      </p:sp>
      <p:cxnSp>
        <p:nvCxnSpPr>
          <p:cNvPr id="22" name="Straight Arrow Connector 20"/>
          <p:cNvCxnSpPr>
            <a:cxnSpLocks/>
          </p:cNvCxnSpPr>
          <p:nvPr/>
        </p:nvCxnSpPr>
        <p:spPr>
          <a:xfrm flipV="1">
            <a:off x="9970994" y="4843177"/>
            <a:ext cx="428065" cy="1322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11"/>
          <p:cNvSpPr txBox="1"/>
          <p:nvPr/>
        </p:nvSpPr>
        <p:spPr>
          <a:xfrm>
            <a:off x="7822586" y="4777281"/>
            <a:ext cx="2146742" cy="343620"/>
          </a:xfrm>
          <a:prstGeom prst="rect">
            <a:avLst/>
          </a:prstGeom>
          <a:noFill/>
        </p:spPr>
        <p:txBody>
          <a:bodyPr wrap="none" rtlCol="0">
            <a:spAutoFit/>
          </a:bodyPr>
          <a:lstStyle/>
          <a:p>
            <a:r>
              <a:rPr lang="en-US" sz="1633" dirty="0" err="1" smtClean="0">
                <a:latin typeface="Arial" panose="020B0604020202020204" pitchFamily="34" charset="0"/>
                <a:cs typeface="Arial" panose="020B0604020202020204" pitchFamily="34" charset="0"/>
              </a:rPr>
              <a:t>Coronakrise</a:t>
            </a:r>
            <a:r>
              <a:rPr lang="en-US" sz="1633" dirty="0" smtClean="0">
                <a:latin typeface="Arial" panose="020B0604020202020204" pitchFamily="34" charset="0"/>
                <a:cs typeface="Arial" panose="020B0604020202020204" pitchFamily="34" charset="0"/>
              </a:rPr>
              <a:t> 2020-??</a:t>
            </a:r>
            <a:endParaRPr lang="en-US" sz="1633" dirty="0">
              <a:latin typeface="Arial" panose="020B0604020202020204" pitchFamily="34" charset="0"/>
              <a:cs typeface="Arial" panose="020B0604020202020204" pitchFamily="34" charset="0"/>
            </a:endParaRPr>
          </a:p>
        </p:txBody>
      </p:sp>
      <p:sp>
        <p:nvSpPr>
          <p:cNvPr id="27" name="Textfeld 26"/>
          <p:cNvSpPr txBox="1"/>
          <p:nvPr/>
        </p:nvSpPr>
        <p:spPr>
          <a:xfrm>
            <a:off x="8548967" y="167144"/>
            <a:ext cx="3643033" cy="1200329"/>
          </a:xfrm>
          <a:prstGeom prst="rect">
            <a:avLst/>
          </a:prstGeom>
          <a:noFill/>
        </p:spPr>
        <p:txBody>
          <a:bodyPr wrap="square" rtlCol="0">
            <a:spAutoFit/>
          </a:bodyPr>
          <a:lstStyle/>
          <a:p>
            <a:r>
              <a:rPr lang="de-DE" dirty="0" smtClean="0"/>
              <a:t>Im historischen Vergleich erkennt man die Dramatik der </a:t>
            </a:r>
            <a:r>
              <a:rPr lang="de-DE" dirty="0" err="1" smtClean="0"/>
              <a:t>Coronakrise</a:t>
            </a:r>
            <a:r>
              <a:rPr lang="de-DE" dirty="0" smtClean="0"/>
              <a:t> und die Zunahme der Volatilität in den konjunkturellen Schwankungen</a:t>
            </a:r>
            <a:endParaRPr lang="de-DE" dirty="0"/>
          </a:p>
        </p:txBody>
      </p:sp>
      <p:sp>
        <p:nvSpPr>
          <p:cNvPr id="2" name="Rechteck 1"/>
          <p:cNvSpPr/>
          <p:nvPr/>
        </p:nvSpPr>
        <p:spPr>
          <a:xfrm>
            <a:off x="2901136" y="3383024"/>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1. </a:t>
            </a:r>
            <a:endParaRPr lang="de-DE" dirty="0"/>
          </a:p>
        </p:txBody>
      </p:sp>
      <p:sp>
        <p:nvSpPr>
          <p:cNvPr id="20" name="Rechteck 19"/>
          <p:cNvSpPr/>
          <p:nvPr/>
        </p:nvSpPr>
        <p:spPr>
          <a:xfrm>
            <a:off x="3952335" y="2999748"/>
            <a:ext cx="441146" cy="369332"/>
          </a:xfrm>
          <a:prstGeom prst="rect">
            <a:avLst/>
          </a:prstGeom>
        </p:spPr>
        <p:txBody>
          <a:bodyPr wrap="none">
            <a:spAutoFit/>
          </a:bodyPr>
          <a:lstStyle/>
          <a:p>
            <a:r>
              <a:rPr lang="en-US" dirty="0" smtClean="0">
                <a:latin typeface="Arial" panose="020B0604020202020204" pitchFamily="34" charset="0"/>
                <a:cs typeface="Arial" panose="020B0604020202020204" pitchFamily="34" charset="0"/>
              </a:rPr>
              <a:t>2. </a:t>
            </a:r>
            <a:endParaRPr lang="de-DE" dirty="0"/>
          </a:p>
        </p:txBody>
      </p:sp>
      <p:sp>
        <p:nvSpPr>
          <p:cNvPr id="21" name="Rechteck 20"/>
          <p:cNvSpPr/>
          <p:nvPr/>
        </p:nvSpPr>
        <p:spPr>
          <a:xfrm>
            <a:off x="6123791" y="3074287"/>
            <a:ext cx="441146" cy="369332"/>
          </a:xfrm>
          <a:prstGeom prst="rect">
            <a:avLst/>
          </a:prstGeom>
        </p:spPr>
        <p:txBody>
          <a:bodyPr wrap="none">
            <a:spAutoFit/>
          </a:bodyPr>
          <a:lstStyle/>
          <a:p>
            <a:r>
              <a:rPr lang="en-US" dirty="0" smtClean="0">
                <a:latin typeface="Arial" panose="020B0604020202020204" pitchFamily="34" charset="0"/>
                <a:cs typeface="Arial" panose="020B0604020202020204" pitchFamily="34" charset="0"/>
              </a:rPr>
              <a:t>3. </a:t>
            </a:r>
            <a:endParaRPr lang="de-DE" dirty="0"/>
          </a:p>
        </p:txBody>
      </p:sp>
      <p:sp>
        <p:nvSpPr>
          <p:cNvPr id="23" name="Rechteck 22"/>
          <p:cNvSpPr/>
          <p:nvPr/>
        </p:nvSpPr>
        <p:spPr>
          <a:xfrm>
            <a:off x="7934958" y="3299971"/>
            <a:ext cx="441146" cy="369332"/>
          </a:xfrm>
          <a:prstGeom prst="rect">
            <a:avLst/>
          </a:prstGeom>
        </p:spPr>
        <p:txBody>
          <a:bodyPr wrap="none">
            <a:spAutoFit/>
          </a:bodyPr>
          <a:lstStyle/>
          <a:p>
            <a:r>
              <a:rPr lang="en-US" dirty="0" smtClean="0">
                <a:latin typeface="Arial" panose="020B0604020202020204" pitchFamily="34" charset="0"/>
                <a:cs typeface="Arial" panose="020B0604020202020204" pitchFamily="34" charset="0"/>
              </a:rPr>
              <a:t>4. </a:t>
            </a:r>
            <a:endParaRPr lang="de-DE" dirty="0"/>
          </a:p>
        </p:txBody>
      </p:sp>
      <p:sp>
        <p:nvSpPr>
          <p:cNvPr id="25" name="Rechteck 24"/>
          <p:cNvSpPr/>
          <p:nvPr/>
        </p:nvSpPr>
        <p:spPr>
          <a:xfrm>
            <a:off x="8520015" y="4067242"/>
            <a:ext cx="441146" cy="369332"/>
          </a:xfrm>
          <a:prstGeom prst="rect">
            <a:avLst/>
          </a:prstGeom>
        </p:spPr>
        <p:txBody>
          <a:bodyPr wrap="none">
            <a:spAutoFit/>
          </a:bodyPr>
          <a:lstStyle/>
          <a:p>
            <a:r>
              <a:rPr lang="en-US" dirty="0" smtClean="0">
                <a:latin typeface="Arial" panose="020B0604020202020204" pitchFamily="34" charset="0"/>
                <a:cs typeface="Arial" panose="020B0604020202020204" pitchFamily="34" charset="0"/>
              </a:rPr>
              <a:t>5. </a:t>
            </a:r>
            <a:endParaRPr lang="de-DE" dirty="0"/>
          </a:p>
        </p:txBody>
      </p:sp>
      <p:sp>
        <p:nvSpPr>
          <p:cNvPr id="26" name="Rechteck 25"/>
          <p:cNvSpPr/>
          <p:nvPr/>
        </p:nvSpPr>
        <p:spPr>
          <a:xfrm>
            <a:off x="9918472" y="4576052"/>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6</a:t>
            </a:r>
            <a:r>
              <a:rPr lang="en-US" dirty="0" smtClean="0">
                <a:latin typeface="Arial" panose="020B0604020202020204" pitchFamily="34" charset="0"/>
                <a:cs typeface="Arial" panose="020B0604020202020204" pitchFamily="34" charset="0"/>
              </a:rPr>
              <a:t>. </a:t>
            </a:r>
            <a:endParaRPr lang="de-DE" dirty="0"/>
          </a:p>
        </p:txBody>
      </p:sp>
    </p:spTree>
    <p:extLst>
      <p:ext uri="{BB962C8B-B14F-4D97-AF65-F5344CB8AC3E}">
        <p14:creationId xmlns:p14="http://schemas.microsoft.com/office/powerpoint/2010/main" val="991568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24" grpId="0"/>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631505" y="116632"/>
            <a:ext cx="8928993" cy="6552728"/>
          </a:xfrm>
          <a:prstGeom prst="rect">
            <a:avLst/>
          </a:prstGeom>
          <a:noFill/>
        </p:spPr>
        <p:txBody>
          <a:bodyPr wrap="square" rtlCol="0">
            <a:noAutofit/>
          </a:bodyPr>
          <a:lstStyle/>
          <a:p>
            <a:pPr algn="ctr"/>
            <a:r>
              <a:rPr lang="de-DE" sz="2400" dirty="0">
                <a:solidFill>
                  <a:srgbClr val="000000"/>
                </a:solidFill>
                <a:latin typeface="Arial"/>
              </a:rPr>
              <a:t>Prof. Dr. Bernhard Köster</a:t>
            </a:r>
          </a:p>
          <a:p>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Raum:			S 113</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Straße:		 Friedrich-Paffrath-Straße 101</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Ort:			26389 Wilhelmshaven</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Tel.			+49 4421 985-2766</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Email:			bernhard.koester@jade-hs.de</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Sprechstunde:	n.V.</a:t>
            </a:r>
            <a:endParaRPr lang="de-DE" sz="2400" dirty="0"/>
          </a:p>
          <a:p>
            <a:pPr>
              <a:lnSpc>
                <a:spcPct val="100000"/>
              </a:lnSpc>
            </a:pPr>
            <a:r>
              <a:rPr lang="de-DE" sz="2400" dirty="0">
                <a:solidFill>
                  <a:srgbClr val="000000"/>
                </a:solidFill>
                <a:latin typeface="Arial"/>
                <a:ea typeface="Droid Sans Fallback"/>
              </a:rPr>
              <a:t>			</a:t>
            </a:r>
            <a:endParaRPr lang="de-DE" sz="2400" dirty="0"/>
          </a:p>
          <a:p>
            <a:endParaRPr lang="de-DE" sz="2400" dirty="0"/>
          </a:p>
          <a:p>
            <a:endParaRPr lang="de-DE" sz="2400" dirty="0"/>
          </a:p>
          <a:p>
            <a:endParaRPr lang="de-DE" sz="2400" dirty="0"/>
          </a:p>
        </p:txBody>
      </p:sp>
      <p:sp>
        <p:nvSpPr>
          <p:cNvPr id="7" name="Foliennummernplatzhalter 6"/>
          <p:cNvSpPr>
            <a:spLocks noGrp="1"/>
          </p:cNvSpPr>
          <p:nvPr>
            <p:ph type="sldNum" sz="quarter" idx="12"/>
          </p:nvPr>
        </p:nvSpPr>
        <p:spPr/>
        <p:txBody>
          <a:bodyPr/>
          <a:lstStyle/>
          <a:p>
            <a:fld id="{386CAE9C-98EE-4793-B6DD-11C28406210D}" type="slidenum">
              <a:rPr lang="de-DE" smtClean="0"/>
              <a:t>2</a:t>
            </a:fld>
            <a:endParaRPr lang="de-DE"/>
          </a:p>
        </p:txBody>
      </p:sp>
    </p:spTree>
    <p:extLst>
      <p:ext uri="{BB962C8B-B14F-4D97-AF65-F5344CB8AC3E}">
        <p14:creationId xmlns:p14="http://schemas.microsoft.com/office/powerpoint/2010/main" val="5125507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22883"/>
            <a:ext cx="12172951" cy="542926"/>
          </a:xfrm>
          <a:prstGeom prst="rect">
            <a:avLst/>
          </a:prstGeom>
          <a:noFill/>
        </p:spPr>
        <p:txBody>
          <a:bodyPr wrap="square" rtlCol="0">
            <a:noAutofit/>
          </a:bodyPr>
          <a:lstStyle/>
          <a:p>
            <a:pPr algn="ctr"/>
            <a:r>
              <a:rPr lang="de-DE" sz="2800" dirty="0" smtClean="0">
                <a:latin typeface="Times New Roman" panose="02020603050405020304" pitchFamily="18" charset="0"/>
                <a:cs typeface="Times New Roman" panose="02020603050405020304" pitchFamily="18" charset="0"/>
              </a:rPr>
              <a:t>Inhalt</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49" y="780158"/>
            <a:ext cx="12172951" cy="5903030"/>
          </a:xfrm>
          <a:prstGeom prst="rect">
            <a:avLst/>
          </a:prstGeom>
          <a:noFill/>
        </p:spPr>
        <p:txBody>
          <a:bodyPr wrap="square" rtlCol="0">
            <a:noAutofit/>
          </a:bodyPr>
          <a:lstStyle/>
          <a:p>
            <a:pPr marL="342900" indent="-342900">
              <a:buFont typeface="Arial" panose="020B0604020202020204" pitchFamily="34" charset="0"/>
              <a:buChar char="•"/>
            </a:pPr>
            <a:r>
              <a:rPr lang="en-US" sz="2400" dirty="0" err="1" smtClean="0">
                <a:latin typeface="Times New Roman" panose="02020603050405020304" pitchFamily="18" charset="0"/>
                <a:cs typeface="Times New Roman" panose="02020603050405020304" pitchFamily="18" charset="0"/>
              </a:rPr>
              <a:t>Überblick</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zu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makroökonomischen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Indikatoren</a:t>
            </a: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Das </a:t>
            </a:r>
            <a:r>
              <a:rPr lang="de-DE" sz="2400" dirty="0" err="1" smtClean="0">
                <a:latin typeface="Times New Roman" panose="02020603050405020304" pitchFamily="18" charset="0"/>
                <a:cs typeface="Times New Roman" panose="02020603050405020304" pitchFamily="18" charset="0"/>
              </a:rPr>
              <a:t>Okunsche</a:t>
            </a:r>
            <a:r>
              <a:rPr lang="de-DE" sz="2400" dirty="0" smtClean="0">
                <a:latin typeface="Times New Roman" panose="02020603050405020304" pitchFamily="18" charset="0"/>
                <a:cs typeface="Times New Roman" panose="02020603050405020304" pitchFamily="18" charset="0"/>
              </a:rPr>
              <a:t> Gesetz inklusive statistischer Analyse </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Die </a:t>
            </a:r>
            <a:r>
              <a:rPr lang="de-DE" sz="2400" dirty="0" err="1" smtClean="0">
                <a:latin typeface="Times New Roman" panose="02020603050405020304" pitchFamily="18" charset="0"/>
                <a:cs typeface="Times New Roman" panose="02020603050405020304" pitchFamily="18" charset="0"/>
              </a:rPr>
              <a:t>Philippskurve</a:t>
            </a:r>
            <a:endParaRPr lang="de-DE"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Das IS-MP-Modell</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Das Problem der nominalen Nullzinsgrenze</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Taylor-Regel und </a:t>
            </a:r>
            <a:r>
              <a:rPr lang="de-DE" sz="2400" dirty="0" err="1" smtClean="0">
                <a:latin typeface="Times New Roman" panose="02020603050405020304" pitchFamily="18" charset="0"/>
                <a:cs typeface="Times New Roman" panose="02020603050405020304" pitchFamily="18" charset="0"/>
              </a:rPr>
              <a:t>Zeitinkonsistenzproblem</a:t>
            </a:r>
            <a:endParaRPr lang="de-DE"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Staatsverschuldung: </a:t>
            </a:r>
            <a:r>
              <a:rPr lang="de-DE" sz="2400" dirty="0" err="1" smtClean="0">
                <a:latin typeface="Times New Roman" panose="02020603050405020304" pitchFamily="18" charset="0"/>
                <a:cs typeface="Times New Roman" panose="02020603050405020304" pitchFamily="18" charset="0"/>
              </a:rPr>
              <a:t>Maastrichtregeln</a:t>
            </a:r>
            <a:r>
              <a:rPr lang="de-DE" sz="2400" dirty="0" smtClean="0">
                <a:latin typeface="Times New Roman" panose="02020603050405020304" pitchFamily="18" charset="0"/>
                <a:cs typeface="Times New Roman" panose="02020603050405020304" pitchFamily="18" charset="0"/>
              </a:rPr>
              <a:t> und der Stabilitäts- und Wachstumspakt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Ausgewählte Themen</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31161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22883"/>
            <a:ext cx="12172951" cy="542926"/>
          </a:xfrm>
          <a:prstGeom prst="rect">
            <a:avLst/>
          </a:prstGeom>
          <a:noFill/>
        </p:spPr>
        <p:txBody>
          <a:bodyPr wrap="square" rtlCol="0">
            <a:noAutofit/>
          </a:bodyPr>
          <a:lstStyle/>
          <a:p>
            <a:pPr algn="ctr"/>
            <a:r>
              <a:rPr lang="de-DE" sz="3200" b="1" dirty="0" smtClean="0">
                <a:latin typeface="Times New Roman" panose="02020603050405020304" pitchFamily="18" charset="0"/>
                <a:cs typeface="Times New Roman" panose="02020603050405020304" pitchFamily="18" charset="0"/>
              </a:rPr>
              <a:t>Makroökonomische Indikatoren</a:t>
            </a:r>
            <a:endParaRPr lang="de-DE" sz="3200" b="1"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998775" y="2268478"/>
            <a:ext cx="2938182" cy="504265"/>
          </a:xfrm>
          <a:prstGeom prst="rect">
            <a:avLst/>
          </a:prstGeom>
          <a:noFill/>
        </p:spPr>
        <p:txBody>
          <a:bodyPr wrap="square" rtlCol="0">
            <a:noAutofit/>
          </a:bodyPr>
          <a:lstStyle/>
          <a:p>
            <a:pPr algn="ctr"/>
            <a:r>
              <a:rPr lang="de-DE" sz="2400" dirty="0" smtClean="0">
                <a:latin typeface="Times New Roman" panose="02020603050405020304" pitchFamily="18" charset="0"/>
                <a:cs typeface="Times New Roman" panose="02020603050405020304" pitchFamily="18" charset="0"/>
              </a:rPr>
              <a:t>Wirtschaftswachstum</a:t>
            </a:r>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3484466" y="1121049"/>
            <a:ext cx="1710017" cy="504265"/>
          </a:xfrm>
          <a:prstGeom prst="rect">
            <a:avLst/>
          </a:prstGeom>
          <a:noFill/>
        </p:spPr>
        <p:txBody>
          <a:bodyPr wrap="square" rtlCol="0">
            <a:noAutofit/>
          </a:bodyPr>
          <a:lstStyle/>
          <a:p>
            <a:pPr algn="ctr"/>
            <a:r>
              <a:rPr lang="de-DE" sz="2400" dirty="0" smtClean="0">
                <a:latin typeface="Times New Roman" panose="02020603050405020304" pitchFamily="18" charset="0"/>
                <a:cs typeface="Times New Roman" panose="02020603050405020304" pitchFamily="18" charset="0"/>
              </a:rPr>
              <a:t>Inflation</a:t>
            </a:r>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5" name="Textfeld 4">
            <a:extLst>
              <a:ext uri="{FF2B5EF4-FFF2-40B4-BE49-F238E27FC236}">
                <a16:creationId xmlns:a16="http://schemas.microsoft.com/office/drawing/2014/main" id="{AA15B691-283D-4341-8E52-EBA1542B1340}"/>
              </a:ext>
            </a:extLst>
          </p:cNvPr>
          <p:cNvSpPr txBox="1"/>
          <p:nvPr/>
        </p:nvSpPr>
        <p:spPr>
          <a:xfrm>
            <a:off x="6009576" y="1009504"/>
            <a:ext cx="2228850" cy="504265"/>
          </a:xfrm>
          <a:prstGeom prst="rect">
            <a:avLst/>
          </a:prstGeom>
          <a:noFill/>
        </p:spPr>
        <p:txBody>
          <a:bodyPr wrap="square" rtlCol="0">
            <a:noAutofit/>
          </a:bodyPr>
          <a:lstStyle/>
          <a:p>
            <a:pPr algn="ctr"/>
            <a:r>
              <a:rPr lang="de-DE" sz="2400" dirty="0" smtClean="0">
                <a:latin typeface="Times New Roman" panose="02020603050405020304" pitchFamily="18" charset="0"/>
                <a:cs typeface="Times New Roman" panose="02020603050405020304" pitchFamily="18" charset="0"/>
              </a:rPr>
              <a:t>Arbeitslosigkeit</a:t>
            </a:r>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6" name="Textfeld 5">
            <a:extLst>
              <a:ext uri="{FF2B5EF4-FFF2-40B4-BE49-F238E27FC236}">
                <a16:creationId xmlns:a16="http://schemas.microsoft.com/office/drawing/2014/main" id="{AA15B691-283D-4341-8E52-EBA1542B1340}"/>
              </a:ext>
            </a:extLst>
          </p:cNvPr>
          <p:cNvSpPr txBox="1"/>
          <p:nvPr/>
        </p:nvSpPr>
        <p:spPr>
          <a:xfrm>
            <a:off x="7141506" y="2082494"/>
            <a:ext cx="2526927" cy="504265"/>
          </a:xfrm>
          <a:prstGeom prst="rect">
            <a:avLst/>
          </a:prstGeom>
          <a:noFill/>
        </p:spPr>
        <p:txBody>
          <a:bodyPr wrap="square" rtlCol="0">
            <a:noAutofit/>
          </a:bodyPr>
          <a:lstStyle/>
          <a:p>
            <a:pPr algn="ctr"/>
            <a:r>
              <a:rPr lang="de-DE" sz="2400" dirty="0" smtClean="0">
                <a:latin typeface="Times New Roman" panose="02020603050405020304" pitchFamily="18" charset="0"/>
                <a:cs typeface="Times New Roman" panose="02020603050405020304" pitchFamily="18" charset="0"/>
              </a:rPr>
              <a:t>Zinsentwicklung</a:t>
            </a:r>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AA15B691-283D-4341-8E52-EBA1542B1340}"/>
              </a:ext>
            </a:extLst>
          </p:cNvPr>
          <p:cNvSpPr txBox="1"/>
          <p:nvPr/>
        </p:nvSpPr>
        <p:spPr>
          <a:xfrm>
            <a:off x="7195292" y="3659751"/>
            <a:ext cx="2717429" cy="504265"/>
          </a:xfrm>
          <a:prstGeom prst="rect">
            <a:avLst/>
          </a:prstGeom>
          <a:noFill/>
        </p:spPr>
        <p:txBody>
          <a:bodyPr wrap="square" rtlCol="0">
            <a:noAutofit/>
          </a:bodyPr>
          <a:lstStyle/>
          <a:p>
            <a:pPr algn="ctr"/>
            <a:r>
              <a:rPr lang="de-DE" sz="2400" dirty="0" smtClean="0">
                <a:latin typeface="Times New Roman" panose="02020603050405020304" pitchFamily="18" charset="0"/>
                <a:cs typeface="Times New Roman" panose="02020603050405020304" pitchFamily="18" charset="0"/>
              </a:rPr>
              <a:t>Staatsverschuldung</a:t>
            </a:r>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8" name="Textfeld 7">
            <a:extLst>
              <a:ext uri="{FF2B5EF4-FFF2-40B4-BE49-F238E27FC236}">
                <a16:creationId xmlns:a16="http://schemas.microsoft.com/office/drawing/2014/main" id="{AA15B691-283D-4341-8E52-EBA1542B1340}"/>
              </a:ext>
            </a:extLst>
          </p:cNvPr>
          <p:cNvSpPr txBox="1"/>
          <p:nvPr/>
        </p:nvSpPr>
        <p:spPr>
          <a:xfrm>
            <a:off x="6176118" y="4833424"/>
            <a:ext cx="2228852" cy="504265"/>
          </a:xfrm>
          <a:prstGeom prst="rect">
            <a:avLst/>
          </a:prstGeom>
          <a:noFill/>
        </p:spPr>
        <p:txBody>
          <a:bodyPr wrap="square" rtlCol="0">
            <a:noAutofit/>
          </a:bodyPr>
          <a:lstStyle/>
          <a:p>
            <a:pPr algn="ctr"/>
            <a:r>
              <a:rPr lang="de-DE" sz="2400" dirty="0" smtClean="0">
                <a:latin typeface="Times New Roman" panose="02020603050405020304" pitchFamily="18" charset="0"/>
                <a:cs typeface="Times New Roman" panose="02020603050405020304" pitchFamily="18" charset="0"/>
              </a:rPr>
              <a:t>Leistungsbilanz</a:t>
            </a:r>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9" name="Textfeld 8">
            <a:extLst>
              <a:ext uri="{FF2B5EF4-FFF2-40B4-BE49-F238E27FC236}">
                <a16:creationId xmlns:a16="http://schemas.microsoft.com/office/drawing/2014/main" id="{AA15B691-283D-4341-8E52-EBA1542B1340}"/>
              </a:ext>
            </a:extLst>
          </p:cNvPr>
          <p:cNvSpPr txBox="1"/>
          <p:nvPr/>
        </p:nvSpPr>
        <p:spPr>
          <a:xfrm>
            <a:off x="2893972" y="4822230"/>
            <a:ext cx="2228852" cy="504265"/>
          </a:xfrm>
          <a:prstGeom prst="rect">
            <a:avLst/>
          </a:prstGeom>
          <a:noFill/>
        </p:spPr>
        <p:txBody>
          <a:bodyPr wrap="square" rtlCol="0">
            <a:noAutofit/>
          </a:bodyPr>
          <a:lstStyle/>
          <a:p>
            <a:pPr algn="ctr"/>
            <a:r>
              <a:rPr lang="de-DE" sz="2400" dirty="0" smtClean="0">
                <a:latin typeface="Times New Roman" panose="02020603050405020304" pitchFamily="18" charset="0"/>
                <a:cs typeface="Times New Roman" panose="02020603050405020304" pitchFamily="18" charset="0"/>
              </a:rPr>
              <a:t>Offenheitsgrad</a:t>
            </a:r>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12" name="Textfeld 11">
            <a:extLst>
              <a:ext uri="{FF2B5EF4-FFF2-40B4-BE49-F238E27FC236}">
                <a16:creationId xmlns:a16="http://schemas.microsoft.com/office/drawing/2014/main" id="{AA15B691-283D-4341-8E52-EBA1542B1340}"/>
              </a:ext>
            </a:extLst>
          </p:cNvPr>
          <p:cNvSpPr txBox="1"/>
          <p:nvPr/>
        </p:nvSpPr>
        <p:spPr>
          <a:xfrm>
            <a:off x="1917536" y="3554806"/>
            <a:ext cx="2228852" cy="504265"/>
          </a:xfrm>
          <a:prstGeom prst="rect">
            <a:avLst/>
          </a:prstGeom>
          <a:noFill/>
        </p:spPr>
        <p:txBody>
          <a:bodyPr wrap="square" rtlCol="0">
            <a:noAutofit/>
          </a:bodyPr>
          <a:lstStyle/>
          <a:p>
            <a:pPr algn="ctr"/>
            <a:r>
              <a:rPr lang="de-DE" sz="2400" dirty="0" smtClean="0">
                <a:latin typeface="Times New Roman" panose="02020603050405020304" pitchFamily="18" charset="0"/>
                <a:cs typeface="Times New Roman" panose="02020603050405020304" pitchFamily="18" charset="0"/>
              </a:rPr>
              <a:t>Wechselkurs</a:t>
            </a:r>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pic>
        <p:nvPicPr>
          <p:cNvPr id="1026" name="Picture 2" descr="https://upload.wikimedia.org/wikipedia/commons/thumb/4/4b/Octagon_2.svg/240px-Octagon_2.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71695" y="1538118"/>
            <a:ext cx="3284111" cy="3284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29678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7" name="Rectangle 2"/>
          <p:cNvSpPr>
            <a:spLocks noChangeArrowheads="1"/>
          </p:cNvSpPr>
          <p:nvPr/>
        </p:nvSpPr>
        <p:spPr bwMode="auto">
          <a:xfrm>
            <a:off x="1802218" y="159611"/>
            <a:ext cx="9388549" cy="4176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100" b="1" dirty="0" smtClean="0">
                <a:solidFill>
                  <a:srgbClr val="000000"/>
                </a:solidFill>
                <a:latin typeface="Sparkasse Rg" pitchFamily="34" charset="0"/>
              </a:rPr>
              <a:t>Konjunkturzyklus, Wirtschaftswachstum, Inflation und Arbeitslosigkeit</a:t>
            </a:r>
            <a:endParaRPr lang="de-DE" sz="2100" b="1" dirty="0">
              <a:solidFill>
                <a:srgbClr val="000000"/>
              </a:solidFill>
              <a:latin typeface="Sparkasse Rg" pitchFamily="34" charset="0"/>
            </a:endParaRPr>
          </a:p>
        </p:txBody>
      </p:sp>
      <p:sp>
        <p:nvSpPr>
          <p:cNvPr id="113668" name="Text Box 3"/>
          <p:cNvSpPr txBox="1">
            <a:spLocks noChangeArrowheads="1"/>
          </p:cNvSpPr>
          <p:nvPr/>
        </p:nvSpPr>
        <p:spPr bwMode="auto">
          <a:xfrm>
            <a:off x="300019" y="612716"/>
            <a:ext cx="11560287" cy="79156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sz="2400" dirty="0" smtClean="0">
                <a:solidFill>
                  <a:srgbClr val="000000"/>
                </a:solidFill>
              </a:rPr>
              <a:t>In der Makroökonomie haben wir den Konjunkturzyklus als die Schwankung des realen Bruttoinlandsprodukts um das Produktionspotential bzw. einen langfristigen Trend definiert</a:t>
            </a:r>
            <a:endParaRPr lang="de-DE" sz="2400" dirty="0">
              <a:solidFill>
                <a:srgbClr val="000000"/>
              </a:solidFill>
            </a:endParaRPr>
          </a:p>
          <a:p>
            <a:pPr eaLnBrk="1" hangingPunct="1">
              <a:buClrTx/>
              <a:buFontTx/>
              <a:buNone/>
            </a:pPr>
            <a:endParaRPr lang="de-DE" sz="2400" dirty="0">
              <a:solidFill>
                <a:srgbClr val="000000"/>
              </a:solidFill>
            </a:endParaRPr>
          </a:p>
          <a:p>
            <a:pPr eaLnBrk="1" hangingPunct="1">
              <a:buClrTx/>
              <a:buFontTx/>
              <a:buNone/>
            </a:pPr>
            <a:endParaRPr lang="de-DE" sz="2400" dirty="0">
              <a:solidFill>
                <a:srgbClr val="000000"/>
              </a:solidFill>
            </a:endParaRPr>
          </a:p>
          <a:p>
            <a:pPr eaLnBrk="1" hangingPunct="1">
              <a:buClrTx/>
              <a:buFontTx/>
              <a:buNone/>
            </a:pPr>
            <a:endParaRPr lang="de-DE" sz="2400" dirty="0">
              <a:solidFill>
                <a:srgbClr val="000000"/>
              </a:solidFill>
            </a:endParaRPr>
          </a:p>
        </p:txBody>
      </p:sp>
      <p:cxnSp>
        <p:nvCxnSpPr>
          <p:cNvPr id="6" name="Gerade Verbindung mit Pfeil 5">
            <a:extLst>
              <a:ext uri="{FF2B5EF4-FFF2-40B4-BE49-F238E27FC236}">
                <a16:creationId xmlns:a16="http://schemas.microsoft.com/office/drawing/2014/main" id="{61DA8E8B-7569-4BBF-8169-74EE80988E0E}"/>
              </a:ext>
            </a:extLst>
          </p:cNvPr>
          <p:cNvCxnSpPr>
            <a:cxnSpLocks/>
          </p:cNvCxnSpPr>
          <p:nvPr/>
        </p:nvCxnSpPr>
        <p:spPr>
          <a:xfrm flipV="1">
            <a:off x="2018371" y="1449989"/>
            <a:ext cx="0" cy="5006899"/>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id="{8432A3A4-D5A9-41BA-AAA9-D68D7B43D629}"/>
              </a:ext>
            </a:extLst>
          </p:cNvPr>
          <p:cNvCxnSpPr>
            <a:cxnSpLocks/>
          </p:cNvCxnSpPr>
          <p:nvPr/>
        </p:nvCxnSpPr>
        <p:spPr>
          <a:xfrm flipV="1">
            <a:off x="1694987" y="6074030"/>
            <a:ext cx="9174574" cy="1"/>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Freihandform: Form 8">
            <a:extLst>
              <a:ext uri="{FF2B5EF4-FFF2-40B4-BE49-F238E27FC236}">
                <a16:creationId xmlns:a16="http://schemas.microsoft.com/office/drawing/2014/main" id="{2161B6EE-D55A-468C-9B6A-7CC28FB05C23}"/>
              </a:ext>
            </a:extLst>
          </p:cNvPr>
          <p:cNvSpPr/>
          <p:nvPr/>
        </p:nvSpPr>
        <p:spPr>
          <a:xfrm>
            <a:off x="2462981" y="2766194"/>
            <a:ext cx="7846142" cy="2713703"/>
          </a:xfrm>
          <a:custGeom>
            <a:avLst/>
            <a:gdLst>
              <a:gd name="connsiteX0" fmla="*/ 0 w 7226709"/>
              <a:gd name="connsiteY0" fmla="*/ 2713703 h 2713703"/>
              <a:gd name="connsiteX1" fmla="*/ 4306529 w 7226709"/>
              <a:gd name="connsiteY1" fmla="*/ 1253613 h 2713703"/>
              <a:gd name="connsiteX2" fmla="*/ 7226709 w 7226709"/>
              <a:gd name="connsiteY2" fmla="*/ 0 h 2713703"/>
            </a:gdLst>
            <a:ahLst/>
            <a:cxnLst>
              <a:cxn ang="0">
                <a:pos x="connsiteX0" y="connsiteY0"/>
              </a:cxn>
              <a:cxn ang="0">
                <a:pos x="connsiteX1" y="connsiteY1"/>
              </a:cxn>
              <a:cxn ang="0">
                <a:pos x="connsiteX2" y="connsiteY2"/>
              </a:cxn>
            </a:cxnLst>
            <a:rect l="l" t="t" r="r" b="b"/>
            <a:pathLst>
              <a:path w="7226709" h="2713703">
                <a:moveTo>
                  <a:pt x="0" y="2713703"/>
                </a:moveTo>
                <a:cubicBezTo>
                  <a:pt x="1551039" y="2209800"/>
                  <a:pt x="3102078" y="1705897"/>
                  <a:pt x="4306529" y="1253613"/>
                </a:cubicBezTo>
                <a:cubicBezTo>
                  <a:pt x="5510981" y="801329"/>
                  <a:pt x="6368845" y="400664"/>
                  <a:pt x="7226709"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Freihandform: Form 10">
            <a:extLst>
              <a:ext uri="{FF2B5EF4-FFF2-40B4-BE49-F238E27FC236}">
                <a16:creationId xmlns:a16="http://schemas.microsoft.com/office/drawing/2014/main" id="{2CC28C69-9060-44ED-80BF-107CA28A9A31}"/>
              </a:ext>
            </a:extLst>
          </p:cNvPr>
          <p:cNvSpPr/>
          <p:nvPr/>
        </p:nvSpPr>
        <p:spPr>
          <a:xfrm>
            <a:off x="2584771" y="2441729"/>
            <a:ext cx="7399887" cy="3465870"/>
          </a:xfrm>
          <a:custGeom>
            <a:avLst/>
            <a:gdLst>
              <a:gd name="connsiteX0" fmla="*/ 0 w 7182464"/>
              <a:gd name="connsiteY0" fmla="*/ 2905433 h 2905433"/>
              <a:gd name="connsiteX1" fmla="*/ 1371600 w 7182464"/>
              <a:gd name="connsiteY1" fmla="*/ 1032387 h 2905433"/>
              <a:gd name="connsiteX2" fmla="*/ 3775587 w 7182464"/>
              <a:gd name="connsiteY2" fmla="*/ 1666568 h 2905433"/>
              <a:gd name="connsiteX3" fmla="*/ 6002593 w 7182464"/>
              <a:gd name="connsiteY3" fmla="*/ 2020529 h 2905433"/>
              <a:gd name="connsiteX4" fmla="*/ 7182464 w 7182464"/>
              <a:gd name="connsiteY4" fmla="*/ 0 h 29054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2464" h="2905433">
                <a:moveTo>
                  <a:pt x="0" y="2905433"/>
                </a:moveTo>
                <a:cubicBezTo>
                  <a:pt x="371168" y="2072148"/>
                  <a:pt x="742336" y="1238864"/>
                  <a:pt x="1371600" y="1032387"/>
                </a:cubicBezTo>
                <a:cubicBezTo>
                  <a:pt x="2000864" y="825910"/>
                  <a:pt x="3003755" y="1501878"/>
                  <a:pt x="3775587" y="1666568"/>
                </a:cubicBezTo>
                <a:cubicBezTo>
                  <a:pt x="4547419" y="1831258"/>
                  <a:pt x="5434780" y="2298290"/>
                  <a:pt x="6002593" y="2020529"/>
                </a:cubicBezTo>
                <a:cubicBezTo>
                  <a:pt x="6570406" y="1742768"/>
                  <a:pt x="6876435" y="871384"/>
                  <a:pt x="7182464"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a:extLst>
              <a:ext uri="{FF2B5EF4-FFF2-40B4-BE49-F238E27FC236}">
                <a16:creationId xmlns:a16="http://schemas.microsoft.com/office/drawing/2014/main" id="{F1707DED-0474-4FC4-BF00-F43A34275868}"/>
              </a:ext>
            </a:extLst>
          </p:cNvPr>
          <p:cNvSpPr txBox="1"/>
          <p:nvPr/>
        </p:nvSpPr>
        <p:spPr>
          <a:xfrm>
            <a:off x="10114962" y="6064631"/>
            <a:ext cx="651269" cy="461665"/>
          </a:xfrm>
          <a:prstGeom prst="rect">
            <a:avLst/>
          </a:prstGeom>
          <a:noFill/>
        </p:spPr>
        <p:txBody>
          <a:bodyPr wrap="none" rtlCol="0">
            <a:spAutoFit/>
          </a:bodyPr>
          <a:lstStyle/>
          <a:p>
            <a:r>
              <a:rPr lang="de-DE" sz="2400" dirty="0"/>
              <a:t>Zeit</a:t>
            </a:r>
          </a:p>
        </p:txBody>
      </p:sp>
      <p:sp>
        <p:nvSpPr>
          <p:cNvPr id="11" name="Textfeld 10">
            <a:extLst>
              <a:ext uri="{FF2B5EF4-FFF2-40B4-BE49-F238E27FC236}">
                <a16:creationId xmlns:a16="http://schemas.microsoft.com/office/drawing/2014/main" id="{F55D6EEB-5F70-4415-B7FF-47C8B53E7681}"/>
              </a:ext>
            </a:extLst>
          </p:cNvPr>
          <p:cNvSpPr txBox="1"/>
          <p:nvPr/>
        </p:nvSpPr>
        <p:spPr>
          <a:xfrm>
            <a:off x="588070" y="1469231"/>
            <a:ext cx="1463286" cy="461665"/>
          </a:xfrm>
          <a:prstGeom prst="rect">
            <a:avLst/>
          </a:prstGeom>
          <a:noFill/>
        </p:spPr>
        <p:txBody>
          <a:bodyPr wrap="none" rtlCol="0">
            <a:spAutoFit/>
          </a:bodyPr>
          <a:lstStyle/>
          <a:p>
            <a:r>
              <a:rPr lang="de-DE" sz="2400" dirty="0" smtClean="0"/>
              <a:t>Reales BIP</a:t>
            </a:r>
            <a:endParaRPr lang="de-DE" sz="2400" dirty="0"/>
          </a:p>
        </p:txBody>
      </p:sp>
      <p:sp>
        <p:nvSpPr>
          <p:cNvPr id="12" name="Textfeld 11">
            <a:extLst>
              <a:ext uri="{FF2B5EF4-FFF2-40B4-BE49-F238E27FC236}">
                <a16:creationId xmlns:a16="http://schemas.microsoft.com/office/drawing/2014/main" id="{F7F25198-4E91-470D-8F85-D4ABA4DDFBE3}"/>
              </a:ext>
            </a:extLst>
          </p:cNvPr>
          <p:cNvSpPr txBox="1"/>
          <p:nvPr/>
        </p:nvSpPr>
        <p:spPr>
          <a:xfrm>
            <a:off x="2051356" y="6258809"/>
            <a:ext cx="1332609" cy="369332"/>
          </a:xfrm>
          <a:prstGeom prst="rect">
            <a:avLst/>
          </a:prstGeom>
          <a:noFill/>
        </p:spPr>
        <p:txBody>
          <a:bodyPr wrap="none" rtlCol="0">
            <a:spAutoFit/>
          </a:bodyPr>
          <a:lstStyle/>
          <a:p>
            <a:r>
              <a:rPr lang="de-DE" dirty="0"/>
              <a:t>Aufschwung</a:t>
            </a:r>
          </a:p>
        </p:txBody>
      </p:sp>
      <p:sp>
        <p:nvSpPr>
          <p:cNvPr id="13" name="Textfeld 12">
            <a:extLst>
              <a:ext uri="{FF2B5EF4-FFF2-40B4-BE49-F238E27FC236}">
                <a16:creationId xmlns:a16="http://schemas.microsoft.com/office/drawing/2014/main" id="{9725D671-3D82-4E24-9826-38544209292F}"/>
              </a:ext>
            </a:extLst>
          </p:cNvPr>
          <p:cNvSpPr txBox="1"/>
          <p:nvPr/>
        </p:nvSpPr>
        <p:spPr>
          <a:xfrm>
            <a:off x="3787449" y="6239261"/>
            <a:ext cx="737702" cy="369332"/>
          </a:xfrm>
          <a:prstGeom prst="rect">
            <a:avLst/>
          </a:prstGeom>
          <a:noFill/>
        </p:spPr>
        <p:txBody>
          <a:bodyPr wrap="none" rtlCol="0">
            <a:spAutoFit/>
          </a:bodyPr>
          <a:lstStyle/>
          <a:p>
            <a:pPr algn="ctr"/>
            <a:r>
              <a:rPr lang="de-DE" dirty="0"/>
              <a:t>Boom</a:t>
            </a:r>
          </a:p>
        </p:txBody>
      </p:sp>
      <p:sp>
        <p:nvSpPr>
          <p:cNvPr id="14" name="Textfeld 13">
            <a:extLst>
              <a:ext uri="{FF2B5EF4-FFF2-40B4-BE49-F238E27FC236}">
                <a16:creationId xmlns:a16="http://schemas.microsoft.com/office/drawing/2014/main" id="{5B5B26A3-A445-4C30-9AA3-6C8429BA1BAC}"/>
              </a:ext>
            </a:extLst>
          </p:cNvPr>
          <p:cNvSpPr txBox="1"/>
          <p:nvPr/>
        </p:nvSpPr>
        <p:spPr>
          <a:xfrm>
            <a:off x="5178900" y="6247034"/>
            <a:ext cx="1263936" cy="369332"/>
          </a:xfrm>
          <a:prstGeom prst="rect">
            <a:avLst/>
          </a:prstGeom>
          <a:noFill/>
        </p:spPr>
        <p:txBody>
          <a:bodyPr wrap="none" rtlCol="0">
            <a:spAutoFit/>
          </a:bodyPr>
          <a:lstStyle/>
          <a:p>
            <a:pPr algn="ctr"/>
            <a:r>
              <a:rPr lang="de-DE" dirty="0"/>
              <a:t>Abschwung</a:t>
            </a:r>
          </a:p>
        </p:txBody>
      </p:sp>
      <p:sp>
        <p:nvSpPr>
          <p:cNvPr id="15" name="Textfeld 14">
            <a:extLst>
              <a:ext uri="{FF2B5EF4-FFF2-40B4-BE49-F238E27FC236}">
                <a16:creationId xmlns:a16="http://schemas.microsoft.com/office/drawing/2014/main" id="{3965B6B7-71B8-4109-8D6F-09360A1691CC}"/>
              </a:ext>
            </a:extLst>
          </p:cNvPr>
          <p:cNvSpPr txBox="1"/>
          <p:nvPr/>
        </p:nvSpPr>
        <p:spPr>
          <a:xfrm>
            <a:off x="7808684" y="6269336"/>
            <a:ext cx="639534" cy="369332"/>
          </a:xfrm>
          <a:prstGeom prst="rect">
            <a:avLst/>
          </a:prstGeom>
          <a:noFill/>
        </p:spPr>
        <p:txBody>
          <a:bodyPr wrap="none" rtlCol="0">
            <a:spAutoFit/>
          </a:bodyPr>
          <a:lstStyle/>
          <a:p>
            <a:pPr algn="ctr"/>
            <a:r>
              <a:rPr lang="de-DE" dirty="0"/>
              <a:t>Krise</a:t>
            </a:r>
          </a:p>
        </p:txBody>
      </p:sp>
      <p:cxnSp>
        <p:nvCxnSpPr>
          <p:cNvPr id="16" name="Gerader Verbinder 15">
            <a:extLst>
              <a:ext uri="{FF2B5EF4-FFF2-40B4-BE49-F238E27FC236}">
                <a16:creationId xmlns:a16="http://schemas.microsoft.com/office/drawing/2014/main" id="{13AB4FBE-CF02-4621-BB04-F7FC71350BA7}"/>
              </a:ext>
            </a:extLst>
          </p:cNvPr>
          <p:cNvCxnSpPr>
            <a:cxnSpLocks/>
          </p:cNvCxnSpPr>
          <p:nvPr/>
        </p:nvCxnSpPr>
        <p:spPr>
          <a:xfrm>
            <a:off x="3436374" y="3370878"/>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 name="Gerader Verbinder 16">
            <a:extLst>
              <a:ext uri="{FF2B5EF4-FFF2-40B4-BE49-F238E27FC236}">
                <a16:creationId xmlns:a16="http://schemas.microsoft.com/office/drawing/2014/main" id="{576DF315-D762-4A42-8766-7C4E3E8305BA}"/>
              </a:ext>
            </a:extLst>
          </p:cNvPr>
          <p:cNvCxnSpPr>
            <a:cxnSpLocks/>
          </p:cNvCxnSpPr>
          <p:nvPr/>
        </p:nvCxnSpPr>
        <p:spPr>
          <a:xfrm>
            <a:off x="4857135" y="3331554"/>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 name="Gerader Verbinder 17">
            <a:extLst>
              <a:ext uri="{FF2B5EF4-FFF2-40B4-BE49-F238E27FC236}">
                <a16:creationId xmlns:a16="http://schemas.microsoft.com/office/drawing/2014/main" id="{151BE2C0-A385-4932-85E0-F67525950819}"/>
              </a:ext>
            </a:extLst>
          </p:cNvPr>
          <p:cNvCxnSpPr>
            <a:cxnSpLocks/>
          </p:cNvCxnSpPr>
          <p:nvPr/>
        </p:nvCxnSpPr>
        <p:spPr>
          <a:xfrm>
            <a:off x="7030065" y="3247981"/>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 name="Gerader Verbinder 18">
            <a:extLst>
              <a:ext uri="{FF2B5EF4-FFF2-40B4-BE49-F238E27FC236}">
                <a16:creationId xmlns:a16="http://schemas.microsoft.com/office/drawing/2014/main" id="{F2C0F40F-E512-4C2D-88B5-930113BC0353}"/>
              </a:ext>
            </a:extLst>
          </p:cNvPr>
          <p:cNvCxnSpPr>
            <a:cxnSpLocks/>
          </p:cNvCxnSpPr>
          <p:nvPr/>
        </p:nvCxnSpPr>
        <p:spPr>
          <a:xfrm>
            <a:off x="9276736" y="3134910"/>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0" name="Text Box 3"/>
          <p:cNvSpPr txBox="1">
            <a:spLocks noChangeArrowheads="1"/>
          </p:cNvSpPr>
          <p:nvPr/>
        </p:nvSpPr>
        <p:spPr bwMode="auto">
          <a:xfrm>
            <a:off x="2260306" y="1510451"/>
            <a:ext cx="7604064" cy="9312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sz="1600" dirty="0" smtClean="0">
                <a:solidFill>
                  <a:srgbClr val="000000"/>
                </a:solidFill>
              </a:rPr>
              <a:t>Nimmt man für den Trend eine konstante Wachstumsrate über die Zeit an, ist dies </a:t>
            </a:r>
            <a:r>
              <a:rPr lang="de-DE" sz="1600" b="1" dirty="0" smtClean="0">
                <a:solidFill>
                  <a:srgbClr val="000000"/>
                </a:solidFill>
              </a:rPr>
              <a:t>keine </a:t>
            </a:r>
            <a:r>
              <a:rPr lang="de-DE" sz="1600" dirty="0" smtClean="0">
                <a:solidFill>
                  <a:srgbClr val="000000"/>
                </a:solidFill>
              </a:rPr>
              <a:t>Gerade, sondern eine Exponentialfunktion. Gerade in diesen Zeiten lernen wir ja gerade, was ein </a:t>
            </a:r>
            <a:r>
              <a:rPr lang="de-DE" sz="1600" dirty="0" err="1" smtClean="0">
                <a:solidFill>
                  <a:srgbClr val="000000"/>
                </a:solidFill>
              </a:rPr>
              <a:t>Wachstumsprozeß</a:t>
            </a:r>
            <a:r>
              <a:rPr lang="de-DE" sz="1600" dirty="0" smtClean="0">
                <a:solidFill>
                  <a:srgbClr val="000000"/>
                </a:solidFill>
              </a:rPr>
              <a:t> ist!</a:t>
            </a:r>
            <a:endParaRPr lang="de-DE" sz="1600" dirty="0">
              <a:solidFill>
                <a:srgbClr val="000000"/>
              </a:solidFill>
            </a:endParaRPr>
          </a:p>
        </p:txBody>
      </p:sp>
      <p:cxnSp>
        <p:nvCxnSpPr>
          <p:cNvPr id="21" name="Gerade Verbindung mit Pfeil 20"/>
          <p:cNvCxnSpPr/>
          <p:nvPr/>
        </p:nvCxnSpPr>
        <p:spPr>
          <a:xfrm>
            <a:off x="5065614" y="2275298"/>
            <a:ext cx="3066882" cy="10955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770106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Rectangle 1"/>
          <p:cNvSpPr>
            <a:spLocks noChangeArrowheads="1"/>
          </p:cNvSpPr>
          <p:nvPr/>
        </p:nvSpPr>
        <p:spPr bwMode="auto">
          <a:xfrm>
            <a:off x="1943100" y="47666"/>
            <a:ext cx="9399493"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smtClean="0">
                <a:solidFill>
                  <a:srgbClr val="000000"/>
                </a:solidFill>
                <a:latin typeface="Sparkasse Rg" pitchFamily="34" charset="0"/>
              </a:rPr>
              <a:t>Das Produktionspotential bzw. der langfristige Trend</a:t>
            </a:r>
            <a:endParaRPr lang="de-DE" sz="2400" b="1" dirty="0">
              <a:solidFill>
                <a:srgbClr val="000000"/>
              </a:solidFill>
              <a:latin typeface="Sparkasse Rg" pitchFamily="34" charset="0"/>
            </a:endParaRPr>
          </a:p>
        </p:txBody>
      </p:sp>
      <p:sp>
        <p:nvSpPr>
          <p:cNvPr id="23" name="Text Box 3"/>
          <p:cNvSpPr txBox="1">
            <a:spLocks noChangeArrowheads="1"/>
          </p:cNvSpPr>
          <p:nvPr/>
        </p:nvSpPr>
        <p:spPr bwMode="auto">
          <a:xfrm>
            <a:off x="0" y="677864"/>
            <a:ext cx="12192000" cy="5592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sz="1600" dirty="0" smtClean="0">
                <a:solidFill>
                  <a:srgbClr val="000000"/>
                </a:solidFill>
              </a:rPr>
              <a:t>Wichtig! Der Wachstumstrend ist nicht gleichzusetzen mit dem durchschnittlichen Wachstum der letzten Jahre, auch wenn dies oft als Näherung angesehen wird. Es geht um die Schwankung um das Produktionspotenzial</a:t>
            </a:r>
            <a:endParaRPr lang="de-DE" sz="1600" dirty="0">
              <a:solidFill>
                <a:srgbClr val="000000"/>
              </a:solidFill>
            </a:endParaRPr>
          </a:p>
        </p:txBody>
      </p:sp>
      <p:sp>
        <p:nvSpPr>
          <p:cNvPr id="2" name="Rechteck 1"/>
          <p:cNvSpPr/>
          <p:nvPr/>
        </p:nvSpPr>
        <p:spPr>
          <a:xfrm>
            <a:off x="-1" y="1897856"/>
            <a:ext cx="11952195" cy="338554"/>
          </a:xfrm>
          <a:prstGeom prst="rect">
            <a:avLst/>
          </a:prstGeom>
        </p:spPr>
        <p:txBody>
          <a:bodyPr wrap="square">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1600" dirty="0" smtClean="0">
                <a:solidFill>
                  <a:srgbClr val="000000"/>
                </a:solidFill>
                <a:latin typeface="Times New Roman" pitchFamily="18" charset="0"/>
              </a:rPr>
              <a:t>Die Definition ist allerdings nicht einheitlich in der Literatur vorgegeben. Bei der Bundesbank findet man:</a:t>
            </a:r>
            <a:endParaRPr lang="de-DE" sz="1600" b="1" dirty="0">
              <a:solidFill>
                <a:srgbClr val="000000"/>
              </a:solidFill>
              <a:latin typeface="Times New Roman" pitchFamily="18" charset="0"/>
            </a:endParaRPr>
          </a:p>
        </p:txBody>
      </p:sp>
      <p:sp>
        <p:nvSpPr>
          <p:cNvPr id="4" name="Rechteck 3"/>
          <p:cNvSpPr/>
          <p:nvPr/>
        </p:nvSpPr>
        <p:spPr>
          <a:xfrm>
            <a:off x="-1" y="2258612"/>
            <a:ext cx="12192001" cy="584775"/>
          </a:xfrm>
          <a:prstGeom prst="rect">
            <a:avLst/>
          </a:prstGeom>
        </p:spPr>
        <p:txBody>
          <a:bodyPr wrap="square">
            <a:spAutoFit/>
          </a:bodyPr>
          <a:lstStyle/>
          <a:p>
            <a:r>
              <a:rPr lang="de-DE" sz="1600" b="1" dirty="0">
                <a:solidFill>
                  <a:srgbClr val="000000"/>
                </a:solidFill>
                <a:latin typeface="Times New Roman" pitchFamily="18" charset="0"/>
              </a:rPr>
              <a:t>Produktionspotenzial</a:t>
            </a:r>
            <a:r>
              <a:rPr lang="de-DE" sz="1600" dirty="0">
                <a:solidFill>
                  <a:srgbClr val="000000"/>
                </a:solidFill>
                <a:latin typeface="Times New Roman" pitchFamily="18" charset="0"/>
              </a:rPr>
              <a:t> = gesamtwirtschaftliche Erzeugung in einem Stadium, in dem nachfrageseitig weder Inflations- noch Deflationsdruck existiert.</a:t>
            </a:r>
          </a:p>
        </p:txBody>
      </p:sp>
      <p:sp>
        <p:nvSpPr>
          <p:cNvPr id="24" name="Rechteck 23"/>
          <p:cNvSpPr/>
          <p:nvPr/>
        </p:nvSpPr>
        <p:spPr>
          <a:xfrm>
            <a:off x="0" y="1305498"/>
            <a:ext cx="11952195" cy="584775"/>
          </a:xfrm>
          <a:prstGeom prst="rect">
            <a:avLst/>
          </a:prstGeom>
        </p:spPr>
        <p:txBody>
          <a:bodyPr wrap="square">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1600" dirty="0">
                <a:solidFill>
                  <a:srgbClr val="000000"/>
                </a:solidFill>
                <a:latin typeface="Times New Roman" pitchFamily="18" charset="0"/>
              </a:rPr>
              <a:t>Das </a:t>
            </a:r>
            <a:r>
              <a:rPr lang="de-DE" sz="1600" b="1" dirty="0">
                <a:solidFill>
                  <a:srgbClr val="000000"/>
                </a:solidFill>
                <a:latin typeface="Times New Roman" pitchFamily="18" charset="0"/>
              </a:rPr>
              <a:t>Produktionspotenzials</a:t>
            </a:r>
            <a:r>
              <a:rPr lang="de-DE" sz="1600" dirty="0">
                <a:solidFill>
                  <a:srgbClr val="000000"/>
                </a:solidFill>
                <a:latin typeface="Times New Roman" pitchFamily="18" charset="0"/>
              </a:rPr>
              <a:t> wurde in Makro als die</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1600" b="1" dirty="0">
                <a:solidFill>
                  <a:srgbClr val="000000"/>
                </a:solidFill>
                <a:latin typeface="Times New Roman" pitchFamily="18" charset="0"/>
              </a:rPr>
              <a:t>mögliche gesamtwirtschaftliche Produktion bei Vollauslastung der Kapazitäten definiert</a:t>
            </a:r>
          </a:p>
        </p:txBody>
      </p:sp>
      <p:sp>
        <p:nvSpPr>
          <p:cNvPr id="25" name="Rechteck 24"/>
          <p:cNvSpPr/>
          <p:nvPr/>
        </p:nvSpPr>
        <p:spPr>
          <a:xfrm>
            <a:off x="0" y="2865589"/>
            <a:ext cx="11952195" cy="338554"/>
          </a:xfrm>
          <a:prstGeom prst="rect">
            <a:avLst/>
          </a:prstGeom>
        </p:spPr>
        <p:txBody>
          <a:bodyPr wrap="square">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1600" dirty="0" smtClean="0">
                <a:solidFill>
                  <a:srgbClr val="000000"/>
                </a:solidFill>
                <a:latin typeface="Times New Roman" pitchFamily="18" charset="0"/>
              </a:rPr>
              <a:t>In einer Analyse des </a:t>
            </a:r>
            <a:r>
              <a:rPr lang="de-DE" sz="1600" dirty="0" smtClean="0">
                <a:solidFill>
                  <a:srgbClr val="000000"/>
                </a:solidFill>
                <a:latin typeface="Times New Roman" pitchFamily="18" charset="0"/>
                <a:hlinkClick r:id="rId3"/>
              </a:rPr>
              <a:t>Sachverständigenrats aus dem Jahr 2007 </a:t>
            </a:r>
            <a:r>
              <a:rPr lang="de-DE" sz="1600" dirty="0" smtClean="0">
                <a:solidFill>
                  <a:srgbClr val="000000"/>
                </a:solidFill>
                <a:latin typeface="Times New Roman" pitchFamily="18" charset="0"/>
              </a:rPr>
              <a:t>findet man folgende längere Erläuterung:</a:t>
            </a:r>
            <a:endParaRPr lang="de-DE" sz="1600" b="1" dirty="0">
              <a:solidFill>
                <a:srgbClr val="000000"/>
              </a:solidFill>
              <a:latin typeface="Times New Roman" pitchFamily="18" charset="0"/>
            </a:endParaRPr>
          </a:p>
        </p:txBody>
      </p:sp>
      <p:sp>
        <p:nvSpPr>
          <p:cNvPr id="26" name="Rechteck 25"/>
          <p:cNvSpPr/>
          <p:nvPr/>
        </p:nvSpPr>
        <p:spPr>
          <a:xfrm>
            <a:off x="0" y="3268360"/>
            <a:ext cx="11952195" cy="2554545"/>
          </a:xfrm>
          <a:prstGeom prst="rect">
            <a:avLst/>
          </a:prstGeom>
        </p:spPr>
        <p:txBody>
          <a:bodyPr wrap="square">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1600" dirty="0">
                <a:solidFill>
                  <a:srgbClr val="000000"/>
                </a:solidFill>
                <a:latin typeface="Times New Roman" pitchFamily="18" charset="0"/>
              </a:rPr>
              <a:t>Das Produktionspotenzial dient als aggregiertes Maß für die Angebotsseite einer Volkswirtschaft, die explizit oder implizit integraler Bestandteil aller makroökonomischen und </a:t>
            </a:r>
            <a:r>
              <a:rPr lang="de-DE" sz="1600" dirty="0" smtClean="0">
                <a:solidFill>
                  <a:srgbClr val="000000"/>
                </a:solidFill>
                <a:latin typeface="Times New Roman" pitchFamily="18" charset="0"/>
              </a:rPr>
              <a:t>insbesondere wachstumstheoretischen </a:t>
            </a:r>
            <a:r>
              <a:rPr lang="de-DE" sz="1600" dirty="0">
                <a:solidFill>
                  <a:srgbClr val="000000"/>
                </a:solidFill>
                <a:latin typeface="Times New Roman" pitchFamily="18" charset="0"/>
              </a:rPr>
              <a:t>Modelle ist. Es stellt als solches ein in </a:t>
            </a:r>
            <a:r>
              <a:rPr lang="de-DE" sz="1600" dirty="0" smtClean="0">
                <a:solidFill>
                  <a:srgbClr val="000000"/>
                </a:solidFill>
                <a:latin typeface="Times New Roman" pitchFamily="18" charset="0"/>
              </a:rPr>
              <a:t>der Volkswirtschaftslehre </a:t>
            </a:r>
            <a:r>
              <a:rPr lang="de-DE" sz="1600" dirty="0">
                <a:solidFill>
                  <a:srgbClr val="000000"/>
                </a:solidFill>
                <a:latin typeface="Times New Roman" pitchFamily="18" charset="0"/>
              </a:rPr>
              <a:t>etabliertes und weithin anerkanntes Konzept dar. Gleichwohl ist die genaue Begriffsdefinition keineswegs eindeutig. Eine klassische Definition bezeichnet das Produktionspotenzial als jene Produktion, die bei voller Auslastung aller Produktionsfaktoren (Maschinen, Gebäude und Erwerbspersonen) möglich wäre. Die hiermit gemeinten maximalen Produktionsmöglichkeiten spielen in der</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1600" dirty="0">
                <a:solidFill>
                  <a:srgbClr val="000000"/>
                </a:solidFill>
                <a:latin typeface="Times New Roman" pitchFamily="18" charset="0"/>
              </a:rPr>
              <a:t>wirtschaftspolitischen Diskussion jedoch eine untergeordnete Rolle. Stattdessen wird das Produktionspotenzial im Allgemeinen als </a:t>
            </a:r>
            <a:r>
              <a:rPr lang="de-DE" sz="1600" dirty="0" smtClean="0">
                <a:solidFill>
                  <a:srgbClr val="000000"/>
                </a:solidFill>
                <a:latin typeface="Times New Roman" pitchFamily="18" charset="0"/>
              </a:rPr>
              <a:t>jene Produktion </a:t>
            </a:r>
            <a:r>
              <a:rPr lang="de-DE" sz="1600" dirty="0">
                <a:solidFill>
                  <a:srgbClr val="000000"/>
                </a:solidFill>
                <a:latin typeface="Times New Roman" pitchFamily="18" charset="0"/>
              </a:rPr>
              <a:t>interpretiert, die sich bei normaler </a:t>
            </a:r>
            <a:r>
              <a:rPr lang="de-DE" sz="1600" dirty="0" smtClean="0">
                <a:solidFill>
                  <a:srgbClr val="000000"/>
                </a:solidFill>
                <a:latin typeface="Times New Roman" pitchFamily="18" charset="0"/>
              </a:rPr>
              <a:t>Auslastung der </a:t>
            </a:r>
            <a:r>
              <a:rPr lang="de-DE" sz="1600" dirty="0">
                <a:solidFill>
                  <a:srgbClr val="000000"/>
                </a:solidFill>
                <a:latin typeface="Times New Roman" pitchFamily="18" charset="0"/>
              </a:rPr>
              <a:t>vorhandenen Kapazitäten ergibt. Diese Definition wiederum wird auf zweierlei Weise interpretiert. Zum einen wird unter dem Potenzialwachstum rein statistisch das Trendwachstum verstanden, das heißt der Mittelwert der Zuwachsraten des Bruttoinlandsprodukts über einen vollen Konjunkturzyklus. Zum anderen ist mit dem Produktionspotenzial das Niveau des Bruttoinlandsprodukts gemeint, das produziert werden kann, ohne dass Inflationsdruck entsteht (</a:t>
            </a:r>
            <a:r>
              <a:rPr lang="de-DE" sz="1600" dirty="0" err="1">
                <a:solidFill>
                  <a:srgbClr val="000000"/>
                </a:solidFill>
                <a:latin typeface="Times New Roman" pitchFamily="18" charset="0"/>
              </a:rPr>
              <a:t>Okun</a:t>
            </a:r>
            <a:r>
              <a:rPr lang="de-DE" sz="1600" dirty="0">
                <a:solidFill>
                  <a:srgbClr val="000000"/>
                </a:solidFill>
                <a:latin typeface="Times New Roman" pitchFamily="18" charset="0"/>
              </a:rPr>
              <a:t>, 1962)</a:t>
            </a:r>
            <a:endParaRPr lang="de-DE" sz="1600" b="1" dirty="0">
              <a:solidFill>
                <a:srgbClr val="000000"/>
              </a:solidFill>
              <a:latin typeface="Times New Roman" pitchFamily="18" charset="0"/>
            </a:endParaRPr>
          </a:p>
        </p:txBody>
      </p:sp>
      <p:sp>
        <p:nvSpPr>
          <p:cNvPr id="27" name="Rechteck 26"/>
          <p:cNvSpPr/>
          <p:nvPr/>
        </p:nvSpPr>
        <p:spPr>
          <a:xfrm>
            <a:off x="0" y="6098195"/>
            <a:ext cx="11952195" cy="584775"/>
          </a:xfrm>
          <a:prstGeom prst="rect">
            <a:avLst/>
          </a:prstGeom>
        </p:spPr>
        <p:txBody>
          <a:bodyPr wrap="square">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1600" dirty="0" smtClean="0">
                <a:solidFill>
                  <a:srgbClr val="000000"/>
                </a:solidFill>
                <a:latin typeface="Times New Roman" pitchFamily="18" charset="0"/>
              </a:rPr>
              <a:t>Insbesondere auf die Interpretation von </a:t>
            </a:r>
            <a:r>
              <a:rPr lang="de-DE" sz="1600" dirty="0" err="1" smtClean="0">
                <a:solidFill>
                  <a:srgbClr val="000000"/>
                </a:solidFill>
                <a:latin typeface="Times New Roman" pitchFamily="18" charset="0"/>
              </a:rPr>
              <a:t>Okun</a:t>
            </a:r>
            <a:r>
              <a:rPr lang="de-DE" sz="1600" dirty="0" smtClean="0">
                <a:solidFill>
                  <a:srgbClr val="000000"/>
                </a:solidFill>
                <a:latin typeface="Times New Roman" pitchFamily="18" charset="0"/>
              </a:rPr>
              <a:t>, werden wir im weiteren Verlauf eingehen und mit der Schätzung des „</a:t>
            </a:r>
            <a:r>
              <a:rPr lang="de-DE" sz="1600" dirty="0" err="1" smtClean="0">
                <a:solidFill>
                  <a:srgbClr val="000000"/>
                </a:solidFill>
                <a:latin typeface="Times New Roman" pitchFamily="18" charset="0"/>
              </a:rPr>
              <a:t>Okunschen</a:t>
            </a:r>
            <a:r>
              <a:rPr lang="de-DE" sz="1600" dirty="0" smtClean="0">
                <a:solidFill>
                  <a:srgbClr val="000000"/>
                </a:solidFill>
                <a:latin typeface="Times New Roman" pitchFamily="18" charset="0"/>
              </a:rPr>
              <a:t> Gesetzes“ für die einzelnen Länder auch eine Schätzung des Produktionspotenzials erhalten.</a:t>
            </a:r>
            <a:endParaRPr lang="de-DE" sz="1600" b="1" dirty="0">
              <a:solidFill>
                <a:srgbClr val="000000"/>
              </a:solidFill>
              <a:latin typeface="Times New Roman" pitchFamily="18" charset="0"/>
            </a:endParaRPr>
          </a:p>
        </p:txBody>
      </p:sp>
      <p:sp>
        <p:nvSpPr>
          <p:cNvPr id="5" name="Rechteck 4"/>
          <p:cNvSpPr/>
          <p:nvPr/>
        </p:nvSpPr>
        <p:spPr>
          <a:xfrm>
            <a:off x="0" y="5821196"/>
            <a:ext cx="11952194" cy="276999"/>
          </a:xfrm>
          <a:prstGeom prst="rect">
            <a:avLst/>
          </a:prstGeom>
        </p:spPr>
        <p:txBody>
          <a:bodyPr wrap="square">
            <a:spAutoFit/>
          </a:bodyPr>
          <a:lstStyle/>
          <a:p>
            <a:r>
              <a:rPr lang="en-US" sz="1200" dirty="0" err="1">
                <a:solidFill>
                  <a:srgbClr val="000000"/>
                </a:solidFill>
                <a:latin typeface="Times New Roman" pitchFamily="18" charset="0"/>
              </a:rPr>
              <a:t>Okun</a:t>
            </a:r>
            <a:r>
              <a:rPr lang="en-US" sz="1200" dirty="0">
                <a:solidFill>
                  <a:srgbClr val="000000"/>
                </a:solidFill>
                <a:latin typeface="Times New Roman" pitchFamily="18" charset="0"/>
              </a:rPr>
              <a:t>, A. M. (1962) Potential GNP: Its Measurement and its Significance, Proceedings of the Business and Economic Statistics Section, American Statistical Association, 98 - 103. </a:t>
            </a:r>
            <a:endParaRPr lang="de-DE" sz="1200" dirty="0">
              <a:solidFill>
                <a:srgbClr val="000000"/>
              </a:solidFill>
              <a:latin typeface="Times New Roman" pitchFamily="18" charset="0"/>
            </a:endParaRPr>
          </a:p>
        </p:txBody>
      </p:sp>
    </p:spTree>
    <p:extLst>
      <p:ext uri="{BB962C8B-B14F-4D97-AF65-F5344CB8AC3E}">
        <p14:creationId xmlns:p14="http://schemas.microsoft.com/office/powerpoint/2010/main" val="260750933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 grpId="0"/>
      <p:bldP spid="4" grpId="0"/>
      <p:bldP spid="24" grpId="0"/>
      <p:bldP spid="25" grpId="0"/>
      <p:bldP spid="26" grpId="0"/>
      <p:bldP spid="27"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Rectangle 1"/>
          <p:cNvSpPr>
            <a:spLocks noChangeArrowheads="1"/>
          </p:cNvSpPr>
          <p:nvPr/>
        </p:nvSpPr>
        <p:spPr bwMode="auto">
          <a:xfrm>
            <a:off x="1943100" y="47666"/>
            <a:ext cx="9399493"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smtClean="0">
                <a:solidFill>
                  <a:srgbClr val="000000"/>
                </a:solidFill>
                <a:latin typeface="Sparkasse Rg" pitchFamily="34" charset="0"/>
              </a:rPr>
              <a:t>Das Produktionspotential weitere Definitionen</a:t>
            </a:r>
            <a:endParaRPr lang="de-DE" sz="2400" b="1" dirty="0">
              <a:solidFill>
                <a:srgbClr val="000000"/>
              </a:solidFill>
              <a:latin typeface="Sparkasse Rg" pitchFamily="34" charset="0"/>
            </a:endParaRPr>
          </a:p>
        </p:txBody>
      </p:sp>
      <p:sp>
        <p:nvSpPr>
          <p:cNvPr id="11" name="Textfeld 10"/>
          <p:cNvSpPr txBox="1"/>
          <p:nvPr/>
        </p:nvSpPr>
        <p:spPr>
          <a:xfrm>
            <a:off x="1181805" y="669837"/>
            <a:ext cx="9001000" cy="5688632"/>
          </a:xfrm>
          <a:prstGeom prst="rect">
            <a:avLst/>
          </a:prstGeom>
          <a:noFill/>
        </p:spPr>
        <p:txBody>
          <a:bodyPr wrap="square" rtlCol="0">
            <a:noAutofit/>
          </a:bodyPr>
          <a:lstStyle/>
          <a:p>
            <a:r>
              <a:rPr lang="en-US" sz="2400" b="1" dirty="0"/>
              <a:t>Potential output is the maximum amount of goods and services an economy can turn out when it is most efficient—that is, at full capacity. Often, potential output is referred to as the production capacity of the economy</a:t>
            </a:r>
            <a:r>
              <a:rPr lang="en-US" sz="2400" b="1" dirty="0" smtClean="0"/>
              <a:t>.­</a:t>
            </a:r>
            <a:r>
              <a:rPr lang="en-US" sz="2400" b="1" dirty="0"/>
              <a:t> </a:t>
            </a:r>
            <a:r>
              <a:rPr lang="en-US" sz="2400" dirty="0" smtClean="0"/>
              <a:t>(IMF Definition)</a:t>
            </a:r>
          </a:p>
          <a:p>
            <a:endParaRPr lang="en-US" sz="2400" dirty="0" smtClean="0"/>
          </a:p>
          <a:p>
            <a:endParaRPr lang="en-US" sz="2400" dirty="0"/>
          </a:p>
          <a:p>
            <a:pPr algn="ctr"/>
            <a:r>
              <a:rPr lang="en-US" sz="3200" u="sng" dirty="0" smtClean="0"/>
              <a:t>But:</a:t>
            </a:r>
          </a:p>
          <a:p>
            <a:r>
              <a:rPr lang="en-US" sz="2400" dirty="0" smtClean="0"/>
              <a:t>“…it </a:t>
            </a:r>
            <a:r>
              <a:rPr lang="en-US" sz="2400" dirty="0"/>
              <a:t>must be noted that potential output cannot </a:t>
            </a:r>
            <a:r>
              <a:rPr lang="en-US" sz="2400" dirty="0" smtClean="0"/>
              <a:t>be observed directly, but </a:t>
            </a:r>
            <a:r>
              <a:rPr lang="en-US" sz="2400" dirty="0"/>
              <a:t>has to be inferred </a:t>
            </a:r>
            <a:r>
              <a:rPr lang="en-US" sz="2400" dirty="0" smtClean="0"/>
              <a:t>from existing </a:t>
            </a:r>
            <a:r>
              <a:rPr lang="en-US" sz="2400" dirty="0"/>
              <a:t>data using statistical and </a:t>
            </a:r>
            <a:r>
              <a:rPr lang="en-US" sz="2400" dirty="0" smtClean="0"/>
              <a:t>econometric methods</a:t>
            </a:r>
            <a:r>
              <a:rPr lang="en-US" sz="2400" dirty="0"/>
              <a:t>. There is considerable uncertainty </a:t>
            </a:r>
            <a:r>
              <a:rPr lang="en-US" sz="2400" dirty="0" smtClean="0"/>
              <a:t>in the </a:t>
            </a:r>
            <a:r>
              <a:rPr lang="en-US" sz="2400" dirty="0"/>
              <a:t>measurement of potential output, </a:t>
            </a:r>
            <a:r>
              <a:rPr lang="en-US" sz="2400" dirty="0" smtClean="0"/>
              <a:t>which translates </a:t>
            </a:r>
            <a:r>
              <a:rPr lang="en-US" sz="2400" dirty="0"/>
              <a:t>across to the derived indicators</a:t>
            </a:r>
            <a:r>
              <a:rPr lang="en-US" sz="2400" dirty="0" smtClean="0"/>
              <a:t>.” (ECB, 2011)</a:t>
            </a:r>
            <a:endParaRPr lang="de-DE" sz="2400" dirty="0"/>
          </a:p>
        </p:txBody>
      </p:sp>
    </p:spTree>
    <p:extLst>
      <p:ext uri="{BB962C8B-B14F-4D97-AF65-F5344CB8AC3E}">
        <p14:creationId xmlns:p14="http://schemas.microsoft.com/office/powerpoint/2010/main" val="2027269478"/>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1" name="Rectangle 2"/>
          <p:cNvSpPr>
            <a:spLocks noChangeArrowheads="1"/>
          </p:cNvSpPr>
          <p:nvPr/>
        </p:nvSpPr>
        <p:spPr bwMode="auto">
          <a:xfrm>
            <a:off x="223398" y="0"/>
            <a:ext cx="11900863"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smtClean="0">
                <a:solidFill>
                  <a:srgbClr val="000000"/>
                </a:solidFill>
                <a:latin typeface="Sparkasse Rg" pitchFamily="34" charset="0"/>
              </a:rPr>
              <a:t>Einfache Berechnung des durchschnittlichen Wachstums anhand der Quartalswachstumsraten seit der Wiedervereinigung für Deutschland</a:t>
            </a:r>
            <a:endParaRPr lang="de-DE" sz="2400" b="1" dirty="0">
              <a:solidFill>
                <a:srgbClr val="000000"/>
              </a:solidFill>
              <a:latin typeface="Sparkasse Rg" pitchFamily="34" charset="0"/>
            </a:endParaRPr>
          </a:p>
        </p:txBody>
      </p:sp>
      <p:sp>
        <p:nvSpPr>
          <p:cNvPr id="119813" name="Text Box 5"/>
          <p:cNvSpPr txBox="1">
            <a:spLocks noChangeArrowheads="1"/>
          </p:cNvSpPr>
          <p:nvPr/>
        </p:nvSpPr>
        <p:spPr bwMode="auto">
          <a:xfrm>
            <a:off x="5622457" y="3763941"/>
            <a:ext cx="4751237" cy="338554"/>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600" dirty="0"/>
              <a:t>Quelle: Statistisches Bundesamt, </a:t>
            </a:r>
            <a:r>
              <a:rPr lang="de-DE" sz="1600" dirty="0" smtClean="0"/>
              <a:t>eigene Berechnungen</a:t>
            </a:r>
            <a:endParaRPr lang="de-DE" sz="1600" dirty="0"/>
          </a:p>
        </p:txBody>
      </p:sp>
      <p:pic>
        <p:nvPicPr>
          <p:cNvPr id="16" name="Grafik 15"/>
          <p:cNvPicPr>
            <a:picLocks noChangeAspect="1"/>
          </p:cNvPicPr>
          <p:nvPr/>
        </p:nvPicPr>
        <p:blipFill>
          <a:blip r:embed="rId3"/>
          <a:stretch>
            <a:fillRect/>
          </a:stretch>
        </p:blipFill>
        <p:spPr>
          <a:xfrm>
            <a:off x="5400000" y="19440000"/>
            <a:ext cx="5760000" cy="3462128"/>
          </a:xfrm>
          <a:prstGeom prst="rect">
            <a:avLst/>
          </a:prstGeom>
        </p:spPr>
      </p:pic>
      <p:sp>
        <p:nvSpPr>
          <p:cNvPr id="17" name="Text Box 2"/>
          <p:cNvSpPr txBox="1">
            <a:spLocks noChangeArrowheads="1"/>
          </p:cNvSpPr>
          <p:nvPr/>
        </p:nvSpPr>
        <p:spPr bwMode="auto">
          <a:xfrm>
            <a:off x="116927" y="1080859"/>
            <a:ext cx="4604370" cy="101015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400" dirty="0" smtClean="0">
                <a:solidFill>
                  <a:srgbClr val="000000"/>
                </a:solidFill>
              </a:rPr>
              <a:t>Die einfachste Approximation für einen langfristigen Trend stellt die rein deskriptive Berechnung der durchschnittlichen </a:t>
            </a:r>
            <a:r>
              <a:rPr lang="de-DE" sz="1400" dirty="0" err="1" smtClean="0">
                <a:solidFill>
                  <a:srgbClr val="000000"/>
                </a:solidFill>
              </a:rPr>
              <a:t>Wachstumrate</a:t>
            </a:r>
            <a:r>
              <a:rPr lang="de-DE" sz="1400" dirty="0" smtClean="0">
                <a:solidFill>
                  <a:srgbClr val="000000"/>
                </a:solidFill>
              </a:rPr>
              <a:t> über einen vorgegebenen Zeitraum, hier von 1991q1 bis 2021q2 dar </a:t>
            </a:r>
          </a:p>
          <a:p>
            <a:pPr eaLnBrk="1" hangingPunct="1"/>
            <a:endParaRPr lang="de-DE" sz="1400" b="1" dirty="0">
              <a:solidFill>
                <a:srgbClr val="000000"/>
              </a:solidFill>
            </a:endParaRPr>
          </a:p>
          <a:p>
            <a:pPr eaLnBrk="1" hangingPunct="1"/>
            <a:r>
              <a:rPr lang="de-DE" sz="1400" b="1" dirty="0" smtClean="0">
                <a:solidFill>
                  <a:srgbClr val="000000"/>
                </a:solidFill>
              </a:rPr>
              <a:t> </a:t>
            </a:r>
            <a:endParaRPr lang="de-DE" sz="1400" b="1" dirty="0">
              <a:solidFill>
                <a:srgbClr val="000000"/>
              </a:solidFill>
            </a:endParaRPr>
          </a:p>
          <a:p>
            <a:pPr eaLnBrk="1" hangingPunct="1"/>
            <a:endParaRPr lang="de-DE" sz="1400" dirty="0">
              <a:solidFill>
                <a:srgbClr val="000000"/>
              </a:solidFill>
            </a:endParaRPr>
          </a:p>
        </p:txBody>
      </p:sp>
      <p:sp>
        <p:nvSpPr>
          <p:cNvPr id="18" name="Text Box 2"/>
          <p:cNvSpPr txBox="1">
            <a:spLocks noChangeArrowheads="1"/>
          </p:cNvSpPr>
          <p:nvPr/>
        </p:nvSpPr>
        <p:spPr bwMode="auto">
          <a:xfrm>
            <a:off x="116927" y="2040084"/>
            <a:ext cx="4604370" cy="7501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400" dirty="0" smtClean="0">
                <a:solidFill>
                  <a:srgbClr val="000000"/>
                </a:solidFill>
              </a:rPr>
              <a:t>Während eines Extremereignisses wie dem Einbruch aufgrund der Corona-Epidemie erkennt man die Problematik dieses Ansatzes:</a:t>
            </a:r>
          </a:p>
          <a:p>
            <a:pPr eaLnBrk="1" hangingPunct="1"/>
            <a:endParaRPr lang="de-DE" sz="1400" b="1" dirty="0">
              <a:solidFill>
                <a:srgbClr val="000000"/>
              </a:solidFill>
            </a:endParaRPr>
          </a:p>
          <a:p>
            <a:pPr eaLnBrk="1" hangingPunct="1"/>
            <a:r>
              <a:rPr lang="de-DE" sz="1400" b="1" dirty="0" smtClean="0">
                <a:solidFill>
                  <a:srgbClr val="000000"/>
                </a:solidFill>
              </a:rPr>
              <a:t> </a:t>
            </a:r>
            <a:endParaRPr lang="de-DE" sz="1400" b="1" dirty="0">
              <a:solidFill>
                <a:srgbClr val="000000"/>
              </a:solidFill>
            </a:endParaRPr>
          </a:p>
          <a:p>
            <a:pPr eaLnBrk="1" hangingPunct="1"/>
            <a:endParaRPr lang="de-DE" sz="1400" dirty="0">
              <a:solidFill>
                <a:srgbClr val="000000"/>
              </a:solidFill>
            </a:endParaRPr>
          </a:p>
        </p:txBody>
      </p:sp>
      <p:sp>
        <p:nvSpPr>
          <p:cNvPr id="19" name="Text Box 2"/>
          <p:cNvSpPr txBox="1">
            <a:spLocks noChangeArrowheads="1"/>
          </p:cNvSpPr>
          <p:nvPr/>
        </p:nvSpPr>
        <p:spPr bwMode="auto">
          <a:xfrm>
            <a:off x="116927" y="2790266"/>
            <a:ext cx="4604370" cy="7501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400" dirty="0" smtClean="0">
                <a:solidFill>
                  <a:srgbClr val="000000"/>
                </a:solidFill>
              </a:rPr>
              <a:t>1) Berechnung des </a:t>
            </a:r>
            <a:r>
              <a:rPr lang="de-DE" sz="1400" dirty="0">
                <a:solidFill>
                  <a:srgbClr val="000000"/>
                </a:solidFill>
              </a:rPr>
              <a:t>Trends mit 1991q1 </a:t>
            </a:r>
            <a:r>
              <a:rPr lang="de-DE" sz="1400" dirty="0" smtClean="0">
                <a:solidFill>
                  <a:srgbClr val="000000"/>
                </a:solidFill>
              </a:rPr>
              <a:t>als Startpunkt und 2021q2 ergibt eine </a:t>
            </a:r>
            <a:r>
              <a:rPr lang="de-DE" sz="1400" dirty="0" err="1" smtClean="0">
                <a:solidFill>
                  <a:srgbClr val="000000"/>
                </a:solidFill>
              </a:rPr>
              <a:t>eine</a:t>
            </a:r>
            <a:r>
              <a:rPr lang="de-DE" sz="1400" dirty="0" smtClean="0">
                <a:solidFill>
                  <a:srgbClr val="000000"/>
                </a:solidFill>
              </a:rPr>
              <a:t> durchschnittliche Quartalswachstumsrate von 0,29% (blau)</a:t>
            </a:r>
          </a:p>
          <a:p>
            <a:pPr eaLnBrk="1" hangingPunct="1"/>
            <a:endParaRPr lang="de-DE" sz="1400" b="1" dirty="0">
              <a:solidFill>
                <a:srgbClr val="000000"/>
              </a:solidFill>
            </a:endParaRPr>
          </a:p>
          <a:p>
            <a:pPr eaLnBrk="1" hangingPunct="1"/>
            <a:r>
              <a:rPr lang="de-DE" sz="1400" b="1" dirty="0" smtClean="0">
                <a:solidFill>
                  <a:srgbClr val="000000"/>
                </a:solidFill>
              </a:rPr>
              <a:t> </a:t>
            </a:r>
            <a:endParaRPr lang="de-DE" sz="1400" b="1" dirty="0">
              <a:solidFill>
                <a:srgbClr val="000000"/>
              </a:solidFill>
            </a:endParaRPr>
          </a:p>
          <a:p>
            <a:pPr eaLnBrk="1" hangingPunct="1"/>
            <a:endParaRPr lang="de-DE" sz="1400" dirty="0">
              <a:solidFill>
                <a:srgbClr val="000000"/>
              </a:solidFill>
            </a:endParaRPr>
          </a:p>
        </p:txBody>
      </p:sp>
      <p:sp>
        <p:nvSpPr>
          <p:cNvPr id="20" name="Text Box 2"/>
          <p:cNvSpPr txBox="1">
            <a:spLocks noChangeArrowheads="1"/>
          </p:cNvSpPr>
          <p:nvPr/>
        </p:nvSpPr>
        <p:spPr bwMode="auto">
          <a:xfrm>
            <a:off x="116927" y="3489514"/>
            <a:ext cx="4604370" cy="7501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400" dirty="0">
                <a:solidFill>
                  <a:srgbClr val="000000"/>
                </a:solidFill>
              </a:rPr>
              <a:t>2</a:t>
            </a:r>
            <a:r>
              <a:rPr lang="de-DE" sz="1400" dirty="0" smtClean="0">
                <a:solidFill>
                  <a:srgbClr val="000000"/>
                </a:solidFill>
              </a:rPr>
              <a:t>) Gehen wir bis zu dem extremen Einbruch im Sommer 2020q2 erhalten durchschnittliche Quartalswachstumsrate von 0,22%, die eher einem „anschaulichen“ Mittel entspricht (gelb)</a:t>
            </a:r>
          </a:p>
          <a:p>
            <a:pPr eaLnBrk="1" hangingPunct="1"/>
            <a:endParaRPr lang="de-DE" sz="1400" b="1" dirty="0">
              <a:solidFill>
                <a:srgbClr val="000000"/>
              </a:solidFill>
            </a:endParaRPr>
          </a:p>
          <a:p>
            <a:pPr eaLnBrk="1" hangingPunct="1"/>
            <a:r>
              <a:rPr lang="de-DE" sz="1400" b="1" dirty="0" smtClean="0">
                <a:solidFill>
                  <a:srgbClr val="000000"/>
                </a:solidFill>
              </a:rPr>
              <a:t> </a:t>
            </a:r>
            <a:endParaRPr lang="de-DE" sz="1400" b="1" dirty="0">
              <a:solidFill>
                <a:srgbClr val="000000"/>
              </a:solidFill>
            </a:endParaRPr>
          </a:p>
          <a:p>
            <a:pPr eaLnBrk="1" hangingPunct="1"/>
            <a:endParaRPr lang="de-DE" sz="1400" dirty="0">
              <a:solidFill>
                <a:srgbClr val="000000"/>
              </a:solidFill>
            </a:endParaRPr>
          </a:p>
        </p:txBody>
      </p:sp>
      <p:sp>
        <p:nvSpPr>
          <p:cNvPr id="21" name="Text Box 2"/>
          <p:cNvSpPr txBox="1">
            <a:spLocks noChangeArrowheads="1"/>
          </p:cNvSpPr>
          <p:nvPr/>
        </p:nvSpPr>
        <p:spPr bwMode="auto">
          <a:xfrm>
            <a:off x="116927" y="4458486"/>
            <a:ext cx="4604370" cy="9569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400" dirty="0" smtClean="0">
                <a:solidFill>
                  <a:srgbClr val="000000"/>
                </a:solidFill>
              </a:rPr>
              <a:t>3) Spart man Corona fast ganz aus und setzt den Endpunkt auf 2020q1 ergibt sich eine durchschnittliche Quartalswachstumsrate von 0,31%, die als Trend der </a:t>
            </a:r>
            <a:r>
              <a:rPr lang="de-DE" sz="1400" dirty="0" err="1" smtClean="0">
                <a:solidFill>
                  <a:srgbClr val="000000"/>
                </a:solidFill>
              </a:rPr>
              <a:t>contrafaktischen</a:t>
            </a:r>
            <a:r>
              <a:rPr lang="de-DE" sz="1400" dirty="0" smtClean="0">
                <a:solidFill>
                  <a:srgbClr val="000000"/>
                </a:solidFill>
              </a:rPr>
              <a:t> Situation ohne Pandemie angesehen werden könnte (grau)</a:t>
            </a:r>
          </a:p>
          <a:p>
            <a:pPr eaLnBrk="1" hangingPunct="1"/>
            <a:endParaRPr lang="de-DE" sz="1400" b="1" dirty="0">
              <a:solidFill>
                <a:srgbClr val="000000"/>
              </a:solidFill>
            </a:endParaRPr>
          </a:p>
          <a:p>
            <a:pPr eaLnBrk="1" hangingPunct="1"/>
            <a:r>
              <a:rPr lang="de-DE" sz="1400" b="1" dirty="0" smtClean="0">
                <a:solidFill>
                  <a:srgbClr val="000000"/>
                </a:solidFill>
              </a:rPr>
              <a:t> </a:t>
            </a:r>
            <a:endParaRPr lang="de-DE" sz="1400" b="1" dirty="0">
              <a:solidFill>
                <a:srgbClr val="000000"/>
              </a:solidFill>
            </a:endParaRPr>
          </a:p>
          <a:p>
            <a:pPr eaLnBrk="1" hangingPunct="1"/>
            <a:endParaRPr lang="de-DE" sz="1400" dirty="0">
              <a:solidFill>
                <a:srgbClr val="000000"/>
              </a:solidFill>
            </a:endParaRPr>
          </a:p>
        </p:txBody>
      </p:sp>
      <p:pic>
        <p:nvPicPr>
          <p:cNvPr id="22" name="Grafik 21"/>
          <p:cNvPicPr>
            <a:picLocks noChangeAspect="1"/>
          </p:cNvPicPr>
          <p:nvPr/>
        </p:nvPicPr>
        <p:blipFill>
          <a:blip r:embed="rId4"/>
          <a:stretch>
            <a:fillRect/>
          </a:stretch>
        </p:blipFill>
        <p:spPr>
          <a:xfrm>
            <a:off x="5622457" y="920744"/>
            <a:ext cx="4584589" cy="2755631"/>
          </a:xfrm>
          <a:prstGeom prst="rect">
            <a:avLst/>
          </a:prstGeom>
        </p:spPr>
      </p:pic>
    </p:spTree>
    <p:extLst>
      <p:ext uri="{BB962C8B-B14F-4D97-AF65-F5344CB8AC3E}">
        <p14:creationId xmlns:p14="http://schemas.microsoft.com/office/powerpoint/2010/main" val="228248696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P spid="20" grpId="0"/>
      <p:bldP spid="2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1" name="Rectangle 2"/>
          <p:cNvSpPr>
            <a:spLocks noChangeArrowheads="1"/>
          </p:cNvSpPr>
          <p:nvPr/>
        </p:nvSpPr>
        <p:spPr bwMode="auto">
          <a:xfrm>
            <a:off x="646980" y="-204278"/>
            <a:ext cx="11900863"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smtClean="0">
                <a:solidFill>
                  <a:srgbClr val="000000"/>
                </a:solidFill>
                <a:latin typeface="Sparkasse Rg" pitchFamily="34" charset="0"/>
              </a:rPr>
              <a:t>Einfache Berechnung des durchschnittlichen Wachstums anhand der Quartalswachstumsraten seit der Wiedervereinigung für Deutschland</a:t>
            </a:r>
            <a:endParaRPr lang="de-DE" sz="2400" b="1" dirty="0">
              <a:solidFill>
                <a:srgbClr val="000000"/>
              </a:solidFill>
              <a:latin typeface="Sparkasse Rg" pitchFamily="34" charset="0"/>
            </a:endParaRPr>
          </a:p>
        </p:txBody>
      </p:sp>
      <p:sp>
        <p:nvSpPr>
          <p:cNvPr id="119813" name="Text Box 5"/>
          <p:cNvSpPr txBox="1">
            <a:spLocks noChangeArrowheads="1"/>
          </p:cNvSpPr>
          <p:nvPr/>
        </p:nvSpPr>
        <p:spPr bwMode="auto">
          <a:xfrm>
            <a:off x="8939147" y="3772682"/>
            <a:ext cx="2843407" cy="338554"/>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600" dirty="0"/>
              <a:t>Quelle: Statistisches </a:t>
            </a:r>
            <a:r>
              <a:rPr lang="de-DE" sz="1600" dirty="0" smtClean="0"/>
              <a:t>Bundesamt</a:t>
            </a:r>
            <a:endParaRPr lang="de-DE" sz="1600" dirty="0"/>
          </a:p>
        </p:txBody>
      </p:sp>
      <p:pic>
        <p:nvPicPr>
          <p:cNvPr id="16" name="Grafik 15"/>
          <p:cNvPicPr>
            <a:picLocks noChangeAspect="1"/>
          </p:cNvPicPr>
          <p:nvPr/>
        </p:nvPicPr>
        <p:blipFill>
          <a:blip r:embed="rId4"/>
          <a:stretch>
            <a:fillRect/>
          </a:stretch>
        </p:blipFill>
        <p:spPr>
          <a:xfrm>
            <a:off x="5661073" y="14643552"/>
            <a:ext cx="5760000" cy="3462128"/>
          </a:xfrm>
          <a:prstGeom prst="rect">
            <a:avLst/>
          </a:prstGeom>
        </p:spPr>
      </p:pic>
      <p:sp>
        <p:nvSpPr>
          <p:cNvPr id="19" name="Text Box 2"/>
          <p:cNvSpPr txBox="1">
            <a:spLocks noChangeArrowheads="1"/>
          </p:cNvSpPr>
          <p:nvPr/>
        </p:nvSpPr>
        <p:spPr bwMode="auto">
          <a:xfrm>
            <a:off x="308306" y="1373767"/>
            <a:ext cx="2754446" cy="3103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400" dirty="0" smtClean="0">
                <a:solidFill>
                  <a:srgbClr val="000000"/>
                </a:solidFill>
              </a:rPr>
              <a:t>oder als Datei in </a:t>
            </a:r>
            <a:r>
              <a:rPr lang="de-DE" sz="1400" dirty="0" err="1" smtClean="0">
                <a:solidFill>
                  <a:srgbClr val="000000"/>
                </a:solidFill>
              </a:rPr>
              <a:t>moodle</a:t>
            </a:r>
            <a:r>
              <a:rPr lang="de-DE" sz="1400" dirty="0" smtClean="0">
                <a:solidFill>
                  <a:srgbClr val="000000"/>
                </a:solidFill>
              </a:rPr>
              <a:t> BIP.xlsx </a:t>
            </a:r>
          </a:p>
          <a:p>
            <a:pPr eaLnBrk="1" hangingPunct="1"/>
            <a:endParaRPr lang="de-DE" sz="1400" b="1" dirty="0">
              <a:solidFill>
                <a:srgbClr val="000000"/>
              </a:solidFill>
            </a:endParaRPr>
          </a:p>
          <a:p>
            <a:pPr eaLnBrk="1" hangingPunct="1"/>
            <a:r>
              <a:rPr lang="de-DE" sz="1400" b="1" dirty="0" smtClean="0">
                <a:solidFill>
                  <a:srgbClr val="000000"/>
                </a:solidFill>
              </a:rPr>
              <a:t> </a:t>
            </a:r>
            <a:endParaRPr lang="de-DE" sz="1400" b="1" dirty="0">
              <a:solidFill>
                <a:srgbClr val="000000"/>
              </a:solidFill>
            </a:endParaRPr>
          </a:p>
          <a:p>
            <a:pPr eaLnBrk="1" hangingPunct="1"/>
            <a:endParaRPr lang="de-DE" sz="1400" dirty="0">
              <a:solidFill>
                <a:srgbClr val="000000"/>
              </a:solidFill>
            </a:endParaRPr>
          </a:p>
        </p:txBody>
      </p:sp>
      <p:graphicFrame>
        <p:nvGraphicFramePr>
          <p:cNvPr id="20" name="Objekt 19"/>
          <p:cNvGraphicFramePr>
            <a:graphicFrameLocks noChangeAspect="1"/>
          </p:cNvGraphicFramePr>
          <p:nvPr>
            <p:extLst>
              <p:ext uri="{D42A27DB-BD31-4B8C-83A1-F6EECF244321}">
                <p14:modId xmlns:p14="http://schemas.microsoft.com/office/powerpoint/2010/main" val="2706662195"/>
              </p:ext>
            </p:extLst>
          </p:nvPr>
        </p:nvGraphicFramePr>
        <p:xfrm>
          <a:off x="201613" y="2121410"/>
          <a:ext cx="5294312" cy="2176462"/>
        </p:xfrm>
        <a:graphic>
          <a:graphicData uri="http://schemas.openxmlformats.org/presentationml/2006/ole">
            <mc:AlternateContent xmlns:mc="http://schemas.openxmlformats.org/markup-compatibility/2006">
              <mc:Choice xmlns:v="urn:schemas-microsoft-com:vml" Requires="v">
                <p:oleObj spid="_x0000_s2143" name="Arbeitsblatt" r:id="rId5" imgW="5271922" imgH="2176589" progId="Excel.Sheet.12">
                  <p:embed/>
                </p:oleObj>
              </mc:Choice>
              <mc:Fallback>
                <p:oleObj name="Arbeitsblatt" r:id="rId5" imgW="5271922" imgH="2176589" progId="Excel.Sheet.12">
                  <p:embed/>
                  <p:pic>
                    <p:nvPicPr>
                      <p:cNvPr id="20" name="Objekt 19"/>
                      <p:cNvPicPr/>
                      <p:nvPr/>
                    </p:nvPicPr>
                    <p:blipFill>
                      <a:blip r:embed="rId6"/>
                      <a:stretch>
                        <a:fillRect/>
                      </a:stretch>
                    </p:blipFill>
                    <p:spPr>
                      <a:xfrm>
                        <a:off x="201613" y="2121410"/>
                        <a:ext cx="5294312" cy="2176462"/>
                      </a:xfrm>
                      <a:prstGeom prst="rect">
                        <a:avLst/>
                      </a:prstGeom>
                    </p:spPr>
                  </p:pic>
                </p:oleObj>
              </mc:Fallback>
            </mc:AlternateContent>
          </a:graphicData>
        </a:graphic>
      </p:graphicFrame>
      <p:cxnSp>
        <p:nvCxnSpPr>
          <p:cNvPr id="22" name="Gerade Verbindung mit Pfeil 21"/>
          <p:cNvCxnSpPr/>
          <p:nvPr/>
        </p:nvCxnSpPr>
        <p:spPr>
          <a:xfrm flipH="1">
            <a:off x="2830606" y="1464854"/>
            <a:ext cx="514534" cy="5947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Rechteck 22"/>
          <p:cNvSpPr/>
          <p:nvPr/>
        </p:nvSpPr>
        <p:spPr>
          <a:xfrm>
            <a:off x="3030369" y="1669963"/>
            <a:ext cx="3068789" cy="369332"/>
          </a:xfrm>
          <a:prstGeom prst="rect">
            <a:avLst/>
          </a:prstGeom>
        </p:spPr>
        <p:txBody>
          <a:bodyPr wrap="none">
            <a:spAutoFit/>
          </a:bodyPr>
          <a:lstStyle/>
          <a:p>
            <a:r>
              <a:rPr lang="de-DE" dirty="0">
                <a:solidFill>
                  <a:srgbClr val="000000"/>
                </a:solidFill>
              </a:rPr>
              <a:t>a</a:t>
            </a:r>
            <a:r>
              <a:rPr lang="de-DE" dirty="0" smtClean="0">
                <a:solidFill>
                  <a:srgbClr val="000000"/>
                </a:solidFill>
              </a:rPr>
              <a:t>nklicken! (2x linke Maustaste)</a:t>
            </a:r>
            <a:endParaRPr lang="de-DE" dirty="0"/>
          </a:p>
        </p:txBody>
      </p:sp>
      <p:sp>
        <p:nvSpPr>
          <p:cNvPr id="27" name="Text Box 2"/>
          <p:cNvSpPr txBox="1">
            <a:spLocks noChangeArrowheads="1"/>
          </p:cNvSpPr>
          <p:nvPr/>
        </p:nvSpPr>
        <p:spPr bwMode="auto">
          <a:xfrm>
            <a:off x="308306" y="871613"/>
            <a:ext cx="4604370" cy="5540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400" dirty="0" smtClean="0">
                <a:solidFill>
                  <a:srgbClr val="000000"/>
                </a:solidFill>
              </a:rPr>
              <a:t>Versuchen Sie diese Rechnungen in Excel oder </a:t>
            </a:r>
            <a:r>
              <a:rPr lang="de-DE" sz="1400" dirty="0" err="1" smtClean="0">
                <a:solidFill>
                  <a:srgbClr val="000000"/>
                </a:solidFill>
              </a:rPr>
              <a:t>Libreoffice</a:t>
            </a:r>
            <a:r>
              <a:rPr lang="de-DE" sz="1400" dirty="0" smtClean="0">
                <a:solidFill>
                  <a:srgbClr val="000000"/>
                </a:solidFill>
              </a:rPr>
              <a:t> nachzuvollziehen. Die Daten finden Sie hier</a:t>
            </a:r>
            <a:endParaRPr lang="de-DE" sz="1400" b="1" dirty="0">
              <a:solidFill>
                <a:srgbClr val="000000"/>
              </a:solidFill>
            </a:endParaRPr>
          </a:p>
          <a:p>
            <a:pPr eaLnBrk="1" hangingPunct="1"/>
            <a:r>
              <a:rPr lang="de-DE" sz="1400" b="1" dirty="0" smtClean="0">
                <a:solidFill>
                  <a:srgbClr val="000000"/>
                </a:solidFill>
              </a:rPr>
              <a:t> </a:t>
            </a:r>
            <a:endParaRPr lang="de-DE" sz="1400" b="1" dirty="0">
              <a:solidFill>
                <a:srgbClr val="000000"/>
              </a:solidFill>
            </a:endParaRPr>
          </a:p>
          <a:p>
            <a:pPr eaLnBrk="1" hangingPunct="1"/>
            <a:endParaRPr lang="de-DE" sz="1400" dirty="0">
              <a:solidFill>
                <a:srgbClr val="000000"/>
              </a:solidFill>
            </a:endParaRPr>
          </a:p>
        </p:txBody>
      </p:sp>
      <p:sp>
        <p:nvSpPr>
          <p:cNvPr id="21" name="Text Box 2"/>
          <p:cNvSpPr txBox="1">
            <a:spLocks noChangeArrowheads="1"/>
          </p:cNvSpPr>
          <p:nvPr/>
        </p:nvSpPr>
        <p:spPr bwMode="auto">
          <a:xfrm>
            <a:off x="104368" y="4359650"/>
            <a:ext cx="5012246" cy="95474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400" dirty="0" smtClean="0">
                <a:solidFill>
                  <a:srgbClr val="000000"/>
                </a:solidFill>
              </a:rPr>
              <a:t>Bestimmen Sie die Jahresdurchschnittliche Wachstumsrate für</a:t>
            </a:r>
          </a:p>
          <a:p>
            <a:pPr marL="285750" indent="-285750" eaLnBrk="1" hangingPunct="1">
              <a:buFont typeface="Arial" panose="020B0604020202020204" pitchFamily="34" charset="0"/>
              <a:buChar char="•"/>
            </a:pPr>
            <a:r>
              <a:rPr lang="de-DE" sz="1400" dirty="0" smtClean="0">
                <a:solidFill>
                  <a:srgbClr val="000000"/>
                </a:solidFill>
              </a:rPr>
              <a:t>1991q1 – 2020q2</a:t>
            </a:r>
            <a:endParaRPr lang="de-DE" sz="1400" dirty="0">
              <a:solidFill>
                <a:srgbClr val="000000"/>
              </a:solidFill>
            </a:endParaRPr>
          </a:p>
          <a:p>
            <a:pPr marL="285750" indent="-285750" eaLnBrk="1" hangingPunct="1">
              <a:buFont typeface="Arial" panose="020B0604020202020204" pitchFamily="34" charset="0"/>
              <a:buChar char="•"/>
            </a:pPr>
            <a:r>
              <a:rPr lang="de-DE" sz="1400" dirty="0">
                <a:solidFill>
                  <a:srgbClr val="000000"/>
                </a:solidFill>
              </a:rPr>
              <a:t>1991q1 – </a:t>
            </a:r>
            <a:r>
              <a:rPr lang="de-DE" sz="1400" dirty="0" smtClean="0">
                <a:solidFill>
                  <a:srgbClr val="000000"/>
                </a:solidFill>
              </a:rPr>
              <a:t>2020q1</a:t>
            </a:r>
          </a:p>
          <a:p>
            <a:pPr marL="285750" indent="-285750" eaLnBrk="1" hangingPunct="1">
              <a:buFont typeface="Arial" panose="020B0604020202020204" pitchFamily="34" charset="0"/>
              <a:buChar char="•"/>
            </a:pPr>
            <a:r>
              <a:rPr lang="de-DE" sz="1400" dirty="0">
                <a:solidFill>
                  <a:srgbClr val="000000"/>
                </a:solidFill>
              </a:rPr>
              <a:t>1991q1 – </a:t>
            </a:r>
            <a:r>
              <a:rPr lang="de-DE" sz="1400" dirty="0" smtClean="0">
                <a:solidFill>
                  <a:srgbClr val="000000"/>
                </a:solidFill>
              </a:rPr>
              <a:t>2019q4</a:t>
            </a:r>
          </a:p>
          <a:p>
            <a:pPr eaLnBrk="1" hangingPunct="1"/>
            <a:endParaRPr lang="de-DE" sz="1400" b="1" dirty="0">
              <a:solidFill>
                <a:srgbClr val="000000"/>
              </a:solidFill>
            </a:endParaRPr>
          </a:p>
          <a:p>
            <a:pPr eaLnBrk="1" hangingPunct="1"/>
            <a:r>
              <a:rPr lang="de-DE" sz="1400" b="1" dirty="0" smtClean="0">
                <a:solidFill>
                  <a:srgbClr val="000000"/>
                </a:solidFill>
              </a:rPr>
              <a:t> </a:t>
            </a:r>
            <a:endParaRPr lang="de-DE" sz="1400" b="1" dirty="0">
              <a:solidFill>
                <a:srgbClr val="000000"/>
              </a:solidFill>
            </a:endParaRPr>
          </a:p>
          <a:p>
            <a:pPr eaLnBrk="1" hangingPunct="1"/>
            <a:endParaRPr lang="de-DE" sz="1400" dirty="0">
              <a:solidFill>
                <a:srgbClr val="000000"/>
              </a:solidFill>
            </a:endParaRPr>
          </a:p>
        </p:txBody>
      </p:sp>
      <mc:AlternateContent xmlns:mc="http://schemas.openxmlformats.org/markup-compatibility/2006" xmlns:a14="http://schemas.microsoft.com/office/drawing/2010/main">
        <mc:Choice Requires="a14">
          <p:graphicFrame>
            <p:nvGraphicFramePr>
              <p:cNvPr id="3" name="Tabelle 2"/>
              <p:cNvGraphicFramePr>
                <a:graphicFrameLocks noGrp="1"/>
              </p:cNvGraphicFramePr>
              <p:nvPr>
                <p:extLst>
                  <p:ext uri="{D42A27DB-BD31-4B8C-83A1-F6EECF244321}">
                    <p14:modId xmlns:p14="http://schemas.microsoft.com/office/powerpoint/2010/main" val="2484742425"/>
                  </p:ext>
                </p:extLst>
              </p:nvPr>
            </p:nvGraphicFramePr>
            <p:xfrm>
              <a:off x="1910473" y="4631153"/>
              <a:ext cx="5463093" cy="2103120"/>
            </p:xfrm>
            <a:graphic>
              <a:graphicData uri="http://schemas.openxmlformats.org/drawingml/2006/table">
                <a:tbl>
                  <a:tblPr firstRow="1" bandRow="1">
                    <a:tableStyleId>{5940675A-B579-460E-94D1-54222C63F5DA}</a:tableStyleId>
                  </a:tblPr>
                  <a:tblGrid>
                    <a:gridCol w="1362884">
                      <a:extLst>
                        <a:ext uri="{9D8B030D-6E8A-4147-A177-3AD203B41FA5}">
                          <a16:colId xmlns:a16="http://schemas.microsoft.com/office/drawing/2014/main" val="2441821966"/>
                        </a:ext>
                      </a:extLst>
                    </a:gridCol>
                    <a:gridCol w="1449422">
                      <a:extLst>
                        <a:ext uri="{9D8B030D-6E8A-4147-A177-3AD203B41FA5}">
                          <a16:colId xmlns:a16="http://schemas.microsoft.com/office/drawing/2014/main" val="2653052614"/>
                        </a:ext>
                      </a:extLst>
                    </a:gridCol>
                    <a:gridCol w="2650787">
                      <a:extLst>
                        <a:ext uri="{9D8B030D-6E8A-4147-A177-3AD203B41FA5}">
                          <a16:colId xmlns:a16="http://schemas.microsoft.com/office/drawing/2014/main" val="3743861821"/>
                        </a:ext>
                      </a:extLst>
                    </a:gridCol>
                  </a:tblGrid>
                  <a:tr h="439689">
                    <a:tc>
                      <a:txBody>
                        <a:bodyPr/>
                        <a:lstStyle/>
                        <a:p>
                          <a:endParaRPr lang="de-DE" sz="1200" dirty="0"/>
                        </a:p>
                      </a:txBody>
                      <a:tcPr/>
                    </a:tc>
                    <a:tc>
                      <a:txBody>
                        <a:bodyPr/>
                        <a:lstStyle/>
                        <a:p>
                          <a14:m>
                            <m:oMath xmlns:m="http://schemas.openxmlformats.org/officeDocument/2006/math">
                              <m:r>
                                <a:rPr lang="de-DE" sz="1200" i="1" smtClean="0">
                                  <a:latin typeface="Cambria Math" panose="02040503050406030204" pitchFamily="18" charset="0"/>
                                  <a:ea typeface="Cambria Math" panose="02040503050406030204" pitchFamily="18" charset="0"/>
                                </a:rPr>
                                <m:t>∅</m:t>
                              </m:r>
                            </m:oMath>
                          </a14:m>
                          <a:r>
                            <a:rPr lang="de-DE" sz="1200" dirty="0" smtClean="0"/>
                            <a:t>-WR</a:t>
                          </a:r>
                          <a:r>
                            <a:rPr lang="de-DE" sz="1200" baseline="0" dirty="0" smtClean="0"/>
                            <a:t> gegenüber dem Vorquartal [%]</a:t>
                          </a:r>
                          <a:endParaRPr lang="de-DE"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 xmlns:m="http://schemas.openxmlformats.org/officeDocument/2006/math">
                              <m:r>
                                <a:rPr lang="de-DE" sz="1200" i="1" smtClean="0">
                                  <a:latin typeface="Cambria Math" panose="02040503050406030204" pitchFamily="18" charset="0"/>
                                  <a:ea typeface="Cambria Math" panose="02040503050406030204" pitchFamily="18" charset="0"/>
                                </a:rPr>
                                <m:t>∅</m:t>
                              </m:r>
                            </m:oMath>
                          </a14:m>
                          <a:r>
                            <a:rPr lang="de-DE" sz="1200" dirty="0" smtClean="0"/>
                            <a:t>-WR</a:t>
                          </a:r>
                          <a:r>
                            <a:rPr lang="de-DE" sz="1200" baseline="0" dirty="0" smtClean="0"/>
                            <a:t> gegenüber dem Vorquartal </a:t>
                          </a:r>
                          <a:r>
                            <a:rPr lang="de-DE" sz="1200" baseline="0" dirty="0" err="1" smtClean="0"/>
                            <a:t>annualisiert</a:t>
                          </a:r>
                          <a:r>
                            <a:rPr lang="de-DE" sz="1200" baseline="0" dirty="0" smtClean="0"/>
                            <a:t> [%]</a:t>
                          </a:r>
                          <a:endParaRPr lang="de-DE" sz="1200" dirty="0"/>
                        </a:p>
                      </a:txBody>
                      <a:tcPr/>
                    </a:tc>
                    <a:extLst>
                      <a:ext uri="{0D108BD9-81ED-4DB2-BD59-A6C34878D82A}">
                        <a16:rowId xmlns:a16="http://schemas.microsoft.com/office/drawing/2014/main" val="1035724378"/>
                      </a:ext>
                    </a:extLst>
                  </a:tr>
                  <a:tr h="263813">
                    <a:tc>
                      <a:txBody>
                        <a:bodyPr/>
                        <a:lstStyle/>
                        <a:p>
                          <a:pPr eaLnBrk="1" hangingPunct="1"/>
                          <a:r>
                            <a:rPr lang="de-DE" sz="1200" dirty="0" smtClean="0">
                              <a:solidFill>
                                <a:srgbClr val="000000"/>
                              </a:solidFill>
                            </a:rPr>
                            <a:t>1991q1 – 2021q2</a:t>
                          </a:r>
                        </a:p>
                      </a:txBody>
                      <a:tcPr/>
                    </a:tc>
                    <a:tc>
                      <a:txBody>
                        <a:bodyPr/>
                        <a:lstStyle/>
                        <a:p>
                          <a:r>
                            <a:rPr lang="de-DE" sz="1200" dirty="0" smtClean="0"/>
                            <a:t>0,285</a:t>
                          </a:r>
                          <a:endParaRPr lang="de-DE"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smtClean="0"/>
                            <a:t>(1+0,00285)</a:t>
                          </a:r>
                          <a:r>
                            <a:rPr lang="de-DE" sz="1200" baseline="30000" dirty="0" smtClean="0"/>
                            <a:t>4</a:t>
                          </a:r>
                          <a:r>
                            <a:rPr lang="de-DE" sz="1200" dirty="0" smtClean="0"/>
                            <a:t>-1 </a:t>
                          </a:r>
                          <a14:m>
                            <m:oMath xmlns:m="http://schemas.openxmlformats.org/officeDocument/2006/math">
                              <m:r>
                                <a:rPr lang="de-DE" sz="1200" i="1" smtClean="0">
                                  <a:latin typeface="Cambria Math" panose="02040503050406030204" pitchFamily="18" charset="0"/>
                                  <a:ea typeface="Cambria Math" panose="02040503050406030204" pitchFamily="18" charset="0"/>
                                </a:rPr>
                                <m:t>≈</m:t>
                              </m:r>
                              <m:r>
                                <a:rPr lang="de-DE" sz="1200" b="0" i="0" smtClean="0">
                                  <a:latin typeface="Cambria Math" panose="02040503050406030204" pitchFamily="18" charset="0"/>
                                  <a:ea typeface="Cambria Math" panose="02040503050406030204" pitchFamily="18" charset="0"/>
                                </a:rPr>
                                <m:t>1,25</m:t>
                              </m:r>
                            </m:oMath>
                          </a14:m>
                          <a:endParaRPr lang="de-DE" sz="1200" baseline="30000" dirty="0"/>
                        </a:p>
                      </a:txBody>
                      <a:tcPr/>
                    </a:tc>
                    <a:extLst>
                      <a:ext uri="{0D108BD9-81ED-4DB2-BD59-A6C34878D82A}">
                        <a16:rowId xmlns:a16="http://schemas.microsoft.com/office/drawing/2014/main" val="3984302208"/>
                      </a:ext>
                    </a:extLst>
                  </a:tr>
                  <a:tr h="263813">
                    <a:tc>
                      <a:txBody>
                        <a:bodyPr/>
                        <a:lstStyle/>
                        <a:p>
                          <a:pPr eaLnBrk="1" hangingPunct="1"/>
                          <a:r>
                            <a:rPr lang="de-DE" sz="1200" dirty="0" smtClean="0">
                              <a:solidFill>
                                <a:srgbClr val="000000"/>
                              </a:solidFill>
                            </a:rPr>
                            <a:t>1991q1 – 2021q1</a:t>
                          </a:r>
                        </a:p>
                      </a:txBody>
                      <a:tcPr/>
                    </a:tc>
                    <a:tc>
                      <a:txBody>
                        <a:bodyPr/>
                        <a:lstStyle/>
                        <a:p>
                          <a:r>
                            <a:rPr lang="de-DE" sz="1200" dirty="0" smtClean="0"/>
                            <a:t>0,274</a:t>
                          </a:r>
                          <a:endParaRPr lang="de-DE"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smtClean="0"/>
                            <a:t>(1+0,00274)</a:t>
                          </a:r>
                          <a:r>
                            <a:rPr lang="de-DE" sz="1200" baseline="30000" dirty="0" smtClean="0"/>
                            <a:t>4</a:t>
                          </a:r>
                          <a:r>
                            <a:rPr lang="de-DE" sz="1200" dirty="0" smtClean="0"/>
                            <a:t>-1 </a:t>
                          </a:r>
                          <a14:m>
                            <m:oMath xmlns:m="http://schemas.openxmlformats.org/officeDocument/2006/math">
                              <m:r>
                                <a:rPr lang="de-DE" sz="1200" i="1" smtClean="0">
                                  <a:latin typeface="Cambria Math" panose="02040503050406030204" pitchFamily="18" charset="0"/>
                                  <a:ea typeface="Cambria Math" panose="02040503050406030204" pitchFamily="18" charset="0"/>
                                </a:rPr>
                                <m:t>≈</m:t>
                              </m:r>
                              <m:r>
                                <a:rPr lang="de-DE" sz="1200" b="0" i="0" smtClean="0">
                                  <a:latin typeface="Cambria Math" panose="02040503050406030204" pitchFamily="18" charset="0"/>
                                  <a:ea typeface="Cambria Math" panose="02040503050406030204" pitchFamily="18" charset="0"/>
                                </a:rPr>
                                <m:t>1,10</m:t>
                              </m:r>
                            </m:oMath>
                          </a14:m>
                          <a:endParaRPr lang="de-DE" sz="1200" baseline="30000" dirty="0"/>
                        </a:p>
                      </a:txBody>
                      <a:tcPr/>
                    </a:tc>
                    <a:extLst>
                      <a:ext uri="{0D108BD9-81ED-4DB2-BD59-A6C34878D82A}">
                        <a16:rowId xmlns:a16="http://schemas.microsoft.com/office/drawing/2014/main" val="3121215625"/>
                      </a:ext>
                    </a:extLst>
                  </a:tr>
                  <a:tr h="263813">
                    <a:tc>
                      <a:txBody>
                        <a:bodyPr/>
                        <a:lstStyle/>
                        <a:p>
                          <a:pPr eaLnBrk="1" hangingPunct="1"/>
                          <a:r>
                            <a:rPr lang="de-DE" sz="1200" dirty="0" smtClean="0">
                              <a:solidFill>
                                <a:srgbClr val="000000"/>
                              </a:solidFill>
                            </a:rPr>
                            <a:t>1991q1 – 2020q4</a:t>
                          </a:r>
                        </a:p>
                      </a:txBody>
                      <a:tcPr/>
                    </a:tc>
                    <a:tc>
                      <a:txBody>
                        <a:bodyPr/>
                        <a:lstStyle/>
                        <a:p>
                          <a:r>
                            <a:rPr lang="de-DE" sz="1200" dirty="0" smtClean="0"/>
                            <a:t>0,293</a:t>
                          </a:r>
                          <a:endParaRPr lang="de-DE"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smtClean="0"/>
                            <a:t>(1+0,00293)</a:t>
                          </a:r>
                          <a:r>
                            <a:rPr lang="de-DE" sz="1200" baseline="30000" dirty="0" smtClean="0"/>
                            <a:t>4</a:t>
                          </a:r>
                          <a:r>
                            <a:rPr lang="de-DE" sz="1200" dirty="0" smtClean="0"/>
                            <a:t>-1 </a:t>
                          </a:r>
                          <a14:m>
                            <m:oMath xmlns:m="http://schemas.openxmlformats.org/officeDocument/2006/math">
                              <m:r>
                                <a:rPr lang="de-DE" sz="1200" i="1" smtClean="0">
                                  <a:latin typeface="Cambria Math" panose="02040503050406030204" pitchFamily="18" charset="0"/>
                                  <a:ea typeface="Cambria Math" panose="02040503050406030204" pitchFamily="18" charset="0"/>
                                </a:rPr>
                                <m:t>≈</m:t>
                              </m:r>
                              <m:r>
                                <a:rPr lang="de-DE" sz="1200" b="0" i="0" smtClean="0">
                                  <a:latin typeface="Cambria Math" panose="02040503050406030204" pitchFamily="18" charset="0"/>
                                  <a:ea typeface="Cambria Math" panose="02040503050406030204" pitchFamily="18" charset="0"/>
                                </a:rPr>
                                <m:t>1,18</m:t>
                              </m:r>
                            </m:oMath>
                          </a14:m>
                          <a:endParaRPr lang="de-DE" sz="1200" baseline="30000" dirty="0"/>
                        </a:p>
                      </a:txBody>
                      <a:tcPr/>
                    </a:tc>
                    <a:extLst>
                      <a:ext uri="{0D108BD9-81ED-4DB2-BD59-A6C34878D82A}">
                        <a16:rowId xmlns:a16="http://schemas.microsoft.com/office/drawing/2014/main" val="12341858"/>
                      </a:ext>
                    </a:extLst>
                  </a:tr>
                  <a:tr h="2638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smtClean="0">
                              <a:solidFill>
                                <a:srgbClr val="000000"/>
                              </a:solidFill>
                            </a:rPr>
                            <a:t>1991q1 – 2020q3</a:t>
                          </a:r>
                        </a:p>
                      </a:txBody>
                      <a:tcPr/>
                    </a:tc>
                    <a:tc>
                      <a:txBody>
                        <a:bodyPr/>
                        <a:lstStyle/>
                        <a:p>
                          <a:r>
                            <a:rPr lang="de-DE" sz="1200" dirty="0" smtClean="0"/>
                            <a:t>0,289</a:t>
                          </a:r>
                          <a:endParaRPr lang="de-DE"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smtClean="0"/>
                            <a:t>(1+0,00289)</a:t>
                          </a:r>
                          <a:r>
                            <a:rPr lang="de-DE" sz="1200" baseline="30000" dirty="0" smtClean="0"/>
                            <a:t>4</a:t>
                          </a:r>
                          <a:r>
                            <a:rPr lang="de-DE" sz="1200" dirty="0" smtClean="0"/>
                            <a:t>-1 </a:t>
                          </a:r>
                          <a14:m>
                            <m:oMath xmlns:m="http://schemas.openxmlformats.org/officeDocument/2006/math">
                              <m:r>
                                <a:rPr lang="de-DE" sz="1200" i="1" smtClean="0">
                                  <a:latin typeface="Cambria Math" panose="02040503050406030204" pitchFamily="18" charset="0"/>
                                  <a:ea typeface="Cambria Math" panose="02040503050406030204" pitchFamily="18" charset="0"/>
                                </a:rPr>
                                <m:t>≈</m:t>
                              </m:r>
                              <m:r>
                                <a:rPr lang="de-DE" sz="1200" b="0" i="0" smtClean="0">
                                  <a:latin typeface="Cambria Math" panose="02040503050406030204" pitchFamily="18" charset="0"/>
                                  <a:ea typeface="Cambria Math" panose="02040503050406030204" pitchFamily="18" charset="0"/>
                                </a:rPr>
                                <m:t>1,16</m:t>
                              </m:r>
                            </m:oMath>
                          </a14:m>
                          <a:endParaRPr lang="de-DE" sz="1200" baseline="30000" dirty="0"/>
                        </a:p>
                      </a:txBody>
                      <a:tcPr/>
                    </a:tc>
                    <a:extLst>
                      <a:ext uri="{0D108BD9-81ED-4DB2-BD59-A6C34878D82A}">
                        <a16:rowId xmlns:a16="http://schemas.microsoft.com/office/drawing/2014/main" val="2444055933"/>
                      </a:ext>
                    </a:extLst>
                  </a:tr>
                  <a:tr h="263813">
                    <a:tc>
                      <a:txBody>
                        <a:bodyPr/>
                        <a:lstStyle/>
                        <a:p>
                          <a:pPr eaLnBrk="1" hangingPunct="1"/>
                          <a:r>
                            <a:rPr lang="de-DE" sz="1200" dirty="0" smtClean="0">
                              <a:solidFill>
                                <a:srgbClr val="000000"/>
                              </a:solidFill>
                            </a:rPr>
                            <a:t>1991q1 – 2020q2</a:t>
                          </a:r>
                        </a:p>
                      </a:txBody>
                      <a:tcPr/>
                    </a:tc>
                    <a:tc>
                      <a:txBody>
                        <a:bodyPr/>
                        <a:lstStyle/>
                        <a:p>
                          <a:r>
                            <a:rPr lang="de-DE" sz="1200" dirty="0" smtClean="0"/>
                            <a:t>0,217</a:t>
                          </a:r>
                          <a:endParaRPr lang="de-DE" sz="1200" dirty="0"/>
                        </a:p>
                      </a:txBody>
                      <a:tcPr/>
                    </a:tc>
                    <a:tc>
                      <a:txBody>
                        <a:bodyPr/>
                        <a:lstStyle/>
                        <a:p>
                          <a:r>
                            <a:rPr lang="de-DE" sz="1200" dirty="0" smtClean="0"/>
                            <a:t>(1+0,00217)</a:t>
                          </a:r>
                          <a:r>
                            <a:rPr lang="de-DE" sz="1200" baseline="30000" dirty="0" smtClean="0"/>
                            <a:t>4</a:t>
                          </a:r>
                          <a:r>
                            <a:rPr lang="de-DE" sz="1200" dirty="0" smtClean="0"/>
                            <a:t>-1 </a:t>
                          </a:r>
                          <a14:m>
                            <m:oMath xmlns:m="http://schemas.openxmlformats.org/officeDocument/2006/math">
                              <m:r>
                                <a:rPr lang="de-DE" sz="1200" i="1" smtClean="0">
                                  <a:latin typeface="Cambria Math" panose="02040503050406030204" pitchFamily="18" charset="0"/>
                                  <a:ea typeface="Cambria Math" panose="02040503050406030204" pitchFamily="18" charset="0"/>
                                </a:rPr>
                                <m:t>≈</m:t>
                              </m:r>
                              <m:r>
                                <a:rPr lang="de-DE" sz="1200" b="0" i="0" smtClean="0">
                                  <a:latin typeface="Cambria Math" panose="02040503050406030204" pitchFamily="18" charset="0"/>
                                  <a:ea typeface="Cambria Math" panose="02040503050406030204" pitchFamily="18" charset="0"/>
                                </a:rPr>
                                <m:t>0,87</m:t>
                              </m:r>
                            </m:oMath>
                          </a14:m>
                          <a:endParaRPr lang="de-DE" sz="1200" baseline="30000" dirty="0"/>
                        </a:p>
                      </a:txBody>
                      <a:tcPr/>
                    </a:tc>
                    <a:extLst>
                      <a:ext uri="{0D108BD9-81ED-4DB2-BD59-A6C34878D82A}">
                        <a16:rowId xmlns:a16="http://schemas.microsoft.com/office/drawing/2014/main" val="735796545"/>
                      </a:ext>
                    </a:extLst>
                  </a:tr>
                  <a:tr h="263813">
                    <a:tc>
                      <a:txBody>
                        <a:bodyPr/>
                        <a:lstStyle/>
                        <a:p>
                          <a:pPr eaLnBrk="1" hangingPunct="1"/>
                          <a:r>
                            <a:rPr lang="de-DE" sz="1200" dirty="0" smtClean="0">
                              <a:solidFill>
                                <a:srgbClr val="000000"/>
                              </a:solidFill>
                            </a:rPr>
                            <a:t>1991q1 – 2020q1</a:t>
                          </a:r>
                        </a:p>
                      </a:txBody>
                      <a:tcPr/>
                    </a:tc>
                    <a:tc>
                      <a:txBody>
                        <a:bodyPr/>
                        <a:lstStyle/>
                        <a:p>
                          <a:r>
                            <a:rPr lang="de-DE" sz="1200" dirty="0" smtClean="0"/>
                            <a:t>0,310</a:t>
                          </a:r>
                          <a:endParaRPr lang="de-DE"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smtClean="0"/>
                            <a:t>(1+0,00310)</a:t>
                          </a:r>
                          <a:r>
                            <a:rPr lang="de-DE" sz="1200" baseline="30000" dirty="0" smtClean="0"/>
                            <a:t>4</a:t>
                          </a:r>
                          <a:r>
                            <a:rPr lang="de-DE" sz="1200" dirty="0" smtClean="0"/>
                            <a:t>-1</a:t>
                          </a:r>
                          <a14:m>
                            <m:oMath xmlns:m="http://schemas.openxmlformats.org/officeDocument/2006/math">
                              <m:r>
                                <a:rPr lang="de-DE" sz="1200" b="0" i="0" smtClean="0">
                                  <a:latin typeface="Cambria Math" panose="02040503050406030204" pitchFamily="18" charset="0"/>
                                  <a:ea typeface="Cambria Math" panose="02040503050406030204" pitchFamily="18" charset="0"/>
                                </a:rPr>
                                <m:t> </m:t>
                              </m:r>
                              <m:r>
                                <a:rPr lang="de-DE" sz="1200" i="1" smtClean="0">
                                  <a:latin typeface="Cambria Math" panose="02040503050406030204" pitchFamily="18" charset="0"/>
                                  <a:ea typeface="Cambria Math" panose="02040503050406030204" pitchFamily="18" charset="0"/>
                                </a:rPr>
                                <m:t>≈</m:t>
                              </m:r>
                              <m:r>
                                <a:rPr lang="de-DE" sz="1200" b="0" i="0" smtClean="0">
                                  <a:latin typeface="Cambria Math" panose="02040503050406030204" pitchFamily="18" charset="0"/>
                                  <a:ea typeface="Cambria Math" panose="02040503050406030204" pitchFamily="18" charset="0"/>
                                </a:rPr>
                                <m:t>1,25</m:t>
                              </m:r>
                            </m:oMath>
                          </a14:m>
                          <a:endParaRPr lang="de-DE" sz="1200" baseline="30000" dirty="0"/>
                        </a:p>
                      </a:txBody>
                      <a:tcPr/>
                    </a:tc>
                    <a:extLst>
                      <a:ext uri="{0D108BD9-81ED-4DB2-BD59-A6C34878D82A}">
                        <a16:rowId xmlns:a16="http://schemas.microsoft.com/office/drawing/2014/main" val="2953944459"/>
                      </a:ext>
                    </a:extLst>
                  </a:tr>
                </a:tbl>
              </a:graphicData>
            </a:graphic>
          </p:graphicFrame>
        </mc:Choice>
        <mc:Fallback xmlns="">
          <p:graphicFrame>
            <p:nvGraphicFramePr>
              <p:cNvPr id="3" name="Tabelle 2"/>
              <p:cNvGraphicFramePr>
                <a:graphicFrameLocks noGrp="1"/>
              </p:cNvGraphicFramePr>
              <p:nvPr>
                <p:extLst>
                  <p:ext uri="{D42A27DB-BD31-4B8C-83A1-F6EECF244321}">
                    <p14:modId xmlns:p14="http://schemas.microsoft.com/office/powerpoint/2010/main" val="2484742425"/>
                  </p:ext>
                </p:extLst>
              </p:nvPr>
            </p:nvGraphicFramePr>
            <p:xfrm>
              <a:off x="1910473" y="4631153"/>
              <a:ext cx="5463093" cy="2103120"/>
            </p:xfrm>
            <a:graphic>
              <a:graphicData uri="http://schemas.openxmlformats.org/drawingml/2006/table">
                <a:tbl>
                  <a:tblPr firstRow="1" bandRow="1">
                    <a:tableStyleId>{5940675A-B579-460E-94D1-54222C63F5DA}</a:tableStyleId>
                  </a:tblPr>
                  <a:tblGrid>
                    <a:gridCol w="1362884">
                      <a:extLst>
                        <a:ext uri="{9D8B030D-6E8A-4147-A177-3AD203B41FA5}">
                          <a16:colId xmlns:a16="http://schemas.microsoft.com/office/drawing/2014/main" val="2441821966"/>
                        </a:ext>
                      </a:extLst>
                    </a:gridCol>
                    <a:gridCol w="1449422">
                      <a:extLst>
                        <a:ext uri="{9D8B030D-6E8A-4147-A177-3AD203B41FA5}">
                          <a16:colId xmlns:a16="http://schemas.microsoft.com/office/drawing/2014/main" val="2653052614"/>
                        </a:ext>
                      </a:extLst>
                    </a:gridCol>
                    <a:gridCol w="2650787">
                      <a:extLst>
                        <a:ext uri="{9D8B030D-6E8A-4147-A177-3AD203B41FA5}">
                          <a16:colId xmlns:a16="http://schemas.microsoft.com/office/drawing/2014/main" val="3743861821"/>
                        </a:ext>
                      </a:extLst>
                    </a:gridCol>
                  </a:tblGrid>
                  <a:tr h="457200">
                    <a:tc>
                      <a:txBody>
                        <a:bodyPr/>
                        <a:lstStyle/>
                        <a:p>
                          <a:endParaRPr lang="de-DE" sz="1200" dirty="0"/>
                        </a:p>
                      </a:txBody>
                      <a:tcPr/>
                    </a:tc>
                    <a:tc>
                      <a:txBody>
                        <a:bodyPr/>
                        <a:lstStyle/>
                        <a:p>
                          <a:endParaRPr lang="de-DE"/>
                        </a:p>
                      </a:txBody>
                      <a:tcPr>
                        <a:blipFill>
                          <a:blip r:embed="rId7"/>
                          <a:stretch>
                            <a:fillRect l="-94538" t="-1333" r="-183613" b="-372000"/>
                          </a:stretch>
                        </a:blipFill>
                      </a:tcPr>
                    </a:tc>
                    <a:tc>
                      <a:txBody>
                        <a:bodyPr/>
                        <a:lstStyle/>
                        <a:p>
                          <a:endParaRPr lang="de-DE"/>
                        </a:p>
                      </a:txBody>
                      <a:tcPr>
                        <a:blipFill>
                          <a:blip r:embed="rId7"/>
                          <a:stretch>
                            <a:fillRect l="-106437" t="-1333" r="-460" b="-372000"/>
                          </a:stretch>
                        </a:blipFill>
                      </a:tcPr>
                    </a:tc>
                    <a:extLst>
                      <a:ext uri="{0D108BD9-81ED-4DB2-BD59-A6C34878D82A}">
                        <a16:rowId xmlns:a16="http://schemas.microsoft.com/office/drawing/2014/main" val="1035724378"/>
                      </a:ext>
                    </a:extLst>
                  </a:tr>
                  <a:tr h="274320">
                    <a:tc>
                      <a:txBody>
                        <a:bodyPr/>
                        <a:lstStyle/>
                        <a:p>
                          <a:pPr eaLnBrk="1" hangingPunct="1"/>
                          <a:r>
                            <a:rPr lang="de-DE" sz="1200" dirty="0" smtClean="0">
                              <a:solidFill>
                                <a:srgbClr val="000000"/>
                              </a:solidFill>
                            </a:rPr>
                            <a:t>1991q1 – </a:t>
                          </a:r>
                          <a:r>
                            <a:rPr lang="de-DE" sz="1200" dirty="0" smtClean="0">
                              <a:solidFill>
                                <a:srgbClr val="000000"/>
                              </a:solidFill>
                            </a:rPr>
                            <a:t>2021q2</a:t>
                          </a:r>
                          <a:endParaRPr lang="de-DE" sz="1200" dirty="0" smtClean="0">
                            <a:solidFill>
                              <a:srgbClr val="000000"/>
                            </a:solidFill>
                          </a:endParaRPr>
                        </a:p>
                      </a:txBody>
                      <a:tcPr/>
                    </a:tc>
                    <a:tc>
                      <a:txBody>
                        <a:bodyPr/>
                        <a:lstStyle/>
                        <a:p>
                          <a:r>
                            <a:rPr lang="de-DE" sz="1200" dirty="0" smtClean="0"/>
                            <a:t>0,285</a:t>
                          </a:r>
                          <a:endParaRPr lang="de-DE" sz="1200" dirty="0"/>
                        </a:p>
                      </a:txBody>
                      <a:tcPr/>
                    </a:tc>
                    <a:tc>
                      <a:txBody>
                        <a:bodyPr/>
                        <a:lstStyle/>
                        <a:p>
                          <a:endParaRPr lang="de-DE"/>
                        </a:p>
                      </a:txBody>
                      <a:tcPr>
                        <a:blipFill>
                          <a:blip r:embed="rId7"/>
                          <a:stretch>
                            <a:fillRect l="-106437" t="-168889" r="-460" b="-520000"/>
                          </a:stretch>
                        </a:blipFill>
                      </a:tcPr>
                    </a:tc>
                    <a:extLst>
                      <a:ext uri="{0D108BD9-81ED-4DB2-BD59-A6C34878D82A}">
                        <a16:rowId xmlns:a16="http://schemas.microsoft.com/office/drawing/2014/main" val="3984302208"/>
                      </a:ext>
                    </a:extLst>
                  </a:tr>
                  <a:tr h="274320">
                    <a:tc>
                      <a:txBody>
                        <a:bodyPr/>
                        <a:lstStyle/>
                        <a:p>
                          <a:pPr eaLnBrk="1" hangingPunct="1"/>
                          <a:r>
                            <a:rPr lang="de-DE" sz="1200" dirty="0" smtClean="0">
                              <a:solidFill>
                                <a:srgbClr val="000000"/>
                              </a:solidFill>
                            </a:rPr>
                            <a:t>1991q1 – 2021q1</a:t>
                          </a:r>
                        </a:p>
                      </a:txBody>
                      <a:tcPr/>
                    </a:tc>
                    <a:tc>
                      <a:txBody>
                        <a:bodyPr/>
                        <a:lstStyle/>
                        <a:p>
                          <a:r>
                            <a:rPr lang="de-DE" sz="1200" dirty="0" smtClean="0"/>
                            <a:t>0,274</a:t>
                          </a:r>
                          <a:endParaRPr lang="de-DE" sz="1200" dirty="0"/>
                        </a:p>
                      </a:txBody>
                      <a:tcPr/>
                    </a:tc>
                    <a:tc>
                      <a:txBody>
                        <a:bodyPr/>
                        <a:lstStyle/>
                        <a:p>
                          <a:endParaRPr lang="de-DE"/>
                        </a:p>
                      </a:txBody>
                      <a:tcPr>
                        <a:blipFill>
                          <a:blip r:embed="rId7"/>
                          <a:stretch>
                            <a:fillRect l="-106437" t="-268889" r="-460" b="-420000"/>
                          </a:stretch>
                        </a:blipFill>
                      </a:tcPr>
                    </a:tc>
                    <a:extLst>
                      <a:ext uri="{0D108BD9-81ED-4DB2-BD59-A6C34878D82A}">
                        <a16:rowId xmlns:a16="http://schemas.microsoft.com/office/drawing/2014/main" val="3121215625"/>
                      </a:ext>
                    </a:extLst>
                  </a:tr>
                  <a:tr h="274320">
                    <a:tc>
                      <a:txBody>
                        <a:bodyPr/>
                        <a:lstStyle/>
                        <a:p>
                          <a:pPr eaLnBrk="1" hangingPunct="1"/>
                          <a:r>
                            <a:rPr lang="de-DE" sz="1200" dirty="0" smtClean="0">
                              <a:solidFill>
                                <a:srgbClr val="000000"/>
                              </a:solidFill>
                            </a:rPr>
                            <a:t>1991q1 – 2020q4</a:t>
                          </a:r>
                        </a:p>
                      </a:txBody>
                      <a:tcPr/>
                    </a:tc>
                    <a:tc>
                      <a:txBody>
                        <a:bodyPr/>
                        <a:lstStyle/>
                        <a:p>
                          <a:r>
                            <a:rPr lang="de-DE" sz="1200" dirty="0" smtClean="0"/>
                            <a:t>0,293</a:t>
                          </a:r>
                          <a:endParaRPr lang="de-DE" sz="1200" dirty="0"/>
                        </a:p>
                      </a:txBody>
                      <a:tcPr/>
                    </a:tc>
                    <a:tc>
                      <a:txBody>
                        <a:bodyPr/>
                        <a:lstStyle/>
                        <a:p>
                          <a:endParaRPr lang="de-DE"/>
                        </a:p>
                      </a:txBody>
                      <a:tcPr>
                        <a:blipFill>
                          <a:blip r:embed="rId7"/>
                          <a:stretch>
                            <a:fillRect l="-106437" t="-360870" r="-460" b="-310870"/>
                          </a:stretch>
                        </a:blipFill>
                      </a:tcPr>
                    </a:tc>
                    <a:extLst>
                      <a:ext uri="{0D108BD9-81ED-4DB2-BD59-A6C34878D82A}">
                        <a16:rowId xmlns:a16="http://schemas.microsoft.com/office/drawing/2014/main" val="12341858"/>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smtClean="0">
                              <a:solidFill>
                                <a:srgbClr val="000000"/>
                              </a:solidFill>
                            </a:rPr>
                            <a:t>1991q1 – 2020q3</a:t>
                          </a:r>
                        </a:p>
                      </a:txBody>
                      <a:tcPr/>
                    </a:tc>
                    <a:tc>
                      <a:txBody>
                        <a:bodyPr/>
                        <a:lstStyle/>
                        <a:p>
                          <a:r>
                            <a:rPr lang="de-DE" sz="1200" dirty="0" smtClean="0"/>
                            <a:t>0,289</a:t>
                          </a:r>
                          <a:endParaRPr lang="de-DE" sz="1200" dirty="0"/>
                        </a:p>
                      </a:txBody>
                      <a:tcPr/>
                    </a:tc>
                    <a:tc>
                      <a:txBody>
                        <a:bodyPr/>
                        <a:lstStyle/>
                        <a:p>
                          <a:endParaRPr lang="de-DE"/>
                        </a:p>
                      </a:txBody>
                      <a:tcPr>
                        <a:blipFill>
                          <a:blip r:embed="rId7"/>
                          <a:stretch>
                            <a:fillRect l="-106437" t="-471111" r="-460" b="-217778"/>
                          </a:stretch>
                        </a:blipFill>
                      </a:tcPr>
                    </a:tc>
                    <a:extLst>
                      <a:ext uri="{0D108BD9-81ED-4DB2-BD59-A6C34878D82A}">
                        <a16:rowId xmlns:a16="http://schemas.microsoft.com/office/drawing/2014/main" val="2444055933"/>
                      </a:ext>
                    </a:extLst>
                  </a:tr>
                  <a:tr h="274320">
                    <a:tc>
                      <a:txBody>
                        <a:bodyPr/>
                        <a:lstStyle/>
                        <a:p>
                          <a:pPr eaLnBrk="1" hangingPunct="1"/>
                          <a:r>
                            <a:rPr lang="de-DE" sz="1200" dirty="0" smtClean="0">
                              <a:solidFill>
                                <a:srgbClr val="000000"/>
                              </a:solidFill>
                            </a:rPr>
                            <a:t>1991q1 – 2020q2</a:t>
                          </a:r>
                        </a:p>
                      </a:txBody>
                      <a:tcPr/>
                    </a:tc>
                    <a:tc>
                      <a:txBody>
                        <a:bodyPr/>
                        <a:lstStyle/>
                        <a:p>
                          <a:r>
                            <a:rPr lang="de-DE" sz="1200" dirty="0" smtClean="0"/>
                            <a:t>0,217</a:t>
                          </a:r>
                          <a:endParaRPr lang="de-DE" sz="1200" dirty="0"/>
                        </a:p>
                      </a:txBody>
                      <a:tcPr/>
                    </a:tc>
                    <a:tc>
                      <a:txBody>
                        <a:bodyPr/>
                        <a:lstStyle/>
                        <a:p>
                          <a:endParaRPr lang="de-DE"/>
                        </a:p>
                      </a:txBody>
                      <a:tcPr>
                        <a:blipFill>
                          <a:blip r:embed="rId7"/>
                          <a:stretch>
                            <a:fillRect l="-106437" t="-571111" r="-460" b="-117778"/>
                          </a:stretch>
                        </a:blipFill>
                      </a:tcPr>
                    </a:tc>
                    <a:extLst>
                      <a:ext uri="{0D108BD9-81ED-4DB2-BD59-A6C34878D82A}">
                        <a16:rowId xmlns:a16="http://schemas.microsoft.com/office/drawing/2014/main" val="735796545"/>
                      </a:ext>
                    </a:extLst>
                  </a:tr>
                  <a:tr h="274320">
                    <a:tc>
                      <a:txBody>
                        <a:bodyPr/>
                        <a:lstStyle/>
                        <a:p>
                          <a:pPr eaLnBrk="1" hangingPunct="1"/>
                          <a:r>
                            <a:rPr lang="de-DE" sz="1200" dirty="0" smtClean="0">
                              <a:solidFill>
                                <a:srgbClr val="000000"/>
                              </a:solidFill>
                            </a:rPr>
                            <a:t>1991q1 – 2020q1</a:t>
                          </a:r>
                        </a:p>
                      </a:txBody>
                      <a:tcPr/>
                    </a:tc>
                    <a:tc>
                      <a:txBody>
                        <a:bodyPr/>
                        <a:lstStyle/>
                        <a:p>
                          <a:r>
                            <a:rPr lang="de-DE" sz="1200" dirty="0" smtClean="0"/>
                            <a:t>0,310</a:t>
                          </a:r>
                          <a:endParaRPr lang="de-DE" sz="1200" dirty="0"/>
                        </a:p>
                      </a:txBody>
                      <a:tcPr/>
                    </a:tc>
                    <a:tc>
                      <a:txBody>
                        <a:bodyPr/>
                        <a:lstStyle/>
                        <a:p>
                          <a:endParaRPr lang="de-DE"/>
                        </a:p>
                      </a:txBody>
                      <a:tcPr>
                        <a:blipFill>
                          <a:blip r:embed="rId7"/>
                          <a:stretch>
                            <a:fillRect l="-106437" t="-671111" r="-460" b="-17778"/>
                          </a:stretch>
                        </a:blipFill>
                      </a:tcPr>
                    </a:tc>
                    <a:extLst>
                      <a:ext uri="{0D108BD9-81ED-4DB2-BD59-A6C34878D82A}">
                        <a16:rowId xmlns:a16="http://schemas.microsoft.com/office/drawing/2014/main" val="2953944459"/>
                      </a:ext>
                    </a:extLst>
                  </a:tr>
                </a:tbl>
              </a:graphicData>
            </a:graphic>
          </p:graphicFrame>
        </mc:Fallback>
      </mc:AlternateContent>
      <p:sp>
        <p:nvSpPr>
          <p:cNvPr id="13" name="Text Box 2"/>
          <p:cNvSpPr txBox="1">
            <a:spLocks noChangeArrowheads="1"/>
          </p:cNvSpPr>
          <p:nvPr/>
        </p:nvSpPr>
        <p:spPr bwMode="auto">
          <a:xfrm>
            <a:off x="3344712" y="1348129"/>
            <a:ext cx="2754446" cy="3103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400" dirty="0" smtClean="0">
                <a:solidFill>
                  <a:srgbClr val="000000"/>
                </a:solidFill>
              </a:rPr>
              <a:t>oder als Datei in </a:t>
            </a:r>
            <a:r>
              <a:rPr lang="de-DE" sz="1400" dirty="0" err="1" smtClean="0">
                <a:solidFill>
                  <a:srgbClr val="000000"/>
                </a:solidFill>
              </a:rPr>
              <a:t>moodle</a:t>
            </a:r>
            <a:r>
              <a:rPr lang="de-DE" sz="1400" dirty="0" smtClean="0">
                <a:solidFill>
                  <a:srgbClr val="000000"/>
                </a:solidFill>
              </a:rPr>
              <a:t> BIP.xlsx </a:t>
            </a:r>
          </a:p>
          <a:p>
            <a:pPr eaLnBrk="1" hangingPunct="1"/>
            <a:endParaRPr lang="de-DE" sz="1400" b="1" dirty="0">
              <a:solidFill>
                <a:srgbClr val="000000"/>
              </a:solidFill>
            </a:endParaRPr>
          </a:p>
          <a:p>
            <a:pPr eaLnBrk="1" hangingPunct="1"/>
            <a:r>
              <a:rPr lang="de-DE" sz="1400" b="1" dirty="0" smtClean="0">
                <a:solidFill>
                  <a:srgbClr val="000000"/>
                </a:solidFill>
              </a:rPr>
              <a:t> </a:t>
            </a:r>
            <a:endParaRPr lang="de-DE" sz="1400" b="1" dirty="0">
              <a:solidFill>
                <a:srgbClr val="000000"/>
              </a:solidFill>
            </a:endParaRPr>
          </a:p>
          <a:p>
            <a:pPr eaLnBrk="1" hangingPunct="1"/>
            <a:endParaRPr lang="de-DE" sz="1400" dirty="0">
              <a:solidFill>
                <a:srgbClr val="000000"/>
              </a:solidFill>
            </a:endParaRPr>
          </a:p>
        </p:txBody>
      </p:sp>
      <p:pic>
        <p:nvPicPr>
          <p:cNvPr id="2" name="Grafik 1"/>
          <p:cNvPicPr>
            <a:picLocks noChangeAspect="1"/>
          </p:cNvPicPr>
          <p:nvPr/>
        </p:nvPicPr>
        <p:blipFill>
          <a:blip r:embed="rId8"/>
          <a:stretch>
            <a:fillRect/>
          </a:stretch>
        </p:blipFill>
        <p:spPr>
          <a:xfrm>
            <a:off x="7140292" y="1022324"/>
            <a:ext cx="4584589" cy="2755631"/>
          </a:xfrm>
          <a:prstGeom prst="rect">
            <a:avLst/>
          </a:prstGeom>
        </p:spPr>
      </p:pic>
    </p:spTree>
    <p:extLst>
      <p:ext uri="{BB962C8B-B14F-4D97-AF65-F5344CB8AC3E}">
        <p14:creationId xmlns:p14="http://schemas.microsoft.com/office/powerpoint/2010/main" val="2537649723"/>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977</Words>
  <Application>Microsoft Office PowerPoint</Application>
  <PresentationFormat>Breitbild</PresentationFormat>
  <Paragraphs>152</Paragraphs>
  <Slides>10</Slides>
  <Notes>6</Notes>
  <HiddenSlides>0</HiddenSlides>
  <MMClips>0</MMClips>
  <ScaleCrop>false</ScaleCrop>
  <HeadingPairs>
    <vt:vector size="8" baseType="variant">
      <vt:variant>
        <vt:lpstr>Verwendete Schriftarten</vt:lpstr>
      </vt:variant>
      <vt:variant>
        <vt:i4>7</vt:i4>
      </vt:variant>
      <vt:variant>
        <vt:lpstr>Design</vt:lpstr>
      </vt:variant>
      <vt:variant>
        <vt:i4>1</vt:i4>
      </vt:variant>
      <vt:variant>
        <vt:lpstr>Eingebettete OLE-Server</vt:lpstr>
      </vt:variant>
      <vt:variant>
        <vt:i4>1</vt:i4>
      </vt:variant>
      <vt:variant>
        <vt:lpstr>Folientitel</vt:lpstr>
      </vt:variant>
      <vt:variant>
        <vt:i4>10</vt:i4>
      </vt:variant>
    </vt:vector>
  </HeadingPairs>
  <TitlesOfParts>
    <vt:vector size="19" baseType="lpstr">
      <vt:lpstr>Arial</vt:lpstr>
      <vt:lpstr>Calibri</vt:lpstr>
      <vt:lpstr>Calibri Light</vt:lpstr>
      <vt:lpstr>Cambria Math</vt:lpstr>
      <vt:lpstr>Droid Sans Fallback</vt:lpstr>
      <vt:lpstr>Sparkasse Rg</vt:lpstr>
      <vt:lpstr>Times New Roman</vt:lpstr>
      <vt:lpstr>Office</vt:lpstr>
      <vt:lpstr>Arbeitsblatt</vt:lpstr>
      <vt:lpstr>Wirtschaftspolitik</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bjk</cp:lastModifiedBy>
  <cp:revision>560</cp:revision>
  <dcterms:created xsi:type="dcterms:W3CDTF">2019-02-11T10:45:01Z</dcterms:created>
  <dcterms:modified xsi:type="dcterms:W3CDTF">2021-09-27T08:58:19Z</dcterms:modified>
</cp:coreProperties>
</file>