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1455" r:id="rId2"/>
    <p:sldId id="1456" r:id="rId3"/>
    <p:sldId id="1457" r:id="rId4"/>
    <p:sldId id="1458" r:id="rId5"/>
    <p:sldId id="1459" r:id="rId6"/>
    <p:sldId id="1520" r:id="rId7"/>
    <p:sldId id="1521" r:id="rId8"/>
    <p:sldId id="1522" r:id="rId9"/>
    <p:sldId id="1523" r:id="rId10"/>
    <p:sldId id="1524" r:id="rId11"/>
    <p:sldId id="1525" r:id="rId12"/>
    <p:sldId id="1526" r:id="rId13"/>
    <p:sldId id="1527" r:id="rId14"/>
    <p:sldId id="1528" r:id="rId15"/>
    <p:sldId id="1529" r:id="rId16"/>
    <p:sldId id="1530" r:id="rId17"/>
    <p:sldId id="1531" r:id="rId18"/>
    <p:sldId id="1532" r:id="rId19"/>
    <p:sldId id="1533" r:id="rId20"/>
    <p:sldId id="1534" r:id="rId21"/>
    <p:sldId id="1535" r:id="rId22"/>
    <p:sldId id="1536" r:id="rId23"/>
    <p:sldId id="1537" r:id="rId24"/>
    <p:sldId id="1538" r:id="rId25"/>
    <p:sldId id="1050" r:id="rId2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54" autoAdjust="0"/>
    <p:restoredTop sz="94660"/>
  </p:normalViewPr>
  <p:slideViewPr>
    <p:cSldViewPr snapToGrid="0">
      <p:cViewPr varScale="1">
        <p:scale>
          <a:sx n="58" d="100"/>
          <a:sy n="58" d="100"/>
        </p:scale>
        <p:origin x="1020" y="6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88DB8-530C-4269-8329-B8EA10861C27}" type="datetimeFigureOut">
              <a:rPr lang="de-DE" smtClean="0"/>
              <a:t>21.04.2026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1D5-6680-4734-923E-3B58AF67DB71}" type="slidenum">
              <a:rPr lang="de-DE" smtClean="0"/>
              <a:t>‹Nr.›</a:t>
            </a:fld>
            <a:endParaRPr lang="de-DE"/>
          </a:p>
        </p:txBody>
      </p:sp>
    </p:spTree>
    <p:extLst>
      <p:ext uri="{BB962C8B-B14F-4D97-AF65-F5344CB8AC3E}">
        <p14:creationId xmlns:p14="http://schemas.microsoft.com/office/powerpoint/2010/main" val="24788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A3A7A-04CE-2528-3E2F-C214ECA2C7E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1F5582E-A052-A869-132E-A2CB54895ED2}"/>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A360995E-411E-81A3-1924-DDC39E9A2D87}"/>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706822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15880-94B7-A6AD-507C-894DFBE436E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BFE0440-370A-E3A2-46C3-8D6539C01B50}"/>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DF0A4B6F-7874-BE5E-4C93-89FE92518A81}"/>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959430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D2795-23EC-37E0-AEC6-E8A397E69CC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97161F5-E7B9-336F-D3EC-10205885DD03}"/>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3234FA27-BE96-3EC7-01FC-0FD20D0D2170}"/>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25666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95F8D-8335-4CCB-9156-3C05926E70F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6B16ABA-8BDA-86B4-99F0-230C8A094318}"/>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D4F53A77-0FF4-C5C9-A498-7B31FA99CEFA}"/>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142018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9A4B8-F845-15DE-A454-7D63D2BB1E1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41CCAFB-373D-5761-22D6-ED471605CB0B}"/>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AB0A28C2-CF84-414A-6340-6FD142FB70A0}"/>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0358452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A5191-4271-6160-8FD2-A55F90DDB93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27E7F05-02D0-A8FA-26A9-623F08D14F50}"/>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E787DEB9-35DE-FFFE-9C44-D9FFFFB79DC0}"/>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0748545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5FBB8-6FF4-98A1-B2B3-15DFCE291E3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AC4C7E8-DC10-750A-A627-9EF2671B6B99}"/>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498ED1EA-25CE-7721-E0C2-801393AC9B99}"/>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5569152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6534A-AF7F-DCCF-E588-5BFB1342064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2249924-686B-8B62-F6BD-747E25D707F4}"/>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0DCA68AC-B583-3644-FA86-D9C3CE99EB70}"/>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5485793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D489F-0CF6-7C0E-FCDD-E77DC89B79B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CF3EE4C-1A2B-1CEE-A3FD-43034D712D35}"/>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C7F8D97C-EA58-D953-52C8-F623EA2B1A22}"/>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3993171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3D30B-A27C-3090-ABB7-DEA9F8D738A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FBCB448-B29E-99EC-5EB2-818E3B38C0A2}"/>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309E15D5-88B1-40CC-C475-4CD7C0C2D0F3}"/>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6548278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83761-219B-1C7D-22A6-954A6618B4E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36AFE14-71F5-5A67-56ED-DEE7F8419F58}"/>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4CB4D9CD-3A4D-1D52-EA98-732F7D77F603}"/>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673084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2D4D9-4776-49B2-C358-EE459E6AE3E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90C888D-E26F-6848-5FCF-F3B5CF79E19B}"/>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39357582-538E-4A92-8221-F87362107B32}"/>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7730443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34575-7DF8-50DF-370B-FBDE39D2B98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9896B5A-35F2-5D3B-64C3-B1F0BDE7FDBA}"/>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7A3D0941-6C97-C95C-0511-AFBDE9A6BC7D}"/>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1609948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E4E0B-ECF0-1B4B-2FE8-1DA7B691E99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9233825-6C59-D13E-A4A1-0EB9C5B05FAA}"/>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06639E0B-4273-CA43-4F45-0EB6BFB5144B}"/>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7348340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E746F-FE59-8CDE-3A31-56A5A1D2650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C412F7-8E67-D1FC-C71B-296691FEF1B7}"/>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AC39A54D-F7EA-65BF-B52A-240ECE25D45E}"/>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2255224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DF5EB-DB3C-4036-678B-771B8986946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048764F-2F18-326C-65D6-806B9ADAB96E}"/>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1842BEED-7A6A-1E0A-5EE8-86DA530FC242}"/>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8981324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6E0B3-9DD3-AEA9-940E-5633BAE0267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15421BF-D1B6-1BE6-675E-46F189094EF3}"/>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7362B49D-7B75-B89C-A78F-00B26307C3D9}"/>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485244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017165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650BA-7307-8BED-DFEA-9B857C4D0E3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AEF14CF-A50F-D251-5114-1FC2C4FBAEE7}"/>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C895D51A-4A9E-0EB0-E5F5-25A219A3FB2D}"/>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793373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EB495-93E1-CBFF-2F11-5B034599DBD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7F23326-4FA3-E138-A740-82A2C94CBCED}"/>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F212DC97-2D98-9C6D-F453-E0A648E71403}"/>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25913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DE512-865A-25C4-8A10-FA081EA2B49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3A1158D-0B2F-C45B-BC44-3A2245E6DA67}"/>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FF44EEF3-513B-F433-D155-8F69697CD588}"/>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564119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C16AC-4B6C-6FA0-16A3-141D064C82B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6393224-EB73-0FC1-BFE6-3E22C3AB2D18}"/>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5FA043CC-B02A-B0E5-1F21-E990C1F5DB48}"/>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74124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A0C53-518C-EE4B-28F6-C49C0052C11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97AF923-664F-16BA-DE7C-0CC0673293C7}"/>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83755863-679A-A21B-AB92-C2826746AFF2}"/>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713064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3E609-902D-1555-C5DB-86F4294F646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1142103-1679-0FD4-4E86-D464B34B39DD}"/>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40ED835B-1E8C-16A7-DE58-0A9D2E347792}"/>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888702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A96C4-7473-0BFA-9179-C608B4FFE6B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2B7FE02-0E72-8D7D-99DB-27662B8268BA}"/>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8CAA0780-193E-BD81-8211-FE14E5A5FE7E}"/>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909322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3BC38-0E54-4E83-9C64-1B0FE8E89F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EC9CF90-778D-4430-989D-B06B207AD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ED90CBE-81D9-4643-A1AE-B86217ACC6FE}"/>
              </a:ext>
            </a:extLst>
          </p:cNvPr>
          <p:cNvSpPr>
            <a:spLocks noGrp="1"/>
          </p:cNvSpPr>
          <p:nvPr>
            <p:ph type="dt" sz="half" idx="10"/>
          </p:nvPr>
        </p:nvSpPr>
        <p:spPr/>
        <p:txBody>
          <a:bodyPr/>
          <a:lstStyle/>
          <a:p>
            <a:fld id="{2D84D1A4-8FFF-4BFB-90C9-FC24F5E6DCA6}" type="datetime1">
              <a:rPr lang="de-DE" smtClean="0"/>
              <a:t>21.04.2026</a:t>
            </a:fld>
            <a:endParaRPr lang="de-DE"/>
          </a:p>
        </p:txBody>
      </p:sp>
      <p:sp>
        <p:nvSpPr>
          <p:cNvPr id="5" name="Fußzeilenplatzhalter 4">
            <a:extLst>
              <a:ext uri="{FF2B5EF4-FFF2-40B4-BE49-F238E27FC236}">
                <a16:creationId xmlns:a16="http://schemas.microsoft.com/office/drawing/2014/main" id="{C60430AE-4C6A-4F3A-BF2A-58629ABF7E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8FF889-B734-4B7E-8C08-21F1DFED8AA6}"/>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68267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5FA87-5309-445C-9DF0-8120FB89BD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6BD61-2396-495A-BFAA-9C771E69D49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91E7EB-A39D-416C-A164-E12DC448AA7E}"/>
              </a:ext>
            </a:extLst>
          </p:cNvPr>
          <p:cNvSpPr>
            <a:spLocks noGrp="1"/>
          </p:cNvSpPr>
          <p:nvPr>
            <p:ph type="dt" sz="half" idx="10"/>
          </p:nvPr>
        </p:nvSpPr>
        <p:spPr/>
        <p:txBody>
          <a:bodyPr/>
          <a:lstStyle/>
          <a:p>
            <a:fld id="{9CCD224E-D163-457A-82D1-D92A750C1CC3}" type="datetime1">
              <a:rPr lang="de-DE" smtClean="0"/>
              <a:t>21.04.2026</a:t>
            </a:fld>
            <a:endParaRPr lang="de-DE"/>
          </a:p>
        </p:txBody>
      </p:sp>
      <p:sp>
        <p:nvSpPr>
          <p:cNvPr id="5" name="Fußzeilenplatzhalter 4">
            <a:extLst>
              <a:ext uri="{FF2B5EF4-FFF2-40B4-BE49-F238E27FC236}">
                <a16:creationId xmlns:a16="http://schemas.microsoft.com/office/drawing/2014/main" id="{4205BF50-DB73-4D9C-A233-232EF43F25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98847C-98C6-4E04-B0E3-25C67DADED1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52883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9DF09E4-1D7F-4436-BB2D-7BBA2DFAA82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B841EE-956E-461C-A772-D99AEC8E266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F7EA14-14D1-4580-B7B3-29A6990D5EB9}"/>
              </a:ext>
            </a:extLst>
          </p:cNvPr>
          <p:cNvSpPr>
            <a:spLocks noGrp="1"/>
          </p:cNvSpPr>
          <p:nvPr>
            <p:ph type="dt" sz="half" idx="10"/>
          </p:nvPr>
        </p:nvSpPr>
        <p:spPr/>
        <p:txBody>
          <a:bodyPr/>
          <a:lstStyle/>
          <a:p>
            <a:fld id="{D497B4B2-FA34-4BF0-B75E-975C258D12B6}" type="datetime1">
              <a:rPr lang="de-DE" smtClean="0"/>
              <a:t>21.04.2026</a:t>
            </a:fld>
            <a:endParaRPr lang="de-DE"/>
          </a:p>
        </p:txBody>
      </p:sp>
      <p:sp>
        <p:nvSpPr>
          <p:cNvPr id="5" name="Fußzeilenplatzhalter 4">
            <a:extLst>
              <a:ext uri="{FF2B5EF4-FFF2-40B4-BE49-F238E27FC236}">
                <a16:creationId xmlns:a16="http://schemas.microsoft.com/office/drawing/2014/main" id="{768F3D65-3CE9-43EF-BC85-7C75F436472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32D8BE-F679-4B2A-88DB-2FF5CF79399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741468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57A8-F611-4FAA-B2BA-81B3F30C3B3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70FC1B-9290-445A-A5BA-7821E22B54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A07C6F-E1A4-42EA-8DA9-D15F0C56B8BB}"/>
              </a:ext>
            </a:extLst>
          </p:cNvPr>
          <p:cNvSpPr>
            <a:spLocks noGrp="1"/>
          </p:cNvSpPr>
          <p:nvPr>
            <p:ph type="dt" sz="half" idx="10"/>
          </p:nvPr>
        </p:nvSpPr>
        <p:spPr/>
        <p:txBody>
          <a:bodyPr/>
          <a:lstStyle/>
          <a:p>
            <a:fld id="{F810476A-BEE6-49D0-91FF-E09CB16D9188}" type="datetime1">
              <a:rPr lang="de-DE" smtClean="0"/>
              <a:t>21.04.2026</a:t>
            </a:fld>
            <a:endParaRPr lang="de-DE"/>
          </a:p>
        </p:txBody>
      </p:sp>
      <p:sp>
        <p:nvSpPr>
          <p:cNvPr id="5" name="Fußzeilenplatzhalter 4">
            <a:extLst>
              <a:ext uri="{FF2B5EF4-FFF2-40B4-BE49-F238E27FC236}">
                <a16:creationId xmlns:a16="http://schemas.microsoft.com/office/drawing/2014/main" id="{C6EC9CDB-7938-478F-8860-68E65DC393E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43BFFA-0090-4167-924A-A28E136B04F7}"/>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2549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E69AB-0989-4918-8829-5B0AD31CEC9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C99E048-9AC8-4172-A009-61338CF2D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C99301D-3635-494B-B445-07057B4422D1}"/>
              </a:ext>
            </a:extLst>
          </p:cNvPr>
          <p:cNvSpPr>
            <a:spLocks noGrp="1"/>
          </p:cNvSpPr>
          <p:nvPr>
            <p:ph type="dt" sz="half" idx="10"/>
          </p:nvPr>
        </p:nvSpPr>
        <p:spPr/>
        <p:txBody>
          <a:bodyPr/>
          <a:lstStyle/>
          <a:p>
            <a:fld id="{EEA9F584-F1B5-4C5C-802A-C88B9ABFDAC1}" type="datetime1">
              <a:rPr lang="de-DE" smtClean="0"/>
              <a:t>21.04.2026</a:t>
            </a:fld>
            <a:endParaRPr lang="de-DE"/>
          </a:p>
        </p:txBody>
      </p:sp>
      <p:sp>
        <p:nvSpPr>
          <p:cNvPr id="5" name="Fußzeilenplatzhalter 4">
            <a:extLst>
              <a:ext uri="{FF2B5EF4-FFF2-40B4-BE49-F238E27FC236}">
                <a16:creationId xmlns:a16="http://schemas.microsoft.com/office/drawing/2014/main" id="{17B211C6-2A75-4A02-B91E-AF4317E255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7F28D0-1ACA-4356-ABE5-F63263946B05}"/>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290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1A188-A70B-4B7E-BCBE-00830D5D406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A53C92-5708-4369-8C8B-E13D65EC91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EEE671-CCEF-4F19-BC77-7AB2D9DD8A7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CBA611-0CEB-4900-BB6B-BFD245724811}"/>
              </a:ext>
            </a:extLst>
          </p:cNvPr>
          <p:cNvSpPr>
            <a:spLocks noGrp="1"/>
          </p:cNvSpPr>
          <p:nvPr>
            <p:ph type="dt" sz="half" idx="10"/>
          </p:nvPr>
        </p:nvSpPr>
        <p:spPr/>
        <p:txBody>
          <a:bodyPr/>
          <a:lstStyle/>
          <a:p>
            <a:fld id="{8CFA7E3F-C99D-4F7A-B9BF-3D4AD8B01801}" type="datetime1">
              <a:rPr lang="de-DE" smtClean="0"/>
              <a:t>21.04.2026</a:t>
            </a:fld>
            <a:endParaRPr lang="de-DE"/>
          </a:p>
        </p:txBody>
      </p:sp>
      <p:sp>
        <p:nvSpPr>
          <p:cNvPr id="6" name="Fußzeilenplatzhalter 5">
            <a:extLst>
              <a:ext uri="{FF2B5EF4-FFF2-40B4-BE49-F238E27FC236}">
                <a16:creationId xmlns:a16="http://schemas.microsoft.com/office/drawing/2014/main" id="{BDE67985-3E25-4FF3-8259-41254491266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D3AE17-1B1A-441A-ADAB-EA753EFAFFE0}"/>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9645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6D44B-ECB2-494B-B8DD-1ECD56F8DB2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E788603-C259-4996-B635-C72A6C532B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5EE397-1447-4365-8C4D-5FF9A09D70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5F77450-0CED-4F63-AFF7-A0A89B354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992E2A0-8BDB-4F76-9EFD-16D48B207E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46F1C1-333C-4E5A-8A21-0E00CC52B77A}"/>
              </a:ext>
            </a:extLst>
          </p:cNvPr>
          <p:cNvSpPr>
            <a:spLocks noGrp="1"/>
          </p:cNvSpPr>
          <p:nvPr>
            <p:ph type="dt" sz="half" idx="10"/>
          </p:nvPr>
        </p:nvSpPr>
        <p:spPr/>
        <p:txBody>
          <a:bodyPr/>
          <a:lstStyle/>
          <a:p>
            <a:fld id="{2C2EFBC1-A306-442D-9E8E-CCD47A24BC39}" type="datetime1">
              <a:rPr lang="de-DE" smtClean="0"/>
              <a:t>21.04.2026</a:t>
            </a:fld>
            <a:endParaRPr lang="de-DE"/>
          </a:p>
        </p:txBody>
      </p:sp>
      <p:sp>
        <p:nvSpPr>
          <p:cNvPr id="8" name="Fußzeilenplatzhalter 7">
            <a:extLst>
              <a:ext uri="{FF2B5EF4-FFF2-40B4-BE49-F238E27FC236}">
                <a16:creationId xmlns:a16="http://schemas.microsoft.com/office/drawing/2014/main" id="{BB140476-F72C-43CA-B524-0F82D8BB921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74420F6-8C8B-4711-AE1B-287E00167AC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41327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9DFFF-4E57-4515-ACFA-89CD362EC0F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E44362-E8E0-474C-90E4-0F4FEE906CA9}"/>
              </a:ext>
            </a:extLst>
          </p:cNvPr>
          <p:cNvSpPr>
            <a:spLocks noGrp="1"/>
          </p:cNvSpPr>
          <p:nvPr>
            <p:ph type="dt" sz="half" idx="10"/>
          </p:nvPr>
        </p:nvSpPr>
        <p:spPr/>
        <p:txBody>
          <a:bodyPr/>
          <a:lstStyle/>
          <a:p>
            <a:fld id="{24EE0AF1-C575-4C63-B2E4-2F9A4D8AF6FD}" type="datetime1">
              <a:rPr lang="de-DE" smtClean="0"/>
              <a:t>21.04.2026</a:t>
            </a:fld>
            <a:endParaRPr lang="de-DE"/>
          </a:p>
        </p:txBody>
      </p:sp>
      <p:sp>
        <p:nvSpPr>
          <p:cNvPr id="4" name="Fußzeilenplatzhalter 3">
            <a:extLst>
              <a:ext uri="{FF2B5EF4-FFF2-40B4-BE49-F238E27FC236}">
                <a16:creationId xmlns:a16="http://schemas.microsoft.com/office/drawing/2014/main" id="{BDB84C6F-AD33-4F88-A79E-033B17A4662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7A6BF78-29DB-4B06-A37A-C12BFB3A20D9}"/>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18548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3B09D0F-C34E-4F2E-A969-A4A7F8B97D80}"/>
              </a:ext>
            </a:extLst>
          </p:cNvPr>
          <p:cNvSpPr>
            <a:spLocks noGrp="1"/>
          </p:cNvSpPr>
          <p:nvPr>
            <p:ph type="dt" sz="half" idx="10"/>
          </p:nvPr>
        </p:nvSpPr>
        <p:spPr/>
        <p:txBody>
          <a:bodyPr/>
          <a:lstStyle/>
          <a:p>
            <a:fld id="{CD7BCFDE-4171-468A-8ECB-9DD48FB7C024}" type="datetime1">
              <a:rPr lang="de-DE" smtClean="0"/>
              <a:t>21.04.2026</a:t>
            </a:fld>
            <a:endParaRPr lang="de-DE"/>
          </a:p>
        </p:txBody>
      </p:sp>
      <p:sp>
        <p:nvSpPr>
          <p:cNvPr id="3" name="Fußzeilenplatzhalter 2">
            <a:extLst>
              <a:ext uri="{FF2B5EF4-FFF2-40B4-BE49-F238E27FC236}">
                <a16:creationId xmlns:a16="http://schemas.microsoft.com/office/drawing/2014/main" id="{F7DA608D-A34D-41DE-A4B0-ED9CBA5D3D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BC1171-87BC-4E9C-9CA5-040C0BF2DD0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62946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FB-302A-47F7-8EF6-814F266C2F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1ED2AE-63C2-4A88-8E72-1C8A8ADFB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82D1504-586F-4EEF-B44E-8DCF11D09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98C045F-E74E-4EB9-A608-C48C206C33DD}"/>
              </a:ext>
            </a:extLst>
          </p:cNvPr>
          <p:cNvSpPr>
            <a:spLocks noGrp="1"/>
          </p:cNvSpPr>
          <p:nvPr>
            <p:ph type="dt" sz="half" idx="10"/>
          </p:nvPr>
        </p:nvSpPr>
        <p:spPr/>
        <p:txBody>
          <a:bodyPr/>
          <a:lstStyle/>
          <a:p>
            <a:fld id="{A2BA3E57-014D-4E4B-B56F-66D884F50570}" type="datetime1">
              <a:rPr lang="de-DE" smtClean="0"/>
              <a:t>21.04.2026</a:t>
            </a:fld>
            <a:endParaRPr lang="de-DE"/>
          </a:p>
        </p:txBody>
      </p:sp>
      <p:sp>
        <p:nvSpPr>
          <p:cNvPr id="6" name="Fußzeilenplatzhalter 5">
            <a:extLst>
              <a:ext uri="{FF2B5EF4-FFF2-40B4-BE49-F238E27FC236}">
                <a16:creationId xmlns:a16="http://schemas.microsoft.com/office/drawing/2014/main" id="{7F301431-C3F5-4240-8C69-5B2793FF570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11E00E-D6B7-4E10-9B25-9B938B79F2DF}"/>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127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86D5B-B035-4C6E-B32C-E5BB0DB604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F3C39EE-6645-4E2B-8C44-42420026A3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9FD9577-3F00-433F-A5B5-D5EDE2FF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B6D8129-7F67-461A-ABC5-A539B51BD875}"/>
              </a:ext>
            </a:extLst>
          </p:cNvPr>
          <p:cNvSpPr>
            <a:spLocks noGrp="1"/>
          </p:cNvSpPr>
          <p:nvPr>
            <p:ph type="dt" sz="half" idx="10"/>
          </p:nvPr>
        </p:nvSpPr>
        <p:spPr/>
        <p:txBody>
          <a:bodyPr/>
          <a:lstStyle/>
          <a:p>
            <a:fld id="{7A2444EC-1717-4AC2-9F9C-14F02B911630}" type="datetime1">
              <a:rPr lang="de-DE" smtClean="0"/>
              <a:t>21.04.2026</a:t>
            </a:fld>
            <a:endParaRPr lang="de-DE"/>
          </a:p>
        </p:txBody>
      </p:sp>
      <p:sp>
        <p:nvSpPr>
          <p:cNvPr id="6" name="Fußzeilenplatzhalter 5">
            <a:extLst>
              <a:ext uri="{FF2B5EF4-FFF2-40B4-BE49-F238E27FC236}">
                <a16:creationId xmlns:a16="http://schemas.microsoft.com/office/drawing/2014/main" id="{192C1295-848A-4E26-9974-D57A161E573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8616B5E-694A-44C5-8863-49AC0D6CAEC3}"/>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0194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59945B-5C60-4625-AD95-0F99A2DB9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0D677A7-E942-4AD7-8973-E54D531E9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964EDA-3920-4803-A501-3B8BD18C1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3248A-B1E1-44F8-AED8-AFF90FB38D03}" type="datetime1">
              <a:rPr lang="de-DE" smtClean="0"/>
              <a:t>21.04.2026</a:t>
            </a:fld>
            <a:endParaRPr lang="de-DE"/>
          </a:p>
        </p:txBody>
      </p:sp>
      <p:sp>
        <p:nvSpPr>
          <p:cNvPr id="5" name="Fußzeilenplatzhalter 4">
            <a:extLst>
              <a:ext uri="{FF2B5EF4-FFF2-40B4-BE49-F238E27FC236}">
                <a16:creationId xmlns:a16="http://schemas.microsoft.com/office/drawing/2014/main" id="{1F16B5C8-851E-463F-BE62-78864A5EA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15A3770-135E-4C5B-87D8-C7193A65D1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15BC7-5F82-419E-A605-7DD15ECFCFA0}" type="slidenum">
              <a:rPr lang="de-DE" smtClean="0"/>
              <a:t>‹Nr.›</a:t>
            </a:fld>
            <a:endParaRPr lang="de-DE"/>
          </a:p>
        </p:txBody>
      </p:sp>
    </p:spTree>
    <p:extLst>
      <p:ext uri="{BB962C8B-B14F-4D97-AF65-F5344CB8AC3E}">
        <p14:creationId xmlns:p14="http://schemas.microsoft.com/office/powerpoint/2010/main" val="8166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90.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80.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382FB-E20A-54E5-A041-30E7372D9F5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73A9515-0D38-6E6F-F200-194D68D6A627}"/>
              </a:ext>
            </a:extLst>
          </p:cNvPr>
          <p:cNvSpPr txBox="1">
            <a:spLocks/>
          </p:cNvSpPr>
          <p:nvPr/>
        </p:nvSpPr>
        <p:spPr>
          <a:xfrm>
            <a:off x="679525" y="78061"/>
            <a:ext cx="4398085"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Economies of Scale</a:t>
            </a:r>
          </a:p>
        </p:txBody>
      </p:sp>
      <p:sp>
        <p:nvSpPr>
          <p:cNvPr id="9" name="Textfeld 8">
            <a:extLst>
              <a:ext uri="{FF2B5EF4-FFF2-40B4-BE49-F238E27FC236}">
                <a16:creationId xmlns:a16="http://schemas.microsoft.com/office/drawing/2014/main" id="{D481E97C-6CC1-526E-016B-06705B72554B}"/>
              </a:ext>
            </a:extLst>
          </p:cNvPr>
          <p:cNvSpPr txBox="1"/>
          <p:nvPr/>
        </p:nvSpPr>
        <p:spPr>
          <a:xfrm>
            <a:off x="80683" y="718546"/>
            <a:ext cx="9144000" cy="5519638"/>
          </a:xfrm>
          <a:prstGeom prst="rect">
            <a:avLst/>
          </a:prstGeom>
          <a:noFill/>
        </p:spPr>
        <p:txBody>
          <a:bodyPr wrap="square" rtlCol="0">
            <a:noAutofit/>
          </a:bodyPr>
          <a:lstStyle/>
          <a:p>
            <a:r>
              <a:rPr lang="de-DE" sz="2400" dirty="0"/>
              <a:t>CRS:</a:t>
            </a:r>
          </a:p>
          <a:p>
            <a:endParaRPr lang="de-DE" sz="2400" dirty="0"/>
          </a:p>
          <a:p>
            <a:r>
              <a:rPr lang="de-DE" sz="2400" dirty="0"/>
              <a:t>			Y=F(L): 2L↑ → 2Y↑ </a:t>
            </a:r>
          </a:p>
          <a:p>
            <a:endParaRPr lang="de-DE" sz="2400" dirty="0"/>
          </a:p>
          <a:p>
            <a:endParaRPr lang="de-DE" sz="2400" dirty="0"/>
          </a:p>
          <a:p>
            <a:r>
              <a:rPr lang="de-DE" sz="2400" dirty="0"/>
              <a:t>IRS:</a:t>
            </a:r>
          </a:p>
          <a:p>
            <a:endParaRPr lang="de-DE" sz="2400" dirty="0"/>
          </a:p>
          <a:p>
            <a:r>
              <a:rPr lang="de-DE" sz="2400" dirty="0"/>
              <a:t>			Y=F(L): 2L↑ → 3Y↑</a:t>
            </a:r>
          </a:p>
          <a:p>
            <a:endParaRPr lang="de-DE" sz="2400" dirty="0"/>
          </a:p>
          <a:p>
            <a:endParaRPr lang="de-DE" sz="2400" dirty="0"/>
          </a:p>
          <a:p>
            <a:r>
              <a:rPr lang="de-DE" sz="2400" dirty="0"/>
              <a:t>DRS:</a:t>
            </a:r>
          </a:p>
          <a:p>
            <a:r>
              <a:rPr lang="de-DE" sz="2400" dirty="0"/>
              <a:t>		</a:t>
            </a:r>
          </a:p>
          <a:p>
            <a:r>
              <a:rPr lang="de-DE" sz="2400" dirty="0"/>
              <a:t>			Y=F(L): 2L↑ → 1Y↑</a:t>
            </a:r>
          </a:p>
          <a:p>
            <a:endParaRPr lang="de-DE" sz="2400" dirty="0"/>
          </a:p>
          <a:p>
            <a:endParaRPr lang="de-DE" sz="2400" dirty="0"/>
          </a:p>
          <a:p>
            <a:endParaRPr lang="de-DE" sz="2400" dirty="0"/>
          </a:p>
          <a:p>
            <a:endParaRPr lang="de-DE" sz="2000" dirty="0"/>
          </a:p>
        </p:txBody>
      </p:sp>
      <p:sp>
        <p:nvSpPr>
          <p:cNvPr id="12" name="Rechteck 11">
            <a:extLst>
              <a:ext uri="{FF2B5EF4-FFF2-40B4-BE49-F238E27FC236}">
                <a16:creationId xmlns:a16="http://schemas.microsoft.com/office/drawing/2014/main" id="{9D7E08E1-6249-9890-217C-5892E4426BB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69694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98B2B-90BF-154C-01CC-C3F42D63A67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8A834F0-E278-7EA2-0609-C8B920932355}"/>
              </a:ext>
            </a:extLst>
          </p:cNvPr>
          <p:cNvSpPr txBox="1">
            <a:spLocks/>
          </p:cNvSpPr>
          <p:nvPr/>
        </p:nvSpPr>
        <p:spPr>
          <a:xfrm>
            <a:off x="1524000" y="-6167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Monopolistic competition: Equilibrium</a:t>
            </a:r>
          </a:p>
        </p:txBody>
      </p:sp>
      <p:sp>
        <p:nvSpPr>
          <p:cNvPr id="9" name="Textfeld 8">
            <a:extLst>
              <a:ext uri="{FF2B5EF4-FFF2-40B4-BE49-F238E27FC236}">
                <a16:creationId xmlns:a16="http://schemas.microsoft.com/office/drawing/2014/main" id="{137092FA-158F-0580-ADDB-24B69EEA6D9C}"/>
              </a:ext>
            </a:extLst>
          </p:cNvPr>
          <p:cNvSpPr txBox="1"/>
          <p:nvPr/>
        </p:nvSpPr>
        <p:spPr>
          <a:xfrm>
            <a:off x="80682" y="460477"/>
            <a:ext cx="12192000" cy="1379081"/>
          </a:xfrm>
          <a:prstGeom prst="rect">
            <a:avLst/>
          </a:prstGeom>
          <a:noFill/>
        </p:spPr>
        <p:txBody>
          <a:bodyPr wrap="square" rtlCol="0">
            <a:noAutofit/>
          </a:bodyPr>
          <a:lstStyle/>
          <a:p>
            <a:r>
              <a:rPr lang="en-US" sz="2400" u="sng" dirty="0"/>
              <a:t>Number of firms and average costs:</a:t>
            </a:r>
          </a:p>
          <a:p>
            <a:r>
              <a:rPr lang="en-US" sz="2400" u="sng" dirty="0"/>
              <a:t>Since all firms are symmetrical, all must produce at the same price in equilibrium</a:t>
            </a:r>
            <a:r>
              <a:rPr lang="en-US" sz="2400" dirty="0"/>
              <a:t>				</a:t>
            </a:r>
          </a:p>
          <a:p>
            <a:endParaRPr lang="en-US" sz="2400" dirty="0"/>
          </a:p>
          <a:p>
            <a:endParaRPr lang="en-US" sz="2400" dirty="0"/>
          </a:p>
          <a:p>
            <a:r>
              <a:rPr lang="en-US" sz="2400" dirty="0"/>
              <a:t>	</a:t>
            </a:r>
          </a:p>
          <a:p>
            <a:endParaRPr lang="de-DE" sz="2000" dirty="0"/>
          </a:p>
        </p:txBody>
      </p:sp>
      <p:sp>
        <p:nvSpPr>
          <p:cNvPr id="2" name="Rechteck 1">
            <a:extLst>
              <a:ext uri="{FF2B5EF4-FFF2-40B4-BE49-F238E27FC236}">
                <a16:creationId xmlns:a16="http://schemas.microsoft.com/office/drawing/2014/main" id="{CFA0FD93-1EEA-E3D4-686F-097596352BC9}"/>
              </a:ext>
            </a:extLst>
          </p:cNvPr>
          <p:cNvSpPr/>
          <p:nvPr/>
        </p:nvSpPr>
        <p:spPr>
          <a:xfrm>
            <a:off x="1030965" y="1639503"/>
            <a:ext cx="1261884" cy="400110"/>
          </a:xfrm>
          <a:prstGeom prst="rect">
            <a:avLst/>
          </a:prstGeom>
        </p:spPr>
        <p:txBody>
          <a:bodyPr wrap="none">
            <a:spAutoFit/>
          </a:bodyPr>
          <a:lstStyle/>
          <a:p>
            <a:r>
              <a:rPr lang="en-US" sz="2000" dirty="0"/>
              <a:t>→ p*=p=P</a:t>
            </a:r>
          </a:p>
        </p:txBody>
      </p:sp>
      <p:sp>
        <p:nvSpPr>
          <p:cNvPr id="5" name="Rechteck 4">
            <a:extLst>
              <a:ext uri="{FF2B5EF4-FFF2-40B4-BE49-F238E27FC236}">
                <a16:creationId xmlns:a16="http://schemas.microsoft.com/office/drawing/2014/main" id="{05821503-1DDA-52DD-D116-9D1DDEB255CE}"/>
              </a:ext>
            </a:extLst>
          </p:cNvPr>
          <p:cNvSpPr/>
          <p:nvPr/>
        </p:nvSpPr>
        <p:spPr>
          <a:xfrm>
            <a:off x="870138" y="2625526"/>
            <a:ext cx="2781274" cy="400110"/>
          </a:xfrm>
          <a:prstGeom prst="rect">
            <a:avLst/>
          </a:prstGeom>
        </p:spPr>
        <p:txBody>
          <a:bodyPr wrap="none">
            <a:spAutoFit/>
          </a:bodyPr>
          <a:lstStyle/>
          <a:p>
            <a:r>
              <a:rPr lang="en-US" sz="2000" dirty="0"/>
              <a:t>→ put into cost function:</a:t>
            </a:r>
          </a:p>
        </p:txBody>
      </p:sp>
      <p:sp>
        <p:nvSpPr>
          <p:cNvPr id="6" name="Rechteck 5">
            <a:extLst>
              <a:ext uri="{FF2B5EF4-FFF2-40B4-BE49-F238E27FC236}">
                <a16:creationId xmlns:a16="http://schemas.microsoft.com/office/drawing/2014/main" id="{8955C8C7-1F47-6AC7-025A-1980B3061F90}"/>
              </a:ext>
            </a:extLst>
          </p:cNvPr>
          <p:cNvSpPr/>
          <p:nvPr/>
        </p:nvSpPr>
        <p:spPr>
          <a:xfrm>
            <a:off x="40454" y="5199804"/>
            <a:ext cx="8649151" cy="707886"/>
          </a:xfrm>
          <a:prstGeom prst="rect">
            <a:avLst/>
          </a:prstGeom>
        </p:spPr>
        <p:txBody>
          <a:bodyPr wrap="square">
            <a:spAutoFit/>
          </a:bodyPr>
          <a:lstStyle/>
          <a:p>
            <a:r>
              <a:rPr lang="en-US" sz="2000" dirty="0"/>
              <a:t>→	 The more companies n in the sector, the smaller the share of each 	company in sector turnover S</a:t>
            </a:r>
            <a:endParaRPr lang="de-DE" sz="2000" dirty="0"/>
          </a:p>
        </p:txBody>
      </p:sp>
      <p:sp>
        <p:nvSpPr>
          <p:cNvPr id="7" name="Rechteck 6">
            <a:extLst>
              <a:ext uri="{FF2B5EF4-FFF2-40B4-BE49-F238E27FC236}">
                <a16:creationId xmlns:a16="http://schemas.microsoft.com/office/drawing/2014/main" id="{C82C6BC8-CADB-4763-35A5-1C90F4502F44}"/>
              </a:ext>
            </a:extLst>
          </p:cNvPr>
          <p:cNvSpPr/>
          <p:nvPr/>
        </p:nvSpPr>
        <p:spPr>
          <a:xfrm>
            <a:off x="40454" y="5907690"/>
            <a:ext cx="8678216" cy="707886"/>
          </a:xfrm>
          <a:prstGeom prst="rect">
            <a:avLst/>
          </a:prstGeom>
        </p:spPr>
        <p:txBody>
          <a:bodyPr wrap="square">
            <a:spAutoFit/>
          </a:bodyPr>
          <a:lstStyle/>
          <a:p>
            <a:r>
              <a:rPr lang="en-US" sz="2000" dirty="0"/>
              <a:t>→	 The higher the average costs, the more difficult it will be to exploit 	increasing economies of scale</a:t>
            </a:r>
          </a:p>
        </p:txBody>
      </p:sp>
      <p:sp>
        <p:nvSpPr>
          <p:cNvPr id="10" name="Rechteck 9">
            <a:extLst>
              <a:ext uri="{FF2B5EF4-FFF2-40B4-BE49-F238E27FC236}">
                <a16:creationId xmlns:a16="http://schemas.microsoft.com/office/drawing/2014/main" id="{789E2009-5995-A02B-16EB-296C1C8A2448}"/>
              </a:ext>
            </a:extLst>
          </p:cNvPr>
          <p:cNvSpPr/>
          <p:nvPr/>
        </p:nvSpPr>
        <p:spPr>
          <a:xfrm>
            <a:off x="1618941" y="2089473"/>
            <a:ext cx="9251661" cy="400110"/>
          </a:xfrm>
          <a:prstGeom prst="rect">
            <a:avLst/>
          </a:prstGeom>
        </p:spPr>
        <p:txBody>
          <a:bodyPr wrap="square">
            <a:spAutoFit/>
          </a:bodyPr>
          <a:lstStyle/>
          <a:p>
            <a:r>
              <a:rPr lang="en-US" sz="2000" dirty="0"/>
              <a:t>→ Für p*=p=P -&gt; market share of every firm x*=S/n</a:t>
            </a:r>
          </a:p>
        </p:txBody>
      </p:sp>
      <p:sp>
        <p:nvSpPr>
          <p:cNvPr id="8" name="Rechteck 7">
            <a:extLst>
              <a:ext uri="{FF2B5EF4-FFF2-40B4-BE49-F238E27FC236}">
                <a16:creationId xmlns:a16="http://schemas.microsoft.com/office/drawing/2014/main" id="{0F4AB9CF-AA91-C2C2-CAB7-7ED5F0F0D437}"/>
              </a:ext>
            </a:extLst>
          </p:cNvPr>
          <p:cNvSpPr/>
          <p:nvPr/>
        </p:nvSpPr>
        <p:spPr>
          <a:xfrm>
            <a:off x="3444768" y="3088470"/>
            <a:ext cx="4069256" cy="369332"/>
          </a:xfrm>
          <a:prstGeom prst="rect">
            <a:avLst/>
          </a:prstGeom>
        </p:spPr>
        <p:txBody>
          <a:bodyPr wrap="none">
            <a:spAutoFit/>
          </a:bodyPr>
          <a:lstStyle/>
          <a:p>
            <a:r>
              <a:rPr lang="en-US" dirty="0"/>
              <a:t>DK = K/x = KF/</a:t>
            </a:r>
            <a:r>
              <a:rPr lang="en-US" dirty="0" err="1"/>
              <a:t>x+k</a:t>
            </a:r>
            <a:r>
              <a:rPr lang="en-US" dirty="0"/>
              <a:t> = KF/(S/n)+k = </a:t>
            </a:r>
            <a:r>
              <a:rPr lang="en-US" dirty="0" err="1"/>
              <a:t>n∙KF</a:t>
            </a:r>
            <a:r>
              <a:rPr lang="en-US" dirty="0"/>
              <a:t>/</a:t>
            </a:r>
            <a:r>
              <a:rPr lang="en-US" dirty="0" err="1"/>
              <a:t>S+k</a:t>
            </a:r>
            <a:endParaRPr lang="en-US" dirty="0"/>
          </a:p>
        </p:txBody>
      </p:sp>
      <p:sp>
        <p:nvSpPr>
          <p:cNvPr id="12" name="Rechteck 11">
            <a:extLst>
              <a:ext uri="{FF2B5EF4-FFF2-40B4-BE49-F238E27FC236}">
                <a16:creationId xmlns:a16="http://schemas.microsoft.com/office/drawing/2014/main" id="{AACCDA1B-DEA5-C79E-D8B7-DFD0F899C5D3}"/>
              </a:ext>
            </a:extLst>
          </p:cNvPr>
          <p:cNvSpPr/>
          <p:nvPr/>
        </p:nvSpPr>
        <p:spPr>
          <a:xfrm>
            <a:off x="19458" y="3429090"/>
            <a:ext cx="9336742" cy="707886"/>
          </a:xfrm>
          <a:prstGeom prst="rect">
            <a:avLst/>
          </a:prstGeom>
        </p:spPr>
        <p:txBody>
          <a:bodyPr wrap="square">
            <a:spAutoFit/>
          </a:bodyPr>
          <a:lstStyle/>
          <a:p>
            <a:r>
              <a:rPr lang="en-US" sz="2000" dirty="0"/>
              <a:t>→	 since KF, k, S The average costs increase constantly as the number of 	companies n increases. KF/S is the gradient of the straight line of average costs</a:t>
            </a:r>
            <a:endParaRPr lang="de-DE" sz="2000" dirty="0"/>
          </a:p>
        </p:txBody>
      </p:sp>
      <p:sp>
        <p:nvSpPr>
          <p:cNvPr id="13" name="Rechteck 12">
            <a:extLst>
              <a:ext uri="{FF2B5EF4-FFF2-40B4-BE49-F238E27FC236}">
                <a16:creationId xmlns:a16="http://schemas.microsoft.com/office/drawing/2014/main" id="{5AE2917C-547B-3864-8442-E71F082B3B06}"/>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68312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10" grpId="0"/>
      <p:bldP spid="8"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3B4D4-5BD6-405E-212A-ACB6F7FE4E8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FED1180-5841-D3C0-1292-124BE42CDF5E}"/>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Monopolistic competition: Equilibrium</a:t>
            </a:r>
          </a:p>
        </p:txBody>
      </p:sp>
      <p:sp>
        <p:nvSpPr>
          <p:cNvPr id="9" name="Textfeld 8">
            <a:extLst>
              <a:ext uri="{FF2B5EF4-FFF2-40B4-BE49-F238E27FC236}">
                <a16:creationId xmlns:a16="http://schemas.microsoft.com/office/drawing/2014/main" id="{E7D54B3B-5CC3-8D56-29AD-AF09C06AF9AE}"/>
              </a:ext>
            </a:extLst>
          </p:cNvPr>
          <p:cNvSpPr txBox="1"/>
          <p:nvPr/>
        </p:nvSpPr>
        <p:spPr>
          <a:xfrm>
            <a:off x="-53788" y="541189"/>
            <a:ext cx="12245788" cy="6316811"/>
          </a:xfrm>
          <a:prstGeom prst="rect">
            <a:avLst/>
          </a:prstGeom>
          <a:noFill/>
        </p:spPr>
        <p:txBody>
          <a:bodyPr wrap="square" rtlCol="0">
            <a:noAutofit/>
          </a:bodyPr>
          <a:lstStyle/>
          <a:p>
            <a:r>
              <a:rPr lang="en-US" sz="2400" u="sng" dirty="0"/>
              <a:t>Number of firms an price:</a:t>
            </a:r>
          </a:p>
          <a:p>
            <a:endParaRPr lang="en-US" sz="2400" dirty="0"/>
          </a:p>
          <a:p>
            <a:r>
              <a:rPr lang="en-US" sz="2400" dirty="0"/>
              <a:t>Demand:		</a:t>
            </a:r>
            <a:r>
              <a:rPr lang="de-DE" sz="2400" dirty="0"/>
              <a:t>x = S(1/n –b(p-P)) = S/n + </a:t>
            </a:r>
            <a:r>
              <a:rPr lang="de-DE" sz="2400" dirty="0" err="1"/>
              <a:t>SbP</a:t>
            </a:r>
            <a:r>
              <a:rPr lang="de-DE" sz="2400" dirty="0"/>
              <a:t> – </a:t>
            </a:r>
            <a:r>
              <a:rPr lang="de-DE" sz="2400" dirty="0" err="1"/>
              <a:t>Sbp</a:t>
            </a:r>
            <a:endParaRPr lang="de-DE" sz="2400" dirty="0"/>
          </a:p>
          <a:p>
            <a:endParaRPr lang="de-DE" sz="2400" dirty="0"/>
          </a:p>
          <a:p>
            <a:r>
              <a:rPr lang="de-DE" sz="2400" dirty="0"/>
              <a:t>Every </a:t>
            </a:r>
            <a:r>
              <a:rPr lang="de-DE" sz="2400" dirty="0" err="1"/>
              <a:t>firms</a:t>
            </a:r>
            <a:r>
              <a:rPr lang="de-DE" sz="2400" dirty="0"/>
              <a:t> </a:t>
            </a:r>
            <a:r>
              <a:rPr lang="de-DE" sz="2400" dirty="0" err="1"/>
              <a:t>takes</a:t>
            </a:r>
            <a:r>
              <a:rPr lang="de-DE" sz="2400" dirty="0"/>
              <a:t> </a:t>
            </a:r>
            <a:r>
              <a:rPr lang="de-DE" sz="2400" dirty="0" err="1"/>
              <a:t>the</a:t>
            </a:r>
            <a:r>
              <a:rPr lang="de-DE" sz="2400" dirty="0"/>
              <a:t> </a:t>
            </a:r>
            <a:r>
              <a:rPr lang="de-DE" sz="2400" dirty="0" err="1"/>
              <a:t>price</a:t>
            </a:r>
            <a:r>
              <a:rPr lang="de-DE" sz="2400" dirty="0"/>
              <a:t> </a:t>
            </a:r>
            <a:r>
              <a:rPr lang="de-DE" sz="2400" dirty="0" err="1"/>
              <a:t>of</a:t>
            </a:r>
            <a:r>
              <a:rPr lang="de-DE" sz="2400" dirty="0"/>
              <a:t> </a:t>
            </a:r>
            <a:r>
              <a:rPr lang="de-DE" sz="2400" dirty="0" err="1"/>
              <a:t>the</a:t>
            </a:r>
            <a:r>
              <a:rPr lang="de-DE" sz="2400" dirty="0"/>
              <a:t> </a:t>
            </a:r>
            <a:r>
              <a:rPr lang="de-DE" sz="2400" dirty="0" err="1"/>
              <a:t>other</a:t>
            </a:r>
            <a:r>
              <a:rPr lang="de-DE" sz="2400" dirty="0"/>
              <a:t> </a:t>
            </a:r>
            <a:r>
              <a:rPr lang="de-DE" sz="2400" dirty="0" err="1"/>
              <a:t>firms</a:t>
            </a:r>
            <a:r>
              <a:rPr lang="de-DE" sz="2400" dirty="0"/>
              <a:t> </a:t>
            </a:r>
            <a:r>
              <a:rPr lang="de-DE" sz="2400" dirty="0" err="1"/>
              <a:t>as</a:t>
            </a:r>
            <a:r>
              <a:rPr lang="de-DE" sz="2400" dirty="0"/>
              <a:t> </a:t>
            </a:r>
            <a:r>
              <a:rPr lang="de-DE" sz="2400" dirty="0" err="1"/>
              <a:t>given</a:t>
            </a:r>
            <a:r>
              <a:rPr lang="de-DE" sz="2400" dirty="0"/>
              <a:t> (</a:t>
            </a:r>
            <a:r>
              <a:rPr lang="de-DE" sz="2400" dirty="0" err="1"/>
              <a:t>see</a:t>
            </a:r>
            <a:r>
              <a:rPr lang="de-DE" sz="2400" dirty="0"/>
              <a:t>. </a:t>
            </a:r>
            <a:r>
              <a:rPr lang="de-DE" sz="2400" dirty="0" err="1"/>
              <a:t>Cournot</a:t>
            </a:r>
            <a:r>
              <a:rPr lang="de-DE" sz="2400" dirty="0"/>
              <a:t>):</a:t>
            </a:r>
          </a:p>
          <a:p>
            <a:r>
              <a:rPr lang="en-US" sz="2400" dirty="0"/>
              <a:t>→ A:=</a:t>
            </a:r>
            <a:r>
              <a:rPr lang="de-DE" sz="2400" dirty="0"/>
              <a:t> S/n + </a:t>
            </a:r>
            <a:r>
              <a:rPr lang="de-DE" sz="2400" dirty="0" err="1"/>
              <a:t>SbP</a:t>
            </a:r>
            <a:r>
              <a:rPr lang="de-DE" sz="2400" dirty="0"/>
              <a:t> und B:=Sb</a:t>
            </a:r>
          </a:p>
          <a:p>
            <a:endParaRPr lang="en-US" sz="2400" dirty="0"/>
          </a:p>
          <a:p>
            <a:r>
              <a:rPr lang="en-US" sz="2400" dirty="0"/>
              <a:t>→ 	x = A-Bp				(Monopoly)	→	dx=-</a:t>
            </a:r>
            <a:r>
              <a:rPr lang="en-US" sz="2400" dirty="0" err="1"/>
              <a:t>Bdp</a:t>
            </a:r>
            <a:r>
              <a:rPr lang="en-US" sz="2400" dirty="0"/>
              <a:t> →</a:t>
            </a:r>
            <a:r>
              <a:rPr lang="en-US" sz="2400" dirty="0" err="1"/>
              <a:t>dp</a:t>
            </a:r>
            <a:r>
              <a:rPr lang="en-US" sz="2400" dirty="0"/>
              <a:t>/dx= -1/B</a:t>
            </a:r>
          </a:p>
          <a:p>
            <a:r>
              <a:rPr lang="en-US" sz="2400" dirty="0"/>
              <a:t>	GE = p’(x)</a:t>
            </a:r>
            <a:r>
              <a:rPr lang="en-US" sz="2400" dirty="0" err="1"/>
              <a:t>x+p</a:t>
            </a:r>
            <a:r>
              <a:rPr lang="en-US" sz="2400" dirty="0"/>
              <a:t>(x)=p – x/B = p – x/(Sb) 	(Marginal revenue monopoly)</a:t>
            </a:r>
          </a:p>
          <a:p>
            <a:r>
              <a:rPr lang="en-US" sz="2400" dirty="0"/>
              <a:t>	GE = GK = k				(Optimum condition)</a:t>
            </a:r>
          </a:p>
          <a:p>
            <a:endParaRPr lang="en-US" sz="2400" dirty="0"/>
          </a:p>
          <a:p>
            <a:r>
              <a:rPr lang="en-US" sz="2400" dirty="0"/>
              <a:t>→ p = k + x/Sb = k + (S/n)/(Sb)	(Equilibrium)</a:t>
            </a:r>
          </a:p>
          <a:p>
            <a:endParaRPr lang="en-US" sz="2400" dirty="0"/>
          </a:p>
          <a:p>
            <a:r>
              <a:rPr lang="en-US" sz="2400" dirty="0"/>
              <a:t>→	p = k + 1/(</a:t>
            </a:r>
            <a:r>
              <a:rPr lang="en-US" sz="2400" dirty="0" err="1"/>
              <a:t>nb</a:t>
            </a:r>
            <a:r>
              <a:rPr lang="en-US" sz="2400" dirty="0"/>
              <a:t>)		→	 1/</a:t>
            </a:r>
            <a:r>
              <a:rPr lang="en-US" sz="2400" dirty="0" err="1"/>
              <a:t>nb</a:t>
            </a:r>
            <a:r>
              <a:rPr lang="en-US" sz="2400" dirty="0"/>
              <a:t>  (Mark-up vs </a:t>
            </a:r>
          </a:p>
          <a:p>
            <a:r>
              <a:rPr lang="en-US" sz="2400" dirty="0"/>
              <a:t>						perfect competition)</a:t>
            </a:r>
          </a:p>
          <a:p>
            <a:r>
              <a:rPr lang="en-US" sz="2400" dirty="0"/>
              <a:t>If the number of companies (n) increases, competition increases and</a:t>
            </a:r>
          </a:p>
          <a:p>
            <a:r>
              <a:rPr lang="en-US" sz="2400" dirty="0"/>
              <a:t>the price (p) that an individual company can charge decreases.</a:t>
            </a:r>
            <a:endParaRPr lang="de-DE" sz="2400" dirty="0"/>
          </a:p>
          <a:p>
            <a:endParaRPr lang="en-US" sz="2400" dirty="0"/>
          </a:p>
          <a:p>
            <a:endParaRPr lang="de-DE" sz="2000" dirty="0"/>
          </a:p>
        </p:txBody>
      </p:sp>
      <p:sp>
        <p:nvSpPr>
          <p:cNvPr id="5" name="Rechteck 4">
            <a:extLst>
              <a:ext uri="{FF2B5EF4-FFF2-40B4-BE49-F238E27FC236}">
                <a16:creationId xmlns:a16="http://schemas.microsoft.com/office/drawing/2014/main" id="{EBEC1E15-B303-CC2D-A27D-D82206CFD74C}"/>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82761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F29D5-8687-8D20-FB1A-22BBD6C2DF6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29549E4-4FAD-3E1B-572F-741BEF1E224A}"/>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Monopolistic competition: Equilibrium</a:t>
            </a:r>
          </a:p>
        </p:txBody>
      </p:sp>
      <p:sp>
        <p:nvSpPr>
          <p:cNvPr id="9" name="Textfeld 8">
            <a:extLst>
              <a:ext uri="{FF2B5EF4-FFF2-40B4-BE49-F238E27FC236}">
                <a16:creationId xmlns:a16="http://schemas.microsoft.com/office/drawing/2014/main" id="{114F5ED5-8EA0-12AC-F5CA-7A3D18DF57E2}"/>
              </a:ext>
            </a:extLst>
          </p:cNvPr>
          <p:cNvSpPr txBox="1"/>
          <p:nvPr/>
        </p:nvSpPr>
        <p:spPr>
          <a:xfrm>
            <a:off x="98612" y="724907"/>
            <a:ext cx="8303110" cy="1944216"/>
          </a:xfrm>
          <a:prstGeom prst="rect">
            <a:avLst/>
          </a:prstGeom>
          <a:noFill/>
        </p:spPr>
        <p:txBody>
          <a:bodyPr wrap="square" rtlCol="0">
            <a:noAutofit/>
          </a:bodyPr>
          <a:lstStyle/>
          <a:p>
            <a:r>
              <a:rPr lang="de-DE" sz="2400" u="sng" dirty="0" err="1"/>
              <a:t>Number</a:t>
            </a:r>
            <a:r>
              <a:rPr lang="de-DE" sz="2400" u="sng" dirty="0"/>
              <a:t> </a:t>
            </a:r>
            <a:r>
              <a:rPr lang="de-DE" sz="2400" u="sng" dirty="0" err="1"/>
              <a:t>of</a:t>
            </a:r>
            <a:r>
              <a:rPr lang="de-DE" sz="2400" u="sng" dirty="0"/>
              <a:t> </a:t>
            </a:r>
            <a:r>
              <a:rPr lang="de-DE" sz="2400" u="sng" dirty="0" err="1"/>
              <a:t>firms</a:t>
            </a:r>
            <a:r>
              <a:rPr lang="de-DE" sz="2400" u="sng" dirty="0"/>
              <a:t> in </a:t>
            </a:r>
            <a:r>
              <a:rPr lang="de-DE" sz="2400" u="sng" dirty="0" err="1"/>
              <a:t>equilibrium</a:t>
            </a:r>
            <a:r>
              <a:rPr lang="de-DE" sz="2400" u="sng" dirty="0"/>
              <a:t>:</a:t>
            </a:r>
          </a:p>
          <a:p>
            <a:endParaRPr lang="de-DE" sz="2400" dirty="0"/>
          </a:p>
          <a:p>
            <a:r>
              <a:rPr lang="en-US" sz="2400" dirty="0"/>
              <a:t>PP-Curve	p = k + 1/(</a:t>
            </a:r>
            <a:r>
              <a:rPr lang="en-US" sz="2400" dirty="0" err="1"/>
              <a:t>nb</a:t>
            </a:r>
            <a:r>
              <a:rPr lang="en-US" sz="2400" dirty="0"/>
              <a:t>)	average price in the sector</a:t>
            </a:r>
          </a:p>
          <a:p>
            <a:endParaRPr lang="en-US" sz="2400" dirty="0"/>
          </a:p>
          <a:p>
            <a:r>
              <a:rPr lang="en-US" sz="2400" dirty="0"/>
              <a:t>CC-Curve	DK = </a:t>
            </a:r>
            <a:r>
              <a:rPr lang="en-US" sz="2400" dirty="0" err="1"/>
              <a:t>n∙KF</a:t>
            </a:r>
            <a:r>
              <a:rPr lang="en-US" sz="2400" dirty="0"/>
              <a:t>/</a:t>
            </a:r>
            <a:r>
              <a:rPr lang="en-US" sz="2400" dirty="0" err="1"/>
              <a:t>S+k</a:t>
            </a:r>
            <a:r>
              <a:rPr lang="en-US" sz="2400" dirty="0"/>
              <a:t>	Average cost in the sector</a:t>
            </a:r>
          </a:p>
          <a:p>
            <a:endParaRPr lang="en-US" sz="2400" dirty="0"/>
          </a:p>
          <a:p>
            <a:endParaRPr lang="en-US" sz="2400" dirty="0"/>
          </a:p>
          <a:p>
            <a:endParaRPr lang="de-DE" sz="2400" dirty="0"/>
          </a:p>
          <a:p>
            <a:endParaRPr lang="de-DE" sz="2000" dirty="0"/>
          </a:p>
        </p:txBody>
      </p:sp>
      <p:cxnSp>
        <p:nvCxnSpPr>
          <p:cNvPr id="6" name="Gerade Verbindung mit Pfeil 5">
            <a:extLst>
              <a:ext uri="{FF2B5EF4-FFF2-40B4-BE49-F238E27FC236}">
                <a16:creationId xmlns:a16="http://schemas.microsoft.com/office/drawing/2014/main" id="{FCDB392A-1384-6430-3E04-1BB86C47F707}"/>
              </a:ext>
            </a:extLst>
          </p:cNvPr>
          <p:cNvCxnSpPr>
            <a:cxnSpLocks/>
          </p:cNvCxnSpPr>
          <p:nvPr/>
        </p:nvCxnSpPr>
        <p:spPr>
          <a:xfrm flipH="1" flipV="1">
            <a:off x="1562369" y="3212976"/>
            <a:ext cx="15954" cy="273630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Gerade Verbindung mit Pfeil 6">
            <a:extLst>
              <a:ext uri="{FF2B5EF4-FFF2-40B4-BE49-F238E27FC236}">
                <a16:creationId xmlns:a16="http://schemas.microsoft.com/office/drawing/2014/main" id="{8E35D39D-FE09-B1E4-6D9E-AE697DA05D70}"/>
              </a:ext>
            </a:extLst>
          </p:cNvPr>
          <p:cNvCxnSpPr>
            <a:cxnSpLocks/>
          </p:cNvCxnSpPr>
          <p:nvPr/>
        </p:nvCxnSpPr>
        <p:spPr>
          <a:xfrm>
            <a:off x="1578323" y="5949280"/>
            <a:ext cx="525189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feld 7">
            <a:extLst>
              <a:ext uri="{FF2B5EF4-FFF2-40B4-BE49-F238E27FC236}">
                <a16:creationId xmlns:a16="http://schemas.microsoft.com/office/drawing/2014/main" id="{8579ED93-49BF-0DE8-36CE-7F64BAA4D003}"/>
              </a:ext>
            </a:extLst>
          </p:cNvPr>
          <p:cNvSpPr txBox="1"/>
          <p:nvPr/>
        </p:nvSpPr>
        <p:spPr>
          <a:xfrm>
            <a:off x="6615970" y="6000646"/>
            <a:ext cx="359394" cy="369332"/>
          </a:xfrm>
          <a:prstGeom prst="rect">
            <a:avLst/>
          </a:prstGeom>
          <a:noFill/>
        </p:spPr>
        <p:txBody>
          <a:bodyPr wrap="none" rtlCol="0">
            <a:spAutoFit/>
          </a:bodyPr>
          <a:lstStyle/>
          <a:p>
            <a:r>
              <a:rPr lang="de-DE" dirty="0"/>
              <a:t>n </a:t>
            </a:r>
          </a:p>
        </p:txBody>
      </p:sp>
      <p:sp>
        <p:nvSpPr>
          <p:cNvPr id="10" name="Textfeld 9">
            <a:extLst>
              <a:ext uri="{FF2B5EF4-FFF2-40B4-BE49-F238E27FC236}">
                <a16:creationId xmlns:a16="http://schemas.microsoft.com/office/drawing/2014/main" id="{B54BBA24-AB12-3E61-C62E-77FBD59B5553}"/>
              </a:ext>
            </a:extLst>
          </p:cNvPr>
          <p:cNvSpPr txBox="1"/>
          <p:nvPr/>
        </p:nvSpPr>
        <p:spPr>
          <a:xfrm>
            <a:off x="1111605" y="3214718"/>
            <a:ext cx="450764" cy="646331"/>
          </a:xfrm>
          <a:prstGeom prst="rect">
            <a:avLst/>
          </a:prstGeom>
          <a:noFill/>
        </p:spPr>
        <p:txBody>
          <a:bodyPr wrap="none" rtlCol="0">
            <a:spAutoFit/>
          </a:bodyPr>
          <a:lstStyle/>
          <a:p>
            <a:r>
              <a:rPr lang="de-DE" dirty="0"/>
              <a:t>DK</a:t>
            </a:r>
          </a:p>
          <a:p>
            <a:r>
              <a:rPr lang="de-DE" dirty="0"/>
              <a:t>p</a:t>
            </a:r>
          </a:p>
        </p:txBody>
      </p:sp>
      <p:cxnSp>
        <p:nvCxnSpPr>
          <p:cNvPr id="11" name="Gerader Verbinder 10">
            <a:extLst>
              <a:ext uri="{FF2B5EF4-FFF2-40B4-BE49-F238E27FC236}">
                <a16:creationId xmlns:a16="http://schemas.microsoft.com/office/drawing/2014/main" id="{A97249CA-B83E-C624-2775-52CEA050547B}"/>
              </a:ext>
            </a:extLst>
          </p:cNvPr>
          <p:cNvCxnSpPr>
            <a:cxnSpLocks/>
          </p:cNvCxnSpPr>
          <p:nvPr/>
        </p:nvCxnSpPr>
        <p:spPr>
          <a:xfrm flipV="1">
            <a:off x="2030273" y="3645024"/>
            <a:ext cx="3580498" cy="173748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hteck 14">
            <a:extLst>
              <a:ext uri="{FF2B5EF4-FFF2-40B4-BE49-F238E27FC236}">
                <a16:creationId xmlns:a16="http://schemas.microsoft.com/office/drawing/2014/main" id="{E7B354E3-263F-EC26-B08A-903A91EF7F2E}"/>
              </a:ext>
            </a:extLst>
          </p:cNvPr>
          <p:cNvSpPr/>
          <p:nvPr/>
        </p:nvSpPr>
        <p:spPr>
          <a:xfrm>
            <a:off x="6129060" y="5110162"/>
            <a:ext cx="1037335" cy="369332"/>
          </a:xfrm>
          <a:prstGeom prst="rect">
            <a:avLst/>
          </a:prstGeom>
        </p:spPr>
        <p:txBody>
          <a:bodyPr wrap="none">
            <a:spAutoFit/>
          </a:bodyPr>
          <a:lstStyle/>
          <a:p>
            <a:r>
              <a:rPr lang="en-US" dirty="0"/>
              <a:t>PP-Curve</a:t>
            </a:r>
            <a:endParaRPr lang="de-DE" dirty="0"/>
          </a:p>
        </p:txBody>
      </p:sp>
      <p:sp>
        <p:nvSpPr>
          <p:cNvPr id="16" name="Rechteck 15">
            <a:extLst>
              <a:ext uri="{FF2B5EF4-FFF2-40B4-BE49-F238E27FC236}">
                <a16:creationId xmlns:a16="http://schemas.microsoft.com/office/drawing/2014/main" id="{34B0C037-994D-4738-5460-B21FD55D972E}"/>
              </a:ext>
            </a:extLst>
          </p:cNvPr>
          <p:cNvSpPr/>
          <p:nvPr/>
        </p:nvSpPr>
        <p:spPr>
          <a:xfrm>
            <a:off x="5575813" y="3374941"/>
            <a:ext cx="1046953" cy="369332"/>
          </a:xfrm>
          <a:prstGeom prst="rect">
            <a:avLst/>
          </a:prstGeom>
        </p:spPr>
        <p:txBody>
          <a:bodyPr wrap="none">
            <a:spAutoFit/>
          </a:bodyPr>
          <a:lstStyle/>
          <a:p>
            <a:r>
              <a:rPr lang="en-US" dirty="0"/>
              <a:t>CC-Curve</a:t>
            </a:r>
            <a:endParaRPr lang="de-DE" dirty="0"/>
          </a:p>
        </p:txBody>
      </p:sp>
      <p:cxnSp>
        <p:nvCxnSpPr>
          <p:cNvPr id="18" name="Gerader Verbinder 17">
            <a:extLst>
              <a:ext uri="{FF2B5EF4-FFF2-40B4-BE49-F238E27FC236}">
                <a16:creationId xmlns:a16="http://schemas.microsoft.com/office/drawing/2014/main" id="{D05A2B4A-CCD9-FDCF-48ED-15DBED05783E}"/>
              </a:ext>
            </a:extLst>
          </p:cNvPr>
          <p:cNvCxnSpPr/>
          <p:nvPr/>
        </p:nvCxnSpPr>
        <p:spPr>
          <a:xfrm flipH="1">
            <a:off x="1578323" y="4396462"/>
            <a:ext cx="244827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9" name="Gerader Verbinder 18">
            <a:extLst>
              <a:ext uri="{FF2B5EF4-FFF2-40B4-BE49-F238E27FC236}">
                <a16:creationId xmlns:a16="http://schemas.microsoft.com/office/drawing/2014/main" id="{66A47473-5128-A47F-13A6-1C0298F5B244}"/>
              </a:ext>
            </a:extLst>
          </p:cNvPr>
          <p:cNvCxnSpPr>
            <a:cxnSpLocks/>
          </p:cNvCxnSpPr>
          <p:nvPr/>
        </p:nvCxnSpPr>
        <p:spPr>
          <a:xfrm flipV="1">
            <a:off x="4026595" y="4396462"/>
            <a:ext cx="0" cy="155281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1" name="Rechteck 20">
            <a:extLst>
              <a:ext uri="{FF2B5EF4-FFF2-40B4-BE49-F238E27FC236}">
                <a16:creationId xmlns:a16="http://schemas.microsoft.com/office/drawing/2014/main" id="{72451E04-2C91-C6DE-A897-2061B4232265}"/>
              </a:ext>
            </a:extLst>
          </p:cNvPr>
          <p:cNvSpPr/>
          <p:nvPr/>
        </p:nvSpPr>
        <p:spPr>
          <a:xfrm>
            <a:off x="3873348" y="5949280"/>
            <a:ext cx="421910" cy="369332"/>
          </a:xfrm>
          <a:prstGeom prst="rect">
            <a:avLst/>
          </a:prstGeom>
        </p:spPr>
        <p:txBody>
          <a:bodyPr wrap="none">
            <a:spAutoFit/>
          </a:bodyPr>
          <a:lstStyle/>
          <a:p>
            <a:r>
              <a:rPr lang="de-DE" dirty="0"/>
              <a:t>n*</a:t>
            </a:r>
          </a:p>
        </p:txBody>
      </p:sp>
      <p:sp>
        <p:nvSpPr>
          <p:cNvPr id="22" name="Rechteck 21">
            <a:extLst>
              <a:ext uri="{FF2B5EF4-FFF2-40B4-BE49-F238E27FC236}">
                <a16:creationId xmlns:a16="http://schemas.microsoft.com/office/drawing/2014/main" id="{885FEE83-2C30-F6F0-945F-027D994C122F}"/>
              </a:ext>
            </a:extLst>
          </p:cNvPr>
          <p:cNvSpPr/>
          <p:nvPr/>
        </p:nvSpPr>
        <p:spPr>
          <a:xfrm>
            <a:off x="1187337" y="4191489"/>
            <a:ext cx="421910" cy="369332"/>
          </a:xfrm>
          <a:prstGeom prst="rect">
            <a:avLst/>
          </a:prstGeom>
        </p:spPr>
        <p:txBody>
          <a:bodyPr wrap="none">
            <a:spAutoFit/>
          </a:bodyPr>
          <a:lstStyle/>
          <a:p>
            <a:r>
              <a:rPr lang="de-DE" dirty="0"/>
              <a:t>p*</a:t>
            </a:r>
          </a:p>
        </p:txBody>
      </p:sp>
      <p:sp>
        <p:nvSpPr>
          <p:cNvPr id="23" name="Freihandform: Form 22">
            <a:extLst>
              <a:ext uri="{FF2B5EF4-FFF2-40B4-BE49-F238E27FC236}">
                <a16:creationId xmlns:a16="http://schemas.microsoft.com/office/drawing/2014/main" id="{634B5499-1EF2-C9C9-968B-140F34A742C1}"/>
              </a:ext>
            </a:extLst>
          </p:cNvPr>
          <p:cNvSpPr/>
          <p:nvPr/>
        </p:nvSpPr>
        <p:spPr>
          <a:xfrm>
            <a:off x="2259129" y="3234690"/>
            <a:ext cx="3966210" cy="1863090"/>
          </a:xfrm>
          <a:custGeom>
            <a:avLst/>
            <a:gdLst>
              <a:gd name="connsiteX0" fmla="*/ 0 w 3966210"/>
              <a:gd name="connsiteY0" fmla="*/ 0 h 1863090"/>
              <a:gd name="connsiteX1" fmla="*/ 1760220 w 3966210"/>
              <a:gd name="connsiteY1" fmla="*/ 1200150 h 1863090"/>
              <a:gd name="connsiteX2" fmla="*/ 3966210 w 3966210"/>
              <a:gd name="connsiteY2" fmla="*/ 1863090 h 1863090"/>
            </a:gdLst>
            <a:ahLst/>
            <a:cxnLst>
              <a:cxn ang="0">
                <a:pos x="connsiteX0" y="connsiteY0"/>
              </a:cxn>
              <a:cxn ang="0">
                <a:pos x="connsiteX1" y="connsiteY1"/>
              </a:cxn>
              <a:cxn ang="0">
                <a:pos x="connsiteX2" y="connsiteY2"/>
              </a:cxn>
            </a:cxnLst>
            <a:rect l="l" t="t" r="r" b="b"/>
            <a:pathLst>
              <a:path w="3966210" h="1863090">
                <a:moveTo>
                  <a:pt x="0" y="0"/>
                </a:moveTo>
                <a:cubicBezTo>
                  <a:pt x="549592" y="444817"/>
                  <a:pt x="1099185" y="889635"/>
                  <a:pt x="1760220" y="1200150"/>
                </a:cubicBezTo>
                <a:cubicBezTo>
                  <a:pt x="2421255" y="1510665"/>
                  <a:pt x="3193732" y="1686877"/>
                  <a:pt x="3966210" y="186309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 name="Gerade Verbindung mit Pfeil 2">
            <a:extLst>
              <a:ext uri="{FF2B5EF4-FFF2-40B4-BE49-F238E27FC236}">
                <a16:creationId xmlns:a16="http://schemas.microsoft.com/office/drawing/2014/main" id="{24014D8D-2D05-BDB8-24D4-72B0A15CE9D1}"/>
              </a:ext>
            </a:extLst>
          </p:cNvPr>
          <p:cNvCxnSpPr/>
          <p:nvPr/>
        </p:nvCxnSpPr>
        <p:spPr>
          <a:xfrm flipH="1">
            <a:off x="4422840" y="4221940"/>
            <a:ext cx="1912989" cy="1995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Rechteck 24">
            <a:extLst>
              <a:ext uri="{FF2B5EF4-FFF2-40B4-BE49-F238E27FC236}">
                <a16:creationId xmlns:a16="http://schemas.microsoft.com/office/drawing/2014/main" id="{2916F18C-B3FD-17A6-73B9-540909E77311}"/>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69550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7C946-650D-CAFF-D6E4-BF1D4AA9AF9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F0A99297-FFE6-81D3-0979-D29F85F4CE7A}"/>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Monopolistic Competition and Trade</a:t>
            </a:r>
          </a:p>
        </p:txBody>
      </p:sp>
      <p:sp>
        <p:nvSpPr>
          <p:cNvPr id="9" name="Textfeld 8">
            <a:extLst>
              <a:ext uri="{FF2B5EF4-FFF2-40B4-BE49-F238E27FC236}">
                <a16:creationId xmlns:a16="http://schemas.microsoft.com/office/drawing/2014/main" id="{D35D30E9-25EF-E6A5-8B48-DF2B1FE3FDF7}"/>
              </a:ext>
            </a:extLst>
          </p:cNvPr>
          <p:cNvSpPr txBox="1"/>
          <p:nvPr/>
        </p:nvSpPr>
        <p:spPr>
          <a:xfrm>
            <a:off x="644504" y="650312"/>
            <a:ext cx="9144000" cy="5519638"/>
          </a:xfrm>
          <a:prstGeom prst="rect">
            <a:avLst/>
          </a:prstGeom>
          <a:noFill/>
        </p:spPr>
        <p:txBody>
          <a:bodyPr wrap="square" rtlCol="0">
            <a:noAutofit/>
          </a:bodyPr>
          <a:lstStyle/>
          <a:p>
            <a:r>
              <a:rPr lang="en-US" sz="2400" dirty="0"/>
              <a:t>Under monopolistic competition without trade, a small country (limited production capacity) must choose </a:t>
            </a:r>
            <a:r>
              <a:rPr lang="en-US" sz="2400" dirty="0" err="1"/>
              <a:t>betweenmore</a:t>
            </a:r>
            <a:r>
              <a:rPr lang="en-US" sz="2400" dirty="0"/>
              <a:t> product variants or higher production</a:t>
            </a:r>
          </a:p>
          <a:p>
            <a:r>
              <a:rPr lang="en-US" sz="2400" dirty="0"/>
              <a:t>							</a:t>
            </a:r>
            <a:endParaRPr lang="de-DE" sz="2000" dirty="0"/>
          </a:p>
        </p:txBody>
      </p:sp>
      <p:cxnSp>
        <p:nvCxnSpPr>
          <p:cNvPr id="6" name="Gerade Verbindung mit Pfeil 5">
            <a:extLst>
              <a:ext uri="{FF2B5EF4-FFF2-40B4-BE49-F238E27FC236}">
                <a16:creationId xmlns:a16="http://schemas.microsoft.com/office/drawing/2014/main" id="{822922C6-CB9B-39C3-2666-CD0EDD2E7750}"/>
              </a:ext>
            </a:extLst>
          </p:cNvPr>
          <p:cNvCxnSpPr>
            <a:cxnSpLocks/>
          </p:cNvCxnSpPr>
          <p:nvPr/>
        </p:nvCxnSpPr>
        <p:spPr>
          <a:xfrm flipH="1" flipV="1">
            <a:off x="1778937" y="3645024"/>
            <a:ext cx="15954" cy="273630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Gerade Verbindung mit Pfeil 6">
            <a:extLst>
              <a:ext uri="{FF2B5EF4-FFF2-40B4-BE49-F238E27FC236}">
                <a16:creationId xmlns:a16="http://schemas.microsoft.com/office/drawing/2014/main" id="{F25DB431-B29F-9B87-CBF6-30505FA78ADA}"/>
              </a:ext>
            </a:extLst>
          </p:cNvPr>
          <p:cNvCxnSpPr>
            <a:cxnSpLocks/>
          </p:cNvCxnSpPr>
          <p:nvPr/>
        </p:nvCxnSpPr>
        <p:spPr>
          <a:xfrm>
            <a:off x="1794891" y="6381328"/>
            <a:ext cx="525189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feld 7">
            <a:extLst>
              <a:ext uri="{FF2B5EF4-FFF2-40B4-BE49-F238E27FC236}">
                <a16:creationId xmlns:a16="http://schemas.microsoft.com/office/drawing/2014/main" id="{992180F0-6B7F-F932-5D3D-8A670C796E05}"/>
              </a:ext>
            </a:extLst>
          </p:cNvPr>
          <p:cNvSpPr txBox="1"/>
          <p:nvPr/>
        </p:nvSpPr>
        <p:spPr>
          <a:xfrm>
            <a:off x="6704475" y="6394474"/>
            <a:ext cx="306494" cy="369332"/>
          </a:xfrm>
          <a:prstGeom prst="rect">
            <a:avLst/>
          </a:prstGeom>
          <a:noFill/>
        </p:spPr>
        <p:txBody>
          <a:bodyPr wrap="none" rtlCol="0">
            <a:spAutoFit/>
          </a:bodyPr>
          <a:lstStyle/>
          <a:p>
            <a:r>
              <a:rPr lang="de-DE" dirty="0"/>
              <a:t>n</a:t>
            </a:r>
          </a:p>
        </p:txBody>
      </p:sp>
      <p:sp>
        <p:nvSpPr>
          <p:cNvPr id="10" name="Textfeld 9">
            <a:extLst>
              <a:ext uri="{FF2B5EF4-FFF2-40B4-BE49-F238E27FC236}">
                <a16:creationId xmlns:a16="http://schemas.microsoft.com/office/drawing/2014/main" id="{D45B3D70-C550-70FC-EC97-05A2FA9AD565}"/>
              </a:ext>
            </a:extLst>
          </p:cNvPr>
          <p:cNvSpPr txBox="1"/>
          <p:nvPr/>
        </p:nvSpPr>
        <p:spPr>
          <a:xfrm>
            <a:off x="1328173" y="3646766"/>
            <a:ext cx="450764" cy="646331"/>
          </a:xfrm>
          <a:prstGeom prst="rect">
            <a:avLst/>
          </a:prstGeom>
          <a:noFill/>
        </p:spPr>
        <p:txBody>
          <a:bodyPr wrap="none" rtlCol="0">
            <a:spAutoFit/>
          </a:bodyPr>
          <a:lstStyle/>
          <a:p>
            <a:r>
              <a:rPr lang="de-DE" dirty="0"/>
              <a:t>DK</a:t>
            </a:r>
          </a:p>
          <a:p>
            <a:r>
              <a:rPr lang="de-DE" dirty="0"/>
              <a:t>p</a:t>
            </a:r>
          </a:p>
        </p:txBody>
      </p:sp>
      <p:cxnSp>
        <p:nvCxnSpPr>
          <p:cNvPr id="11" name="Gerader Verbinder 10">
            <a:extLst>
              <a:ext uri="{FF2B5EF4-FFF2-40B4-BE49-F238E27FC236}">
                <a16:creationId xmlns:a16="http://schemas.microsoft.com/office/drawing/2014/main" id="{5A94E5C8-F883-F9D3-424B-9DEBEBD9AAF6}"/>
              </a:ext>
            </a:extLst>
          </p:cNvPr>
          <p:cNvCxnSpPr>
            <a:cxnSpLocks/>
          </p:cNvCxnSpPr>
          <p:nvPr/>
        </p:nvCxnSpPr>
        <p:spPr>
          <a:xfrm flipV="1">
            <a:off x="2085068" y="3806990"/>
            <a:ext cx="2373735" cy="11844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hteck 11">
            <a:extLst>
              <a:ext uri="{FF2B5EF4-FFF2-40B4-BE49-F238E27FC236}">
                <a16:creationId xmlns:a16="http://schemas.microsoft.com/office/drawing/2014/main" id="{C59F0BA3-2E7C-6829-3A12-5802435FDBFD}"/>
              </a:ext>
            </a:extLst>
          </p:cNvPr>
          <p:cNvSpPr/>
          <p:nvPr/>
        </p:nvSpPr>
        <p:spPr>
          <a:xfrm>
            <a:off x="6345628" y="5542210"/>
            <a:ext cx="1037335" cy="369332"/>
          </a:xfrm>
          <a:prstGeom prst="rect">
            <a:avLst/>
          </a:prstGeom>
        </p:spPr>
        <p:txBody>
          <a:bodyPr wrap="none">
            <a:spAutoFit/>
          </a:bodyPr>
          <a:lstStyle/>
          <a:p>
            <a:r>
              <a:rPr lang="en-US" dirty="0"/>
              <a:t>PP-Curve</a:t>
            </a:r>
            <a:endParaRPr lang="de-DE" dirty="0"/>
          </a:p>
        </p:txBody>
      </p:sp>
      <p:sp>
        <p:nvSpPr>
          <p:cNvPr id="13" name="Rechteck 12">
            <a:extLst>
              <a:ext uri="{FF2B5EF4-FFF2-40B4-BE49-F238E27FC236}">
                <a16:creationId xmlns:a16="http://schemas.microsoft.com/office/drawing/2014/main" id="{DE35CAA6-0AE4-5009-95D2-73B5EED2E565}"/>
              </a:ext>
            </a:extLst>
          </p:cNvPr>
          <p:cNvSpPr/>
          <p:nvPr/>
        </p:nvSpPr>
        <p:spPr>
          <a:xfrm>
            <a:off x="4420840" y="3600598"/>
            <a:ext cx="1946623" cy="369332"/>
          </a:xfrm>
          <a:prstGeom prst="rect">
            <a:avLst/>
          </a:prstGeom>
        </p:spPr>
        <p:txBody>
          <a:bodyPr wrap="none">
            <a:spAutoFit/>
          </a:bodyPr>
          <a:lstStyle/>
          <a:p>
            <a:r>
              <a:rPr lang="en-US" dirty="0"/>
              <a:t>CC-Curve (autarky)</a:t>
            </a:r>
            <a:endParaRPr lang="de-DE" dirty="0"/>
          </a:p>
        </p:txBody>
      </p:sp>
      <p:cxnSp>
        <p:nvCxnSpPr>
          <p:cNvPr id="14" name="Gerader Verbinder 13">
            <a:extLst>
              <a:ext uri="{FF2B5EF4-FFF2-40B4-BE49-F238E27FC236}">
                <a16:creationId xmlns:a16="http://schemas.microsoft.com/office/drawing/2014/main" id="{7B31CCAB-A4BF-2BB9-2E1E-0F8AF46B3EF1}"/>
              </a:ext>
            </a:extLst>
          </p:cNvPr>
          <p:cNvCxnSpPr>
            <a:cxnSpLocks/>
          </p:cNvCxnSpPr>
          <p:nvPr/>
        </p:nvCxnSpPr>
        <p:spPr>
          <a:xfrm flipH="1">
            <a:off x="1794891" y="4365104"/>
            <a:ext cx="154950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5" name="Gerader Verbinder 14">
            <a:extLst>
              <a:ext uri="{FF2B5EF4-FFF2-40B4-BE49-F238E27FC236}">
                <a16:creationId xmlns:a16="http://schemas.microsoft.com/office/drawing/2014/main" id="{86127018-1C9A-0A8E-EE5C-E8E91FAE373E}"/>
              </a:ext>
            </a:extLst>
          </p:cNvPr>
          <p:cNvCxnSpPr>
            <a:cxnSpLocks/>
          </p:cNvCxnSpPr>
          <p:nvPr/>
        </p:nvCxnSpPr>
        <p:spPr>
          <a:xfrm flipV="1">
            <a:off x="3344397" y="4365104"/>
            <a:ext cx="0" cy="20162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6" name="Rechteck 15">
            <a:extLst>
              <a:ext uri="{FF2B5EF4-FFF2-40B4-BE49-F238E27FC236}">
                <a16:creationId xmlns:a16="http://schemas.microsoft.com/office/drawing/2014/main" id="{0122D6C6-30CF-3AB4-5446-A04B0968DE29}"/>
              </a:ext>
            </a:extLst>
          </p:cNvPr>
          <p:cNvSpPr/>
          <p:nvPr/>
        </p:nvSpPr>
        <p:spPr>
          <a:xfrm>
            <a:off x="3169490" y="6361856"/>
            <a:ext cx="554960" cy="369332"/>
          </a:xfrm>
          <a:prstGeom prst="rect">
            <a:avLst/>
          </a:prstGeom>
        </p:spPr>
        <p:txBody>
          <a:bodyPr wrap="none">
            <a:spAutoFit/>
          </a:bodyPr>
          <a:lstStyle/>
          <a:p>
            <a:r>
              <a:rPr lang="de-DE" dirty="0" err="1"/>
              <a:t>nA</a:t>
            </a:r>
            <a:r>
              <a:rPr lang="de-DE" dirty="0"/>
              <a:t>*</a:t>
            </a:r>
          </a:p>
        </p:txBody>
      </p:sp>
      <p:sp>
        <p:nvSpPr>
          <p:cNvPr id="17" name="Rechteck 16">
            <a:extLst>
              <a:ext uri="{FF2B5EF4-FFF2-40B4-BE49-F238E27FC236}">
                <a16:creationId xmlns:a16="http://schemas.microsoft.com/office/drawing/2014/main" id="{CE25841E-CE6A-A283-2A36-765852BA4BA2}"/>
              </a:ext>
            </a:extLst>
          </p:cNvPr>
          <p:cNvSpPr/>
          <p:nvPr/>
        </p:nvSpPr>
        <p:spPr>
          <a:xfrm>
            <a:off x="1289467" y="4180438"/>
            <a:ext cx="554960" cy="369332"/>
          </a:xfrm>
          <a:prstGeom prst="rect">
            <a:avLst/>
          </a:prstGeom>
        </p:spPr>
        <p:txBody>
          <a:bodyPr wrap="none">
            <a:spAutoFit/>
          </a:bodyPr>
          <a:lstStyle/>
          <a:p>
            <a:r>
              <a:rPr lang="de-DE" dirty="0" err="1"/>
              <a:t>pA</a:t>
            </a:r>
            <a:r>
              <a:rPr lang="de-DE" dirty="0"/>
              <a:t>*</a:t>
            </a:r>
          </a:p>
        </p:txBody>
      </p:sp>
      <p:sp>
        <p:nvSpPr>
          <p:cNvPr id="18" name="Freihandform: Form 17">
            <a:extLst>
              <a:ext uri="{FF2B5EF4-FFF2-40B4-BE49-F238E27FC236}">
                <a16:creationId xmlns:a16="http://schemas.microsoft.com/office/drawing/2014/main" id="{2C76AF87-169D-6B4D-2015-690D944E0723}"/>
              </a:ext>
            </a:extLst>
          </p:cNvPr>
          <p:cNvSpPr/>
          <p:nvPr/>
        </p:nvSpPr>
        <p:spPr>
          <a:xfrm>
            <a:off x="2475697" y="3666738"/>
            <a:ext cx="3966210" cy="1863090"/>
          </a:xfrm>
          <a:custGeom>
            <a:avLst/>
            <a:gdLst>
              <a:gd name="connsiteX0" fmla="*/ 0 w 3966210"/>
              <a:gd name="connsiteY0" fmla="*/ 0 h 1863090"/>
              <a:gd name="connsiteX1" fmla="*/ 1760220 w 3966210"/>
              <a:gd name="connsiteY1" fmla="*/ 1200150 h 1863090"/>
              <a:gd name="connsiteX2" fmla="*/ 3966210 w 3966210"/>
              <a:gd name="connsiteY2" fmla="*/ 1863090 h 1863090"/>
            </a:gdLst>
            <a:ahLst/>
            <a:cxnLst>
              <a:cxn ang="0">
                <a:pos x="connsiteX0" y="connsiteY0"/>
              </a:cxn>
              <a:cxn ang="0">
                <a:pos x="connsiteX1" y="connsiteY1"/>
              </a:cxn>
              <a:cxn ang="0">
                <a:pos x="connsiteX2" y="connsiteY2"/>
              </a:cxn>
            </a:cxnLst>
            <a:rect l="l" t="t" r="r" b="b"/>
            <a:pathLst>
              <a:path w="3966210" h="1863090">
                <a:moveTo>
                  <a:pt x="0" y="0"/>
                </a:moveTo>
                <a:cubicBezTo>
                  <a:pt x="549592" y="444817"/>
                  <a:pt x="1099185" y="889635"/>
                  <a:pt x="1760220" y="1200150"/>
                </a:cubicBezTo>
                <a:cubicBezTo>
                  <a:pt x="2421255" y="1510665"/>
                  <a:pt x="3193732" y="1686877"/>
                  <a:pt x="3966210" y="186309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1" name="Gerader Verbinder 20">
            <a:extLst>
              <a:ext uri="{FF2B5EF4-FFF2-40B4-BE49-F238E27FC236}">
                <a16:creationId xmlns:a16="http://schemas.microsoft.com/office/drawing/2014/main" id="{BC22656C-9771-1DBF-D660-C204DD2165BB}"/>
              </a:ext>
            </a:extLst>
          </p:cNvPr>
          <p:cNvCxnSpPr>
            <a:cxnSpLocks/>
          </p:cNvCxnSpPr>
          <p:nvPr/>
        </p:nvCxnSpPr>
        <p:spPr>
          <a:xfrm flipV="1">
            <a:off x="2403496" y="4705301"/>
            <a:ext cx="3106444" cy="77713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Rechteck 21">
            <a:extLst>
              <a:ext uri="{FF2B5EF4-FFF2-40B4-BE49-F238E27FC236}">
                <a16:creationId xmlns:a16="http://schemas.microsoft.com/office/drawing/2014/main" id="{635B7962-EE48-A22F-2A92-DE1DB3B1E61C}"/>
              </a:ext>
            </a:extLst>
          </p:cNvPr>
          <p:cNvSpPr/>
          <p:nvPr/>
        </p:nvSpPr>
        <p:spPr>
          <a:xfrm>
            <a:off x="5468685" y="4413617"/>
            <a:ext cx="1808187" cy="369332"/>
          </a:xfrm>
          <a:prstGeom prst="rect">
            <a:avLst/>
          </a:prstGeom>
        </p:spPr>
        <p:txBody>
          <a:bodyPr wrap="none">
            <a:spAutoFit/>
          </a:bodyPr>
          <a:lstStyle/>
          <a:p>
            <a:r>
              <a:rPr lang="en-US" dirty="0"/>
              <a:t>CC-</a:t>
            </a:r>
            <a:r>
              <a:rPr lang="en-US" dirty="0" err="1"/>
              <a:t>Kurve</a:t>
            </a:r>
            <a:r>
              <a:rPr lang="en-US" dirty="0"/>
              <a:t>  (Trade)</a:t>
            </a:r>
            <a:endParaRPr lang="de-DE" dirty="0"/>
          </a:p>
        </p:txBody>
      </p:sp>
      <p:cxnSp>
        <p:nvCxnSpPr>
          <p:cNvPr id="23" name="Gerader Verbinder 22">
            <a:extLst>
              <a:ext uri="{FF2B5EF4-FFF2-40B4-BE49-F238E27FC236}">
                <a16:creationId xmlns:a16="http://schemas.microsoft.com/office/drawing/2014/main" id="{5FD550C9-8B78-2C5B-150B-96D72B5FBA96}"/>
              </a:ext>
            </a:extLst>
          </p:cNvPr>
          <p:cNvCxnSpPr>
            <a:cxnSpLocks/>
          </p:cNvCxnSpPr>
          <p:nvPr/>
        </p:nvCxnSpPr>
        <p:spPr>
          <a:xfrm flipH="1">
            <a:off x="1778937" y="4941168"/>
            <a:ext cx="2645580" cy="5029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18AB2CC3-B7F5-FDBC-A7EA-E26CA3BF648C}"/>
              </a:ext>
            </a:extLst>
          </p:cNvPr>
          <p:cNvCxnSpPr>
            <a:cxnSpLocks/>
          </p:cNvCxnSpPr>
          <p:nvPr/>
        </p:nvCxnSpPr>
        <p:spPr>
          <a:xfrm flipV="1">
            <a:off x="4458802" y="5013176"/>
            <a:ext cx="0" cy="134317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7" name="Rechteck 26">
            <a:extLst>
              <a:ext uri="{FF2B5EF4-FFF2-40B4-BE49-F238E27FC236}">
                <a16:creationId xmlns:a16="http://schemas.microsoft.com/office/drawing/2014/main" id="{757A191F-EB87-CF89-6EF9-4C77FE63648A}"/>
              </a:ext>
            </a:extLst>
          </p:cNvPr>
          <p:cNvSpPr/>
          <p:nvPr/>
        </p:nvSpPr>
        <p:spPr>
          <a:xfrm>
            <a:off x="1321782" y="4781649"/>
            <a:ext cx="566181" cy="369332"/>
          </a:xfrm>
          <a:prstGeom prst="rect">
            <a:avLst/>
          </a:prstGeom>
        </p:spPr>
        <p:txBody>
          <a:bodyPr wrap="none">
            <a:spAutoFit/>
          </a:bodyPr>
          <a:lstStyle/>
          <a:p>
            <a:r>
              <a:rPr lang="de-DE" dirty="0"/>
              <a:t>pH*</a:t>
            </a:r>
          </a:p>
        </p:txBody>
      </p:sp>
      <p:sp>
        <p:nvSpPr>
          <p:cNvPr id="28" name="Rechteck 27">
            <a:extLst>
              <a:ext uri="{FF2B5EF4-FFF2-40B4-BE49-F238E27FC236}">
                <a16:creationId xmlns:a16="http://schemas.microsoft.com/office/drawing/2014/main" id="{3FF6927E-6FC1-CE97-CD41-F37F14857D0A}"/>
              </a:ext>
            </a:extLst>
          </p:cNvPr>
          <p:cNvSpPr/>
          <p:nvPr/>
        </p:nvSpPr>
        <p:spPr>
          <a:xfrm>
            <a:off x="4136835" y="6368183"/>
            <a:ext cx="566181" cy="369332"/>
          </a:xfrm>
          <a:prstGeom prst="rect">
            <a:avLst/>
          </a:prstGeom>
        </p:spPr>
        <p:txBody>
          <a:bodyPr wrap="none">
            <a:spAutoFit/>
          </a:bodyPr>
          <a:lstStyle/>
          <a:p>
            <a:r>
              <a:rPr lang="de-DE" dirty="0" err="1"/>
              <a:t>nH</a:t>
            </a:r>
            <a:r>
              <a:rPr lang="de-DE" dirty="0"/>
              <a:t>*</a:t>
            </a:r>
          </a:p>
        </p:txBody>
      </p:sp>
      <p:cxnSp>
        <p:nvCxnSpPr>
          <p:cNvPr id="40" name="Gerade Verbindung mit Pfeil 39">
            <a:extLst>
              <a:ext uri="{FF2B5EF4-FFF2-40B4-BE49-F238E27FC236}">
                <a16:creationId xmlns:a16="http://schemas.microsoft.com/office/drawing/2014/main" id="{2283F72A-036D-D5E6-C4DE-200E96FECCDB}"/>
              </a:ext>
            </a:extLst>
          </p:cNvPr>
          <p:cNvCxnSpPr/>
          <p:nvPr/>
        </p:nvCxnSpPr>
        <p:spPr>
          <a:xfrm>
            <a:off x="1289467" y="4413617"/>
            <a:ext cx="0" cy="5275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Gerade Verbindung mit Pfeil 40">
            <a:extLst>
              <a:ext uri="{FF2B5EF4-FFF2-40B4-BE49-F238E27FC236}">
                <a16:creationId xmlns:a16="http://schemas.microsoft.com/office/drawing/2014/main" id="{C92F7778-1DC6-F017-87F7-5895FB6C83F9}"/>
              </a:ext>
            </a:extLst>
          </p:cNvPr>
          <p:cNvCxnSpPr/>
          <p:nvPr/>
        </p:nvCxnSpPr>
        <p:spPr>
          <a:xfrm>
            <a:off x="3389001" y="6731188"/>
            <a:ext cx="87739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hteck 30">
            <a:extLst>
              <a:ext uri="{FF2B5EF4-FFF2-40B4-BE49-F238E27FC236}">
                <a16:creationId xmlns:a16="http://schemas.microsoft.com/office/drawing/2014/main" id="{10631CF5-5F4D-E142-5C28-C4EF1380A7FB}"/>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95618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22" grpId="0"/>
      <p:bldP spid="27" grpId="0"/>
      <p:bldP spid="2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F6467-1C3C-BC36-BC65-BA6330F3C38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353F948B-75C7-7409-2946-E36AE04BC4F5}"/>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700" dirty="0">
                <a:solidFill>
                  <a:sysClr val="windowText" lastClr="000000"/>
                </a:solidFill>
              </a:rPr>
              <a:t>Monopolistic competition vs. comparative cost advantages</a:t>
            </a:r>
          </a:p>
        </p:txBody>
      </p:sp>
      <p:sp>
        <p:nvSpPr>
          <p:cNvPr id="9" name="Textfeld 8">
            <a:extLst>
              <a:ext uri="{FF2B5EF4-FFF2-40B4-BE49-F238E27FC236}">
                <a16:creationId xmlns:a16="http://schemas.microsoft.com/office/drawing/2014/main" id="{5B03AE99-EE72-0A23-BF96-AD499732335F}"/>
              </a:ext>
            </a:extLst>
          </p:cNvPr>
          <p:cNvSpPr txBox="1"/>
          <p:nvPr/>
        </p:nvSpPr>
        <p:spPr>
          <a:xfrm>
            <a:off x="573505" y="523891"/>
            <a:ext cx="9959788" cy="5519638"/>
          </a:xfrm>
          <a:prstGeom prst="rect">
            <a:avLst/>
          </a:prstGeom>
          <a:noFill/>
        </p:spPr>
        <p:txBody>
          <a:bodyPr wrap="square" rtlCol="0">
            <a:noAutofit/>
          </a:bodyPr>
          <a:lstStyle/>
          <a:p>
            <a:pPr marL="342900" indent="-342900">
              <a:buFont typeface="Arial" panose="020B0604020202020204" pitchFamily="34" charset="0"/>
              <a:buChar char="•"/>
            </a:pPr>
            <a:r>
              <a:rPr lang="en-US" sz="2400" b="1" dirty="0"/>
              <a:t>Inter-industry Trade:</a:t>
            </a:r>
          </a:p>
          <a:p>
            <a:pPr marL="800100" lvl="1" indent="-342900">
              <a:buFont typeface="Arial" panose="020B0604020202020204" pitchFamily="34" charset="0"/>
              <a:buChar char="•"/>
            </a:pPr>
            <a:r>
              <a:rPr lang="en-US" sz="2400" dirty="0"/>
              <a:t>Comparative advantage</a:t>
            </a:r>
          </a:p>
          <a:p>
            <a:pPr marL="800100" lvl="1" indent="-342900">
              <a:buFont typeface="Arial" panose="020B0604020202020204" pitchFamily="34" charset="0"/>
              <a:buChar char="•"/>
            </a:pPr>
            <a:r>
              <a:rPr lang="en-US" sz="2400" dirty="0" err="1"/>
              <a:t>Specializationin</a:t>
            </a:r>
            <a:r>
              <a:rPr lang="en-US" sz="2400" dirty="0"/>
              <a:t> Sectors</a:t>
            </a:r>
          </a:p>
          <a:p>
            <a:pPr marL="800100" lvl="1" indent="-342900">
              <a:buFont typeface="Arial" panose="020B0604020202020204" pitchFamily="34" charset="0"/>
              <a:buChar char="•"/>
            </a:pPr>
            <a:r>
              <a:rPr lang="en-US" sz="2400" dirty="0"/>
              <a:t>Direction of Trade flows given</a:t>
            </a:r>
          </a:p>
          <a:p>
            <a:pPr marL="800100" lvl="1" indent="-342900">
              <a:buFont typeface="Arial" panose="020B0604020202020204" pitchFamily="34" charset="0"/>
              <a:buChar char="•"/>
            </a:pPr>
            <a:r>
              <a:rPr lang="en-US" sz="2400" dirty="0"/>
              <a:t>Industrial goods Cloth (Germany/Vietnam)</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b="1" dirty="0"/>
              <a:t>Intra-industry Trade:</a:t>
            </a:r>
          </a:p>
          <a:p>
            <a:pPr marL="800100" lvl="1" indent="-342900">
              <a:buFont typeface="Arial" panose="020B0604020202020204" pitchFamily="34" charset="0"/>
              <a:buChar char="•"/>
            </a:pPr>
            <a:r>
              <a:rPr lang="en-US" sz="2400" dirty="0"/>
              <a:t>Internal Economies of Scale</a:t>
            </a:r>
          </a:p>
          <a:p>
            <a:pPr marL="800100" lvl="1" indent="-342900">
              <a:buFont typeface="Arial" panose="020B0604020202020204" pitchFamily="34" charset="0"/>
              <a:buChar char="•"/>
            </a:pPr>
            <a:r>
              <a:rPr lang="en-US" sz="2400" dirty="0"/>
              <a:t>Exchange of product variants</a:t>
            </a:r>
          </a:p>
          <a:p>
            <a:pPr marL="800100" lvl="1" indent="-342900">
              <a:buFont typeface="Arial" panose="020B0604020202020204" pitchFamily="34" charset="0"/>
              <a:buChar char="•"/>
            </a:pPr>
            <a:r>
              <a:rPr lang="en-US" sz="2400" dirty="0"/>
              <a:t>Direction of trade flows is not given</a:t>
            </a:r>
          </a:p>
          <a:p>
            <a:pPr marL="800100" lvl="1" indent="-342900">
              <a:buFont typeface="Arial" panose="020B0604020202020204" pitchFamily="34" charset="0"/>
              <a:buChar char="•"/>
            </a:pPr>
            <a:r>
              <a:rPr lang="en-US" sz="2400" dirty="0" err="1"/>
              <a:t>z.B.</a:t>
            </a:r>
            <a:r>
              <a:rPr lang="en-US" sz="2400" dirty="0"/>
              <a:t> Automotive sector (Germany/Japan)</a:t>
            </a:r>
            <a:endParaRPr lang="de-DE" sz="2000" dirty="0"/>
          </a:p>
        </p:txBody>
      </p:sp>
      <p:sp>
        <p:nvSpPr>
          <p:cNvPr id="5" name="Rechteck 4">
            <a:extLst>
              <a:ext uri="{FF2B5EF4-FFF2-40B4-BE49-F238E27FC236}">
                <a16:creationId xmlns:a16="http://schemas.microsoft.com/office/drawing/2014/main" id="{AFEF8233-CBB2-31E5-2051-4594325380C4}"/>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96303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BC829-28D8-42A8-295F-234D3F004E5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34F86FD-EF15-7B92-1417-A7BF6A193869}"/>
              </a:ext>
            </a:extLst>
          </p:cNvPr>
          <p:cNvSpPr txBox="1">
            <a:spLocks/>
          </p:cNvSpPr>
          <p:nvPr/>
        </p:nvSpPr>
        <p:spPr>
          <a:xfrm>
            <a:off x="1524000" y="27046"/>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External Economies of Scales: Reasons</a:t>
            </a:r>
          </a:p>
        </p:txBody>
      </p:sp>
      <p:sp>
        <p:nvSpPr>
          <p:cNvPr id="9" name="Textfeld 8">
            <a:extLst>
              <a:ext uri="{FF2B5EF4-FFF2-40B4-BE49-F238E27FC236}">
                <a16:creationId xmlns:a16="http://schemas.microsoft.com/office/drawing/2014/main" id="{575E27D8-212E-D624-9D94-5EA92B6E4E86}"/>
              </a:ext>
            </a:extLst>
          </p:cNvPr>
          <p:cNvSpPr txBox="1"/>
          <p:nvPr/>
        </p:nvSpPr>
        <p:spPr>
          <a:xfrm>
            <a:off x="-1" y="842092"/>
            <a:ext cx="8689605" cy="3261822"/>
          </a:xfrm>
          <a:prstGeom prst="rect">
            <a:avLst/>
          </a:prstGeom>
          <a:noFill/>
        </p:spPr>
        <p:txBody>
          <a:bodyPr wrap="square" rtlCol="0">
            <a:noAutofit/>
          </a:bodyPr>
          <a:lstStyle/>
          <a:p>
            <a:r>
              <a:rPr lang="en-US" sz="2800" dirty="0"/>
              <a:t>Specialized Suppliers</a:t>
            </a:r>
          </a:p>
          <a:p>
            <a:endParaRPr lang="en-US" sz="2800" dirty="0"/>
          </a:p>
          <a:p>
            <a:pPr marL="457200" indent="-457200">
              <a:buFont typeface="Arial" panose="020B0604020202020204" pitchFamily="34" charset="0"/>
              <a:buChar char="•"/>
            </a:pPr>
            <a:r>
              <a:rPr lang="en-US" sz="2800" dirty="0"/>
              <a:t>In many industries, production requires the use of highly </a:t>
            </a:r>
            <a:r>
              <a:rPr lang="en-US" sz="2800" dirty="0" err="1"/>
              <a:t>specialised</a:t>
            </a:r>
            <a:r>
              <a:rPr lang="en-US" sz="2800" dirty="0"/>
              <a:t> equipment or supporting services.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The market offered by a single company is too small to ensure the survival of its suppliers.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A geographically concentrated industry cluster brings together many companies that together form a large market.</a:t>
            </a:r>
            <a:endParaRPr lang="de-DE" sz="2400" dirty="0"/>
          </a:p>
          <a:p>
            <a:pPr marL="342900" indent="-342900">
              <a:buFont typeface="Wingdings" panose="05000000000000000000" pitchFamily="2" charset="2"/>
              <a:buChar char="Ø"/>
            </a:pPr>
            <a:endParaRPr lang="de-DE" sz="2400" dirty="0"/>
          </a:p>
          <a:p>
            <a:pPr marL="342900" indent="-342900">
              <a:buFont typeface="Wingdings" panose="05000000000000000000" pitchFamily="2" charset="2"/>
              <a:buChar char="Ø"/>
            </a:pPr>
            <a:endParaRPr lang="de-DE" sz="2400" dirty="0"/>
          </a:p>
        </p:txBody>
      </p:sp>
      <p:sp>
        <p:nvSpPr>
          <p:cNvPr id="6" name="Rechteck 5">
            <a:extLst>
              <a:ext uri="{FF2B5EF4-FFF2-40B4-BE49-F238E27FC236}">
                <a16:creationId xmlns:a16="http://schemas.microsoft.com/office/drawing/2014/main" id="{19D4664A-7D32-8339-419A-871967B9FD1D}"/>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72020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77AB1-623A-EF19-1F52-2AA5AE98EAF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1F1C619-514E-EB5D-8DFA-FAB67880D716}"/>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External Economies of Scales: Reasons</a:t>
            </a:r>
          </a:p>
        </p:txBody>
      </p:sp>
      <p:sp>
        <p:nvSpPr>
          <p:cNvPr id="9" name="Textfeld 8">
            <a:extLst>
              <a:ext uri="{FF2B5EF4-FFF2-40B4-BE49-F238E27FC236}">
                <a16:creationId xmlns:a16="http://schemas.microsoft.com/office/drawing/2014/main" id="{56809812-F77F-3BA4-2697-CD9FC9D936BE}"/>
              </a:ext>
            </a:extLst>
          </p:cNvPr>
          <p:cNvSpPr txBox="1"/>
          <p:nvPr/>
        </p:nvSpPr>
        <p:spPr>
          <a:xfrm>
            <a:off x="1524000" y="836712"/>
            <a:ext cx="9144000" cy="1868836"/>
          </a:xfrm>
          <a:prstGeom prst="rect">
            <a:avLst/>
          </a:prstGeom>
          <a:noFill/>
        </p:spPr>
        <p:txBody>
          <a:bodyPr wrap="square" rtlCol="0">
            <a:noAutofit/>
          </a:bodyPr>
          <a:lstStyle/>
          <a:p>
            <a:r>
              <a:rPr lang="de-DE" sz="2800" b="1" dirty="0"/>
              <a:t>Labor-Pooling</a:t>
            </a:r>
          </a:p>
          <a:p>
            <a:endParaRPr lang="de-DE" sz="2400" dirty="0"/>
          </a:p>
          <a:p>
            <a:pPr marL="457200" indent="-457200">
              <a:buFont typeface="Arial" panose="020B0604020202020204" pitchFamily="34" charset="0"/>
              <a:buChar char="•"/>
            </a:pPr>
            <a:r>
              <a:rPr lang="en-US" sz="2400" dirty="0"/>
              <a:t>A company cluster can create a pool of highly qualified </a:t>
            </a:r>
            <a:r>
              <a:rPr lang="en-US" sz="2400" dirty="0" err="1"/>
              <a:t>labour</a:t>
            </a:r>
            <a:r>
              <a:rPr lang="en-US" sz="2400" dirty="0"/>
              <a:t> for precisely this production sector.</a:t>
            </a:r>
            <a:endParaRPr lang="de-DE" sz="2400" dirty="0"/>
          </a:p>
        </p:txBody>
      </p:sp>
      <p:sp>
        <p:nvSpPr>
          <p:cNvPr id="2" name="Rechteck 1">
            <a:extLst>
              <a:ext uri="{FF2B5EF4-FFF2-40B4-BE49-F238E27FC236}">
                <a16:creationId xmlns:a16="http://schemas.microsoft.com/office/drawing/2014/main" id="{3534143B-A149-BE46-0237-1230280C8A97}"/>
              </a:ext>
            </a:extLst>
          </p:cNvPr>
          <p:cNvSpPr/>
          <p:nvPr/>
        </p:nvSpPr>
        <p:spPr>
          <a:xfrm>
            <a:off x="2015850" y="3202365"/>
            <a:ext cx="6096000" cy="3416320"/>
          </a:xfrm>
          <a:prstGeom prst="rect">
            <a:avLst/>
          </a:prstGeom>
        </p:spPr>
        <p:txBody>
          <a:bodyPr>
            <a:spAutoFit/>
          </a:bodyPr>
          <a:lstStyle/>
          <a:p>
            <a:pPr marL="457200" indent="-457200">
              <a:buFont typeface="Wingdings" panose="05000000000000000000" pitchFamily="2" charset="2"/>
              <a:buChar char="Ø"/>
            </a:pPr>
            <a:r>
              <a:rPr lang="en-US" sz="2400" dirty="0"/>
              <a:t>Benefit for</a:t>
            </a:r>
          </a:p>
          <a:p>
            <a:r>
              <a:rPr lang="en-US" sz="2400" dirty="0"/>
              <a:t>producers: </a:t>
            </a:r>
          </a:p>
          <a:p>
            <a:pPr marL="457200" indent="-457200">
              <a:buFont typeface="Wingdings" panose="05000000000000000000" pitchFamily="2" charset="2"/>
              <a:buChar char="Ø"/>
            </a:pPr>
            <a:r>
              <a:rPr lang="en-US" sz="2400" dirty="0"/>
              <a:t>the likelihood of </a:t>
            </a:r>
            <a:r>
              <a:rPr lang="en-US" sz="2400" dirty="0" err="1"/>
              <a:t>labour</a:t>
            </a:r>
            <a:r>
              <a:rPr lang="en-US" sz="2400" dirty="0"/>
              <a:t> shortages is reduced</a:t>
            </a:r>
          </a:p>
          <a:p>
            <a:endParaRPr lang="en-US" sz="2400" dirty="0"/>
          </a:p>
          <a:p>
            <a:r>
              <a:rPr lang="en-US" sz="2400" dirty="0"/>
              <a:t>employees: </a:t>
            </a:r>
          </a:p>
          <a:p>
            <a:pPr marL="457200" indent="-457200">
              <a:buFont typeface="Wingdings" panose="05000000000000000000" pitchFamily="2" charset="2"/>
              <a:buChar char="Ø"/>
            </a:pPr>
            <a:r>
              <a:rPr lang="en-US" sz="2400" dirty="0"/>
              <a:t>the risk of unemployment decreases</a:t>
            </a:r>
            <a:endParaRPr lang="de-DE" sz="2400" dirty="0"/>
          </a:p>
          <a:p>
            <a:pPr marL="914400" lvl="1" indent="-457200">
              <a:buFont typeface="Arial" panose="020B0604020202020204" pitchFamily="34" charset="0"/>
              <a:buChar char="•"/>
            </a:pPr>
            <a:endParaRPr lang="de-DE" sz="2400" u="sng" dirty="0"/>
          </a:p>
          <a:p>
            <a:pPr marL="914400" lvl="1" indent="-457200">
              <a:buFont typeface="Wingdings" panose="05000000000000000000" pitchFamily="2" charset="2"/>
              <a:buChar char="§"/>
            </a:pPr>
            <a:endParaRPr lang="de-DE" sz="2400" dirty="0"/>
          </a:p>
        </p:txBody>
      </p:sp>
      <p:sp>
        <p:nvSpPr>
          <p:cNvPr id="7" name="Rechteck 6">
            <a:extLst>
              <a:ext uri="{FF2B5EF4-FFF2-40B4-BE49-F238E27FC236}">
                <a16:creationId xmlns:a16="http://schemas.microsoft.com/office/drawing/2014/main" id="{134CB0C1-18AE-346F-F228-7303FFD7907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1356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0DC9E-D81B-AF5C-4B62-5FF7C3C56AD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B397B4C-BDAB-B1BB-9643-D786ADF2520B}"/>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External Economies of Scales: Reasons</a:t>
            </a:r>
          </a:p>
        </p:txBody>
      </p:sp>
      <p:sp>
        <p:nvSpPr>
          <p:cNvPr id="9" name="Textfeld 8">
            <a:extLst>
              <a:ext uri="{FF2B5EF4-FFF2-40B4-BE49-F238E27FC236}">
                <a16:creationId xmlns:a16="http://schemas.microsoft.com/office/drawing/2014/main" id="{7952DC97-8F0B-5869-CA4B-069C6E2E0221}"/>
              </a:ext>
            </a:extLst>
          </p:cNvPr>
          <p:cNvSpPr txBox="1"/>
          <p:nvPr/>
        </p:nvSpPr>
        <p:spPr>
          <a:xfrm>
            <a:off x="0" y="750013"/>
            <a:ext cx="12033324" cy="3486749"/>
          </a:xfrm>
          <a:prstGeom prst="rect">
            <a:avLst/>
          </a:prstGeom>
          <a:noFill/>
        </p:spPr>
        <p:txBody>
          <a:bodyPr wrap="square" rtlCol="0">
            <a:noAutofit/>
          </a:bodyPr>
          <a:lstStyle/>
          <a:p>
            <a:r>
              <a:rPr lang="en-US" sz="2800" b="1" dirty="0"/>
              <a:t>Knowledge externalities</a:t>
            </a:r>
          </a:p>
          <a:p>
            <a:endParaRPr lang="en-US" sz="2800" b="1" dirty="0"/>
          </a:p>
          <a:p>
            <a:r>
              <a:rPr lang="en-US" sz="2800" b="1" dirty="0"/>
              <a:t>Knowledge is an important production factor in highly innovative industries.</a:t>
            </a:r>
          </a:p>
          <a:p>
            <a:r>
              <a:rPr lang="en-US" sz="2800" b="1" dirty="0"/>
              <a:t>	</a:t>
            </a:r>
          </a:p>
          <a:p>
            <a:r>
              <a:rPr lang="en-US" sz="2800" b="1" dirty="0"/>
              <a:t>	The </a:t>
            </a:r>
            <a:r>
              <a:rPr lang="en-US" sz="2800" b="1" dirty="0" err="1"/>
              <a:t>specialised</a:t>
            </a:r>
            <a:r>
              <a:rPr lang="en-US" sz="2800" b="1" dirty="0"/>
              <a:t> knowledge that determines success in innovative 	industries comes from research and</a:t>
            </a:r>
          </a:p>
          <a:p>
            <a:r>
              <a:rPr lang="en-US" sz="2800" b="1" dirty="0"/>
              <a:t>	</a:t>
            </a:r>
          </a:p>
          <a:p>
            <a:r>
              <a:rPr lang="en-US" sz="2800" b="1" dirty="0"/>
              <a:t>	development work </a:t>
            </a:r>
            <a:r>
              <a:rPr lang="en-US" sz="2800" b="1" dirty="0" err="1"/>
              <a:t>analysing</a:t>
            </a:r>
            <a:r>
              <a:rPr lang="en-US" sz="2800" b="1" dirty="0"/>
              <a:t> the design of third-party products</a:t>
            </a:r>
          </a:p>
          <a:p>
            <a:r>
              <a:rPr lang="en-US" sz="2800" b="1" dirty="0"/>
              <a:t>	the informal exchange of information and ideas</a:t>
            </a:r>
          </a:p>
          <a:p>
            <a:endParaRPr lang="en-US" sz="2800" b="1" dirty="0"/>
          </a:p>
          <a:p>
            <a:endParaRPr lang="en-US" sz="2800" b="1" dirty="0"/>
          </a:p>
          <a:p>
            <a:r>
              <a:rPr lang="en-US" sz="2800" b="1" dirty="0"/>
              <a:t>These spill-over effects are more likely to occur in clusters</a:t>
            </a:r>
            <a:endParaRPr lang="de-DE" sz="2400" dirty="0"/>
          </a:p>
          <a:p>
            <a:pPr marL="457200" indent="-457200">
              <a:buFont typeface="Arial" panose="020B0604020202020204" pitchFamily="34" charset="0"/>
              <a:buChar char="•"/>
            </a:pPr>
            <a:endParaRPr lang="de-DE" sz="2400" dirty="0"/>
          </a:p>
          <a:p>
            <a:pPr marL="914400" lvl="1" indent="-457200">
              <a:buFont typeface="Arial" panose="020B0604020202020204" pitchFamily="34" charset="0"/>
              <a:buChar char="•"/>
            </a:pPr>
            <a:endParaRPr lang="de-DE" sz="2400" u="sng" dirty="0"/>
          </a:p>
          <a:p>
            <a:pPr lvl="1"/>
            <a:endParaRPr lang="de-DE" sz="2400" dirty="0"/>
          </a:p>
        </p:txBody>
      </p:sp>
      <p:sp>
        <p:nvSpPr>
          <p:cNvPr id="10" name="Rechteck 9">
            <a:extLst>
              <a:ext uri="{FF2B5EF4-FFF2-40B4-BE49-F238E27FC236}">
                <a16:creationId xmlns:a16="http://schemas.microsoft.com/office/drawing/2014/main" id="{3DDCBFF7-EC67-0304-F532-07D8DBF9B3FE}"/>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91777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6BD12-13A2-5AA1-371E-4AAA218B5482}"/>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781FBC6-DC70-1B42-5745-13AB1A59BE1C}"/>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External Economies of Scale and Trade</a:t>
            </a:r>
          </a:p>
        </p:txBody>
      </p:sp>
      <p:sp>
        <p:nvSpPr>
          <p:cNvPr id="9" name="Textfeld 8">
            <a:extLst>
              <a:ext uri="{FF2B5EF4-FFF2-40B4-BE49-F238E27FC236}">
                <a16:creationId xmlns:a16="http://schemas.microsoft.com/office/drawing/2014/main" id="{93D569F9-5C37-D273-1F76-F8BEF358A04F}"/>
              </a:ext>
            </a:extLst>
          </p:cNvPr>
          <p:cNvSpPr txBox="1"/>
          <p:nvPr/>
        </p:nvSpPr>
        <p:spPr>
          <a:xfrm>
            <a:off x="8876" y="916761"/>
            <a:ext cx="9518766" cy="1062648"/>
          </a:xfrm>
          <a:prstGeom prst="rect">
            <a:avLst/>
          </a:prstGeom>
          <a:noFill/>
        </p:spPr>
        <p:txBody>
          <a:bodyPr wrap="square" rtlCol="0">
            <a:noAutofit/>
          </a:bodyPr>
          <a:lstStyle/>
          <a:p>
            <a:pPr marL="342900" indent="-342900">
              <a:buFont typeface="Arial" panose="020B0604020202020204" pitchFamily="34" charset="0"/>
              <a:buChar char="•"/>
            </a:pPr>
            <a:r>
              <a:rPr lang="en-US" sz="2400" dirty="0"/>
              <a:t>A country with large-scale production in a particular industry usually has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low production costs for the good in question.</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Foreign trade expands the market and leads to a lower price due to increasing economies of scale</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Countries that are large producers in certain sectors from the outset usually remain so even if another country has the potential to produce these goods more cheaply.</a:t>
            </a:r>
            <a:endParaRPr lang="de-DE" sz="2400" dirty="0"/>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endParaRPr lang="de-DE" sz="2400" dirty="0"/>
          </a:p>
        </p:txBody>
      </p:sp>
      <p:sp>
        <p:nvSpPr>
          <p:cNvPr id="7" name="Rechteck 6">
            <a:extLst>
              <a:ext uri="{FF2B5EF4-FFF2-40B4-BE49-F238E27FC236}">
                <a16:creationId xmlns:a16="http://schemas.microsoft.com/office/drawing/2014/main" id="{24A03489-6C9C-0F74-5EDE-6AC0184FDEDC}"/>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75652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39547-8278-D07F-374D-39CE68C1F48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EE7AA00-6CA1-E9A9-49C4-125959BBF6FE}"/>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External Economies of Scale</a:t>
            </a:r>
          </a:p>
        </p:txBody>
      </p:sp>
      <p:sp>
        <p:nvSpPr>
          <p:cNvPr id="9" name="Textfeld 8">
            <a:extLst>
              <a:ext uri="{FF2B5EF4-FFF2-40B4-BE49-F238E27FC236}">
                <a16:creationId xmlns:a16="http://schemas.microsoft.com/office/drawing/2014/main" id="{10023EBD-080B-1817-58A1-A72608602FF6}"/>
              </a:ext>
            </a:extLst>
          </p:cNvPr>
          <p:cNvSpPr txBox="1"/>
          <p:nvPr/>
        </p:nvSpPr>
        <p:spPr>
          <a:xfrm>
            <a:off x="313764" y="708886"/>
            <a:ext cx="2805954" cy="509358"/>
          </a:xfrm>
          <a:prstGeom prst="rect">
            <a:avLst/>
          </a:prstGeom>
          <a:noFill/>
        </p:spPr>
        <p:txBody>
          <a:bodyPr wrap="square" rtlCol="0">
            <a:noAutofit/>
          </a:bodyPr>
          <a:lstStyle/>
          <a:p>
            <a:r>
              <a:rPr lang="de-DE" sz="2400" dirty="0"/>
              <a:t>↑ </a:t>
            </a:r>
            <a:r>
              <a:rPr lang="de-DE" sz="2400" dirty="0" err="1"/>
              <a:t>Number</a:t>
            </a:r>
            <a:r>
              <a:rPr lang="de-DE" sz="2400" dirty="0"/>
              <a:t> </a:t>
            </a:r>
            <a:r>
              <a:rPr lang="de-DE" sz="2400" dirty="0" err="1"/>
              <a:t>of</a:t>
            </a:r>
            <a:r>
              <a:rPr lang="de-DE" sz="2400" dirty="0"/>
              <a:t> </a:t>
            </a:r>
            <a:r>
              <a:rPr lang="de-DE" sz="2400" dirty="0" err="1"/>
              <a:t>firms</a:t>
            </a:r>
            <a:endParaRPr lang="de-DE" sz="2400" dirty="0"/>
          </a:p>
          <a:p>
            <a:endParaRPr lang="de-DE" sz="2000" dirty="0"/>
          </a:p>
        </p:txBody>
      </p:sp>
      <p:cxnSp>
        <p:nvCxnSpPr>
          <p:cNvPr id="6" name="Gerade Verbindung mit Pfeil 5">
            <a:extLst>
              <a:ext uri="{FF2B5EF4-FFF2-40B4-BE49-F238E27FC236}">
                <a16:creationId xmlns:a16="http://schemas.microsoft.com/office/drawing/2014/main" id="{0258680A-27FC-7578-6034-63DF9DE36BD7}"/>
              </a:ext>
            </a:extLst>
          </p:cNvPr>
          <p:cNvCxnSpPr>
            <a:cxnSpLocks/>
          </p:cNvCxnSpPr>
          <p:nvPr/>
        </p:nvCxnSpPr>
        <p:spPr>
          <a:xfrm flipH="1" flipV="1">
            <a:off x="1882596" y="3355656"/>
            <a:ext cx="15954" cy="273630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Gerade Verbindung mit Pfeil 6">
            <a:extLst>
              <a:ext uri="{FF2B5EF4-FFF2-40B4-BE49-F238E27FC236}">
                <a16:creationId xmlns:a16="http://schemas.microsoft.com/office/drawing/2014/main" id="{5A764146-897F-7D70-E5BD-E4E88BF29604}"/>
              </a:ext>
            </a:extLst>
          </p:cNvPr>
          <p:cNvCxnSpPr>
            <a:cxnSpLocks/>
          </p:cNvCxnSpPr>
          <p:nvPr/>
        </p:nvCxnSpPr>
        <p:spPr>
          <a:xfrm>
            <a:off x="1888721" y="6062412"/>
            <a:ext cx="525189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feld 7">
            <a:extLst>
              <a:ext uri="{FF2B5EF4-FFF2-40B4-BE49-F238E27FC236}">
                <a16:creationId xmlns:a16="http://schemas.microsoft.com/office/drawing/2014/main" id="{ABD72F57-4B5D-6AF8-2A17-1B1C7416F80D}"/>
              </a:ext>
            </a:extLst>
          </p:cNvPr>
          <p:cNvSpPr txBox="1"/>
          <p:nvPr/>
        </p:nvSpPr>
        <p:spPr>
          <a:xfrm>
            <a:off x="6060497" y="6073286"/>
            <a:ext cx="284052" cy="369332"/>
          </a:xfrm>
          <a:prstGeom prst="rect">
            <a:avLst/>
          </a:prstGeom>
          <a:noFill/>
        </p:spPr>
        <p:txBody>
          <a:bodyPr wrap="none" rtlCol="0">
            <a:spAutoFit/>
          </a:bodyPr>
          <a:lstStyle/>
          <a:p>
            <a:r>
              <a:rPr lang="de-DE" dirty="0"/>
              <a:t>x</a:t>
            </a:r>
          </a:p>
        </p:txBody>
      </p:sp>
      <p:sp>
        <p:nvSpPr>
          <p:cNvPr id="10" name="Textfeld 9">
            <a:extLst>
              <a:ext uri="{FF2B5EF4-FFF2-40B4-BE49-F238E27FC236}">
                <a16:creationId xmlns:a16="http://schemas.microsoft.com/office/drawing/2014/main" id="{500436ED-7FB2-6862-6B42-684D54D12A35}"/>
              </a:ext>
            </a:extLst>
          </p:cNvPr>
          <p:cNvSpPr txBox="1"/>
          <p:nvPr/>
        </p:nvSpPr>
        <p:spPr>
          <a:xfrm>
            <a:off x="1091547" y="3336361"/>
            <a:ext cx="683842" cy="646331"/>
          </a:xfrm>
          <a:prstGeom prst="rect">
            <a:avLst/>
          </a:prstGeom>
          <a:noFill/>
        </p:spPr>
        <p:txBody>
          <a:bodyPr wrap="none" rtlCol="0">
            <a:spAutoFit/>
          </a:bodyPr>
          <a:lstStyle/>
          <a:p>
            <a:r>
              <a:rPr lang="de-DE" dirty="0"/>
              <a:t>Costs</a:t>
            </a:r>
          </a:p>
          <a:p>
            <a:r>
              <a:rPr lang="de-DE" dirty="0" err="1"/>
              <a:t>price</a:t>
            </a:r>
            <a:endParaRPr lang="de-DE" dirty="0"/>
          </a:p>
        </p:txBody>
      </p:sp>
      <p:sp>
        <p:nvSpPr>
          <p:cNvPr id="11" name="Freihandform: Form 10">
            <a:extLst>
              <a:ext uri="{FF2B5EF4-FFF2-40B4-BE49-F238E27FC236}">
                <a16:creationId xmlns:a16="http://schemas.microsoft.com/office/drawing/2014/main" id="{237DF0AE-B359-E065-C344-9453CE41506B}"/>
              </a:ext>
            </a:extLst>
          </p:cNvPr>
          <p:cNvSpPr/>
          <p:nvPr/>
        </p:nvSpPr>
        <p:spPr>
          <a:xfrm>
            <a:off x="2290565" y="3514858"/>
            <a:ext cx="4213448" cy="1476725"/>
          </a:xfrm>
          <a:custGeom>
            <a:avLst/>
            <a:gdLst>
              <a:gd name="connsiteX0" fmla="*/ 0 w 3966210"/>
              <a:gd name="connsiteY0" fmla="*/ 0 h 1863090"/>
              <a:gd name="connsiteX1" fmla="*/ 1760220 w 3966210"/>
              <a:gd name="connsiteY1" fmla="*/ 1200150 h 1863090"/>
              <a:gd name="connsiteX2" fmla="*/ 3966210 w 3966210"/>
              <a:gd name="connsiteY2" fmla="*/ 1863090 h 1863090"/>
            </a:gdLst>
            <a:ahLst/>
            <a:cxnLst>
              <a:cxn ang="0">
                <a:pos x="connsiteX0" y="connsiteY0"/>
              </a:cxn>
              <a:cxn ang="0">
                <a:pos x="connsiteX1" y="connsiteY1"/>
              </a:cxn>
              <a:cxn ang="0">
                <a:pos x="connsiteX2" y="connsiteY2"/>
              </a:cxn>
            </a:cxnLst>
            <a:rect l="l" t="t" r="r" b="b"/>
            <a:pathLst>
              <a:path w="3966210" h="1863090">
                <a:moveTo>
                  <a:pt x="0" y="0"/>
                </a:moveTo>
                <a:cubicBezTo>
                  <a:pt x="549592" y="444817"/>
                  <a:pt x="1099185" y="889635"/>
                  <a:pt x="1760220" y="1200150"/>
                </a:cubicBezTo>
                <a:cubicBezTo>
                  <a:pt x="2421255" y="1510665"/>
                  <a:pt x="3193732" y="1686877"/>
                  <a:pt x="3966210" y="186309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3" name="Gerader Verbinder 12">
            <a:extLst>
              <a:ext uri="{FF2B5EF4-FFF2-40B4-BE49-F238E27FC236}">
                <a16:creationId xmlns:a16="http://schemas.microsoft.com/office/drawing/2014/main" id="{F42F190E-8091-ED23-BD7F-05240A91B0A8}"/>
              </a:ext>
            </a:extLst>
          </p:cNvPr>
          <p:cNvCxnSpPr>
            <a:cxnSpLocks/>
          </p:cNvCxnSpPr>
          <p:nvPr/>
        </p:nvCxnSpPr>
        <p:spPr>
          <a:xfrm>
            <a:off x="3969625" y="3321067"/>
            <a:ext cx="1763430" cy="24266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feld 14">
            <a:extLst>
              <a:ext uri="{FF2B5EF4-FFF2-40B4-BE49-F238E27FC236}">
                <a16:creationId xmlns:a16="http://schemas.microsoft.com/office/drawing/2014/main" id="{5E4088B4-CD44-DC15-02F5-ABC91D67352D}"/>
              </a:ext>
            </a:extLst>
          </p:cNvPr>
          <p:cNvSpPr txBox="1"/>
          <p:nvPr/>
        </p:nvSpPr>
        <p:spPr>
          <a:xfrm>
            <a:off x="6591700" y="4771347"/>
            <a:ext cx="2007158" cy="369332"/>
          </a:xfrm>
          <a:prstGeom prst="rect">
            <a:avLst/>
          </a:prstGeom>
          <a:noFill/>
        </p:spPr>
        <p:txBody>
          <a:bodyPr wrap="square" rtlCol="0">
            <a:spAutoFit/>
          </a:bodyPr>
          <a:lstStyle/>
          <a:p>
            <a:r>
              <a:rPr lang="de-DE" dirty="0"/>
              <a:t>AC=Supply</a:t>
            </a:r>
          </a:p>
        </p:txBody>
      </p:sp>
      <p:sp>
        <p:nvSpPr>
          <p:cNvPr id="16" name="Textfeld 15">
            <a:extLst>
              <a:ext uri="{FF2B5EF4-FFF2-40B4-BE49-F238E27FC236}">
                <a16:creationId xmlns:a16="http://schemas.microsoft.com/office/drawing/2014/main" id="{26E5DEFB-78BE-3B75-FD6F-1EFD1EFB3DAB}"/>
              </a:ext>
            </a:extLst>
          </p:cNvPr>
          <p:cNvSpPr txBox="1"/>
          <p:nvPr/>
        </p:nvSpPr>
        <p:spPr>
          <a:xfrm>
            <a:off x="5674941" y="5434664"/>
            <a:ext cx="1919958" cy="369332"/>
          </a:xfrm>
          <a:prstGeom prst="rect">
            <a:avLst/>
          </a:prstGeom>
          <a:noFill/>
        </p:spPr>
        <p:txBody>
          <a:bodyPr wrap="square" rtlCol="0">
            <a:spAutoFit/>
          </a:bodyPr>
          <a:lstStyle/>
          <a:p>
            <a:r>
              <a:rPr lang="de-DE" dirty="0"/>
              <a:t>Demand D</a:t>
            </a:r>
          </a:p>
        </p:txBody>
      </p:sp>
      <p:cxnSp>
        <p:nvCxnSpPr>
          <p:cNvPr id="17" name="Gerader Verbinder 16">
            <a:extLst>
              <a:ext uri="{FF2B5EF4-FFF2-40B4-BE49-F238E27FC236}">
                <a16:creationId xmlns:a16="http://schemas.microsoft.com/office/drawing/2014/main" id="{2E181FBD-88EF-DDFC-29E4-2FBFFE3AB589}"/>
              </a:ext>
            </a:extLst>
          </p:cNvPr>
          <p:cNvCxnSpPr>
            <a:cxnSpLocks/>
          </p:cNvCxnSpPr>
          <p:nvPr/>
        </p:nvCxnSpPr>
        <p:spPr>
          <a:xfrm flipH="1">
            <a:off x="1940280" y="4723808"/>
            <a:ext cx="302181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8" name="Gerader Verbinder 17">
            <a:extLst>
              <a:ext uri="{FF2B5EF4-FFF2-40B4-BE49-F238E27FC236}">
                <a16:creationId xmlns:a16="http://schemas.microsoft.com/office/drawing/2014/main" id="{B6A5E54F-D9D1-2715-603E-EFC74E2907E6}"/>
              </a:ext>
            </a:extLst>
          </p:cNvPr>
          <p:cNvCxnSpPr>
            <a:cxnSpLocks/>
          </p:cNvCxnSpPr>
          <p:nvPr/>
        </p:nvCxnSpPr>
        <p:spPr>
          <a:xfrm flipV="1">
            <a:off x="4980377" y="4725144"/>
            <a:ext cx="0" cy="130119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3" name="Textfeld 22">
            <a:extLst>
              <a:ext uri="{FF2B5EF4-FFF2-40B4-BE49-F238E27FC236}">
                <a16:creationId xmlns:a16="http://schemas.microsoft.com/office/drawing/2014/main" id="{24E09C04-D8B3-EE04-61FC-E369116C3613}"/>
              </a:ext>
            </a:extLst>
          </p:cNvPr>
          <p:cNvSpPr txBox="1"/>
          <p:nvPr/>
        </p:nvSpPr>
        <p:spPr>
          <a:xfrm>
            <a:off x="1553645" y="4508258"/>
            <a:ext cx="421910" cy="369332"/>
          </a:xfrm>
          <a:prstGeom prst="rect">
            <a:avLst/>
          </a:prstGeom>
          <a:noFill/>
        </p:spPr>
        <p:txBody>
          <a:bodyPr wrap="none" rtlCol="0">
            <a:spAutoFit/>
          </a:bodyPr>
          <a:lstStyle/>
          <a:p>
            <a:r>
              <a:rPr lang="de-DE" dirty="0"/>
              <a:t>p*</a:t>
            </a:r>
          </a:p>
        </p:txBody>
      </p:sp>
      <p:sp>
        <p:nvSpPr>
          <p:cNvPr id="24" name="Textfeld 23">
            <a:extLst>
              <a:ext uri="{FF2B5EF4-FFF2-40B4-BE49-F238E27FC236}">
                <a16:creationId xmlns:a16="http://schemas.microsoft.com/office/drawing/2014/main" id="{122C5CDF-08DD-A7FB-8AD4-08CB1403C858}"/>
              </a:ext>
            </a:extLst>
          </p:cNvPr>
          <p:cNvSpPr txBox="1"/>
          <p:nvPr/>
        </p:nvSpPr>
        <p:spPr>
          <a:xfrm>
            <a:off x="4764353" y="6059741"/>
            <a:ext cx="399468" cy="369332"/>
          </a:xfrm>
          <a:prstGeom prst="rect">
            <a:avLst/>
          </a:prstGeom>
          <a:noFill/>
        </p:spPr>
        <p:txBody>
          <a:bodyPr wrap="none" rtlCol="0">
            <a:spAutoFit/>
          </a:bodyPr>
          <a:lstStyle/>
          <a:p>
            <a:r>
              <a:rPr lang="de-DE" dirty="0"/>
              <a:t>x*</a:t>
            </a:r>
          </a:p>
        </p:txBody>
      </p:sp>
      <p:sp>
        <p:nvSpPr>
          <p:cNvPr id="2" name="Rechteck 1">
            <a:extLst>
              <a:ext uri="{FF2B5EF4-FFF2-40B4-BE49-F238E27FC236}">
                <a16:creationId xmlns:a16="http://schemas.microsoft.com/office/drawing/2014/main" id="{C53EF0B9-A422-AA6F-4E24-451E50FD6FCC}"/>
              </a:ext>
            </a:extLst>
          </p:cNvPr>
          <p:cNvSpPr/>
          <p:nvPr/>
        </p:nvSpPr>
        <p:spPr>
          <a:xfrm>
            <a:off x="3564454" y="694178"/>
            <a:ext cx="1843774" cy="461665"/>
          </a:xfrm>
          <a:prstGeom prst="rect">
            <a:avLst/>
          </a:prstGeom>
        </p:spPr>
        <p:txBody>
          <a:bodyPr wrap="none">
            <a:spAutoFit/>
          </a:bodyPr>
          <a:lstStyle/>
          <a:p>
            <a:r>
              <a:rPr lang="de-DE" sz="2400" dirty="0"/>
              <a:t>→ ↑ Output </a:t>
            </a:r>
          </a:p>
        </p:txBody>
      </p:sp>
      <p:sp>
        <p:nvSpPr>
          <p:cNvPr id="3" name="Rechteck 2">
            <a:extLst>
              <a:ext uri="{FF2B5EF4-FFF2-40B4-BE49-F238E27FC236}">
                <a16:creationId xmlns:a16="http://schemas.microsoft.com/office/drawing/2014/main" id="{475E5B4F-645A-BA1D-CC89-8E6AB61D20F2}"/>
              </a:ext>
            </a:extLst>
          </p:cNvPr>
          <p:cNvSpPr/>
          <p:nvPr/>
        </p:nvSpPr>
        <p:spPr>
          <a:xfrm>
            <a:off x="5816463" y="684150"/>
            <a:ext cx="2621039" cy="461665"/>
          </a:xfrm>
          <a:prstGeom prst="rect">
            <a:avLst/>
          </a:prstGeom>
        </p:spPr>
        <p:txBody>
          <a:bodyPr wrap="none">
            <a:spAutoFit/>
          </a:bodyPr>
          <a:lstStyle/>
          <a:p>
            <a:r>
              <a:rPr lang="de-DE" sz="2400" dirty="0"/>
              <a:t>→ ↓ Average Costs</a:t>
            </a:r>
          </a:p>
        </p:txBody>
      </p:sp>
      <p:sp>
        <p:nvSpPr>
          <p:cNvPr id="12" name="Rechteck 11">
            <a:extLst>
              <a:ext uri="{FF2B5EF4-FFF2-40B4-BE49-F238E27FC236}">
                <a16:creationId xmlns:a16="http://schemas.microsoft.com/office/drawing/2014/main" id="{B773AD2F-B2A6-54B6-F9D5-0F628D1FFF11}"/>
              </a:ext>
            </a:extLst>
          </p:cNvPr>
          <p:cNvSpPr/>
          <p:nvPr/>
        </p:nvSpPr>
        <p:spPr>
          <a:xfrm>
            <a:off x="388161" y="1383983"/>
            <a:ext cx="11492633" cy="461665"/>
          </a:xfrm>
          <a:prstGeom prst="rect">
            <a:avLst/>
          </a:prstGeom>
        </p:spPr>
        <p:txBody>
          <a:bodyPr wrap="square">
            <a:noAutofit/>
          </a:bodyPr>
          <a:lstStyle/>
          <a:p>
            <a:r>
              <a:rPr lang="de-DE" sz="2400" dirty="0"/>
              <a:t>→ </a:t>
            </a:r>
            <a:r>
              <a:rPr lang="de-DE" sz="2400" dirty="0" err="1"/>
              <a:t>falling</a:t>
            </a:r>
            <a:r>
              <a:rPr lang="de-DE" sz="2400" dirty="0"/>
              <a:t> </a:t>
            </a:r>
            <a:r>
              <a:rPr lang="de-DE" sz="2400" dirty="0" err="1"/>
              <a:t>demand</a:t>
            </a:r>
            <a:r>
              <a:rPr lang="de-DE" sz="2400" dirty="0"/>
              <a:t> </a:t>
            </a:r>
            <a:r>
              <a:rPr lang="de-DE" sz="2400" dirty="0" err="1"/>
              <a:t>curve</a:t>
            </a:r>
            <a:r>
              <a:rPr lang="de-DE" sz="2400" dirty="0"/>
              <a:t> </a:t>
            </a:r>
            <a:r>
              <a:rPr lang="de-DE" sz="2400" dirty="0" err="1"/>
              <a:t>cuts</a:t>
            </a:r>
            <a:r>
              <a:rPr lang="de-DE" sz="2400" dirty="0"/>
              <a:t> </a:t>
            </a:r>
            <a:r>
              <a:rPr lang="de-DE" sz="2400" dirty="0" err="1"/>
              <a:t>the</a:t>
            </a:r>
            <a:r>
              <a:rPr lang="de-DE" sz="2400" dirty="0"/>
              <a:t> </a:t>
            </a:r>
            <a:r>
              <a:rPr lang="de-DE" sz="2400" dirty="0" err="1"/>
              <a:t>falling</a:t>
            </a:r>
            <a:r>
              <a:rPr lang="de-DE" sz="2400" dirty="0"/>
              <a:t> </a:t>
            </a:r>
            <a:r>
              <a:rPr lang="de-DE" sz="2400" dirty="0" err="1"/>
              <a:t>average</a:t>
            </a:r>
            <a:r>
              <a:rPr lang="de-DE" sz="2400" dirty="0"/>
              <a:t> </a:t>
            </a:r>
            <a:r>
              <a:rPr lang="de-DE" sz="2400" dirty="0" err="1"/>
              <a:t>cost</a:t>
            </a:r>
            <a:r>
              <a:rPr lang="de-DE" sz="2400" dirty="0"/>
              <a:t> </a:t>
            </a:r>
            <a:r>
              <a:rPr lang="de-DE" sz="2400" dirty="0" err="1"/>
              <a:t>curve</a:t>
            </a:r>
            <a:r>
              <a:rPr lang="de-DE" sz="2400" dirty="0"/>
              <a:t> due to external </a:t>
            </a:r>
            <a:r>
              <a:rPr lang="de-DE" sz="2400" dirty="0" err="1"/>
              <a:t>economies</a:t>
            </a:r>
            <a:r>
              <a:rPr lang="de-DE" sz="2400" dirty="0"/>
              <a:t> </a:t>
            </a:r>
            <a:r>
              <a:rPr lang="de-DE" sz="2400" dirty="0" err="1"/>
              <a:t>of</a:t>
            </a:r>
            <a:r>
              <a:rPr lang="de-DE" sz="2400" dirty="0"/>
              <a:t> </a:t>
            </a:r>
            <a:r>
              <a:rPr lang="de-DE" sz="2400" dirty="0" err="1"/>
              <a:t>scale</a:t>
            </a:r>
            <a:endParaRPr lang="de-DE" sz="2400" dirty="0"/>
          </a:p>
        </p:txBody>
      </p:sp>
      <p:sp>
        <p:nvSpPr>
          <p:cNvPr id="21" name="Textfeld 20">
            <a:extLst>
              <a:ext uri="{FF2B5EF4-FFF2-40B4-BE49-F238E27FC236}">
                <a16:creationId xmlns:a16="http://schemas.microsoft.com/office/drawing/2014/main" id="{6E25FD90-E2BE-37D2-F9EA-39A985C77AEA}"/>
              </a:ext>
            </a:extLst>
          </p:cNvPr>
          <p:cNvSpPr txBox="1"/>
          <p:nvPr/>
        </p:nvSpPr>
        <p:spPr>
          <a:xfrm>
            <a:off x="2872947" y="2682996"/>
            <a:ext cx="6001240" cy="535412"/>
          </a:xfrm>
          <a:prstGeom prst="rect">
            <a:avLst/>
          </a:prstGeom>
          <a:noFill/>
        </p:spPr>
        <p:txBody>
          <a:bodyPr wrap="square" rtlCol="0">
            <a:noAutofit/>
          </a:bodyPr>
          <a:lstStyle/>
          <a:p>
            <a:r>
              <a:rPr lang="de-DE" sz="2400" dirty="0"/>
              <a:t>Equilibrium</a:t>
            </a:r>
          </a:p>
          <a:p>
            <a:endParaRPr lang="de-DE" sz="2000" dirty="0"/>
          </a:p>
        </p:txBody>
      </p:sp>
      <p:sp>
        <p:nvSpPr>
          <p:cNvPr id="22" name="Rechteck 21">
            <a:extLst>
              <a:ext uri="{FF2B5EF4-FFF2-40B4-BE49-F238E27FC236}">
                <a16:creationId xmlns:a16="http://schemas.microsoft.com/office/drawing/2014/main" id="{7F460420-F3A1-4FC2-1051-A3B76727CFE3}"/>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57924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animBg="1"/>
      <p:bldP spid="15" grpId="0"/>
      <p:bldP spid="23" grpId="0"/>
      <p:bldP spid="24" grpId="0"/>
      <p:bldP spid="2" grpId="0"/>
      <p:bldP spid="3"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11063-A118-F58E-CB20-DFB787799294}"/>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6F1CBDD-C9DD-92ED-6D33-6DFA8778C058}"/>
              </a:ext>
            </a:extLst>
          </p:cNvPr>
          <p:cNvSpPr txBox="1">
            <a:spLocks/>
          </p:cNvSpPr>
          <p:nvPr/>
        </p:nvSpPr>
        <p:spPr>
          <a:xfrm>
            <a:off x="1797"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Economies of Scale</a:t>
            </a:r>
          </a:p>
        </p:txBody>
      </p:sp>
      <p:cxnSp>
        <p:nvCxnSpPr>
          <p:cNvPr id="45" name="Gerade Verbindung mit Pfeil 44">
            <a:extLst>
              <a:ext uri="{FF2B5EF4-FFF2-40B4-BE49-F238E27FC236}">
                <a16:creationId xmlns:a16="http://schemas.microsoft.com/office/drawing/2014/main" id="{F0C25FE3-08B8-7473-8F88-32E8E36C685C}"/>
              </a:ext>
            </a:extLst>
          </p:cNvPr>
          <p:cNvCxnSpPr>
            <a:cxnSpLocks/>
          </p:cNvCxnSpPr>
          <p:nvPr/>
        </p:nvCxnSpPr>
        <p:spPr>
          <a:xfrm flipV="1">
            <a:off x="216853" y="755412"/>
            <a:ext cx="14426" cy="129614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Gerade Verbindung mit Pfeil 45">
            <a:extLst>
              <a:ext uri="{FF2B5EF4-FFF2-40B4-BE49-F238E27FC236}">
                <a16:creationId xmlns:a16="http://schemas.microsoft.com/office/drawing/2014/main" id="{89B93BB3-1283-6E8E-EEA9-0CCB49A8D7F4}"/>
              </a:ext>
            </a:extLst>
          </p:cNvPr>
          <p:cNvCxnSpPr>
            <a:cxnSpLocks/>
          </p:cNvCxnSpPr>
          <p:nvPr/>
        </p:nvCxnSpPr>
        <p:spPr>
          <a:xfrm>
            <a:off x="216853" y="2051556"/>
            <a:ext cx="230425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feld 60">
            <a:extLst>
              <a:ext uri="{FF2B5EF4-FFF2-40B4-BE49-F238E27FC236}">
                <a16:creationId xmlns:a16="http://schemas.microsoft.com/office/drawing/2014/main" id="{2606BD56-7B90-6942-24C2-33CA1FF775A7}"/>
              </a:ext>
            </a:extLst>
          </p:cNvPr>
          <p:cNvSpPr txBox="1"/>
          <p:nvPr/>
        </p:nvSpPr>
        <p:spPr>
          <a:xfrm>
            <a:off x="2233077" y="1979548"/>
            <a:ext cx="282450" cy="369332"/>
          </a:xfrm>
          <a:prstGeom prst="rect">
            <a:avLst/>
          </a:prstGeom>
          <a:noFill/>
        </p:spPr>
        <p:txBody>
          <a:bodyPr wrap="none" rtlCol="0">
            <a:spAutoFit/>
          </a:bodyPr>
          <a:lstStyle/>
          <a:p>
            <a:r>
              <a:rPr lang="de-DE" dirty="0"/>
              <a:t>L</a:t>
            </a:r>
          </a:p>
        </p:txBody>
      </p:sp>
      <p:sp>
        <p:nvSpPr>
          <p:cNvPr id="68" name="Textfeld 67">
            <a:extLst>
              <a:ext uri="{FF2B5EF4-FFF2-40B4-BE49-F238E27FC236}">
                <a16:creationId xmlns:a16="http://schemas.microsoft.com/office/drawing/2014/main" id="{331160D6-C8BD-E57D-0D2C-B3FB2DACE42C}"/>
              </a:ext>
            </a:extLst>
          </p:cNvPr>
          <p:cNvSpPr txBox="1"/>
          <p:nvPr/>
        </p:nvSpPr>
        <p:spPr>
          <a:xfrm>
            <a:off x="-5437" y="818128"/>
            <a:ext cx="296876" cy="369332"/>
          </a:xfrm>
          <a:prstGeom prst="rect">
            <a:avLst/>
          </a:prstGeom>
          <a:noFill/>
        </p:spPr>
        <p:txBody>
          <a:bodyPr wrap="none" rtlCol="0">
            <a:spAutoFit/>
          </a:bodyPr>
          <a:lstStyle/>
          <a:p>
            <a:r>
              <a:rPr lang="de-DE" dirty="0"/>
              <a:t>Y</a:t>
            </a:r>
          </a:p>
        </p:txBody>
      </p:sp>
      <p:cxnSp>
        <p:nvCxnSpPr>
          <p:cNvPr id="103" name="Gerade Verbindung mit Pfeil 102">
            <a:extLst>
              <a:ext uri="{FF2B5EF4-FFF2-40B4-BE49-F238E27FC236}">
                <a16:creationId xmlns:a16="http://schemas.microsoft.com/office/drawing/2014/main" id="{F8F03018-8478-6C9F-2CE5-5990077701D0}"/>
              </a:ext>
            </a:extLst>
          </p:cNvPr>
          <p:cNvCxnSpPr>
            <a:cxnSpLocks/>
          </p:cNvCxnSpPr>
          <p:nvPr/>
        </p:nvCxnSpPr>
        <p:spPr>
          <a:xfrm flipV="1">
            <a:off x="3385205" y="764704"/>
            <a:ext cx="14426" cy="129614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Gerade Verbindung mit Pfeil 103">
            <a:extLst>
              <a:ext uri="{FF2B5EF4-FFF2-40B4-BE49-F238E27FC236}">
                <a16:creationId xmlns:a16="http://schemas.microsoft.com/office/drawing/2014/main" id="{1E35144C-3B1D-AF3F-7F61-8E56107BCDBE}"/>
              </a:ext>
            </a:extLst>
          </p:cNvPr>
          <p:cNvCxnSpPr>
            <a:cxnSpLocks/>
          </p:cNvCxnSpPr>
          <p:nvPr/>
        </p:nvCxnSpPr>
        <p:spPr>
          <a:xfrm>
            <a:off x="3385205" y="2060848"/>
            <a:ext cx="230425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Textfeld 104">
            <a:extLst>
              <a:ext uri="{FF2B5EF4-FFF2-40B4-BE49-F238E27FC236}">
                <a16:creationId xmlns:a16="http://schemas.microsoft.com/office/drawing/2014/main" id="{1D44E7BD-EDD3-47CA-B8D4-350298CFDC9E}"/>
              </a:ext>
            </a:extLst>
          </p:cNvPr>
          <p:cNvSpPr txBox="1"/>
          <p:nvPr/>
        </p:nvSpPr>
        <p:spPr>
          <a:xfrm>
            <a:off x="5401429" y="1988840"/>
            <a:ext cx="296876" cy="369332"/>
          </a:xfrm>
          <a:prstGeom prst="rect">
            <a:avLst/>
          </a:prstGeom>
          <a:noFill/>
        </p:spPr>
        <p:txBody>
          <a:bodyPr wrap="none" rtlCol="0">
            <a:spAutoFit/>
          </a:bodyPr>
          <a:lstStyle/>
          <a:p>
            <a:r>
              <a:rPr lang="de-DE" dirty="0"/>
              <a:t>Y</a:t>
            </a:r>
          </a:p>
        </p:txBody>
      </p:sp>
      <p:sp>
        <p:nvSpPr>
          <p:cNvPr id="106" name="Textfeld 105">
            <a:extLst>
              <a:ext uri="{FF2B5EF4-FFF2-40B4-BE49-F238E27FC236}">
                <a16:creationId xmlns:a16="http://schemas.microsoft.com/office/drawing/2014/main" id="{2105BBF8-04BE-42FF-9B8E-7FB7225C7A6C}"/>
              </a:ext>
            </a:extLst>
          </p:cNvPr>
          <p:cNvSpPr txBox="1"/>
          <p:nvPr/>
        </p:nvSpPr>
        <p:spPr>
          <a:xfrm>
            <a:off x="3102755" y="827420"/>
            <a:ext cx="304892" cy="369332"/>
          </a:xfrm>
          <a:prstGeom prst="rect">
            <a:avLst/>
          </a:prstGeom>
          <a:noFill/>
        </p:spPr>
        <p:txBody>
          <a:bodyPr wrap="none" rtlCol="0">
            <a:spAutoFit/>
          </a:bodyPr>
          <a:lstStyle/>
          <a:p>
            <a:r>
              <a:rPr lang="de-DE" dirty="0"/>
              <a:t>K</a:t>
            </a:r>
          </a:p>
        </p:txBody>
      </p:sp>
      <p:cxnSp>
        <p:nvCxnSpPr>
          <p:cNvPr id="107" name="Gerade Verbindung mit Pfeil 106">
            <a:extLst>
              <a:ext uri="{FF2B5EF4-FFF2-40B4-BE49-F238E27FC236}">
                <a16:creationId xmlns:a16="http://schemas.microsoft.com/office/drawing/2014/main" id="{6693F0CE-AA75-A78C-5CA5-D6AF4539B385}"/>
              </a:ext>
            </a:extLst>
          </p:cNvPr>
          <p:cNvCxnSpPr>
            <a:cxnSpLocks/>
          </p:cNvCxnSpPr>
          <p:nvPr/>
        </p:nvCxnSpPr>
        <p:spPr>
          <a:xfrm flipV="1">
            <a:off x="6259943" y="764704"/>
            <a:ext cx="14426" cy="129614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Gerade Verbindung mit Pfeil 107">
            <a:extLst>
              <a:ext uri="{FF2B5EF4-FFF2-40B4-BE49-F238E27FC236}">
                <a16:creationId xmlns:a16="http://schemas.microsoft.com/office/drawing/2014/main" id="{D8FFE241-BF89-FCCF-E50F-CC6EABE741DB}"/>
              </a:ext>
            </a:extLst>
          </p:cNvPr>
          <p:cNvCxnSpPr>
            <a:cxnSpLocks/>
          </p:cNvCxnSpPr>
          <p:nvPr/>
        </p:nvCxnSpPr>
        <p:spPr>
          <a:xfrm>
            <a:off x="6259943" y="2060848"/>
            <a:ext cx="230425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9" name="Textfeld 108">
            <a:extLst>
              <a:ext uri="{FF2B5EF4-FFF2-40B4-BE49-F238E27FC236}">
                <a16:creationId xmlns:a16="http://schemas.microsoft.com/office/drawing/2014/main" id="{4F070B50-B244-F716-FE6E-7A39F5FA7015}"/>
              </a:ext>
            </a:extLst>
          </p:cNvPr>
          <p:cNvSpPr txBox="1"/>
          <p:nvPr/>
        </p:nvSpPr>
        <p:spPr>
          <a:xfrm>
            <a:off x="8276167" y="1988840"/>
            <a:ext cx="296876" cy="369332"/>
          </a:xfrm>
          <a:prstGeom prst="rect">
            <a:avLst/>
          </a:prstGeom>
          <a:noFill/>
        </p:spPr>
        <p:txBody>
          <a:bodyPr wrap="none" rtlCol="0">
            <a:spAutoFit/>
          </a:bodyPr>
          <a:lstStyle/>
          <a:p>
            <a:r>
              <a:rPr lang="de-DE" dirty="0"/>
              <a:t>Y</a:t>
            </a:r>
          </a:p>
        </p:txBody>
      </p:sp>
      <p:sp>
        <p:nvSpPr>
          <p:cNvPr id="110" name="Textfeld 109">
            <a:extLst>
              <a:ext uri="{FF2B5EF4-FFF2-40B4-BE49-F238E27FC236}">
                <a16:creationId xmlns:a16="http://schemas.microsoft.com/office/drawing/2014/main" id="{3C0C4FBD-6E6D-6C11-7970-19B74E806E3E}"/>
              </a:ext>
            </a:extLst>
          </p:cNvPr>
          <p:cNvSpPr txBox="1"/>
          <p:nvPr/>
        </p:nvSpPr>
        <p:spPr>
          <a:xfrm>
            <a:off x="5801824" y="827420"/>
            <a:ext cx="505267" cy="369332"/>
          </a:xfrm>
          <a:prstGeom prst="rect">
            <a:avLst/>
          </a:prstGeom>
          <a:noFill/>
        </p:spPr>
        <p:txBody>
          <a:bodyPr wrap="none" rtlCol="0">
            <a:spAutoFit/>
          </a:bodyPr>
          <a:lstStyle/>
          <a:p>
            <a:r>
              <a:rPr lang="de-DE" dirty="0"/>
              <a:t>MC</a:t>
            </a:r>
          </a:p>
        </p:txBody>
      </p:sp>
      <p:sp>
        <p:nvSpPr>
          <p:cNvPr id="111" name="Textfeld 110">
            <a:extLst>
              <a:ext uri="{FF2B5EF4-FFF2-40B4-BE49-F238E27FC236}">
                <a16:creationId xmlns:a16="http://schemas.microsoft.com/office/drawing/2014/main" id="{3E1EA22B-9749-1B62-E65A-A48939D18506}"/>
              </a:ext>
            </a:extLst>
          </p:cNvPr>
          <p:cNvSpPr txBox="1"/>
          <p:nvPr/>
        </p:nvSpPr>
        <p:spPr>
          <a:xfrm>
            <a:off x="3160030" y="395371"/>
            <a:ext cx="535916" cy="369332"/>
          </a:xfrm>
          <a:prstGeom prst="rect">
            <a:avLst/>
          </a:prstGeom>
          <a:noFill/>
        </p:spPr>
        <p:txBody>
          <a:bodyPr wrap="none" rtlCol="0">
            <a:spAutoFit/>
          </a:bodyPr>
          <a:lstStyle/>
          <a:p>
            <a:r>
              <a:rPr lang="de-DE" sz="1800" dirty="0"/>
              <a:t>CRS</a:t>
            </a:r>
            <a:endParaRPr lang="de-DE" dirty="0"/>
          </a:p>
        </p:txBody>
      </p:sp>
      <p:cxnSp>
        <p:nvCxnSpPr>
          <p:cNvPr id="125" name="Gerade Verbindung mit Pfeil 124">
            <a:extLst>
              <a:ext uri="{FF2B5EF4-FFF2-40B4-BE49-F238E27FC236}">
                <a16:creationId xmlns:a16="http://schemas.microsoft.com/office/drawing/2014/main" id="{99CB62A5-AD6B-5459-DBBC-3004CB8C32E6}"/>
              </a:ext>
            </a:extLst>
          </p:cNvPr>
          <p:cNvCxnSpPr>
            <a:cxnSpLocks/>
          </p:cNvCxnSpPr>
          <p:nvPr/>
        </p:nvCxnSpPr>
        <p:spPr>
          <a:xfrm flipV="1">
            <a:off x="345803" y="2714647"/>
            <a:ext cx="14426" cy="129614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Gerader Verbinder 138">
            <a:extLst>
              <a:ext uri="{FF2B5EF4-FFF2-40B4-BE49-F238E27FC236}">
                <a16:creationId xmlns:a16="http://schemas.microsoft.com/office/drawing/2014/main" id="{EBE64FD6-5E13-D127-EE2E-011804D54782}"/>
              </a:ext>
            </a:extLst>
          </p:cNvPr>
          <p:cNvCxnSpPr/>
          <p:nvPr/>
        </p:nvCxnSpPr>
        <p:spPr>
          <a:xfrm flipV="1">
            <a:off x="218485" y="1240883"/>
            <a:ext cx="1654553" cy="8013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Gerader Verbinder 139">
            <a:extLst>
              <a:ext uri="{FF2B5EF4-FFF2-40B4-BE49-F238E27FC236}">
                <a16:creationId xmlns:a16="http://schemas.microsoft.com/office/drawing/2014/main" id="{18EA6597-0A84-AE24-5343-790132691F3B}"/>
              </a:ext>
            </a:extLst>
          </p:cNvPr>
          <p:cNvCxnSpPr/>
          <p:nvPr/>
        </p:nvCxnSpPr>
        <p:spPr>
          <a:xfrm flipV="1">
            <a:off x="3386837" y="1259468"/>
            <a:ext cx="1654553" cy="8013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Gerader Verbinder 140">
            <a:extLst>
              <a:ext uri="{FF2B5EF4-FFF2-40B4-BE49-F238E27FC236}">
                <a16:creationId xmlns:a16="http://schemas.microsoft.com/office/drawing/2014/main" id="{B8D11717-B6A8-9ECF-3402-9D1D03B6A7A7}"/>
              </a:ext>
            </a:extLst>
          </p:cNvPr>
          <p:cNvCxnSpPr>
            <a:cxnSpLocks/>
          </p:cNvCxnSpPr>
          <p:nvPr/>
        </p:nvCxnSpPr>
        <p:spPr>
          <a:xfrm flipV="1">
            <a:off x="6259037" y="1575064"/>
            <a:ext cx="1806689" cy="1308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43" name="Textfeld 142">
            <a:extLst>
              <a:ext uri="{FF2B5EF4-FFF2-40B4-BE49-F238E27FC236}">
                <a16:creationId xmlns:a16="http://schemas.microsoft.com/office/drawing/2014/main" id="{FF4E529F-8093-818B-895C-45F41079D337}"/>
              </a:ext>
            </a:extLst>
          </p:cNvPr>
          <p:cNvSpPr txBox="1"/>
          <p:nvPr/>
        </p:nvSpPr>
        <p:spPr>
          <a:xfrm>
            <a:off x="360870" y="827420"/>
            <a:ext cx="1216487" cy="369332"/>
          </a:xfrm>
          <a:prstGeom prst="rect">
            <a:avLst/>
          </a:prstGeom>
          <a:noFill/>
        </p:spPr>
        <p:txBody>
          <a:bodyPr wrap="none" rtlCol="0">
            <a:spAutoFit/>
          </a:bodyPr>
          <a:lstStyle/>
          <a:p>
            <a:r>
              <a:rPr lang="de-DE" dirty="0" err="1"/>
              <a:t>Production</a:t>
            </a:r>
            <a:endParaRPr lang="de-DE" dirty="0"/>
          </a:p>
        </p:txBody>
      </p:sp>
      <p:sp>
        <p:nvSpPr>
          <p:cNvPr id="144" name="Textfeld 143">
            <a:extLst>
              <a:ext uri="{FF2B5EF4-FFF2-40B4-BE49-F238E27FC236}">
                <a16:creationId xmlns:a16="http://schemas.microsoft.com/office/drawing/2014/main" id="{DE09B9FB-A54F-36D5-0A3C-823C86298D4F}"/>
              </a:ext>
            </a:extLst>
          </p:cNvPr>
          <p:cNvSpPr txBox="1"/>
          <p:nvPr/>
        </p:nvSpPr>
        <p:spPr>
          <a:xfrm>
            <a:off x="4015329" y="786771"/>
            <a:ext cx="683842" cy="369332"/>
          </a:xfrm>
          <a:prstGeom prst="rect">
            <a:avLst/>
          </a:prstGeom>
          <a:noFill/>
        </p:spPr>
        <p:txBody>
          <a:bodyPr wrap="none" rtlCol="0">
            <a:spAutoFit/>
          </a:bodyPr>
          <a:lstStyle/>
          <a:p>
            <a:r>
              <a:rPr lang="de-DE" dirty="0"/>
              <a:t>Costs</a:t>
            </a:r>
          </a:p>
        </p:txBody>
      </p:sp>
      <p:sp>
        <p:nvSpPr>
          <p:cNvPr id="145" name="Textfeld 144">
            <a:extLst>
              <a:ext uri="{FF2B5EF4-FFF2-40B4-BE49-F238E27FC236}">
                <a16:creationId xmlns:a16="http://schemas.microsoft.com/office/drawing/2014/main" id="{E1D428CF-E9B5-9E04-FA3A-F33AC1F285B2}"/>
              </a:ext>
            </a:extLst>
          </p:cNvPr>
          <p:cNvSpPr txBox="1"/>
          <p:nvPr/>
        </p:nvSpPr>
        <p:spPr>
          <a:xfrm>
            <a:off x="6710707" y="569098"/>
            <a:ext cx="1406347" cy="646331"/>
          </a:xfrm>
          <a:prstGeom prst="rect">
            <a:avLst/>
          </a:prstGeom>
          <a:noFill/>
        </p:spPr>
        <p:txBody>
          <a:bodyPr wrap="square" rtlCol="0">
            <a:spAutoFit/>
          </a:bodyPr>
          <a:lstStyle/>
          <a:p>
            <a:r>
              <a:rPr lang="de-DE" dirty="0"/>
              <a:t>Marginal </a:t>
            </a:r>
            <a:r>
              <a:rPr lang="de-DE" dirty="0" err="1"/>
              <a:t>costs</a:t>
            </a:r>
            <a:r>
              <a:rPr lang="de-DE" dirty="0"/>
              <a:t> MC</a:t>
            </a:r>
          </a:p>
        </p:txBody>
      </p:sp>
      <p:cxnSp>
        <p:nvCxnSpPr>
          <p:cNvPr id="126" name="Gerade Verbindung mit Pfeil 125">
            <a:extLst>
              <a:ext uri="{FF2B5EF4-FFF2-40B4-BE49-F238E27FC236}">
                <a16:creationId xmlns:a16="http://schemas.microsoft.com/office/drawing/2014/main" id="{136ED94F-5DDE-B918-8842-4DEB2ABF589F}"/>
              </a:ext>
            </a:extLst>
          </p:cNvPr>
          <p:cNvCxnSpPr>
            <a:cxnSpLocks/>
          </p:cNvCxnSpPr>
          <p:nvPr/>
        </p:nvCxnSpPr>
        <p:spPr>
          <a:xfrm>
            <a:off x="354647" y="3994844"/>
            <a:ext cx="230425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7" name="Textfeld 126">
            <a:extLst>
              <a:ext uri="{FF2B5EF4-FFF2-40B4-BE49-F238E27FC236}">
                <a16:creationId xmlns:a16="http://schemas.microsoft.com/office/drawing/2014/main" id="{B603170B-0BE7-DAE7-FFFC-5F8EA1265EF0}"/>
              </a:ext>
            </a:extLst>
          </p:cNvPr>
          <p:cNvSpPr txBox="1"/>
          <p:nvPr/>
        </p:nvSpPr>
        <p:spPr>
          <a:xfrm>
            <a:off x="2370871" y="3922836"/>
            <a:ext cx="282450" cy="369332"/>
          </a:xfrm>
          <a:prstGeom prst="rect">
            <a:avLst/>
          </a:prstGeom>
          <a:noFill/>
        </p:spPr>
        <p:txBody>
          <a:bodyPr wrap="none" rtlCol="0">
            <a:spAutoFit/>
          </a:bodyPr>
          <a:lstStyle/>
          <a:p>
            <a:r>
              <a:rPr lang="de-DE" dirty="0"/>
              <a:t>L</a:t>
            </a:r>
          </a:p>
        </p:txBody>
      </p:sp>
      <p:sp>
        <p:nvSpPr>
          <p:cNvPr id="128" name="Textfeld 127">
            <a:extLst>
              <a:ext uri="{FF2B5EF4-FFF2-40B4-BE49-F238E27FC236}">
                <a16:creationId xmlns:a16="http://schemas.microsoft.com/office/drawing/2014/main" id="{952C1202-ECCE-047A-67C7-250FFC26C32D}"/>
              </a:ext>
            </a:extLst>
          </p:cNvPr>
          <p:cNvSpPr txBox="1"/>
          <p:nvPr/>
        </p:nvSpPr>
        <p:spPr>
          <a:xfrm>
            <a:off x="72197" y="2761416"/>
            <a:ext cx="296876" cy="369332"/>
          </a:xfrm>
          <a:prstGeom prst="rect">
            <a:avLst/>
          </a:prstGeom>
          <a:noFill/>
        </p:spPr>
        <p:txBody>
          <a:bodyPr wrap="none" rtlCol="0">
            <a:spAutoFit/>
          </a:bodyPr>
          <a:lstStyle/>
          <a:p>
            <a:r>
              <a:rPr lang="de-DE" dirty="0"/>
              <a:t>Y</a:t>
            </a:r>
          </a:p>
        </p:txBody>
      </p:sp>
      <p:cxnSp>
        <p:nvCxnSpPr>
          <p:cNvPr id="129" name="Gerade Verbindung mit Pfeil 128">
            <a:extLst>
              <a:ext uri="{FF2B5EF4-FFF2-40B4-BE49-F238E27FC236}">
                <a16:creationId xmlns:a16="http://schemas.microsoft.com/office/drawing/2014/main" id="{0DC261C5-454D-F3D5-76F0-B7DE8556D0A2}"/>
              </a:ext>
            </a:extLst>
          </p:cNvPr>
          <p:cNvCxnSpPr>
            <a:cxnSpLocks/>
          </p:cNvCxnSpPr>
          <p:nvPr/>
        </p:nvCxnSpPr>
        <p:spPr>
          <a:xfrm flipV="1">
            <a:off x="3522999" y="2707992"/>
            <a:ext cx="14426" cy="129614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Gerade Verbindung mit Pfeil 129">
            <a:extLst>
              <a:ext uri="{FF2B5EF4-FFF2-40B4-BE49-F238E27FC236}">
                <a16:creationId xmlns:a16="http://schemas.microsoft.com/office/drawing/2014/main" id="{4A229DD7-2238-36CD-25E1-20C5891DE772}"/>
              </a:ext>
            </a:extLst>
          </p:cNvPr>
          <p:cNvCxnSpPr>
            <a:cxnSpLocks/>
          </p:cNvCxnSpPr>
          <p:nvPr/>
        </p:nvCxnSpPr>
        <p:spPr>
          <a:xfrm>
            <a:off x="3522999" y="3992271"/>
            <a:ext cx="230425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1" name="Textfeld 130">
            <a:extLst>
              <a:ext uri="{FF2B5EF4-FFF2-40B4-BE49-F238E27FC236}">
                <a16:creationId xmlns:a16="http://schemas.microsoft.com/office/drawing/2014/main" id="{287FD02C-F7B7-19DF-6A9E-15F0370063C5}"/>
              </a:ext>
            </a:extLst>
          </p:cNvPr>
          <p:cNvSpPr txBox="1"/>
          <p:nvPr/>
        </p:nvSpPr>
        <p:spPr>
          <a:xfrm>
            <a:off x="5539223" y="3902901"/>
            <a:ext cx="296876" cy="369332"/>
          </a:xfrm>
          <a:prstGeom prst="rect">
            <a:avLst/>
          </a:prstGeom>
          <a:noFill/>
        </p:spPr>
        <p:txBody>
          <a:bodyPr wrap="none" rtlCol="0">
            <a:spAutoFit/>
          </a:bodyPr>
          <a:lstStyle/>
          <a:p>
            <a:r>
              <a:rPr lang="de-DE" dirty="0"/>
              <a:t>Y</a:t>
            </a:r>
          </a:p>
        </p:txBody>
      </p:sp>
      <p:sp>
        <p:nvSpPr>
          <p:cNvPr id="132" name="Textfeld 131">
            <a:extLst>
              <a:ext uri="{FF2B5EF4-FFF2-40B4-BE49-F238E27FC236}">
                <a16:creationId xmlns:a16="http://schemas.microsoft.com/office/drawing/2014/main" id="{9A081430-611C-CF37-0AAF-094762C956A3}"/>
              </a:ext>
            </a:extLst>
          </p:cNvPr>
          <p:cNvSpPr txBox="1"/>
          <p:nvPr/>
        </p:nvSpPr>
        <p:spPr>
          <a:xfrm>
            <a:off x="3240549" y="2758843"/>
            <a:ext cx="304892" cy="369332"/>
          </a:xfrm>
          <a:prstGeom prst="rect">
            <a:avLst/>
          </a:prstGeom>
          <a:noFill/>
        </p:spPr>
        <p:txBody>
          <a:bodyPr wrap="none" rtlCol="0">
            <a:spAutoFit/>
          </a:bodyPr>
          <a:lstStyle/>
          <a:p>
            <a:r>
              <a:rPr lang="de-DE" dirty="0"/>
              <a:t>K</a:t>
            </a:r>
          </a:p>
        </p:txBody>
      </p:sp>
      <p:cxnSp>
        <p:nvCxnSpPr>
          <p:cNvPr id="133" name="Gerade Verbindung mit Pfeil 132">
            <a:extLst>
              <a:ext uri="{FF2B5EF4-FFF2-40B4-BE49-F238E27FC236}">
                <a16:creationId xmlns:a16="http://schemas.microsoft.com/office/drawing/2014/main" id="{5F19213A-E643-15FA-B016-D6B279DB44E0}"/>
              </a:ext>
            </a:extLst>
          </p:cNvPr>
          <p:cNvCxnSpPr>
            <a:cxnSpLocks/>
          </p:cNvCxnSpPr>
          <p:nvPr/>
        </p:nvCxnSpPr>
        <p:spPr>
          <a:xfrm flipV="1">
            <a:off x="6397737" y="2678765"/>
            <a:ext cx="14426" cy="129614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Gerade Verbindung mit Pfeil 133">
            <a:extLst>
              <a:ext uri="{FF2B5EF4-FFF2-40B4-BE49-F238E27FC236}">
                <a16:creationId xmlns:a16="http://schemas.microsoft.com/office/drawing/2014/main" id="{960A08E2-FFA3-900A-70F1-53237ECDA6F9}"/>
              </a:ext>
            </a:extLst>
          </p:cNvPr>
          <p:cNvCxnSpPr>
            <a:cxnSpLocks/>
          </p:cNvCxnSpPr>
          <p:nvPr/>
        </p:nvCxnSpPr>
        <p:spPr>
          <a:xfrm>
            <a:off x="6381714" y="3959812"/>
            <a:ext cx="230425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5" name="Textfeld 134">
            <a:extLst>
              <a:ext uri="{FF2B5EF4-FFF2-40B4-BE49-F238E27FC236}">
                <a16:creationId xmlns:a16="http://schemas.microsoft.com/office/drawing/2014/main" id="{20014189-C43F-8DFF-77BB-122F7BAF6C88}"/>
              </a:ext>
            </a:extLst>
          </p:cNvPr>
          <p:cNvSpPr txBox="1"/>
          <p:nvPr/>
        </p:nvSpPr>
        <p:spPr>
          <a:xfrm>
            <a:off x="8397938" y="3878511"/>
            <a:ext cx="296876" cy="369332"/>
          </a:xfrm>
          <a:prstGeom prst="rect">
            <a:avLst/>
          </a:prstGeom>
          <a:noFill/>
        </p:spPr>
        <p:txBody>
          <a:bodyPr wrap="none" rtlCol="0">
            <a:spAutoFit/>
          </a:bodyPr>
          <a:lstStyle/>
          <a:p>
            <a:r>
              <a:rPr lang="de-DE" dirty="0"/>
              <a:t>Y</a:t>
            </a:r>
          </a:p>
        </p:txBody>
      </p:sp>
      <p:sp>
        <p:nvSpPr>
          <p:cNvPr id="137" name="Textfeld 136">
            <a:extLst>
              <a:ext uri="{FF2B5EF4-FFF2-40B4-BE49-F238E27FC236}">
                <a16:creationId xmlns:a16="http://schemas.microsoft.com/office/drawing/2014/main" id="{B367AF76-7522-F1CE-24A8-6EFD533E3C77}"/>
              </a:ext>
            </a:extLst>
          </p:cNvPr>
          <p:cNvSpPr txBox="1"/>
          <p:nvPr/>
        </p:nvSpPr>
        <p:spPr>
          <a:xfrm>
            <a:off x="3297825" y="2326794"/>
            <a:ext cx="555152" cy="369332"/>
          </a:xfrm>
          <a:prstGeom prst="rect">
            <a:avLst/>
          </a:prstGeom>
          <a:noFill/>
        </p:spPr>
        <p:txBody>
          <a:bodyPr wrap="none" rtlCol="0">
            <a:spAutoFit/>
          </a:bodyPr>
          <a:lstStyle/>
          <a:p>
            <a:r>
              <a:rPr lang="de-DE" dirty="0"/>
              <a:t>DRS</a:t>
            </a:r>
          </a:p>
        </p:txBody>
      </p:sp>
      <p:sp>
        <p:nvSpPr>
          <p:cNvPr id="162" name="Freihandform: Form 161">
            <a:extLst>
              <a:ext uri="{FF2B5EF4-FFF2-40B4-BE49-F238E27FC236}">
                <a16:creationId xmlns:a16="http://schemas.microsoft.com/office/drawing/2014/main" id="{970C914B-95B9-B7D2-6431-803A5834CC48}"/>
              </a:ext>
            </a:extLst>
          </p:cNvPr>
          <p:cNvSpPr/>
          <p:nvPr/>
        </p:nvSpPr>
        <p:spPr>
          <a:xfrm>
            <a:off x="347179" y="3021990"/>
            <a:ext cx="1612232" cy="962526"/>
          </a:xfrm>
          <a:custGeom>
            <a:avLst/>
            <a:gdLst>
              <a:gd name="connsiteX0" fmla="*/ 0 w 1612232"/>
              <a:gd name="connsiteY0" fmla="*/ 962526 h 962526"/>
              <a:gd name="connsiteX1" fmla="*/ 577516 w 1612232"/>
              <a:gd name="connsiteY1" fmla="*/ 324852 h 962526"/>
              <a:gd name="connsiteX2" fmla="*/ 1612232 w 1612232"/>
              <a:gd name="connsiteY2" fmla="*/ 0 h 962526"/>
            </a:gdLst>
            <a:ahLst/>
            <a:cxnLst>
              <a:cxn ang="0">
                <a:pos x="connsiteX0" y="connsiteY0"/>
              </a:cxn>
              <a:cxn ang="0">
                <a:pos x="connsiteX1" y="connsiteY1"/>
              </a:cxn>
              <a:cxn ang="0">
                <a:pos x="connsiteX2" y="connsiteY2"/>
              </a:cxn>
            </a:cxnLst>
            <a:rect l="l" t="t" r="r" b="b"/>
            <a:pathLst>
              <a:path w="1612232" h="962526">
                <a:moveTo>
                  <a:pt x="0" y="962526"/>
                </a:moveTo>
                <a:cubicBezTo>
                  <a:pt x="154405" y="723899"/>
                  <a:pt x="308811" y="485273"/>
                  <a:pt x="577516" y="324852"/>
                </a:cubicBezTo>
                <a:cubicBezTo>
                  <a:pt x="846221" y="164431"/>
                  <a:pt x="1229226" y="82215"/>
                  <a:pt x="1612232"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3" name="Freihandform: Form 162">
            <a:extLst>
              <a:ext uri="{FF2B5EF4-FFF2-40B4-BE49-F238E27FC236}">
                <a16:creationId xmlns:a16="http://schemas.microsoft.com/office/drawing/2014/main" id="{9F6DDF9C-1B37-65F5-5626-28E4C8EE347B}"/>
              </a:ext>
            </a:extLst>
          </p:cNvPr>
          <p:cNvSpPr/>
          <p:nvPr/>
        </p:nvSpPr>
        <p:spPr>
          <a:xfrm>
            <a:off x="3506936" y="3347009"/>
            <a:ext cx="2045369" cy="625642"/>
          </a:xfrm>
          <a:custGeom>
            <a:avLst/>
            <a:gdLst>
              <a:gd name="connsiteX0" fmla="*/ 0 w 2045369"/>
              <a:gd name="connsiteY0" fmla="*/ 625642 h 625642"/>
              <a:gd name="connsiteX1" fmla="*/ 1227221 w 2045369"/>
              <a:gd name="connsiteY1" fmla="*/ 445169 h 625642"/>
              <a:gd name="connsiteX2" fmla="*/ 2045369 w 2045369"/>
              <a:gd name="connsiteY2" fmla="*/ 0 h 625642"/>
              <a:gd name="connsiteX3" fmla="*/ 2045369 w 2045369"/>
              <a:gd name="connsiteY3" fmla="*/ 0 h 625642"/>
            </a:gdLst>
            <a:ahLst/>
            <a:cxnLst>
              <a:cxn ang="0">
                <a:pos x="connsiteX0" y="connsiteY0"/>
              </a:cxn>
              <a:cxn ang="0">
                <a:pos x="connsiteX1" y="connsiteY1"/>
              </a:cxn>
              <a:cxn ang="0">
                <a:pos x="connsiteX2" y="connsiteY2"/>
              </a:cxn>
              <a:cxn ang="0">
                <a:pos x="connsiteX3" y="connsiteY3"/>
              </a:cxn>
            </a:cxnLst>
            <a:rect l="l" t="t" r="r" b="b"/>
            <a:pathLst>
              <a:path w="2045369" h="625642">
                <a:moveTo>
                  <a:pt x="0" y="625642"/>
                </a:moveTo>
                <a:cubicBezTo>
                  <a:pt x="443163" y="587542"/>
                  <a:pt x="886326" y="549443"/>
                  <a:pt x="1227221" y="445169"/>
                </a:cubicBezTo>
                <a:cubicBezTo>
                  <a:pt x="1568116" y="340895"/>
                  <a:pt x="2045369" y="0"/>
                  <a:pt x="2045369" y="0"/>
                </a:cubicBezTo>
                <a:lnTo>
                  <a:pt x="2045369"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64" name="Gerader Verbinder 163">
            <a:extLst>
              <a:ext uri="{FF2B5EF4-FFF2-40B4-BE49-F238E27FC236}">
                <a16:creationId xmlns:a16="http://schemas.microsoft.com/office/drawing/2014/main" id="{CA6ED6A0-7E50-483F-7D1A-26C102434A92}"/>
              </a:ext>
            </a:extLst>
          </p:cNvPr>
          <p:cNvCxnSpPr>
            <a:cxnSpLocks/>
          </p:cNvCxnSpPr>
          <p:nvPr/>
        </p:nvCxnSpPr>
        <p:spPr>
          <a:xfrm flipV="1">
            <a:off x="6691351" y="3251659"/>
            <a:ext cx="1445742" cy="34851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Gerade Verbindung mit Pfeil 111">
            <a:extLst>
              <a:ext uri="{FF2B5EF4-FFF2-40B4-BE49-F238E27FC236}">
                <a16:creationId xmlns:a16="http://schemas.microsoft.com/office/drawing/2014/main" id="{1070567D-C20A-D4F4-735C-DF6A7AEBE619}"/>
              </a:ext>
            </a:extLst>
          </p:cNvPr>
          <p:cNvCxnSpPr>
            <a:cxnSpLocks/>
          </p:cNvCxnSpPr>
          <p:nvPr/>
        </p:nvCxnSpPr>
        <p:spPr>
          <a:xfrm flipV="1">
            <a:off x="280747" y="4713575"/>
            <a:ext cx="14426" cy="129614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Gerade Verbindung mit Pfeil 112">
            <a:extLst>
              <a:ext uri="{FF2B5EF4-FFF2-40B4-BE49-F238E27FC236}">
                <a16:creationId xmlns:a16="http://schemas.microsoft.com/office/drawing/2014/main" id="{7B205DBA-036B-88B1-70CB-4746002C8D61}"/>
              </a:ext>
            </a:extLst>
          </p:cNvPr>
          <p:cNvCxnSpPr>
            <a:cxnSpLocks/>
          </p:cNvCxnSpPr>
          <p:nvPr/>
        </p:nvCxnSpPr>
        <p:spPr>
          <a:xfrm>
            <a:off x="249575" y="6009719"/>
            <a:ext cx="230425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4" name="Textfeld 113">
            <a:extLst>
              <a:ext uri="{FF2B5EF4-FFF2-40B4-BE49-F238E27FC236}">
                <a16:creationId xmlns:a16="http://schemas.microsoft.com/office/drawing/2014/main" id="{3BC6038C-4DB1-9BD7-F052-8110AFA6E0E5}"/>
              </a:ext>
            </a:extLst>
          </p:cNvPr>
          <p:cNvSpPr txBox="1"/>
          <p:nvPr/>
        </p:nvSpPr>
        <p:spPr>
          <a:xfrm>
            <a:off x="2265799" y="5937711"/>
            <a:ext cx="282450" cy="369332"/>
          </a:xfrm>
          <a:prstGeom prst="rect">
            <a:avLst/>
          </a:prstGeom>
          <a:noFill/>
        </p:spPr>
        <p:txBody>
          <a:bodyPr wrap="none" rtlCol="0">
            <a:spAutoFit/>
          </a:bodyPr>
          <a:lstStyle/>
          <a:p>
            <a:r>
              <a:rPr lang="de-DE" dirty="0"/>
              <a:t>L</a:t>
            </a:r>
          </a:p>
        </p:txBody>
      </p:sp>
      <p:sp>
        <p:nvSpPr>
          <p:cNvPr id="115" name="Textfeld 114">
            <a:extLst>
              <a:ext uri="{FF2B5EF4-FFF2-40B4-BE49-F238E27FC236}">
                <a16:creationId xmlns:a16="http://schemas.microsoft.com/office/drawing/2014/main" id="{9FF2C595-274E-29E3-ECCC-93FC4425334D}"/>
              </a:ext>
            </a:extLst>
          </p:cNvPr>
          <p:cNvSpPr txBox="1"/>
          <p:nvPr/>
        </p:nvSpPr>
        <p:spPr>
          <a:xfrm>
            <a:off x="-1703" y="4776291"/>
            <a:ext cx="296876" cy="369332"/>
          </a:xfrm>
          <a:prstGeom prst="rect">
            <a:avLst/>
          </a:prstGeom>
          <a:noFill/>
        </p:spPr>
        <p:txBody>
          <a:bodyPr wrap="none" rtlCol="0">
            <a:spAutoFit/>
          </a:bodyPr>
          <a:lstStyle/>
          <a:p>
            <a:r>
              <a:rPr lang="de-DE" dirty="0"/>
              <a:t>Y</a:t>
            </a:r>
          </a:p>
        </p:txBody>
      </p:sp>
      <p:cxnSp>
        <p:nvCxnSpPr>
          <p:cNvPr id="116" name="Gerade Verbindung mit Pfeil 115">
            <a:extLst>
              <a:ext uri="{FF2B5EF4-FFF2-40B4-BE49-F238E27FC236}">
                <a16:creationId xmlns:a16="http://schemas.microsoft.com/office/drawing/2014/main" id="{8F709BA2-1CC4-A63D-9D25-78419FDE1C15}"/>
              </a:ext>
            </a:extLst>
          </p:cNvPr>
          <p:cNvCxnSpPr>
            <a:cxnSpLocks/>
          </p:cNvCxnSpPr>
          <p:nvPr/>
        </p:nvCxnSpPr>
        <p:spPr>
          <a:xfrm flipV="1">
            <a:off x="3417927" y="4722867"/>
            <a:ext cx="14426" cy="129614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7" name="Gerade Verbindung mit Pfeil 116">
            <a:extLst>
              <a:ext uri="{FF2B5EF4-FFF2-40B4-BE49-F238E27FC236}">
                <a16:creationId xmlns:a16="http://schemas.microsoft.com/office/drawing/2014/main" id="{99C28B34-B5B5-B6C7-20C2-EE43A9DC09F5}"/>
              </a:ext>
            </a:extLst>
          </p:cNvPr>
          <p:cNvCxnSpPr>
            <a:cxnSpLocks/>
          </p:cNvCxnSpPr>
          <p:nvPr/>
        </p:nvCxnSpPr>
        <p:spPr>
          <a:xfrm>
            <a:off x="3417927" y="6019011"/>
            <a:ext cx="230425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8" name="Textfeld 117">
            <a:extLst>
              <a:ext uri="{FF2B5EF4-FFF2-40B4-BE49-F238E27FC236}">
                <a16:creationId xmlns:a16="http://schemas.microsoft.com/office/drawing/2014/main" id="{8D13EEE0-8653-E50F-7F34-C9FB7F85BC8C}"/>
              </a:ext>
            </a:extLst>
          </p:cNvPr>
          <p:cNvSpPr txBox="1"/>
          <p:nvPr/>
        </p:nvSpPr>
        <p:spPr>
          <a:xfrm>
            <a:off x="5425307" y="5947003"/>
            <a:ext cx="296876" cy="369332"/>
          </a:xfrm>
          <a:prstGeom prst="rect">
            <a:avLst/>
          </a:prstGeom>
          <a:noFill/>
        </p:spPr>
        <p:txBody>
          <a:bodyPr wrap="none" rtlCol="0">
            <a:spAutoFit/>
          </a:bodyPr>
          <a:lstStyle/>
          <a:p>
            <a:r>
              <a:rPr lang="de-DE" dirty="0"/>
              <a:t>Y</a:t>
            </a:r>
          </a:p>
        </p:txBody>
      </p:sp>
      <p:sp>
        <p:nvSpPr>
          <p:cNvPr id="119" name="Textfeld 118">
            <a:extLst>
              <a:ext uri="{FF2B5EF4-FFF2-40B4-BE49-F238E27FC236}">
                <a16:creationId xmlns:a16="http://schemas.microsoft.com/office/drawing/2014/main" id="{EED67E45-569C-DDCE-9AE7-4DFF4BB7B6A1}"/>
              </a:ext>
            </a:extLst>
          </p:cNvPr>
          <p:cNvSpPr txBox="1"/>
          <p:nvPr/>
        </p:nvSpPr>
        <p:spPr>
          <a:xfrm>
            <a:off x="3126633" y="4785583"/>
            <a:ext cx="304892" cy="369332"/>
          </a:xfrm>
          <a:prstGeom prst="rect">
            <a:avLst/>
          </a:prstGeom>
          <a:noFill/>
        </p:spPr>
        <p:txBody>
          <a:bodyPr wrap="none" rtlCol="0">
            <a:spAutoFit/>
          </a:bodyPr>
          <a:lstStyle/>
          <a:p>
            <a:r>
              <a:rPr lang="de-DE" dirty="0"/>
              <a:t>K</a:t>
            </a:r>
          </a:p>
        </p:txBody>
      </p:sp>
      <p:cxnSp>
        <p:nvCxnSpPr>
          <p:cNvPr id="120" name="Gerade Verbindung mit Pfeil 119">
            <a:extLst>
              <a:ext uri="{FF2B5EF4-FFF2-40B4-BE49-F238E27FC236}">
                <a16:creationId xmlns:a16="http://schemas.microsoft.com/office/drawing/2014/main" id="{9B08081E-35A5-6400-4894-40755E030F4D}"/>
              </a:ext>
            </a:extLst>
          </p:cNvPr>
          <p:cNvCxnSpPr>
            <a:cxnSpLocks/>
          </p:cNvCxnSpPr>
          <p:nvPr/>
        </p:nvCxnSpPr>
        <p:spPr>
          <a:xfrm flipV="1">
            <a:off x="6292665" y="4722867"/>
            <a:ext cx="14426" cy="129614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Gerade Verbindung mit Pfeil 120">
            <a:extLst>
              <a:ext uri="{FF2B5EF4-FFF2-40B4-BE49-F238E27FC236}">
                <a16:creationId xmlns:a16="http://schemas.microsoft.com/office/drawing/2014/main" id="{7A8BD851-0210-0529-5714-93D318481792}"/>
              </a:ext>
            </a:extLst>
          </p:cNvPr>
          <p:cNvCxnSpPr>
            <a:cxnSpLocks/>
          </p:cNvCxnSpPr>
          <p:nvPr/>
        </p:nvCxnSpPr>
        <p:spPr>
          <a:xfrm>
            <a:off x="6283821" y="6019011"/>
            <a:ext cx="230425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2" name="Textfeld 121">
            <a:extLst>
              <a:ext uri="{FF2B5EF4-FFF2-40B4-BE49-F238E27FC236}">
                <a16:creationId xmlns:a16="http://schemas.microsoft.com/office/drawing/2014/main" id="{3E1D9EA3-D921-8ED6-A114-D366FA2BBF3C}"/>
              </a:ext>
            </a:extLst>
          </p:cNvPr>
          <p:cNvSpPr txBox="1"/>
          <p:nvPr/>
        </p:nvSpPr>
        <p:spPr>
          <a:xfrm>
            <a:off x="8265612" y="5947003"/>
            <a:ext cx="296876" cy="369332"/>
          </a:xfrm>
          <a:prstGeom prst="rect">
            <a:avLst/>
          </a:prstGeom>
          <a:noFill/>
        </p:spPr>
        <p:txBody>
          <a:bodyPr wrap="none" rtlCol="0">
            <a:spAutoFit/>
          </a:bodyPr>
          <a:lstStyle/>
          <a:p>
            <a:r>
              <a:rPr lang="de-DE" dirty="0"/>
              <a:t>Y</a:t>
            </a:r>
          </a:p>
        </p:txBody>
      </p:sp>
      <p:sp>
        <p:nvSpPr>
          <p:cNvPr id="124" name="Textfeld 123">
            <a:extLst>
              <a:ext uri="{FF2B5EF4-FFF2-40B4-BE49-F238E27FC236}">
                <a16:creationId xmlns:a16="http://schemas.microsoft.com/office/drawing/2014/main" id="{A0D55BBF-60DB-EB1A-D191-9AD54E734AD2}"/>
              </a:ext>
            </a:extLst>
          </p:cNvPr>
          <p:cNvSpPr txBox="1"/>
          <p:nvPr/>
        </p:nvSpPr>
        <p:spPr>
          <a:xfrm>
            <a:off x="3183908" y="4353534"/>
            <a:ext cx="470193" cy="369332"/>
          </a:xfrm>
          <a:prstGeom prst="rect">
            <a:avLst/>
          </a:prstGeom>
          <a:noFill/>
        </p:spPr>
        <p:txBody>
          <a:bodyPr wrap="none" rtlCol="0">
            <a:spAutoFit/>
          </a:bodyPr>
          <a:lstStyle/>
          <a:p>
            <a:r>
              <a:rPr lang="de-DE" dirty="0"/>
              <a:t>IRS</a:t>
            </a:r>
          </a:p>
        </p:txBody>
      </p:sp>
      <p:sp>
        <p:nvSpPr>
          <p:cNvPr id="153" name="Freihandform: Form 152">
            <a:extLst>
              <a:ext uri="{FF2B5EF4-FFF2-40B4-BE49-F238E27FC236}">
                <a16:creationId xmlns:a16="http://schemas.microsoft.com/office/drawing/2014/main" id="{752DE44C-B487-999A-8F81-A35B5D58554C}"/>
              </a:ext>
            </a:extLst>
          </p:cNvPr>
          <p:cNvSpPr/>
          <p:nvPr/>
        </p:nvSpPr>
        <p:spPr>
          <a:xfrm>
            <a:off x="245500" y="5368562"/>
            <a:ext cx="2045369" cy="625642"/>
          </a:xfrm>
          <a:custGeom>
            <a:avLst/>
            <a:gdLst>
              <a:gd name="connsiteX0" fmla="*/ 0 w 2045369"/>
              <a:gd name="connsiteY0" fmla="*/ 625642 h 625642"/>
              <a:gd name="connsiteX1" fmla="*/ 1227221 w 2045369"/>
              <a:gd name="connsiteY1" fmla="*/ 445169 h 625642"/>
              <a:gd name="connsiteX2" fmla="*/ 2045369 w 2045369"/>
              <a:gd name="connsiteY2" fmla="*/ 0 h 625642"/>
              <a:gd name="connsiteX3" fmla="*/ 2045369 w 2045369"/>
              <a:gd name="connsiteY3" fmla="*/ 0 h 625642"/>
            </a:gdLst>
            <a:ahLst/>
            <a:cxnLst>
              <a:cxn ang="0">
                <a:pos x="connsiteX0" y="connsiteY0"/>
              </a:cxn>
              <a:cxn ang="0">
                <a:pos x="connsiteX1" y="connsiteY1"/>
              </a:cxn>
              <a:cxn ang="0">
                <a:pos x="connsiteX2" y="connsiteY2"/>
              </a:cxn>
              <a:cxn ang="0">
                <a:pos x="connsiteX3" y="connsiteY3"/>
              </a:cxn>
            </a:cxnLst>
            <a:rect l="l" t="t" r="r" b="b"/>
            <a:pathLst>
              <a:path w="2045369" h="625642">
                <a:moveTo>
                  <a:pt x="0" y="625642"/>
                </a:moveTo>
                <a:cubicBezTo>
                  <a:pt x="443163" y="587542"/>
                  <a:pt x="886326" y="549443"/>
                  <a:pt x="1227221" y="445169"/>
                </a:cubicBezTo>
                <a:cubicBezTo>
                  <a:pt x="1568116" y="340895"/>
                  <a:pt x="2045369" y="0"/>
                  <a:pt x="2045369" y="0"/>
                </a:cubicBezTo>
                <a:lnTo>
                  <a:pt x="2045369"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4" name="Freihandform: Form 153">
            <a:extLst>
              <a:ext uri="{FF2B5EF4-FFF2-40B4-BE49-F238E27FC236}">
                <a16:creationId xmlns:a16="http://schemas.microsoft.com/office/drawing/2014/main" id="{8C974809-F6D0-6911-B129-F05801EA8E7B}"/>
              </a:ext>
            </a:extLst>
          </p:cNvPr>
          <p:cNvSpPr/>
          <p:nvPr/>
        </p:nvSpPr>
        <p:spPr>
          <a:xfrm>
            <a:off x="3437055" y="5043710"/>
            <a:ext cx="1612232" cy="962526"/>
          </a:xfrm>
          <a:custGeom>
            <a:avLst/>
            <a:gdLst>
              <a:gd name="connsiteX0" fmla="*/ 0 w 1612232"/>
              <a:gd name="connsiteY0" fmla="*/ 962526 h 962526"/>
              <a:gd name="connsiteX1" fmla="*/ 577516 w 1612232"/>
              <a:gd name="connsiteY1" fmla="*/ 324852 h 962526"/>
              <a:gd name="connsiteX2" fmla="*/ 1612232 w 1612232"/>
              <a:gd name="connsiteY2" fmla="*/ 0 h 962526"/>
            </a:gdLst>
            <a:ahLst/>
            <a:cxnLst>
              <a:cxn ang="0">
                <a:pos x="connsiteX0" y="connsiteY0"/>
              </a:cxn>
              <a:cxn ang="0">
                <a:pos x="connsiteX1" y="connsiteY1"/>
              </a:cxn>
              <a:cxn ang="0">
                <a:pos x="connsiteX2" y="connsiteY2"/>
              </a:cxn>
            </a:cxnLst>
            <a:rect l="l" t="t" r="r" b="b"/>
            <a:pathLst>
              <a:path w="1612232" h="962526">
                <a:moveTo>
                  <a:pt x="0" y="962526"/>
                </a:moveTo>
                <a:cubicBezTo>
                  <a:pt x="154405" y="723899"/>
                  <a:pt x="308811" y="485273"/>
                  <a:pt x="577516" y="324852"/>
                </a:cubicBezTo>
                <a:cubicBezTo>
                  <a:pt x="846221" y="164431"/>
                  <a:pt x="1229226" y="82215"/>
                  <a:pt x="1612232"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55" name="Gerader Verbinder 154">
            <a:extLst>
              <a:ext uri="{FF2B5EF4-FFF2-40B4-BE49-F238E27FC236}">
                <a16:creationId xmlns:a16="http://schemas.microsoft.com/office/drawing/2014/main" id="{76912472-CD75-3DDB-1EED-14D06F79F3E4}"/>
              </a:ext>
            </a:extLst>
          </p:cNvPr>
          <p:cNvCxnSpPr>
            <a:cxnSpLocks/>
          </p:cNvCxnSpPr>
          <p:nvPr/>
        </p:nvCxnSpPr>
        <p:spPr>
          <a:xfrm>
            <a:off x="6543002" y="5265833"/>
            <a:ext cx="1480996" cy="15903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Rechteck 71">
            <a:extLst>
              <a:ext uri="{FF2B5EF4-FFF2-40B4-BE49-F238E27FC236}">
                <a16:creationId xmlns:a16="http://schemas.microsoft.com/office/drawing/2014/main" id="{6D9EB846-C98F-D51F-D25E-A3096DCFB796}"/>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DF07F69B-5FE7-7650-9A35-3DA5E1241485}"/>
              </a:ext>
            </a:extLst>
          </p:cNvPr>
          <p:cNvSpPr txBox="1"/>
          <p:nvPr/>
        </p:nvSpPr>
        <p:spPr>
          <a:xfrm>
            <a:off x="4228134" y="3408171"/>
            <a:ext cx="683842" cy="369332"/>
          </a:xfrm>
          <a:prstGeom prst="rect">
            <a:avLst/>
          </a:prstGeom>
          <a:noFill/>
        </p:spPr>
        <p:txBody>
          <a:bodyPr wrap="none" rtlCol="0">
            <a:spAutoFit/>
          </a:bodyPr>
          <a:lstStyle/>
          <a:p>
            <a:r>
              <a:rPr lang="de-DE" dirty="0"/>
              <a:t>Costs</a:t>
            </a:r>
          </a:p>
        </p:txBody>
      </p:sp>
      <p:sp>
        <p:nvSpPr>
          <p:cNvPr id="6" name="Textfeld 5">
            <a:extLst>
              <a:ext uri="{FF2B5EF4-FFF2-40B4-BE49-F238E27FC236}">
                <a16:creationId xmlns:a16="http://schemas.microsoft.com/office/drawing/2014/main" id="{5AEDDFE8-7BCA-0DFB-F1B2-6C9A4485A766}"/>
              </a:ext>
            </a:extLst>
          </p:cNvPr>
          <p:cNvSpPr txBox="1"/>
          <p:nvPr/>
        </p:nvSpPr>
        <p:spPr>
          <a:xfrm>
            <a:off x="4002007" y="4826019"/>
            <a:ext cx="683842" cy="369332"/>
          </a:xfrm>
          <a:prstGeom prst="rect">
            <a:avLst/>
          </a:prstGeom>
          <a:noFill/>
        </p:spPr>
        <p:txBody>
          <a:bodyPr wrap="none" rtlCol="0">
            <a:spAutoFit/>
          </a:bodyPr>
          <a:lstStyle/>
          <a:p>
            <a:r>
              <a:rPr lang="de-DE" dirty="0"/>
              <a:t>Costs</a:t>
            </a:r>
          </a:p>
        </p:txBody>
      </p:sp>
      <p:sp>
        <p:nvSpPr>
          <p:cNvPr id="7" name="Textfeld 6">
            <a:extLst>
              <a:ext uri="{FF2B5EF4-FFF2-40B4-BE49-F238E27FC236}">
                <a16:creationId xmlns:a16="http://schemas.microsoft.com/office/drawing/2014/main" id="{9B8D5BD1-BF01-DFD4-7D0C-8BD2F9A76CE8}"/>
              </a:ext>
            </a:extLst>
          </p:cNvPr>
          <p:cNvSpPr txBox="1"/>
          <p:nvPr/>
        </p:nvSpPr>
        <p:spPr>
          <a:xfrm>
            <a:off x="6580326" y="2730944"/>
            <a:ext cx="1406347" cy="646331"/>
          </a:xfrm>
          <a:prstGeom prst="rect">
            <a:avLst/>
          </a:prstGeom>
          <a:noFill/>
        </p:spPr>
        <p:txBody>
          <a:bodyPr wrap="square" rtlCol="0">
            <a:spAutoFit/>
          </a:bodyPr>
          <a:lstStyle/>
          <a:p>
            <a:r>
              <a:rPr lang="de-DE" dirty="0"/>
              <a:t>Marginal </a:t>
            </a:r>
            <a:r>
              <a:rPr lang="de-DE" dirty="0" err="1"/>
              <a:t>costs</a:t>
            </a:r>
            <a:r>
              <a:rPr lang="de-DE" dirty="0"/>
              <a:t> MC</a:t>
            </a:r>
          </a:p>
        </p:txBody>
      </p:sp>
      <p:sp>
        <p:nvSpPr>
          <p:cNvPr id="8" name="Textfeld 7">
            <a:extLst>
              <a:ext uri="{FF2B5EF4-FFF2-40B4-BE49-F238E27FC236}">
                <a16:creationId xmlns:a16="http://schemas.microsoft.com/office/drawing/2014/main" id="{41681BC0-2CD7-CEB5-C5C8-449F29937FEC}"/>
              </a:ext>
            </a:extLst>
          </p:cNvPr>
          <p:cNvSpPr txBox="1"/>
          <p:nvPr/>
        </p:nvSpPr>
        <p:spPr>
          <a:xfrm>
            <a:off x="6972698" y="4629907"/>
            <a:ext cx="1406347" cy="646331"/>
          </a:xfrm>
          <a:prstGeom prst="rect">
            <a:avLst/>
          </a:prstGeom>
          <a:noFill/>
        </p:spPr>
        <p:txBody>
          <a:bodyPr wrap="square" rtlCol="0">
            <a:spAutoFit/>
          </a:bodyPr>
          <a:lstStyle/>
          <a:p>
            <a:r>
              <a:rPr lang="de-DE" dirty="0"/>
              <a:t>Marginal </a:t>
            </a:r>
            <a:r>
              <a:rPr lang="de-DE" dirty="0" err="1"/>
              <a:t>costs</a:t>
            </a:r>
            <a:r>
              <a:rPr lang="de-DE" dirty="0"/>
              <a:t> MC</a:t>
            </a:r>
          </a:p>
        </p:txBody>
      </p:sp>
      <p:sp>
        <p:nvSpPr>
          <p:cNvPr id="9" name="Textfeld 8">
            <a:extLst>
              <a:ext uri="{FF2B5EF4-FFF2-40B4-BE49-F238E27FC236}">
                <a16:creationId xmlns:a16="http://schemas.microsoft.com/office/drawing/2014/main" id="{D4A26124-5438-593F-96AD-E615E38595DB}"/>
              </a:ext>
            </a:extLst>
          </p:cNvPr>
          <p:cNvSpPr txBox="1"/>
          <p:nvPr/>
        </p:nvSpPr>
        <p:spPr>
          <a:xfrm>
            <a:off x="789789" y="5145623"/>
            <a:ext cx="1216487" cy="369332"/>
          </a:xfrm>
          <a:prstGeom prst="rect">
            <a:avLst/>
          </a:prstGeom>
          <a:noFill/>
        </p:spPr>
        <p:txBody>
          <a:bodyPr wrap="square" rtlCol="0">
            <a:spAutoFit/>
          </a:bodyPr>
          <a:lstStyle/>
          <a:p>
            <a:r>
              <a:rPr lang="de-DE" dirty="0" err="1"/>
              <a:t>Production</a:t>
            </a:r>
            <a:endParaRPr lang="de-DE" dirty="0"/>
          </a:p>
        </p:txBody>
      </p:sp>
      <p:sp>
        <p:nvSpPr>
          <p:cNvPr id="10" name="Textfeld 9">
            <a:extLst>
              <a:ext uri="{FF2B5EF4-FFF2-40B4-BE49-F238E27FC236}">
                <a16:creationId xmlns:a16="http://schemas.microsoft.com/office/drawing/2014/main" id="{329A1AA5-3860-1142-A569-A84E9E34095D}"/>
              </a:ext>
            </a:extLst>
          </p:cNvPr>
          <p:cNvSpPr txBox="1"/>
          <p:nvPr/>
        </p:nvSpPr>
        <p:spPr>
          <a:xfrm>
            <a:off x="876356" y="2436461"/>
            <a:ext cx="1216487" cy="369332"/>
          </a:xfrm>
          <a:prstGeom prst="rect">
            <a:avLst/>
          </a:prstGeom>
          <a:noFill/>
        </p:spPr>
        <p:txBody>
          <a:bodyPr wrap="none" rtlCol="0">
            <a:spAutoFit/>
          </a:bodyPr>
          <a:lstStyle/>
          <a:p>
            <a:r>
              <a:rPr lang="de-DE" dirty="0" err="1"/>
              <a:t>Production</a:t>
            </a:r>
            <a:endParaRPr lang="de-DE" dirty="0"/>
          </a:p>
        </p:txBody>
      </p:sp>
      <p:sp>
        <p:nvSpPr>
          <p:cNvPr id="11" name="Textfeld 10">
            <a:extLst>
              <a:ext uri="{FF2B5EF4-FFF2-40B4-BE49-F238E27FC236}">
                <a16:creationId xmlns:a16="http://schemas.microsoft.com/office/drawing/2014/main" id="{56FFE452-60E8-0AAD-53CD-59D2559F32EC}"/>
              </a:ext>
            </a:extLst>
          </p:cNvPr>
          <p:cNvSpPr txBox="1"/>
          <p:nvPr/>
        </p:nvSpPr>
        <p:spPr>
          <a:xfrm>
            <a:off x="5843366" y="4745494"/>
            <a:ext cx="505267" cy="369332"/>
          </a:xfrm>
          <a:prstGeom prst="rect">
            <a:avLst/>
          </a:prstGeom>
          <a:noFill/>
        </p:spPr>
        <p:txBody>
          <a:bodyPr wrap="none" rtlCol="0">
            <a:spAutoFit/>
          </a:bodyPr>
          <a:lstStyle/>
          <a:p>
            <a:r>
              <a:rPr lang="de-DE" dirty="0"/>
              <a:t>MC</a:t>
            </a:r>
          </a:p>
        </p:txBody>
      </p:sp>
      <p:sp>
        <p:nvSpPr>
          <p:cNvPr id="12" name="Textfeld 11">
            <a:extLst>
              <a:ext uri="{FF2B5EF4-FFF2-40B4-BE49-F238E27FC236}">
                <a16:creationId xmlns:a16="http://schemas.microsoft.com/office/drawing/2014/main" id="{DD0046A6-3EC2-6716-5510-DA31B57CA55A}"/>
              </a:ext>
            </a:extLst>
          </p:cNvPr>
          <p:cNvSpPr txBox="1"/>
          <p:nvPr/>
        </p:nvSpPr>
        <p:spPr>
          <a:xfrm>
            <a:off x="5900273" y="2789660"/>
            <a:ext cx="505267" cy="369332"/>
          </a:xfrm>
          <a:prstGeom prst="rect">
            <a:avLst/>
          </a:prstGeom>
          <a:noFill/>
        </p:spPr>
        <p:txBody>
          <a:bodyPr wrap="none" rtlCol="0">
            <a:spAutoFit/>
          </a:bodyPr>
          <a:lstStyle/>
          <a:p>
            <a:r>
              <a:rPr lang="de-DE" dirty="0"/>
              <a:t>MC</a:t>
            </a:r>
          </a:p>
        </p:txBody>
      </p:sp>
    </p:spTree>
    <p:extLst>
      <p:ext uri="{BB962C8B-B14F-4D97-AF65-F5344CB8AC3E}">
        <p14:creationId xmlns:p14="http://schemas.microsoft.com/office/powerpoint/2010/main" val="35760291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80FB4-8C55-CDDC-4B58-B4E26725B3A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D955B22-EE3C-210A-36D2-60F3D3EE1D86}"/>
              </a:ext>
            </a:extLst>
          </p:cNvPr>
          <p:cNvSpPr txBox="1">
            <a:spLocks/>
          </p:cNvSpPr>
          <p:nvPr/>
        </p:nvSpPr>
        <p:spPr>
          <a:xfrm>
            <a:off x="1938720" y="249482"/>
            <a:ext cx="7464960"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sz="2903" dirty="0">
                <a:solidFill>
                  <a:sysClr val="windowText" lastClr="000000"/>
                </a:solidFill>
              </a:rPr>
              <a:t>Examples for external economies of scale</a:t>
            </a:r>
          </a:p>
        </p:txBody>
      </p:sp>
      <p:sp>
        <p:nvSpPr>
          <p:cNvPr id="6" name="Content Placeholder 2">
            <a:extLst>
              <a:ext uri="{FF2B5EF4-FFF2-40B4-BE49-F238E27FC236}">
                <a16:creationId xmlns:a16="http://schemas.microsoft.com/office/drawing/2014/main" id="{C69EBE4D-81B4-B01A-4936-A830F2ACD96F}"/>
              </a:ext>
            </a:extLst>
          </p:cNvPr>
          <p:cNvSpPr txBox="1">
            <a:spLocks/>
          </p:cNvSpPr>
          <p:nvPr/>
        </p:nvSpPr>
        <p:spPr>
          <a:xfrm>
            <a:off x="0" y="889967"/>
            <a:ext cx="12192000" cy="4105440"/>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marL="673930" lvl="2" indent="-259204">
              <a:buFont typeface="Symbol" panose="05050102010706020507" pitchFamily="18" charset="2"/>
              <a:buChar char="-"/>
            </a:pPr>
            <a:r>
              <a:rPr lang="en-US" altLang="en-US" sz="2400" kern="0" dirty="0">
                <a:solidFill>
                  <a:sysClr val="windowText" lastClr="000000"/>
                </a:solidFill>
                <a:latin typeface="Arial" panose="020B0604020202020204" pitchFamily="34" charset="0"/>
                <a:cs typeface="Arial" panose="020B0604020202020204" pitchFamily="34" charset="0"/>
              </a:rPr>
              <a:t>New York/London/Frankfurt: Investment Banking/Financial sector</a:t>
            </a:r>
          </a:p>
          <a:p>
            <a:pPr marL="673930" lvl="2" indent="-259204">
              <a:buFont typeface="Symbol" panose="05050102010706020507" pitchFamily="18" charset="2"/>
              <a:buChar char="-"/>
            </a:pPr>
            <a:endParaRPr lang="en-US" altLang="en-US" sz="2400" kern="0" dirty="0">
              <a:solidFill>
                <a:sysClr val="windowText" lastClr="000000"/>
              </a:solidFill>
              <a:latin typeface="Arial" panose="020B0604020202020204" pitchFamily="34" charset="0"/>
              <a:cs typeface="Arial" panose="020B0604020202020204" pitchFamily="34" charset="0"/>
            </a:endParaRPr>
          </a:p>
          <a:p>
            <a:pPr marL="673930" lvl="2" indent="-259204">
              <a:buFont typeface="Symbol" panose="05050102010706020507" pitchFamily="18" charset="2"/>
              <a:buChar char="-"/>
            </a:pPr>
            <a:r>
              <a:rPr lang="en-US" altLang="en-US" sz="2400" kern="0" dirty="0">
                <a:solidFill>
                  <a:sysClr val="windowText" lastClr="000000"/>
                </a:solidFill>
                <a:latin typeface="Arial" panose="020B0604020202020204" pitchFamily="34" charset="0"/>
                <a:cs typeface="Arial" panose="020B0604020202020204" pitchFamily="34" charset="0"/>
              </a:rPr>
              <a:t>Silicon Valley: </a:t>
            </a:r>
            <a:r>
              <a:rPr lang="en-US" altLang="en-US" sz="2400" kern="0" dirty="0" err="1">
                <a:solidFill>
                  <a:sysClr val="windowText" lastClr="000000"/>
                </a:solidFill>
                <a:latin typeface="Arial" panose="020B0604020202020204" pitchFamily="34" charset="0"/>
                <a:cs typeface="Arial" panose="020B0604020202020204" pitchFamily="34" charset="0"/>
              </a:rPr>
              <a:t>Digitale</a:t>
            </a:r>
            <a:r>
              <a:rPr lang="en-US" altLang="en-US" sz="2400" kern="0" dirty="0">
                <a:solidFill>
                  <a:sysClr val="windowText" lastClr="000000"/>
                </a:solidFill>
                <a:latin typeface="Arial" panose="020B0604020202020204" pitchFamily="34" charset="0"/>
                <a:cs typeface="Arial" panose="020B0604020202020204" pitchFamily="34" charset="0"/>
              </a:rPr>
              <a:t> Technologiies</a:t>
            </a:r>
          </a:p>
          <a:p>
            <a:pPr marL="673930" lvl="2" indent="-259204">
              <a:buFont typeface="Symbol" panose="05050102010706020507" pitchFamily="18" charset="2"/>
              <a:buChar char="-"/>
            </a:pPr>
            <a:endParaRPr lang="en-US" altLang="en-US" sz="2400" kern="0" dirty="0">
              <a:solidFill>
                <a:sysClr val="windowText" lastClr="000000"/>
              </a:solidFill>
              <a:latin typeface="Arial" panose="020B0604020202020204" pitchFamily="34" charset="0"/>
              <a:cs typeface="Arial" panose="020B0604020202020204" pitchFamily="34" charset="0"/>
            </a:endParaRPr>
          </a:p>
          <a:p>
            <a:pPr marL="673930" lvl="2" indent="-259204">
              <a:buFont typeface="Symbol" panose="05050102010706020507" pitchFamily="18" charset="2"/>
              <a:buChar char="-"/>
            </a:pPr>
            <a:r>
              <a:rPr lang="en-US" altLang="en-US" sz="2400" kern="0" dirty="0">
                <a:solidFill>
                  <a:sysClr val="windowText" lastClr="000000"/>
                </a:solidFill>
                <a:latin typeface="Arial" panose="020B0604020202020204" pitchFamily="34" charset="0"/>
                <a:cs typeface="Arial" panose="020B0604020202020204" pitchFamily="34" charset="0"/>
              </a:rPr>
              <a:t>Hollywood/Bollywood: Movies</a:t>
            </a:r>
          </a:p>
          <a:p>
            <a:pPr marL="673930" lvl="2" indent="-259204">
              <a:buFont typeface="Symbol" panose="05050102010706020507" pitchFamily="18" charset="2"/>
              <a:buChar char="-"/>
            </a:pPr>
            <a:endParaRPr lang="en-US" altLang="en-US" sz="2400" kern="0" dirty="0">
              <a:solidFill>
                <a:sysClr val="windowText" lastClr="000000"/>
              </a:solidFill>
              <a:latin typeface="Arial" panose="020B0604020202020204" pitchFamily="34" charset="0"/>
              <a:cs typeface="Arial" panose="020B0604020202020204" pitchFamily="34" charset="0"/>
            </a:endParaRPr>
          </a:p>
          <a:p>
            <a:pPr marL="414726" lvl="2"/>
            <a:endParaRPr lang="en-US" altLang="en-US" sz="2400" kern="0" dirty="0">
              <a:solidFill>
                <a:sysClr val="windowText" lastClr="000000"/>
              </a:solidFill>
              <a:latin typeface="Arial" panose="020B0604020202020204" pitchFamily="34" charset="0"/>
              <a:cs typeface="Arial" panose="020B0604020202020204" pitchFamily="34" charset="0"/>
            </a:endParaRPr>
          </a:p>
          <a:p>
            <a:pPr marL="457200" indent="-457200">
              <a:buFont typeface="Wingdings" panose="05000000000000000000" pitchFamily="2" charset="2"/>
              <a:buChar char="Ø"/>
            </a:pPr>
            <a:r>
              <a:rPr lang="en-US" sz="2400" dirty="0"/>
              <a:t>Clustering     </a:t>
            </a:r>
          </a:p>
          <a:p>
            <a:pPr marL="457200" indent="-457200">
              <a:buFont typeface="Wingdings" panose="05000000000000000000" pitchFamily="2" charset="2"/>
              <a:buChar char="Ø"/>
            </a:pPr>
            <a:r>
              <a:rPr lang="en-US" sz="2400" dirty="0"/>
              <a:t>Starting point for an economic geographic analysis</a:t>
            </a:r>
            <a:endParaRPr lang="en-US" sz="2400" dirty="0">
              <a:solidFill>
                <a:sysClr val="windowText" lastClr="000000"/>
              </a:solidFill>
              <a:latin typeface="Arial" panose="020B0604020202020204" pitchFamily="34" charset="0"/>
              <a:cs typeface="Arial" panose="020B0604020202020204" pitchFamily="34" charset="0"/>
            </a:endParaRPr>
          </a:p>
        </p:txBody>
      </p:sp>
      <p:sp>
        <p:nvSpPr>
          <p:cNvPr id="5" name="Rechteck 4">
            <a:extLst>
              <a:ext uri="{FF2B5EF4-FFF2-40B4-BE49-F238E27FC236}">
                <a16:creationId xmlns:a16="http://schemas.microsoft.com/office/drawing/2014/main" id="{F4D3FDA2-BD92-68FE-D7A1-051D23FD9853}"/>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475535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AA756-418F-BE16-5D97-5F9C165DDF7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53A6013-11E5-6F84-6805-29B5B3C38250}"/>
              </a:ext>
            </a:extLst>
          </p:cNvPr>
          <p:cNvSpPr txBox="1">
            <a:spLocks/>
          </p:cNvSpPr>
          <p:nvPr/>
        </p:nvSpPr>
        <p:spPr>
          <a:xfrm>
            <a:off x="6096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External Economies of Scale and Trade</a:t>
            </a:r>
          </a:p>
        </p:txBody>
      </p:sp>
      <p:sp>
        <p:nvSpPr>
          <p:cNvPr id="9" name="Textfeld 8">
            <a:extLst>
              <a:ext uri="{FF2B5EF4-FFF2-40B4-BE49-F238E27FC236}">
                <a16:creationId xmlns:a16="http://schemas.microsoft.com/office/drawing/2014/main" id="{7CF08608-954E-2F04-6491-18B44FD36F92}"/>
              </a:ext>
            </a:extLst>
          </p:cNvPr>
          <p:cNvSpPr txBox="1"/>
          <p:nvPr/>
        </p:nvSpPr>
        <p:spPr>
          <a:xfrm>
            <a:off x="8294996" y="65358"/>
            <a:ext cx="3299749" cy="576064"/>
          </a:xfrm>
          <a:prstGeom prst="rect">
            <a:avLst/>
          </a:prstGeom>
          <a:noFill/>
        </p:spPr>
        <p:txBody>
          <a:bodyPr wrap="square" rtlCol="0">
            <a:noAutofit/>
          </a:bodyPr>
          <a:lstStyle/>
          <a:p>
            <a:r>
              <a:rPr lang="en-US" sz="2400" dirty="0"/>
              <a:t>Watches</a:t>
            </a:r>
          </a:p>
          <a:p>
            <a:endParaRPr lang="en-US" sz="2400" dirty="0"/>
          </a:p>
        </p:txBody>
      </p:sp>
      <p:cxnSp>
        <p:nvCxnSpPr>
          <p:cNvPr id="6" name="Gerade Verbindung mit Pfeil 5">
            <a:extLst>
              <a:ext uri="{FF2B5EF4-FFF2-40B4-BE49-F238E27FC236}">
                <a16:creationId xmlns:a16="http://schemas.microsoft.com/office/drawing/2014/main" id="{0445C041-A3A2-84A2-CF56-6134324B8346}"/>
              </a:ext>
            </a:extLst>
          </p:cNvPr>
          <p:cNvCxnSpPr>
            <a:cxnSpLocks/>
          </p:cNvCxnSpPr>
          <p:nvPr/>
        </p:nvCxnSpPr>
        <p:spPr>
          <a:xfrm flipH="1" flipV="1">
            <a:off x="940363" y="2115986"/>
            <a:ext cx="15954" cy="273630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Gerade Verbindung mit Pfeil 6">
            <a:extLst>
              <a:ext uri="{FF2B5EF4-FFF2-40B4-BE49-F238E27FC236}">
                <a16:creationId xmlns:a16="http://schemas.microsoft.com/office/drawing/2014/main" id="{09BCAE30-EA88-7840-2EE0-E1E956A00009}"/>
              </a:ext>
            </a:extLst>
          </p:cNvPr>
          <p:cNvCxnSpPr>
            <a:cxnSpLocks/>
          </p:cNvCxnSpPr>
          <p:nvPr/>
        </p:nvCxnSpPr>
        <p:spPr>
          <a:xfrm flipV="1">
            <a:off x="963075" y="4842454"/>
            <a:ext cx="3075366" cy="267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feld 7">
            <a:extLst>
              <a:ext uri="{FF2B5EF4-FFF2-40B4-BE49-F238E27FC236}">
                <a16:creationId xmlns:a16="http://schemas.microsoft.com/office/drawing/2014/main" id="{BF83E9A0-6941-8181-456B-87C5FDF76972}"/>
              </a:ext>
            </a:extLst>
          </p:cNvPr>
          <p:cNvSpPr txBox="1"/>
          <p:nvPr/>
        </p:nvSpPr>
        <p:spPr>
          <a:xfrm>
            <a:off x="3730807" y="4826831"/>
            <a:ext cx="284052" cy="369332"/>
          </a:xfrm>
          <a:prstGeom prst="rect">
            <a:avLst/>
          </a:prstGeom>
          <a:noFill/>
        </p:spPr>
        <p:txBody>
          <a:bodyPr wrap="none" rtlCol="0">
            <a:spAutoFit/>
          </a:bodyPr>
          <a:lstStyle/>
          <a:p>
            <a:r>
              <a:rPr lang="de-DE" dirty="0"/>
              <a:t>x</a:t>
            </a:r>
          </a:p>
        </p:txBody>
      </p:sp>
      <p:sp>
        <p:nvSpPr>
          <p:cNvPr id="10" name="Textfeld 9">
            <a:extLst>
              <a:ext uri="{FF2B5EF4-FFF2-40B4-BE49-F238E27FC236}">
                <a16:creationId xmlns:a16="http://schemas.microsoft.com/office/drawing/2014/main" id="{59F973E7-A74E-20C0-C840-BE57CAFAB07F}"/>
              </a:ext>
            </a:extLst>
          </p:cNvPr>
          <p:cNvSpPr txBox="1"/>
          <p:nvPr/>
        </p:nvSpPr>
        <p:spPr>
          <a:xfrm>
            <a:off x="168465" y="2148667"/>
            <a:ext cx="439479" cy="646331"/>
          </a:xfrm>
          <a:prstGeom prst="rect">
            <a:avLst/>
          </a:prstGeom>
          <a:noFill/>
        </p:spPr>
        <p:txBody>
          <a:bodyPr wrap="none" rtlCol="0">
            <a:spAutoFit/>
          </a:bodyPr>
          <a:lstStyle/>
          <a:p>
            <a:r>
              <a:rPr lang="de-DE" dirty="0"/>
              <a:t>AC</a:t>
            </a:r>
          </a:p>
          <a:p>
            <a:r>
              <a:rPr lang="de-DE" dirty="0"/>
              <a:t>P</a:t>
            </a:r>
          </a:p>
        </p:txBody>
      </p:sp>
      <p:sp>
        <p:nvSpPr>
          <p:cNvPr id="11" name="Freihandform: Form 10">
            <a:extLst>
              <a:ext uri="{FF2B5EF4-FFF2-40B4-BE49-F238E27FC236}">
                <a16:creationId xmlns:a16="http://schemas.microsoft.com/office/drawing/2014/main" id="{D63735B1-570C-B61F-B7B6-D91A298B5541}"/>
              </a:ext>
            </a:extLst>
          </p:cNvPr>
          <p:cNvSpPr/>
          <p:nvPr/>
        </p:nvSpPr>
        <p:spPr>
          <a:xfrm>
            <a:off x="923164" y="3010189"/>
            <a:ext cx="2485660" cy="1332234"/>
          </a:xfrm>
          <a:custGeom>
            <a:avLst/>
            <a:gdLst>
              <a:gd name="connsiteX0" fmla="*/ 0 w 3966210"/>
              <a:gd name="connsiteY0" fmla="*/ 0 h 1863090"/>
              <a:gd name="connsiteX1" fmla="*/ 1760220 w 3966210"/>
              <a:gd name="connsiteY1" fmla="*/ 1200150 h 1863090"/>
              <a:gd name="connsiteX2" fmla="*/ 3966210 w 3966210"/>
              <a:gd name="connsiteY2" fmla="*/ 1863090 h 1863090"/>
            </a:gdLst>
            <a:ahLst/>
            <a:cxnLst>
              <a:cxn ang="0">
                <a:pos x="connsiteX0" y="connsiteY0"/>
              </a:cxn>
              <a:cxn ang="0">
                <a:pos x="connsiteX1" y="connsiteY1"/>
              </a:cxn>
              <a:cxn ang="0">
                <a:pos x="connsiteX2" y="connsiteY2"/>
              </a:cxn>
            </a:cxnLst>
            <a:rect l="l" t="t" r="r" b="b"/>
            <a:pathLst>
              <a:path w="3966210" h="1863090">
                <a:moveTo>
                  <a:pt x="0" y="0"/>
                </a:moveTo>
                <a:cubicBezTo>
                  <a:pt x="549592" y="444817"/>
                  <a:pt x="1099185" y="889635"/>
                  <a:pt x="1760220" y="1200150"/>
                </a:cubicBezTo>
                <a:cubicBezTo>
                  <a:pt x="2421255" y="1510665"/>
                  <a:pt x="3193732" y="1686877"/>
                  <a:pt x="3966210" y="186309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2" name="Gerader Verbinder 11">
            <a:extLst>
              <a:ext uri="{FF2B5EF4-FFF2-40B4-BE49-F238E27FC236}">
                <a16:creationId xmlns:a16="http://schemas.microsoft.com/office/drawing/2014/main" id="{4563EBEA-7215-B269-6C9D-48C8900F35D4}"/>
              </a:ext>
            </a:extLst>
          </p:cNvPr>
          <p:cNvCxnSpPr>
            <a:cxnSpLocks/>
          </p:cNvCxnSpPr>
          <p:nvPr/>
        </p:nvCxnSpPr>
        <p:spPr>
          <a:xfrm>
            <a:off x="1096661" y="2471832"/>
            <a:ext cx="1388342" cy="205595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feld 18">
            <a:extLst>
              <a:ext uri="{FF2B5EF4-FFF2-40B4-BE49-F238E27FC236}">
                <a16:creationId xmlns:a16="http://schemas.microsoft.com/office/drawing/2014/main" id="{38746258-957D-9AB1-B6CC-3916D39B4876}"/>
              </a:ext>
            </a:extLst>
          </p:cNvPr>
          <p:cNvSpPr txBox="1"/>
          <p:nvPr/>
        </p:nvSpPr>
        <p:spPr>
          <a:xfrm>
            <a:off x="1651695" y="1544410"/>
            <a:ext cx="1889452" cy="535412"/>
          </a:xfrm>
          <a:prstGeom prst="rect">
            <a:avLst/>
          </a:prstGeom>
          <a:noFill/>
        </p:spPr>
        <p:txBody>
          <a:bodyPr wrap="square" rtlCol="0">
            <a:noAutofit/>
          </a:bodyPr>
          <a:lstStyle/>
          <a:p>
            <a:r>
              <a:rPr lang="de-DE" sz="2400" dirty="0"/>
              <a:t>Thailand</a:t>
            </a:r>
          </a:p>
          <a:p>
            <a:endParaRPr lang="de-DE" sz="2000" dirty="0"/>
          </a:p>
        </p:txBody>
      </p:sp>
      <p:cxnSp>
        <p:nvCxnSpPr>
          <p:cNvPr id="20" name="Gerade Verbindung mit Pfeil 19">
            <a:extLst>
              <a:ext uri="{FF2B5EF4-FFF2-40B4-BE49-F238E27FC236}">
                <a16:creationId xmlns:a16="http://schemas.microsoft.com/office/drawing/2014/main" id="{DE530923-9F1C-10F8-BD62-D05B80608206}"/>
              </a:ext>
            </a:extLst>
          </p:cNvPr>
          <p:cNvCxnSpPr>
            <a:cxnSpLocks/>
          </p:cNvCxnSpPr>
          <p:nvPr/>
        </p:nvCxnSpPr>
        <p:spPr>
          <a:xfrm flipV="1">
            <a:off x="5013978" y="4837105"/>
            <a:ext cx="3075366" cy="267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feld 20">
            <a:extLst>
              <a:ext uri="{FF2B5EF4-FFF2-40B4-BE49-F238E27FC236}">
                <a16:creationId xmlns:a16="http://schemas.microsoft.com/office/drawing/2014/main" id="{516C0949-5B72-B4FC-FE3E-36596880079E}"/>
              </a:ext>
            </a:extLst>
          </p:cNvPr>
          <p:cNvSpPr txBox="1"/>
          <p:nvPr/>
        </p:nvSpPr>
        <p:spPr>
          <a:xfrm>
            <a:off x="4200913" y="2136153"/>
            <a:ext cx="439479" cy="646331"/>
          </a:xfrm>
          <a:prstGeom prst="rect">
            <a:avLst/>
          </a:prstGeom>
          <a:noFill/>
        </p:spPr>
        <p:txBody>
          <a:bodyPr wrap="none" rtlCol="0">
            <a:spAutoFit/>
          </a:bodyPr>
          <a:lstStyle/>
          <a:p>
            <a:r>
              <a:rPr lang="de-DE" dirty="0"/>
              <a:t>AC</a:t>
            </a:r>
          </a:p>
          <a:p>
            <a:r>
              <a:rPr lang="de-DE" dirty="0"/>
              <a:t>P</a:t>
            </a:r>
          </a:p>
        </p:txBody>
      </p:sp>
      <p:sp>
        <p:nvSpPr>
          <p:cNvPr id="22" name="Freihandform: Form 21">
            <a:extLst>
              <a:ext uri="{FF2B5EF4-FFF2-40B4-BE49-F238E27FC236}">
                <a16:creationId xmlns:a16="http://schemas.microsoft.com/office/drawing/2014/main" id="{5F080F71-D400-C3EF-E099-9ED03FE969D9}"/>
              </a:ext>
            </a:extLst>
          </p:cNvPr>
          <p:cNvSpPr/>
          <p:nvPr/>
        </p:nvSpPr>
        <p:spPr>
          <a:xfrm>
            <a:off x="4993000" y="2391436"/>
            <a:ext cx="2632388" cy="1643322"/>
          </a:xfrm>
          <a:custGeom>
            <a:avLst/>
            <a:gdLst>
              <a:gd name="connsiteX0" fmla="*/ 0 w 3966210"/>
              <a:gd name="connsiteY0" fmla="*/ 0 h 1863090"/>
              <a:gd name="connsiteX1" fmla="*/ 1760220 w 3966210"/>
              <a:gd name="connsiteY1" fmla="*/ 1200150 h 1863090"/>
              <a:gd name="connsiteX2" fmla="*/ 3966210 w 3966210"/>
              <a:gd name="connsiteY2" fmla="*/ 1863090 h 1863090"/>
            </a:gdLst>
            <a:ahLst/>
            <a:cxnLst>
              <a:cxn ang="0">
                <a:pos x="connsiteX0" y="connsiteY0"/>
              </a:cxn>
              <a:cxn ang="0">
                <a:pos x="connsiteX1" y="connsiteY1"/>
              </a:cxn>
              <a:cxn ang="0">
                <a:pos x="connsiteX2" y="connsiteY2"/>
              </a:cxn>
            </a:cxnLst>
            <a:rect l="l" t="t" r="r" b="b"/>
            <a:pathLst>
              <a:path w="3966210" h="1863090">
                <a:moveTo>
                  <a:pt x="0" y="0"/>
                </a:moveTo>
                <a:cubicBezTo>
                  <a:pt x="549592" y="444817"/>
                  <a:pt x="1099185" y="889635"/>
                  <a:pt x="1760220" y="1200150"/>
                </a:cubicBezTo>
                <a:cubicBezTo>
                  <a:pt x="2421255" y="1510665"/>
                  <a:pt x="3193732" y="1686877"/>
                  <a:pt x="3966210" y="186309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3" name="Gerader Verbinder 22">
            <a:extLst>
              <a:ext uri="{FF2B5EF4-FFF2-40B4-BE49-F238E27FC236}">
                <a16:creationId xmlns:a16="http://schemas.microsoft.com/office/drawing/2014/main" id="{9FFCE277-C309-EA8E-D4F3-E7282F292798}"/>
              </a:ext>
            </a:extLst>
          </p:cNvPr>
          <p:cNvCxnSpPr>
            <a:cxnSpLocks/>
          </p:cNvCxnSpPr>
          <p:nvPr/>
        </p:nvCxnSpPr>
        <p:spPr>
          <a:xfrm>
            <a:off x="5248268" y="2156521"/>
            <a:ext cx="1763430" cy="24266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 Verbindung mit Pfeil 23">
            <a:extLst>
              <a:ext uri="{FF2B5EF4-FFF2-40B4-BE49-F238E27FC236}">
                <a16:creationId xmlns:a16="http://schemas.microsoft.com/office/drawing/2014/main" id="{DB160CF6-BAE2-70B7-EA81-D346527874BD}"/>
              </a:ext>
            </a:extLst>
          </p:cNvPr>
          <p:cNvCxnSpPr>
            <a:cxnSpLocks/>
          </p:cNvCxnSpPr>
          <p:nvPr/>
        </p:nvCxnSpPr>
        <p:spPr>
          <a:xfrm flipH="1" flipV="1">
            <a:off x="4993000" y="2136152"/>
            <a:ext cx="15954" cy="273630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Rechteck 24">
            <a:extLst>
              <a:ext uri="{FF2B5EF4-FFF2-40B4-BE49-F238E27FC236}">
                <a16:creationId xmlns:a16="http://schemas.microsoft.com/office/drawing/2014/main" id="{795A6FF0-6398-8E30-D77F-79F740A37B74}"/>
              </a:ext>
            </a:extLst>
          </p:cNvPr>
          <p:cNvSpPr/>
          <p:nvPr/>
        </p:nvSpPr>
        <p:spPr>
          <a:xfrm>
            <a:off x="7059074" y="4343122"/>
            <a:ext cx="725648" cy="369332"/>
          </a:xfrm>
          <a:prstGeom prst="rect">
            <a:avLst/>
          </a:prstGeom>
        </p:spPr>
        <p:txBody>
          <a:bodyPr wrap="none">
            <a:spAutoFit/>
          </a:bodyPr>
          <a:lstStyle/>
          <a:p>
            <a:r>
              <a:rPr lang="de-DE" dirty="0" err="1"/>
              <a:t>D</a:t>
            </a:r>
            <a:r>
              <a:rPr lang="de-DE" baseline="-25000" dirty="0" err="1"/>
              <a:t>Welt</a:t>
            </a:r>
            <a:r>
              <a:rPr lang="de-DE" dirty="0"/>
              <a:t>  </a:t>
            </a:r>
          </a:p>
        </p:txBody>
      </p:sp>
      <p:sp>
        <p:nvSpPr>
          <p:cNvPr id="29" name="Rechteck 28">
            <a:extLst>
              <a:ext uri="{FF2B5EF4-FFF2-40B4-BE49-F238E27FC236}">
                <a16:creationId xmlns:a16="http://schemas.microsoft.com/office/drawing/2014/main" id="{E86AC5D6-25AA-767A-993B-F2DE0426A20F}"/>
              </a:ext>
            </a:extLst>
          </p:cNvPr>
          <p:cNvSpPr/>
          <p:nvPr/>
        </p:nvSpPr>
        <p:spPr>
          <a:xfrm>
            <a:off x="7625389" y="3846838"/>
            <a:ext cx="670312" cy="369332"/>
          </a:xfrm>
          <a:prstGeom prst="rect">
            <a:avLst/>
          </a:prstGeom>
        </p:spPr>
        <p:txBody>
          <a:bodyPr wrap="none">
            <a:spAutoFit/>
          </a:bodyPr>
          <a:lstStyle/>
          <a:p>
            <a:r>
              <a:rPr lang="de-DE" dirty="0"/>
              <a:t>AC</a:t>
            </a:r>
            <a:r>
              <a:rPr lang="de-DE" baseline="-25000" dirty="0"/>
              <a:t>CH</a:t>
            </a:r>
            <a:r>
              <a:rPr lang="de-DE" dirty="0"/>
              <a:t> </a:t>
            </a:r>
          </a:p>
        </p:txBody>
      </p:sp>
      <p:sp>
        <p:nvSpPr>
          <p:cNvPr id="30" name="Rechteck 29">
            <a:extLst>
              <a:ext uri="{FF2B5EF4-FFF2-40B4-BE49-F238E27FC236}">
                <a16:creationId xmlns:a16="http://schemas.microsoft.com/office/drawing/2014/main" id="{9DF3F921-7A33-9FCB-4723-BCDEAB19A9C6}"/>
              </a:ext>
            </a:extLst>
          </p:cNvPr>
          <p:cNvSpPr/>
          <p:nvPr/>
        </p:nvSpPr>
        <p:spPr>
          <a:xfrm>
            <a:off x="3426024" y="4138017"/>
            <a:ext cx="793294" cy="369332"/>
          </a:xfrm>
          <a:prstGeom prst="rect">
            <a:avLst/>
          </a:prstGeom>
        </p:spPr>
        <p:txBody>
          <a:bodyPr wrap="none">
            <a:spAutoFit/>
          </a:bodyPr>
          <a:lstStyle/>
          <a:p>
            <a:r>
              <a:rPr lang="de-DE" dirty="0"/>
              <a:t>AC</a:t>
            </a:r>
            <a:r>
              <a:rPr lang="de-DE" baseline="-25000" dirty="0"/>
              <a:t>THAI</a:t>
            </a:r>
            <a:r>
              <a:rPr lang="de-DE" dirty="0"/>
              <a:t> </a:t>
            </a:r>
          </a:p>
        </p:txBody>
      </p:sp>
      <p:sp>
        <p:nvSpPr>
          <p:cNvPr id="31" name="Textfeld 30">
            <a:extLst>
              <a:ext uri="{FF2B5EF4-FFF2-40B4-BE49-F238E27FC236}">
                <a16:creationId xmlns:a16="http://schemas.microsoft.com/office/drawing/2014/main" id="{F6E29252-B590-ECA4-0835-12011162136A}"/>
              </a:ext>
            </a:extLst>
          </p:cNvPr>
          <p:cNvSpPr txBox="1"/>
          <p:nvPr/>
        </p:nvSpPr>
        <p:spPr>
          <a:xfrm>
            <a:off x="5903284" y="1516983"/>
            <a:ext cx="1889452" cy="535412"/>
          </a:xfrm>
          <a:prstGeom prst="rect">
            <a:avLst/>
          </a:prstGeom>
          <a:noFill/>
        </p:spPr>
        <p:txBody>
          <a:bodyPr wrap="square" rtlCol="0">
            <a:noAutofit/>
          </a:bodyPr>
          <a:lstStyle/>
          <a:p>
            <a:r>
              <a:rPr lang="de-DE" sz="2400" dirty="0" err="1"/>
              <a:t>Switzerland</a:t>
            </a:r>
            <a:endParaRPr lang="de-DE" sz="2400" dirty="0"/>
          </a:p>
          <a:p>
            <a:endParaRPr lang="de-DE" sz="2000" dirty="0"/>
          </a:p>
        </p:txBody>
      </p:sp>
      <p:sp>
        <p:nvSpPr>
          <p:cNvPr id="35" name="Rechteck 34">
            <a:extLst>
              <a:ext uri="{FF2B5EF4-FFF2-40B4-BE49-F238E27FC236}">
                <a16:creationId xmlns:a16="http://schemas.microsoft.com/office/drawing/2014/main" id="{BCE35637-D3C8-F589-972E-3721B47D7C45}"/>
              </a:ext>
            </a:extLst>
          </p:cNvPr>
          <p:cNvSpPr/>
          <p:nvPr/>
        </p:nvSpPr>
        <p:spPr>
          <a:xfrm>
            <a:off x="2464005" y="4343122"/>
            <a:ext cx="730328" cy="369332"/>
          </a:xfrm>
          <a:prstGeom prst="rect">
            <a:avLst/>
          </a:prstGeom>
        </p:spPr>
        <p:txBody>
          <a:bodyPr wrap="none">
            <a:spAutoFit/>
          </a:bodyPr>
          <a:lstStyle/>
          <a:p>
            <a:r>
              <a:rPr lang="de-DE" dirty="0"/>
              <a:t>D</a:t>
            </a:r>
            <a:r>
              <a:rPr lang="de-DE" baseline="-25000" dirty="0"/>
              <a:t>THAI</a:t>
            </a:r>
            <a:r>
              <a:rPr lang="de-DE" dirty="0"/>
              <a:t>  </a:t>
            </a:r>
          </a:p>
        </p:txBody>
      </p:sp>
      <p:sp>
        <p:nvSpPr>
          <p:cNvPr id="42" name="Textfeld 41">
            <a:extLst>
              <a:ext uri="{FF2B5EF4-FFF2-40B4-BE49-F238E27FC236}">
                <a16:creationId xmlns:a16="http://schemas.microsoft.com/office/drawing/2014/main" id="{A4C49FA9-F006-26D1-23E9-0C71FB0A48AB}"/>
              </a:ext>
            </a:extLst>
          </p:cNvPr>
          <p:cNvSpPr txBox="1"/>
          <p:nvPr/>
        </p:nvSpPr>
        <p:spPr>
          <a:xfrm>
            <a:off x="7783444" y="4827530"/>
            <a:ext cx="284052" cy="369332"/>
          </a:xfrm>
          <a:prstGeom prst="rect">
            <a:avLst/>
          </a:prstGeom>
          <a:noFill/>
        </p:spPr>
        <p:txBody>
          <a:bodyPr wrap="none" rtlCol="0">
            <a:spAutoFit/>
          </a:bodyPr>
          <a:lstStyle/>
          <a:p>
            <a:r>
              <a:rPr lang="de-DE" dirty="0"/>
              <a:t>x</a:t>
            </a:r>
          </a:p>
        </p:txBody>
      </p:sp>
      <p:sp>
        <p:nvSpPr>
          <p:cNvPr id="43" name="Rechteck 42">
            <a:extLst>
              <a:ext uri="{FF2B5EF4-FFF2-40B4-BE49-F238E27FC236}">
                <a16:creationId xmlns:a16="http://schemas.microsoft.com/office/drawing/2014/main" id="{F00762D8-EF88-51AD-12D7-F533ED2F38B3}"/>
              </a:ext>
            </a:extLst>
          </p:cNvPr>
          <p:cNvSpPr/>
          <p:nvPr/>
        </p:nvSpPr>
        <p:spPr>
          <a:xfrm>
            <a:off x="379040" y="3709134"/>
            <a:ext cx="606256" cy="369332"/>
          </a:xfrm>
          <a:prstGeom prst="rect">
            <a:avLst/>
          </a:prstGeom>
        </p:spPr>
        <p:txBody>
          <a:bodyPr wrap="none">
            <a:spAutoFit/>
          </a:bodyPr>
          <a:lstStyle/>
          <a:p>
            <a:r>
              <a:rPr lang="de-DE" dirty="0" err="1"/>
              <a:t>p</a:t>
            </a:r>
            <a:r>
              <a:rPr lang="de-DE" baseline="-25000" dirty="0" err="1"/>
              <a:t>THAI</a:t>
            </a:r>
            <a:endParaRPr lang="de-DE" dirty="0"/>
          </a:p>
        </p:txBody>
      </p:sp>
      <mc:AlternateContent xmlns:mc="http://schemas.openxmlformats.org/markup-compatibility/2006" xmlns:a14="http://schemas.microsoft.com/office/drawing/2010/main">
        <mc:Choice Requires="a14">
          <p:sp>
            <p:nvSpPr>
              <p:cNvPr id="44" name="Rechteck 43">
                <a:extLst>
                  <a:ext uri="{FF2B5EF4-FFF2-40B4-BE49-F238E27FC236}">
                    <a16:creationId xmlns:a16="http://schemas.microsoft.com/office/drawing/2014/main" id="{DEA44401-D816-6809-E65A-054AF738382B}"/>
                  </a:ext>
                </a:extLst>
              </p:cNvPr>
              <p:cNvSpPr/>
              <p:nvPr/>
            </p:nvSpPr>
            <p:spPr>
              <a:xfrm>
                <a:off x="142943" y="2837325"/>
                <a:ext cx="778290" cy="369909"/>
              </a:xfrm>
              <a:prstGeom prst="rect">
                <a:avLst/>
              </a:prstGeom>
            </p:spPr>
            <p:txBody>
              <a:bodyPr wrap="none">
                <a:spAutoFit/>
              </a:bodyPr>
              <a:lstStyle/>
              <a:p>
                <a14:m>
                  <m:oMath xmlns:m="http://schemas.openxmlformats.org/officeDocument/2006/math">
                    <m:acc>
                      <m:accPr>
                        <m:chr m:val="̅"/>
                        <m:ctrlPr>
                          <a:rPr lang="de-DE" i="1" smtClean="0">
                            <a:latin typeface="Cambria Math" panose="02040503050406030204" pitchFamily="18" charset="0"/>
                          </a:rPr>
                        </m:ctrlPr>
                      </m:accPr>
                      <m:e>
                        <m:r>
                          <a:rPr lang="de-DE" b="0" i="1" smtClean="0">
                            <a:latin typeface="Cambria Math" panose="02040503050406030204" pitchFamily="18" charset="0"/>
                          </a:rPr>
                          <m:t>𝐴𝐶</m:t>
                        </m:r>
                      </m:e>
                    </m:acc>
                  </m:oMath>
                </a14:m>
                <a:r>
                  <a:rPr lang="de-DE" baseline="-25000" dirty="0" err="1"/>
                  <a:t>THAI</a:t>
                </a:r>
                <a:endParaRPr lang="de-DE" dirty="0"/>
              </a:p>
            </p:txBody>
          </p:sp>
        </mc:Choice>
        <mc:Fallback xmlns="">
          <p:sp>
            <p:nvSpPr>
              <p:cNvPr id="44" name="Rechteck 43">
                <a:extLst>
                  <a:ext uri="{FF2B5EF4-FFF2-40B4-BE49-F238E27FC236}">
                    <a16:creationId xmlns:a16="http://schemas.microsoft.com/office/drawing/2014/main" id="{DEA44401-D816-6809-E65A-054AF738382B}"/>
                  </a:ext>
                </a:extLst>
              </p:cNvPr>
              <p:cNvSpPr>
                <a:spLocks noRot="1" noChangeAspect="1" noMove="1" noResize="1" noEditPoints="1" noAdjustHandles="1" noChangeArrowheads="1" noChangeShapeType="1" noTextEdit="1"/>
              </p:cNvSpPr>
              <p:nvPr/>
            </p:nvSpPr>
            <p:spPr>
              <a:xfrm>
                <a:off x="142943" y="2837325"/>
                <a:ext cx="778290" cy="369909"/>
              </a:xfrm>
              <a:prstGeom prst="rect">
                <a:avLst/>
              </a:prstGeom>
              <a:blipFill>
                <a:blip r:embed="rId3"/>
                <a:stretch>
                  <a:fillRect b="-21311"/>
                </a:stretch>
              </a:blipFill>
            </p:spPr>
            <p:txBody>
              <a:bodyPr/>
              <a:lstStyle/>
              <a:p>
                <a:r>
                  <a:rPr lang="de-DE">
                    <a:noFill/>
                  </a:rPr>
                  <a:t> </a:t>
                </a:r>
              </a:p>
            </p:txBody>
          </p:sp>
        </mc:Fallback>
      </mc:AlternateContent>
      <p:sp>
        <p:nvSpPr>
          <p:cNvPr id="49" name="Rechteck 48">
            <a:extLst>
              <a:ext uri="{FF2B5EF4-FFF2-40B4-BE49-F238E27FC236}">
                <a16:creationId xmlns:a16="http://schemas.microsoft.com/office/drawing/2014/main" id="{81E8952A-4C52-BB09-6FE9-FC2CAFCE753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77942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8" grpId="0"/>
      <p:bldP spid="10" grpId="0"/>
      <p:bldP spid="11" grpId="0" animBg="1"/>
      <p:bldP spid="19" grpId="0"/>
      <p:bldP spid="22" grpId="0" animBg="1"/>
      <p:bldP spid="25" grpId="0"/>
      <p:bldP spid="29" grpId="0"/>
      <p:bldP spid="30" grpId="0"/>
      <p:bldP spid="35" grpId="0"/>
      <p:bldP spid="43" grpId="0"/>
      <p:bldP spid="4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CD6CF-6093-8F7D-D707-5A59F31E541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4D9361A-65A6-B8F9-95B8-090EDB38EF3C}"/>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External Economies of Scale and Welfare</a:t>
            </a:r>
          </a:p>
        </p:txBody>
      </p:sp>
      <p:sp>
        <p:nvSpPr>
          <p:cNvPr id="9" name="Textfeld 8">
            <a:extLst>
              <a:ext uri="{FF2B5EF4-FFF2-40B4-BE49-F238E27FC236}">
                <a16:creationId xmlns:a16="http://schemas.microsoft.com/office/drawing/2014/main" id="{65DDFC24-3DC8-EA59-D4B4-611E7FB5BF7C}"/>
              </a:ext>
            </a:extLst>
          </p:cNvPr>
          <p:cNvSpPr txBox="1"/>
          <p:nvPr/>
        </p:nvSpPr>
        <p:spPr>
          <a:xfrm>
            <a:off x="0" y="613101"/>
            <a:ext cx="9144000" cy="5519638"/>
          </a:xfrm>
          <a:prstGeom prst="rect">
            <a:avLst/>
          </a:prstGeom>
          <a:noFill/>
        </p:spPr>
        <p:txBody>
          <a:bodyPr wrap="square" rtlCol="0">
            <a:noAutofit/>
          </a:bodyPr>
          <a:lstStyle/>
          <a:p>
            <a:pPr marL="457200" indent="-457200">
              <a:buFont typeface="Arial" panose="020B0604020202020204" pitchFamily="34" charset="0"/>
              <a:buChar char="•"/>
            </a:pPr>
            <a:r>
              <a:rPr lang="en-US" sz="2800" dirty="0"/>
              <a:t>Foreign trade based on external economies of scale is less clear in its impact on national welfare than foreign trade caused by comparative advantages or economies of scale at the firm level.</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External economies of scale mean that historical development and chance can play a decisive role in the formation of the trade pattern.</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If external economies of scale play an important role, countries ca</a:t>
            </a:r>
            <a:endParaRPr lang="de-DE" sz="2800" dirty="0"/>
          </a:p>
        </p:txBody>
      </p:sp>
      <p:sp>
        <p:nvSpPr>
          <p:cNvPr id="5" name="Rechteck 4">
            <a:extLst>
              <a:ext uri="{FF2B5EF4-FFF2-40B4-BE49-F238E27FC236}">
                <a16:creationId xmlns:a16="http://schemas.microsoft.com/office/drawing/2014/main" id="{78761E1B-60ED-863D-829B-3501FA82B9F0}"/>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000751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A93F9-5568-B8EF-D1D5-697E596F7CC9}"/>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60F46F4-439B-FB64-1B07-BA863C6E7684}"/>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External Economies of Scale and Trade</a:t>
            </a:r>
          </a:p>
        </p:txBody>
      </p:sp>
      <p:sp>
        <p:nvSpPr>
          <p:cNvPr id="9" name="Textfeld 8">
            <a:extLst>
              <a:ext uri="{FF2B5EF4-FFF2-40B4-BE49-F238E27FC236}">
                <a16:creationId xmlns:a16="http://schemas.microsoft.com/office/drawing/2014/main" id="{A40113DD-5997-6E17-87D0-EFB5762661EC}"/>
              </a:ext>
            </a:extLst>
          </p:cNvPr>
          <p:cNvSpPr txBox="1"/>
          <p:nvPr/>
        </p:nvSpPr>
        <p:spPr>
          <a:xfrm>
            <a:off x="814137" y="669181"/>
            <a:ext cx="9144000" cy="5519638"/>
          </a:xfrm>
          <a:prstGeom prst="rect">
            <a:avLst/>
          </a:prstGeom>
          <a:noFill/>
        </p:spPr>
        <p:txBody>
          <a:bodyPr wrap="square" rtlCol="0">
            <a:noAutofit/>
          </a:bodyPr>
          <a:lstStyle/>
          <a:p>
            <a:r>
              <a:rPr lang="en-US" sz="2600" i="1" dirty="0"/>
              <a:t>“When an industry has thus chosen a locality for itself, it is likely</a:t>
            </a:r>
          </a:p>
          <a:p>
            <a:r>
              <a:rPr lang="en-US" sz="2600" i="1" dirty="0"/>
              <a:t>to stay there long: so great are the advantages which people</a:t>
            </a:r>
          </a:p>
          <a:p>
            <a:r>
              <a:rPr lang="en-US" sz="2600" i="1" dirty="0"/>
              <a:t>following the same skilled trade get from near neighborhood to</a:t>
            </a:r>
          </a:p>
          <a:p>
            <a:r>
              <a:rPr lang="en-US" sz="2600" i="1" dirty="0"/>
              <a:t>one another. </a:t>
            </a:r>
            <a:r>
              <a:rPr lang="en-US" sz="2600" i="1" dirty="0">
                <a:solidFill>
                  <a:schemeClr val="tx2">
                    <a:lumMod val="60000"/>
                    <a:lumOff val="40000"/>
                  </a:schemeClr>
                </a:solidFill>
              </a:rPr>
              <a:t>The mysteries of the trade become no mysteries;</a:t>
            </a:r>
          </a:p>
          <a:p>
            <a:r>
              <a:rPr lang="en-US" sz="2600" i="1" dirty="0">
                <a:solidFill>
                  <a:schemeClr val="tx2">
                    <a:lumMod val="60000"/>
                    <a:lumOff val="40000"/>
                  </a:schemeClr>
                </a:solidFill>
              </a:rPr>
              <a:t>but are as it were in the air</a:t>
            </a:r>
            <a:r>
              <a:rPr lang="en-US" sz="2600" i="1" dirty="0"/>
              <a:t>,... Good work is rightly appreciated,</a:t>
            </a:r>
          </a:p>
          <a:p>
            <a:r>
              <a:rPr lang="en-US" sz="2600" i="1" dirty="0"/>
              <a:t>inventions and improvements in machinery, in processes and the</a:t>
            </a:r>
          </a:p>
          <a:p>
            <a:r>
              <a:rPr lang="en-US" sz="2600" i="1" dirty="0"/>
              <a:t>general organization of the business have their merits promptly</a:t>
            </a:r>
          </a:p>
          <a:p>
            <a:r>
              <a:rPr lang="en-US" sz="2600" i="1" dirty="0"/>
              <a:t>discussed: </a:t>
            </a:r>
            <a:r>
              <a:rPr lang="en-US" sz="2600" i="1" dirty="0">
                <a:solidFill>
                  <a:schemeClr val="tx2">
                    <a:lumMod val="60000"/>
                    <a:lumOff val="40000"/>
                  </a:schemeClr>
                </a:solidFill>
              </a:rPr>
              <a:t>if one man starts a new idea, it is taken up by others</a:t>
            </a:r>
          </a:p>
          <a:p>
            <a:r>
              <a:rPr lang="en-US" sz="2600" i="1" dirty="0">
                <a:solidFill>
                  <a:schemeClr val="tx2">
                    <a:lumMod val="60000"/>
                    <a:lumOff val="40000"/>
                  </a:schemeClr>
                </a:solidFill>
              </a:rPr>
              <a:t>and combined with suggestions of their own; and thus it becomes</a:t>
            </a:r>
          </a:p>
          <a:p>
            <a:r>
              <a:rPr lang="en-US" sz="2600" i="1" dirty="0">
                <a:solidFill>
                  <a:schemeClr val="tx2">
                    <a:lumMod val="60000"/>
                    <a:lumOff val="40000"/>
                  </a:schemeClr>
                </a:solidFill>
              </a:rPr>
              <a:t>the source of further new ideas</a:t>
            </a:r>
            <a:r>
              <a:rPr lang="en-US" sz="2600" i="1" dirty="0"/>
              <a:t>.</a:t>
            </a:r>
          </a:p>
          <a:p>
            <a:endParaRPr lang="en-US" sz="2600" i="1" dirty="0"/>
          </a:p>
          <a:p>
            <a:r>
              <a:rPr lang="en-US" sz="2400" dirty="0"/>
              <a:t>Marshall (Principles of Economics, London: MacMillan, 1920)</a:t>
            </a:r>
            <a:endParaRPr lang="de-DE" sz="2000" dirty="0"/>
          </a:p>
        </p:txBody>
      </p:sp>
      <p:sp>
        <p:nvSpPr>
          <p:cNvPr id="6" name="Rechteck 5">
            <a:extLst>
              <a:ext uri="{FF2B5EF4-FFF2-40B4-BE49-F238E27FC236}">
                <a16:creationId xmlns:a16="http://schemas.microsoft.com/office/drawing/2014/main" id="{DEDC4A18-0415-2BB2-7F8A-9D13529C6644}"/>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566782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2B669-1481-A692-076B-6F616D1F6DC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6F157F1-5163-5525-A288-72967CA8BE6E}"/>
              </a:ext>
            </a:extLst>
          </p:cNvPr>
          <p:cNvSpPr txBox="1">
            <a:spLocks/>
          </p:cNvSpPr>
          <p:nvPr/>
        </p:nvSpPr>
        <p:spPr>
          <a:xfrm>
            <a:off x="790425" y="-51693"/>
            <a:ext cx="11117766"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sz="3991" dirty="0">
                <a:solidFill>
                  <a:sysClr val="windowText" lastClr="000000"/>
                </a:solidFill>
                <a:latin typeface="Times New Roman" panose="02020603050405020304" pitchFamily="18" charset="0"/>
                <a:cs typeface="Times New Roman" panose="02020603050405020304" pitchFamily="18" charset="0"/>
              </a:rPr>
              <a:t>Intra-Industry-Trade Germany – USA</a:t>
            </a:r>
          </a:p>
        </p:txBody>
      </p:sp>
      <mc:AlternateContent xmlns:mc="http://schemas.openxmlformats.org/markup-compatibility/2006" xmlns:a14="http://schemas.microsoft.com/office/drawing/2010/main">
        <mc:Choice Requires="a14">
          <p:sp>
            <p:nvSpPr>
              <p:cNvPr id="9" name="TextBox 9">
                <a:extLst>
                  <a:ext uri="{FF2B5EF4-FFF2-40B4-BE49-F238E27FC236}">
                    <a16:creationId xmlns:a16="http://schemas.microsoft.com/office/drawing/2014/main" id="{1B53F3EB-410F-FC80-36F4-31C0CC9F5C48}"/>
                  </a:ext>
                </a:extLst>
              </p:cNvPr>
              <p:cNvSpPr txBox="1"/>
              <p:nvPr/>
            </p:nvSpPr>
            <p:spPr>
              <a:xfrm>
                <a:off x="-5778" y="5218196"/>
                <a:ext cx="4443909" cy="530594"/>
              </a:xfrm>
              <a:prstGeom prst="rect">
                <a:avLst/>
              </a:prstGeom>
              <a:noFill/>
            </p:spPr>
            <p:txBody>
              <a:bodyPr wrap="none" rtlCol="0">
                <a:spAutoFit/>
              </a:bodyPr>
              <a:lstStyle/>
              <a:p>
                <a:r>
                  <a:rPr lang="de-DE" sz="1600" b="1" dirty="0">
                    <a:latin typeface="Times New Roman" panose="02020603050405020304" pitchFamily="18" charset="0"/>
                    <a:cs typeface="Times New Roman" panose="02020603050405020304" pitchFamily="18" charset="0"/>
                  </a:rPr>
                  <a:t>Grubel-Lloyd-Index: </a:t>
                </a:r>
                <a14:m>
                  <m:oMath xmlns:m="http://schemas.openxmlformats.org/officeDocument/2006/math">
                    <m:r>
                      <a:rPr lang="de-DE" sz="1600" b="1" i="0" smtClean="0">
                        <a:latin typeface="Cambria Math" panose="02040503050406030204" pitchFamily="18" charset="0"/>
                      </a:rPr>
                      <m:t>𝐆𝐋𝐈</m:t>
                    </m:r>
                    <m:r>
                      <a:rPr lang="de-DE" sz="1600" b="1" i="0" smtClean="0">
                        <a:latin typeface="Cambria Math" panose="02040503050406030204" pitchFamily="18" charset="0"/>
                      </a:rPr>
                      <m:t>=</m:t>
                    </m:r>
                    <m:r>
                      <a:rPr lang="de-DE" sz="1600" b="1" i="1">
                        <a:latin typeface="Cambria Math"/>
                      </a:rPr>
                      <m:t>𝟏</m:t>
                    </m:r>
                    <m:r>
                      <a:rPr lang="de-DE" sz="1600" b="1" i="1">
                        <a:latin typeface="Cambria Math"/>
                      </a:rPr>
                      <m:t>−</m:t>
                    </m:r>
                    <m:d>
                      <m:dPr>
                        <m:begChr m:val="["/>
                        <m:endChr m:val="]"/>
                        <m:ctrlPr>
                          <a:rPr lang="de-DE" sz="1600" b="1" i="1" smtClean="0">
                            <a:latin typeface="Cambria Math" panose="02040503050406030204" pitchFamily="18" charset="0"/>
                          </a:rPr>
                        </m:ctrlPr>
                      </m:dPr>
                      <m:e>
                        <m:f>
                          <m:fPr>
                            <m:ctrlPr>
                              <a:rPr lang="de-DE" sz="1600" b="1" i="1">
                                <a:latin typeface="Cambria Math" panose="02040503050406030204" pitchFamily="18" charset="0"/>
                              </a:rPr>
                            </m:ctrlPr>
                          </m:fPr>
                          <m:num>
                            <m:r>
                              <a:rPr lang="de-DE" sz="1600" b="1" i="1" smtClean="0">
                                <a:latin typeface="Cambria Math" panose="02040503050406030204" pitchFamily="18" charset="0"/>
                              </a:rPr>
                              <m:t>|</m:t>
                            </m:r>
                            <m:r>
                              <a:rPr lang="de-DE" sz="1600" b="1" i="1">
                                <a:latin typeface="Cambria Math"/>
                              </a:rPr>
                              <m:t>𝑬𝒙𝒑𝒐𝒓𝒕</m:t>
                            </m:r>
                            <m:r>
                              <a:rPr lang="de-DE" sz="1600" b="1" i="1">
                                <a:latin typeface="Cambria Math"/>
                              </a:rPr>
                              <m:t>−</m:t>
                            </m:r>
                            <m:r>
                              <a:rPr lang="de-DE" sz="1600" b="1" i="1">
                                <a:latin typeface="Cambria Math"/>
                              </a:rPr>
                              <m:t>𝑰𝒎𝒑𝒐𝒓𝒕</m:t>
                            </m:r>
                            <m:r>
                              <a:rPr lang="de-DE" sz="1600" b="1" i="1" smtClean="0">
                                <a:latin typeface="Cambria Math" panose="02040503050406030204" pitchFamily="18" charset="0"/>
                              </a:rPr>
                              <m:t>|</m:t>
                            </m:r>
                          </m:num>
                          <m:den>
                            <m:r>
                              <a:rPr lang="de-DE" sz="1600" b="1" i="1">
                                <a:latin typeface="Cambria Math"/>
                              </a:rPr>
                              <m:t>𝑬𝒙𝒑𝒐𝒓𝒕</m:t>
                            </m:r>
                            <m:r>
                              <a:rPr lang="de-DE" sz="1600" b="1" i="1">
                                <a:latin typeface="Cambria Math"/>
                              </a:rPr>
                              <m:t>+</m:t>
                            </m:r>
                            <m:r>
                              <a:rPr lang="de-DE" sz="1600" b="1" i="1">
                                <a:latin typeface="Cambria Math"/>
                              </a:rPr>
                              <m:t>𝑰𝒎𝒑𝒐𝒓𝒕</m:t>
                            </m:r>
                          </m:den>
                        </m:f>
                      </m:e>
                    </m:d>
                  </m:oMath>
                </a14:m>
                <a:endParaRPr lang="en-US" sz="1600" dirty="0">
                  <a:latin typeface="Times New Roman" panose="02020603050405020304" pitchFamily="18" charset="0"/>
                  <a:cs typeface="Times New Roman" panose="02020603050405020304" pitchFamily="18" charset="0"/>
                </a:endParaRPr>
              </a:p>
            </p:txBody>
          </p:sp>
        </mc:Choice>
        <mc:Fallback xmlns="">
          <p:sp>
            <p:nvSpPr>
              <p:cNvPr id="9" name="TextBox 9"/>
              <p:cNvSpPr txBox="1">
                <a:spLocks noRot="1" noChangeAspect="1" noMove="1" noResize="1" noEditPoints="1" noAdjustHandles="1" noChangeArrowheads="1" noChangeShapeType="1" noTextEdit="1"/>
              </p:cNvSpPr>
              <p:nvPr/>
            </p:nvSpPr>
            <p:spPr>
              <a:xfrm>
                <a:off x="-5778" y="5218196"/>
                <a:ext cx="4443909" cy="530594"/>
              </a:xfrm>
              <a:prstGeom prst="rect">
                <a:avLst/>
              </a:prstGeom>
              <a:blipFill>
                <a:blip r:embed="rId3"/>
                <a:stretch>
                  <a:fillRect l="-686" b="-2299"/>
                </a:stretch>
              </a:blipFill>
            </p:spPr>
            <p:txBody>
              <a:bodyPr/>
              <a:lstStyle/>
              <a:p>
                <a:r>
                  <a:rPr lang="de-DE">
                    <a:noFill/>
                  </a:rPr>
                  <a:t> </a:t>
                </a:r>
              </a:p>
            </p:txBody>
          </p:sp>
        </mc:Fallback>
      </mc:AlternateContent>
      <p:sp>
        <p:nvSpPr>
          <p:cNvPr id="10" name="Textfeld 9">
            <a:extLst>
              <a:ext uri="{FF2B5EF4-FFF2-40B4-BE49-F238E27FC236}">
                <a16:creationId xmlns:a16="http://schemas.microsoft.com/office/drawing/2014/main" id="{3C3C25B3-1457-78C5-1FA9-1B5360F09C81}"/>
              </a:ext>
            </a:extLst>
          </p:cNvPr>
          <p:cNvSpPr txBox="1"/>
          <p:nvPr/>
        </p:nvSpPr>
        <p:spPr>
          <a:xfrm>
            <a:off x="0" y="3904357"/>
            <a:ext cx="3435556" cy="343620"/>
          </a:xfrm>
          <a:prstGeom prst="rect">
            <a:avLst/>
          </a:prstGeom>
          <a:noFill/>
        </p:spPr>
        <p:txBody>
          <a:bodyPr wrap="none" rtlCol="0">
            <a:spAutoFit/>
          </a:bodyPr>
          <a:lstStyle/>
          <a:p>
            <a:r>
              <a:rPr lang="de-DE" sz="1633" dirty="0">
                <a:latin typeface="Times New Roman" panose="02020603050405020304" pitchFamily="18" charset="0"/>
                <a:cs typeface="Times New Roman" panose="02020603050405020304" pitchFamily="18" charset="0"/>
              </a:rPr>
              <a:t>Quelle</a:t>
            </a:r>
            <a:r>
              <a:rPr lang="de-DE" sz="1633">
                <a:latin typeface="Times New Roman" panose="02020603050405020304" pitchFamily="18" charset="0"/>
                <a:cs typeface="Times New Roman" panose="02020603050405020304" pitchFamily="18" charset="0"/>
              </a:rPr>
              <a:t>: Destatis, eigene Berechnungen</a:t>
            </a:r>
            <a:endParaRPr lang="de-DE" sz="1633" dirty="0">
              <a:latin typeface="Times New Roman" panose="02020603050405020304" pitchFamily="18" charset="0"/>
              <a:cs typeface="Times New Roman" panose="02020603050405020304" pitchFamily="18" charset="0"/>
            </a:endParaRPr>
          </a:p>
        </p:txBody>
      </p:sp>
      <p:sp>
        <p:nvSpPr>
          <p:cNvPr id="7" name="TextBox 9">
            <a:extLst>
              <a:ext uri="{FF2B5EF4-FFF2-40B4-BE49-F238E27FC236}">
                <a16:creationId xmlns:a16="http://schemas.microsoft.com/office/drawing/2014/main" id="{9538990F-31EB-551B-E0CA-55BB6FEC5871}"/>
              </a:ext>
            </a:extLst>
          </p:cNvPr>
          <p:cNvSpPr txBox="1"/>
          <p:nvPr/>
        </p:nvSpPr>
        <p:spPr>
          <a:xfrm>
            <a:off x="323634" y="4340360"/>
            <a:ext cx="3708400" cy="830997"/>
          </a:xfrm>
          <a:prstGeom prst="rect">
            <a:avLst/>
          </a:prstGeom>
          <a:noFill/>
        </p:spPr>
        <p:txBody>
          <a:bodyPr wrap="square" rtlCol="0">
            <a:spAutoFit/>
          </a:bodyPr>
          <a:lstStyle/>
          <a:p>
            <a:r>
              <a:rPr lang="en-US" sz="1600" dirty="0" err="1">
                <a:latin typeface="Times New Roman" panose="02020603050405020304" pitchFamily="18" charset="0"/>
                <a:cs typeface="Times New Roman" panose="02020603050405020304" pitchFamily="18" charset="0"/>
              </a:rPr>
              <a:t>TheGrubel</a:t>
            </a:r>
            <a:r>
              <a:rPr lang="en-US" sz="1600" dirty="0">
                <a:latin typeface="Times New Roman" panose="02020603050405020304" pitchFamily="18" charset="0"/>
                <a:cs typeface="Times New Roman" panose="02020603050405020304" pitchFamily="18" charset="0"/>
              </a:rPr>
              <a:t>-Lloyd Index is used as a measure of the distribution between inter- and intra-industry trade:</a:t>
            </a:r>
            <a:endParaRPr lang="de-DE" sz="1600" dirty="0">
              <a:latin typeface="Times New Roman" panose="02020603050405020304" pitchFamily="18" charset="0"/>
              <a:cs typeface="Times New Roman" panose="02020603050405020304" pitchFamily="18" charset="0"/>
            </a:endParaRPr>
          </a:p>
        </p:txBody>
      </p:sp>
      <p:sp>
        <p:nvSpPr>
          <p:cNvPr id="12" name="Rechteck 11">
            <a:extLst>
              <a:ext uri="{FF2B5EF4-FFF2-40B4-BE49-F238E27FC236}">
                <a16:creationId xmlns:a16="http://schemas.microsoft.com/office/drawing/2014/main" id="{38A8BC53-AD21-07B3-BF17-9ED3B715BFD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5" name="Grafik 4">
            <a:extLst>
              <a:ext uri="{FF2B5EF4-FFF2-40B4-BE49-F238E27FC236}">
                <a16:creationId xmlns:a16="http://schemas.microsoft.com/office/drawing/2014/main" id="{C7F251EA-B7CF-8F56-5729-7543AF604AF3}"/>
              </a:ext>
            </a:extLst>
          </p:cNvPr>
          <p:cNvPicPr>
            <a:picLocks noChangeAspect="1"/>
          </p:cNvPicPr>
          <p:nvPr/>
        </p:nvPicPr>
        <p:blipFill>
          <a:blip r:embed="rId4"/>
          <a:stretch>
            <a:fillRect/>
          </a:stretch>
        </p:blipFill>
        <p:spPr>
          <a:xfrm>
            <a:off x="564426" y="670291"/>
            <a:ext cx="9876376" cy="3273836"/>
          </a:xfrm>
          <a:prstGeom prst="rect">
            <a:avLst/>
          </a:prstGeom>
        </p:spPr>
      </p:pic>
    </p:spTree>
    <p:extLst>
      <p:ext uri="{BB962C8B-B14F-4D97-AF65-F5344CB8AC3E}">
        <p14:creationId xmlns:p14="http://schemas.microsoft.com/office/powerpoint/2010/main" val="2152413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Reasons for trade</a:t>
            </a:r>
          </a:p>
        </p:txBody>
      </p:sp>
      <p:sp>
        <p:nvSpPr>
          <p:cNvPr id="9" name="Textfeld 8">
            <a:extLst>
              <a:ext uri="{FF2B5EF4-FFF2-40B4-BE49-F238E27FC236}">
                <a16:creationId xmlns:a16="http://schemas.microsoft.com/office/drawing/2014/main" id="{EA66E258-8245-4EE8-9B19-BB1BAC4D268E}"/>
              </a:ext>
            </a:extLst>
          </p:cNvPr>
          <p:cNvSpPr txBox="1"/>
          <p:nvPr/>
        </p:nvSpPr>
        <p:spPr>
          <a:xfrm>
            <a:off x="34961" y="467252"/>
            <a:ext cx="7812501" cy="6310065"/>
          </a:xfrm>
          <a:prstGeom prst="rect">
            <a:avLst/>
          </a:prstGeom>
          <a:noFill/>
        </p:spPr>
        <p:txBody>
          <a:bodyPr wrap="square" rtlCol="0">
            <a:noAutofit/>
          </a:bodyPr>
          <a:lstStyle/>
          <a:p>
            <a:r>
              <a:rPr lang="de-DE" sz="2000" b="1" u="sng" dirty="0"/>
              <a:t>Ricardo:</a:t>
            </a:r>
          </a:p>
          <a:p>
            <a:pPr marL="342900" indent="-342900">
              <a:buFont typeface="Arial" panose="020B0604020202020204" pitchFamily="34" charset="0"/>
              <a:buChar char="•"/>
            </a:pPr>
            <a:r>
              <a:rPr lang="en-US" sz="2000" dirty="0"/>
              <a:t>Different comparative costs</a:t>
            </a:r>
          </a:p>
          <a:p>
            <a:pPr marL="342900" indent="-342900">
              <a:buFont typeface="Arial" panose="020B0604020202020204" pitchFamily="34" charset="0"/>
              <a:buChar char="•"/>
            </a:pPr>
            <a:r>
              <a:rPr lang="en-US" sz="2000" dirty="0"/>
              <a:t>Linear production function: Y=</a:t>
            </a:r>
            <a:r>
              <a:rPr lang="en-US" sz="2000" dirty="0" err="1"/>
              <a:t>aL</a:t>
            </a:r>
            <a:endParaRPr lang="en-US" sz="2000" dirty="0"/>
          </a:p>
          <a:p>
            <a:pPr marL="342900" indent="-342900">
              <a:buFont typeface="Arial" panose="020B0604020202020204" pitchFamily="34" charset="0"/>
              <a:buChar char="•"/>
            </a:pPr>
            <a:r>
              <a:rPr lang="en-US" sz="2000" dirty="0"/>
              <a:t>constant returns to scale 2L↑ → 2Y↑</a:t>
            </a:r>
          </a:p>
          <a:p>
            <a:pPr marL="342900" indent="-342900">
              <a:buFont typeface="Arial" panose="020B0604020202020204" pitchFamily="34" charset="0"/>
              <a:buChar char="•"/>
            </a:pPr>
            <a:endParaRPr lang="de-DE" sz="2000" dirty="0"/>
          </a:p>
          <a:p>
            <a:r>
              <a:rPr lang="de-DE" sz="2000" b="1" u="sng" dirty="0" err="1"/>
              <a:t>Specific</a:t>
            </a:r>
            <a:r>
              <a:rPr lang="de-DE" sz="2000" b="1" u="sng" dirty="0"/>
              <a:t> </a:t>
            </a:r>
            <a:r>
              <a:rPr lang="de-DE" sz="2000" b="1" u="sng" dirty="0" err="1"/>
              <a:t>Factors</a:t>
            </a:r>
            <a:r>
              <a:rPr lang="de-DE" sz="2000" b="1" u="sng" dirty="0"/>
              <a:t> and Heckscher-Ohlin:</a:t>
            </a:r>
          </a:p>
          <a:p>
            <a:pPr marL="342900" indent="-342900">
              <a:buFont typeface="Arial" panose="020B0604020202020204" pitchFamily="34" charset="0"/>
              <a:buChar char="•"/>
            </a:pPr>
            <a:r>
              <a:rPr lang="de-DE" sz="2000" dirty="0" err="1"/>
              <a:t>Neoclassical</a:t>
            </a:r>
            <a:r>
              <a:rPr lang="de-DE" sz="2000" dirty="0"/>
              <a:t> </a:t>
            </a:r>
            <a:r>
              <a:rPr lang="de-DE" sz="2000" dirty="0" err="1"/>
              <a:t>production</a:t>
            </a:r>
            <a:r>
              <a:rPr lang="de-DE" sz="2000" dirty="0"/>
              <a:t> </a:t>
            </a:r>
            <a:r>
              <a:rPr lang="de-DE" sz="2000" dirty="0" err="1"/>
              <a:t>function</a:t>
            </a:r>
            <a:r>
              <a:rPr lang="de-DE" sz="2000" dirty="0"/>
              <a:t> Y=F(K,L)</a:t>
            </a:r>
          </a:p>
          <a:p>
            <a:pPr marL="342900" indent="-342900">
              <a:buFont typeface="Arial" panose="020B0604020202020204" pitchFamily="34" charset="0"/>
              <a:buChar char="•"/>
            </a:pPr>
            <a:r>
              <a:rPr lang="de-DE" sz="2000" dirty="0"/>
              <a:t>Constant </a:t>
            </a:r>
            <a:r>
              <a:rPr lang="de-DE" sz="2000" dirty="0" err="1"/>
              <a:t>returns</a:t>
            </a:r>
            <a:r>
              <a:rPr lang="de-DE" sz="2000" dirty="0"/>
              <a:t> to </a:t>
            </a:r>
            <a:r>
              <a:rPr lang="de-DE" sz="2000" dirty="0" err="1"/>
              <a:t>scale</a:t>
            </a:r>
            <a:r>
              <a:rPr lang="de-DE" sz="2000" dirty="0"/>
              <a:t> 2L↑, 2K↑ → 2Y↑</a:t>
            </a:r>
          </a:p>
          <a:p>
            <a:pPr marL="342900" indent="-342900">
              <a:buFont typeface="Arial" panose="020B0604020202020204" pitchFamily="34" charset="0"/>
              <a:buChar char="•"/>
            </a:pPr>
            <a:r>
              <a:rPr lang="en-US" sz="2000" dirty="0"/>
              <a:t>Different ratio of the relative marginal productivities of the production factors</a:t>
            </a:r>
            <a:endParaRPr lang="de-DE" sz="2000" b="1" dirty="0"/>
          </a:p>
          <a:p>
            <a:r>
              <a:rPr lang="de-DE" sz="2000" b="1" dirty="0"/>
              <a:t>→ Trade </a:t>
            </a:r>
            <a:r>
              <a:rPr lang="de-DE" sz="2000" b="1" dirty="0" err="1"/>
              <a:t>because</a:t>
            </a:r>
            <a:r>
              <a:rPr lang="de-DE" sz="2000" b="1" dirty="0"/>
              <a:t> </a:t>
            </a:r>
            <a:r>
              <a:rPr lang="de-DE" sz="2000" b="1" dirty="0" err="1"/>
              <a:t>of</a:t>
            </a:r>
            <a:r>
              <a:rPr lang="de-DE" sz="2000" b="1" dirty="0"/>
              <a:t> </a:t>
            </a:r>
            <a:r>
              <a:rPr lang="de-DE" sz="2000" b="1" dirty="0" err="1"/>
              <a:t>the</a:t>
            </a:r>
            <a:r>
              <a:rPr lang="de-DE" sz="2000" b="1" dirty="0"/>
              <a:t> </a:t>
            </a:r>
            <a:r>
              <a:rPr lang="de-DE" sz="2000" b="1" dirty="0" err="1"/>
              <a:t>difference</a:t>
            </a:r>
            <a:r>
              <a:rPr lang="de-DE" sz="2000" b="1" dirty="0"/>
              <a:t> in </a:t>
            </a:r>
            <a:r>
              <a:rPr lang="de-DE" sz="2000" b="1" dirty="0" err="1"/>
              <a:t>production</a:t>
            </a:r>
            <a:r>
              <a:rPr lang="de-DE" sz="2000" b="1" dirty="0"/>
              <a:t> </a:t>
            </a:r>
            <a:r>
              <a:rPr lang="de-DE" sz="2000" b="1" dirty="0" err="1"/>
              <a:t>functions</a:t>
            </a:r>
            <a:endParaRPr lang="de-DE" sz="2000" b="1" dirty="0"/>
          </a:p>
          <a:p>
            <a:r>
              <a:rPr lang="de-DE" sz="2000" b="1" dirty="0"/>
              <a:t>	</a:t>
            </a:r>
            <a:r>
              <a:rPr lang="de-DE" sz="2000" b="1" dirty="0" err="1"/>
              <a:t>of</a:t>
            </a:r>
            <a:r>
              <a:rPr lang="de-DE" sz="2000" b="1" dirty="0"/>
              <a:t> </a:t>
            </a:r>
            <a:r>
              <a:rPr lang="de-DE" sz="2000" b="1" dirty="0" err="1"/>
              <a:t>the</a:t>
            </a:r>
            <a:r>
              <a:rPr lang="de-DE" sz="2000" b="1" dirty="0"/>
              <a:t> countries → inter-</a:t>
            </a:r>
            <a:r>
              <a:rPr lang="de-DE" sz="2000" b="1" dirty="0" err="1"/>
              <a:t>industry</a:t>
            </a:r>
            <a:r>
              <a:rPr lang="de-DE" sz="2000" b="1" dirty="0"/>
              <a:t>-trade</a:t>
            </a:r>
          </a:p>
          <a:p>
            <a:endParaRPr lang="de-DE" sz="2000" b="1" dirty="0"/>
          </a:p>
          <a:p>
            <a:r>
              <a:rPr lang="de-DE" sz="2000" b="1" u="sng" dirty="0" err="1"/>
              <a:t>Economies</a:t>
            </a:r>
            <a:r>
              <a:rPr lang="de-DE" sz="2000" b="1" u="sng" dirty="0"/>
              <a:t> </a:t>
            </a:r>
            <a:r>
              <a:rPr lang="de-DE" sz="2000" b="1" u="sng" dirty="0" err="1"/>
              <a:t>of</a:t>
            </a:r>
            <a:r>
              <a:rPr lang="de-DE" sz="2000" b="1" u="sng" dirty="0"/>
              <a:t> </a:t>
            </a:r>
            <a:r>
              <a:rPr lang="de-DE" sz="2000" b="1" u="sng" dirty="0" err="1"/>
              <a:t>scale</a:t>
            </a:r>
            <a:r>
              <a:rPr lang="de-DE" sz="2000" b="1" u="sng" dirty="0"/>
              <a:t>:</a:t>
            </a:r>
          </a:p>
          <a:p>
            <a:pPr marL="342900" indent="-342900">
              <a:buFont typeface="Arial" panose="020B0604020202020204" pitchFamily="34" charset="0"/>
              <a:buChar char="•"/>
            </a:pPr>
            <a:r>
              <a:rPr lang="de-DE" sz="2000" dirty="0" err="1"/>
              <a:t>Increasing</a:t>
            </a:r>
            <a:r>
              <a:rPr lang="de-DE" sz="2000" dirty="0"/>
              <a:t> </a:t>
            </a:r>
            <a:r>
              <a:rPr lang="de-DE" sz="2000" dirty="0" err="1"/>
              <a:t>returns</a:t>
            </a:r>
            <a:r>
              <a:rPr lang="de-DE" sz="2000" dirty="0"/>
              <a:t> to </a:t>
            </a:r>
            <a:r>
              <a:rPr lang="de-DE" sz="2000" dirty="0" err="1"/>
              <a:t>scale</a:t>
            </a:r>
            <a:r>
              <a:rPr lang="de-DE" sz="2000" dirty="0"/>
              <a:t> 2L↑, 2K↑ → 3Y↑</a:t>
            </a:r>
          </a:p>
          <a:p>
            <a:pPr marL="342900" indent="-342900">
              <a:buFont typeface="Arial" panose="020B0604020202020204" pitchFamily="34" charset="0"/>
              <a:buChar char="•"/>
            </a:pPr>
            <a:r>
              <a:rPr lang="en-US" sz="2000" dirty="0" err="1"/>
              <a:t>Interal</a:t>
            </a:r>
            <a:r>
              <a:rPr lang="en-US" sz="2000" dirty="0"/>
              <a:t> (size of the firms -&gt; Large firms + </a:t>
            </a:r>
            <a:r>
              <a:rPr lang="en-US" sz="2000" dirty="0" err="1"/>
              <a:t>monopolisitic</a:t>
            </a:r>
            <a:r>
              <a:rPr lang="en-US" sz="2000" dirty="0"/>
              <a:t> competition)</a:t>
            </a:r>
          </a:p>
          <a:p>
            <a:pPr marL="342900" indent="-342900">
              <a:buFont typeface="Arial" panose="020B0604020202020204" pitchFamily="34" charset="0"/>
              <a:buChar char="•"/>
            </a:pPr>
            <a:r>
              <a:rPr lang="en-US" sz="2000" dirty="0"/>
              <a:t>External (size of the sector- &gt;small firms + highly competitive markets)</a:t>
            </a:r>
          </a:p>
          <a:p>
            <a:endParaRPr lang="de-DE" sz="2000" b="1" dirty="0"/>
          </a:p>
          <a:p>
            <a:r>
              <a:rPr lang="de-DE" sz="2000" b="1" dirty="0"/>
              <a:t>→ Trade </a:t>
            </a:r>
            <a:r>
              <a:rPr lang="de-DE" sz="2000" b="1" dirty="0" err="1"/>
              <a:t>because</a:t>
            </a:r>
            <a:r>
              <a:rPr lang="de-DE" sz="2000" b="1" dirty="0"/>
              <a:t> </a:t>
            </a:r>
            <a:r>
              <a:rPr lang="de-DE" sz="2000" b="1" dirty="0" err="1"/>
              <a:t>of</a:t>
            </a:r>
            <a:r>
              <a:rPr lang="de-DE" sz="2000" b="1" dirty="0"/>
              <a:t> </a:t>
            </a:r>
            <a:r>
              <a:rPr lang="de-DE" sz="2000" b="1" dirty="0" err="1"/>
              <a:t>the</a:t>
            </a:r>
            <a:r>
              <a:rPr lang="de-DE" sz="2000" b="1" dirty="0"/>
              <a:t> </a:t>
            </a:r>
            <a:r>
              <a:rPr lang="de-DE" sz="2000" b="1" dirty="0" err="1"/>
              <a:t>diversities</a:t>
            </a:r>
            <a:r>
              <a:rPr lang="de-DE" sz="2000" b="1" dirty="0"/>
              <a:t> in same </a:t>
            </a:r>
            <a:r>
              <a:rPr lang="de-DE" sz="2000" b="1" dirty="0" err="1"/>
              <a:t>sectors</a:t>
            </a:r>
            <a:r>
              <a:rPr lang="de-DE" sz="2000" b="1" dirty="0"/>
              <a:t> </a:t>
            </a:r>
            <a:r>
              <a:rPr lang="de-DE" sz="2000" b="1" dirty="0" err="1"/>
              <a:t>with</a:t>
            </a:r>
            <a:r>
              <a:rPr lang="de-DE" sz="2000" b="1" dirty="0"/>
              <a:t> </a:t>
            </a:r>
            <a:r>
              <a:rPr lang="de-DE" sz="2000" b="1" dirty="0" err="1"/>
              <a:t>very</a:t>
            </a:r>
            <a:r>
              <a:rPr lang="de-DE" sz="2000" b="1" dirty="0"/>
              <a:t> </a:t>
            </a:r>
            <a:r>
              <a:rPr lang="de-DE" sz="2000" b="1" dirty="0" err="1"/>
              <a:t>similar</a:t>
            </a:r>
            <a:r>
              <a:rPr lang="de-DE" sz="2000" b="1" dirty="0"/>
              <a:t> 	</a:t>
            </a:r>
            <a:r>
              <a:rPr lang="de-DE" sz="2000" b="1" dirty="0" err="1"/>
              <a:t>production</a:t>
            </a:r>
            <a:r>
              <a:rPr lang="de-DE" sz="2000" b="1" dirty="0"/>
              <a:t> </a:t>
            </a:r>
            <a:r>
              <a:rPr lang="de-DE" sz="2000" b="1" dirty="0" err="1"/>
              <a:t>functions</a:t>
            </a:r>
            <a:r>
              <a:rPr lang="de-DE" sz="2000" b="1" dirty="0"/>
              <a:t> → intra-</a:t>
            </a:r>
            <a:r>
              <a:rPr lang="de-DE" sz="2000" b="1" dirty="0" err="1"/>
              <a:t>industry</a:t>
            </a:r>
            <a:r>
              <a:rPr lang="de-DE" sz="2000" b="1" dirty="0"/>
              <a:t>-trade</a:t>
            </a:r>
          </a:p>
          <a:p>
            <a:endParaRPr lang="de-DE" sz="2000" b="1" u="sng" dirty="0"/>
          </a:p>
          <a:p>
            <a:endParaRPr lang="de-DE" sz="2000" b="1" dirty="0"/>
          </a:p>
          <a:p>
            <a:endParaRPr lang="de-DE" sz="2400" dirty="0"/>
          </a:p>
          <a:p>
            <a:endParaRPr lang="de-DE" sz="2000" dirty="0"/>
          </a:p>
        </p:txBody>
      </p:sp>
      <p:sp>
        <p:nvSpPr>
          <p:cNvPr id="35" name="Rechteck 34">
            <a:extLst>
              <a:ext uri="{FF2B5EF4-FFF2-40B4-BE49-F238E27FC236}">
                <a16:creationId xmlns:a16="http://schemas.microsoft.com/office/drawing/2014/main" id="{59CFC7BC-ECEB-4963-9763-C1F8BFE32520}"/>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969734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CA341-B6CC-A2F6-5085-4CAC30145FC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43A983A-A483-0A86-7226-5F8C591C3595}"/>
              </a:ext>
            </a:extLst>
          </p:cNvPr>
          <p:cNvSpPr txBox="1">
            <a:spLocks/>
          </p:cNvSpPr>
          <p:nvPr/>
        </p:nvSpPr>
        <p:spPr>
          <a:xfrm>
            <a:off x="1523999" y="24375"/>
            <a:ext cx="10213675"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Economies of Scale and Trade: New Trade Theory</a:t>
            </a:r>
          </a:p>
        </p:txBody>
      </p:sp>
      <p:sp>
        <p:nvSpPr>
          <p:cNvPr id="9" name="Textfeld 8">
            <a:extLst>
              <a:ext uri="{FF2B5EF4-FFF2-40B4-BE49-F238E27FC236}">
                <a16:creationId xmlns:a16="http://schemas.microsoft.com/office/drawing/2014/main" id="{362852F8-7A00-BF6B-6840-71474CF062C2}"/>
              </a:ext>
            </a:extLst>
          </p:cNvPr>
          <p:cNvSpPr txBox="1"/>
          <p:nvPr/>
        </p:nvSpPr>
        <p:spPr>
          <a:xfrm>
            <a:off x="955119" y="495298"/>
            <a:ext cx="9144000" cy="5519638"/>
          </a:xfrm>
          <a:prstGeom prst="rect">
            <a:avLst/>
          </a:prstGeom>
          <a:noFill/>
        </p:spPr>
        <p:txBody>
          <a:bodyPr wrap="square" rtlCol="0">
            <a:noAutofit/>
          </a:bodyPr>
          <a:lstStyle/>
          <a:p>
            <a:r>
              <a:rPr lang="en-US" sz="2400" dirty="0"/>
              <a:t>Is there trade if countries do not differ in their productivities?</a:t>
            </a:r>
          </a:p>
          <a:p>
            <a:endParaRPr lang="en-US" sz="2400" dirty="0"/>
          </a:p>
          <a:p>
            <a:endParaRPr lang="en-US" sz="2400" dirty="0"/>
          </a:p>
          <a:p>
            <a:r>
              <a:rPr lang="en-US" sz="2400" b="1" dirty="0"/>
              <a:t>New assumption:</a:t>
            </a:r>
          </a:p>
          <a:p>
            <a:endParaRPr lang="en-US" sz="2400" dirty="0"/>
          </a:p>
          <a:p>
            <a:endParaRPr lang="en-US" sz="2400" dirty="0"/>
          </a:p>
          <a:p>
            <a:pPr marL="342900" indent="-342900">
              <a:buFont typeface="Arial" panose="020B0604020202020204" pitchFamily="34" charset="0"/>
              <a:buChar char="•"/>
            </a:pPr>
            <a:r>
              <a:rPr lang="en-US" sz="2400" dirty="0"/>
              <a:t>Increasing returns to scale: Y=F(L) leads e.g. 2L↑ → 3Y↑</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With constant factor prices,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average costs fall as production increases</a:t>
            </a:r>
            <a:endParaRPr lang="de-DE" sz="2400" dirty="0"/>
          </a:p>
          <a:p>
            <a:endParaRPr lang="de-DE" sz="2000" dirty="0"/>
          </a:p>
        </p:txBody>
      </p:sp>
      <p:sp>
        <p:nvSpPr>
          <p:cNvPr id="5" name="Rechteck 4">
            <a:extLst>
              <a:ext uri="{FF2B5EF4-FFF2-40B4-BE49-F238E27FC236}">
                <a16:creationId xmlns:a16="http://schemas.microsoft.com/office/drawing/2014/main" id="{7FDA4914-92E4-C900-05F9-5E8C311BC9A2}"/>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00275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F2E3A-0CAA-87AA-835E-728CE64181A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870B44B-7779-1F47-D8AA-3FFB24DFD1B7}"/>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Economies of Scale and Trade</a:t>
            </a:r>
          </a:p>
        </p:txBody>
      </p:sp>
      <p:sp>
        <p:nvSpPr>
          <p:cNvPr id="9" name="Textfeld 8">
            <a:extLst>
              <a:ext uri="{FF2B5EF4-FFF2-40B4-BE49-F238E27FC236}">
                <a16:creationId xmlns:a16="http://schemas.microsoft.com/office/drawing/2014/main" id="{3E520E58-98FF-8227-6EF1-D44223F0FBFF}"/>
              </a:ext>
            </a:extLst>
          </p:cNvPr>
          <p:cNvSpPr txBox="1"/>
          <p:nvPr/>
        </p:nvSpPr>
        <p:spPr>
          <a:xfrm>
            <a:off x="80682" y="404663"/>
            <a:ext cx="11567032" cy="2216575"/>
          </a:xfrm>
          <a:prstGeom prst="rect">
            <a:avLst/>
          </a:prstGeom>
          <a:noFill/>
        </p:spPr>
        <p:txBody>
          <a:bodyPr wrap="square" rtlCol="0">
            <a:noAutofit/>
          </a:bodyPr>
          <a:lstStyle/>
          <a:p>
            <a:pPr marL="342900" indent="-342900">
              <a:buFont typeface="Arial" panose="020B0604020202020204" pitchFamily="34" charset="0"/>
              <a:buChar char="•"/>
            </a:pPr>
            <a:r>
              <a:rPr lang="en-US" sz="2000" dirty="0"/>
              <a:t>Consumers have a preference for the differentiation of a product (variants of a product)</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Each country </a:t>
            </a:r>
            <a:r>
              <a:rPr lang="en-US" sz="2000" dirty="0" err="1"/>
              <a:t>specialises</a:t>
            </a:r>
            <a:r>
              <a:rPr lang="en-US" sz="2000" dirty="0"/>
              <a:t> in one product variant, produces the entire demand for the global market and uses its resources for this.</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Due to the increasing economies of scale, the average production costs for each country fall</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r>
              <a:rPr lang="en-US" sz="2000" dirty="0"/>
              <a:t>		</a:t>
            </a:r>
            <a:endParaRPr lang="de-DE" sz="2400" dirty="0"/>
          </a:p>
          <a:p>
            <a:endParaRPr lang="de-DE" sz="2000" dirty="0"/>
          </a:p>
        </p:txBody>
      </p:sp>
      <p:sp>
        <p:nvSpPr>
          <p:cNvPr id="12" name="Rechteck 11">
            <a:extLst>
              <a:ext uri="{FF2B5EF4-FFF2-40B4-BE49-F238E27FC236}">
                <a16:creationId xmlns:a16="http://schemas.microsoft.com/office/drawing/2014/main" id="{DCD81862-8356-B2FF-6AF6-5EBA31C135A5}"/>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3" name="Textfeld 2">
            <a:extLst>
              <a:ext uri="{FF2B5EF4-FFF2-40B4-BE49-F238E27FC236}">
                <a16:creationId xmlns:a16="http://schemas.microsoft.com/office/drawing/2014/main" id="{0E64957A-C806-B278-2127-6251F36E9B43}"/>
              </a:ext>
            </a:extLst>
          </p:cNvPr>
          <p:cNvSpPr txBox="1"/>
          <p:nvPr/>
        </p:nvSpPr>
        <p:spPr>
          <a:xfrm>
            <a:off x="80682" y="2880169"/>
            <a:ext cx="8312204" cy="3416320"/>
          </a:xfrm>
          <a:prstGeom prst="rect">
            <a:avLst/>
          </a:prstGeom>
          <a:noFill/>
        </p:spPr>
        <p:txBody>
          <a:bodyPr wrap="square">
            <a:spAutoFit/>
          </a:bodyPr>
          <a:lstStyle/>
          <a:p>
            <a:r>
              <a:rPr lang="en-US" sz="1800" b="1" dirty="0"/>
              <a:t>Consequences:</a:t>
            </a:r>
          </a:p>
          <a:p>
            <a:endParaRPr lang="en-US" sz="1800" dirty="0"/>
          </a:p>
          <a:p>
            <a:pPr marL="285750" indent="-285750">
              <a:buFont typeface="Arial" panose="020B0604020202020204" pitchFamily="34" charset="0"/>
              <a:buChar char="•"/>
            </a:pPr>
            <a:r>
              <a:rPr lang="en-US" sz="1800" dirty="0"/>
              <a:t>Each country has </a:t>
            </a:r>
            <a:r>
              <a:rPr lang="en-US" sz="1800" dirty="0" err="1"/>
              <a:t>specialised</a:t>
            </a:r>
            <a:r>
              <a:rPr lang="en-US" sz="1800" dirty="0"/>
              <a:t>, but the number of product variants on the world market has not decreased.</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Overall, global production is produced at lower average costs than when individual countries are self-sufficient and producers can exploit economies of scale</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Due to the economies of scale, a country </a:t>
            </a:r>
            <a:r>
              <a:rPr lang="en-US" sz="1800" dirty="0" err="1"/>
              <a:t>specialises</a:t>
            </a:r>
            <a:r>
              <a:rPr lang="en-US" sz="1800" dirty="0"/>
              <a:t> in the production of some products and imports the others</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Trade also takes place between countries with comparable production conditions</a:t>
            </a:r>
            <a:endParaRPr lang="de-DE" sz="2000" dirty="0"/>
          </a:p>
        </p:txBody>
      </p:sp>
    </p:spTree>
    <p:extLst>
      <p:ext uri="{BB962C8B-B14F-4D97-AF65-F5344CB8AC3E}">
        <p14:creationId xmlns:p14="http://schemas.microsoft.com/office/powerpoint/2010/main" val="2009757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3C40C-C68B-F6DD-EFA8-07B90DFB034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5DC0E0E-89B3-42FB-8472-6E603BD6C631}"/>
              </a:ext>
            </a:extLst>
          </p:cNvPr>
          <p:cNvSpPr txBox="1">
            <a:spLocks/>
          </p:cNvSpPr>
          <p:nvPr/>
        </p:nvSpPr>
        <p:spPr>
          <a:xfrm>
            <a:off x="-197223" y="-40442"/>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Internal and External Economies of Scale</a:t>
            </a:r>
          </a:p>
        </p:txBody>
      </p:sp>
      <p:sp>
        <p:nvSpPr>
          <p:cNvPr id="9" name="Textfeld 8">
            <a:extLst>
              <a:ext uri="{FF2B5EF4-FFF2-40B4-BE49-F238E27FC236}">
                <a16:creationId xmlns:a16="http://schemas.microsoft.com/office/drawing/2014/main" id="{B3C4C0F8-5E59-BA6D-5544-DE2FB92A36F5}"/>
              </a:ext>
            </a:extLst>
          </p:cNvPr>
          <p:cNvSpPr txBox="1"/>
          <p:nvPr/>
        </p:nvSpPr>
        <p:spPr>
          <a:xfrm>
            <a:off x="0" y="777885"/>
            <a:ext cx="7433534" cy="5967972"/>
          </a:xfrm>
          <a:prstGeom prst="rect">
            <a:avLst/>
          </a:prstGeom>
          <a:noFill/>
        </p:spPr>
        <p:txBody>
          <a:bodyPr wrap="square" rtlCol="0">
            <a:noAutofit/>
          </a:bodyPr>
          <a:lstStyle/>
          <a:p>
            <a:r>
              <a:rPr lang="en-US" sz="2000" b="1" dirty="0"/>
              <a:t>Internal economies of scale:</a:t>
            </a:r>
            <a:r>
              <a:rPr lang="en-US" sz="2000" dirty="0"/>
              <a:t>	</a:t>
            </a:r>
          </a:p>
          <a:p>
            <a:pPr marL="342900" indent="-342900">
              <a:buFont typeface="Arial" panose="020B0604020202020204" pitchFamily="34" charset="0"/>
              <a:buChar char="•"/>
            </a:pPr>
            <a:r>
              <a:rPr lang="en-US" sz="2000" dirty="0"/>
              <a:t>Average costs fall due to the size of the company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Due to high fixed costs, a certain size is necessary for efficient production (e.g. car sector/pharmaceutical sector)</a:t>
            </a:r>
          </a:p>
          <a:p>
            <a:pPr marL="342900" indent="-342900">
              <a:buFont typeface="Arial" panose="020B0604020202020204" pitchFamily="34" charset="0"/>
              <a:buChar char="•"/>
            </a:pPr>
            <a:r>
              <a:rPr lang="en-US" sz="2000" dirty="0"/>
              <a:t>Large companies produce differentiated products for which prices can vary.</a:t>
            </a:r>
          </a:p>
          <a:p>
            <a:endParaRPr lang="en-US" sz="2000" dirty="0"/>
          </a:p>
          <a:p>
            <a:r>
              <a:rPr lang="en-US" sz="2000" dirty="0"/>
              <a:t>Competition under monopolistic competition</a:t>
            </a:r>
          </a:p>
          <a:p>
            <a:endParaRPr lang="en-US" sz="2000" dirty="0"/>
          </a:p>
          <a:p>
            <a:r>
              <a:rPr lang="en-US" sz="2000" b="1" dirty="0"/>
              <a:t>External economies of scale:</a:t>
            </a:r>
            <a:r>
              <a:rPr lang="en-US" sz="2000" dirty="0"/>
              <a:t>	</a:t>
            </a:r>
          </a:p>
          <a:p>
            <a:pPr marL="342900" indent="-342900">
              <a:buFont typeface="Arial" panose="020B0604020202020204" pitchFamily="34" charset="0"/>
              <a:buChar char="•"/>
            </a:pPr>
            <a:r>
              <a:rPr lang="en-US" sz="2000" dirty="0"/>
              <a:t>Average costs fall due to the number of companies (depend on the size of the industrial sector)</a:t>
            </a:r>
          </a:p>
          <a:p>
            <a:pPr marL="342900" indent="-342900">
              <a:buFont typeface="Arial" panose="020B0604020202020204" pitchFamily="34" charset="0"/>
              <a:buChar char="•"/>
            </a:pPr>
            <a:r>
              <a:rPr lang="en-US" sz="2000" dirty="0"/>
              <a:t>In principle, small companies that offer the same product under </a:t>
            </a:r>
            <a:r>
              <a:rPr lang="en-US" sz="2000" dirty="0" err="1"/>
              <a:t>favourable</a:t>
            </a:r>
            <a:r>
              <a:rPr lang="en-US" sz="2000" dirty="0"/>
              <a:t> conditions (geography/tax environment) at the same price (clustering of suppliers/e.g. souvenir shops or start-ups for similar products)</a:t>
            </a:r>
          </a:p>
          <a:p>
            <a:pPr marL="342900" indent="-342900">
              <a:buFont typeface="Arial" panose="020B0604020202020204" pitchFamily="34" charset="0"/>
              <a:buChar char="•"/>
            </a:pPr>
            <a:r>
              <a:rPr lang="en-US" sz="2000" dirty="0"/>
              <a:t>Competition under perfect competition</a:t>
            </a:r>
            <a:endParaRPr lang="de-DE" sz="2000" dirty="0"/>
          </a:p>
          <a:p>
            <a:endParaRPr lang="de-DE" sz="2000" dirty="0"/>
          </a:p>
        </p:txBody>
      </p:sp>
      <p:sp>
        <p:nvSpPr>
          <p:cNvPr id="10" name="Rechteck 9">
            <a:extLst>
              <a:ext uri="{FF2B5EF4-FFF2-40B4-BE49-F238E27FC236}">
                <a16:creationId xmlns:a16="http://schemas.microsoft.com/office/drawing/2014/main" id="{E78767AE-A098-A96E-5DB2-79E6B94F0703}"/>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13756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B0E20-7626-9E03-31FD-6630EE59304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7687E71-DDE7-720B-6DB3-B8BB04F6EA58}"/>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Internal Economies of Scale</a:t>
            </a:r>
          </a:p>
        </p:txBody>
      </p:sp>
      <p:sp>
        <p:nvSpPr>
          <p:cNvPr id="9" name="Textfeld 8">
            <a:extLst>
              <a:ext uri="{FF2B5EF4-FFF2-40B4-BE49-F238E27FC236}">
                <a16:creationId xmlns:a16="http://schemas.microsoft.com/office/drawing/2014/main" id="{E0C1B830-5859-70C5-6BC0-0CBA23F72139}"/>
              </a:ext>
            </a:extLst>
          </p:cNvPr>
          <p:cNvSpPr txBox="1"/>
          <p:nvPr/>
        </p:nvSpPr>
        <p:spPr>
          <a:xfrm>
            <a:off x="631116" y="868985"/>
            <a:ext cx="6947647" cy="5519638"/>
          </a:xfrm>
          <a:prstGeom prst="rect">
            <a:avLst/>
          </a:prstGeom>
          <a:noFill/>
        </p:spPr>
        <p:txBody>
          <a:bodyPr wrap="square" rtlCol="0">
            <a:noAutofit/>
          </a:bodyPr>
          <a:lstStyle/>
          <a:p>
            <a:pPr algn="ctr"/>
            <a:r>
              <a:rPr lang="de-DE" sz="2400" b="1" dirty="0" err="1"/>
              <a:t>Cost</a:t>
            </a:r>
            <a:r>
              <a:rPr lang="de-DE" sz="2400" b="1" dirty="0"/>
              <a:t> </a:t>
            </a:r>
            <a:r>
              <a:rPr lang="de-DE" sz="2400" b="1" dirty="0" err="1"/>
              <a:t>function</a:t>
            </a:r>
            <a:r>
              <a:rPr lang="de-DE" sz="2400" b="1" dirty="0"/>
              <a:t>:</a:t>
            </a:r>
          </a:p>
          <a:p>
            <a:endParaRPr lang="de-DE" sz="2400" dirty="0"/>
          </a:p>
          <a:p>
            <a:r>
              <a:rPr lang="de-DE" sz="2400" dirty="0"/>
              <a:t>Costs = Fixed </a:t>
            </a:r>
            <a:r>
              <a:rPr lang="de-DE" sz="2400" dirty="0" err="1"/>
              <a:t>costs</a:t>
            </a:r>
            <a:r>
              <a:rPr lang="de-DE" sz="2400" dirty="0"/>
              <a:t> + variable </a:t>
            </a:r>
            <a:r>
              <a:rPr lang="de-DE" sz="2400" dirty="0" err="1"/>
              <a:t>costs</a:t>
            </a:r>
            <a:endParaRPr lang="de-DE" sz="2400" dirty="0"/>
          </a:p>
          <a:p>
            <a:endParaRPr lang="de-DE" sz="2400" dirty="0"/>
          </a:p>
          <a:p>
            <a:pPr algn="ctr"/>
            <a:r>
              <a:rPr lang="de-DE" sz="2400" b="1" dirty="0"/>
              <a:t>K(x)=</a:t>
            </a:r>
            <a:r>
              <a:rPr lang="de-DE" sz="2400" b="1" dirty="0" err="1"/>
              <a:t>KF+k∙x</a:t>
            </a:r>
            <a:endParaRPr lang="de-DE" sz="2400" b="1" dirty="0"/>
          </a:p>
          <a:p>
            <a:pPr algn="ctr"/>
            <a:endParaRPr lang="de-DE" sz="2400" dirty="0"/>
          </a:p>
          <a:p>
            <a:r>
              <a:rPr lang="de-DE" sz="2400" dirty="0"/>
              <a:t>Average </a:t>
            </a:r>
            <a:r>
              <a:rPr lang="de-DE" sz="2400" dirty="0" err="1"/>
              <a:t>costs</a:t>
            </a:r>
            <a:r>
              <a:rPr lang="de-DE" sz="2400" dirty="0"/>
              <a:t> =</a:t>
            </a:r>
          </a:p>
          <a:p>
            <a:endParaRPr lang="de-DE" sz="2400" dirty="0"/>
          </a:p>
          <a:p>
            <a:pPr algn="ctr"/>
            <a:r>
              <a:rPr lang="de-DE" sz="2400" b="1" dirty="0"/>
              <a:t>DK(x)=KF/</a:t>
            </a:r>
            <a:r>
              <a:rPr lang="de-DE" sz="2400" b="1" dirty="0" err="1"/>
              <a:t>x+k</a:t>
            </a:r>
            <a:endParaRPr lang="de-DE" sz="2400" b="1" dirty="0"/>
          </a:p>
          <a:p>
            <a:endParaRPr lang="de-DE" sz="2400" dirty="0"/>
          </a:p>
          <a:p>
            <a:r>
              <a:rPr lang="de-DE" sz="2400" dirty="0" err="1"/>
              <a:t>Marinal</a:t>
            </a:r>
            <a:r>
              <a:rPr lang="de-DE" sz="2400" dirty="0"/>
              <a:t> </a:t>
            </a:r>
            <a:r>
              <a:rPr lang="de-DE" sz="2400" dirty="0" err="1"/>
              <a:t>costs</a:t>
            </a:r>
            <a:r>
              <a:rPr lang="de-DE" sz="2400" dirty="0"/>
              <a:t> =</a:t>
            </a:r>
          </a:p>
          <a:p>
            <a:endParaRPr lang="de-DE" sz="2400" dirty="0"/>
          </a:p>
          <a:p>
            <a:pPr algn="ctr"/>
            <a:r>
              <a:rPr lang="de-DE" sz="2400" b="1" dirty="0"/>
              <a:t>GK=</a:t>
            </a:r>
            <a:r>
              <a:rPr lang="de-DE" sz="2400" b="1" dirty="0" err="1"/>
              <a:t>dK</a:t>
            </a:r>
            <a:r>
              <a:rPr lang="de-DE" sz="2400" b="1" dirty="0"/>
              <a:t>/dx=K‘(x)=k</a:t>
            </a:r>
          </a:p>
          <a:p>
            <a:endParaRPr lang="de-DE" sz="2000" dirty="0"/>
          </a:p>
        </p:txBody>
      </p:sp>
      <p:sp>
        <p:nvSpPr>
          <p:cNvPr id="10" name="Rechteck 9">
            <a:extLst>
              <a:ext uri="{FF2B5EF4-FFF2-40B4-BE49-F238E27FC236}">
                <a16:creationId xmlns:a16="http://schemas.microsoft.com/office/drawing/2014/main" id="{3BC93030-3C21-7553-1E41-D5718B97BEB5}"/>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74045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BFD89-799B-CE58-7170-6B77A6E112A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B80BE2B-0C34-F965-8EE1-666487D9B16E}"/>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Internal Economies of Scale</a:t>
            </a:r>
          </a:p>
        </p:txBody>
      </p:sp>
      <p:sp>
        <p:nvSpPr>
          <p:cNvPr id="9" name="Textfeld 8">
            <a:extLst>
              <a:ext uri="{FF2B5EF4-FFF2-40B4-BE49-F238E27FC236}">
                <a16:creationId xmlns:a16="http://schemas.microsoft.com/office/drawing/2014/main" id="{DA1E2B85-F77D-7831-79B0-FD2AE1DCB5E6}"/>
              </a:ext>
            </a:extLst>
          </p:cNvPr>
          <p:cNvSpPr txBox="1"/>
          <p:nvPr/>
        </p:nvSpPr>
        <p:spPr>
          <a:xfrm>
            <a:off x="242048" y="5044392"/>
            <a:ext cx="8553036" cy="856137"/>
          </a:xfrm>
          <a:prstGeom prst="rect">
            <a:avLst/>
          </a:prstGeom>
          <a:noFill/>
        </p:spPr>
        <p:txBody>
          <a:bodyPr wrap="square" rtlCol="0">
            <a:noAutofit/>
          </a:bodyPr>
          <a:lstStyle/>
          <a:p>
            <a:r>
              <a:rPr lang="en-US" sz="2400" dirty="0"/>
              <a:t>Due to the fixed cost degression, the average costs decrease with increasing output quantity, but are above the marginal costs (e.g. with constant marginal costs).</a:t>
            </a:r>
            <a:endParaRPr lang="de-DE" sz="2000" dirty="0"/>
          </a:p>
        </p:txBody>
      </p:sp>
      <p:cxnSp>
        <p:nvCxnSpPr>
          <p:cNvPr id="6" name="Gerade Verbindung mit Pfeil 5">
            <a:extLst>
              <a:ext uri="{FF2B5EF4-FFF2-40B4-BE49-F238E27FC236}">
                <a16:creationId xmlns:a16="http://schemas.microsoft.com/office/drawing/2014/main" id="{9471CEEE-8C3E-C436-726E-B7996E1A1F9F}"/>
              </a:ext>
            </a:extLst>
          </p:cNvPr>
          <p:cNvCxnSpPr/>
          <p:nvPr/>
        </p:nvCxnSpPr>
        <p:spPr>
          <a:xfrm flipV="1">
            <a:off x="2999656" y="889966"/>
            <a:ext cx="0" cy="367240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Gerade Verbindung mit Pfeil 6">
            <a:extLst>
              <a:ext uri="{FF2B5EF4-FFF2-40B4-BE49-F238E27FC236}">
                <a16:creationId xmlns:a16="http://schemas.microsoft.com/office/drawing/2014/main" id="{EB3C7951-6F1B-AD95-A4C1-8ADC5291F093}"/>
              </a:ext>
            </a:extLst>
          </p:cNvPr>
          <p:cNvCxnSpPr>
            <a:cxnSpLocks/>
          </p:cNvCxnSpPr>
          <p:nvPr/>
        </p:nvCxnSpPr>
        <p:spPr>
          <a:xfrm>
            <a:off x="2999656" y="4562374"/>
            <a:ext cx="525189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Gerader Verbinder 7">
            <a:extLst>
              <a:ext uri="{FF2B5EF4-FFF2-40B4-BE49-F238E27FC236}">
                <a16:creationId xmlns:a16="http://schemas.microsoft.com/office/drawing/2014/main" id="{DD22FB98-5831-54E6-5336-912C090D1B59}"/>
              </a:ext>
            </a:extLst>
          </p:cNvPr>
          <p:cNvCxnSpPr>
            <a:cxnSpLocks/>
          </p:cNvCxnSpPr>
          <p:nvPr/>
        </p:nvCxnSpPr>
        <p:spPr>
          <a:xfrm flipV="1">
            <a:off x="3004430" y="3408886"/>
            <a:ext cx="4387715" cy="6543"/>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Freihandform: Form 9">
            <a:extLst>
              <a:ext uri="{FF2B5EF4-FFF2-40B4-BE49-F238E27FC236}">
                <a16:creationId xmlns:a16="http://schemas.microsoft.com/office/drawing/2014/main" id="{D4472508-26EF-952C-5484-4537143EFEEA}"/>
              </a:ext>
            </a:extLst>
          </p:cNvPr>
          <p:cNvSpPr/>
          <p:nvPr/>
        </p:nvSpPr>
        <p:spPr>
          <a:xfrm>
            <a:off x="3112168" y="1155033"/>
            <a:ext cx="3657600" cy="2081463"/>
          </a:xfrm>
          <a:custGeom>
            <a:avLst/>
            <a:gdLst>
              <a:gd name="connsiteX0" fmla="*/ 0 w 3657600"/>
              <a:gd name="connsiteY0" fmla="*/ 0 h 2081463"/>
              <a:gd name="connsiteX1" fmla="*/ 1251285 w 3657600"/>
              <a:gd name="connsiteY1" fmla="*/ 1600200 h 2081463"/>
              <a:gd name="connsiteX2" fmla="*/ 3657600 w 3657600"/>
              <a:gd name="connsiteY2" fmla="*/ 2081463 h 2081463"/>
            </a:gdLst>
            <a:ahLst/>
            <a:cxnLst>
              <a:cxn ang="0">
                <a:pos x="connsiteX0" y="connsiteY0"/>
              </a:cxn>
              <a:cxn ang="0">
                <a:pos x="connsiteX1" y="connsiteY1"/>
              </a:cxn>
              <a:cxn ang="0">
                <a:pos x="connsiteX2" y="connsiteY2"/>
              </a:cxn>
            </a:cxnLst>
            <a:rect l="l" t="t" r="r" b="b"/>
            <a:pathLst>
              <a:path w="3657600" h="2081463">
                <a:moveTo>
                  <a:pt x="0" y="0"/>
                </a:moveTo>
                <a:cubicBezTo>
                  <a:pt x="320842" y="626645"/>
                  <a:pt x="641685" y="1253290"/>
                  <a:pt x="1251285" y="1600200"/>
                </a:cubicBezTo>
                <a:cubicBezTo>
                  <a:pt x="1860885" y="1947110"/>
                  <a:pt x="2759242" y="2014286"/>
                  <a:pt x="3657600" y="20814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feld 10">
            <a:extLst>
              <a:ext uri="{FF2B5EF4-FFF2-40B4-BE49-F238E27FC236}">
                <a16:creationId xmlns:a16="http://schemas.microsoft.com/office/drawing/2014/main" id="{95CD0452-FF52-D78E-2222-569097CC6E8B}"/>
              </a:ext>
            </a:extLst>
          </p:cNvPr>
          <p:cNvSpPr txBox="1"/>
          <p:nvPr/>
        </p:nvSpPr>
        <p:spPr>
          <a:xfrm>
            <a:off x="5323019" y="2726170"/>
            <a:ext cx="2416432" cy="369332"/>
          </a:xfrm>
          <a:prstGeom prst="rect">
            <a:avLst/>
          </a:prstGeom>
          <a:noFill/>
        </p:spPr>
        <p:txBody>
          <a:bodyPr wrap="none" rtlCol="0">
            <a:spAutoFit/>
          </a:bodyPr>
          <a:lstStyle/>
          <a:p>
            <a:pPr algn="ctr"/>
            <a:r>
              <a:rPr lang="de-DE" b="1" dirty="0"/>
              <a:t>DK(x)=KF/</a:t>
            </a:r>
            <a:r>
              <a:rPr lang="de-DE" b="1" dirty="0" err="1"/>
              <a:t>x+k</a:t>
            </a:r>
            <a:r>
              <a:rPr lang="de-DE" b="1" dirty="0"/>
              <a:t>=KF/</a:t>
            </a:r>
            <a:r>
              <a:rPr lang="de-DE" b="1" dirty="0" err="1"/>
              <a:t>x+GK</a:t>
            </a:r>
            <a:endParaRPr lang="de-DE" b="1" dirty="0"/>
          </a:p>
        </p:txBody>
      </p:sp>
      <p:sp>
        <p:nvSpPr>
          <p:cNvPr id="12" name="Textfeld 11">
            <a:extLst>
              <a:ext uri="{FF2B5EF4-FFF2-40B4-BE49-F238E27FC236}">
                <a16:creationId xmlns:a16="http://schemas.microsoft.com/office/drawing/2014/main" id="{EAE70BFC-4F58-4E73-0D66-2909C4BF55AE}"/>
              </a:ext>
            </a:extLst>
          </p:cNvPr>
          <p:cNvSpPr txBox="1"/>
          <p:nvPr/>
        </p:nvSpPr>
        <p:spPr>
          <a:xfrm>
            <a:off x="7449984" y="3224220"/>
            <a:ext cx="2823570" cy="369332"/>
          </a:xfrm>
          <a:prstGeom prst="rect">
            <a:avLst/>
          </a:prstGeom>
          <a:noFill/>
        </p:spPr>
        <p:txBody>
          <a:bodyPr wrap="square" rtlCol="0">
            <a:spAutoFit/>
          </a:bodyPr>
          <a:lstStyle/>
          <a:p>
            <a:r>
              <a:rPr lang="de-DE" b="1" dirty="0"/>
              <a:t>GK=</a:t>
            </a:r>
            <a:r>
              <a:rPr lang="de-DE" b="1" dirty="0" err="1"/>
              <a:t>dK</a:t>
            </a:r>
            <a:r>
              <a:rPr lang="de-DE" b="1" dirty="0"/>
              <a:t>/dx=K‘(x)=k</a:t>
            </a:r>
          </a:p>
        </p:txBody>
      </p:sp>
      <p:sp>
        <p:nvSpPr>
          <p:cNvPr id="13" name="Textfeld 12">
            <a:extLst>
              <a:ext uri="{FF2B5EF4-FFF2-40B4-BE49-F238E27FC236}">
                <a16:creationId xmlns:a16="http://schemas.microsoft.com/office/drawing/2014/main" id="{7B051857-B798-E99C-5271-2A32EA878E5B}"/>
              </a:ext>
            </a:extLst>
          </p:cNvPr>
          <p:cNvSpPr txBox="1"/>
          <p:nvPr/>
        </p:nvSpPr>
        <p:spPr>
          <a:xfrm>
            <a:off x="7763544" y="4551131"/>
            <a:ext cx="284052" cy="369332"/>
          </a:xfrm>
          <a:prstGeom prst="rect">
            <a:avLst/>
          </a:prstGeom>
          <a:noFill/>
        </p:spPr>
        <p:txBody>
          <a:bodyPr wrap="none" rtlCol="0">
            <a:spAutoFit/>
          </a:bodyPr>
          <a:lstStyle/>
          <a:p>
            <a:r>
              <a:rPr lang="de-DE" dirty="0"/>
              <a:t>x</a:t>
            </a:r>
          </a:p>
        </p:txBody>
      </p:sp>
      <p:sp>
        <p:nvSpPr>
          <p:cNvPr id="14" name="Textfeld 13">
            <a:extLst>
              <a:ext uri="{FF2B5EF4-FFF2-40B4-BE49-F238E27FC236}">
                <a16:creationId xmlns:a16="http://schemas.microsoft.com/office/drawing/2014/main" id="{DA16DBFE-6E3C-094D-1E97-54152A507D4E}"/>
              </a:ext>
            </a:extLst>
          </p:cNvPr>
          <p:cNvSpPr txBox="1"/>
          <p:nvPr/>
        </p:nvSpPr>
        <p:spPr>
          <a:xfrm>
            <a:off x="2548892" y="926351"/>
            <a:ext cx="450764" cy="646331"/>
          </a:xfrm>
          <a:prstGeom prst="rect">
            <a:avLst/>
          </a:prstGeom>
          <a:noFill/>
        </p:spPr>
        <p:txBody>
          <a:bodyPr wrap="none" rtlCol="0">
            <a:spAutoFit/>
          </a:bodyPr>
          <a:lstStyle/>
          <a:p>
            <a:r>
              <a:rPr lang="de-DE" dirty="0"/>
              <a:t>DK</a:t>
            </a:r>
          </a:p>
          <a:p>
            <a:r>
              <a:rPr lang="de-DE" dirty="0"/>
              <a:t>GK</a:t>
            </a:r>
          </a:p>
        </p:txBody>
      </p:sp>
      <p:sp>
        <p:nvSpPr>
          <p:cNvPr id="17" name="Rechteck 16">
            <a:extLst>
              <a:ext uri="{FF2B5EF4-FFF2-40B4-BE49-F238E27FC236}">
                <a16:creationId xmlns:a16="http://schemas.microsoft.com/office/drawing/2014/main" id="{EA1518CE-E3A6-5D2D-BAA3-DDE3B1BE4284}"/>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775184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5BD20-3E3D-04E3-EAA4-D0A3B2C1B04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E87E96B-B7C1-3AC4-2AB5-692CEF72A261}"/>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err="1">
                <a:solidFill>
                  <a:sysClr val="windowText" lastClr="000000"/>
                </a:solidFill>
              </a:rPr>
              <a:t>Monoplistic</a:t>
            </a:r>
            <a:r>
              <a:rPr lang="en-US" sz="2800" dirty="0">
                <a:solidFill>
                  <a:sysClr val="windowText" lastClr="000000"/>
                </a:solidFill>
              </a:rPr>
              <a:t> competition</a:t>
            </a:r>
          </a:p>
        </p:txBody>
      </p:sp>
      <p:sp>
        <p:nvSpPr>
          <p:cNvPr id="9" name="Textfeld 8">
            <a:extLst>
              <a:ext uri="{FF2B5EF4-FFF2-40B4-BE49-F238E27FC236}">
                <a16:creationId xmlns:a16="http://schemas.microsoft.com/office/drawing/2014/main" id="{334E7E5F-0723-F4E9-8D6B-542367304F55}"/>
              </a:ext>
            </a:extLst>
          </p:cNvPr>
          <p:cNvSpPr txBox="1"/>
          <p:nvPr/>
        </p:nvSpPr>
        <p:spPr>
          <a:xfrm>
            <a:off x="235789" y="355681"/>
            <a:ext cx="8453816" cy="5519638"/>
          </a:xfrm>
          <a:prstGeom prst="rect">
            <a:avLst/>
          </a:prstGeom>
          <a:noFill/>
        </p:spPr>
        <p:txBody>
          <a:bodyPr wrap="square" rtlCol="0">
            <a:noAutofit/>
          </a:bodyPr>
          <a:lstStyle/>
          <a:p>
            <a:pPr algn="ctr"/>
            <a:r>
              <a:rPr lang="en-US" sz="2200" dirty="0"/>
              <a:t>Assumptions:</a:t>
            </a:r>
          </a:p>
          <a:p>
            <a:pPr algn="ctr"/>
            <a:endParaRPr lang="en-US" sz="2200" dirty="0"/>
          </a:p>
          <a:p>
            <a:pPr algn="ctr"/>
            <a:r>
              <a:rPr lang="en-US" sz="2200" dirty="0"/>
              <a:t>Few companies produce different product variants</a:t>
            </a:r>
          </a:p>
          <a:p>
            <a:pPr algn="ctr"/>
            <a:endParaRPr lang="en-US" sz="2200" dirty="0"/>
          </a:p>
          <a:p>
            <a:pPr algn="ctr"/>
            <a:r>
              <a:rPr lang="en-US" sz="2200" dirty="0"/>
              <a:t>Quasi-monopolies in the product variant (cf. monopoly)</a:t>
            </a:r>
          </a:p>
          <a:p>
            <a:pPr algn="ctr"/>
            <a:endParaRPr lang="en-US" sz="2200" dirty="0"/>
          </a:p>
          <a:p>
            <a:pPr algn="ctr"/>
            <a:r>
              <a:rPr lang="en-US" sz="2200" dirty="0"/>
              <a:t>However, the price is based on the industry average </a:t>
            </a:r>
          </a:p>
          <a:p>
            <a:pPr algn="ctr"/>
            <a:endParaRPr lang="en-US" sz="2200" dirty="0"/>
          </a:p>
          <a:p>
            <a:pPr algn="ctr"/>
            <a:r>
              <a:rPr lang="en-US" sz="2200" dirty="0"/>
              <a:t>Different and independent prices</a:t>
            </a:r>
          </a:p>
          <a:p>
            <a:pPr algn="ctr"/>
            <a:endParaRPr lang="en-US" sz="2200" dirty="0"/>
          </a:p>
          <a:p>
            <a:pPr algn="ctr"/>
            <a:r>
              <a:rPr lang="en-US" sz="2200" dirty="0"/>
              <a:t>Each company takes the prices of the other companies as given (cf. Cournot competition)</a:t>
            </a:r>
          </a:p>
          <a:p>
            <a:pPr algn="ctr"/>
            <a:endParaRPr lang="en-US" sz="2200" dirty="0"/>
          </a:p>
          <a:p>
            <a:pPr algn="ctr"/>
            <a:r>
              <a:rPr lang="en-US" sz="2200" dirty="0"/>
              <a:t>All companies have the same cost structure and face the same demand structure, even if they produce differentiated products</a:t>
            </a:r>
            <a:endParaRPr lang="de-DE" sz="2200" dirty="0"/>
          </a:p>
          <a:p>
            <a:endParaRPr lang="de-DE" sz="2000" dirty="0"/>
          </a:p>
        </p:txBody>
      </p:sp>
      <p:sp>
        <p:nvSpPr>
          <p:cNvPr id="11" name="Rechteck 10">
            <a:extLst>
              <a:ext uri="{FF2B5EF4-FFF2-40B4-BE49-F238E27FC236}">
                <a16:creationId xmlns:a16="http://schemas.microsoft.com/office/drawing/2014/main" id="{727F5538-E296-A55A-8388-9D656F4DB7A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91569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3CCE4-F10D-ECBD-E25A-C9246E815873}"/>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EDBCCBB-1499-70E0-C6A2-14D85C5AA7C7}"/>
              </a:ext>
            </a:extLst>
          </p:cNvPr>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Monopolistic Competition</a:t>
            </a:r>
          </a:p>
        </p:txBody>
      </p:sp>
      <p:sp>
        <p:nvSpPr>
          <p:cNvPr id="9" name="Textfeld 8">
            <a:extLst>
              <a:ext uri="{FF2B5EF4-FFF2-40B4-BE49-F238E27FC236}">
                <a16:creationId xmlns:a16="http://schemas.microsoft.com/office/drawing/2014/main" id="{7C1C3C18-61E2-6F7D-6D30-CCED06BD7A20}"/>
              </a:ext>
            </a:extLst>
          </p:cNvPr>
          <p:cNvSpPr txBox="1"/>
          <p:nvPr/>
        </p:nvSpPr>
        <p:spPr>
          <a:xfrm>
            <a:off x="0" y="357992"/>
            <a:ext cx="12019878" cy="6048186"/>
          </a:xfrm>
          <a:prstGeom prst="rect">
            <a:avLst/>
          </a:prstGeom>
          <a:noFill/>
        </p:spPr>
        <p:txBody>
          <a:bodyPr wrap="square" rtlCol="0">
            <a:noAutofit/>
          </a:bodyPr>
          <a:lstStyle/>
          <a:p>
            <a:r>
              <a:rPr lang="de-DE" sz="2000" dirty="0"/>
              <a:t>Demand</a:t>
            </a:r>
          </a:p>
          <a:p>
            <a:endParaRPr lang="de-DE" sz="2000" dirty="0"/>
          </a:p>
          <a:p>
            <a:r>
              <a:rPr lang="de-DE" sz="2000" dirty="0"/>
              <a:t>x = S(1/n –b(p-P))</a:t>
            </a:r>
          </a:p>
          <a:p>
            <a:endParaRPr lang="de-DE" sz="2000" dirty="0"/>
          </a:p>
          <a:p>
            <a:endParaRPr lang="de-DE" sz="2000" dirty="0"/>
          </a:p>
          <a:p>
            <a:pPr marL="342900" indent="-342900">
              <a:buFont typeface="Arial" panose="020B0604020202020204" pitchFamily="34" charset="0"/>
              <a:buChar char="•"/>
            </a:pPr>
            <a:r>
              <a:rPr lang="en-US" sz="2000" dirty="0"/>
              <a:t>Demand of the sector in increasing in (S): </a:t>
            </a:r>
          </a:p>
          <a:p>
            <a:endParaRPr lang="en-US" sz="2000" dirty="0"/>
          </a:p>
          <a:p>
            <a:pPr marL="342900" indent="-342900">
              <a:buFont typeface="Arial" panose="020B0604020202020204" pitchFamily="34" charset="0"/>
              <a:buChar char="•"/>
            </a:pPr>
            <a:r>
              <a:rPr lang="en-US" sz="2000" dirty="0"/>
              <a:t>Demand increases if the Average Price (P) increases (other firms). </a:t>
            </a:r>
          </a:p>
          <a:p>
            <a:endParaRPr lang="en-US" sz="2000" dirty="0"/>
          </a:p>
          <a:p>
            <a:pPr marL="342900" indent="-342900">
              <a:buFont typeface="Arial" panose="020B0604020202020204" pitchFamily="34" charset="0"/>
              <a:buChar char="•"/>
            </a:pPr>
            <a:r>
              <a:rPr lang="en-US" sz="2000" dirty="0"/>
              <a:t>if p = P, ever firms sells the same share S/n</a:t>
            </a:r>
          </a:p>
          <a:p>
            <a:endParaRPr lang="en-US" sz="2000" dirty="0"/>
          </a:p>
          <a:p>
            <a:pPr marL="342900" indent="-342900">
              <a:buFont typeface="Arial" panose="020B0604020202020204" pitchFamily="34" charset="0"/>
              <a:buChar char="•"/>
            </a:pPr>
            <a:r>
              <a:rPr lang="en-US" sz="2000" dirty="0"/>
              <a:t>The more (p) overtakes (P) the less is the market share of the firm. </a:t>
            </a:r>
          </a:p>
          <a:p>
            <a:endParaRPr lang="en-US" sz="2000" dirty="0"/>
          </a:p>
          <a:p>
            <a:endParaRPr lang="en-US" sz="2000" dirty="0"/>
          </a:p>
          <a:p>
            <a:pPr marL="342900" indent="-342900">
              <a:buFont typeface="Arial" panose="020B0604020202020204" pitchFamily="34" charset="0"/>
              <a:buChar char="•"/>
            </a:pPr>
            <a:r>
              <a:rPr lang="en-US" sz="2000" dirty="0"/>
              <a:t>The size of the sector(S) is not price dependent</a:t>
            </a:r>
            <a:endParaRPr lang="de-DE" sz="2000" dirty="0"/>
          </a:p>
        </p:txBody>
      </p:sp>
      <p:sp>
        <p:nvSpPr>
          <p:cNvPr id="2" name="Textfeld 1">
            <a:extLst>
              <a:ext uri="{FF2B5EF4-FFF2-40B4-BE49-F238E27FC236}">
                <a16:creationId xmlns:a16="http://schemas.microsoft.com/office/drawing/2014/main" id="{3F69B118-9F0D-2C1D-8E49-37794F08195E}"/>
              </a:ext>
            </a:extLst>
          </p:cNvPr>
          <p:cNvSpPr txBox="1"/>
          <p:nvPr/>
        </p:nvSpPr>
        <p:spPr>
          <a:xfrm>
            <a:off x="2260650" y="745269"/>
            <a:ext cx="2768194" cy="923330"/>
          </a:xfrm>
          <a:prstGeom prst="rect">
            <a:avLst/>
          </a:prstGeom>
          <a:noFill/>
        </p:spPr>
        <p:txBody>
          <a:bodyPr wrap="none" rtlCol="0">
            <a:spAutoFit/>
          </a:bodyPr>
          <a:lstStyle/>
          <a:p>
            <a:r>
              <a:rPr lang="en-US" dirty="0"/>
              <a:t>x = Quantity of a single firm</a:t>
            </a:r>
          </a:p>
          <a:p>
            <a:r>
              <a:rPr lang="en-US" dirty="0"/>
              <a:t>S = Size of the sector</a:t>
            </a:r>
          </a:p>
          <a:p>
            <a:r>
              <a:rPr lang="en-US" dirty="0"/>
              <a:t>n = Number of the firms</a:t>
            </a:r>
          </a:p>
        </p:txBody>
      </p:sp>
      <p:sp>
        <p:nvSpPr>
          <p:cNvPr id="6" name="Rechteck 5">
            <a:extLst>
              <a:ext uri="{FF2B5EF4-FFF2-40B4-BE49-F238E27FC236}">
                <a16:creationId xmlns:a16="http://schemas.microsoft.com/office/drawing/2014/main" id="{4C895CF0-574C-C4BC-FC7E-93C9A7A5D881}"/>
              </a:ext>
            </a:extLst>
          </p:cNvPr>
          <p:cNvSpPr/>
          <p:nvPr/>
        </p:nvSpPr>
        <p:spPr>
          <a:xfrm>
            <a:off x="6096000" y="752865"/>
            <a:ext cx="6096000" cy="923330"/>
          </a:xfrm>
          <a:prstGeom prst="rect">
            <a:avLst/>
          </a:prstGeom>
        </p:spPr>
        <p:txBody>
          <a:bodyPr>
            <a:spAutoFit/>
          </a:bodyPr>
          <a:lstStyle/>
          <a:p>
            <a:r>
              <a:rPr lang="en-US" dirty="0"/>
              <a:t>p = Price of a single firm</a:t>
            </a:r>
          </a:p>
          <a:p>
            <a:r>
              <a:rPr lang="en-US" dirty="0"/>
              <a:t>P = Average price of the sector</a:t>
            </a:r>
          </a:p>
          <a:p>
            <a:r>
              <a:rPr lang="en-US" dirty="0"/>
              <a:t>b = </a:t>
            </a:r>
            <a:r>
              <a:rPr lang="en-US" dirty="0" err="1"/>
              <a:t>Pricesensivity</a:t>
            </a:r>
            <a:endParaRPr lang="de-DE" dirty="0"/>
          </a:p>
        </p:txBody>
      </p:sp>
      <p:sp>
        <p:nvSpPr>
          <p:cNvPr id="26" name="Rechteck 25">
            <a:extLst>
              <a:ext uri="{FF2B5EF4-FFF2-40B4-BE49-F238E27FC236}">
                <a16:creationId xmlns:a16="http://schemas.microsoft.com/office/drawing/2014/main" id="{4DA2D498-03AA-3CD5-A522-07FF1D1174C0}"/>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51581668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6">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E174F76-88D6-45A3-B2B4-F8B50747D29E}">
  <we:reference id="wa200007063" version="1.2.0.0" store="de-DE" storeType="OMEX"/>
  <we:alternateReferences>
    <we:reference id="wa200007063" version="1.2.0.0" store="wa200007063"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0</TotalTime>
  <Words>1979</Words>
  <Application>Microsoft Office PowerPoint</Application>
  <PresentationFormat>Breitbild</PresentationFormat>
  <Paragraphs>340</Paragraphs>
  <Slides>25</Slides>
  <Notes>25</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25</vt:i4>
      </vt:variant>
    </vt:vector>
  </HeadingPairs>
  <TitlesOfParts>
    <vt:vector size="33" baseType="lpstr">
      <vt:lpstr>Arial</vt:lpstr>
      <vt:lpstr>Calibri</vt:lpstr>
      <vt:lpstr>Calibri Light</vt:lpstr>
      <vt:lpstr>Cambria Math</vt:lpstr>
      <vt:lpstr>Symbol</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Außenwirtschaft</dc:title>
  <dc:creator>BK</dc:creator>
  <cp:lastModifiedBy>Köster, Bernhard Johannes</cp:lastModifiedBy>
  <cp:revision>581</cp:revision>
  <dcterms:created xsi:type="dcterms:W3CDTF">2019-02-11T10:45:01Z</dcterms:created>
  <dcterms:modified xsi:type="dcterms:W3CDTF">2026-04-21T10:03:38Z</dcterms:modified>
</cp:coreProperties>
</file>