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1577" r:id="rId2"/>
    <p:sldId id="1578" r:id="rId3"/>
    <p:sldId id="1586" r:id="rId4"/>
    <p:sldId id="1587" r:id="rId5"/>
    <p:sldId id="1579" r:id="rId6"/>
    <p:sldId id="1580" r:id="rId7"/>
    <p:sldId id="1581" r:id="rId8"/>
    <p:sldId id="1582" r:id="rId9"/>
    <p:sldId id="1583" r:id="rId10"/>
    <p:sldId id="1584" r:id="rId11"/>
    <p:sldId id="1585"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snapToGrid="0">
      <p:cViewPr varScale="1">
        <p:scale>
          <a:sx n="63" d="100"/>
          <a:sy n="63" d="100"/>
        </p:scale>
        <p:origin x="840"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14.04.2026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E185D65-6F2F-C690-E799-A3D31422FA2A}"/>
            </a:ext>
          </a:extLst>
        </p:cNvPr>
        <p:cNvGrpSpPr/>
        <p:nvPr/>
      </p:nvGrpSpPr>
      <p:grpSpPr>
        <a:xfrm>
          <a:off x="0" y="0"/>
          <a:ext cx="0" cy="0"/>
          <a:chOff x="0" y="0"/>
          <a:chExt cx="0" cy="0"/>
        </a:xfrm>
      </p:grpSpPr>
      <p:sp>
        <p:nvSpPr>
          <p:cNvPr id="338946" name="Rectangle 26">
            <a:extLst>
              <a:ext uri="{FF2B5EF4-FFF2-40B4-BE49-F238E27FC236}">
                <a16:creationId xmlns:a16="http://schemas.microsoft.com/office/drawing/2014/main" id="{D3F4DA9D-5EB8-A407-04B0-2FB61F3F8EC7}"/>
              </a:ext>
            </a:extLst>
          </p:cNvPr>
          <p:cNvSpPr>
            <a:spLocks noGrp="1" noChangeArrowheads="1"/>
          </p:cNvSpPr>
          <p:nvPr>
            <p:ph type="sldNum" sz="quarter"/>
          </p:nvPr>
        </p:nvSpPr>
        <p:spPr>
          <a:noFill/>
        </p:spPr>
        <p:txBody>
          <a:bodyPr/>
          <a:lstStyle>
            <a:lvl1pPr eaLnBrk="0" hangingPunct="0">
              <a:tabLst>
                <a:tab pos="784128" algn="l"/>
                <a:tab pos="1566538" algn="l"/>
                <a:tab pos="2354106" algn="l"/>
                <a:tab pos="3136514" algn="l"/>
              </a:tabLst>
              <a:defRPr sz="2400">
                <a:solidFill>
                  <a:schemeClr val="bg1"/>
                </a:solidFill>
                <a:latin typeface="Times New Roman" pitchFamily="18" charset="0"/>
              </a:defRPr>
            </a:lvl1pPr>
            <a:lvl2pPr eaLnBrk="0" hangingPunct="0">
              <a:tabLst>
                <a:tab pos="784128" algn="l"/>
                <a:tab pos="1566538" algn="l"/>
                <a:tab pos="2354106" algn="l"/>
                <a:tab pos="3136514" algn="l"/>
              </a:tabLst>
              <a:defRPr sz="2400">
                <a:solidFill>
                  <a:schemeClr val="bg1"/>
                </a:solidFill>
                <a:latin typeface="Times New Roman" pitchFamily="18" charset="0"/>
              </a:defRPr>
            </a:lvl2pPr>
            <a:lvl3pPr eaLnBrk="0" hangingPunct="0">
              <a:tabLst>
                <a:tab pos="784128" algn="l"/>
                <a:tab pos="1566538" algn="l"/>
                <a:tab pos="2354106" algn="l"/>
                <a:tab pos="3136514" algn="l"/>
              </a:tabLst>
              <a:defRPr sz="2400">
                <a:solidFill>
                  <a:schemeClr val="bg1"/>
                </a:solidFill>
                <a:latin typeface="Times New Roman" pitchFamily="18" charset="0"/>
              </a:defRPr>
            </a:lvl3pPr>
            <a:lvl4pPr eaLnBrk="0" hangingPunct="0">
              <a:tabLst>
                <a:tab pos="784128" algn="l"/>
                <a:tab pos="1566538" algn="l"/>
                <a:tab pos="2354106" algn="l"/>
                <a:tab pos="3136514" algn="l"/>
              </a:tabLst>
              <a:defRPr sz="2400">
                <a:solidFill>
                  <a:schemeClr val="bg1"/>
                </a:solidFill>
                <a:latin typeface="Times New Roman" pitchFamily="18" charset="0"/>
              </a:defRPr>
            </a:lvl4pPr>
            <a:lvl5pPr eaLnBrk="0" hangingPunct="0">
              <a:tabLst>
                <a:tab pos="784128" algn="l"/>
                <a:tab pos="1566538" algn="l"/>
                <a:tab pos="2354106" algn="l"/>
                <a:tab pos="3136514" algn="l"/>
              </a:tabLst>
              <a:defRPr sz="2400">
                <a:solidFill>
                  <a:schemeClr val="bg1"/>
                </a:solidFill>
                <a:latin typeface="Times New Roman" pitchFamily="18" charset="0"/>
              </a:defRPr>
            </a:lvl5pPr>
            <a:lvl6pPr marL="2723815"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6pPr>
            <a:lvl7pPr marL="3219054"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7pPr>
            <a:lvl8pPr marL="3714293"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8pPr>
            <a:lvl9pPr marL="4209532" indent="-247620" defTabSz="486642" eaLnBrk="0" fontAlgn="base" hangingPunct="0">
              <a:spcBef>
                <a:spcPct val="0"/>
              </a:spcBef>
              <a:spcAft>
                <a:spcPct val="0"/>
              </a:spcAft>
              <a:buClr>
                <a:srgbClr val="000000"/>
              </a:buClr>
              <a:buSzPct val="100000"/>
              <a:buFont typeface="Times New Roman" pitchFamily="18" charset="0"/>
              <a:tabLst>
                <a:tab pos="784128" algn="l"/>
                <a:tab pos="1566538" algn="l"/>
                <a:tab pos="2354106" algn="l"/>
                <a:tab pos="3136514" algn="l"/>
              </a:tabLst>
              <a:defRPr sz="2400">
                <a:solidFill>
                  <a:schemeClr val="bg1"/>
                </a:solidFill>
                <a:latin typeface="Times New Roman" pitchFamily="18" charset="0"/>
              </a:defRPr>
            </a:lvl9pPr>
          </a:lstStyle>
          <a:p>
            <a:pPr eaLnBrk="1" hangingPunct="1"/>
            <a:fld id="{132B1D19-BED2-4088-9BA2-86DBF307A1E6}" type="slidenum">
              <a:rPr lang="de-DE" sz="1300">
                <a:solidFill>
                  <a:srgbClr val="000000"/>
                </a:solidFill>
                <a:latin typeface="Sparkasse Rg" pitchFamily="34" charset="0"/>
              </a:rPr>
              <a:pPr eaLnBrk="1" hangingPunct="1"/>
              <a:t>1</a:t>
            </a:fld>
            <a:endParaRPr lang="de-DE" sz="1300">
              <a:solidFill>
                <a:srgbClr val="000000"/>
              </a:solidFill>
              <a:latin typeface="Sparkasse Rg" pitchFamily="34" charset="0"/>
            </a:endParaRPr>
          </a:p>
        </p:txBody>
      </p:sp>
      <p:sp>
        <p:nvSpPr>
          <p:cNvPr id="338947" name="Rectangle 28">
            <a:extLst>
              <a:ext uri="{FF2B5EF4-FFF2-40B4-BE49-F238E27FC236}">
                <a16:creationId xmlns:a16="http://schemas.microsoft.com/office/drawing/2014/main" id="{FFCA8181-992A-000F-2BBF-3E38E311062C}"/>
              </a:ext>
            </a:extLst>
          </p:cNvPr>
          <p:cNvSpPr txBox="1">
            <a:spLocks noGrp="1" noChangeArrowheads="1"/>
          </p:cNvSpPr>
          <p:nvPr/>
        </p:nvSpPr>
        <p:spPr bwMode="auto">
          <a:xfrm>
            <a:off x="3988427" y="10552668"/>
            <a:ext cx="3013916" cy="517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478" tIns="50689" rIns="97478" bIns="50689"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11D9D1A-A938-4A3C-893E-04F647EF9B5E}" type="slidenum">
              <a:rPr lang="de-DE" sz="1300">
                <a:solidFill>
                  <a:srgbClr val="000000"/>
                </a:solidFill>
                <a:latin typeface="Sparkasse Rg" pitchFamily="34" charset="0"/>
              </a:rPr>
              <a:pPr algn="r" eaLnBrk="1" hangingPunct="1">
                <a:buClrTx/>
                <a:buFontTx/>
                <a:buNone/>
              </a:pPr>
              <a:t>1</a:t>
            </a:fld>
            <a:endParaRPr lang="de-DE" sz="1300">
              <a:solidFill>
                <a:srgbClr val="000000"/>
              </a:solidFill>
              <a:latin typeface="Sparkasse Rg" pitchFamily="34" charset="0"/>
            </a:endParaRPr>
          </a:p>
        </p:txBody>
      </p:sp>
      <p:sp>
        <p:nvSpPr>
          <p:cNvPr id="338948" name="Rectangle 1">
            <a:extLst>
              <a:ext uri="{FF2B5EF4-FFF2-40B4-BE49-F238E27FC236}">
                <a16:creationId xmlns:a16="http://schemas.microsoft.com/office/drawing/2014/main" id="{FEEF7788-DBF6-7F10-43F2-F4C9F5C2DD38}"/>
              </a:ext>
            </a:extLst>
          </p:cNvPr>
          <p:cNvSpPr>
            <a:spLocks noGrp="1" noRot="1" noChangeAspect="1" noChangeArrowheads="1" noTextEdit="1"/>
          </p:cNvSpPr>
          <p:nvPr>
            <p:ph type="sldImg"/>
          </p:nvPr>
        </p:nvSpPr>
        <p:spPr>
          <a:xfrm>
            <a:off x="-182563" y="831850"/>
            <a:ext cx="7410451" cy="41687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8949" name="Rectangle 2">
            <a:extLst>
              <a:ext uri="{FF2B5EF4-FFF2-40B4-BE49-F238E27FC236}">
                <a16:creationId xmlns:a16="http://schemas.microsoft.com/office/drawing/2014/main" id="{0E5A4673-B9E8-3ABA-3878-BCDF9E2466E4}"/>
              </a:ext>
            </a:extLst>
          </p:cNvPr>
          <p:cNvSpPr>
            <a:spLocks noGrp="1" noChangeArrowheads="1"/>
          </p:cNvSpPr>
          <p:nvPr>
            <p:ph type="body" idx="1"/>
          </p:nvPr>
        </p:nvSpPr>
        <p:spPr>
          <a:xfrm>
            <a:off x="935071" y="5279000"/>
            <a:ext cx="5168356" cy="500003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7478" tIns="50689" rIns="97478" bIns="50689" anchor="ctr"/>
          <a:lstStyle/>
          <a:p>
            <a:endParaRPr lang="de-DE"/>
          </a:p>
        </p:txBody>
      </p:sp>
    </p:spTree>
    <p:extLst>
      <p:ext uri="{BB962C8B-B14F-4D97-AF65-F5344CB8AC3E}">
        <p14:creationId xmlns:p14="http://schemas.microsoft.com/office/powerpoint/2010/main" val="772897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5B188-677B-BF90-C343-81F3669D4C5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2B8E647-8B79-05D3-43B3-5B9AB41E1D63}"/>
              </a:ext>
            </a:extLst>
          </p:cNvPr>
          <p:cNvSpPr>
            <a:spLocks noGrp="1" noRot="1" noChangeAspect="1" noResize="1"/>
          </p:cNvSpPr>
          <p:nvPr>
            <p:ph type="sldImg"/>
          </p:nvPr>
        </p:nvSpPr>
        <p:spPr>
          <a:xfrm>
            <a:off x="71438" y="758825"/>
            <a:ext cx="6650037" cy="37417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AB36243E-F321-D38F-20C0-DBBC471C678A}"/>
              </a:ext>
            </a:extLst>
          </p:cNvPr>
          <p:cNvSpPr txBox="1">
            <a:spLocks noGrp="1"/>
          </p:cNvSpPr>
          <p:nvPr>
            <p:ph type="body" sz="quarter" idx="1"/>
          </p:nvPr>
        </p:nvSpPr>
        <p:spPr>
          <a:xfrm>
            <a:off x="679450" y="4741545"/>
            <a:ext cx="5435600" cy="276999"/>
          </a:xfrm>
        </p:spPr>
        <p:txBody>
          <a:bodyPr>
            <a:spAutoFit/>
          </a:bodyPr>
          <a:lstStyle/>
          <a:p>
            <a:endParaRPr lang="de-DE" dirty="0"/>
          </a:p>
        </p:txBody>
      </p:sp>
    </p:spTree>
    <p:extLst>
      <p:ext uri="{BB962C8B-B14F-4D97-AF65-F5344CB8AC3E}">
        <p14:creationId xmlns:p14="http://schemas.microsoft.com/office/powerpoint/2010/main" val="3526033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4BCBC-1525-B2C3-0447-B4F81E9E487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C29F6E7-F678-5555-644B-102B7AFF68B2}"/>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E20244D2-F598-EAE6-7F51-68DFFF2A4CD9}"/>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606671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2A2BA-3B5F-E94C-C780-40F687C6AF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BF0ACA5-46E9-4BDE-232A-9CA786396E76}"/>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728219F-A23C-8523-FA38-FBC94F6B81CE}"/>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1613895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2A4CC-3D6F-845C-9602-B5A828426BA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15CD58A-F257-7463-6D2B-5B087FEFA312}"/>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6EEB7913-3E77-D0B1-F01F-F3EE2C8D29D5}"/>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2810115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12EE1-811B-DEE6-252D-BCF3A71AB52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7827DD6-4338-657D-30C6-6AC5B9BD0365}"/>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971CEFD-C940-2959-3568-02E46C511B19}"/>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1083543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AFBE2-1A8F-88F8-3243-6AAF4BE051F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B4A3D4F-4634-EDAC-F7D6-563750203AC7}"/>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7FF19F8-262E-A1D1-0F26-A02052F39427}"/>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3600485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B49EB-A979-461C-AAFB-70CAE1D6421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CD890C7-DA17-B769-3983-FFF40E2D47B7}"/>
              </a:ext>
            </a:extLst>
          </p:cNvPr>
          <p:cNvSpPr>
            <a:spLocks noGrp="1" noRot="1" noChangeAspect="1" noResize="1"/>
          </p:cNvSpPr>
          <p:nvPr>
            <p:ph type="sldImg"/>
          </p:nvPr>
        </p:nvSpPr>
        <p:spPr>
          <a:xfrm>
            <a:off x="-204788" y="849313"/>
            <a:ext cx="7442201" cy="418782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651624B-4431-E830-3D5E-63ED2134CD99}"/>
              </a:ext>
            </a:extLst>
          </p:cNvPr>
          <p:cNvSpPr txBox="1">
            <a:spLocks noGrp="1"/>
          </p:cNvSpPr>
          <p:nvPr>
            <p:ph type="body" sz="quarter" idx="1"/>
          </p:nvPr>
        </p:nvSpPr>
        <p:spPr>
          <a:xfrm>
            <a:off x="703356" y="5307074"/>
            <a:ext cx="5626853" cy="284681"/>
          </a:xfrm>
        </p:spPr>
        <p:txBody>
          <a:bodyPr>
            <a:spAutoFit/>
          </a:bodyPr>
          <a:lstStyle/>
          <a:p>
            <a:endParaRPr lang="de-DE" dirty="0"/>
          </a:p>
        </p:txBody>
      </p:sp>
    </p:spTree>
    <p:extLst>
      <p:ext uri="{BB962C8B-B14F-4D97-AF65-F5344CB8AC3E}">
        <p14:creationId xmlns:p14="http://schemas.microsoft.com/office/powerpoint/2010/main" val="540264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B96C2-2744-8D56-764C-69D4794802E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E7A9078-8897-7D68-28CF-9E6528C6B35C}"/>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7C8494C-1DDF-2A81-E49E-B42DAE3D1B80}"/>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2592812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5FDE3-0D18-8292-C7EB-1F05F80E2C1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1EDCB4C-A117-09E7-8ABF-EC906BC6FF01}"/>
              </a:ext>
            </a:extLst>
          </p:cNvPr>
          <p:cNvSpPr>
            <a:spLocks noGrp="1" noRot="1" noChangeAspect="1" noResize="1"/>
          </p:cNvSpPr>
          <p:nvPr>
            <p:ph type="sldImg"/>
          </p:nvPr>
        </p:nvSpPr>
        <p:spPr>
          <a:xfrm>
            <a:off x="-74613" y="909638"/>
            <a:ext cx="7974013" cy="4486275"/>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AC42A054-B98D-D24C-BDF1-04575B00322E}"/>
              </a:ext>
            </a:extLst>
          </p:cNvPr>
          <p:cNvSpPr txBox="1">
            <a:spLocks noGrp="1"/>
          </p:cNvSpPr>
          <p:nvPr>
            <p:ph type="body" sz="quarter" idx="1"/>
          </p:nvPr>
        </p:nvSpPr>
        <p:spPr>
          <a:xfrm>
            <a:off x="709930" y="4861441"/>
            <a:ext cx="5679440" cy="284681"/>
          </a:xfrm>
        </p:spPr>
        <p:txBody>
          <a:bodyPr>
            <a:spAutoFit/>
          </a:bodyPr>
          <a:lstStyle/>
          <a:p>
            <a:endParaRPr lang="de-DE" dirty="0"/>
          </a:p>
        </p:txBody>
      </p:sp>
    </p:spTree>
    <p:extLst>
      <p:ext uri="{BB962C8B-B14F-4D97-AF65-F5344CB8AC3E}">
        <p14:creationId xmlns:p14="http://schemas.microsoft.com/office/powerpoint/2010/main" val="3484946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14.04.2026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14.04.2026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14.04.2026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3" y="273353"/>
            <a:ext cx="10971684" cy="1145009"/>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609562" y="1604841"/>
            <a:ext cx="10727860" cy="3977484"/>
          </a:xfrm>
          <a:prstGeom prst="rect">
            <a:avLst/>
          </a:prstGeom>
        </p:spPr>
        <p:txBody>
          <a:bodyPr lIns="0" tIns="0" rIns="0" bIns="0" anchor="ctr"/>
          <a:lstStyle/>
          <a:p>
            <a:pPr algn="ctr"/>
            <a:endParaRPr/>
          </a:p>
        </p:txBody>
      </p:sp>
    </p:spTree>
    <p:extLst>
      <p:ext uri="{BB962C8B-B14F-4D97-AF65-F5344CB8AC3E}">
        <p14:creationId xmlns:p14="http://schemas.microsoft.com/office/powerpoint/2010/main" val="3525933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14.04.2026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14.04.2026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14.04.2026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14.04.2026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14.04.2026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14.04.2026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14.04.2026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14.04.2026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14.04.2026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9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statbase.org/datasets/indexes-and-ratings/bigmac-index/#:~:text=Feb%202%2C%202026-,In%20January%202026%2C%20the%20highest%20overvaluation%20of%20local%20currencies%20according,in%202002)%20to%20+22.8"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70.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hyperlink" Target="https://www.youtube.com/watch?v=S5PVHRQZe1E&amp;feature=youtu.be" TargetMode="External"/><Relationship Id="rId4" Type="http://schemas.openxmlformats.org/officeDocument/2006/relationships/hyperlink" Target="http://www.bernhardkoester.de/video/inhalt.htm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80.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72.png"/><Relationship Id="rId4" Type="http://schemas.openxmlformats.org/officeDocument/2006/relationships/image" Target="../media/image16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78942-8BE4-0AB5-EC02-65719DBBB70F}"/>
            </a:ext>
          </a:extLst>
        </p:cNvPr>
        <p:cNvGrpSpPr/>
        <p:nvPr/>
      </p:nvGrpSpPr>
      <p:grpSpPr>
        <a:xfrm>
          <a:off x="0" y="0"/>
          <a:ext cx="0" cy="0"/>
          <a:chOff x="0" y="0"/>
          <a:chExt cx="0" cy="0"/>
        </a:xfrm>
      </p:grpSpPr>
      <p:sp>
        <p:nvSpPr>
          <p:cNvPr id="107523" name="Rectangle 1">
            <a:extLst>
              <a:ext uri="{FF2B5EF4-FFF2-40B4-BE49-F238E27FC236}">
                <a16:creationId xmlns:a16="http://schemas.microsoft.com/office/drawing/2014/main" id="{4FB4C83C-7A15-36F7-CEAD-F667305C55DA}"/>
              </a:ext>
            </a:extLst>
          </p:cNvPr>
          <p:cNvSpPr>
            <a:spLocks noChangeArrowheads="1"/>
          </p:cNvSpPr>
          <p:nvPr/>
        </p:nvSpPr>
        <p:spPr bwMode="auto">
          <a:xfrm>
            <a:off x="4392613" y="21734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Balance </a:t>
            </a:r>
            <a:r>
              <a:rPr lang="de-DE" sz="2400" b="1" dirty="0" err="1">
                <a:solidFill>
                  <a:srgbClr val="000000"/>
                </a:solidFill>
                <a:latin typeface="Sparkasse Rg" pitchFamily="34" charset="0"/>
              </a:rPr>
              <a:t>of</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payments</a:t>
            </a:r>
            <a:endParaRPr lang="de-DE" sz="2400" b="1" dirty="0">
              <a:solidFill>
                <a:srgbClr val="000000"/>
              </a:solidFill>
              <a:latin typeface="Sparkasse Rg" pitchFamily="34" charset="0"/>
            </a:endParaRPr>
          </a:p>
        </p:txBody>
      </p:sp>
      <p:sp>
        <p:nvSpPr>
          <p:cNvPr id="5" name="Content Placeholder 2">
            <a:extLst>
              <a:ext uri="{FF2B5EF4-FFF2-40B4-BE49-F238E27FC236}">
                <a16:creationId xmlns:a16="http://schemas.microsoft.com/office/drawing/2014/main" id="{1B781BF6-F5B8-09B2-6055-311D2EDF26B4}"/>
              </a:ext>
            </a:extLst>
          </p:cNvPr>
          <p:cNvSpPr txBox="1">
            <a:spLocks/>
          </p:cNvSpPr>
          <p:nvPr/>
        </p:nvSpPr>
        <p:spPr>
          <a:xfrm>
            <a:off x="1296802" y="898514"/>
            <a:ext cx="9144000" cy="5060972"/>
          </a:xfrm>
          <a:prstGeom prst="rect">
            <a:avLst/>
          </a:prstGeom>
        </p:spPr>
        <p:txBody>
          <a:bodyPr>
            <a:no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endParaRPr lang="en-US" sz="2200" dirty="0">
              <a:solidFill>
                <a:sysClr val="windowText" lastClr="000000"/>
              </a:solidFill>
            </a:endParaRPr>
          </a:p>
          <a:p>
            <a:endParaRPr lang="en-US" sz="2200" dirty="0">
              <a:solidFill>
                <a:sysClr val="windowText" lastClr="000000"/>
              </a:solidFill>
            </a:endParaRPr>
          </a:p>
          <a:p>
            <a:pPr algn="ctr"/>
            <a:r>
              <a:rPr lang="en-US" sz="2400" b="1" dirty="0">
                <a:solidFill>
                  <a:sysClr val="windowText" lastClr="000000"/>
                </a:solidFill>
              </a:rPr>
              <a:t>Balance of Payments</a:t>
            </a:r>
          </a:p>
          <a:p>
            <a:pPr algn="ctr"/>
            <a:r>
              <a:rPr lang="en-US" sz="2400" b="1" dirty="0">
                <a:solidFill>
                  <a:sysClr val="windowText" lastClr="000000"/>
                </a:solidFill>
              </a:rPr>
              <a:t>=</a:t>
            </a:r>
          </a:p>
          <a:p>
            <a:pPr algn="ctr"/>
            <a:r>
              <a:rPr lang="en-US" sz="2400" b="1" dirty="0">
                <a:solidFill>
                  <a:sysClr val="windowText" lastClr="000000"/>
                </a:solidFill>
              </a:rPr>
              <a:t>Current Account + Capital </a:t>
            </a:r>
            <a:r>
              <a:rPr lang="en-US" sz="2400" b="1" dirty="0" err="1">
                <a:solidFill>
                  <a:sysClr val="windowText" lastClr="000000"/>
                </a:solidFill>
              </a:rPr>
              <a:t>Accout</a:t>
            </a:r>
            <a:r>
              <a:rPr lang="en-US" sz="2400" b="1" dirty="0">
                <a:solidFill>
                  <a:sysClr val="windowText" lastClr="000000"/>
                </a:solidFill>
              </a:rPr>
              <a:t> = 0</a:t>
            </a:r>
          </a:p>
        </p:txBody>
      </p:sp>
      <p:sp>
        <p:nvSpPr>
          <p:cNvPr id="4" name="Rechteck 3">
            <a:extLst>
              <a:ext uri="{FF2B5EF4-FFF2-40B4-BE49-F238E27FC236}">
                <a16:creationId xmlns:a16="http://schemas.microsoft.com/office/drawing/2014/main" id="{06D7A6CA-5549-BAF4-AFD5-61F69FD4E289}"/>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9380055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96148-DED1-BB7E-29CA-FB81E1F057D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206BCC1-36B6-F179-A2BA-953E2002A17F}"/>
              </a:ext>
            </a:extLst>
          </p:cNvPr>
          <p:cNvSpPr txBox="1">
            <a:spLocks/>
          </p:cNvSpPr>
          <p:nvPr/>
        </p:nvSpPr>
        <p:spPr>
          <a:xfrm>
            <a:off x="1938720" y="249147"/>
            <a:ext cx="7464960" cy="640552"/>
          </a:xfrm>
          <a:prstGeom prst="rect">
            <a:avLst/>
          </a:prstGeom>
        </p:spPr>
        <p:txBody>
          <a:bodyPr lIns="82945" tIns="41473" rIns="82945" bIns="41473"/>
          <a:lstStyle>
            <a:lvl1pPr algn="ctr" rtl="0" hangingPunct="0">
              <a:tabLst/>
              <a:defRPr lang="de-DE" sz="4400" b="0" i="0" u="none" strike="noStrike" kern="1200">
                <a:ln>
                  <a:noFill/>
                </a:ln>
                <a:latin typeface="Arial" pitchFamily="18"/>
              </a:defRPr>
            </a:lvl1pPr>
          </a:lstStyle>
          <a:p>
            <a:r>
              <a:rPr lang="en-US" dirty="0">
                <a:solidFill>
                  <a:sysClr val="windowText" lastClr="000000"/>
                </a:solidFill>
              </a:rPr>
              <a:t>PPP</a:t>
            </a: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8B6383D1-48B4-F9EA-E5BF-E2AC19485D89}"/>
                  </a:ext>
                </a:extLst>
              </p:cNvPr>
              <p:cNvSpPr txBox="1">
                <a:spLocks/>
              </p:cNvSpPr>
              <p:nvPr/>
            </p:nvSpPr>
            <p:spPr>
              <a:xfrm>
                <a:off x="1046390" y="1064047"/>
                <a:ext cx="10099220" cy="2185584"/>
              </a:xfrm>
              <a:prstGeom prst="rect">
                <a:avLst/>
              </a:prstGeom>
            </p:spPr>
            <p:txBody>
              <a:bodyPr lIns="82945" tIns="41473" rIns="82945" bIns="41473">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r>
                  <a:rPr lang="en-US" sz="2200" dirty="0">
                    <a:solidFill>
                      <a:sysClr val="windowText" lastClr="000000"/>
                    </a:solidFill>
                    <a:latin typeface="Arial" panose="020B0604020202020204" pitchFamily="34" charset="0"/>
                    <a:cs typeface="Arial" panose="020B0604020202020204" pitchFamily="34" charset="0"/>
                  </a:rPr>
                  <a:t>The nominal exchange rate should reflect the different price levels of the countries</a:t>
                </a:r>
              </a:p>
              <a:p>
                <a14:m>
                  <m:oMath xmlns:m="http://schemas.openxmlformats.org/officeDocument/2006/math">
                    <m:r>
                      <a:rPr lang="en-US" altLang="en-US" sz="2400" i="1" smtClean="0">
                        <a:solidFill>
                          <a:sysClr val="windowText" lastClr="000000"/>
                        </a:solidFill>
                        <a:latin typeface="Cambria Math"/>
                        <a:cs typeface="Arial" charset="0"/>
                      </a:rPr>
                      <m:t>𝑒</m:t>
                    </m:r>
                    <m:r>
                      <a:rPr lang="en-US" altLang="en-US" sz="2400" i="1" smtClean="0">
                        <a:solidFill>
                          <a:sysClr val="windowText" lastClr="000000"/>
                        </a:solidFill>
                        <a:latin typeface="Cambria Math"/>
                        <a:cs typeface="Arial" charset="0"/>
                      </a:rPr>
                      <m:t>= </m:t>
                    </m:r>
                    <m:f>
                      <m:fPr>
                        <m:ctrlPr>
                          <a:rPr lang="ar-AE" altLang="en-US" sz="2400" i="1">
                            <a:solidFill>
                              <a:sysClr val="windowText" lastClr="000000"/>
                            </a:solidFill>
                            <a:latin typeface="Cambria Math" panose="02040503050406030204" pitchFamily="18" charset="0"/>
                            <a:cs typeface="Arial" charset="0"/>
                          </a:rPr>
                        </m:ctrlPr>
                      </m:fPr>
                      <m:num>
                        <m:sSub>
                          <m:sSubPr>
                            <m:ctrlPr>
                              <a:rPr lang="ar-AE" altLang="en-US" sz="2400" i="1">
                                <a:solidFill>
                                  <a:sysClr val="windowText" lastClr="000000"/>
                                </a:solidFill>
                                <a:latin typeface="Cambria Math" panose="02040503050406030204" pitchFamily="18" charset="0"/>
                                <a:cs typeface="Arial" charset="0"/>
                              </a:rPr>
                            </m:ctrlPr>
                          </m:sSubPr>
                          <m:e>
                            <m:r>
                              <a:rPr lang="en-US" altLang="en-US" sz="2400" i="1">
                                <a:solidFill>
                                  <a:sysClr val="windowText" lastClr="000000"/>
                                </a:solidFill>
                                <a:latin typeface="Cambria Math"/>
                                <a:cs typeface="Arial" charset="0"/>
                              </a:rPr>
                              <m:t>𝑃</m:t>
                            </m:r>
                          </m:e>
                          <m:sub>
                            <m:r>
                              <a:rPr lang="ar-AE" altLang="en-US" sz="2400" i="1">
                                <a:solidFill>
                                  <a:sysClr val="windowText" lastClr="000000"/>
                                </a:solidFill>
                                <a:latin typeface="Cambria Math"/>
                                <a:cs typeface="Arial" charset="0"/>
                              </a:rPr>
                              <m:t>$</m:t>
                            </m:r>
                          </m:sub>
                        </m:sSub>
                      </m:num>
                      <m:den>
                        <m:sSub>
                          <m:sSubPr>
                            <m:ctrlPr>
                              <a:rPr lang="ar-AE" altLang="en-US" sz="2400" i="1">
                                <a:solidFill>
                                  <a:sysClr val="windowText" lastClr="000000"/>
                                </a:solidFill>
                                <a:latin typeface="Cambria Math" panose="02040503050406030204" pitchFamily="18" charset="0"/>
                                <a:cs typeface="Arial" charset="0"/>
                              </a:rPr>
                            </m:ctrlPr>
                          </m:sSubPr>
                          <m:e>
                            <m:r>
                              <a:rPr lang="en-US" altLang="en-US" sz="2400" i="1">
                                <a:solidFill>
                                  <a:sysClr val="windowText" lastClr="000000"/>
                                </a:solidFill>
                                <a:latin typeface="Cambria Math"/>
                                <a:cs typeface="Arial" charset="0"/>
                              </a:rPr>
                              <m:t>𝑃</m:t>
                            </m:r>
                          </m:e>
                          <m:sub>
                            <m:r>
                              <a:rPr lang="ar-AE" altLang="en-US" sz="2400" i="1">
                                <a:solidFill>
                                  <a:sysClr val="windowText" lastClr="000000"/>
                                </a:solidFill>
                                <a:latin typeface="Cambria Math"/>
                                <a:cs typeface="Arial" charset="0"/>
                              </a:rPr>
                              <m:t>€</m:t>
                            </m:r>
                          </m:sub>
                        </m:sSub>
                      </m:den>
                    </m:f>
                  </m:oMath>
                </a14:m>
                <a:r>
                  <a:rPr lang="de-DE" altLang="en-US" sz="2400" dirty="0">
                    <a:solidFill>
                      <a:sysClr val="windowText" lastClr="000000"/>
                    </a:solidFill>
                    <a:latin typeface="Arial" panose="020B0604020202020204" pitchFamily="34" charset="0"/>
                    <a:cs typeface="Arial" panose="020B0604020202020204" pitchFamily="34" charset="0"/>
                  </a:rPr>
                  <a:t>	</a:t>
                </a:r>
                <a:endParaRPr lang="en-US" sz="2200" dirty="0">
                  <a:solidFill>
                    <a:sysClr val="windowText" lastClr="000000"/>
                  </a:solidFill>
                  <a:latin typeface="Arial" panose="020B0604020202020204" pitchFamily="34" charset="0"/>
                  <a:cs typeface="Arial" panose="020B0604020202020204" pitchFamily="34" charset="0"/>
                </a:endParaRPr>
              </a:p>
              <a:p>
                <a:r>
                  <a:rPr lang="en-US" sz="2200" dirty="0">
                    <a:solidFill>
                      <a:sysClr val="windowText" lastClr="000000"/>
                    </a:solidFill>
                    <a:latin typeface="Arial" panose="020B0604020202020204" pitchFamily="34" charset="0"/>
                    <a:cs typeface="Arial" panose="020B0604020202020204" pitchFamily="34" charset="0"/>
                  </a:rPr>
                  <a:t>with the price levels (consumer price index) in the eurozone and the USA</a:t>
                </a:r>
                <a:endParaRPr lang="ar-AE" sz="2200" dirty="0">
                  <a:solidFill>
                    <a:sysClr val="windowText" lastClr="000000"/>
                  </a:solidFill>
                  <a:latin typeface="Arial" panose="020B0604020202020204" pitchFamily="34" charset="0"/>
                  <a:cs typeface="Arial" panose="020B0604020202020204" pitchFamily="34" charset="0"/>
                </a:endParaRPr>
              </a:p>
            </p:txBody>
          </p:sp>
        </mc:Choice>
        <mc:Fallback xmlns="">
          <p:sp>
            <p:nvSpPr>
              <p:cNvPr id="6" name="Content Placeholder 2">
                <a:extLst>
                  <a:ext uri="{FF2B5EF4-FFF2-40B4-BE49-F238E27FC236}">
                    <a16:creationId xmlns:a16="http://schemas.microsoft.com/office/drawing/2014/main" id="{E6689A6A-A9E9-EEDD-AC50-49C1A054A1C6}"/>
                  </a:ext>
                </a:extLst>
              </p:cNvPr>
              <p:cNvSpPr txBox="1">
                <a:spLocks noRot="1" noChangeAspect="1" noMove="1" noResize="1" noEditPoints="1" noAdjustHandles="1" noChangeArrowheads="1" noChangeShapeType="1" noTextEdit="1"/>
              </p:cNvSpPr>
              <p:nvPr/>
            </p:nvSpPr>
            <p:spPr>
              <a:xfrm>
                <a:off x="1046390" y="1064047"/>
                <a:ext cx="10099220" cy="2185584"/>
              </a:xfrm>
              <a:prstGeom prst="rect">
                <a:avLst/>
              </a:prstGeom>
              <a:blipFill>
                <a:blip r:embed="rId3"/>
                <a:stretch>
                  <a:fillRect l="-906" t="-1955"/>
                </a:stretch>
              </a:blipFill>
            </p:spPr>
            <p:txBody>
              <a:bodyPr/>
              <a:lstStyle/>
              <a:p>
                <a:r>
                  <a:rPr lang="de-DE">
                    <a:noFill/>
                  </a:rPr>
                  <a:t> </a:t>
                </a:r>
              </a:p>
            </p:txBody>
          </p:sp>
        </mc:Fallback>
      </mc:AlternateContent>
      <p:sp>
        <p:nvSpPr>
          <p:cNvPr id="3" name="Rechteck 2">
            <a:extLst>
              <a:ext uri="{FF2B5EF4-FFF2-40B4-BE49-F238E27FC236}">
                <a16:creationId xmlns:a16="http://schemas.microsoft.com/office/drawing/2014/main" id="{2B1BE3F8-1D83-75F8-B68B-D2064A9BC04A}"/>
              </a:ext>
            </a:extLst>
          </p:cNvPr>
          <p:cNvSpPr/>
          <p:nvPr/>
        </p:nvSpPr>
        <p:spPr>
          <a:xfrm>
            <a:off x="976197" y="4236762"/>
            <a:ext cx="7713408" cy="1599156"/>
          </a:xfrm>
          <a:prstGeom prst="rect">
            <a:avLst/>
          </a:prstGeom>
        </p:spPr>
        <p:txBody>
          <a:bodyPr wrap="square">
            <a:spAutoFit/>
          </a:bodyPr>
          <a:lstStyle/>
          <a:p>
            <a:pPr marL="285750" indent="-285750">
              <a:lnSpc>
                <a:spcPct val="140000"/>
              </a:lnSpc>
              <a:buFont typeface="Arial" panose="020B0604020202020204" pitchFamily="34" charset="0"/>
              <a:buChar char="•"/>
            </a:pPr>
            <a:r>
              <a:rPr lang="en-US" altLang="en-US" dirty="0">
                <a:solidFill>
                  <a:sysClr val="windowText" lastClr="000000"/>
                </a:solidFill>
                <a:latin typeface="Arial" panose="020B0604020202020204" pitchFamily="34" charset="0"/>
                <a:cs typeface="Arial" panose="020B0604020202020204" pitchFamily="34" charset="0"/>
              </a:rPr>
              <a:t>However, there are many goods that cannot be traded directly</a:t>
            </a:r>
          </a:p>
          <a:p>
            <a:pPr marL="285750" indent="-285750">
              <a:lnSpc>
                <a:spcPct val="140000"/>
              </a:lnSpc>
              <a:buFont typeface="Arial" panose="020B0604020202020204" pitchFamily="34" charset="0"/>
              <a:buChar char="•"/>
            </a:pPr>
            <a:r>
              <a:rPr lang="en-US" altLang="en-US" dirty="0">
                <a:solidFill>
                  <a:sysClr val="windowText" lastClr="000000"/>
                </a:solidFill>
                <a:latin typeface="Arial" panose="020B0604020202020204" pitchFamily="34" charset="0"/>
                <a:cs typeface="Arial" panose="020B0604020202020204" pitchFamily="34" charset="0"/>
              </a:rPr>
              <a:t>Many tradable goods are not perfect substitutes</a:t>
            </a:r>
          </a:p>
          <a:p>
            <a:pPr marL="285750" indent="-285750">
              <a:lnSpc>
                <a:spcPct val="140000"/>
              </a:lnSpc>
              <a:buFont typeface="Arial" panose="020B0604020202020204" pitchFamily="34" charset="0"/>
              <a:buChar char="•"/>
            </a:pPr>
            <a:r>
              <a:rPr lang="en-US" altLang="en-US" dirty="0">
                <a:solidFill>
                  <a:sysClr val="windowText" lastClr="000000"/>
                </a:solidFill>
                <a:latin typeface="Arial" panose="020B0604020202020204" pitchFamily="34" charset="0"/>
                <a:cs typeface="Arial" panose="020B0604020202020204" pitchFamily="34" charset="0"/>
              </a:rPr>
              <a:t>This complicates or calls into question the concept of comparable baskets of goods in different countries</a:t>
            </a:r>
          </a:p>
        </p:txBody>
      </p:sp>
      <p:sp>
        <p:nvSpPr>
          <p:cNvPr id="5" name="Rechteck 4">
            <a:extLst>
              <a:ext uri="{FF2B5EF4-FFF2-40B4-BE49-F238E27FC236}">
                <a16:creationId xmlns:a16="http://schemas.microsoft.com/office/drawing/2014/main" id="{40588179-066D-DFE0-AE82-40C60FD7216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9387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C6436-D990-8660-98B3-1E1DAD5D18C5}"/>
            </a:ext>
          </a:extLst>
        </p:cNvPr>
        <p:cNvGrpSpPr/>
        <p:nvPr/>
      </p:nvGrpSpPr>
      <p:grpSpPr>
        <a:xfrm>
          <a:off x="0" y="0"/>
          <a:ext cx="0" cy="0"/>
          <a:chOff x="0" y="0"/>
          <a:chExt cx="0" cy="0"/>
        </a:xfrm>
      </p:grpSpPr>
      <p:sp>
        <p:nvSpPr>
          <p:cNvPr id="10" name="Rechteck 9">
            <a:extLst>
              <a:ext uri="{FF2B5EF4-FFF2-40B4-BE49-F238E27FC236}">
                <a16:creationId xmlns:a16="http://schemas.microsoft.com/office/drawing/2014/main" id="{F4C87404-43A3-82EF-B733-8E3360073B3B}"/>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itle 1">
            <a:extLst>
              <a:ext uri="{FF2B5EF4-FFF2-40B4-BE49-F238E27FC236}">
                <a16:creationId xmlns:a16="http://schemas.microsoft.com/office/drawing/2014/main" id="{1CF1759B-2D36-1D76-5FCD-E343A1F8C5F8}"/>
              </a:ext>
            </a:extLst>
          </p:cNvPr>
          <p:cNvSpPr txBox="1">
            <a:spLocks/>
          </p:cNvSpPr>
          <p:nvPr/>
        </p:nvSpPr>
        <p:spPr>
          <a:xfrm>
            <a:off x="3204724" y="94892"/>
            <a:ext cx="5544616" cy="395158"/>
          </a:xfrm>
          <a:prstGeom prst="rect">
            <a:avLst/>
          </a:prstGeom>
        </p:spPr>
        <p:txBody>
          <a:bodyPr/>
          <a:lstStyle>
            <a:lvl1pPr algn="ctr" rtl="0" hangingPunct="0">
              <a:tabLst/>
              <a:defRPr lang="de-DE" sz="4400" b="0" i="0" u="none" strike="noStrike" kern="1200">
                <a:ln>
                  <a:noFill/>
                </a:ln>
                <a:latin typeface="Arial" pitchFamily="18"/>
              </a:defRPr>
            </a:lvl1pPr>
          </a:lstStyle>
          <a:p>
            <a:r>
              <a:rPr lang="en-US" sz="2000" dirty="0">
                <a:solidFill>
                  <a:sysClr val="windowText" lastClr="000000"/>
                </a:solidFill>
              </a:rPr>
              <a:t>The Big Mac Index</a:t>
            </a:r>
          </a:p>
        </p:txBody>
      </p:sp>
      <p:sp>
        <p:nvSpPr>
          <p:cNvPr id="3" name="Textfeld 2">
            <a:extLst>
              <a:ext uri="{FF2B5EF4-FFF2-40B4-BE49-F238E27FC236}">
                <a16:creationId xmlns:a16="http://schemas.microsoft.com/office/drawing/2014/main" id="{13A90ADD-5985-3746-7920-638FA4EE3970}"/>
              </a:ext>
            </a:extLst>
          </p:cNvPr>
          <p:cNvSpPr txBox="1"/>
          <p:nvPr/>
        </p:nvSpPr>
        <p:spPr>
          <a:xfrm>
            <a:off x="0" y="562912"/>
            <a:ext cx="11897360" cy="1200329"/>
          </a:xfrm>
          <a:prstGeom prst="rect">
            <a:avLst/>
          </a:prstGeom>
          <a:noFill/>
        </p:spPr>
        <p:txBody>
          <a:bodyPr wrap="square">
            <a:spAutoFit/>
          </a:bodyPr>
          <a:lstStyle/>
          <a:p>
            <a:r>
              <a:rPr lang="de-DE" dirty="0">
                <a:hlinkClick r:id="rId2"/>
              </a:rPr>
              <a:t>https://statbase.org/datasets/indexes-and-ratings/bigmac-index/#:~:text=Feb%202%2C%202026-,In%20January%202026%2C%20the%20highest%20overvaluation%20of%20local%20currencies%20according,in%202002)%20to%20+22.8</a:t>
            </a:r>
            <a:r>
              <a:rPr lang="de-DE" dirty="0"/>
              <a:t>.</a:t>
            </a:r>
          </a:p>
          <a:p>
            <a:endParaRPr lang="de-DE" dirty="0"/>
          </a:p>
        </p:txBody>
      </p:sp>
      <p:pic>
        <p:nvPicPr>
          <p:cNvPr id="7" name="Grafik 6">
            <a:extLst>
              <a:ext uri="{FF2B5EF4-FFF2-40B4-BE49-F238E27FC236}">
                <a16:creationId xmlns:a16="http://schemas.microsoft.com/office/drawing/2014/main" id="{2480BD2E-67D6-467C-8636-B1E69AD21BED}"/>
              </a:ext>
            </a:extLst>
          </p:cNvPr>
          <p:cNvPicPr>
            <a:picLocks noChangeAspect="1"/>
          </p:cNvPicPr>
          <p:nvPr/>
        </p:nvPicPr>
        <p:blipFill>
          <a:blip r:embed="rId3"/>
          <a:stretch>
            <a:fillRect/>
          </a:stretch>
        </p:blipFill>
        <p:spPr>
          <a:xfrm>
            <a:off x="884876" y="1957578"/>
            <a:ext cx="4381833" cy="3695981"/>
          </a:xfrm>
          <a:prstGeom prst="rect">
            <a:avLst/>
          </a:prstGeom>
        </p:spPr>
      </p:pic>
    </p:spTree>
    <p:extLst>
      <p:ext uri="{BB962C8B-B14F-4D97-AF65-F5344CB8AC3E}">
        <p14:creationId xmlns:p14="http://schemas.microsoft.com/office/powerpoint/2010/main" val="3999267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7B46B-5C81-617E-D076-4039A913136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19D3D1C-A4CD-AC96-3DE8-FAD740117959}"/>
              </a:ext>
            </a:extLst>
          </p:cNvPr>
          <p:cNvSpPr txBox="1">
            <a:spLocks/>
          </p:cNvSpPr>
          <p:nvPr/>
        </p:nvSpPr>
        <p:spPr>
          <a:xfrm>
            <a:off x="1938720" y="249482"/>
            <a:ext cx="7464960" cy="640485"/>
          </a:xfrm>
          <a:prstGeom prst="rect">
            <a:avLst/>
          </a:prstGeom>
        </p:spPr>
        <p:txBody>
          <a:bodyPr>
            <a:normAutofit fontScale="77500" lnSpcReduction="2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Exchange rates and Currency markets</a:t>
            </a:r>
          </a:p>
        </p:txBody>
      </p:sp>
      <p:sp>
        <p:nvSpPr>
          <p:cNvPr id="8" name="Textfeld 7">
            <a:extLst>
              <a:ext uri="{FF2B5EF4-FFF2-40B4-BE49-F238E27FC236}">
                <a16:creationId xmlns:a16="http://schemas.microsoft.com/office/drawing/2014/main" id="{1C64C7C9-8DAE-5F29-C8F2-7185C7706154}"/>
              </a:ext>
            </a:extLst>
          </p:cNvPr>
          <p:cNvSpPr txBox="1"/>
          <p:nvPr/>
        </p:nvSpPr>
        <p:spPr>
          <a:xfrm>
            <a:off x="434898" y="854131"/>
            <a:ext cx="8109662" cy="5684781"/>
          </a:xfrm>
          <a:prstGeom prst="rect">
            <a:avLst/>
          </a:prstGeom>
          <a:noFill/>
          <a:ln>
            <a:noFill/>
          </a:ln>
        </p:spPr>
        <p:txBody>
          <a:bodyPr vert="horz" wrap="square" lIns="81639" tIns="40820" rIns="81639" bIns="40820" anchorCtr="0" compatLnSpc="0">
            <a:noAutofit/>
          </a:bodyPr>
          <a:lstStyle/>
          <a:p>
            <a:r>
              <a:rPr lang="en-US" sz="2000" dirty="0"/>
              <a:t>The exchange rate of two currencies describes the exchange ratio between these currencies, i.e. the price of one currency expressed in another currency.</a:t>
            </a:r>
            <a:endParaRPr lang="de-DE" sz="2000" dirty="0">
              <a:latin typeface="Arial"/>
            </a:endParaRPr>
          </a:p>
          <a:p>
            <a:endParaRPr lang="de-DE" sz="2000" dirty="0">
              <a:latin typeface="Arial"/>
            </a:endParaRPr>
          </a:p>
          <a:p>
            <a:r>
              <a:rPr lang="en-US" sz="2000" b="1" dirty="0"/>
              <a:t>Quantity quotation:</a:t>
            </a:r>
          </a:p>
          <a:p>
            <a:r>
              <a:rPr lang="en-US" sz="2000" dirty="0"/>
              <a:t>The quantity quotation indicates how many units of foreign currency you get for one unit of domestic currency (e.g. 1€ = 1.37$)</a:t>
            </a:r>
            <a:endParaRPr lang="de-DE" sz="2000" dirty="0"/>
          </a:p>
          <a:p>
            <a:endParaRPr lang="de-DE" sz="2000" b="1" dirty="0"/>
          </a:p>
          <a:p>
            <a:r>
              <a:rPr lang="de-DE" sz="2000" b="1" dirty="0"/>
              <a:t>Price Quotation:</a:t>
            </a:r>
          </a:p>
          <a:p>
            <a:r>
              <a:rPr lang="en-US" sz="2000" dirty="0"/>
              <a:t>The price quotation indicates how many units of the domestic currency one unit of the foreign currency costs (e.g. 1$ = 0.73€)</a:t>
            </a:r>
          </a:p>
          <a:p>
            <a:endParaRPr lang="de-DE" sz="2000" dirty="0"/>
          </a:p>
          <a:p>
            <a:r>
              <a:rPr lang="en-US" sz="2000" dirty="0"/>
              <a:t>We usually specify the exchange rate of the euro in price quotation. Attention: The USA does the same → reciprocal value!</a:t>
            </a:r>
            <a:endParaRPr lang="de-DE" sz="2000" dirty="0"/>
          </a:p>
          <a:p>
            <a:endParaRPr lang="de-DE" sz="2000" dirty="0"/>
          </a:p>
          <a:p>
            <a:endParaRPr lang="de-DE" sz="2000" dirty="0"/>
          </a:p>
        </p:txBody>
      </p:sp>
      <p:sp>
        <p:nvSpPr>
          <p:cNvPr id="5" name="Rechteck 4">
            <a:extLst>
              <a:ext uri="{FF2B5EF4-FFF2-40B4-BE49-F238E27FC236}">
                <a16:creationId xmlns:a16="http://schemas.microsoft.com/office/drawing/2014/main" id="{E01BBA0D-3F2B-8F1D-044E-4E7A80707F3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31907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45862-1D07-CB1B-6CD3-59277B29F28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B2B24B9-2A24-5D65-D9B9-880D094BDA3B}"/>
              </a:ext>
            </a:extLst>
          </p:cNvPr>
          <p:cNvSpPr txBox="1">
            <a:spLocks/>
          </p:cNvSpPr>
          <p:nvPr/>
        </p:nvSpPr>
        <p:spPr>
          <a:xfrm>
            <a:off x="1938720" y="107242"/>
            <a:ext cx="7464960" cy="640485"/>
          </a:xfrm>
          <a:prstGeom prst="rect">
            <a:avLst/>
          </a:prstGeom>
        </p:spPr>
        <p:txBody>
          <a:bodyPr>
            <a:normAutofit fontScale="92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Exchange rates</a:t>
            </a:r>
          </a:p>
        </p:txBody>
      </p:sp>
      <p:sp>
        <p:nvSpPr>
          <p:cNvPr id="5" name="Rechteck 4">
            <a:extLst>
              <a:ext uri="{FF2B5EF4-FFF2-40B4-BE49-F238E27FC236}">
                <a16:creationId xmlns:a16="http://schemas.microsoft.com/office/drawing/2014/main" id="{76C55339-D675-608B-D428-EA211DD6367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15F8920F-4A91-9B06-DE89-0ECA60B352D0}"/>
              </a:ext>
            </a:extLst>
          </p:cNvPr>
          <p:cNvPicPr>
            <a:picLocks noChangeAspect="1"/>
          </p:cNvPicPr>
          <p:nvPr/>
        </p:nvPicPr>
        <p:blipFill>
          <a:blip r:embed="rId3"/>
          <a:stretch>
            <a:fillRect/>
          </a:stretch>
        </p:blipFill>
        <p:spPr>
          <a:xfrm>
            <a:off x="243572" y="633741"/>
            <a:ext cx="6655067" cy="6042274"/>
          </a:xfrm>
          <a:prstGeom prst="rect">
            <a:avLst/>
          </a:prstGeom>
        </p:spPr>
      </p:pic>
      <p:pic>
        <p:nvPicPr>
          <p:cNvPr id="6" name="Grafik 5">
            <a:extLst>
              <a:ext uri="{FF2B5EF4-FFF2-40B4-BE49-F238E27FC236}">
                <a16:creationId xmlns:a16="http://schemas.microsoft.com/office/drawing/2014/main" id="{0ED11835-738C-3327-CEC2-5288E1235B53}"/>
              </a:ext>
            </a:extLst>
          </p:cNvPr>
          <p:cNvPicPr>
            <a:picLocks noChangeAspect="1"/>
          </p:cNvPicPr>
          <p:nvPr/>
        </p:nvPicPr>
        <p:blipFill>
          <a:blip r:embed="rId4"/>
          <a:stretch>
            <a:fillRect/>
          </a:stretch>
        </p:blipFill>
        <p:spPr>
          <a:xfrm>
            <a:off x="7362057" y="633741"/>
            <a:ext cx="4718950" cy="3291076"/>
          </a:xfrm>
          <a:prstGeom prst="rect">
            <a:avLst/>
          </a:prstGeom>
        </p:spPr>
      </p:pic>
      <p:sp>
        <p:nvSpPr>
          <p:cNvPr id="7" name="Textfeld 6">
            <a:extLst>
              <a:ext uri="{FF2B5EF4-FFF2-40B4-BE49-F238E27FC236}">
                <a16:creationId xmlns:a16="http://schemas.microsoft.com/office/drawing/2014/main" id="{D6BAD5AF-EE40-BA9F-12A0-7783E2C1CAF7}"/>
              </a:ext>
            </a:extLst>
          </p:cNvPr>
          <p:cNvSpPr txBox="1"/>
          <p:nvPr/>
        </p:nvSpPr>
        <p:spPr>
          <a:xfrm>
            <a:off x="447040" y="345440"/>
            <a:ext cx="2093650" cy="369332"/>
          </a:xfrm>
          <a:prstGeom prst="rect">
            <a:avLst/>
          </a:prstGeom>
          <a:noFill/>
        </p:spPr>
        <p:txBody>
          <a:bodyPr wrap="none" rtlCol="0">
            <a:spAutoFit/>
          </a:bodyPr>
          <a:lstStyle/>
          <a:p>
            <a:r>
              <a:rPr lang="de-DE" dirty="0"/>
              <a:t>Source: Bundesbank</a:t>
            </a:r>
          </a:p>
        </p:txBody>
      </p:sp>
      <p:sp>
        <p:nvSpPr>
          <p:cNvPr id="9" name="Textfeld 8">
            <a:extLst>
              <a:ext uri="{FF2B5EF4-FFF2-40B4-BE49-F238E27FC236}">
                <a16:creationId xmlns:a16="http://schemas.microsoft.com/office/drawing/2014/main" id="{23CE6228-C854-D2E0-4DA5-FBB0588758C3}"/>
              </a:ext>
            </a:extLst>
          </p:cNvPr>
          <p:cNvSpPr txBox="1"/>
          <p:nvPr/>
        </p:nvSpPr>
        <p:spPr>
          <a:xfrm>
            <a:off x="7601868" y="185826"/>
            <a:ext cx="2146550" cy="369332"/>
          </a:xfrm>
          <a:prstGeom prst="rect">
            <a:avLst/>
          </a:prstGeom>
          <a:noFill/>
        </p:spPr>
        <p:txBody>
          <a:bodyPr wrap="none" rtlCol="0">
            <a:spAutoFit/>
          </a:bodyPr>
          <a:lstStyle/>
          <a:p>
            <a:r>
              <a:rPr lang="de-DE" dirty="0"/>
              <a:t>Source: Finanzen.net</a:t>
            </a:r>
          </a:p>
        </p:txBody>
      </p:sp>
    </p:spTree>
    <p:extLst>
      <p:ext uri="{BB962C8B-B14F-4D97-AF65-F5344CB8AC3E}">
        <p14:creationId xmlns:p14="http://schemas.microsoft.com/office/powerpoint/2010/main" val="2237622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4E21E-5E4F-C396-FA21-6DF82387224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144E87F-FCD0-8CDF-C9F6-F8D876C54224}"/>
              </a:ext>
            </a:extLst>
          </p:cNvPr>
          <p:cNvSpPr txBox="1">
            <a:spLocks/>
          </p:cNvSpPr>
          <p:nvPr/>
        </p:nvSpPr>
        <p:spPr>
          <a:xfrm>
            <a:off x="1938720" y="107242"/>
            <a:ext cx="7464960" cy="640485"/>
          </a:xfrm>
          <a:prstGeom prst="rect">
            <a:avLst/>
          </a:prstGeom>
        </p:spPr>
        <p:txBody>
          <a:bodyPr>
            <a:normAutofit fontScale="92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Exchange rates</a:t>
            </a:r>
          </a:p>
        </p:txBody>
      </p:sp>
      <p:sp>
        <p:nvSpPr>
          <p:cNvPr id="5" name="Rechteck 4">
            <a:extLst>
              <a:ext uri="{FF2B5EF4-FFF2-40B4-BE49-F238E27FC236}">
                <a16:creationId xmlns:a16="http://schemas.microsoft.com/office/drawing/2014/main" id="{2FA79CAE-0AD3-5040-077F-59BEBC66852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E20E8EDA-6CDA-985D-9EEE-9EF1F31EE63B}"/>
              </a:ext>
            </a:extLst>
          </p:cNvPr>
          <p:cNvSpPr txBox="1"/>
          <p:nvPr/>
        </p:nvSpPr>
        <p:spPr>
          <a:xfrm>
            <a:off x="447040" y="345440"/>
            <a:ext cx="2093650" cy="369332"/>
          </a:xfrm>
          <a:prstGeom prst="rect">
            <a:avLst/>
          </a:prstGeom>
          <a:noFill/>
        </p:spPr>
        <p:txBody>
          <a:bodyPr wrap="none" rtlCol="0">
            <a:spAutoFit/>
          </a:bodyPr>
          <a:lstStyle/>
          <a:p>
            <a:r>
              <a:rPr lang="de-DE" dirty="0"/>
              <a:t>Source: Bundesbank</a:t>
            </a:r>
          </a:p>
        </p:txBody>
      </p:sp>
      <p:pic>
        <p:nvPicPr>
          <p:cNvPr id="3" name="Grafik 2">
            <a:extLst>
              <a:ext uri="{FF2B5EF4-FFF2-40B4-BE49-F238E27FC236}">
                <a16:creationId xmlns:a16="http://schemas.microsoft.com/office/drawing/2014/main" id="{A7DC019B-70C2-EF23-787C-405EDBB0A91D}"/>
              </a:ext>
            </a:extLst>
          </p:cNvPr>
          <p:cNvPicPr>
            <a:picLocks noChangeAspect="1"/>
          </p:cNvPicPr>
          <p:nvPr/>
        </p:nvPicPr>
        <p:blipFill>
          <a:blip r:embed="rId3"/>
          <a:stretch>
            <a:fillRect/>
          </a:stretch>
        </p:blipFill>
        <p:spPr>
          <a:xfrm>
            <a:off x="319774" y="1077850"/>
            <a:ext cx="7788209" cy="3595750"/>
          </a:xfrm>
          <a:prstGeom prst="rect">
            <a:avLst/>
          </a:prstGeom>
        </p:spPr>
      </p:pic>
    </p:spTree>
    <p:extLst>
      <p:ext uri="{BB962C8B-B14F-4D97-AF65-F5344CB8AC3E}">
        <p14:creationId xmlns:p14="http://schemas.microsoft.com/office/powerpoint/2010/main" val="52308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BB34A-40CA-8E12-3CD7-08068A31D89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07932CF-2048-0FC0-2EEE-FCDFCA3FB064}"/>
              </a:ext>
            </a:extLst>
          </p:cNvPr>
          <p:cNvSpPr txBox="1">
            <a:spLocks/>
          </p:cNvSpPr>
          <p:nvPr/>
        </p:nvSpPr>
        <p:spPr>
          <a:xfrm>
            <a:off x="1631504" y="249482"/>
            <a:ext cx="7772176"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Dollar-Euro Market </a:t>
            </a:r>
          </a:p>
        </p:txBody>
      </p:sp>
      <p:graphicFrame>
        <p:nvGraphicFramePr>
          <p:cNvPr id="6" name="Table 6">
            <a:extLst>
              <a:ext uri="{FF2B5EF4-FFF2-40B4-BE49-F238E27FC236}">
                <a16:creationId xmlns:a16="http://schemas.microsoft.com/office/drawing/2014/main" id="{1F80305A-793B-EFDD-F83B-25007F3E6038}"/>
              </a:ext>
            </a:extLst>
          </p:cNvPr>
          <p:cNvGraphicFramePr>
            <a:graphicFrameLocks noGrp="1"/>
          </p:cNvGraphicFramePr>
          <p:nvPr/>
        </p:nvGraphicFramePr>
        <p:xfrm>
          <a:off x="653426" y="1390031"/>
          <a:ext cx="8461686" cy="2892672"/>
        </p:xfrm>
        <a:graphic>
          <a:graphicData uri="http://schemas.openxmlformats.org/drawingml/2006/table">
            <a:tbl>
              <a:tblPr firstRow="1" bandRow="1">
                <a:tableStyleId>{5940675A-B579-460E-94D1-54222C63F5DA}</a:tableStyleId>
              </a:tblPr>
              <a:tblGrid>
                <a:gridCol w="4230843">
                  <a:extLst>
                    <a:ext uri="{9D8B030D-6E8A-4147-A177-3AD203B41FA5}">
                      <a16:colId xmlns:a16="http://schemas.microsoft.com/office/drawing/2014/main" val="20000"/>
                    </a:ext>
                  </a:extLst>
                </a:gridCol>
                <a:gridCol w="4230843">
                  <a:extLst>
                    <a:ext uri="{9D8B030D-6E8A-4147-A177-3AD203B41FA5}">
                      <a16:colId xmlns:a16="http://schemas.microsoft.com/office/drawing/2014/main" val="20001"/>
                    </a:ext>
                  </a:extLst>
                </a:gridCol>
              </a:tblGrid>
              <a:tr h="336384">
                <a:tc>
                  <a:txBody>
                    <a:bodyPr/>
                    <a:lstStyle/>
                    <a:p>
                      <a:r>
                        <a:rPr lang="en-US" sz="1600" dirty="0"/>
                        <a:t>Demand Euro</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Supply Euro</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0"/>
                  </a:ext>
                </a:extLst>
              </a:tr>
              <a:tr h="580608">
                <a:tc>
                  <a:txBody>
                    <a:bodyPr/>
                    <a:lstStyle/>
                    <a:p>
                      <a:r>
                        <a:rPr lang="en-US" sz="1600" dirty="0"/>
                        <a:t>Exports of goods and services from the eurozone to the USA</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Imports of goods and services from the eurozone to the USA</a:t>
                      </a:r>
                    </a:p>
                    <a:p>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1"/>
                  </a:ext>
                </a:extLst>
              </a:tr>
              <a:tr h="580608">
                <a:tc>
                  <a:txBody>
                    <a:bodyPr/>
                    <a:lstStyle/>
                    <a:p>
                      <a:r>
                        <a:rPr lang="en-US" sz="1600" dirty="0"/>
                        <a:t>US-Tourists Europe in 10 Days</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Germans down in the Grand Canyon</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2"/>
                  </a:ext>
                </a:extLst>
              </a:tr>
              <a:tr h="580608">
                <a:tc>
                  <a:txBody>
                    <a:bodyPr/>
                    <a:lstStyle/>
                    <a:p>
                      <a:r>
                        <a:rPr lang="en-US" sz="1600" dirty="0"/>
                        <a:t>US-Direct Investments in Germany</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EU-Direct Investments in the USA</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3"/>
                  </a:ext>
                </a:extLst>
              </a:tr>
              <a:tr h="580608">
                <a:tc>
                  <a:txBody>
                    <a:bodyPr/>
                    <a:lstStyle/>
                    <a:p>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4"/>
                  </a:ext>
                </a:extLst>
              </a:tr>
            </a:tbl>
          </a:graphicData>
        </a:graphic>
      </p:graphicFrame>
      <p:sp>
        <p:nvSpPr>
          <p:cNvPr id="7" name="Textfeld 6">
            <a:extLst>
              <a:ext uri="{FF2B5EF4-FFF2-40B4-BE49-F238E27FC236}">
                <a16:creationId xmlns:a16="http://schemas.microsoft.com/office/drawing/2014/main" id="{6203E7EB-4A15-A803-FDB5-13170CB2ED0E}"/>
              </a:ext>
            </a:extLst>
          </p:cNvPr>
          <p:cNvSpPr txBox="1"/>
          <p:nvPr/>
        </p:nvSpPr>
        <p:spPr>
          <a:xfrm>
            <a:off x="1757347" y="4514780"/>
            <a:ext cx="6253843" cy="1477328"/>
          </a:xfrm>
          <a:prstGeom prst="rect">
            <a:avLst/>
          </a:prstGeom>
          <a:noFill/>
        </p:spPr>
        <p:txBody>
          <a:bodyPr wrap="square" rtlCol="0">
            <a:spAutoFit/>
          </a:bodyPr>
          <a:lstStyle/>
          <a:p>
            <a:r>
              <a:rPr lang="en-US" dirty="0">
                <a:solidFill>
                  <a:srgbClr val="000000"/>
                </a:solidFill>
              </a:rPr>
              <a:t>For the international exchange of goods, services and capital, an offsetting entry in dollars or euros is always necessary in the background. Even if the money does not necessarily have to flow explicitly, the objects of exchange are valued mutually via the exchange rate</a:t>
            </a:r>
            <a:endParaRPr lang="de-DE" dirty="0">
              <a:solidFill>
                <a:srgbClr val="000000"/>
              </a:solidFill>
            </a:endParaRPr>
          </a:p>
        </p:txBody>
      </p:sp>
      <p:sp>
        <p:nvSpPr>
          <p:cNvPr id="5" name="Rechteck 4">
            <a:extLst>
              <a:ext uri="{FF2B5EF4-FFF2-40B4-BE49-F238E27FC236}">
                <a16:creationId xmlns:a16="http://schemas.microsoft.com/office/drawing/2014/main" id="{8291B10B-8A92-1A0A-EFAC-971AB21BE2D6}"/>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7935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56DFE-B1DE-3E1B-2C5F-D718DB30788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1896A19-5250-0500-9589-32BFCDC99C7E}"/>
              </a:ext>
            </a:extLst>
          </p:cNvPr>
          <p:cNvSpPr txBox="1">
            <a:spLocks/>
          </p:cNvSpPr>
          <p:nvPr/>
        </p:nvSpPr>
        <p:spPr>
          <a:xfrm>
            <a:off x="1938720" y="249482"/>
            <a:ext cx="7464960" cy="640485"/>
          </a:xfrm>
          <a:prstGeom prst="rect">
            <a:avLst/>
          </a:prstGeom>
        </p:spPr>
        <p:txBody>
          <a:bodyPr>
            <a:normAutofit fontScale="90000"/>
          </a:bodyPr>
          <a:lstStyle>
            <a:lvl1pPr algn="ctr" rtl="0" hangingPunct="0">
              <a:tabLst/>
              <a:defRPr lang="de-DE" sz="4400" b="0" i="0" u="none" strike="noStrike" kern="1200">
                <a:ln>
                  <a:noFill/>
                </a:ln>
                <a:latin typeface="Arial" pitchFamily="18"/>
              </a:defRPr>
            </a:lvl1pPr>
          </a:lstStyle>
          <a:p>
            <a:r>
              <a:rPr lang="en-US" sz="3200" dirty="0">
                <a:solidFill>
                  <a:sysClr val="windowText" lastClr="000000"/>
                </a:solidFill>
              </a:rPr>
              <a:t>Balance of Payments and Currency markets</a:t>
            </a:r>
          </a:p>
        </p:txBody>
      </p:sp>
      <p:graphicFrame>
        <p:nvGraphicFramePr>
          <p:cNvPr id="6" name="Content Placeholder 6">
            <a:extLst>
              <a:ext uri="{FF2B5EF4-FFF2-40B4-BE49-F238E27FC236}">
                <a16:creationId xmlns:a16="http://schemas.microsoft.com/office/drawing/2014/main" id="{3A58EB45-CA42-5FA7-79ED-42EB22BD9DAA}"/>
              </a:ext>
            </a:extLst>
          </p:cNvPr>
          <p:cNvGraphicFramePr>
            <a:graphicFrameLocks/>
          </p:cNvGraphicFramePr>
          <p:nvPr/>
        </p:nvGraphicFramePr>
        <p:xfrm>
          <a:off x="150560" y="970190"/>
          <a:ext cx="8405752" cy="1599438"/>
        </p:xfrm>
        <a:graphic>
          <a:graphicData uri="http://schemas.openxmlformats.org/drawingml/2006/table">
            <a:tbl>
              <a:tblPr firstRow="1" bandRow="1">
                <a:tableStyleId>{5940675A-B579-460E-94D1-54222C63F5DA}</a:tableStyleId>
              </a:tblPr>
              <a:tblGrid>
                <a:gridCol w="4202876">
                  <a:extLst>
                    <a:ext uri="{9D8B030D-6E8A-4147-A177-3AD203B41FA5}">
                      <a16:colId xmlns:a16="http://schemas.microsoft.com/office/drawing/2014/main" val="20000"/>
                    </a:ext>
                  </a:extLst>
                </a:gridCol>
                <a:gridCol w="4202876">
                  <a:extLst>
                    <a:ext uri="{9D8B030D-6E8A-4147-A177-3AD203B41FA5}">
                      <a16:colId xmlns:a16="http://schemas.microsoft.com/office/drawing/2014/main" val="20001"/>
                    </a:ext>
                  </a:extLst>
                </a:gridCol>
              </a:tblGrid>
              <a:tr h="580608">
                <a:tc>
                  <a:txBody>
                    <a:bodyPr/>
                    <a:lstStyle/>
                    <a:p>
                      <a:r>
                        <a:rPr lang="en-US" sz="1600" dirty="0" err="1"/>
                        <a:t>Suppy</a:t>
                      </a:r>
                      <a:r>
                        <a:rPr lang="en-US" sz="1600" dirty="0"/>
                        <a:t> Dollar – Demand Euro</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Demand Dollar – Supply Euro</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0"/>
                  </a:ext>
                </a:extLst>
              </a:tr>
              <a:tr h="509415">
                <a:tc>
                  <a:txBody>
                    <a:bodyPr/>
                    <a:lstStyle/>
                    <a:p>
                      <a:r>
                        <a:rPr lang="en-US" sz="1600" dirty="0"/>
                        <a:t>Export of goods to USA</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Import of goods from USA</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1"/>
                  </a:ext>
                </a:extLst>
              </a:tr>
              <a:tr h="509415">
                <a:tc>
                  <a:txBody>
                    <a:bodyPr/>
                    <a:lstStyle/>
                    <a:p>
                      <a:r>
                        <a:rPr lang="en-US" sz="1600" dirty="0"/>
                        <a:t>Capital import</a:t>
                      </a:r>
                      <a:endParaRPr lang="en-US" sz="1600" dirty="0">
                        <a:latin typeface="Arial" panose="020B0604020202020204" pitchFamily="34" charset="0"/>
                        <a:cs typeface="Arial" panose="020B0604020202020204" pitchFamily="34" charset="0"/>
                      </a:endParaRPr>
                    </a:p>
                  </a:txBody>
                  <a:tcPr marL="82944" marR="82944" marT="41472" marB="41472"/>
                </a:tc>
                <a:tc>
                  <a:txBody>
                    <a:bodyPr/>
                    <a:lstStyle/>
                    <a:p>
                      <a:r>
                        <a:rPr lang="en-US" sz="1600" dirty="0"/>
                        <a:t>Capital export</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2"/>
                  </a:ext>
                </a:extLst>
              </a:tr>
            </a:tbl>
          </a:graphicData>
        </a:graphic>
      </p:graphicFrame>
      <p:sp>
        <p:nvSpPr>
          <p:cNvPr id="7" name="TextBox 7">
            <a:extLst>
              <a:ext uri="{FF2B5EF4-FFF2-40B4-BE49-F238E27FC236}">
                <a16:creationId xmlns:a16="http://schemas.microsoft.com/office/drawing/2014/main" id="{55A004D5-A110-5257-B439-6334F10F4617}"/>
              </a:ext>
            </a:extLst>
          </p:cNvPr>
          <p:cNvSpPr txBox="1"/>
          <p:nvPr/>
        </p:nvSpPr>
        <p:spPr>
          <a:xfrm>
            <a:off x="355896" y="2923819"/>
            <a:ext cx="7984392" cy="796693"/>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Exports + </a:t>
            </a:r>
            <a:r>
              <a:rPr lang="en-US" sz="2400" dirty="0" err="1">
                <a:latin typeface="Arial" panose="020B0604020202020204" pitchFamily="34" charset="0"/>
                <a:cs typeface="Arial" panose="020B0604020202020204" pitchFamily="34" charset="0"/>
              </a:rPr>
              <a:t>Capitalimport</a:t>
            </a:r>
            <a:r>
              <a:rPr lang="en-US" sz="2400" dirty="0">
                <a:latin typeface="Arial" panose="020B0604020202020204" pitchFamily="34" charset="0"/>
                <a:cs typeface="Arial" panose="020B0604020202020204" pitchFamily="34" charset="0"/>
              </a:rPr>
              <a:t> = Imports + </a:t>
            </a:r>
            <a:r>
              <a:rPr lang="en-US" sz="2400" dirty="0" err="1">
                <a:latin typeface="Arial" panose="020B0604020202020204" pitchFamily="34" charset="0"/>
                <a:cs typeface="Arial" panose="020B0604020202020204" pitchFamily="34" charset="0"/>
              </a:rPr>
              <a:t>Capitalexport</a:t>
            </a:r>
            <a:endParaRPr lang="en-US" sz="2400" dirty="0">
              <a:latin typeface="Arial" panose="020B0604020202020204" pitchFamily="34" charset="0"/>
              <a:cs typeface="Arial" panose="020B0604020202020204" pitchFamily="34" charset="0"/>
            </a:endParaRPr>
          </a:p>
          <a:p>
            <a:endParaRPr lang="en-US" sz="2177" dirty="0">
              <a:latin typeface="Arial" panose="020B0604020202020204" pitchFamily="34" charset="0"/>
              <a:cs typeface="Arial" panose="020B0604020202020204" pitchFamily="34" charset="0"/>
            </a:endParaRPr>
          </a:p>
        </p:txBody>
      </p:sp>
      <p:graphicFrame>
        <p:nvGraphicFramePr>
          <p:cNvPr id="8" name="Content Placeholder 6">
            <a:extLst>
              <a:ext uri="{FF2B5EF4-FFF2-40B4-BE49-F238E27FC236}">
                <a16:creationId xmlns:a16="http://schemas.microsoft.com/office/drawing/2014/main" id="{4A23170F-2E21-5256-C344-95BBF037440F}"/>
              </a:ext>
            </a:extLst>
          </p:cNvPr>
          <p:cNvGraphicFramePr>
            <a:graphicFrameLocks/>
          </p:cNvGraphicFramePr>
          <p:nvPr/>
        </p:nvGraphicFramePr>
        <p:xfrm>
          <a:off x="263664" y="3992137"/>
          <a:ext cx="8175946" cy="1469184"/>
        </p:xfrm>
        <a:graphic>
          <a:graphicData uri="http://schemas.openxmlformats.org/drawingml/2006/table">
            <a:tbl>
              <a:tblPr firstRow="1" bandRow="1">
                <a:tableStyleId>{5940675A-B579-460E-94D1-54222C63F5DA}</a:tableStyleId>
              </a:tblPr>
              <a:tblGrid>
                <a:gridCol w="4087973">
                  <a:extLst>
                    <a:ext uri="{9D8B030D-6E8A-4147-A177-3AD203B41FA5}">
                      <a16:colId xmlns:a16="http://schemas.microsoft.com/office/drawing/2014/main" val="20000"/>
                    </a:ext>
                  </a:extLst>
                </a:gridCol>
                <a:gridCol w="4087973">
                  <a:extLst>
                    <a:ext uri="{9D8B030D-6E8A-4147-A177-3AD203B41FA5}">
                      <a16:colId xmlns:a16="http://schemas.microsoft.com/office/drawing/2014/main" val="20001"/>
                    </a:ext>
                  </a:extLst>
                </a:gridCol>
              </a:tblGrid>
              <a:tr h="489728">
                <a:tc>
                  <a:txBody>
                    <a:bodyPr/>
                    <a:lstStyle/>
                    <a:p>
                      <a:r>
                        <a:rPr lang="en-US" sz="1600" baseline="0" dirty="0"/>
                        <a:t>Demand for home currency </a:t>
                      </a:r>
                      <a:r>
                        <a:rPr lang="en-US" sz="2500" u="none" baseline="0" dirty="0"/>
                        <a:t>↑↓</a:t>
                      </a:r>
                      <a:endParaRPr lang="en-US" sz="2500" b="1" i="0" u="none" dirty="0">
                        <a:latin typeface="Arial" panose="020B0604020202020204" pitchFamily="34" charset="0"/>
                        <a:cs typeface="Arial" panose="020B0604020202020204" pitchFamily="34" charset="0"/>
                      </a:endParaRPr>
                    </a:p>
                  </a:txBody>
                  <a:tcPr marL="82944" marR="82944" marT="41472" marB="414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u="none" kern="1200" baseline="0" dirty="0"/>
                        <a:t>Supply home currency</a:t>
                      </a:r>
                      <a:r>
                        <a:rPr lang="en-US" sz="2500" u="none" kern="1200" baseline="0" dirty="0"/>
                        <a:t>↑↓</a:t>
                      </a:r>
                      <a:endParaRPr lang="en-US" sz="1600" dirty="0">
                        <a:latin typeface="Arial" panose="020B0604020202020204" pitchFamily="34" charset="0"/>
                        <a:cs typeface="Arial" panose="020B0604020202020204" pitchFamily="34" charset="0"/>
                      </a:endParaRPr>
                    </a:p>
                  </a:txBody>
                  <a:tcPr marL="82944" marR="82944" marT="41472" marB="41472"/>
                </a:tc>
                <a:extLst>
                  <a:ext uri="{0D108BD9-81ED-4DB2-BD59-A6C34878D82A}">
                    <a16:rowId xmlns:a16="http://schemas.microsoft.com/office/drawing/2014/main" val="10000"/>
                  </a:ext>
                </a:extLst>
              </a:tr>
              <a:tr h="4897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Exports of goods  </a:t>
                      </a:r>
                      <a:r>
                        <a:rPr lang="en-US" sz="2200" u="none" baseline="0" dirty="0"/>
                        <a:t>↑↓</a:t>
                      </a:r>
                      <a:endParaRPr lang="en-US" sz="2200" b="1" i="0" u="none" dirty="0">
                        <a:latin typeface="Arial" panose="020B0604020202020204" pitchFamily="34" charset="0"/>
                        <a:cs typeface="Arial" panose="020B0604020202020204" pitchFamily="34" charset="0"/>
                      </a:endParaRPr>
                    </a:p>
                  </a:txBody>
                  <a:tcPr marL="82944" marR="82944" marT="41472" marB="414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Imports of goods </a:t>
                      </a:r>
                      <a:r>
                        <a:rPr lang="en-US" sz="2200" u="none" kern="1200" baseline="0" dirty="0"/>
                        <a:t>↑↓</a:t>
                      </a:r>
                      <a:endParaRPr lang="en-US" sz="2200" b="1" i="0" u="none" kern="1200" baseline="0" dirty="0">
                        <a:solidFill>
                          <a:schemeClr val="dk1"/>
                        </a:solidFill>
                        <a:latin typeface="Arial" panose="020B0604020202020204" pitchFamily="34" charset="0"/>
                        <a:ea typeface="+mn-ea"/>
                        <a:cs typeface="Arial" panose="020B0604020202020204" pitchFamily="34" charset="0"/>
                      </a:endParaRPr>
                    </a:p>
                  </a:txBody>
                  <a:tcPr marL="82944" marR="82944" marT="41472" marB="41472"/>
                </a:tc>
                <a:extLst>
                  <a:ext uri="{0D108BD9-81ED-4DB2-BD59-A6C34878D82A}">
                    <a16:rowId xmlns:a16="http://schemas.microsoft.com/office/drawing/2014/main" val="10001"/>
                  </a:ext>
                </a:extLst>
              </a:tr>
              <a:tr h="4897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Capital imports </a:t>
                      </a:r>
                      <a:r>
                        <a:rPr lang="en-US" sz="2200" u="none" kern="1200" baseline="0" dirty="0"/>
                        <a:t>↑↓</a:t>
                      </a:r>
                      <a:endParaRPr lang="en-US" sz="2200" b="1" i="0" u="none" kern="1200" baseline="0" dirty="0">
                        <a:solidFill>
                          <a:schemeClr val="dk1"/>
                        </a:solidFill>
                        <a:latin typeface="Arial" panose="020B0604020202020204" pitchFamily="34" charset="0"/>
                        <a:ea typeface="+mn-ea"/>
                        <a:cs typeface="Arial" panose="020B0604020202020204" pitchFamily="34" charset="0"/>
                      </a:endParaRPr>
                    </a:p>
                  </a:txBody>
                  <a:tcPr marL="82944" marR="82944" marT="41472" marB="414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Capital exports </a:t>
                      </a:r>
                      <a:r>
                        <a:rPr lang="en-US" sz="2200" u="none" kern="1200" baseline="0" dirty="0"/>
                        <a:t>↑↓</a:t>
                      </a:r>
                      <a:endParaRPr lang="en-US" sz="2200" b="1" i="0" u="none" kern="1200" baseline="0" dirty="0">
                        <a:solidFill>
                          <a:schemeClr val="dk1"/>
                        </a:solidFill>
                        <a:latin typeface="Arial" panose="020B0604020202020204" pitchFamily="34" charset="0"/>
                        <a:ea typeface="+mn-ea"/>
                        <a:cs typeface="Arial" panose="020B0604020202020204" pitchFamily="34" charset="0"/>
                      </a:endParaRPr>
                    </a:p>
                  </a:txBody>
                  <a:tcPr marL="82944" marR="82944" marT="41472" marB="41472"/>
                </a:tc>
                <a:extLst>
                  <a:ext uri="{0D108BD9-81ED-4DB2-BD59-A6C34878D82A}">
                    <a16:rowId xmlns:a16="http://schemas.microsoft.com/office/drawing/2014/main" val="10002"/>
                  </a:ext>
                </a:extLst>
              </a:tr>
            </a:tbl>
          </a:graphicData>
        </a:graphic>
      </p:graphicFrame>
      <p:sp>
        <p:nvSpPr>
          <p:cNvPr id="9" name="Textfeld 8">
            <a:extLst>
              <a:ext uri="{FF2B5EF4-FFF2-40B4-BE49-F238E27FC236}">
                <a16:creationId xmlns:a16="http://schemas.microsoft.com/office/drawing/2014/main" id="{9FF735EF-C93B-F4AC-0D19-33FAECA5DCBA}"/>
              </a:ext>
            </a:extLst>
          </p:cNvPr>
          <p:cNvSpPr txBox="1"/>
          <p:nvPr/>
        </p:nvSpPr>
        <p:spPr>
          <a:xfrm>
            <a:off x="150560" y="5585670"/>
            <a:ext cx="8405752" cy="923330"/>
          </a:xfrm>
          <a:prstGeom prst="rect">
            <a:avLst/>
          </a:prstGeom>
          <a:noFill/>
        </p:spPr>
        <p:txBody>
          <a:bodyPr wrap="square" rtlCol="0">
            <a:spAutoFit/>
          </a:bodyPr>
          <a:lstStyle/>
          <a:p>
            <a:r>
              <a:rPr lang="en-US" dirty="0">
                <a:solidFill>
                  <a:srgbClr val="000000"/>
                </a:solidFill>
              </a:rPr>
              <a:t>Note that exports of goods and imports of capital, or imports of goods and exports of capital, are on the same side of the balance sheet, as they represent the respective offsetting entry</a:t>
            </a:r>
            <a:endParaRPr lang="de-DE" dirty="0">
              <a:solidFill>
                <a:srgbClr val="000000"/>
              </a:solidFill>
            </a:endParaRPr>
          </a:p>
        </p:txBody>
      </p:sp>
      <p:sp>
        <p:nvSpPr>
          <p:cNvPr id="10" name="Rechteck 9">
            <a:extLst>
              <a:ext uri="{FF2B5EF4-FFF2-40B4-BE49-F238E27FC236}">
                <a16:creationId xmlns:a16="http://schemas.microsoft.com/office/drawing/2014/main" id="{D94A9492-56A4-F151-B404-749C0BAF0152}"/>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7870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B0FF2-D5F6-BDA3-2130-6ABA13FACC6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BA4FE37-3391-EAE9-D6B1-F56BBBFFA0D7}"/>
              </a:ext>
            </a:extLst>
          </p:cNvPr>
          <p:cNvSpPr txBox="1">
            <a:spLocks/>
          </p:cNvSpPr>
          <p:nvPr/>
        </p:nvSpPr>
        <p:spPr>
          <a:xfrm>
            <a:off x="526314" y="24695"/>
            <a:ext cx="7464960" cy="640552"/>
          </a:xfrm>
          <a:prstGeom prst="rect">
            <a:avLst/>
          </a:prstGeom>
        </p:spPr>
        <p:txBody>
          <a:bodyPr lIns="82945" tIns="41473" rIns="82945" bIns="41473">
            <a:noAutofit/>
          </a:bodyPr>
          <a:lstStyle>
            <a:lvl1pPr algn="ctr" rtl="0" hangingPunct="0">
              <a:tabLst/>
              <a:defRPr lang="de-DE" sz="4400" b="0" i="0" u="none" strike="noStrike" kern="1200">
                <a:ln>
                  <a:noFill/>
                </a:ln>
                <a:latin typeface="Arial" pitchFamily="18"/>
              </a:defRPr>
            </a:lvl1pPr>
          </a:lstStyle>
          <a:p>
            <a:r>
              <a:rPr lang="de-DE" sz="2400" dirty="0" err="1"/>
              <a:t>Uncovered</a:t>
            </a:r>
            <a:r>
              <a:rPr lang="de-DE" sz="2400" dirty="0"/>
              <a:t> </a:t>
            </a:r>
            <a:r>
              <a:rPr lang="de-DE" sz="2400" dirty="0" err="1"/>
              <a:t>interest</a:t>
            </a:r>
            <a:r>
              <a:rPr lang="de-DE" sz="2400" dirty="0"/>
              <a:t> rate </a:t>
            </a:r>
            <a:r>
              <a:rPr lang="de-DE" sz="2400" dirty="0" err="1"/>
              <a:t>parity</a:t>
            </a:r>
            <a:r>
              <a:rPr lang="de-DE" sz="2400" dirty="0"/>
              <a:t> </a:t>
            </a: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1011F87C-6510-931A-36B2-8FFECF22986D}"/>
                  </a:ext>
                </a:extLst>
              </p:cNvPr>
              <p:cNvSpPr txBox="1">
                <a:spLocks/>
              </p:cNvSpPr>
              <p:nvPr/>
            </p:nvSpPr>
            <p:spPr>
              <a:xfrm>
                <a:off x="260686" y="409992"/>
                <a:ext cx="7464960" cy="4105872"/>
              </a:xfrm>
              <a:prstGeom prst="rect">
                <a:avLst/>
              </a:prstGeom>
            </p:spPr>
            <p:txBody>
              <a:bodyPr lIns="82945" tIns="41473" rIns="82945" bIns="41473">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lnSpc>
                    <a:spcPct val="110000"/>
                  </a:lnSpc>
                  <a:spcAft>
                    <a:spcPts val="544"/>
                  </a:spcAft>
                </a:pPr>
                <a:endParaRPr lang="en-US" sz="1800" dirty="0">
                  <a:solidFill>
                    <a:sysClr val="windowText" lastClr="000000"/>
                  </a:solidFill>
                  <a:latin typeface="Arial" panose="020B0604020202020204" pitchFamily="34" charset="0"/>
                  <a:cs typeface="Arial" panose="020B0604020202020204" pitchFamily="34" charset="0"/>
                </a:endParaRPr>
              </a:p>
              <a:p>
                <a:pPr marL="362885" lvl="1"/>
                <a14:m>
                  <m:oMath xmlns:m="http://schemas.openxmlformats.org/officeDocument/2006/math">
                    <m:sSub>
                      <m:sSubPr>
                        <m:ctrlPr>
                          <a:rPr lang="en-US"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𝑖</m:t>
                        </m:r>
                      </m:e>
                      <m:sub>
                        <m:r>
                          <a:rPr lang="de-DE" i="1" kern="0">
                            <a:solidFill>
                              <a:sysClr val="windowText" lastClr="000000"/>
                            </a:solidFill>
                            <a:latin typeface="Cambria Math"/>
                            <a:cs typeface="Arial" panose="020B0604020202020204" pitchFamily="34" charset="0"/>
                          </a:rPr>
                          <m:t>€</m:t>
                        </m:r>
                      </m:sub>
                    </m:sSub>
                    <m:r>
                      <a:rPr lang="de-DE" i="1" kern="0">
                        <a:solidFill>
                          <a:sysClr val="windowText" lastClr="000000"/>
                        </a:solidFill>
                        <a:latin typeface="Cambria Math"/>
                        <a:cs typeface="Arial" panose="020B0604020202020204" pitchFamily="34" charset="0"/>
                      </a:rPr>
                      <m:t>, </m:t>
                    </m:r>
                    <m:sSub>
                      <m:sSubPr>
                        <m:ctrlPr>
                          <a:rPr lang="de-DE"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𝑖</m:t>
                        </m:r>
                      </m:e>
                      <m:sub>
                        <m:r>
                          <a:rPr lang="de-DE" i="1" kern="0">
                            <a:solidFill>
                              <a:sysClr val="windowText" lastClr="000000"/>
                            </a:solidFill>
                            <a:latin typeface="Cambria Math"/>
                            <a:cs typeface="Arial" panose="020B0604020202020204" pitchFamily="34" charset="0"/>
                          </a:rPr>
                          <m:t>$</m:t>
                        </m:r>
                      </m:sub>
                    </m:sSub>
                  </m:oMath>
                </a14:m>
                <a:r>
                  <a:rPr lang="en-US" kern="0" dirty="0">
                    <a:solidFill>
                      <a:sysClr val="windowText" lastClr="000000"/>
                    </a:solidFill>
                    <a:latin typeface="Arial" panose="020B0604020202020204" pitchFamily="34" charset="0"/>
                    <a:cs typeface="Arial" panose="020B0604020202020204" pitchFamily="34" charset="0"/>
                  </a:rPr>
                  <a:t> : interest rates €- and $-investments</a:t>
                </a:r>
              </a:p>
              <a:p>
                <a:pPr marL="362885" lvl="1"/>
                <a:endParaRPr lang="en-US" kern="0" dirty="0">
                  <a:solidFill>
                    <a:sysClr val="windowText" lastClr="000000"/>
                  </a:solidFill>
                  <a:latin typeface="Arial" panose="020B0604020202020204" pitchFamily="34" charset="0"/>
                  <a:cs typeface="Arial" panose="020B0604020202020204" pitchFamily="34" charset="0"/>
                </a:endParaRPr>
              </a:p>
              <a:p>
                <a:pPr marL="362885" lvl="1"/>
                <a14:m>
                  <m:oMath xmlns:m="http://schemas.openxmlformats.org/officeDocument/2006/math">
                    <m:sSub>
                      <m:sSubPr>
                        <m:ctrlPr>
                          <a:rPr lang="en-US"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𝑒</m:t>
                        </m:r>
                      </m:e>
                      <m:sub>
                        <m:r>
                          <a:rPr lang="de-DE" i="1" kern="0">
                            <a:solidFill>
                              <a:sysClr val="windowText" lastClr="000000"/>
                            </a:solidFill>
                            <a:latin typeface="Cambria Math" panose="02040503050406030204" pitchFamily="18" charset="0"/>
                            <a:cs typeface="Arial" panose="020B0604020202020204" pitchFamily="34" charset="0"/>
                          </a:rPr>
                          <m:t>0</m:t>
                        </m:r>
                      </m:sub>
                    </m:sSub>
                  </m:oMath>
                </a14:m>
                <a:r>
                  <a:rPr lang="en-US" kern="0" dirty="0">
                    <a:solidFill>
                      <a:sysClr val="windowText" lastClr="000000"/>
                    </a:solidFill>
                    <a:latin typeface="Arial" panose="020B0604020202020204" pitchFamily="34" charset="0"/>
                    <a:cs typeface="Arial" panose="020B0604020202020204" pitchFamily="34" charset="0"/>
                  </a:rPr>
                  <a:t>: </a:t>
                </a:r>
                <a:r>
                  <a:rPr lang="en-US" kern="0" dirty="0" err="1">
                    <a:solidFill>
                      <a:sysClr val="windowText" lastClr="000000"/>
                    </a:solidFill>
                    <a:latin typeface="Arial" panose="020B0604020202020204" pitchFamily="34" charset="0"/>
                    <a:cs typeface="Arial" panose="020B0604020202020204" pitchFamily="34" charset="0"/>
                  </a:rPr>
                  <a:t>nominalr</a:t>
                </a:r>
                <a:r>
                  <a:rPr lang="en-US" kern="0" dirty="0">
                    <a:solidFill>
                      <a:sysClr val="windowText" lastClr="000000"/>
                    </a:solidFill>
                    <a:latin typeface="Arial" panose="020B0604020202020204" pitchFamily="34" charset="0"/>
                    <a:cs typeface="Arial" panose="020B0604020202020204" pitchFamily="34" charset="0"/>
                  </a:rPr>
                  <a:t> $/€ exchange rate </a:t>
                </a:r>
                <a:r>
                  <a:rPr lang="en-US" i="1" kern="0" dirty="0">
                    <a:solidFill>
                      <a:sysClr val="windowText" lastClr="000000"/>
                    </a:solidFill>
                    <a:latin typeface="Arial" panose="020B0604020202020204" pitchFamily="34" charset="0"/>
                    <a:cs typeface="Arial" panose="020B0604020202020204" pitchFamily="34" charset="0"/>
                  </a:rPr>
                  <a:t>t=0</a:t>
                </a: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14:m>
                  <m:oMath xmlns:m="http://schemas.openxmlformats.org/officeDocument/2006/math">
                    <m:r>
                      <a:rPr lang="de-DE" i="1" kern="0">
                        <a:solidFill>
                          <a:sysClr val="windowText" lastClr="000000"/>
                        </a:solidFill>
                        <a:latin typeface="Cambria Math"/>
                        <a:cs typeface="Arial" panose="020B0604020202020204" pitchFamily="34" charset="0"/>
                      </a:rPr>
                      <m:t>𝐸</m:t>
                    </m:r>
                    <m:sSub>
                      <m:sSubPr>
                        <m:ctrlPr>
                          <a:rPr lang="en-US" i="1" kern="0">
                            <a:solidFill>
                              <a:sysClr val="windowText" lastClr="000000"/>
                            </a:solidFill>
                            <a:latin typeface="Cambria Math" panose="02040503050406030204" pitchFamily="18" charset="0"/>
                            <a:cs typeface="Arial" panose="020B0604020202020204" pitchFamily="34" charset="0"/>
                          </a:rPr>
                        </m:ctrlPr>
                      </m:sSubPr>
                      <m:e>
                        <m:r>
                          <a:rPr lang="de-DE" i="1" kern="0">
                            <a:solidFill>
                              <a:sysClr val="windowText" lastClr="000000"/>
                            </a:solidFill>
                            <a:latin typeface="Cambria Math"/>
                            <a:cs typeface="Arial" panose="020B0604020202020204" pitchFamily="34" charset="0"/>
                          </a:rPr>
                          <m:t>(</m:t>
                        </m:r>
                        <m:r>
                          <a:rPr lang="de-DE" i="1" kern="0">
                            <a:solidFill>
                              <a:sysClr val="windowText" lastClr="000000"/>
                            </a:solidFill>
                            <a:latin typeface="Cambria Math"/>
                            <a:cs typeface="Arial" panose="020B0604020202020204" pitchFamily="34" charset="0"/>
                          </a:rPr>
                          <m:t>𝑒</m:t>
                        </m:r>
                      </m:e>
                      <m:sub>
                        <m:r>
                          <a:rPr lang="de-DE" i="1" kern="0">
                            <a:solidFill>
                              <a:sysClr val="windowText" lastClr="000000"/>
                            </a:solidFill>
                            <a:latin typeface="Cambria Math" panose="02040503050406030204" pitchFamily="18" charset="0"/>
                            <a:cs typeface="Arial" panose="020B0604020202020204" pitchFamily="34" charset="0"/>
                          </a:rPr>
                          <m:t>1</m:t>
                        </m:r>
                      </m:sub>
                    </m:sSub>
                    <m:r>
                      <a:rPr lang="de-DE" i="1" kern="0">
                        <a:solidFill>
                          <a:sysClr val="windowText" lastClr="000000"/>
                        </a:solidFill>
                        <a:latin typeface="Cambria Math"/>
                        <a:cs typeface="Arial" panose="020B0604020202020204" pitchFamily="34" charset="0"/>
                      </a:rPr>
                      <m:t>)</m:t>
                    </m:r>
                  </m:oMath>
                </a14:m>
                <a:r>
                  <a:rPr lang="en-US" kern="0" dirty="0">
                    <a:solidFill>
                      <a:sysClr val="windowText" lastClr="000000"/>
                    </a:solidFill>
                    <a:latin typeface="Arial" panose="020B0604020202020204" pitchFamily="34" charset="0"/>
                    <a:cs typeface="Arial" panose="020B0604020202020204" pitchFamily="34" charset="0"/>
                  </a:rPr>
                  <a:t>: expected $/€ exchange rate in </a:t>
                </a:r>
                <a:r>
                  <a:rPr lang="en-US" i="1" kern="0" dirty="0">
                    <a:solidFill>
                      <a:sysClr val="windowText" lastClr="000000"/>
                    </a:solidFill>
                    <a:latin typeface="Arial" panose="020B0604020202020204" pitchFamily="34" charset="0"/>
                    <a:cs typeface="Arial" panose="020B0604020202020204" pitchFamily="34" charset="0"/>
                  </a:rPr>
                  <a:t>t=1</a:t>
                </a: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a:p>
                <a:pPr marL="362885" lvl="1"/>
                <a:endParaRPr lang="en-US" i="1" kern="0" dirty="0">
                  <a:solidFill>
                    <a:sysClr val="windowText" lastClr="000000"/>
                  </a:solidFill>
                  <a:latin typeface="Arial" panose="020B0604020202020204" pitchFamily="34" charset="0"/>
                  <a:cs typeface="Arial" panose="020B0604020202020204" pitchFamily="34" charset="0"/>
                </a:endParaRPr>
              </a:p>
            </p:txBody>
          </p:sp>
        </mc:Choice>
        <mc:Fallback xmlns="">
          <p:sp>
            <p:nvSpPr>
              <p:cNvPr id="6" name="Content Placeholder 2">
                <a:extLst>
                  <a:ext uri="{FF2B5EF4-FFF2-40B4-BE49-F238E27FC236}">
                    <a16:creationId xmlns:a16="http://schemas.microsoft.com/office/drawing/2014/main" id="{3007D38B-F199-7C71-F9D9-DE80A2E12408}"/>
                  </a:ext>
                </a:extLst>
              </p:cNvPr>
              <p:cNvSpPr txBox="1">
                <a:spLocks noRot="1" noChangeAspect="1" noMove="1" noResize="1" noEditPoints="1" noAdjustHandles="1" noChangeArrowheads="1" noChangeShapeType="1" noTextEdit="1"/>
              </p:cNvSpPr>
              <p:nvPr/>
            </p:nvSpPr>
            <p:spPr>
              <a:xfrm>
                <a:off x="260686" y="409992"/>
                <a:ext cx="7464960" cy="4105872"/>
              </a:xfrm>
              <a:prstGeom prst="rect">
                <a:avLst/>
              </a:prstGeom>
              <a:blipFill>
                <a:blip r:embed="rId3"/>
                <a:stretch>
                  <a:fillRect/>
                </a:stretch>
              </a:blipFill>
            </p:spPr>
            <p:txBody>
              <a:bodyPr/>
              <a:lstStyle/>
              <a:p>
                <a:r>
                  <a:rPr lang="de-DE">
                    <a:noFill/>
                  </a:rPr>
                  <a:t> </a:t>
                </a:r>
              </a:p>
            </p:txBody>
          </p:sp>
        </mc:Fallback>
      </mc:AlternateContent>
      <p:sp>
        <p:nvSpPr>
          <p:cNvPr id="8" name="TextBox 7">
            <a:extLst>
              <a:ext uri="{FF2B5EF4-FFF2-40B4-BE49-F238E27FC236}">
                <a16:creationId xmlns:a16="http://schemas.microsoft.com/office/drawing/2014/main" id="{DCF483F2-0706-A73E-9F4E-B757788AE6DE}"/>
              </a:ext>
            </a:extLst>
          </p:cNvPr>
          <p:cNvSpPr txBox="1"/>
          <p:nvPr/>
        </p:nvSpPr>
        <p:spPr>
          <a:xfrm>
            <a:off x="3505055" y="2853606"/>
            <a:ext cx="488111" cy="360755"/>
          </a:xfrm>
          <a:prstGeom prst="rect">
            <a:avLst/>
          </a:prstGeom>
          <a:noFill/>
        </p:spPr>
        <p:txBody>
          <a:bodyPr wrap="none" lIns="82945" tIns="41473" rIns="82945" bIns="41473" rtlCol="0">
            <a:spAutoFit/>
          </a:bodyPr>
          <a:lstStyle/>
          <a:p>
            <a:r>
              <a:rPr lang="en-US" dirty="0">
                <a:latin typeface="Arial" panose="020B0604020202020204" pitchFamily="34" charset="0"/>
                <a:cs typeface="Arial" panose="020B0604020202020204" pitchFamily="34" charset="0"/>
              </a:rPr>
              <a:t>1 €</a:t>
            </a:r>
          </a:p>
        </p:txBody>
      </p:sp>
      <p:sp>
        <p:nvSpPr>
          <p:cNvPr id="10" name="TextBox 11">
            <a:extLst>
              <a:ext uri="{FF2B5EF4-FFF2-40B4-BE49-F238E27FC236}">
                <a16:creationId xmlns:a16="http://schemas.microsoft.com/office/drawing/2014/main" id="{C7154BAF-18D1-389E-2802-6DDC7CA8CF53}"/>
              </a:ext>
            </a:extLst>
          </p:cNvPr>
          <p:cNvSpPr txBox="1"/>
          <p:nvPr/>
        </p:nvSpPr>
        <p:spPr>
          <a:xfrm>
            <a:off x="874832" y="3377759"/>
            <a:ext cx="1847457" cy="360755"/>
          </a:xfrm>
          <a:prstGeom prst="rect">
            <a:avLst/>
          </a:prstGeom>
          <a:noFill/>
        </p:spPr>
        <p:txBody>
          <a:bodyPr wrap="none" lIns="82945" tIns="41473" rIns="82945" bIns="41473" rtlCol="0">
            <a:spAutoFit/>
          </a:bodyPr>
          <a:lstStyle/>
          <a:p>
            <a:r>
              <a:rPr lang="en-US" dirty="0">
                <a:latin typeface="Arial" panose="020B0604020202020204" pitchFamily="34" charset="0"/>
                <a:cs typeface="Arial" panose="020B0604020202020204" pitchFamily="34" charset="0"/>
              </a:rPr>
              <a:t>Investment Euro</a:t>
            </a:r>
          </a:p>
        </p:txBody>
      </p:sp>
      <p:sp>
        <p:nvSpPr>
          <p:cNvPr id="11" name="TextBox 15">
            <a:extLst>
              <a:ext uri="{FF2B5EF4-FFF2-40B4-BE49-F238E27FC236}">
                <a16:creationId xmlns:a16="http://schemas.microsoft.com/office/drawing/2014/main" id="{03F07049-6637-74CF-8C33-7ABF67B5D9D3}"/>
              </a:ext>
            </a:extLst>
          </p:cNvPr>
          <p:cNvSpPr txBox="1"/>
          <p:nvPr/>
        </p:nvSpPr>
        <p:spPr>
          <a:xfrm>
            <a:off x="4776976" y="3540102"/>
            <a:ext cx="2296298" cy="360755"/>
          </a:xfrm>
          <a:prstGeom prst="rect">
            <a:avLst/>
          </a:prstGeom>
          <a:noFill/>
        </p:spPr>
        <p:txBody>
          <a:bodyPr wrap="none" lIns="82945" tIns="41473" rIns="82945" bIns="41473" rtlCol="0">
            <a:spAutoFit/>
          </a:bodyPr>
          <a:lstStyle/>
          <a:p>
            <a:r>
              <a:rPr lang="en-US" dirty="0" err="1">
                <a:latin typeface="Arial" panose="020B0604020202020204" pitchFamily="34" charset="0"/>
                <a:cs typeface="Arial" panose="020B0604020202020204" pitchFamily="34" charset="0"/>
              </a:rPr>
              <a:t>InvestmentUS</a:t>
            </a:r>
            <a:r>
              <a:rPr lang="en-US" dirty="0">
                <a:latin typeface="Arial" panose="020B0604020202020204" pitchFamily="34" charset="0"/>
                <a:cs typeface="Arial" panose="020B0604020202020204" pitchFamily="34" charset="0"/>
              </a:rPr>
              <a:t>-Dollar</a:t>
            </a:r>
          </a:p>
        </p:txBody>
      </p:sp>
      <p:cxnSp>
        <p:nvCxnSpPr>
          <p:cNvPr id="12" name="Straight Arrow Connector 18">
            <a:extLst>
              <a:ext uri="{FF2B5EF4-FFF2-40B4-BE49-F238E27FC236}">
                <a16:creationId xmlns:a16="http://schemas.microsoft.com/office/drawing/2014/main" id="{E76688EE-507D-5E6A-69F6-18857D1B01B1}"/>
              </a:ext>
            </a:extLst>
          </p:cNvPr>
          <p:cNvCxnSpPr/>
          <p:nvPr/>
        </p:nvCxnSpPr>
        <p:spPr>
          <a:xfrm flipH="1">
            <a:off x="2229595" y="3260126"/>
            <a:ext cx="1518601" cy="94164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9">
            <a:extLst>
              <a:ext uri="{FF2B5EF4-FFF2-40B4-BE49-F238E27FC236}">
                <a16:creationId xmlns:a16="http://schemas.microsoft.com/office/drawing/2014/main" id="{F8383869-C2E0-18D0-12EC-3E28A3F91BB5}"/>
              </a:ext>
            </a:extLst>
          </p:cNvPr>
          <p:cNvCxnSpPr/>
          <p:nvPr/>
        </p:nvCxnSpPr>
        <p:spPr>
          <a:xfrm>
            <a:off x="3753216" y="3260127"/>
            <a:ext cx="1306350" cy="849217"/>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feld 21">
            <a:extLst>
              <a:ext uri="{FF2B5EF4-FFF2-40B4-BE49-F238E27FC236}">
                <a16:creationId xmlns:a16="http://schemas.microsoft.com/office/drawing/2014/main" id="{06EA4DF5-1F06-D955-ACB8-1D28AA8394B1}"/>
              </a:ext>
            </a:extLst>
          </p:cNvPr>
          <p:cNvSpPr txBox="1"/>
          <p:nvPr/>
        </p:nvSpPr>
        <p:spPr>
          <a:xfrm>
            <a:off x="6505421" y="344971"/>
            <a:ext cx="5686579" cy="738664"/>
          </a:xfrm>
          <a:prstGeom prst="rect">
            <a:avLst/>
          </a:prstGeom>
          <a:noFill/>
        </p:spPr>
        <p:txBody>
          <a:bodyPr wrap="square" rtlCol="0">
            <a:spAutoFit/>
          </a:bodyPr>
          <a:lstStyle/>
          <a:p>
            <a:pPr algn="ctr"/>
            <a:r>
              <a:rPr lang="de-DE" sz="1400" dirty="0">
                <a:solidFill>
                  <a:srgbClr val="000000"/>
                </a:solidFill>
                <a:hlinkClick r:id="rId4"/>
              </a:rPr>
              <a:t>http://www.bernhardkoester.de/video/inhalt.html</a:t>
            </a:r>
            <a:endParaRPr lang="de-DE" sz="1400" dirty="0">
              <a:solidFill>
                <a:srgbClr val="000000"/>
              </a:solidFill>
            </a:endParaRPr>
          </a:p>
          <a:p>
            <a:pPr algn="ctr"/>
            <a:r>
              <a:rPr lang="de-DE" sz="1400" dirty="0">
                <a:solidFill>
                  <a:srgbClr val="000000"/>
                </a:solidFill>
              </a:rPr>
              <a:t>oder direkt unter</a:t>
            </a:r>
          </a:p>
          <a:p>
            <a:pPr algn="ctr"/>
            <a:r>
              <a:rPr lang="de-DE" sz="1400" dirty="0">
                <a:solidFill>
                  <a:srgbClr val="000000"/>
                </a:solidFill>
                <a:hlinkClick r:id="rId5"/>
              </a:rPr>
              <a:t>https://www.youtube.com/watch?v=S5PVHRQZe1E&amp;feature=youtu.be</a:t>
            </a:r>
            <a:endParaRPr lang="en-US" sz="1400" dirty="0"/>
          </a:p>
        </p:txBody>
      </p:sp>
      <p:sp>
        <p:nvSpPr>
          <p:cNvPr id="23" name="Rechteck 22">
            <a:extLst>
              <a:ext uri="{FF2B5EF4-FFF2-40B4-BE49-F238E27FC236}">
                <a16:creationId xmlns:a16="http://schemas.microsoft.com/office/drawing/2014/main" id="{C5C9F6C3-70E8-909F-3062-F25ED6DFF67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0086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F2883-634D-A62A-9319-CDCAA026D71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EE48999-5F06-BA72-E7A1-A6DFB744981E}"/>
              </a:ext>
            </a:extLst>
          </p:cNvPr>
          <p:cNvSpPr txBox="1">
            <a:spLocks/>
          </p:cNvSpPr>
          <p:nvPr/>
        </p:nvSpPr>
        <p:spPr>
          <a:xfrm>
            <a:off x="1938720" y="249482"/>
            <a:ext cx="7464960"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Exchange rate forecast</a:t>
            </a:r>
          </a:p>
        </p:txBody>
      </p:sp>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C0F90466-789D-9157-3964-6B7525DD9F6D}"/>
                  </a:ext>
                </a:extLst>
              </p:cNvPr>
              <p:cNvSpPr txBox="1">
                <a:spLocks/>
              </p:cNvSpPr>
              <p:nvPr/>
            </p:nvSpPr>
            <p:spPr>
              <a:xfrm>
                <a:off x="599777" y="1150111"/>
                <a:ext cx="9621909" cy="4105440"/>
              </a:xfrm>
              <a:prstGeom prst="rect">
                <a:avLst/>
              </a:prstGeom>
            </p:spPr>
            <p:txBody>
              <a:bodyPr>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Aft>
                    <a:spcPts val="1089"/>
                  </a:spcAft>
                </a:pPr>
                <a:r>
                  <a:rPr lang="en-US" sz="2177" dirty="0">
                    <a:solidFill>
                      <a:sysClr val="windowText" lastClr="000000"/>
                    </a:solidFill>
                    <a:latin typeface="Arial" panose="020B0604020202020204" pitchFamily="34" charset="0"/>
                    <a:cs typeface="Arial" panose="020B0604020202020204" pitchFamily="34" charset="0"/>
                  </a:rPr>
                  <a:t>Efficient market hypothesis: Asset prices contain all publicly available information that determines the value of an investment.</a:t>
                </a:r>
              </a:p>
              <a:p>
                <a:pPr>
                  <a:spcAft>
                    <a:spcPts val="1089"/>
                  </a:spcAft>
                </a:pPr>
                <a:r>
                  <a:rPr lang="en-US" sz="2177" dirty="0">
                    <a:solidFill>
                      <a:sysClr val="windowText" lastClr="000000"/>
                    </a:solidFill>
                    <a:latin typeface="Arial" panose="020B0604020202020204" pitchFamily="34" charset="0"/>
                    <a:cs typeface="Arial" panose="020B0604020202020204" pitchFamily="34" charset="0"/>
                  </a:rPr>
                  <a:t> </a:t>
                </a:r>
                <a:r>
                  <a:rPr lang="en-US" sz="2177" dirty="0">
                    <a:solidFill>
                      <a:sysClr val="windowText" lastClr="000000"/>
                    </a:solidFill>
                    <a:latin typeface="Arial" panose="020B0604020202020204" pitchFamily="34" charset="0"/>
                    <a:cs typeface="Arial" panose="020B0604020202020204" pitchFamily="34" charset="0"/>
                    <a:sym typeface="Wingdings" panose="05000000000000000000" pitchFamily="2" charset="2"/>
                  </a:rPr>
                  <a:t> </a:t>
                </a:r>
                <a14:m>
                  <m:oMath xmlns:m="http://schemas.openxmlformats.org/officeDocument/2006/math">
                    <m:r>
                      <a:rPr lang="en-US" sz="2177" i="1">
                        <a:solidFill>
                          <a:sysClr val="windowText" lastClr="000000"/>
                        </a:solidFill>
                        <a:latin typeface="Cambria Math"/>
                        <a:cs typeface="Arial" panose="020B0604020202020204" pitchFamily="34" charset="0"/>
                      </a:rPr>
                      <m:t>𝐸</m:t>
                    </m:r>
                    <m:sSub>
                      <m:sSubPr>
                        <m:ctrlPr>
                          <a:rPr lang="ar-AE" sz="2177" i="1">
                            <a:solidFill>
                              <a:sysClr val="windowText" lastClr="000000"/>
                            </a:solidFill>
                            <a:latin typeface="Cambria Math" panose="02040503050406030204" pitchFamily="18" charset="0"/>
                            <a:cs typeface="Arial" panose="020B0604020202020204" pitchFamily="34" charset="0"/>
                          </a:rPr>
                        </m:ctrlPr>
                      </m:sSubPr>
                      <m:e>
                        <m:r>
                          <a:rPr lang="ar-AE" sz="2177" i="1">
                            <a:solidFill>
                              <a:sysClr val="windowText" lastClr="000000"/>
                            </a:solidFill>
                            <a:latin typeface="Cambria Math"/>
                            <a:cs typeface="Arial" panose="020B0604020202020204" pitchFamily="34" charset="0"/>
                          </a:rPr>
                          <m:t>(</m:t>
                        </m:r>
                        <m:r>
                          <a:rPr lang="en-US" sz="2177" i="1">
                            <a:solidFill>
                              <a:sysClr val="windowText" lastClr="000000"/>
                            </a:solidFill>
                            <a:latin typeface="Cambria Math"/>
                            <a:cs typeface="Arial" panose="020B0604020202020204" pitchFamily="34" charset="0"/>
                          </a:rPr>
                          <m:t>𝑒</m:t>
                        </m:r>
                      </m:e>
                      <m:sub>
                        <m:r>
                          <a:rPr lang="de-DE" sz="2177" i="1">
                            <a:solidFill>
                              <a:sysClr val="windowText" lastClr="000000"/>
                            </a:solidFill>
                            <a:latin typeface="Cambria Math" panose="02040503050406030204" pitchFamily="18" charset="0"/>
                            <a:cs typeface="Arial" panose="020B0604020202020204" pitchFamily="34" charset="0"/>
                          </a:rPr>
                          <m:t>1</m:t>
                        </m:r>
                      </m:sub>
                    </m:sSub>
                    <m:r>
                      <a:rPr lang="ar-AE" sz="2177" i="1">
                        <a:solidFill>
                          <a:sysClr val="windowText" lastClr="000000"/>
                        </a:solidFill>
                        <a:latin typeface="Cambria Math"/>
                        <a:cs typeface="Arial" panose="020B0604020202020204" pitchFamily="34" charset="0"/>
                      </a:rPr>
                      <m:t>)</m:t>
                    </m:r>
                  </m:oMath>
                </a14:m>
                <a:r>
                  <a:rPr lang="ar-AE" sz="2177" dirty="0">
                    <a:solidFill>
                      <a:sysClr val="windowText" lastClr="000000"/>
                    </a:solidFill>
                    <a:latin typeface="Arial" panose="020B0604020202020204" pitchFamily="34" charset="0"/>
                    <a:cs typeface="Arial" panose="020B0604020202020204" pitchFamily="34" charset="0"/>
                  </a:rPr>
                  <a:t> </a:t>
                </a:r>
                <a:r>
                  <a:rPr lang="en-US" sz="2177" dirty="0">
                    <a:solidFill>
                      <a:sysClr val="windowText" lastClr="000000"/>
                    </a:solidFill>
                    <a:latin typeface="Arial" panose="020B0604020202020204" pitchFamily="34" charset="0"/>
                    <a:cs typeface="Arial" panose="020B0604020202020204" pitchFamily="34" charset="0"/>
                  </a:rPr>
                  <a:t> is the best forecast for $/€ exchange rate and mirrors all market information</a:t>
                </a:r>
              </a:p>
              <a:p>
                <a:r>
                  <a:rPr lang="en-US" sz="2903" dirty="0">
                    <a:solidFill>
                      <a:sysClr val="windowText" lastClr="000000"/>
                    </a:solidFill>
                    <a:latin typeface="Arial" panose="020B0604020202020204" pitchFamily="34" charset="0"/>
                    <a:cs typeface="Arial" panose="020B0604020202020204" pitchFamily="34" charset="0"/>
                  </a:rPr>
                  <a:t>   </a:t>
                </a:r>
              </a:p>
              <a:p>
                <a:endParaRPr lang="en-US" sz="2903" dirty="0">
                  <a:solidFill>
                    <a:sysClr val="windowText" lastClr="000000"/>
                  </a:solidFill>
                  <a:latin typeface="Arial" panose="020B0604020202020204" pitchFamily="34" charset="0"/>
                  <a:cs typeface="Arial" panose="020B0604020202020204" pitchFamily="34" charset="0"/>
                </a:endParaRPr>
              </a:p>
            </p:txBody>
          </p:sp>
        </mc:Choice>
        <mc:Fallback xmlns="">
          <p:sp>
            <p:nvSpPr>
              <p:cNvPr id="6" name="Content Placeholder 2">
                <a:extLst>
                  <a:ext uri="{FF2B5EF4-FFF2-40B4-BE49-F238E27FC236}">
                    <a16:creationId xmlns:a16="http://schemas.microsoft.com/office/drawing/2014/main" id="{ACD63201-AAF4-7DA0-BAB8-62E503B7690E}"/>
                  </a:ext>
                </a:extLst>
              </p:cNvPr>
              <p:cNvSpPr txBox="1">
                <a:spLocks noRot="1" noChangeAspect="1" noMove="1" noResize="1" noEditPoints="1" noAdjustHandles="1" noChangeArrowheads="1" noChangeShapeType="1" noTextEdit="1"/>
              </p:cNvSpPr>
              <p:nvPr/>
            </p:nvSpPr>
            <p:spPr>
              <a:xfrm>
                <a:off x="599777" y="1150111"/>
                <a:ext cx="9621909" cy="4105440"/>
              </a:xfrm>
              <a:prstGeom prst="rect">
                <a:avLst/>
              </a:prstGeom>
              <a:blipFill>
                <a:blip r:embed="rId3"/>
                <a:stretch>
                  <a:fillRect l="-760" t="-892"/>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AE8669C-30A8-2EA4-B597-C1571F21D53E}"/>
                  </a:ext>
                </a:extLst>
              </p:cNvPr>
              <p:cNvSpPr txBox="1"/>
              <p:nvPr/>
            </p:nvSpPr>
            <p:spPr>
              <a:xfrm>
                <a:off x="2568866" y="3005703"/>
                <a:ext cx="2887457" cy="686919"/>
              </a:xfrm>
              <a:prstGeom prst="rect">
                <a:avLst/>
              </a:prstGeom>
              <a:noFill/>
            </p:spPr>
            <p:txBody>
              <a:bodyPr wrap="none" rtlCol="0">
                <a:spAutoFit/>
              </a:bodyPr>
              <a:lstStyle/>
              <a:p>
                <a14:m>
                  <m:oMath xmlns:m="http://schemas.openxmlformats.org/officeDocument/2006/math">
                    <m:r>
                      <a:rPr lang="de-DE" sz="2400" i="1">
                        <a:latin typeface="Cambria Math" panose="02040503050406030204" pitchFamily="18" charset="0"/>
                        <a:ea typeface="Cambria Math"/>
                        <a:cs typeface="Arial" panose="020B0604020202020204" pitchFamily="34" charset="0"/>
                      </a:rPr>
                      <m:t>(</m:t>
                    </m:r>
                    <m:r>
                      <a:rPr lang="de-DE" sz="2400" i="1">
                        <a:latin typeface="Cambria Math"/>
                        <a:cs typeface="Arial" panose="020B0604020202020204" pitchFamily="34" charset="0"/>
                      </a:rPr>
                      <m:t>1</m:t>
                    </m:r>
                    <m:r>
                      <a:rPr lang="de-DE" sz="2400" i="1">
                        <a:latin typeface="Cambria Math"/>
                        <a:cs typeface="Arial" panose="020B0604020202020204" pitchFamily="34" charset="0"/>
                      </a:rPr>
                      <m:t>+</m:t>
                    </m:r>
                    <m:sSub>
                      <m:sSubPr>
                        <m:ctrlPr>
                          <a:rPr lang="de-DE"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𝑖</m:t>
                        </m:r>
                      </m:e>
                      <m:sub>
                        <m:r>
                          <a:rPr lang="de-DE" sz="2400" i="1">
                            <a:latin typeface="Cambria Math"/>
                          </a:rPr>
                          <m:t>€</m:t>
                        </m:r>
                      </m:sub>
                    </m:sSub>
                    <m:r>
                      <a:rPr lang="de-DE" sz="2400" i="1">
                        <a:latin typeface="Cambria Math" panose="02040503050406030204" pitchFamily="18" charset="0"/>
                        <a:cs typeface="Arial" panose="020B0604020202020204" pitchFamily="34" charset="0"/>
                      </a:rPr>
                      <m:t>)</m:t>
                    </m:r>
                    <m:r>
                      <a:rPr lang="de-DE" sz="2400" i="1">
                        <a:latin typeface="Cambria Math"/>
                      </a:rPr>
                      <m:t>=</m:t>
                    </m:r>
                    <m:f>
                      <m:fPr>
                        <m:ctrlPr>
                          <a:rPr lang="en-US" sz="2400" i="1">
                            <a:latin typeface="Cambria Math" panose="02040503050406030204" pitchFamily="18" charset="0"/>
                            <a:cs typeface="Arial" panose="020B0604020202020204" pitchFamily="34" charset="0"/>
                          </a:rPr>
                        </m:ctrlPr>
                      </m:fPr>
                      <m:num>
                        <m:sSub>
                          <m:sSubPr>
                            <m:ctrlPr>
                              <a:rPr lang="en-US"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𝑒</m:t>
                            </m:r>
                          </m:e>
                          <m:sub>
                            <m:r>
                              <a:rPr lang="de-DE" sz="2400" i="1">
                                <a:latin typeface="Cambria Math" panose="02040503050406030204" pitchFamily="18" charset="0"/>
                                <a:cs typeface="Arial" panose="020B0604020202020204" pitchFamily="34" charset="0"/>
                              </a:rPr>
                              <m:t>0</m:t>
                            </m:r>
                          </m:sub>
                        </m:sSub>
                        <m:r>
                          <a:rPr lang="en-US" sz="2400" i="1">
                            <a:latin typeface="Cambria Math"/>
                            <a:ea typeface="Cambria Math"/>
                            <a:cs typeface="Arial" panose="020B0604020202020204" pitchFamily="34" charset="0"/>
                          </a:rPr>
                          <m:t>∙</m:t>
                        </m:r>
                        <m:r>
                          <a:rPr lang="de-DE" sz="2400" i="1">
                            <a:latin typeface="Cambria Math" panose="02040503050406030204" pitchFamily="18" charset="0"/>
                            <a:ea typeface="Cambria Math"/>
                            <a:cs typeface="Arial" panose="020B0604020202020204" pitchFamily="34" charset="0"/>
                          </a:rPr>
                          <m:t>(</m:t>
                        </m:r>
                        <m:r>
                          <a:rPr lang="de-DE" sz="2400" i="1">
                            <a:latin typeface="Cambria Math"/>
                            <a:cs typeface="Arial" panose="020B0604020202020204" pitchFamily="34" charset="0"/>
                          </a:rPr>
                          <m:t>1</m:t>
                        </m:r>
                        <m:r>
                          <a:rPr lang="de-DE" sz="2400" i="1">
                            <a:latin typeface="Cambria Math"/>
                            <a:cs typeface="Arial" panose="020B0604020202020204" pitchFamily="34" charset="0"/>
                          </a:rPr>
                          <m:t>+</m:t>
                        </m:r>
                        <m:sSub>
                          <m:sSubPr>
                            <m:ctrlPr>
                              <a:rPr lang="de-DE"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𝑖</m:t>
                            </m:r>
                          </m:e>
                          <m:sub>
                            <m:r>
                              <a:rPr lang="de-DE" sz="2400" i="1">
                                <a:latin typeface="Cambria Math"/>
                                <a:cs typeface="Arial" panose="020B0604020202020204" pitchFamily="34" charset="0"/>
                              </a:rPr>
                              <m:t>$</m:t>
                            </m:r>
                          </m:sub>
                        </m:sSub>
                        <m:r>
                          <a:rPr lang="de-DE" sz="2400" i="1">
                            <a:latin typeface="Cambria Math" panose="02040503050406030204" pitchFamily="18" charset="0"/>
                            <a:cs typeface="Arial" panose="020B0604020202020204" pitchFamily="34" charset="0"/>
                          </a:rPr>
                          <m:t>)</m:t>
                        </m:r>
                      </m:num>
                      <m:den>
                        <m:sSub>
                          <m:sSubPr>
                            <m:ctrlPr>
                              <a:rPr lang="en-US" sz="2400" i="1">
                                <a:latin typeface="Cambria Math" panose="02040503050406030204" pitchFamily="18" charset="0"/>
                                <a:cs typeface="Arial" panose="020B0604020202020204" pitchFamily="34" charset="0"/>
                              </a:rPr>
                            </m:ctrlPr>
                          </m:sSubPr>
                          <m:e>
                            <m:r>
                              <a:rPr lang="de-DE" sz="2400" i="1">
                                <a:latin typeface="Cambria Math"/>
                                <a:cs typeface="Arial" panose="020B0604020202020204" pitchFamily="34" charset="0"/>
                              </a:rPr>
                              <m:t>𝐸</m:t>
                            </m:r>
                            <m:r>
                              <a:rPr lang="de-DE" sz="2400" i="1">
                                <a:latin typeface="Cambria Math"/>
                                <a:cs typeface="Arial" panose="020B0604020202020204" pitchFamily="34" charset="0"/>
                              </a:rPr>
                              <m:t>(</m:t>
                            </m:r>
                            <m:r>
                              <a:rPr lang="de-DE" sz="2400" i="1">
                                <a:latin typeface="Cambria Math"/>
                                <a:cs typeface="Arial" panose="020B0604020202020204" pitchFamily="34" charset="0"/>
                              </a:rPr>
                              <m:t>𝑒</m:t>
                            </m:r>
                          </m:e>
                          <m:sub>
                            <m:r>
                              <a:rPr lang="de-DE" sz="2400" i="1">
                                <a:latin typeface="Cambria Math"/>
                                <a:cs typeface="Arial" panose="020B0604020202020204" pitchFamily="34" charset="0"/>
                              </a:rPr>
                              <m:t>1</m:t>
                            </m:r>
                          </m:sub>
                        </m:sSub>
                        <m:r>
                          <a:rPr lang="de-DE" sz="2400" i="1">
                            <a:latin typeface="Cambria Math"/>
                            <a:cs typeface="Arial" panose="020B0604020202020204" pitchFamily="34" charset="0"/>
                          </a:rPr>
                          <m:t>)</m:t>
                        </m:r>
                      </m:den>
                    </m:f>
                  </m:oMath>
                </a14:m>
                <a:r>
                  <a:rPr lang="en-US" sz="2400" dirty="0"/>
                  <a:t> </a:t>
                </a:r>
                <a14:m>
                  <m:oMath xmlns:m="http://schemas.openxmlformats.org/officeDocument/2006/math">
                    <m:r>
                      <a:rPr lang="en-US" sz="2177" i="1">
                        <a:latin typeface="Cambria Math" panose="02040503050406030204" pitchFamily="18" charset="0"/>
                        <a:ea typeface="Cambria Math" panose="02040503050406030204" pitchFamily="18" charset="0"/>
                        <a:cs typeface="Arial" panose="020B0604020202020204" pitchFamily="34" charset="0"/>
                      </a:rPr>
                      <m:t>→</m:t>
                    </m:r>
                  </m:oMath>
                </a14:m>
                <a:endParaRPr lang="en-US" sz="2177" dirty="0"/>
              </a:p>
            </p:txBody>
          </p:sp>
        </mc:Choice>
        <mc:Fallback xmlns="">
          <p:sp>
            <p:nvSpPr>
              <p:cNvPr id="7" name="TextBox 6"/>
              <p:cNvSpPr txBox="1">
                <a:spLocks noRot="1" noChangeAspect="1" noMove="1" noResize="1" noEditPoints="1" noAdjustHandles="1" noChangeArrowheads="1" noChangeShapeType="1" noTextEdit="1"/>
              </p:cNvSpPr>
              <p:nvPr/>
            </p:nvSpPr>
            <p:spPr>
              <a:xfrm>
                <a:off x="2568866" y="3005703"/>
                <a:ext cx="2887457" cy="686919"/>
              </a:xfrm>
              <a:prstGeom prst="rect">
                <a:avLst/>
              </a:prstGeom>
              <a:blipFill>
                <a:blip r:embed="rId4"/>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8" name="TextBox 8">
                <a:extLst>
                  <a:ext uri="{FF2B5EF4-FFF2-40B4-BE49-F238E27FC236}">
                    <a16:creationId xmlns:a16="http://schemas.microsoft.com/office/drawing/2014/main" id="{88A17741-FB13-5C86-E6A0-4C3041E512A8}"/>
                  </a:ext>
                </a:extLst>
              </p:cNvPr>
              <p:cNvSpPr txBox="1"/>
              <p:nvPr/>
            </p:nvSpPr>
            <p:spPr>
              <a:xfrm>
                <a:off x="2893014" y="3763940"/>
                <a:ext cx="2133405" cy="626197"/>
              </a:xfrm>
              <a:prstGeom prst="rect">
                <a:avLst/>
              </a:prstGeom>
              <a:noFill/>
            </p:spPr>
            <p:txBody>
              <a:bodyPr wrap="none" rtlCol="0">
                <a:spAutoFit/>
              </a:bodyPr>
              <a:lstStyle/>
              <a:p>
                <a14:m>
                  <m:oMath xmlns:m="http://schemas.openxmlformats.org/officeDocument/2006/math">
                    <m:sSub>
                      <m:sSubPr>
                        <m:ctrlPr>
                          <a:rPr lang="en-US" sz="2177" i="1">
                            <a:latin typeface="Cambria Math" panose="02040503050406030204" pitchFamily="18" charset="0"/>
                            <a:cs typeface="Arial" panose="020B0604020202020204" pitchFamily="34" charset="0"/>
                          </a:rPr>
                        </m:ctrlPr>
                      </m:sSubPr>
                      <m:e>
                        <m:r>
                          <a:rPr lang="de-DE" sz="2177" i="1">
                            <a:latin typeface="Cambria Math"/>
                            <a:cs typeface="Arial" panose="020B0604020202020204" pitchFamily="34" charset="0"/>
                          </a:rPr>
                          <m:t>𝐸</m:t>
                        </m:r>
                        <m:r>
                          <a:rPr lang="de-DE" sz="2177" i="1">
                            <a:latin typeface="Cambria Math"/>
                            <a:cs typeface="Arial" panose="020B0604020202020204" pitchFamily="34" charset="0"/>
                          </a:rPr>
                          <m:t>(</m:t>
                        </m:r>
                        <m:r>
                          <a:rPr lang="de-DE" sz="2177" i="1">
                            <a:latin typeface="Cambria Math"/>
                            <a:cs typeface="Arial" panose="020B0604020202020204" pitchFamily="34" charset="0"/>
                          </a:rPr>
                          <m:t>𝑒</m:t>
                        </m:r>
                      </m:e>
                      <m:sub>
                        <m:r>
                          <a:rPr lang="de-DE" sz="2177" i="1">
                            <a:latin typeface="Cambria Math" panose="02040503050406030204" pitchFamily="18" charset="0"/>
                            <a:cs typeface="Arial" panose="020B0604020202020204" pitchFamily="34" charset="0"/>
                          </a:rPr>
                          <m:t>1</m:t>
                        </m:r>
                      </m:sub>
                    </m:sSub>
                    <m:r>
                      <a:rPr lang="de-DE" sz="2177" i="1">
                        <a:latin typeface="Cambria Math"/>
                        <a:cs typeface="Arial" panose="020B0604020202020204" pitchFamily="34" charset="0"/>
                      </a:rPr>
                      <m:t>)</m:t>
                    </m:r>
                    <m:r>
                      <a:rPr lang="de-DE" sz="2177" i="1">
                        <a:latin typeface="Cambria Math"/>
                      </a:rPr>
                      <m:t>=</m:t>
                    </m:r>
                    <m:sSub>
                      <m:sSubPr>
                        <m:ctrlPr>
                          <a:rPr lang="de-DE" sz="2177" i="1">
                            <a:latin typeface="Cambria Math" panose="02040503050406030204" pitchFamily="18" charset="0"/>
                          </a:rPr>
                        </m:ctrlPr>
                      </m:sSubPr>
                      <m:e>
                        <m:r>
                          <a:rPr lang="de-DE" sz="2177" i="1">
                            <a:latin typeface="Cambria Math"/>
                          </a:rPr>
                          <m:t>𝑒</m:t>
                        </m:r>
                      </m:e>
                      <m:sub>
                        <m:r>
                          <a:rPr lang="de-DE" sz="2177" i="1">
                            <a:latin typeface="Cambria Math" panose="02040503050406030204" pitchFamily="18" charset="0"/>
                          </a:rPr>
                          <m:t>0</m:t>
                        </m:r>
                      </m:sub>
                    </m:sSub>
                    <m:r>
                      <a:rPr lang="de-DE" sz="2177" i="1">
                        <a:latin typeface="Cambria Math"/>
                        <a:ea typeface="Cambria Math"/>
                      </a:rPr>
                      <m:t>∙</m:t>
                    </m:r>
                  </m:oMath>
                </a14:m>
                <a:r>
                  <a:rPr lang="de-DE" sz="2177" dirty="0"/>
                  <a:t> </a:t>
                </a:r>
                <a14:m>
                  <m:oMath xmlns:m="http://schemas.openxmlformats.org/officeDocument/2006/math">
                    <m:f>
                      <m:fPr>
                        <m:ctrlPr>
                          <a:rPr lang="de-DE" sz="2177" i="1">
                            <a:latin typeface="Cambria Math" panose="02040503050406030204" pitchFamily="18" charset="0"/>
                          </a:rPr>
                        </m:ctrlPr>
                      </m:fPr>
                      <m:num>
                        <m:r>
                          <a:rPr lang="de-DE" sz="2177" i="1">
                            <a:latin typeface="Cambria Math"/>
                          </a:rPr>
                          <m:t>1</m:t>
                        </m:r>
                        <m:r>
                          <a:rPr lang="de-DE" sz="2177" i="1">
                            <a:latin typeface="Cambria Math"/>
                          </a:rPr>
                          <m:t>+</m:t>
                        </m:r>
                        <m:sSub>
                          <m:sSubPr>
                            <m:ctrlPr>
                              <a:rPr lang="de-DE" sz="2177" i="1">
                                <a:latin typeface="Cambria Math" panose="02040503050406030204" pitchFamily="18" charset="0"/>
                              </a:rPr>
                            </m:ctrlPr>
                          </m:sSubPr>
                          <m:e>
                            <m:r>
                              <a:rPr lang="de-DE" sz="2177" i="1">
                                <a:latin typeface="Cambria Math"/>
                              </a:rPr>
                              <m:t>𝑖</m:t>
                            </m:r>
                          </m:e>
                          <m:sub>
                            <m:r>
                              <a:rPr lang="de-DE" sz="2177" i="1">
                                <a:latin typeface="Cambria Math"/>
                              </a:rPr>
                              <m:t>$</m:t>
                            </m:r>
                          </m:sub>
                        </m:sSub>
                      </m:num>
                      <m:den>
                        <m:r>
                          <a:rPr lang="de-DE" sz="2177" i="1">
                            <a:latin typeface="Cambria Math"/>
                          </a:rPr>
                          <m:t>1</m:t>
                        </m:r>
                        <m:r>
                          <a:rPr lang="de-DE" sz="2177" i="1">
                            <a:latin typeface="Cambria Math"/>
                          </a:rPr>
                          <m:t>+</m:t>
                        </m:r>
                        <m:sSub>
                          <m:sSubPr>
                            <m:ctrlPr>
                              <a:rPr lang="de-DE" sz="2177" i="1">
                                <a:latin typeface="Cambria Math" panose="02040503050406030204" pitchFamily="18" charset="0"/>
                              </a:rPr>
                            </m:ctrlPr>
                          </m:sSubPr>
                          <m:e>
                            <m:r>
                              <a:rPr lang="de-DE" sz="2177" i="1">
                                <a:latin typeface="Cambria Math"/>
                              </a:rPr>
                              <m:t>𝑖</m:t>
                            </m:r>
                          </m:e>
                          <m:sub>
                            <m:r>
                              <a:rPr lang="de-DE" sz="2177" i="1">
                                <a:latin typeface="Cambria Math"/>
                              </a:rPr>
                              <m:t>€</m:t>
                            </m:r>
                          </m:sub>
                        </m:sSub>
                      </m:den>
                    </m:f>
                  </m:oMath>
                </a14:m>
                <a:endParaRPr lang="en-US" sz="2177" dirty="0"/>
              </a:p>
            </p:txBody>
          </p:sp>
        </mc:Choice>
        <mc:Fallback xmlns="">
          <p:sp>
            <p:nvSpPr>
              <p:cNvPr id="8" name="TextBox 8"/>
              <p:cNvSpPr txBox="1">
                <a:spLocks noRot="1" noChangeAspect="1" noMove="1" noResize="1" noEditPoints="1" noAdjustHandles="1" noChangeArrowheads="1" noChangeShapeType="1" noTextEdit="1"/>
              </p:cNvSpPr>
              <p:nvPr/>
            </p:nvSpPr>
            <p:spPr>
              <a:xfrm>
                <a:off x="2893014" y="3763940"/>
                <a:ext cx="2133405" cy="626197"/>
              </a:xfrm>
              <a:prstGeom prst="rect">
                <a:avLst/>
              </a:prstGeom>
              <a:blipFill>
                <a:blip r:embed="rId5"/>
                <a:stretch>
                  <a:fillRect/>
                </a:stretch>
              </a:blipFill>
            </p:spPr>
            <p:txBody>
              <a:bodyPr/>
              <a:lstStyle/>
              <a:p>
                <a:r>
                  <a:rPr lang="de-DE">
                    <a:noFill/>
                  </a:rPr>
                  <a:t> </a:t>
                </a:r>
              </a:p>
            </p:txBody>
          </p:sp>
        </mc:Fallback>
      </mc:AlternateContent>
      <p:sp>
        <p:nvSpPr>
          <p:cNvPr id="2" name="Textfeld 1">
            <a:extLst>
              <a:ext uri="{FF2B5EF4-FFF2-40B4-BE49-F238E27FC236}">
                <a16:creationId xmlns:a16="http://schemas.microsoft.com/office/drawing/2014/main" id="{39D26D5F-1732-7682-8002-AE6865E2455E}"/>
              </a:ext>
            </a:extLst>
          </p:cNvPr>
          <p:cNvSpPr txBox="1"/>
          <p:nvPr/>
        </p:nvSpPr>
        <p:spPr>
          <a:xfrm>
            <a:off x="729283" y="4652020"/>
            <a:ext cx="8014178" cy="1200329"/>
          </a:xfrm>
          <a:prstGeom prst="rect">
            <a:avLst/>
          </a:prstGeom>
          <a:noFill/>
        </p:spPr>
        <p:txBody>
          <a:bodyPr wrap="square" rtlCol="0">
            <a:spAutoFit/>
          </a:bodyPr>
          <a:lstStyle/>
          <a:p>
            <a:r>
              <a:rPr lang="en-US" dirty="0"/>
              <a:t>Empirical studies have so far shown that no model approach can improve the “naive” forecast (cf. the note on the efficiency market hypothesis above!). Ex post, models can beat the “naive” forecast, but ex ante you don't know which model to choose!</a:t>
            </a:r>
            <a:endParaRPr lang="de-DE" dirty="0"/>
          </a:p>
        </p:txBody>
      </p:sp>
      <p:sp>
        <p:nvSpPr>
          <p:cNvPr id="9" name="Rechteck 8">
            <a:extLst>
              <a:ext uri="{FF2B5EF4-FFF2-40B4-BE49-F238E27FC236}">
                <a16:creationId xmlns:a16="http://schemas.microsoft.com/office/drawing/2014/main" id="{DBD4916D-8A02-BB2E-9434-EB55523ED2C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9342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91441-CDB2-0795-95E4-7948BFFB354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7ADEE07-3336-CA3C-46E2-C02E6D1C234B}"/>
              </a:ext>
            </a:extLst>
          </p:cNvPr>
          <p:cNvSpPr txBox="1">
            <a:spLocks/>
          </p:cNvSpPr>
          <p:nvPr/>
        </p:nvSpPr>
        <p:spPr>
          <a:xfrm>
            <a:off x="1938720" y="249482"/>
            <a:ext cx="7464960"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rPr>
              <a:t>Purchase Power Parity (PPP)</a:t>
            </a:r>
          </a:p>
        </p:txBody>
      </p:sp>
      <p:sp>
        <p:nvSpPr>
          <p:cNvPr id="6" name="Content Placeholder 2">
            <a:extLst>
              <a:ext uri="{FF2B5EF4-FFF2-40B4-BE49-F238E27FC236}">
                <a16:creationId xmlns:a16="http://schemas.microsoft.com/office/drawing/2014/main" id="{21B190AA-AC65-EDCE-F21E-DA0C2E3A5DBC}"/>
              </a:ext>
            </a:extLst>
          </p:cNvPr>
          <p:cNvSpPr txBox="1">
            <a:spLocks/>
          </p:cNvSpPr>
          <p:nvPr/>
        </p:nvSpPr>
        <p:spPr>
          <a:xfrm>
            <a:off x="1146242" y="1116602"/>
            <a:ext cx="7815059" cy="4328549"/>
          </a:xfrm>
          <a:prstGeom prst="rect">
            <a:avLst/>
          </a:prstGeom>
        </p:spPr>
        <p:txBody>
          <a:bodyPr>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buClr>
                <a:schemeClr val="tx1"/>
              </a:buClr>
            </a:pPr>
            <a:r>
              <a:rPr lang="en-US" altLang="en-US" sz="2400" dirty="0">
                <a:solidFill>
                  <a:sysClr val="windowText" lastClr="000000"/>
                </a:solidFill>
                <a:latin typeface="Arial" panose="020B0604020202020204" pitchFamily="34" charset="0"/>
                <a:cs typeface="Arial" panose="020B0604020202020204" pitchFamily="34" charset="0"/>
              </a:rPr>
              <a:t>Purchasing power parity is based on the assumption that one unit of a currency can buy the same amount of goods all over the world after exchange.</a:t>
            </a:r>
          </a:p>
          <a:p>
            <a:pPr>
              <a:buClr>
                <a:schemeClr val="tx1"/>
              </a:buClr>
            </a:pPr>
            <a:endParaRPr lang="en-US" altLang="en-US" sz="2400" dirty="0">
              <a:solidFill>
                <a:sysClr val="windowText" lastClr="000000"/>
              </a:solidFill>
              <a:latin typeface="Arial" panose="020B0604020202020204" pitchFamily="34" charset="0"/>
              <a:cs typeface="Arial" panose="020B0604020202020204" pitchFamily="34" charset="0"/>
            </a:endParaRPr>
          </a:p>
          <a:p>
            <a:pPr marL="342900" indent="-342900">
              <a:buClr>
                <a:schemeClr val="tx1"/>
              </a:buClr>
              <a:buFont typeface="Arial" panose="020B0604020202020204" pitchFamily="34" charset="0"/>
              <a:buChar char="•"/>
            </a:pPr>
            <a:r>
              <a:rPr lang="en-US" altLang="en-US" sz="2400" dirty="0">
                <a:solidFill>
                  <a:sysClr val="windowText" lastClr="000000"/>
                </a:solidFill>
                <a:latin typeface="Arial" panose="020B0604020202020204" pitchFamily="34" charset="0"/>
                <a:cs typeface="Arial" panose="020B0604020202020204" pitchFamily="34" charset="0"/>
              </a:rPr>
              <a:t>Principle of one price around the world</a:t>
            </a:r>
          </a:p>
          <a:p>
            <a:pPr marL="342900" indent="-342900">
              <a:buClr>
                <a:schemeClr val="tx1"/>
              </a:buClr>
              <a:buFont typeface="Arial" panose="020B0604020202020204" pitchFamily="34" charset="0"/>
              <a:buChar char="•"/>
            </a:pPr>
            <a:r>
              <a:rPr lang="en-US" altLang="en-US" sz="2400" dirty="0">
                <a:solidFill>
                  <a:sysClr val="windowText" lastClr="000000"/>
                </a:solidFill>
                <a:latin typeface="Arial" panose="020B0604020202020204" pitchFamily="34" charset="0"/>
                <a:cs typeface="Arial" panose="020B0604020202020204" pitchFamily="34" charset="0"/>
              </a:rPr>
              <a:t>In the short term, this is certainly not the case, but in the long term, exchange rates should adjust in line with purchasing power parities.</a:t>
            </a:r>
            <a:endParaRPr lang="en-US" sz="2903"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E4BD1670-97C9-E7E9-68A5-5227DC2B0AF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603063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6">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E174F76-88D6-45A3-B2B4-F8B50747D29E}">
  <we:reference id="wa200007063" version="1.2.0.0" store="de-DE" storeType="OMEX"/>
  <we:alternateReferences>
    <we:reference id="wa200007063" version="1.2.0.0" store="wa200007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716</Words>
  <Application>Microsoft Office PowerPoint</Application>
  <PresentationFormat>Breitbild</PresentationFormat>
  <Paragraphs>85</Paragraphs>
  <Slides>11</Slides>
  <Notes>10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Calibri</vt:lpstr>
      <vt:lpstr>Calibri Light</vt:lpstr>
      <vt:lpstr>Cambria Math</vt:lpstr>
      <vt:lpstr>Sparkasse Rg</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578</cp:revision>
  <dcterms:created xsi:type="dcterms:W3CDTF">2019-02-11T10:45:01Z</dcterms:created>
  <dcterms:modified xsi:type="dcterms:W3CDTF">2026-04-14T17:58:04Z</dcterms:modified>
</cp:coreProperties>
</file>