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1570" r:id="rId2"/>
    <p:sldId id="1571" r:id="rId3"/>
    <p:sldId id="1572" r:id="rId4"/>
    <p:sldId id="1573" r:id="rId5"/>
    <p:sldId id="1574" r:id="rId6"/>
    <p:sldId id="1575" r:id="rId7"/>
    <p:sldId id="1576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5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88DB8-530C-4269-8329-B8EA10861C27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571D5-6680-4734-923E-3B58AF67DB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83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E1A6E-3DC2-009C-C1F6-47B3E96A5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8742994-7795-0AE5-D3A1-299ADBF06C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B0C7BB7-87FD-D00F-B16B-082BCA7F53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6472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5E3FE-CD94-A16D-20B1-1BFF5BA22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27">
            <a:extLst>
              <a:ext uri="{FF2B5EF4-FFF2-40B4-BE49-F238E27FC236}">
                <a16:creationId xmlns:a16="http://schemas.microsoft.com/office/drawing/2014/main" id="{026C3C78-AF25-EBE0-52E6-C71DF4038EB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0000" tIns="46800" rIns="90000" bIns="46800" anchor="b" anchorCtr="0" compatLnSpc="1"/>
          <a:lstStyle/>
          <a:p>
            <a:pPr lvl="0"/>
            <a:fld id="{6A093425-080A-46A4-920F-8358302A23DE}" type="slidenum">
              <a:t>2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93D5534-EA90-690A-BB16-9D426D17A14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44538"/>
            <a:ext cx="6618287" cy="3724275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D8B7859-264A-5411-CCEC-00854C35373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04891" y="4717406"/>
            <a:ext cx="4990405" cy="4465446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6079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A29B7-3C4D-80D6-0AB8-035E5B9DA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FC6CF5A-45AE-D082-AF52-8507EC2BF2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230DECF-1755-5503-4D71-EF690A70AD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9579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24CC1-DEE5-1F15-99AB-829CA46E8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366FDCF-8834-94A4-3A0E-8968BC3135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C19014D-4C43-AF52-DB92-0E5F804EE6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57584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2A8BE-6EC3-FC59-C0DF-9E05C7E00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2E2D75A-D64F-C2D4-F17E-736227DEF2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4CCDDD2-BA1C-8E5F-DAEC-C1EE56D4A0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5671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AF423-F9CD-B62C-3471-B7B175C2F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27">
            <a:extLst>
              <a:ext uri="{FF2B5EF4-FFF2-40B4-BE49-F238E27FC236}">
                <a16:creationId xmlns:a16="http://schemas.microsoft.com/office/drawing/2014/main" id="{17FEDE46-35D9-989C-3BF8-4F296991B4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90000" tIns="46800" rIns="90000" bIns="46800" anchor="b" anchorCtr="0" compatLnSpc="1"/>
          <a:lstStyle/>
          <a:p>
            <a:pPr lvl="0"/>
            <a:fld id="{6A093425-080A-46A4-920F-8358302A23DE}" type="slidenum">
              <a:t>6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416DE6D-35A8-CFB2-822C-0E77B26AB7C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44538"/>
            <a:ext cx="6618287" cy="3724275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04E40CE-D704-A258-CA33-C3D289033E1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04891" y="4717406"/>
            <a:ext cx="4990405" cy="4465446"/>
          </a:xfrm>
        </p:spPr>
        <p:txBody>
          <a:bodyPr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109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B3BC38-0E54-4E83-9C64-1B0FE8E89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EC9CF90-778D-4430-989D-B06B207ADD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D90CBE-81D9-4643-A1AE-B86217AC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1A4-8FFF-4BFB-90C9-FC24F5E6DCA6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0430AE-4C6A-4F3A-BF2A-58629ABF7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8FF889-B734-4B7E-8C08-21F1DFED8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67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25FA87-5309-445C-9DF0-8120FB89B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B6BD61-2396-495A-BFAA-9C771E69D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91E7EB-A39D-416C-A164-E12DC448A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224E-D163-457A-82D1-D92A750C1CC3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05BF50-DB73-4D9C-A233-232EF43F2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98847C-98C6-4E04-B0E3-25C67DAD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883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9DF09E4-1D7F-4436-BB2D-7BBA2DFAA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FB841EE-956E-461C-A772-D99AEC8E2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F7EA14-14D1-4580-B7B3-29A6990D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B4B2-FA34-4BF0-B75E-975C258D12B6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8F3D65-3CE9-43EF-BC85-7C75F436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32D8BE-F679-4B2A-88DB-2FF5CF793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46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057A8-F611-4FAA-B2BA-81B3F30C3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70FC1B-9290-445A-A5BA-7821E22B5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A07C6F-E1A4-42EA-8DA9-D15F0C56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76A-BEE6-49D0-91FF-E09CB16D9188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EC9CDB-7938-478F-8860-68E65DC39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43BFFA-0090-4167-924A-A28E136B0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494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E69AB-0989-4918-8829-5B0AD31CE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99E048-9AC8-4172-A009-61338CF2D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99301D-3635-494B-B445-07057B442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F584-F1B5-4C5C-802A-C88B9ABFDAC1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B211C6-2A75-4A02-B91E-AF4317E25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7F28D0-1ACA-4356-ABE5-F63263946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52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A1A188-A70B-4B7E-BCBE-00830D5D4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A53C92-5708-4369-8C8B-E13D65EC9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EEE671-CCEF-4F19-BC77-7AB2D9DD8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CBA611-0CEB-4900-BB6B-BFD24572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7E3F-C99D-4F7A-B9BF-3D4AD8B01801}" type="datetime1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E67985-3E25-4FF3-8259-412544912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8D3AE17-1B1A-441A-ADAB-EA753EFA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5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6D44B-ECB2-494B-B8DD-1ECD56F8D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788603-C259-4996-B635-C72A6C532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5EE397-1447-4365-8C4D-5FF9A09D7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5F77450-0CED-4F63-AFF7-A0A89B354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992E2A0-8BDB-4F76-9EFD-16D48B20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146F1C1-333C-4E5A-8A21-0E00CC52B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EFBC1-A306-442D-9E8E-CCD47A24BC39}" type="datetime1">
              <a:rPr lang="de-DE" smtClean="0"/>
              <a:t>09.04.2026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B140476-F72C-43CA-B524-0F82D8BB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74420F6-8C8B-4711-AE1B-287E0016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27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29DFFF-4E57-4515-ACFA-89CD362EC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AE44362-E8E0-474C-90E4-0F4FEE906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E0AF1-C575-4C63-B2E4-2F9A4D8AF6FD}" type="datetime1">
              <a:rPr lang="de-DE" smtClean="0"/>
              <a:t>09.04.2026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B84C6F-AD33-4F88-A79E-033B17A46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A6BF78-29DB-4B06-A37A-C12BFB3A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48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B09D0F-C34E-4F2E-A969-A4A7F8B97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CFDE-4171-468A-8ECB-9DD48FB7C024}" type="datetime1">
              <a:rPr lang="de-DE" smtClean="0"/>
              <a:t>09.04.2026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7DA608D-A34D-41DE-A4B0-ED9CBA5D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0BC1171-87BC-4E9C-9CA5-040C0BF2D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46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AE8FB-302A-47F7-8EF6-814F266C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1ED2AE-63C2-4A88-8E72-1C8A8ADFB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D1504-586F-4EEF-B44E-8DCF11D09F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8C045F-E74E-4EB9-A608-C48C206C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3E57-014D-4E4B-B56F-66D884F50570}" type="datetime1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301431-C3F5-4240-8C69-5B2793FF5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411E00E-D6B7-4E10-9B25-9B938B79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36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486D5B-B035-4C6E-B32C-E5BB0DB60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3C39EE-6645-4E2B-8C44-42420026A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FD9577-3F00-433F-A5B5-D5EDE2FFD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6D8129-7F67-461A-ABC5-A539B51BD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44EC-1717-4AC2-9F9C-14F02B911630}" type="datetime1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2C1295-848A-4E26-9974-D57A161E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616B5E-694A-44C5-8863-49AC0D6CA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94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B59945B-5C60-4625-AD95-0F99A2DB9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D677A7-E942-4AD7-8973-E54D531E9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964EDA-3920-4803-A501-3B8BD18C18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3248A-B1E1-44F8-AED8-AFF90FB38D03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16B5C8-851E-463F-BE62-78864A5EA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5A3770-135E-4C5B-87D8-C7193A65D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63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bsc.princeton.edu/sites/default/files/Non-Cooperative_Games_Nash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6.png"/><Relationship Id="rId4" Type="http://schemas.openxmlformats.org/officeDocument/2006/relationships/hyperlink" Target="http://www.u.arizona.edu/~mwalker/econ519/Nash_Eqm_ProcNAS_1950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0qjK3TWZE8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daserste.de/unterhaltung/krimi/tatort/sendung/wir-ihr-sie-104.ht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eck-elibrary.de/10.15358/0340-1650-2024-5/wist-wirtschaftswissenschaftliches-studium-jahrgang-53-2024-heft-5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B7413-7AAB-DBA6-AB80-DF26ED4DC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BE81813A-7A73-2DCF-DADE-2AE026980826}"/>
              </a:ext>
            </a:extLst>
          </p:cNvPr>
          <p:cNvSpPr/>
          <p:nvPr/>
        </p:nvSpPr>
        <p:spPr>
          <a:xfrm>
            <a:off x="2241863" y="1665243"/>
            <a:ext cx="74657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A Nash equilibrium is a combination of strategies in which each player chooses a strategy in which no player has an incentive to be the only one to deviate from their chosen strategy.</a:t>
            </a:r>
            <a:endParaRPr lang="de-DE" sz="2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CABE246-0B68-9A63-B176-0E0FF178CBF1}"/>
              </a:ext>
            </a:extLst>
          </p:cNvPr>
          <p:cNvSpPr txBox="1">
            <a:spLocks/>
          </p:cNvSpPr>
          <p:nvPr/>
        </p:nvSpPr>
        <p:spPr>
          <a:xfrm>
            <a:off x="1938284" y="249147"/>
            <a:ext cx="7465744" cy="64055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2" dirty="0">
                <a:solidFill>
                  <a:sysClr val="windowText" lastClr="000000"/>
                </a:solidFill>
              </a:rPr>
              <a:t>Game theory – Nash Equilibrium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9B07021F-1B32-A19E-D959-CAF801C57EFF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568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61923-20E6-7A28-0F3E-1E56A025E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ihandform 1">
            <a:extLst>
              <a:ext uri="{FF2B5EF4-FFF2-40B4-BE49-F238E27FC236}">
                <a16:creationId xmlns:a16="http://schemas.microsoft.com/office/drawing/2014/main" id="{2E9417DC-766B-EF6C-EEB7-956CC2A7E9CF}"/>
              </a:ext>
            </a:extLst>
          </p:cNvPr>
          <p:cNvSpPr/>
          <p:nvPr/>
        </p:nvSpPr>
        <p:spPr>
          <a:xfrm>
            <a:off x="0" y="24473"/>
            <a:ext cx="12192000" cy="89685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noAutofit/>
          </a:bodyPr>
          <a:lstStyle/>
          <a:p>
            <a:pPr algn="ctr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de-DE" sz="2400" b="1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</a:rPr>
              <a:t>Nash-</a:t>
            </a:r>
            <a:r>
              <a:rPr lang="de-DE" sz="2400" b="1" dirty="0" err="1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</a:rPr>
              <a:t>Equlibrium</a:t>
            </a:r>
            <a:endParaRPr lang="de-DE" sz="2400" b="1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algn="ctr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de-DE" sz="1400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  <a:hlinkClick r:id="rId3"/>
              </a:rPr>
              <a:t>Dissertation</a:t>
            </a:r>
            <a:endParaRPr lang="de-DE" sz="14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algn="ctr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sz="1400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  <a:hlinkClick r:id="rId4"/>
              </a:rPr>
              <a:t>Nash, John F. (1950) </a:t>
            </a:r>
            <a:r>
              <a:rPr lang="de-DE" sz="1400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  <a:hlinkClick r:id="rId4"/>
              </a:rPr>
              <a:t>Equilibrium Points in n-Person Games,</a:t>
            </a:r>
            <a:r>
              <a:rPr lang="en-US" sz="1400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  <a:hlinkClick r:id="rId4"/>
              </a:rPr>
              <a:t> PNAS January 1, 1950 36 (1) 48-49</a:t>
            </a:r>
            <a:endParaRPr lang="de-DE" sz="14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Freihandform 2">
                <a:extLst>
                  <a:ext uri="{FF2B5EF4-FFF2-40B4-BE49-F238E27FC236}">
                    <a16:creationId xmlns:a16="http://schemas.microsoft.com/office/drawing/2014/main" id="{B677B8EC-E378-806E-55CE-CD2119C325D5}"/>
                  </a:ext>
                </a:extLst>
              </p:cNvPr>
              <p:cNvSpPr/>
              <p:nvPr/>
            </p:nvSpPr>
            <p:spPr>
              <a:xfrm>
                <a:off x="0" y="921326"/>
                <a:ext cx="12192000" cy="5807019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noAutofit/>
              </a:bodyPr>
              <a:lstStyle/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r>
                  <a:rPr lang="de-DE" sz="24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A Nash-equilibrium </a:t>
                </a:r>
                <a:r>
                  <a:rPr lang="de-DE" sz="24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is</a:t>
                </a:r>
                <a:r>
                  <a:rPr lang="de-DE" sz="24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a </a:t>
                </a:r>
                <a:r>
                  <a:rPr lang="de-DE" sz="24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strategy</a:t>
                </a:r>
                <a:r>
                  <a:rPr lang="de-DE" sz="24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4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combination</a:t>
                </a:r>
                <a:r>
                  <a:rPr lang="de-DE" sz="24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s*=(s</a:t>
                </a:r>
                <a:r>
                  <a:rPr lang="de-DE" sz="24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4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*,s</a:t>
                </a:r>
                <a:r>
                  <a:rPr lang="de-DE" sz="24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-i</a:t>
                </a:r>
                <a:r>
                  <a:rPr lang="de-DE" sz="24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*), </a:t>
                </a:r>
                <a:r>
                  <a:rPr lang="en-US" sz="24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where it does not pay for any player to deviate from their strategy alone</a:t>
                </a:r>
                <a:r>
                  <a:rPr lang="de-DE" sz="24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.</a:t>
                </a: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endParaRPr lang="de-DE" sz="2400" dirty="0">
                  <a:solidFill>
                    <a:srgbClr val="000000"/>
                  </a:solidFill>
                  <a:latin typeface="Times New Roman" pitchFamily="18"/>
                  <a:ea typeface="Droid Sans Fallback" pitchFamily="2"/>
                  <a:cs typeface="Lohit Hindi" pitchFamily="2"/>
                </a:endParaRP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r>
                  <a:rPr lang="de-DE" sz="2200" b="1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Formal Definition:</a:t>
                </a: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Given a normal form Game G = {N,S,U} (N={1,2,…,n}Set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of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players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, S= 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1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⨯</m:t>
                    </m:r>
                  </m:oMath>
                </a14:m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2</a:t>
                </a:r>
                <a:r>
                  <a:rPr lang="de-DE" sz="22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⨯ </m:t>
                    </m:r>
                  </m:oMath>
                </a14:m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…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⨯</m:t>
                    </m:r>
                  </m:oMath>
                </a14:m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n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Strategy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space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, U: S→</a:t>
                </a:r>
                <a:r>
                  <a:rPr lang="de-DE" sz="22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ℝ</m:t>
                    </m:r>
                  </m:oMath>
                </a14:m>
                <a:r>
                  <a:rPr lang="de-DE" sz="2200" baseline="30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n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Utilityfunction U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of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player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i)</a:t>
                </a: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endParaRPr lang="de-DE" sz="2200" dirty="0">
                  <a:solidFill>
                    <a:srgbClr val="000000"/>
                  </a:solidFill>
                  <a:latin typeface="Times New Roman" pitchFamily="18"/>
                  <a:ea typeface="Droid Sans Fallback" pitchFamily="2"/>
                  <a:cs typeface="Lohit Hindi" pitchFamily="2"/>
                </a:endParaRP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A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strategy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profil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 s* ∈ S 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forms a Nash equilibrium if for each player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the strategy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* ∈ 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is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the best response to the strategies of his opponents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‑i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* ∈ 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-i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,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thus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,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if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U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(s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*,s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-i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*)</a:t>
                </a:r>
                <a:r>
                  <a:rPr lang="de-DE" sz="2200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Lohit Hindi" pitchFamily="2"/>
                  </a:rPr>
                  <a:t>≥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U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(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,s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-i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*)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for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all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∈S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i = 1, ..., n.</a:t>
                </a: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endParaRPr lang="de-DE" sz="2200" dirty="0">
                  <a:solidFill>
                    <a:srgbClr val="000000"/>
                  </a:solidFill>
                  <a:latin typeface="Times New Roman" pitchFamily="18"/>
                  <a:ea typeface="Droid Sans Fallback" pitchFamily="2"/>
                  <a:cs typeface="Lohit Hindi" pitchFamily="2"/>
                </a:endParaRP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* 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solves the following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maximisation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problem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:</a:t>
                </a: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endParaRPr lang="de-DE" sz="2200" dirty="0">
                  <a:solidFill>
                    <a:srgbClr val="000000"/>
                  </a:solidFill>
                  <a:latin typeface="Times New Roman" pitchFamily="18"/>
                  <a:ea typeface="Droid Sans Fallback" pitchFamily="2"/>
                  <a:cs typeface="Lohit Hindi" pitchFamily="2"/>
                </a:endParaRP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                     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max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  {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U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(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,s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-i</a:t>
                </a: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*)}</a:t>
                </a: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r>
                  <a:rPr lang="de-DE" sz="22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						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r>
                  <a:rPr lang="de-DE" sz="22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∈S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</a:t>
                </a:r>
                <a:endParaRPr lang="de-DE" sz="2200" baseline="-25000" dirty="0">
                  <a:solidFill>
                    <a:srgbClr val="000000"/>
                  </a:solidFill>
                  <a:latin typeface="Times New Roman" pitchFamily="18"/>
                  <a:ea typeface="Droid Sans Fallback" pitchFamily="2"/>
                  <a:cs typeface="Lohit Hindi" pitchFamily="2"/>
                </a:endParaRP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endParaRPr lang="de-DE" sz="2200" baseline="-25000" dirty="0">
                  <a:solidFill>
                    <a:srgbClr val="000000"/>
                  </a:solidFill>
                  <a:latin typeface="Times New Roman" pitchFamily="18"/>
                  <a:ea typeface="Droid Sans Fallback" pitchFamily="2"/>
                  <a:cs typeface="Lohit Hindi" pitchFamily="2"/>
                </a:endParaRP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In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the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End,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this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nothing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else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, that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every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mapping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of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the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unity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sphere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onto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itself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has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one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fixed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point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,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since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every</a:t>
                </a:r>
                <a:endParaRPr lang="de-DE" sz="2200" baseline="-25000" dirty="0">
                  <a:solidFill>
                    <a:srgbClr val="000000"/>
                  </a:solidFill>
                  <a:latin typeface="Times New Roman" pitchFamily="18"/>
                  <a:ea typeface="Droid Sans Fallback" pitchFamily="2"/>
                  <a:cs typeface="Lohit Hindi" pitchFamily="2"/>
                </a:endParaRP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Convex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set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is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topologically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equivalent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to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the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unity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 err="1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sphere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</a:rPr>
                  <a:t> </a:t>
                </a:r>
                <a:r>
                  <a:rPr lang="de-DE" sz="2200" baseline="-25000" dirty="0">
                    <a:solidFill>
                      <a:srgbClr val="000000"/>
                    </a:solidFill>
                    <a:latin typeface="Times New Roman" pitchFamily="18"/>
                    <a:ea typeface="Droid Sans Fallback" pitchFamily="2"/>
                    <a:cs typeface="Lohit Hindi" pitchFamily="2"/>
                    <a:sym typeface="Wingdings" panose="05000000000000000000" pitchFamily="2" charset="2"/>
                  </a:rPr>
                  <a:t></a:t>
                </a:r>
                <a:endParaRPr lang="de-DE" sz="2200" dirty="0">
                  <a:solidFill>
                    <a:srgbClr val="000000"/>
                  </a:solidFill>
                  <a:latin typeface="Times New Roman" pitchFamily="18"/>
                  <a:ea typeface="Droid Sans Fallback" pitchFamily="2"/>
                  <a:cs typeface="Lohit Hindi" pitchFamily="2"/>
                </a:endParaRP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endParaRPr lang="de-DE" sz="2200" dirty="0">
                  <a:solidFill>
                    <a:srgbClr val="000000"/>
                  </a:solidFill>
                  <a:latin typeface="Times New Roman" pitchFamily="18"/>
                  <a:ea typeface="Droid Sans Fallback" pitchFamily="2"/>
                  <a:cs typeface="Lohit Hindi" pitchFamily="2"/>
                </a:endParaRP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endParaRPr lang="de-DE" sz="2400" baseline="-25000" dirty="0">
                  <a:solidFill>
                    <a:srgbClr val="000000"/>
                  </a:solidFill>
                  <a:latin typeface="Times New Roman" pitchFamily="18"/>
                  <a:ea typeface="Droid Sans Fallback" pitchFamily="2"/>
                  <a:cs typeface="Lohit Hindi" pitchFamily="2"/>
                </a:endParaRPr>
              </a:p>
              <a:p>
                <a:pPr>
                  <a:tabLst>
                    <a:tab pos="0" algn="l"/>
                    <a:tab pos="448919" algn="l"/>
                    <a:tab pos="898199" algn="l"/>
                    <a:tab pos="1347480" algn="l"/>
                    <a:tab pos="1796760" algn="l"/>
                    <a:tab pos="2246040" algn="l"/>
                    <a:tab pos="2695320" algn="l"/>
                    <a:tab pos="3144600" algn="l"/>
                    <a:tab pos="3593880" algn="l"/>
                    <a:tab pos="4043159" algn="l"/>
                    <a:tab pos="4492440" algn="l"/>
                    <a:tab pos="4941719" algn="l"/>
                    <a:tab pos="5391000" algn="l"/>
                    <a:tab pos="5840280" algn="l"/>
                    <a:tab pos="6289560" algn="l"/>
                    <a:tab pos="6738840" algn="l"/>
                    <a:tab pos="7188120" algn="l"/>
                    <a:tab pos="7637400" algn="l"/>
                    <a:tab pos="8086679" algn="l"/>
                    <a:tab pos="8535960" algn="l"/>
                    <a:tab pos="8985240" algn="l"/>
                  </a:tabLst>
                </a:pPr>
                <a:endParaRPr lang="de-DE" sz="2400" baseline="-25000" dirty="0">
                  <a:solidFill>
                    <a:srgbClr val="000000"/>
                  </a:solidFill>
                  <a:latin typeface="Times New Roman" pitchFamily="18"/>
                  <a:ea typeface="Droid Sans Fallback" pitchFamily="2"/>
                  <a:cs typeface="Lohit Hindi" pitchFamily="2"/>
                </a:endParaRPr>
              </a:p>
            </p:txBody>
          </p:sp>
        </mc:Choice>
        <mc:Fallback xmlns="">
          <p:sp>
            <p:nvSpPr>
              <p:cNvPr id="3" name="Freihandform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21326"/>
                <a:ext cx="12192000" cy="5807019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blipFill>
                <a:blip r:embed="rId5"/>
                <a:stretch>
                  <a:fillRect l="-800" t="-839" r="-850"/>
                </a:stretch>
              </a:blipFill>
              <a:ln>
                <a:noFill/>
                <a:prstDash val="solid"/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hteck 3">
            <a:extLst>
              <a:ext uri="{FF2B5EF4-FFF2-40B4-BE49-F238E27FC236}">
                <a16:creationId xmlns:a16="http://schemas.microsoft.com/office/drawing/2014/main" id="{58CF0078-1CFA-B990-A27C-DE89A900F1B8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9588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5354B-0622-5AEA-7949-0DB188F45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8F38C67-A00F-587E-A870-45487EBDBCAE}"/>
              </a:ext>
            </a:extLst>
          </p:cNvPr>
          <p:cNvSpPr txBox="1">
            <a:spLocks/>
          </p:cNvSpPr>
          <p:nvPr/>
        </p:nvSpPr>
        <p:spPr>
          <a:xfrm>
            <a:off x="1938284" y="249147"/>
            <a:ext cx="7465744" cy="64055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2" dirty="0">
                <a:solidFill>
                  <a:sysClr val="windowText" lastClr="000000"/>
                </a:solidFill>
              </a:rPr>
              <a:t>Example: Prisoners Dilemma and Trade war</a:t>
            </a:r>
          </a:p>
        </p:txBody>
      </p:sp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A1A861E1-CB86-253B-79CA-F3D4B553A5F4}"/>
              </a:ext>
            </a:extLst>
          </p:cNvPr>
          <p:cNvGraphicFramePr>
            <a:graphicFrameLocks noGrp="1"/>
          </p:cNvGraphicFramePr>
          <p:nvPr/>
        </p:nvGraphicFramePr>
        <p:xfrm>
          <a:off x="683550" y="1106506"/>
          <a:ext cx="7000359" cy="2262158"/>
        </p:xfrm>
        <a:graphic>
          <a:graphicData uri="http://schemas.openxmlformats.org/drawingml/2006/table">
            <a:tbl>
              <a:tblPr firstRow="1" firstCol="1" bandRow="1"/>
              <a:tblGrid>
                <a:gridCol w="558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0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6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8568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      EU</a:t>
                      </a:r>
                    </a:p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USA</a:t>
                      </a:r>
                    </a:p>
                  </a:txBody>
                  <a:tcPr marL="62215" marR="62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Free Trade</a:t>
                      </a:r>
                    </a:p>
                  </a:txBody>
                  <a:tcPr marL="62215" marR="62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Import barriers</a:t>
                      </a:r>
                    </a:p>
                  </a:txBody>
                  <a:tcPr marL="62215" marR="62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179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2215" marR="62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Free Trade</a:t>
                      </a:r>
                    </a:p>
                  </a:txBody>
                  <a:tcPr marL="62215" marR="6221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(10 </a:t>
                      </a:r>
                      <a:r>
                        <a:rPr lang="en-US" sz="1400" b="1" i="1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Mrd</a:t>
                      </a: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 $,10 </a:t>
                      </a:r>
                      <a:r>
                        <a:rPr lang="en-US" sz="1400" b="1" i="1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Mrd</a:t>
                      </a: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 $)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215" marR="62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(-10 </a:t>
                      </a:r>
                      <a:r>
                        <a:rPr lang="en-US" sz="1400" b="1" i="1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Mrd</a:t>
                      </a: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 $,20 </a:t>
                      </a:r>
                      <a:r>
                        <a:rPr lang="en-US" sz="1400" b="1" i="1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Mrd</a:t>
                      </a: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 $)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215" marR="62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179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2215" marR="62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Import barriers</a:t>
                      </a:r>
                    </a:p>
                  </a:txBody>
                  <a:tcPr marL="62215" marR="6221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(20 </a:t>
                      </a:r>
                      <a:r>
                        <a:rPr lang="en-US" sz="1400" b="1" i="1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Mrd</a:t>
                      </a: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 $,-10 </a:t>
                      </a:r>
                      <a:r>
                        <a:rPr lang="en-US" sz="1400" b="1" i="1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Mrd</a:t>
                      </a: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 $)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215" marR="62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(-5 </a:t>
                      </a:r>
                      <a:r>
                        <a:rPr lang="en-US" sz="1400" b="1" i="1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Mrd</a:t>
                      </a: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 $,-5 </a:t>
                      </a:r>
                      <a:r>
                        <a:rPr lang="en-US" sz="1400" b="1" i="1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Mrd</a:t>
                      </a:r>
                      <a:r>
                        <a:rPr lang="en-US" sz="1400" b="1" i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 $)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2215" marR="62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ACB80FBC-351A-24FC-ADCB-7E00A2777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212" y="654721"/>
            <a:ext cx="2400382" cy="307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2953" tIns="41476" rIns="82953" bIns="41476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829544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52" b="1" i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Pay-off matrix: (USA, EU)</a:t>
            </a:r>
            <a:endParaRPr lang="en-US" altLang="en-US" sz="145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FDCDB3D-961A-04C1-C478-56E0D7516650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7141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96978-B59E-047F-9FC2-500000E7F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40ED1BC-CFBE-7A64-E192-6E1E4E489A5C}"/>
              </a:ext>
            </a:extLst>
          </p:cNvPr>
          <p:cNvSpPr txBox="1">
            <a:spLocks/>
          </p:cNvSpPr>
          <p:nvPr/>
        </p:nvSpPr>
        <p:spPr>
          <a:xfrm>
            <a:off x="1938284" y="249147"/>
            <a:ext cx="7465744" cy="640552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200" dirty="0">
                <a:solidFill>
                  <a:sysClr val="windowText" lastClr="000000"/>
                </a:solidFill>
              </a:rPr>
              <a:t>Trade policy – International approach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53D5C28-7385-4CDA-4851-43358A9952B7}"/>
              </a:ext>
            </a:extLst>
          </p:cNvPr>
          <p:cNvSpPr txBox="1">
            <a:spLocks/>
          </p:cNvSpPr>
          <p:nvPr/>
        </p:nvSpPr>
        <p:spPr>
          <a:xfrm>
            <a:off x="858349" y="1084197"/>
            <a:ext cx="7465744" cy="4105872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pPr>
              <a:spcBef>
                <a:spcPct val="50000"/>
              </a:spcBef>
            </a:pPr>
            <a:r>
              <a:rPr lang="en-US" sz="26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negotiations can mobilize exporters to support free trade if they believe that this will increase their sales markets. </a:t>
            </a:r>
          </a:p>
          <a:p>
            <a:pPr>
              <a:spcBef>
                <a:spcPct val="50000"/>
              </a:spcBef>
            </a:pPr>
            <a:r>
              <a:rPr lang="en-US" sz="26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Such a policy can counteract a policy of foreclosure through import restrictions imposed by lobby groups.</a:t>
            </a:r>
          </a:p>
          <a:p>
            <a:pPr>
              <a:spcBef>
                <a:spcPct val="50000"/>
              </a:spcBef>
            </a:pPr>
            <a:endParaRPr lang="en-US" altLang="en-US" sz="2177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353F257-43D1-0696-86C8-2A6E37CE4A6B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2437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1A5EE-ECB2-925F-D6EF-BA68ACBD5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E7E58C0F-06DC-DECE-F6E2-DEBCBC5C5E23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1618EA-ECE3-E358-3817-186016D4A8F2}"/>
              </a:ext>
            </a:extLst>
          </p:cNvPr>
          <p:cNvSpPr txBox="1">
            <a:spLocks/>
          </p:cNvSpPr>
          <p:nvPr/>
        </p:nvSpPr>
        <p:spPr>
          <a:xfrm>
            <a:off x="1938284" y="249147"/>
            <a:ext cx="7465744" cy="640552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200" dirty="0">
                <a:solidFill>
                  <a:sysClr val="windowText" lastClr="000000"/>
                </a:solidFill>
              </a:rPr>
              <a:t>Trade policy – International approach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A488885-FE4B-4146-4C8E-0A49F0851DC0}"/>
              </a:ext>
            </a:extLst>
          </p:cNvPr>
          <p:cNvSpPr txBox="1"/>
          <p:nvPr/>
        </p:nvSpPr>
        <p:spPr>
          <a:xfrm>
            <a:off x="702860" y="889699"/>
            <a:ext cx="610054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International </a:t>
            </a:r>
            <a:r>
              <a:rPr lang="de-DE" dirty="0" err="1"/>
              <a:t>negotiations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prevent</a:t>
            </a:r>
            <a:r>
              <a:rPr lang="de-DE" dirty="0"/>
              <a:t> trade wars in </a:t>
            </a:r>
            <a:r>
              <a:rPr lang="de-DE" dirty="0" err="1"/>
              <a:t>which</a:t>
            </a:r>
            <a:r>
              <a:rPr lang="de-DE" dirty="0"/>
              <a:t> countries </a:t>
            </a:r>
            <a:r>
              <a:rPr lang="de-DE" dirty="0" err="1"/>
              <a:t>hinder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trade </a:t>
            </a:r>
            <a:r>
              <a:rPr lang="de-DE" dirty="0" err="1"/>
              <a:t>restrictions</a:t>
            </a:r>
            <a:r>
              <a:rPr lang="de-DE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 trade war can arise if each country has an incentive to introduce restrictions, regardless of what the other country does.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This can lead to the result that each country introduces restrictions, although it would be in the interest of all countries to achieve the situation of free trade.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The trading partners need an agreement that prevents trade restrictions.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71276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09112-CDCE-011B-1AC7-E00773BDB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ihandform 1">
            <a:extLst>
              <a:ext uri="{FF2B5EF4-FFF2-40B4-BE49-F238E27FC236}">
                <a16:creationId xmlns:a16="http://schemas.microsoft.com/office/drawing/2014/main" id="{D5C7D575-3DD2-F0CE-622C-2E44B6FE9BEC}"/>
              </a:ext>
            </a:extLst>
          </p:cNvPr>
          <p:cNvSpPr/>
          <p:nvPr/>
        </p:nvSpPr>
        <p:spPr>
          <a:xfrm>
            <a:off x="3128947" y="110939"/>
            <a:ext cx="7552944" cy="46384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ctr" anchorCtr="0" compatLnSpc="1">
            <a:spAutoFit/>
          </a:bodyPr>
          <a:lstStyle/>
          <a:p>
            <a:pPr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de-DE" sz="2400" b="1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</a:rPr>
              <a:t>Prisoners Dilemma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5313D96F-E12A-71CF-EED6-983DCBE9A96D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reihandform 2">
            <a:extLst>
              <a:ext uri="{FF2B5EF4-FFF2-40B4-BE49-F238E27FC236}">
                <a16:creationId xmlns:a16="http://schemas.microsoft.com/office/drawing/2014/main" id="{1F164CD0-7FF1-B5A9-B204-780CA458F670}"/>
              </a:ext>
            </a:extLst>
          </p:cNvPr>
          <p:cNvSpPr/>
          <p:nvPr/>
        </p:nvSpPr>
        <p:spPr>
          <a:xfrm>
            <a:off x="347371" y="660421"/>
            <a:ext cx="11134646" cy="547143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noAutofit/>
          </a:bodyPr>
          <a:lstStyle/>
          <a:p>
            <a:pPr lvl="2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de-DE" sz="20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marL="1257300" lvl="2" indent="-342900">
              <a:buFont typeface="Wingdings" panose="05000000000000000000" pitchFamily="2" charset="2"/>
              <a:buChar char="Ø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</a:rPr>
              <a:t>An excellent example of how to make money with the game-theoretical understanding of the prisoner's dilemma can be found in the English game show Golden Balls</a:t>
            </a:r>
            <a:endParaRPr lang="de-DE" sz="20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lvl="4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de-DE" sz="2000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  <a:hlinkClick r:id="rId3"/>
              </a:rPr>
              <a:t>https://www.youtube.com/watch?v=S0qjK3TWZE8</a:t>
            </a:r>
            <a:endParaRPr lang="de-DE" sz="20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lvl="4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de-DE" sz="20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marL="1257300" lvl="2" indent="-342900">
              <a:buFont typeface="Wingdings" panose="05000000000000000000" pitchFamily="2" charset="2"/>
              <a:buChar char="Ø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de-DE" sz="2000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</a:rPr>
              <a:t>Tatort</a:t>
            </a:r>
          </a:p>
          <a:p>
            <a:pPr lvl="3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de-DE" sz="2000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</a:rPr>
              <a:t>						„Wir – Ihr – Sie“ </a:t>
            </a:r>
          </a:p>
          <a:p>
            <a:pPr lvl="3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de-DE" sz="20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lvl="3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de-DE" sz="2000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  <a:hlinkClick r:id="rId4"/>
              </a:rPr>
              <a:t>https://www.daserste.de/unterhaltung/krimi/tatort/sendung/wir-ihr-sie-104.html</a:t>
            </a:r>
            <a:endParaRPr lang="de-DE" sz="20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lvl="3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de-DE" sz="20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lvl="2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de-DE" sz="2000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</a:rPr>
              <a:t>		</a:t>
            </a:r>
          </a:p>
          <a:p>
            <a:pPr lvl="2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de-DE" sz="20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lvl="2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de-DE" sz="20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lvl="2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de-DE" sz="2000" dirty="0">
                <a:solidFill>
                  <a:srgbClr val="000000"/>
                </a:solidFill>
                <a:latin typeface="Times New Roman" pitchFamily="18"/>
                <a:ea typeface="Droid Sans Fallback" pitchFamily="2"/>
                <a:cs typeface="Lohit Hindi" pitchFamily="2"/>
              </a:rPr>
              <a:t>		</a:t>
            </a:r>
          </a:p>
          <a:p>
            <a:pPr lvl="2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de-DE" sz="20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  <a:p>
            <a:pPr lvl="2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de-DE" sz="2000" dirty="0">
              <a:solidFill>
                <a:srgbClr val="000000"/>
              </a:solidFill>
              <a:latin typeface="Times New Roman" pitchFamily="18"/>
              <a:ea typeface="Droid Sans Fallback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168184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A9EFA-A39E-366F-BF60-36BDFC663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0383AEC2-493C-AB5B-E48C-8869701296E3}"/>
              </a:ext>
            </a:extLst>
          </p:cNvPr>
          <p:cNvSpPr txBox="1"/>
          <p:nvPr/>
        </p:nvSpPr>
        <p:spPr>
          <a:xfrm>
            <a:off x="-19051" y="0"/>
            <a:ext cx="12172951" cy="5429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 </a:t>
            </a:r>
            <a:r>
              <a:rPr lang="de-D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Conflicts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de-D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Approach!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FC6EF35-E264-752F-CF56-1FAEE39FB3BE}"/>
              </a:ext>
            </a:extLst>
          </p:cNvPr>
          <p:cNvSpPr txBox="1"/>
          <p:nvPr/>
        </p:nvSpPr>
        <p:spPr>
          <a:xfrm>
            <a:off x="-19052" y="542926"/>
            <a:ext cx="12172951" cy="60559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does not always have to be a clear balance or the possibility of a pareto-better state.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</a:p>
          <a:p>
            <a:r>
              <a:rPr lang="de-DE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2"/>
              </a:rPr>
              <a:t>Internationale Handelskonflikte: eine verhaltensökonomische Analyse</a:t>
            </a:r>
            <a:endParaRPr lang="de-DE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de-DE" sz="1600" b="0" i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de-DE" sz="16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2024 Köster, Bernhard und Mühe, </a:t>
            </a:r>
            <a:r>
              <a:rPr lang="de-DE" sz="1600" b="0" i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Felix)</a:t>
            </a:r>
            <a:endParaRPr lang="de-DE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de-DE" sz="16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WiSt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-- Wirtschaftswissenschaftliches Studium, Heft 5-2024, 26 -- 32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A53CDFD0-8F17-99D5-D995-CFE696FCFF9F}"/>
              </a:ext>
            </a:extLst>
          </p:cNvPr>
          <p:cNvGraphicFramePr>
            <a:graphicFrameLocks noGrp="1"/>
          </p:cNvGraphicFramePr>
          <p:nvPr/>
        </p:nvGraphicFramePr>
        <p:xfrm>
          <a:off x="561605" y="1859636"/>
          <a:ext cx="8128000" cy="20101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8023069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9053799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7625659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42254717"/>
                    </a:ext>
                  </a:extLst>
                </a:gridCol>
              </a:tblGrid>
              <a:tr h="502531">
                <a:tc rowSpan="2" gridSpan="2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/>
                        <a:t>Country B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46840"/>
                  </a:ext>
                </a:extLst>
              </a:tr>
              <a:tr h="502531">
                <a:tc gridSpan="2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/>
                        <a:t>Accept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given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rule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Setting </a:t>
                      </a:r>
                      <a:r>
                        <a:rPr lang="de-DE" dirty="0" err="1"/>
                        <a:t>new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rule</a:t>
                      </a:r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1757195"/>
                  </a:ext>
                </a:extLst>
              </a:tr>
              <a:tr h="502531">
                <a:tc rowSpan="2">
                  <a:txBody>
                    <a:bodyPr/>
                    <a:lstStyle/>
                    <a:p>
                      <a:pPr algn="ctr"/>
                      <a:r>
                        <a:rPr lang="de-DE" dirty="0"/>
                        <a:t>Country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/>
                        <a:t>Accept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given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rule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( 4 , 4 )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( 2 , 8 )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3082053"/>
                  </a:ext>
                </a:extLst>
              </a:tr>
              <a:tr h="502531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Setting </a:t>
                      </a:r>
                      <a:r>
                        <a:rPr lang="de-DE" dirty="0" err="1"/>
                        <a:t>new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rule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( 10 , 0 )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( -2 ,- 4 )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9020616"/>
                  </a:ext>
                </a:extLst>
              </a:tr>
            </a:tbl>
          </a:graphicData>
        </a:graphic>
      </p:graphicFrame>
      <p:sp>
        <p:nvSpPr>
          <p:cNvPr id="5" name="Rechteck 4">
            <a:extLst>
              <a:ext uri="{FF2B5EF4-FFF2-40B4-BE49-F238E27FC236}">
                <a16:creationId xmlns:a16="http://schemas.microsoft.com/office/drawing/2014/main" id="{3F9D9685-1FF3-63BE-FF69-F98F21AF9E7B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9075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E174F76-88D6-45A3-B2B4-F8B50747D29E}">
  <we:reference id="wa200007063" version="1.2.0.0" store="de-DE" storeType="OMEX"/>
  <we:alternateReferences>
    <we:reference id="wa200007063" version="1.2.0.0" store="wa2000070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632</Words>
  <Application>Microsoft Office PowerPoint</Application>
  <PresentationFormat>Breitbild</PresentationFormat>
  <Paragraphs>90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Verdana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Außenwirtschaft</dc:title>
  <dc:creator>BK</dc:creator>
  <cp:lastModifiedBy>Köster, Bernhard Johannes</cp:lastModifiedBy>
  <cp:revision>574</cp:revision>
  <dcterms:created xsi:type="dcterms:W3CDTF">2019-02-11T10:45:01Z</dcterms:created>
  <dcterms:modified xsi:type="dcterms:W3CDTF">2026-04-08T22:33:36Z</dcterms:modified>
</cp:coreProperties>
</file>