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1441" r:id="rId2"/>
    <p:sldId id="1442" r:id="rId3"/>
    <p:sldId id="1443" r:id="rId4"/>
    <p:sldId id="1444" r:id="rId5"/>
    <p:sldId id="1445" r:id="rId6"/>
    <p:sldId id="1446" r:id="rId7"/>
    <p:sldId id="1447" r:id="rId8"/>
    <p:sldId id="1448" r:id="rId9"/>
    <p:sldId id="1449" r:id="rId10"/>
    <p:sldId id="1452" r:id="rId11"/>
    <p:sldId id="1454" r:id="rId12"/>
    <p:sldId id="1564" r:id="rId13"/>
    <p:sldId id="1565" r:id="rId14"/>
    <p:sldId id="1566" r:id="rId15"/>
    <p:sldId id="1460" r:id="rId16"/>
    <p:sldId id="1569" r:id="rId17"/>
    <p:sldId id="1461" r:id="rId18"/>
    <p:sldId id="1462" r:id="rId19"/>
    <p:sldId id="1463" r:id="rId20"/>
    <p:sldId id="1464" r:id="rId21"/>
    <p:sldId id="1567" r:id="rId22"/>
  </p:sldIdLst>
  <p:sldSz cx="12192000" cy="6858000"/>
  <p:notesSz cx="6742113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4" autoAdjust="0"/>
    <p:restoredTop sz="94660"/>
  </p:normalViewPr>
  <p:slideViewPr>
    <p:cSldViewPr snapToGrid="0">
      <p:cViewPr varScale="1">
        <p:scale>
          <a:sx n="56" d="100"/>
          <a:sy n="56" d="100"/>
        </p:scale>
        <p:origin x="6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88DB8-530C-4269-8329-B8EA10861C27}" type="datetimeFigureOut">
              <a:rPr lang="de-DE" smtClean="0"/>
              <a:t>01.04.2026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26137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212" y="4751983"/>
            <a:ext cx="539369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21582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8971" y="9378824"/>
            <a:ext cx="2921582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571D5-6680-4734-923E-3B58AF67DB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83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AEA85-5BB6-5250-5A6C-B38951D72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009D8B2-535D-3FF0-DB64-2C36F4F3F1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F4695EB-C8AA-5257-785B-6106C0C29B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90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4D27C-25E5-1BFE-DFB2-0CC418179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E75E935-2F8F-1790-FEFC-E2F0E99025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9284C35-33D4-B434-3F62-ED6472C100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8962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51A38-91A0-EF0B-5360-EE6C997B3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B208740-2C74-9D32-0662-F02A2D6CF8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76FF0EF-945D-8477-6455-774C7C274F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3948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B7A8C-6536-711C-39EB-2B360C149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EC48428-59D1-56D5-6358-8313F11EF0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958CCCA-83F8-5401-2B69-32E5F438863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86763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F3684-124F-9EAE-7975-14DBC1391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A49942A-E2BF-5209-BE90-028E6DBAEEF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3E78089-DEA7-E234-BCD4-4F54A12E16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70186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657E6-88FD-9986-9742-EDCB25F42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0F32BDA-4323-2C27-05E7-04A0F65512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624E1D1-747C-7BD2-AF0C-DC8C9741F9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8440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EC693-66F5-3E62-189E-1777C7C9B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2AE6CE4-33FB-4C99-35F1-4DA6A84D1A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77EF151-D20B-A4A6-B9B6-33EA365F0E4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48968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D6FC3-1C5E-33B6-6780-782D20F38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283B904-1E0C-F61C-055C-5B69B15F5C5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424C810-05B0-88A1-302B-3CAE8C88EA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09179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151BF-FD96-D619-B855-EEE35211B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2F864ED-C099-013D-7625-D0C9053E5E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4CD0CD8-2DB3-9B44-B0AC-B63706467D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83236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56C91-B7EC-0A88-4413-7F7415D43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3403CF0-7CE0-C789-6479-6B55F41FED7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DF617D2-75CB-5E2F-65C0-D35540E02E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53486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9B32B-0031-B4A9-FF6C-381425F2D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FCE8307-D2D2-FE3F-0CAC-DEC7120FFB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D67A6AB-8083-0DA1-C9EB-0AFDA7B02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5071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73491-3613-E15A-8395-866023DFE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0DA4A0C-D2EA-03F1-7522-BF9CD44CAC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29CB1D9-CDBC-487C-7EA6-AC493783D5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37997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3DEF6-68B8-C19B-F015-28113E454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606DC40-2246-E270-9A07-556BFD62498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BBA5825-33EF-7D54-BEFB-70E8A7547C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63838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85863-73F6-22F9-0515-F9AEAFF54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E741E34-F741-8BF3-4283-D051DC6423C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690A8C3-7B84-E181-B177-2DE7EFEAE3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5894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78777-EBA3-72BE-06F6-B59C42A04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7EF06E7-61E1-8616-A99E-E43E6B4AEC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81957BE-F9FB-59CF-6B05-E653567314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7598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D7825-2266-5239-B1C2-1D6DEA6CD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5284C75-9888-B295-EC0E-E13EF0C1BDA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47B44B4-E844-1926-DABE-77E7F492C8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5354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F6848-3718-0D1E-6C3A-0FDA45B72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43606CB-61A4-C6D0-0638-B4943FBE3B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D16F98E-07D2-AB2E-34B5-B9F2C9444DB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3744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08641-1081-D79F-2CB9-3EBAB72C0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816EA78-61FE-657C-4A36-9C5A436EE7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A539219-3235-D0AB-2E63-344FF12903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09279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5A1D9-AAC1-B917-6EE4-E11185617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7912F6F-DE22-C543-4CD2-4C37B8A9454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30966D9-78C7-625D-8F34-A21441F2E87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4071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A744D-B7CC-2B77-B5E9-B3352AA06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E77EFC9-58B4-67BD-2D2D-7FA656D9371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EF1E6E4-DB7B-AA02-5C25-39178381CB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90435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15BB3-17A5-2C5D-2D6C-B44CA3C50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42331ED-7B83-F17C-6DB3-0756954E50E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458788" y="982663"/>
            <a:ext cx="8610601" cy="4843462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5B444D0-30D9-52CF-CF7F-6D47414779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97934" y="5318756"/>
            <a:ext cx="5583468" cy="276999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517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3BC38-0E54-4E83-9C64-1B0FE8E89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EC9CF90-778D-4430-989D-B06B207AD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D90CBE-81D9-4643-A1AE-B86217AC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1A4-8FFF-4BFB-90C9-FC24F5E6DCA6}" type="datetime1">
              <a:rPr lang="de-DE" smtClean="0"/>
              <a:t>01.04.2026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0430AE-4C6A-4F3A-BF2A-58629ABF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8FF889-B734-4B7E-8C08-21F1DFED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6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25FA87-5309-445C-9DF0-8120FB89B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B6BD61-2396-495A-BFAA-9C771E69D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91E7EB-A39D-416C-A164-E12DC448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224E-D163-457A-82D1-D92A750C1CC3}" type="datetime1">
              <a:rPr lang="de-DE" smtClean="0"/>
              <a:t>01.04.2026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05BF50-DB73-4D9C-A233-232EF43F2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98847C-98C6-4E04-B0E3-25C67DAD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83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9DF09E4-1D7F-4436-BB2D-7BBA2DFAA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FB841EE-956E-461C-A772-D99AEC8E2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F7EA14-14D1-4580-B7B3-29A6990D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B4B2-FA34-4BF0-B75E-975C258D12B6}" type="datetime1">
              <a:rPr lang="de-DE" smtClean="0"/>
              <a:t>01.04.2026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8F3D65-3CE9-43EF-BC85-7C75F436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32D8BE-F679-4B2A-88DB-2FF5CF79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46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057A8-F611-4FAA-B2BA-81B3F30C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70FC1B-9290-445A-A5BA-7821E22B5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A07C6F-E1A4-42EA-8DA9-D15F0C56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76A-BEE6-49D0-91FF-E09CB16D9188}" type="datetime1">
              <a:rPr lang="de-DE" smtClean="0"/>
              <a:t>01.04.2026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EC9CDB-7938-478F-8860-68E65DC39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43BFFA-0090-4167-924A-A28E136B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49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E69AB-0989-4918-8829-5B0AD31CE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99E048-9AC8-4172-A009-61338CF2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99301D-3635-494B-B445-07057B442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F584-F1B5-4C5C-802A-C88B9ABFDAC1}" type="datetime1">
              <a:rPr lang="de-DE" smtClean="0"/>
              <a:t>01.04.2026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B211C6-2A75-4A02-B91E-AF4317E2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7F28D0-1ACA-4356-ABE5-F63263946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52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A1A188-A70B-4B7E-BCBE-00830D5D4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A53C92-5708-4369-8C8B-E13D65EC9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EEE671-CCEF-4F19-BC77-7AB2D9DD8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CBA611-0CEB-4900-BB6B-BFD24572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7E3F-C99D-4F7A-B9BF-3D4AD8B01801}" type="datetime1">
              <a:rPr lang="de-DE" smtClean="0"/>
              <a:t>01.04.2026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E67985-3E25-4FF3-8259-412544912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D3AE17-1B1A-441A-ADAB-EA753EFA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5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6D44B-ECB2-494B-B8DD-1ECD56F8D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788603-C259-4996-B635-C72A6C532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5EE397-1447-4365-8C4D-5FF9A09D7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F77450-0CED-4F63-AFF7-A0A89B354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92E2A0-8BDB-4F76-9EFD-16D48B20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46F1C1-333C-4E5A-8A21-0E00CC52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EFBC1-A306-442D-9E8E-CCD47A24BC39}" type="datetime1">
              <a:rPr lang="de-DE" smtClean="0"/>
              <a:t>01.04.2026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B140476-F72C-43CA-B524-0F82D8BB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4420F6-8C8B-4711-AE1B-287E0016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27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29DFFF-4E57-4515-ACFA-89CD362EC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AE44362-E8E0-474C-90E4-0F4FEE906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E0AF1-C575-4C63-B2E4-2F9A4D8AF6FD}" type="datetime1">
              <a:rPr lang="de-DE" smtClean="0"/>
              <a:t>01.04.2026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B84C6F-AD33-4F88-A79E-033B17A4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A6BF78-29DB-4B06-A37A-C12BFB3A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48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B09D0F-C34E-4F2E-A969-A4A7F8B97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CFDE-4171-468A-8ECB-9DD48FB7C024}" type="datetime1">
              <a:rPr lang="de-DE" smtClean="0"/>
              <a:t>01.04.2026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7DA608D-A34D-41DE-A4B0-ED9CBA5D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BC1171-87BC-4E9C-9CA5-040C0BF2D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46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AE8FB-302A-47F7-8EF6-814F266C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1ED2AE-63C2-4A88-8E72-1C8A8ADFB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D1504-586F-4EEF-B44E-8DCF11D09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8C045F-E74E-4EB9-A608-C48C206C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3E57-014D-4E4B-B56F-66D884F50570}" type="datetime1">
              <a:rPr lang="de-DE" smtClean="0"/>
              <a:t>01.04.2026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301431-C3F5-4240-8C69-5B2793FF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11E00E-D6B7-4E10-9B25-9B938B79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36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86D5B-B035-4C6E-B32C-E5BB0DB60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3C39EE-6645-4E2B-8C44-42420026A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FD9577-3F00-433F-A5B5-D5EDE2FFD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6D8129-7F67-461A-ABC5-A539B51BD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44EC-1717-4AC2-9F9C-14F02B911630}" type="datetime1">
              <a:rPr lang="de-DE" smtClean="0"/>
              <a:t>01.04.2026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2C1295-848A-4E26-9974-D57A161E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616B5E-694A-44C5-8863-49AC0D6CA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9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B59945B-5C60-4625-AD95-0F99A2DB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D677A7-E942-4AD7-8973-E54D531E9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964EDA-3920-4803-A501-3B8BD18C18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3248A-B1E1-44F8-AED8-AFF90FB38D03}" type="datetime1">
              <a:rPr lang="de-DE" smtClean="0"/>
              <a:t>01.04.2026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16B5C8-851E-463F-BE62-78864A5EA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5A3770-135E-4C5B-87D8-C7193A65D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63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policy.trade.ec.europa.eu/eu-trade-relationships-country-and-region/countries-and-regions/united-states_en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wisu.de/zeitschrift/allebeitraege.php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emf"/><Relationship Id="rId4" Type="http://schemas.openxmlformats.org/officeDocument/2006/relationships/hyperlink" Target="https://www.wolframalpha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91A38-24FE-8CB7-5AA0-188EBC5E8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82DAF90-C4C4-90D5-D100-E950F85CBA04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Trade Policy Instruments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7EF2B76-1CF3-DA15-71BC-BF3F8D341069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51AE095-2866-7A7A-2B37-09E979AC9240}"/>
              </a:ext>
            </a:extLst>
          </p:cNvPr>
          <p:cNvSpPr txBox="1"/>
          <p:nvPr/>
        </p:nvSpPr>
        <p:spPr>
          <a:xfrm>
            <a:off x="2459986" y="2144415"/>
            <a:ext cx="6596726" cy="232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3" dirty="0" err="1"/>
              <a:t>Tariffs</a:t>
            </a:r>
            <a:r>
              <a:rPr lang="de-DE" sz="2903" dirty="0"/>
              <a:t> and </a:t>
            </a:r>
            <a:r>
              <a:rPr lang="de-DE" sz="2903" dirty="0" err="1"/>
              <a:t>Quota</a:t>
            </a:r>
            <a:endParaRPr lang="de-DE" sz="2903" dirty="0"/>
          </a:p>
          <a:p>
            <a:endParaRPr lang="de-DE" sz="2903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903" dirty="0"/>
              <a:t>Small </a:t>
            </a:r>
            <a:r>
              <a:rPr lang="de-DE" sz="2903" dirty="0" err="1"/>
              <a:t>country</a:t>
            </a:r>
            <a:endParaRPr lang="de-DE" sz="2903" dirty="0"/>
          </a:p>
          <a:p>
            <a:pPr marL="414726" indent="-414726">
              <a:buFont typeface="Arial" panose="020B0604020202020204" pitchFamily="34" charset="0"/>
              <a:buChar char="•"/>
            </a:pPr>
            <a:endParaRPr lang="de-DE" sz="2903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903" dirty="0"/>
              <a:t>Model </a:t>
            </a:r>
            <a:r>
              <a:rPr lang="de-DE" sz="2903" dirty="0" err="1"/>
              <a:t>of</a:t>
            </a:r>
            <a:r>
              <a:rPr lang="de-DE" sz="2903" dirty="0"/>
              <a:t> </a:t>
            </a:r>
            <a:r>
              <a:rPr lang="de-DE" sz="2903" dirty="0" err="1"/>
              <a:t>general</a:t>
            </a:r>
            <a:r>
              <a:rPr lang="de-DE" sz="2903" dirty="0"/>
              <a:t> trade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2E7F8A3-594C-5B22-D540-4AC4EF4DAF5E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8848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A0A03-AAD7-630F-04C1-D15641DC4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ADF1C62-6CBD-84B6-8E4E-11005FCD18D1}"/>
              </a:ext>
            </a:extLst>
          </p:cNvPr>
          <p:cNvSpPr txBox="1">
            <a:spLocks/>
          </p:cNvSpPr>
          <p:nvPr/>
        </p:nvSpPr>
        <p:spPr>
          <a:xfrm>
            <a:off x="927564" y="40262"/>
            <a:ext cx="6266291" cy="469773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400" dirty="0">
                <a:solidFill>
                  <a:sysClr val="windowText" lastClr="000000"/>
                </a:solidFill>
              </a:rPr>
              <a:t>Tariff on the world market</a:t>
            </a:r>
          </a:p>
        </p:txBody>
      </p:sp>
      <p:grpSp>
        <p:nvGrpSpPr>
          <p:cNvPr id="6" name="Group 33">
            <a:extLst>
              <a:ext uri="{FF2B5EF4-FFF2-40B4-BE49-F238E27FC236}">
                <a16:creationId xmlns:a16="http://schemas.microsoft.com/office/drawing/2014/main" id="{C7303726-1164-9BB9-38C9-FB726F787F3B}"/>
              </a:ext>
            </a:extLst>
          </p:cNvPr>
          <p:cNvGrpSpPr/>
          <p:nvPr/>
        </p:nvGrpSpPr>
        <p:grpSpPr>
          <a:xfrm>
            <a:off x="84921" y="426251"/>
            <a:ext cx="2740595" cy="4523939"/>
            <a:chOff x="180519" y="1124744"/>
            <a:chExt cx="3650717" cy="4987329"/>
          </a:xfrm>
        </p:grpSpPr>
        <p:grpSp>
          <p:nvGrpSpPr>
            <p:cNvPr id="7" name="Group 15">
              <a:extLst>
                <a:ext uri="{FF2B5EF4-FFF2-40B4-BE49-F238E27FC236}">
                  <a16:creationId xmlns:a16="http://schemas.microsoft.com/office/drawing/2014/main" id="{1585DCDA-936C-833D-A400-93D0CDBFB8CB}"/>
                </a:ext>
              </a:extLst>
            </p:cNvPr>
            <p:cNvGrpSpPr/>
            <p:nvPr/>
          </p:nvGrpSpPr>
          <p:grpSpPr>
            <a:xfrm>
              <a:off x="611560" y="1916832"/>
              <a:ext cx="3024336" cy="3744416"/>
              <a:chOff x="755576" y="1628800"/>
              <a:chExt cx="3960440" cy="3960440"/>
            </a:xfrm>
          </p:grpSpPr>
          <p:cxnSp>
            <p:nvCxnSpPr>
              <p:cNvPr id="15" name="Straight Arrow Connector 9">
                <a:extLst>
                  <a:ext uri="{FF2B5EF4-FFF2-40B4-BE49-F238E27FC236}">
                    <a16:creationId xmlns:a16="http://schemas.microsoft.com/office/drawing/2014/main" id="{49802DCD-603C-BFBC-F9F0-ACCBE12B3C3C}"/>
                  </a:ext>
                </a:extLst>
              </p:cNvPr>
              <p:cNvCxnSpPr/>
              <p:nvPr/>
            </p:nvCxnSpPr>
            <p:spPr>
              <a:xfrm flipV="1">
                <a:off x="755576" y="1628800"/>
                <a:ext cx="0" cy="396044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1">
                <a:extLst>
                  <a:ext uri="{FF2B5EF4-FFF2-40B4-BE49-F238E27FC236}">
                    <a16:creationId xmlns:a16="http://schemas.microsoft.com/office/drawing/2014/main" id="{5D768E69-5828-4002-FAC8-1AD7C9DDA91D}"/>
                  </a:ext>
                </a:extLst>
              </p:cNvPr>
              <p:cNvCxnSpPr/>
              <p:nvPr/>
            </p:nvCxnSpPr>
            <p:spPr>
              <a:xfrm>
                <a:off x="755576" y="5589240"/>
                <a:ext cx="396044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17">
              <a:extLst>
                <a:ext uri="{FF2B5EF4-FFF2-40B4-BE49-F238E27FC236}">
                  <a16:creationId xmlns:a16="http://schemas.microsoft.com/office/drawing/2014/main" id="{836FE6B0-9BDF-F593-4630-231689F96B9B}"/>
                </a:ext>
              </a:extLst>
            </p:cNvPr>
            <p:cNvCxnSpPr/>
            <p:nvPr/>
          </p:nvCxnSpPr>
          <p:spPr>
            <a:xfrm flipV="1">
              <a:off x="1043608" y="2060848"/>
              <a:ext cx="1548172" cy="3271718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9">
              <a:extLst>
                <a:ext uri="{FF2B5EF4-FFF2-40B4-BE49-F238E27FC236}">
                  <a16:creationId xmlns:a16="http://schemas.microsoft.com/office/drawing/2014/main" id="{CAEC49A3-2A29-1B8E-AA37-986ABD05778C}"/>
                </a:ext>
              </a:extLst>
            </p:cNvPr>
            <p:cNvCxnSpPr/>
            <p:nvPr/>
          </p:nvCxnSpPr>
          <p:spPr>
            <a:xfrm>
              <a:off x="1691680" y="2060848"/>
              <a:ext cx="1304452" cy="30870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25">
              <a:extLst>
                <a:ext uri="{FF2B5EF4-FFF2-40B4-BE49-F238E27FC236}">
                  <a16:creationId xmlns:a16="http://schemas.microsoft.com/office/drawing/2014/main" id="{8AACDAD2-399E-2A07-AE04-ED10C0DACA1E}"/>
                </a:ext>
              </a:extLst>
            </p:cNvPr>
            <p:cNvSpPr txBox="1"/>
            <p:nvPr/>
          </p:nvSpPr>
          <p:spPr>
            <a:xfrm>
              <a:off x="904982" y="1124744"/>
              <a:ext cx="1760770" cy="409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14" b="1" dirty="0">
                  <a:latin typeface="Arial" panose="020B0604020202020204" pitchFamily="34" charset="0"/>
                  <a:cs typeface="Arial" panose="020B0604020202020204" pitchFamily="34" charset="0"/>
                </a:rPr>
                <a:t>Country A</a:t>
              </a:r>
            </a:p>
          </p:txBody>
        </p:sp>
        <p:sp>
          <p:nvSpPr>
            <p:cNvPr id="11" name="TextBox 26">
              <a:extLst>
                <a:ext uri="{FF2B5EF4-FFF2-40B4-BE49-F238E27FC236}">
                  <a16:creationId xmlns:a16="http://schemas.microsoft.com/office/drawing/2014/main" id="{4DF2A2CF-BDEA-52EA-32AF-D180EBA9BC57}"/>
                </a:ext>
              </a:extLst>
            </p:cNvPr>
            <p:cNvSpPr txBox="1"/>
            <p:nvPr/>
          </p:nvSpPr>
          <p:spPr>
            <a:xfrm>
              <a:off x="180519" y="1532697"/>
              <a:ext cx="1220837" cy="393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2" name="TextBox 27">
              <a:extLst>
                <a:ext uri="{FF2B5EF4-FFF2-40B4-BE49-F238E27FC236}">
                  <a16:creationId xmlns:a16="http://schemas.microsoft.com/office/drawing/2014/main" id="{E333EBA4-508A-81BF-DCE8-46190F936498}"/>
                </a:ext>
              </a:extLst>
            </p:cNvPr>
            <p:cNvSpPr txBox="1"/>
            <p:nvPr/>
          </p:nvSpPr>
          <p:spPr>
            <a:xfrm>
              <a:off x="2417152" y="5733256"/>
              <a:ext cx="1414084" cy="378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         X</a:t>
              </a:r>
            </a:p>
          </p:txBody>
        </p:sp>
        <p:sp>
          <p:nvSpPr>
            <p:cNvPr id="13" name="TextBox 28">
              <a:extLst>
                <a:ext uri="{FF2B5EF4-FFF2-40B4-BE49-F238E27FC236}">
                  <a16:creationId xmlns:a16="http://schemas.microsoft.com/office/drawing/2014/main" id="{5976B08E-2343-3F91-83E4-E13E63CDC5EE}"/>
                </a:ext>
              </a:extLst>
            </p:cNvPr>
            <p:cNvSpPr txBox="1"/>
            <p:nvPr/>
          </p:nvSpPr>
          <p:spPr>
            <a:xfrm>
              <a:off x="2139261" y="1699900"/>
              <a:ext cx="431767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14" name="TextBox 29">
              <a:extLst>
                <a:ext uri="{FF2B5EF4-FFF2-40B4-BE49-F238E27FC236}">
                  <a16:creationId xmlns:a16="http://schemas.microsoft.com/office/drawing/2014/main" id="{0057D747-550B-1B75-CE3A-EF7EA515C774}"/>
                </a:ext>
              </a:extLst>
            </p:cNvPr>
            <p:cNvSpPr txBox="1"/>
            <p:nvPr/>
          </p:nvSpPr>
          <p:spPr>
            <a:xfrm>
              <a:off x="2291660" y="5147900"/>
              <a:ext cx="446713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</p:grpSp>
      <p:grpSp>
        <p:nvGrpSpPr>
          <p:cNvPr id="17" name="Group 31">
            <a:extLst>
              <a:ext uri="{FF2B5EF4-FFF2-40B4-BE49-F238E27FC236}">
                <a16:creationId xmlns:a16="http://schemas.microsoft.com/office/drawing/2014/main" id="{D808A083-7CFB-EA19-6FD3-00283BA0A24B}"/>
              </a:ext>
            </a:extLst>
          </p:cNvPr>
          <p:cNvGrpSpPr/>
          <p:nvPr/>
        </p:nvGrpSpPr>
        <p:grpSpPr>
          <a:xfrm>
            <a:off x="3241476" y="1144742"/>
            <a:ext cx="2286113" cy="3396510"/>
            <a:chOff x="798001" y="1628800"/>
            <a:chExt cx="3987902" cy="3960440"/>
          </a:xfrm>
        </p:grpSpPr>
        <p:cxnSp>
          <p:nvCxnSpPr>
            <p:cNvPr id="18" name="Straight Arrow Connector 51">
              <a:extLst>
                <a:ext uri="{FF2B5EF4-FFF2-40B4-BE49-F238E27FC236}">
                  <a16:creationId xmlns:a16="http://schemas.microsoft.com/office/drawing/2014/main" id="{DE0E568A-A30E-7773-38E8-ADFE23AF1789}"/>
                </a:ext>
              </a:extLst>
            </p:cNvPr>
            <p:cNvCxnSpPr/>
            <p:nvPr/>
          </p:nvCxnSpPr>
          <p:spPr>
            <a:xfrm flipV="1">
              <a:off x="798001" y="1628800"/>
              <a:ext cx="0" cy="3960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52">
              <a:extLst>
                <a:ext uri="{FF2B5EF4-FFF2-40B4-BE49-F238E27FC236}">
                  <a16:creationId xmlns:a16="http://schemas.microsoft.com/office/drawing/2014/main" id="{C8E05E4E-95F7-6C62-9ECB-7457B4DF2722}"/>
                </a:ext>
              </a:extLst>
            </p:cNvPr>
            <p:cNvCxnSpPr/>
            <p:nvPr/>
          </p:nvCxnSpPr>
          <p:spPr>
            <a:xfrm>
              <a:off x="825463" y="5589240"/>
              <a:ext cx="396044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46">
            <a:extLst>
              <a:ext uri="{FF2B5EF4-FFF2-40B4-BE49-F238E27FC236}">
                <a16:creationId xmlns:a16="http://schemas.microsoft.com/office/drawing/2014/main" id="{00311F1A-2CB0-4FDF-5EBB-ADCE38E7AE0D}"/>
              </a:ext>
            </a:extLst>
          </p:cNvPr>
          <p:cNvSpPr txBox="1"/>
          <p:nvPr/>
        </p:nvSpPr>
        <p:spPr>
          <a:xfrm>
            <a:off x="3428591" y="426250"/>
            <a:ext cx="1891831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14" b="1" dirty="0">
                <a:latin typeface="Arial" panose="020B0604020202020204" pitchFamily="34" charset="0"/>
                <a:cs typeface="Arial" panose="020B0604020202020204" pitchFamily="34" charset="0"/>
              </a:rPr>
              <a:t>World market</a:t>
            </a:r>
          </a:p>
        </p:txBody>
      </p:sp>
      <p:grpSp>
        <p:nvGrpSpPr>
          <p:cNvPr id="33" name="Group 71">
            <a:extLst>
              <a:ext uri="{FF2B5EF4-FFF2-40B4-BE49-F238E27FC236}">
                <a16:creationId xmlns:a16="http://schemas.microsoft.com/office/drawing/2014/main" id="{6E6BD422-A99B-1AFC-1173-362617DFF3F7}"/>
              </a:ext>
            </a:extLst>
          </p:cNvPr>
          <p:cNvGrpSpPr/>
          <p:nvPr/>
        </p:nvGrpSpPr>
        <p:grpSpPr>
          <a:xfrm>
            <a:off x="5764537" y="426250"/>
            <a:ext cx="2270370" cy="4115002"/>
            <a:chOff x="611560" y="1124744"/>
            <a:chExt cx="3024336" cy="4536504"/>
          </a:xfrm>
        </p:grpSpPr>
        <p:grpSp>
          <p:nvGrpSpPr>
            <p:cNvPr id="34" name="Group 73">
              <a:extLst>
                <a:ext uri="{FF2B5EF4-FFF2-40B4-BE49-F238E27FC236}">
                  <a16:creationId xmlns:a16="http://schemas.microsoft.com/office/drawing/2014/main" id="{4617E3DE-71D0-393B-22F4-B5CED9590C7A}"/>
                </a:ext>
              </a:extLst>
            </p:cNvPr>
            <p:cNvGrpSpPr/>
            <p:nvPr/>
          </p:nvGrpSpPr>
          <p:grpSpPr>
            <a:xfrm>
              <a:off x="611560" y="1916832"/>
              <a:ext cx="3024336" cy="3744416"/>
              <a:chOff x="755576" y="1628800"/>
              <a:chExt cx="3960440" cy="3960440"/>
            </a:xfrm>
          </p:grpSpPr>
          <p:cxnSp>
            <p:nvCxnSpPr>
              <p:cNvPr id="42" name="Straight Arrow Connector 84">
                <a:extLst>
                  <a:ext uri="{FF2B5EF4-FFF2-40B4-BE49-F238E27FC236}">
                    <a16:creationId xmlns:a16="http://schemas.microsoft.com/office/drawing/2014/main" id="{8F796128-D20C-785B-78EA-2B6AB539FFE2}"/>
                  </a:ext>
                </a:extLst>
              </p:cNvPr>
              <p:cNvCxnSpPr/>
              <p:nvPr/>
            </p:nvCxnSpPr>
            <p:spPr>
              <a:xfrm flipV="1">
                <a:off x="755576" y="1628800"/>
                <a:ext cx="0" cy="396044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85">
                <a:extLst>
                  <a:ext uri="{FF2B5EF4-FFF2-40B4-BE49-F238E27FC236}">
                    <a16:creationId xmlns:a16="http://schemas.microsoft.com/office/drawing/2014/main" id="{636F9B2B-AB7B-0408-D2DF-23DED493F6DC}"/>
                  </a:ext>
                </a:extLst>
              </p:cNvPr>
              <p:cNvCxnSpPr/>
              <p:nvPr/>
            </p:nvCxnSpPr>
            <p:spPr>
              <a:xfrm>
                <a:off x="755576" y="5589240"/>
                <a:ext cx="396044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74">
              <a:extLst>
                <a:ext uri="{FF2B5EF4-FFF2-40B4-BE49-F238E27FC236}">
                  <a16:creationId xmlns:a16="http://schemas.microsoft.com/office/drawing/2014/main" id="{D86D91F3-E8CE-CBB2-86AD-048FFBF23737}"/>
                </a:ext>
              </a:extLst>
            </p:cNvPr>
            <p:cNvCxnSpPr/>
            <p:nvPr/>
          </p:nvCxnSpPr>
          <p:spPr>
            <a:xfrm flipV="1">
              <a:off x="1601054" y="2132856"/>
              <a:ext cx="1366433" cy="315906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75">
              <a:extLst>
                <a:ext uri="{FF2B5EF4-FFF2-40B4-BE49-F238E27FC236}">
                  <a16:creationId xmlns:a16="http://schemas.microsoft.com/office/drawing/2014/main" id="{00539B4A-F4B1-7F82-E481-41BB09DBCAA6}"/>
                </a:ext>
              </a:extLst>
            </p:cNvPr>
            <p:cNvCxnSpPr/>
            <p:nvPr/>
          </p:nvCxnSpPr>
          <p:spPr>
            <a:xfrm>
              <a:off x="1079001" y="2276872"/>
              <a:ext cx="1634490" cy="28710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76">
              <a:extLst>
                <a:ext uri="{FF2B5EF4-FFF2-40B4-BE49-F238E27FC236}">
                  <a16:creationId xmlns:a16="http://schemas.microsoft.com/office/drawing/2014/main" id="{159F9316-52E2-8A43-F93B-CB006E98BD37}"/>
                </a:ext>
              </a:extLst>
            </p:cNvPr>
            <p:cNvSpPr txBox="1"/>
            <p:nvPr/>
          </p:nvSpPr>
          <p:spPr>
            <a:xfrm>
              <a:off x="904983" y="1124744"/>
              <a:ext cx="1745003" cy="4095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14" b="1" dirty="0">
                  <a:latin typeface="Arial" panose="020B0604020202020204" pitchFamily="34" charset="0"/>
                  <a:cs typeface="Arial" panose="020B0604020202020204" pitchFamily="34" charset="0"/>
                </a:rPr>
                <a:t>Country B</a:t>
              </a:r>
            </a:p>
          </p:txBody>
        </p:sp>
        <p:sp>
          <p:nvSpPr>
            <p:cNvPr id="40" name="TextBox 82">
              <a:extLst>
                <a:ext uri="{FF2B5EF4-FFF2-40B4-BE49-F238E27FC236}">
                  <a16:creationId xmlns:a16="http://schemas.microsoft.com/office/drawing/2014/main" id="{A2BDD631-9A3D-AD31-0303-7C2401AF7081}"/>
                </a:ext>
              </a:extLst>
            </p:cNvPr>
            <p:cNvSpPr txBox="1"/>
            <p:nvPr/>
          </p:nvSpPr>
          <p:spPr>
            <a:xfrm>
              <a:off x="2748586" y="1815589"/>
              <a:ext cx="540668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S*</a:t>
              </a:r>
            </a:p>
          </p:txBody>
        </p:sp>
        <p:sp>
          <p:nvSpPr>
            <p:cNvPr id="41" name="TextBox 83">
              <a:extLst>
                <a:ext uri="{FF2B5EF4-FFF2-40B4-BE49-F238E27FC236}">
                  <a16:creationId xmlns:a16="http://schemas.microsoft.com/office/drawing/2014/main" id="{0D030781-1F14-87A9-4C43-48D282B0F5B7}"/>
                </a:ext>
              </a:extLst>
            </p:cNvPr>
            <p:cNvSpPr txBox="1"/>
            <p:nvPr/>
          </p:nvSpPr>
          <p:spPr>
            <a:xfrm>
              <a:off x="2721174" y="5085184"/>
              <a:ext cx="555617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D*</a:t>
              </a:r>
            </a:p>
          </p:txBody>
        </p:sp>
      </p:grpSp>
      <p:sp>
        <p:nvSpPr>
          <p:cNvPr id="44" name="TextBox 26">
            <a:extLst>
              <a:ext uri="{FF2B5EF4-FFF2-40B4-BE49-F238E27FC236}">
                <a16:creationId xmlns:a16="http://schemas.microsoft.com/office/drawing/2014/main" id="{F71B3F5A-827A-84F9-CA3B-6F0AC883F336}"/>
              </a:ext>
            </a:extLst>
          </p:cNvPr>
          <p:cNvSpPr txBox="1"/>
          <p:nvPr/>
        </p:nvSpPr>
        <p:spPr>
          <a:xfrm>
            <a:off x="2847170" y="818425"/>
            <a:ext cx="8694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45" name="TextBox 26">
            <a:extLst>
              <a:ext uri="{FF2B5EF4-FFF2-40B4-BE49-F238E27FC236}">
                <a16:creationId xmlns:a16="http://schemas.microsoft.com/office/drawing/2014/main" id="{3C27AB76-E2F3-0F05-2DF0-E2E7320BCA7E}"/>
              </a:ext>
            </a:extLst>
          </p:cNvPr>
          <p:cNvSpPr txBox="1"/>
          <p:nvPr/>
        </p:nvSpPr>
        <p:spPr>
          <a:xfrm>
            <a:off x="5320423" y="870164"/>
            <a:ext cx="916483" cy="357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46" name="TextBox 27">
            <a:extLst>
              <a:ext uri="{FF2B5EF4-FFF2-40B4-BE49-F238E27FC236}">
                <a16:creationId xmlns:a16="http://schemas.microsoft.com/office/drawing/2014/main" id="{48F37F91-DE33-3EDF-F19E-AAFBD41F5BAB}"/>
              </a:ext>
            </a:extLst>
          </p:cNvPr>
          <p:cNvSpPr txBox="1"/>
          <p:nvPr/>
        </p:nvSpPr>
        <p:spPr>
          <a:xfrm>
            <a:off x="4599286" y="4579261"/>
            <a:ext cx="10615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         X</a:t>
            </a:r>
          </a:p>
        </p:txBody>
      </p:sp>
      <p:sp>
        <p:nvSpPr>
          <p:cNvPr id="47" name="TextBox 27">
            <a:extLst>
              <a:ext uri="{FF2B5EF4-FFF2-40B4-BE49-F238E27FC236}">
                <a16:creationId xmlns:a16="http://schemas.microsoft.com/office/drawing/2014/main" id="{59BA9D8F-76E4-9215-E613-88A20548C06C}"/>
              </a:ext>
            </a:extLst>
          </p:cNvPr>
          <p:cNvSpPr txBox="1"/>
          <p:nvPr/>
        </p:nvSpPr>
        <p:spPr>
          <a:xfrm>
            <a:off x="6975550" y="4579261"/>
            <a:ext cx="10615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           X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14ACC4E8-9A5B-DB07-1D3F-C5B225BC14A5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" name="Straight Connector 45">
            <a:extLst>
              <a:ext uri="{FF2B5EF4-FFF2-40B4-BE49-F238E27FC236}">
                <a16:creationId xmlns:a16="http://schemas.microsoft.com/office/drawing/2014/main" id="{52819284-4735-D7E4-8053-F7FB20220C3E}"/>
              </a:ext>
            </a:extLst>
          </p:cNvPr>
          <p:cNvCxnSpPr/>
          <p:nvPr/>
        </p:nvCxnSpPr>
        <p:spPr>
          <a:xfrm>
            <a:off x="3265382" y="2189823"/>
            <a:ext cx="1545307" cy="205328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32">
            <a:extLst>
              <a:ext uri="{FF2B5EF4-FFF2-40B4-BE49-F238E27FC236}">
                <a16:creationId xmlns:a16="http://schemas.microsoft.com/office/drawing/2014/main" id="{AB095EC7-943E-DD9E-0224-D4589528B598}"/>
              </a:ext>
            </a:extLst>
          </p:cNvPr>
          <p:cNvCxnSpPr/>
          <p:nvPr/>
        </p:nvCxnSpPr>
        <p:spPr>
          <a:xfrm flipV="1">
            <a:off x="3236609" y="1317712"/>
            <a:ext cx="1478397" cy="1828891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64">
            <a:extLst>
              <a:ext uri="{FF2B5EF4-FFF2-40B4-BE49-F238E27FC236}">
                <a16:creationId xmlns:a16="http://schemas.microsoft.com/office/drawing/2014/main" id="{140727EF-526F-DB32-8CEE-9C8224443F09}"/>
              </a:ext>
            </a:extLst>
          </p:cNvPr>
          <p:cNvCxnSpPr/>
          <p:nvPr/>
        </p:nvCxnSpPr>
        <p:spPr>
          <a:xfrm>
            <a:off x="510784" y="2636231"/>
            <a:ext cx="6509457" cy="29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64">
            <a:extLst>
              <a:ext uri="{FF2B5EF4-FFF2-40B4-BE49-F238E27FC236}">
                <a16:creationId xmlns:a16="http://schemas.microsoft.com/office/drawing/2014/main" id="{4343BD20-4EA0-EACB-DC29-3D24AFA1345C}"/>
              </a:ext>
            </a:extLst>
          </p:cNvPr>
          <p:cNvCxnSpPr/>
          <p:nvPr/>
        </p:nvCxnSpPr>
        <p:spPr>
          <a:xfrm>
            <a:off x="3622125" y="2673348"/>
            <a:ext cx="13658" cy="186561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8">
            <a:extLst>
              <a:ext uri="{FF2B5EF4-FFF2-40B4-BE49-F238E27FC236}">
                <a16:creationId xmlns:a16="http://schemas.microsoft.com/office/drawing/2014/main" id="{D3616BF8-F8AF-871A-3357-97DA2B44DA58}"/>
              </a:ext>
            </a:extLst>
          </p:cNvPr>
          <p:cNvSpPr txBox="1"/>
          <p:nvPr/>
        </p:nvSpPr>
        <p:spPr>
          <a:xfrm>
            <a:off x="4751541" y="1115837"/>
            <a:ext cx="455574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633" baseline="30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sp>
        <p:nvSpPr>
          <p:cNvPr id="23" name="TextBox 28">
            <a:extLst>
              <a:ext uri="{FF2B5EF4-FFF2-40B4-BE49-F238E27FC236}">
                <a16:creationId xmlns:a16="http://schemas.microsoft.com/office/drawing/2014/main" id="{82682A16-4CD6-C5FD-F465-A72305D6E329}"/>
              </a:ext>
            </a:extLst>
          </p:cNvPr>
          <p:cNvSpPr txBox="1"/>
          <p:nvPr/>
        </p:nvSpPr>
        <p:spPr>
          <a:xfrm>
            <a:off x="4793938" y="4034426"/>
            <a:ext cx="466794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1633" baseline="30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201991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60E96-B16F-6EFB-CB60-2FF96FBA9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86E10C-5EA0-70FE-B301-0D4AACA50F3A}"/>
              </a:ext>
            </a:extLst>
          </p:cNvPr>
          <p:cNvSpPr txBox="1">
            <a:spLocks/>
          </p:cNvSpPr>
          <p:nvPr/>
        </p:nvSpPr>
        <p:spPr>
          <a:xfrm>
            <a:off x="0" y="10900"/>
            <a:ext cx="12192000" cy="49913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100" dirty="0">
                <a:solidFill>
                  <a:sysClr val="windowText" lastClr="000000"/>
                </a:solidFill>
              </a:rPr>
              <a:t>Reciprocal tariffs on the world market of two similar countries trading two goods with similar volumes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6A38C73-1F99-9C41-7D7D-15E843078A90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3354A4DE-80DD-2B3A-0898-BF7676F50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95" y="510035"/>
            <a:ext cx="6669602" cy="6224555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E35D70-AE3F-1592-623F-0CF611825F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977" y="1578642"/>
            <a:ext cx="3319094" cy="252529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E36CBE56-2AA6-0223-A29D-5E1ADFAACB34}"/>
              </a:ext>
            </a:extLst>
          </p:cNvPr>
          <p:cNvSpPr txBox="1"/>
          <p:nvPr/>
        </p:nvSpPr>
        <p:spPr>
          <a:xfrm>
            <a:off x="4580189" y="6272925"/>
            <a:ext cx="41094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>
                <a:hlinkClick r:id="rId5"/>
              </a:rPr>
              <a:t>https://policy.trade.ec.europa.eu/eu-trade-relationships-country-and-region/countries-and-regions/united-states_en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294499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36F94-BC04-CB44-3AB7-FB61A00D5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54929ACC-7231-8049-9A25-C4EF4E58CA64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21CA2FE-531B-A5AC-23F3-9052622B660D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Timeline of (erratic) US-Trade Policy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7CB52CC-6110-DC61-2258-7133D5389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180" y="683094"/>
            <a:ext cx="5336986" cy="590673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EB2DABC1-17B4-FA41-1F80-656DE16A89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3673" y="2181467"/>
            <a:ext cx="1219687" cy="59875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815BFD2F-ED40-922B-C9DF-F0D6B76D47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6795" y="700491"/>
            <a:ext cx="3867349" cy="415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99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0ED69-FCF5-BF7D-588B-C52FE1C07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F21E996A-80D7-E714-3904-85E9995421BA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EDF0B6-EEB0-556F-2C28-B4BEAEF5AEE1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Timeline of US-Trade Policy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EF67891-DF8A-7C7E-7A3C-8F1EF3F92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33" y="949897"/>
            <a:ext cx="7072002" cy="534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415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1039E-AD12-A88D-EE08-76209D2FC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EA315007-CFB9-785A-F6CD-F36040041C53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8EBCF8F2-BB0E-2076-7762-755D3A8E2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305" y="1102561"/>
            <a:ext cx="2095500" cy="10287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AE7F476D-C9E0-41EF-ACEB-B117E6569D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805" y="983510"/>
            <a:ext cx="6887536" cy="150516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83B82DA-D6A2-DF8F-1388-220063D377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771" y="2571418"/>
            <a:ext cx="5296577" cy="1966263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0B0C2A04-3B40-F9A0-E049-0D431E27FF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65" y="4734729"/>
            <a:ext cx="6992326" cy="120984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27FA011E-116F-2390-9F64-D5C65C2CF0B2}"/>
              </a:ext>
            </a:extLst>
          </p:cNvPr>
          <p:cNvSpPr txBox="1"/>
          <p:nvPr/>
        </p:nvSpPr>
        <p:spPr>
          <a:xfrm>
            <a:off x="9952" y="-9903"/>
            <a:ext cx="92483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7"/>
              </a:rPr>
              <a:t>US-Zölle - Wirkungsanalyse mit einfachem Handelsmodell, Das Wirtschaftsstudium </a:t>
            </a:r>
            <a:r>
              <a:rPr lang="de-DE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</a:t>
            </a:r>
            <a:r>
              <a:rPr lang="de-DE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(2025 Köster, Bernhard und Mühe, Felix)</a:t>
            </a:r>
            <a:r>
              <a:rPr lang="de-DE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WISU 6/25, 599 -- 606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2770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19B26-53E0-6F57-A186-549ED394F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5FDB93E-2367-7442-A61F-0846B7790593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Trade USA – China – EU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6AAEF6A-D344-E2BD-0E28-1D022075797C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7F61C2F-BFB1-EAEC-CA34-C8A63D7B1956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ACD163D-B48D-E0C7-55BD-54DE20A71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32" y="890246"/>
            <a:ext cx="11438936" cy="203641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BBC729C5-C3F7-2A64-E7F6-D600E7924B9A}"/>
              </a:ext>
            </a:extLst>
          </p:cNvPr>
          <p:cNvSpPr txBox="1"/>
          <p:nvPr/>
        </p:nvSpPr>
        <p:spPr>
          <a:xfrm>
            <a:off x="451083" y="4482789"/>
            <a:ext cx="61026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Shares in world production and world trade in goods, measured in exports and imports. (Source: IMF </a:t>
            </a:r>
            <a:r>
              <a:rPr lang="en-US" dirty="0" err="1"/>
              <a:t>Datamapper</a:t>
            </a:r>
            <a:r>
              <a:rPr lang="en-US" dirty="0"/>
              <a:t>, IMF Dataset, ITC, UN Comtrade)</a:t>
            </a:r>
            <a:endParaRPr lang="de-DE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71959089-AFCF-762B-48D7-C97823412B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83" y="3013680"/>
            <a:ext cx="8658388" cy="1228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3517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8030F-4766-D19F-4EA3-9912E13F3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6BC41A-286F-37AB-4441-9AE1CC85E646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Bilateral Trade USA – China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49DA69C-3C2B-43C7-A9D2-6E9E4AE9FBF7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F8B907F-B380-9B66-6E03-16BBCA86EB0D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A6FE82E-BE6E-24DB-E384-4F1986D349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67" y="834317"/>
            <a:ext cx="7938023" cy="1898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E057F936-9EF1-C720-9CCA-40900232F4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267" y="3043248"/>
            <a:ext cx="7963662" cy="1648021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8E3955C-A153-97CD-3DC3-C6F9222A66A3}"/>
              </a:ext>
            </a:extLst>
          </p:cNvPr>
          <p:cNvSpPr txBox="1"/>
          <p:nvPr/>
        </p:nvSpPr>
        <p:spPr>
          <a:xfrm>
            <a:off x="558591" y="4695828"/>
            <a:ext cx="61026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Bilateral trade links between the USA and China broken down by goods and services (Source: Library of Congress of USA, US Census Bureau).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31045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47438-B9A7-C0D1-E3D0-4085C0BEE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7BF1631-CB7A-F70C-20BD-539C2D8246AC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Bilateral Trade USA – EU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BB4F093-A806-CC33-7EAE-B7A837437A98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1F41DECA-3D34-B4E6-149F-67F34D60117D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A385B8B-D4A4-8CA7-6446-314CD43D6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83" y="899431"/>
            <a:ext cx="7947355" cy="19232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852E653-09B7-F68E-4D18-A2B00DF0DF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783" y="3078133"/>
            <a:ext cx="7932874" cy="1662832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48DBC326-673B-E195-4C7E-942FE7D77987}"/>
              </a:ext>
            </a:extLst>
          </p:cNvPr>
          <p:cNvSpPr txBox="1"/>
          <p:nvPr/>
        </p:nvSpPr>
        <p:spPr>
          <a:xfrm>
            <a:off x="284783" y="4925160"/>
            <a:ext cx="6102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Bilateral trade links between the USA and the EU broken down by goods and services (source: Eurostat, EU Commission).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2422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D8844-9DFC-A00A-778D-CE9A5875D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3F4BE57-421E-E960-BFDA-2F6430C4D057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General Trade Model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907173-9C15-8117-A73E-0CA495F6B832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2E34C97C-CA75-5B4F-B43C-70EAC1496665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DE6B29E-5306-14C9-8345-63793DB5F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121" y="572249"/>
            <a:ext cx="7815135" cy="439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332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C2F3A-D525-1B90-4153-B12EA0025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0C847AF-7BE2-A833-CF63-337E1156E25D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General Trade Model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055E3C2-936C-1831-377B-E8349D61C145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B9FD4113-319A-ECE4-FA7F-8D233A94D1A1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1B67F9D-1B03-3E69-4B3B-9AA52F5CC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922" y="856265"/>
            <a:ext cx="8086233" cy="454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95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1963E-D551-1024-91BB-6DBDBA299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5168D0C-DA1E-3231-7628-4F6E96DC578A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 err="1">
                <a:solidFill>
                  <a:sysClr val="windowText" lastClr="000000"/>
                </a:solidFill>
              </a:rPr>
              <a:t>Traiffs</a:t>
            </a:r>
            <a:r>
              <a:rPr lang="en-US" sz="3991" dirty="0">
                <a:solidFill>
                  <a:sysClr val="windowText" lastClr="000000"/>
                </a:solidFill>
              </a:rPr>
              <a:t> and quotas in a small country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EAEA95A-AD7D-9EA2-8826-5E7402285D3A}"/>
              </a:ext>
            </a:extLst>
          </p:cNvPr>
          <p:cNvSpPr txBox="1"/>
          <p:nvPr/>
        </p:nvSpPr>
        <p:spPr>
          <a:xfrm>
            <a:off x="211904" y="1227246"/>
            <a:ext cx="8108895" cy="4112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3" u="sng" dirty="0"/>
              <a:t>Assumptions:</a:t>
            </a:r>
          </a:p>
          <a:p>
            <a:endParaRPr lang="en-US" sz="2903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3" dirty="0"/>
              <a:t>Small country relative to the global market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903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3" dirty="0"/>
              <a:t>Normal demand and supply structure on the domestic market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903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3" dirty="0"/>
              <a:t>Completely price-elastic supply on the global market</a:t>
            </a:r>
            <a:endParaRPr lang="de-DE" sz="2903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D344F90-9399-D263-D08C-60182B245EED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78309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88F71-42AC-DE0B-784A-95F3AC81E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03B9ED5-5974-6AD9-2D17-B66A8DD2A9FC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General Trade Model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AAAF9D-4A0D-7694-7EA7-A0C2DDCAD070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DB0B7E67-49E0-16A8-6812-2BF8E6B6D1CC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9999C84-1C1B-508D-34A2-922F7B9203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758" y="651432"/>
            <a:ext cx="5612494" cy="3157964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C1C3D7DE-71BD-FA60-D7CA-C39E67E782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341" y="3651719"/>
            <a:ext cx="5339262" cy="300422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E2AD00C8-8F32-4E05-8111-6FC5EF14CBAC}"/>
              </a:ext>
            </a:extLst>
          </p:cNvPr>
          <p:cNvSpPr txBox="1"/>
          <p:nvPr/>
        </p:nvSpPr>
        <p:spPr>
          <a:xfrm>
            <a:off x="2788320" y="3959763"/>
            <a:ext cx="154672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200" dirty="0"/>
              <a:t>Interchange B and A </a:t>
            </a:r>
          </a:p>
        </p:txBody>
      </p:sp>
    </p:spTree>
    <p:extLst>
      <p:ext uri="{BB962C8B-B14F-4D97-AF65-F5344CB8AC3E}">
        <p14:creationId xmlns:p14="http://schemas.microsoft.com/office/powerpoint/2010/main" val="4246016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EBC08-4D28-C5BB-79C3-1505591C1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A7352121-364E-B03A-75B1-CF58E307AA37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CADE5B-5543-8D41-FB64-BD39191FF5B7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General Trade Model – Exercise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C615BE6-3461-328C-B5D2-F2BD661324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814" y="861155"/>
            <a:ext cx="4745491" cy="590725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50B708C1-067D-6983-00D6-FFFD176D02B0}"/>
              </a:ext>
            </a:extLst>
          </p:cNvPr>
          <p:cNvSpPr txBox="1"/>
          <p:nvPr/>
        </p:nvSpPr>
        <p:spPr>
          <a:xfrm>
            <a:off x="3160643" y="1552930"/>
            <a:ext cx="4000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Calculate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optimal </a:t>
            </a:r>
            <a:r>
              <a:rPr lang="de-DE" dirty="0" err="1"/>
              <a:t>tariff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Country A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D0B4B19-618D-BEFD-1997-9C7AA680E7A7}"/>
              </a:ext>
            </a:extLst>
          </p:cNvPr>
          <p:cNvSpPr txBox="1"/>
          <p:nvPr/>
        </p:nvSpPr>
        <p:spPr>
          <a:xfrm>
            <a:off x="7478184" y="1554530"/>
            <a:ext cx="34184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hlinkClick r:id="rId4"/>
              </a:rPr>
              <a:t>https://www.wolframalpha.com/</a:t>
            </a:r>
            <a:r>
              <a:rPr lang="de-DE" dirty="0"/>
              <a:t>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0EB22B7-10F6-D474-9D1F-CF8D9C5814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868" y="880380"/>
            <a:ext cx="4591042" cy="57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032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944B6-8975-C4A4-F057-9233F1E4E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>
            <a:extLst>
              <a:ext uri="{FF2B5EF4-FFF2-40B4-BE49-F238E27FC236}">
                <a16:creationId xmlns:a16="http://schemas.microsoft.com/office/drawing/2014/main" id="{EAC15245-5F67-2583-BA53-5CF9077F582B}"/>
              </a:ext>
            </a:extLst>
          </p:cNvPr>
          <p:cNvSpPr txBox="1">
            <a:spLocks/>
          </p:cNvSpPr>
          <p:nvPr/>
        </p:nvSpPr>
        <p:spPr>
          <a:xfrm>
            <a:off x="1304850" y="26285"/>
            <a:ext cx="3876207" cy="50483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Tariff: Small country</a:t>
            </a:r>
          </a:p>
        </p:txBody>
      </p:sp>
      <p:cxnSp>
        <p:nvCxnSpPr>
          <p:cNvPr id="87" name="Straight Arrow Connector 6">
            <a:extLst>
              <a:ext uri="{FF2B5EF4-FFF2-40B4-BE49-F238E27FC236}">
                <a16:creationId xmlns:a16="http://schemas.microsoft.com/office/drawing/2014/main" id="{A31C3286-F699-C4A2-D80B-C0E7D7B3BEF3}"/>
              </a:ext>
            </a:extLst>
          </p:cNvPr>
          <p:cNvCxnSpPr/>
          <p:nvPr/>
        </p:nvCxnSpPr>
        <p:spPr>
          <a:xfrm flipV="1">
            <a:off x="1538188" y="621307"/>
            <a:ext cx="0" cy="38553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7">
            <a:extLst>
              <a:ext uri="{FF2B5EF4-FFF2-40B4-BE49-F238E27FC236}">
                <a16:creationId xmlns:a16="http://schemas.microsoft.com/office/drawing/2014/main" id="{34EE4080-EF43-1EB8-AED6-11D0756E1179}"/>
              </a:ext>
            </a:extLst>
          </p:cNvPr>
          <p:cNvCxnSpPr/>
          <p:nvPr/>
        </p:nvCxnSpPr>
        <p:spPr>
          <a:xfrm>
            <a:off x="1538189" y="4476617"/>
            <a:ext cx="528497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12">
            <a:extLst>
              <a:ext uri="{FF2B5EF4-FFF2-40B4-BE49-F238E27FC236}">
                <a16:creationId xmlns:a16="http://schemas.microsoft.com/office/drawing/2014/main" id="{120CC31B-EAAA-3E4C-D5EC-17F4E0353E69}"/>
              </a:ext>
            </a:extLst>
          </p:cNvPr>
          <p:cNvSpPr txBox="1"/>
          <p:nvPr/>
        </p:nvSpPr>
        <p:spPr>
          <a:xfrm>
            <a:off x="441024" y="737272"/>
            <a:ext cx="899839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90" name="TextBox 15">
            <a:extLst>
              <a:ext uri="{FF2B5EF4-FFF2-40B4-BE49-F238E27FC236}">
                <a16:creationId xmlns:a16="http://schemas.microsoft.com/office/drawing/2014/main" id="{5F987A51-7A6F-E7A5-6BF7-64368880EADC}"/>
              </a:ext>
            </a:extLst>
          </p:cNvPr>
          <p:cNvSpPr txBox="1"/>
          <p:nvPr/>
        </p:nvSpPr>
        <p:spPr>
          <a:xfrm>
            <a:off x="5941612" y="4618395"/>
            <a:ext cx="277640" cy="3155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cxnSp>
        <p:nvCxnSpPr>
          <p:cNvPr id="91" name="Straight Connector 18">
            <a:extLst>
              <a:ext uri="{FF2B5EF4-FFF2-40B4-BE49-F238E27FC236}">
                <a16:creationId xmlns:a16="http://schemas.microsoft.com/office/drawing/2014/main" id="{72206C28-0E60-D6F7-8330-A330502F6CF4}"/>
              </a:ext>
            </a:extLst>
          </p:cNvPr>
          <p:cNvCxnSpPr/>
          <p:nvPr/>
        </p:nvCxnSpPr>
        <p:spPr>
          <a:xfrm flipH="1">
            <a:off x="1529786" y="3278206"/>
            <a:ext cx="465031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12">
            <a:extLst>
              <a:ext uri="{FF2B5EF4-FFF2-40B4-BE49-F238E27FC236}">
                <a16:creationId xmlns:a16="http://schemas.microsoft.com/office/drawing/2014/main" id="{060AEE21-3371-7CF4-A310-ABC2EBC77C32}"/>
              </a:ext>
            </a:extLst>
          </p:cNvPr>
          <p:cNvSpPr txBox="1"/>
          <p:nvPr/>
        </p:nvSpPr>
        <p:spPr>
          <a:xfrm>
            <a:off x="43642" y="3107447"/>
            <a:ext cx="1577673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451" baseline="-25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cxnSp>
        <p:nvCxnSpPr>
          <p:cNvPr id="95" name="Straight Connector 8">
            <a:extLst>
              <a:ext uri="{FF2B5EF4-FFF2-40B4-BE49-F238E27FC236}">
                <a16:creationId xmlns:a16="http://schemas.microsoft.com/office/drawing/2014/main" id="{2D445226-92BE-0F02-E378-A3243CDA14CF}"/>
              </a:ext>
            </a:extLst>
          </p:cNvPr>
          <p:cNvCxnSpPr/>
          <p:nvPr/>
        </p:nvCxnSpPr>
        <p:spPr>
          <a:xfrm flipV="1">
            <a:off x="1517285" y="844583"/>
            <a:ext cx="4650312" cy="2949254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19">
            <a:extLst>
              <a:ext uri="{FF2B5EF4-FFF2-40B4-BE49-F238E27FC236}">
                <a16:creationId xmlns:a16="http://schemas.microsoft.com/office/drawing/2014/main" id="{DF645C64-0DCB-1A24-CFBE-2DE62C8E7F0B}"/>
              </a:ext>
            </a:extLst>
          </p:cNvPr>
          <p:cNvCxnSpPr/>
          <p:nvPr/>
        </p:nvCxnSpPr>
        <p:spPr>
          <a:xfrm>
            <a:off x="1529786" y="844582"/>
            <a:ext cx="5436009" cy="30736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hteck 96">
            <a:extLst>
              <a:ext uri="{FF2B5EF4-FFF2-40B4-BE49-F238E27FC236}">
                <a16:creationId xmlns:a16="http://schemas.microsoft.com/office/drawing/2014/main" id="{9432A6C6-D140-4256-B82F-659646984AD3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6090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8E889-143C-DF02-9FC1-51B2FDEC7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84AFEF2-84EC-8856-7425-8C868D1ABF90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 err="1">
                <a:solidFill>
                  <a:sysClr val="windowText" lastClr="000000"/>
                </a:solidFill>
              </a:rPr>
              <a:t>Zoll</a:t>
            </a:r>
            <a:r>
              <a:rPr lang="en-US" sz="3991" dirty="0">
                <a:solidFill>
                  <a:sysClr val="windowText" lastClr="000000"/>
                </a:solidFill>
              </a:rPr>
              <a:t>: </a:t>
            </a:r>
            <a:r>
              <a:rPr lang="en-US" sz="3991" dirty="0" err="1">
                <a:solidFill>
                  <a:sysClr val="windowText" lastClr="000000"/>
                </a:solidFill>
              </a:rPr>
              <a:t>kleines</a:t>
            </a:r>
            <a:r>
              <a:rPr lang="en-US" sz="3991" dirty="0">
                <a:solidFill>
                  <a:sysClr val="windowText" lastClr="000000"/>
                </a:solidFill>
              </a:rPr>
              <a:t> Land (</a:t>
            </a:r>
            <a:r>
              <a:rPr lang="en-US" sz="3991" dirty="0" err="1">
                <a:solidFill>
                  <a:sysClr val="windowText" lastClr="000000"/>
                </a:solidFill>
              </a:rPr>
              <a:t>Zusammenassung</a:t>
            </a:r>
            <a:r>
              <a:rPr lang="en-US" sz="3991" dirty="0">
                <a:solidFill>
                  <a:sysClr val="windowText" lastClr="000000"/>
                </a:solidFill>
              </a:rPr>
              <a:t>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B08766A-1CD5-DCD5-B2C3-1BD8C1B7A7EF}"/>
              </a:ext>
            </a:extLst>
          </p:cNvPr>
          <p:cNvSpPr txBox="1"/>
          <p:nvPr/>
        </p:nvSpPr>
        <p:spPr>
          <a:xfrm>
            <a:off x="7857917" y="851657"/>
            <a:ext cx="4201663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u="sng" dirty="0" err="1"/>
              <a:t>Effects</a:t>
            </a:r>
            <a:r>
              <a:rPr lang="de-DE" sz="2400" u="sng" dirty="0"/>
              <a:t>:</a:t>
            </a:r>
          </a:p>
          <a:p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A: Producers Surplus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↑</a:t>
            </a: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A+B+C+D: </a:t>
            </a:r>
            <a:r>
              <a:rPr lang="de-DE" sz="2400" dirty="0" err="1"/>
              <a:t>Cosumers</a:t>
            </a:r>
            <a:r>
              <a:rPr lang="de-DE" sz="2400" dirty="0"/>
              <a:t> Surplus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↓</a:t>
            </a: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C: </a:t>
            </a:r>
            <a:r>
              <a:rPr lang="de-DE" sz="2400" dirty="0" err="1"/>
              <a:t>Tariff</a:t>
            </a:r>
            <a:r>
              <a:rPr lang="de-DE" sz="2400" dirty="0"/>
              <a:t> </a:t>
            </a:r>
            <a:r>
              <a:rPr lang="de-DE" sz="2400" dirty="0" err="1"/>
              <a:t>revenue</a:t>
            </a:r>
            <a:r>
              <a:rPr lang="de-DE" sz="2400" dirty="0"/>
              <a:t>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↑</a:t>
            </a:r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>
              <a:latin typeface="Arial Unicode MS"/>
              <a:ea typeface="Arial Unicode MS"/>
              <a:cs typeface="Arial Unicode MS"/>
            </a:endParaRPr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B + D: Change in </a:t>
            </a:r>
            <a:r>
              <a:rPr lang="de-DE" sz="2400" dirty="0" err="1"/>
              <a:t>Welfare</a:t>
            </a:r>
            <a:r>
              <a:rPr lang="de-DE" sz="2400" dirty="0"/>
              <a:t>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↓</a:t>
            </a: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86C37D78-6FCA-3C59-ABF2-4C23DEAE2540}"/>
              </a:ext>
            </a:extLst>
          </p:cNvPr>
          <p:cNvGrpSpPr/>
          <p:nvPr/>
        </p:nvGrpSpPr>
        <p:grpSpPr>
          <a:xfrm>
            <a:off x="104602" y="1449218"/>
            <a:ext cx="7541588" cy="4126766"/>
            <a:chOff x="1767750" y="1600110"/>
            <a:chExt cx="7385986" cy="4166669"/>
          </a:xfrm>
        </p:grpSpPr>
        <p:cxnSp>
          <p:nvCxnSpPr>
            <p:cNvPr id="8" name="Straight Arrow Connector 6">
              <a:extLst>
                <a:ext uri="{FF2B5EF4-FFF2-40B4-BE49-F238E27FC236}">
                  <a16:creationId xmlns:a16="http://schemas.microsoft.com/office/drawing/2014/main" id="{638BB42A-2975-F3C2-8E8C-9D0083A43BDD}"/>
                </a:ext>
              </a:extLst>
            </p:cNvPr>
            <p:cNvCxnSpPr/>
            <p:nvPr/>
          </p:nvCxnSpPr>
          <p:spPr>
            <a:xfrm flipV="1">
              <a:off x="3227102" y="1606880"/>
              <a:ext cx="0" cy="385531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uppieren 1">
              <a:extLst>
                <a:ext uri="{FF2B5EF4-FFF2-40B4-BE49-F238E27FC236}">
                  <a16:creationId xmlns:a16="http://schemas.microsoft.com/office/drawing/2014/main" id="{610A6EDC-9889-1D83-65AD-D39E18C0287E}"/>
                </a:ext>
              </a:extLst>
            </p:cNvPr>
            <p:cNvGrpSpPr/>
            <p:nvPr/>
          </p:nvGrpSpPr>
          <p:grpSpPr>
            <a:xfrm>
              <a:off x="1767750" y="1600110"/>
              <a:ext cx="7385986" cy="4166669"/>
              <a:chOff x="1767750" y="1600110"/>
              <a:chExt cx="7405634" cy="4335414"/>
            </a:xfrm>
          </p:grpSpPr>
          <p:cxnSp>
            <p:nvCxnSpPr>
              <p:cNvPr id="9" name="Straight Arrow Connector 7">
                <a:extLst>
                  <a:ext uri="{FF2B5EF4-FFF2-40B4-BE49-F238E27FC236}">
                    <a16:creationId xmlns:a16="http://schemas.microsoft.com/office/drawing/2014/main" id="{B156B77F-2412-0A58-2C52-5434FC9C97D7}"/>
                  </a:ext>
                </a:extLst>
              </p:cNvPr>
              <p:cNvCxnSpPr/>
              <p:nvPr/>
            </p:nvCxnSpPr>
            <p:spPr>
              <a:xfrm>
                <a:off x="3227103" y="5462190"/>
                <a:ext cx="528497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12">
                <a:extLst>
                  <a:ext uri="{FF2B5EF4-FFF2-40B4-BE49-F238E27FC236}">
                    <a16:creationId xmlns:a16="http://schemas.microsoft.com/office/drawing/2014/main" id="{0C7147DF-374B-2C61-2C3B-308FFDE24D58}"/>
                  </a:ext>
                </a:extLst>
              </p:cNvPr>
              <p:cNvSpPr txBox="1"/>
              <p:nvPr/>
            </p:nvSpPr>
            <p:spPr>
              <a:xfrm>
                <a:off x="2573774" y="1722845"/>
                <a:ext cx="302543" cy="331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5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</a:p>
            </p:txBody>
          </p:sp>
          <p:sp>
            <p:nvSpPr>
              <p:cNvPr id="11" name="TextBox 15">
                <a:extLst>
                  <a:ext uri="{FF2B5EF4-FFF2-40B4-BE49-F238E27FC236}">
                    <a16:creationId xmlns:a16="http://schemas.microsoft.com/office/drawing/2014/main" id="{2DF2062D-9445-AB3E-1E7B-EB96AE5E1FA0}"/>
                  </a:ext>
                </a:extLst>
              </p:cNvPr>
              <p:cNvSpPr txBox="1"/>
              <p:nvPr/>
            </p:nvSpPr>
            <p:spPr>
              <a:xfrm>
                <a:off x="7630526" y="5603968"/>
                <a:ext cx="302544" cy="331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51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</a:p>
            </p:txBody>
          </p:sp>
          <p:cxnSp>
            <p:nvCxnSpPr>
              <p:cNvPr id="12" name="Straight Connector 8">
                <a:extLst>
                  <a:ext uri="{FF2B5EF4-FFF2-40B4-BE49-F238E27FC236}">
                    <a16:creationId xmlns:a16="http://schemas.microsoft.com/office/drawing/2014/main" id="{7D378F84-BF38-0525-CDA2-BB59012CC62B}"/>
                  </a:ext>
                </a:extLst>
              </p:cNvPr>
              <p:cNvCxnSpPr/>
              <p:nvPr/>
            </p:nvCxnSpPr>
            <p:spPr>
              <a:xfrm flipV="1">
                <a:off x="3227103" y="1971919"/>
                <a:ext cx="4566481" cy="3098367"/>
              </a:xfrm>
              <a:prstGeom prst="line">
                <a:avLst/>
              </a:prstGeom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9">
                <a:extLst>
                  <a:ext uri="{FF2B5EF4-FFF2-40B4-BE49-F238E27FC236}">
                    <a16:creationId xmlns:a16="http://schemas.microsoft.com/office/drawing/2014/main" id="{7171A9F9-FABA-D9BD-D140-3FD0EFAD9AEA}"/>
                  </a:ext>
                </a:extLst>
              </p:cNvPr>
              <p:cNvCxnSpPr/>
              <p:nvPr/>
            </p:nvCxnSpPr>
            <p:spPr>
              <a:xfrm>
                <a:off x="3239379" y="1971918"/>
                <a:ext cx="5338014" cy="322900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feld 13">
                <a:extLst>
                  <a:ext uri="{FF2B5EF4-FFF2-40B4-BE49-F238E27FC236}">
                    <a16:creationId xmlns:a16="http://schemas.microsoft.com/office/drawing/2014/main" id="{AACBF2C7-7A4A-C47E-BF1C-59D04FF12667}"/>
                  </a:ext>
                </a:extLst>
              </p:cNvPr>
              <p:cNvSpPr txBox="1"/>
              <p:nvPr/>
            </p:nvSpPr>
            <p:spPr>
              <a:xfrm>
                <a:off x="8283700" y="4670032"/>
                <a:ext cx="889684" cy="360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Demand</a:t>
                </a:r>
              </a:p>
            </p:txBody>
          </p:sp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75E8501E-133F-E860-A237-DD90B744A047}"/>
                  </a:ext>
                </a:extLst>
              </p:cNvPr>
              <p:cNvSpPr txBox="1"/>
              <p:nvPr/>
            </p:nvSpPr>
            <p:spPr>
              <a:xfrm>
                <a:off x="7303939" y="1600110"/>
                <a:ext cx="741719" cy="360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Supply</a:t>
                </a:r>
              </a:p>
            </p:txBody>
          </p:sp>
          <p:cxnSp>
            <p:nvCxnSpPr>
              <p:cNvPr id="16" name="Straight Connector 18">
                <a:extLst>
                  <a:ext uri="{FF2B5EF4-FFF2-40B4-BE49-F238E27FC236}">
                    <a16:creationId xmlns:a16="http://schemas.microsoft.com/office/drawing/2014/main" id="{ECBC1B34-A637-0A90-F18D-50E74A7F26CE}"/>
                  </a:ext>
                </a:extLst>
              </p:cNvPr>
              <p:cNvCxnSpPr/>
              <p:nvPr/>
            </p:nvCxnSpPr>
            <p:spPr>
              <a:xfrm flipH="1">
                <a:off x="3227103" y="4343445"/>
                <a:ext cx="456648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2">
                <a:extLst>
                  <a:ext uri="{FF2B5EF4-FFF2-40B4-BE49-F238E27FC236}">
                    <a16:creationId xmlns:a16="http://schemas.microsoft.com/office/drawing/2014/main" id="{BA2269B3-C5B3-E2FE-C1E4-9B7D5F27DD7D}"/>
                  </a:ext>
                </a:extLst>
              </p:cNvPr>
              <p:cNvSpPr txBox="1"/>
              <p:nvPr/>
            </p:nvSpPr>
            <p:spPr>
              <a:xfrm>
                <a:off x="1767750" y="4164052"/>
                <a:ext cx="1549232" cy="331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5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145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w</a:t>
                </a:r>
              </a:p>
            </p:txBody>
          </p:sp>
          <p:cxnSp>
            <p:nvCxnSpPr>
              <p:cNvPr id="18" name="Straight Connector 18">
                <a:extLst>
                  <a:ext uri="{FF2B5EF4-FFF2-40B4-BE49-F238E27FC236}">
                    <a16:creationId xmlns:a16="http://schemas.microsoft.com/office/drawing/2014/main" id="{E4CA6A68-634F-284F-6900-ED1180DACE50}"/>
                  </a:ext>
                </a:extLst>
              </p:cNvPr>
              <p:cNvCxnSpPr/>
              <p:nvPr/>
            </p:nvCxnSpPr>
            <p:spPr>
              <a:xfrm flipH="1">
                <a:off x="3254254" y="3690270"/>
                <a:ext cx="456648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2">
                <a:extLst>
                  <a:ext uri="{FF2B5EF4-FFF2-40B4-BE49-F238E27FC236}">
                    <a16:creationId xmlns:a16="http://schemas.microsoft.com/office/drawing/2014/main" id="{A403A506-908A-CF93-DC76-E2E5E72614D3}"/>
                  </a:ext>
                </a:extLst>
              </p:cNvPr>
              <p:cNvSpPr txBox="1"/>
              <p:nvPr/>
            </p:nvSpPr>
            <p:spPr>
              <a:xfrm>
                <a:off x="2207568" y="3494318"/>
                <a:ext cx="958916" cy="331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5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145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w</a:t>
                </a:r>
                <a:r>
                  <a:rPr lang="en-US" sz="145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+t</a:t>
                </a:r>
                <a:r>
                  <a:rPr lang="en-US" sz="145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tarif</a:t>
                </a: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1200" baseline="-25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0" name="Straight Connector 18">
                <a:extLst>
                  <a:ext uri="{FF2B5EF4-FFF2-40B4-BE49-F238E27FC236}">
                    <a16:creationId xmlns:a16="http://schemas.microsoft.com/office/drawing/2014/main" id="{519D9F5C-B121-2BD1-867C-44207621F465}"/>
                  </a:ext>
                </a:extLst>
              </p:cNvPr>
              <p:cNvCxnSpPr/>
              <p:nvPr/>
            </p:nvCxnSpPr>
            <p:spPr>
              <a:xfrm>
                <a:off x="5279095" y="3690271"/>
                <a:ext cx="0" cy="177192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18">
                <a:extLst>
                  <a:ext uri="{FF2B5EF4-FFF2-40B4-BE49-F238E27FC236}">
                    <a16:creationId xmlns:a16="http://schemas.microsoft.com/office/drawing/2014/main" id="{17DA3DD0-9471-75D2-2B34-E10F0716242D}"/>
                  </a:ext>
                </a:extLst>
              </p:cNvPr>
              <p:cNvCxnSpPr/>
              <p:nvPr/>
            </p:nvCxnSpPr>
            <p:spPr>
              <a:xfrm>
                <a:off x="6062905" y="3690271"/>
                <a:ext cx="0" cy="177192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feld 21">
                <a:extLst>
                  <a:ext uri="{FF2B5EF4-FFF2-40B4-BE49-F238E27FC236}">
                    <a16:creationId xmlns:a16="http://schemas.microsoft.com/office/drawing/2014/main" id="{99EFE197-0F81-F302-F4AA-28D83F193C71}"/>
                  </a:ext>
                </a:extLst>
              </p:cNvPr>
              <p:cNvSpPr txBox="1"/>
              <p:nvPr/>
            </p:nvSpPr>
            <p:spPr>
              <a:xfrm>
                <a:off x="3815184" y="3877794"/>
                <a:ext cx="306494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A</a:t>
                </a:r>
              </a:p>
            </p:txBody>
          </p:sp>
          <p:sp>
            <p:nvSpPr>
              <p:cNvPr id="23" name="Textfeld 22">
                <a:extLst>
                  <a:ext uri="{FF2B5EF4-FFF2-40B4-BE49-F238E27FC236}">
                    <a16:creationId xmlns:a16="http://schemas.microsoft.com/office/drawing/2014/main" id="{EB747879-4AA9-5721-AEB9-197F402E4D88}"/>
                  </a:ext>
                </a:extLst>
              </p:cNvPr>
              <p:cNvSpPr txBox="1"/>
              <p:nvPr/>
            </p:nvSpPr>
            <p:spPr>
              <a:xfrm>
                <a:off x="4925582" y="3951540"/>
                <a:ext cx="298480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B</a:t>
                </a:r>
              </a:p>
            </p:txBody>
          </p:sp>
          <p:sp>
            <p:nvSpPr>
              <p:cNvPr id="24" name="Textfeld 23">
                <a:extLst>
                  <a:ext uri="{FF2B5EF4-FFF2-40B4-BE49-F238E27FC236}">
                    <a16:creationId xmlns:a16="http://schemas.microsoft.com/office/drawing/2014/main" id="{D44AE45C-0AD1-B66C-2694-190D2C17452D}"/>
                  </a:ext>
                </a:extLst>
              </p:cNvPr>
              <p:cNvSpPr txBox="1"/>
              <p:nvPr/>
            </p:nvSpPr>
            <p:spPr>
              <a:xfrm>
                <a:off x="5540365" y="3951540"/>
                <a:ext cx="296876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C</a:t>
                </a:r>
              </a:p>
            </p:txBody>
          </p:sp>
          <p:sp>
            <p:nvSpPr>
              <p:cNvPr id="25" name="Textfeld 24">
                <a:extLst>
                  <a:ext uri="{FF2B5EF4-FFF2-40B4-BE49-F238E27FC236}">
                    <a16:creationId xmlns:a16="http://schemas.microsoft.com/office/drawing/2014/main" id="{97D13017-0B8E-BC93-723F-B23BE09DC7ED}"/>
                  </a:ext>
                </a:extLst>
              </p:cNvPr>
              <p:cNvSpPr txBox="1"/>
              <p:nvPr/>
            </p:nvSpPr>
            <p:spPr>
              <a:xfrm>
                <a:off x="6231932" y="3943111"/>
                <a:ext cx="312906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D</a:t>
                </a:r>
              </a:p>
            </p:txBody>
          </p:sp>
        </p:grpSp>
      </p:grpSp>
      <p:sp>
        <p:nvSpPr>
          <p:cNvPr id="26" name="TextBox 15">
            <a:extLst>
              <a:ext uri="{FF2B5EF4-FFF2-40B4-BE49-F238E27FC236}">
                <a16:creationId xmlns:a16="http://schemas.microsoft.com/office/drawing/2014/main" id="{EB5277AE-C08F-33D7-576F-72DA2DC56A13}"/>
              </a:ext>
            </a:extLst>
          </p:cNvPr>
          <p:cNvSpPr txBox="1"/>
          <p:nvPr/>
        </p:nvSpPr>
        <p:spPr>
          <a:xfrm>
            <a:off x="3901910" y="5182874"/>
            <a:ext cx="391454" cy="3155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BB45CC4F-08BB-258D-FFAD-D331779DA66D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305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6965-1DB6-F83F-9402-9D2DA8C64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Straight Arrow Connector 6">
            <a:extLst>
              <a:ext uri="{FF2B5EF4-FFF2-40B4-BE49-F238E27FC236}">
                <a16:creationId xmlns:a16="http://schemas.microsoft.com/office/drawing/2014/main" id="{281DB46E-14C2-C54C-1EDE-2BB2A19179EE}"/>
              </a:ext>
            </a:extLst>
          </p:cNvPr>
          <p:cNvCxnSpPr/>
          <p:nvPr/>
        </p:nvCxnSpPr>
        <p:spPr>
          <a:xfrm flipV="1">
            <a:off x="1538188" y="621307"/>
            <a:ext cx="0" cy="38553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7">
            <a:extLst>
              <a:ext uri="{FF2B5EF4-FFF2-40B4-BE49-F238E27FC236}">
                <a16:creationId xmlns:a16="http://schemas.microsoft.com/office/drawing/2014/main" id="{02C4239C-9405-6A7E-073D-57A5C4658E41}"/>
              </a:ext>
            </a:extLst>
          </p:cNvPr>
          <p:cNvCxnSpPr/>
          <p:nvPr/>
        </p:nvCxnSpPr>
        <p:spPr>
          <a:xfrm>
            <a:off x="1538189" y="4476617"/>
            <a:ext cx="528497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12">
            <a:extLst>
              <a:ext uri="{FF2B5EF4-FFF2-40B4-BE49-F238E27FC236}">
                <a16:creationId xmlns:a16="http://schemas.microsoft.com/office/drawing/2014/main" id="{091B84DF-5C59-64A7-E84E-96CB64E78073}"/>
              </a:ext>
            </a:extLst>
          </p:cNvPr>
          <p:cNvSpPr txBox="1"/>
          <p:nvPr/>
        </p:nvSpPr>
        <p:spPr>
          <a:xfrm>
            <a:off x="441024" y="737272"/>
            <a:ext cx="899839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90" name="TextBox 15">
            <a:extLst>
              <a:ext uri="{FF2B5EF4-FFF2-40B4-BE49-F238E27FC236}">
                <a16:creationId xmlns:a16="http://schemas.microsoft.com/office/drawing/2014/main" id="{A433F726-4408-A60B-8608-4AE70B15B870}"/>
              </a:ext>
            </a:extLst>
          </p:cNvPr>
          <p:cNvSpPr txBox="1"/>
          <p:nvPr/>
        </p:nvSpPr>
        <p:spPr>
          <a:xfrm>
            <a:off x="5941612" y="4618395"/>
            <a:ext cx="277640" cy="3155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cxnSp>
        <p:nvCxnSpPr>
          <p:cNvPr id="91" name="Straight Connector 18">
            <a:extLst>
              <a:ext uri="{FF2B5EF4-FFF2-40B4-BE49-F238E27FC236}">
                <a16:creationId xmlns:a16="http://schemas.microsoft.com/office/drawing/2014/main" id="{1BAE0CA2-949B-3AA2-89F1-DBDED61B29E0}"/>
              </a:ext>
            </a:extLst>
          </p:cNvPr>
          <p:cNvCxnSpPr/>
          <p:nvPr/>
        </p:nvCxnSpPr>
        <p:spPr>
          <a:xfrm flipH="1">
            <a:off x="1529786" y="3278206"/>
            <a:ext cx="465031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12">
            <a:extLst>
              <a:ext uri="{FF2B5EF4-FFF2-40B4-BE49-F238E27FC236}">
                <a16:creationId xmlns:a16="http://schemas.microsoft.com/office/drawing/2014/main" id="{58D7F12F-83B6-45C0-030A-79700FB98679}"/>
              </a:ext>
            </a:extLst>
          </p:cNvPr>
          <p:cNvSpPr txBox="1"/>
          <p:nvPr/>
        </p:nvSpPr>
        <p:spPr>
          <a:xfrm>
            <a:off x="43642" y="3107447"/>
            <a:ext cx="1577673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451" baseline="-25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cxnSp>
        <p:nvCxnSpPr>
          <p:cNvPr id="95" name="Straight Connector 8">
            <a:extLst>
              <a:ext uri="{FF2B5EF4-FFF2-40B4-BE49-F238E27FC236}">
                <a16:creationId xmlns:a16="http://schemas.microsoft.com/office/drawing/2014/main" id="{5EFC1A5D-032F-9821-C9E4-91B2A6C4F943}"/>
              </a:ext>
            </a:extLst>
          </p:cNvPr>
          <p:cNvCxnSpPr/>
          <p:nvPr/>
        </p:nvCxnSpPr>
        <p:spPr>
          <a:xfrm flipV="1">
            <a:off x="1517285" y="844583"/>
            <a:ext cx="4650312" cy="2949254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19">
            <a:extLst>
              <a:ext uri="{FF2B5EF4-FFF2-40B4-BE49-F238E27FC236}">
                <a16:creationId xmlns:a16="http://schemas.microsoft.com/office/drawing/2014/main" id="{A8A82CC2-79B7-3A8D-C639-D0A93A2EBEFE}"/>
              </a:ext>
            </a:extLst>
          </p:cNvPr>
          <p:cNvCxnSpPr/>
          <p:nvPr/>
        </p:nvCxnSpPr>
        <p:spPr>
          <a:xfrm>
            <a:off x="1529786" y="844582"/>
            <a:ext cx="5436009" cy="30736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hteck 96">
            <a:extLst>
              <a:ext uri="{FF2B5EF4-FFF2-40B4-BE49-F238E27FC236}">
                <a16:creationId xmlns:a16="http://schemas.microsoft.com/office/drawing/2014/main" id="{53E7230F-4964-F3D0-0E4E-009BF563FC93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5AD7C9E-9549-F41D-FB99-7824ADB75C6A}"/>
              </a:ext>
            </a:extLst>
          </p:cNvPr>
          <p:cNvSpPr txBox="1">
            <a:spLocks/>
          </p:cNvSpPr>
          <p:nvPr/>
        </p:nvSpPr>
        <p:spPr>
          <a:xfrm>
            <a:off x="348798" y="0"/>
            <a:ext cx="7464960" cy="64048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Import quota: Small country</a:t>
            </a:r>
          </a:p>
        </p:txBody>
      </p:sp>
    </p:spTree>
    <p:extLst>
      <p:ext uri="{BB962C8B-B14F-4D97-AF65-F5344CB8AC3E}">
        <p14:creationId xmlns:p14="http://schemas.microsoft.com/office/powerpoint/2010/main" val="3251530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96016-ACFE-885E-7D10-6E995AC2B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EFE5F58-553A-7F48-D0E9-CD31298F3B84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Import quota: Small country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7028F5F-32EE-B4C7-AAAD-6E0213103290}"/>
              </a:ext>
            </a:extLst>
          </p:cNvPr>
          <p:cNvCxnSpPr/>
          <p:nvPr/>
        </p:nvCxnSpPr>
        <p:spPr>
          <a:xfrm flipV="1">
            <a:off x="689232" y="1043664"/>
            <a:ext cx="0" cy="38553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3C85E02-829E-2907-1CEA-73F5FB28C51D}"/>
              </a:ext>
            </a:extLst>
          </p:cNvPr>
          <p:cNvCxnSpPr/>
          <p:nvPr/>
        </p:nvCxnSpPr>
        <p:spPr>
          <a:xfrm>
            <a:off x="689233" y="4898974"/>
            <a:ext cx="528497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2">
            <a:extLst>
              <a:ext uri="{FF2B5EF4-FFF2-40B4-BE49-F238E27FC236}">
                <a16:creationId xmlns:a16="http://schemas.microsoft.com/office/drawing/2014/main" id="{03469F6C-6CCC-4916-BF84-27372A7F4D24}"/>
              </a:ext>
            </a:extLst>
          </p:cNvPr>
          <p:cNvSpPr txBox="1"/>
          <p:nvPr/>
        </p:nvSpPr>
        <p:spPr>
          <a:xfrm>
            <a:off x="20903" y="1159629"/>
            <a:ext cx="695480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9CF47A35-E20C-4D68-E8D4-727AAD5FBBF4}"/>
              </a:ext>
            </a:extLst>
          </p:cNvPr>
          <p:cNvSpPr txBox="1"/>
          <p:nvPr/>
        </p:nvSpPr>
        <p:spPr>
          <a:xfrm>
            <a:off x="5573270" y="4941377"/>
            <a:ext cx="492328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cxnSp>
        <p:nvCxnSpPr>
          <p:cNvPr id="11" name="Straight Connector 8">
            <a:extLst>
              <a:ext uri="{FF2B5EF4-FFF2-40B4-BE49-F238E27FC236}">
                <a16:creationId xmlns:a16="http://schemas.microsoft.com/office/drawing/2014/main" id="{55284240-F79C-82CD-E02F-32A014C91FFB}"/>
              </a:ext>
            </a:extLst>
          </p:cNvPr>
          <p:cNvCxnSpPr/>
          <p:nvPr/>
        </p:nvCxnSpPr>
        <p:spPr>
          <a:xfrm flipV="1">
            <a:off x="689233" y="1408703"/>
            <a:ext cx="4566481" cy="3098367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9">
            <a:extLst>
              <a:ext uri="{FF2B5EF4-FFF2-40B4-BE49-F238E27FC236}">
                <a16:creationId xmlns:a16="http://schemas.microsoft.com/office/drawing/2014/main" id="{A4B86553-743D-4B80-9607-4D8EBFE8533D}"/>
              </a:ext>
            </a:extLst>
          </p:cNvPr>
          <p:cNvCxnSpPr/>
          <p:nvPr/>
        </p:nvCxnSpPr>
        <p:spPr>
          <a:xfrm>
            <a:off x="701509" y="1408702"/>
            <a:ext cx="5338014" cy="32290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0DD9B5C4-9122-2882-C004-2C0BDC3F6EBB}"/>
              </a:ext>
            </a:extLst>
          </p:cNvPr>
          <p:cNvSpPr txBox="1"/>
          <p:nvPr/>
        </p:nvSpPr>
        <p:spPr>
          <a:xfrm>
            <a:off x="5745831" y="4106816"/>
            <a:ext cx="108234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Demand 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660FDFB-6A5A-5598-17F7-B397C27F75DE}"/>
              </a:ext>
            </a:extLst>
          </p:cNvPr>
          <p:cNvSpPr txBox="1"/>
          <p:nvPr/>
        </p:nvSpPr>
        <p:spPr>
          <a:xfrm>
            <a:off x="4766069" y="1036894"/>
            <a:ext cx="899605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Supply S</a:t>
            </a:r>
          </a:p>
        </p:txBody>
      </p:sp>
      <p:cxnSp>
        <p:nvCxnSpPr>
          <p:cNvPr id="15" name="Straight Connector 18">
            <a:extLst>
              <a:ext uri="{FF2B5EF4-FFF2-40B4-BE49-F238E27FC236}">
                <a16:creationId xmlns:a16="http://schemas.microsoft.com/office/drawing/2014/main" id="{CEAC62D4-55BF-C1E5-C681-B654D1ADEBFF}"/>
              </a:ext>
            </a:extLst>
          </p:cNvPr>
          <p:cNvCxnSpPr/>
          <p:nvPr/>
        </p:nvCxnSpPr>
        <p:spPr>
          <a:xfrm flipH="1">
            <a:off x="689233" y="3780229"/>
            <a:ext cx="456648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2">
            <a:extLst>
              <a:ext uri="{FF2B5EF4-FFF2-40B4-BE49-F238E27FC236}">
                <a16:creationId xmlns:a16="http://schemas.microsoft.com/office/drawing/2014/main" id="{8CE89A66-7994-766A-101A-F1FFBD785469}"/>
              </a:ext>
            </a:extLst>
          </p:cNvPr>
          <p:cNvSpPr txBox="1"/>
          <p:nvPr/>
        </p:nvSpPr>
        <p:spPr>
          <a:xfrm>
            <a:off x="219905" y="3625435"/>
            <a:ext cx="476599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451" baseline="-25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cxnSp>
        <p:nvCxnSpPr>
          <p:cNvPr id="17" name="Straight Connector 18">
            <a:extLst>
              <a:ext uri="{FF2B5EF4-FFF2-40B4-BE49-F238E27FC236}">
                <a16:creationId xmlns:a16="http://schemas.microsoft.com/office/drawing/2014/main" id="{DE7FCC30-C305-9D75-6F66-3FFEE3150ED0}"/>
              </a:ext>
            </a:extLst>
          </p:cNvPr>
          <p:cNvCxnSpPr/>
          <p:nvPr/>
        </p:nvCxnSpPr>
        <p:spPr>
          <a:xfrm flipH="1">
            <a:off x="716383" y="3192371"/>
            <a:ext cx="287397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8">
            <a:extLst>
              <a:ext uri="{FF2B5EF4-FFF2-40B4-BE49-F238E27FC236}">
                <a16:creationId xmlns:a16="http://schemas.microsoft.com/office/drawing/2014/main" id="{906415DB-847D-A942-473F-DD8365717935}"/>
              </a:ext>
            </a:extLst>
          </p:cNvPr>
          <p:cNvCxnSpPr/>
          <p:nvPr/>
        </p:nvCxnSpPr>
        <p:spPr>
          <a:xfrm>
            <a:off x="2668638" y="3192373"/>
            <a:ext cx="7271" cy="170660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C7E51F0-F40E-6F3B-218C-EF719E25E5BC}"/>
              </a:ext>
            </a:extLst>
          </p:cNvPr>
          <p:cNvCxnSpPr/>
          <p:nvPr/>
        </p:nvCxnSpPr>
        <p:spPr>
          <a:xfrm>
            <a:off x="3590353" y="3192373"/>
            <a:ext cx="0" cy="170660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85AB58E7-0BB3-9C00-D9B1-F66A7332F07C}"/>
              </a:ext>
            </a:extLst>
          </p:cNvPr>
          <p:cNvSpPr txBox="1"/>
          <p:nvPr/>
        </p:nvSpPr>
        <p:spPr>
          <a:xfrm>
            <a:off x="1277314" y="3314578"/>
            <a:ext cx="306494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A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14860ED6-160B-D412-E642-D0417CAEF3AC}"/>
              </a:ext>
            </a:extLst>
          </p:cNvPr>
          <p:cNvSpPr txBox="1"/>
          <p:nvPr/>
        </p:nvSpPr>
        <p:spPr>
          <a:xfrm>
            <a:off x="2387712" y="3388324"/>
            <a:ext cx="29848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B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F1A98DD-FC68-16BB-C269-AEB57F46ECCF}"/>
              </a:ext>
            </a:extLst>
          </p:cNvPr>
          <p:cNvSpPr txBox="1"/>
          <p:nvPr/>
        </p:nvSpPr>
        <p:spPr>
          <a:xfrm>
            <a:off x="3180246" y="3445213"/>
            <a:ext cx="418704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C``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FB97E77-457A-B700-233C-D313CB5A13F3}"/>
              </a:ext>
            </a:extLst>
          </p:cNvPr>
          <p:cNvSpPr txBox="1"/>
          <p:nvPr/>
        </p:nvSpPr>
        <p:spPr>
          <a:xfrm>
            <a:off x="3694062" y="3379895"/>
            <a:ext cx="31290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D</a:t>
            </a:r>
          </a:p>
        </p:txBody>
      </p:sp>
      <p:cxnSp>
        <p:nvCxnSpPr>
          <p:cNvPr id="24" name="Straight Connector 8">
            <a:extLst>
              <a:ext uri="{FF2B5EF4-FFF2-40B4-BE49-F238E27FC236}">
                <a16:creationId xmlns:a16="http://schemas.microsoft.com/office/drawing/2014/main" id="{43D7368F-A842-8460-9C2C-A962B72BDE18}"/>
              </a:ext>
            </a:extLst>
          </p:cNvPr>
          <p:cNvCxnSpPr/>
          <p:nvPr/>
        </p:nvCxnSpPr>
        <p:spPr>
          <a:xfrm flipV="1">
            <a:off x="2675908" y="1546943"/>
            <a:ext cx="3331192" cy="225620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3377A81A-7F9F-82AC-FF1C-E4F84AF69AC5}"/>
              </a:ext>
            </a:extLst>
          </p:cNvPr>
          <p:cNvSpPr txBox="1"/>
          <p:nvPr/>
        </p:nvSpPr>
        <p:spPr>
          <a:xfrm>
            <a:off x="2741225" y="3257689"/>
            <a:ext cx="35779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C`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1621C53-9AEA-1CFB-3CCB-B970BE5D48BF}"/>
              </a:ext>
            </a:extLst>
          </p:cNvPr>
          <p:cNvSpPr txBox="1"/>
          <p:nvPr/>
        </p:nvSpPr>
        <p:spPr>
          <a:xfrm>
            <a:off x="5713505" y="1167529"/>
            <a:ext cx="960519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Supply S`</a:t>
            </a:r>
          </a:p>
        </p:txBody>
      </p:sp>
      <p:sp>
        <p:nvSpPr>
          <p:cNvPr id="27" name="TextBox 15">
            <a:extLst>
              <a:ext uri="{FF2B5EF4-FFF2-40B4-BE49-F238E27FC236}">
                <a16:creationId xmlns:a16="http://schemas.microsoft.com/office/drawing/2014/main" id="{36A52B7B-CDE1-EC4B-410F-CC36256BFA01}"/>
              </a:ext>
            </a:extLst>
          </p:cNvPr>
          <p:cNvSpPr txBox="1"/>
          <p:nvPr/>
        </p:nvSpPr>
        <p:spPr>
          <a:xfrm>
            <a:off x="1448984" y="5217004"/>
            <a:ext cx="15048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Import quota Q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EF2F624D-DFB8-631F-9869-2918D943F5E0}"/>
              </a:ext>
            </a:extLst>
          </p:cNvPr>
          <p:cNvSpPr txBox="1"/>
          <p:nvPr/>
        </p:nvSpPr>
        <p:spPr>
          <a:xfrm rot="16200000">
            <a:off x="2119931" y="4624990"/>
            <a:ext cx="45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/>
              <a:t>{</a:t>
            </a:r>
          </a:p>
        </p:txBody>
      </p:sp>
      <p:cxnSp>
        <p:nvCxnSpPr>
          <p:cNvPr id="29" name="Straight Connector 18">
            <a:extLst>
              <a:ext uri="{FF2B5EF4-FFF2-40B4-BE49-F238E27FC236}">
                <a16:creationId xmlns:a16="http://schemas.microsoft.com/office/drawing/2014/main" id="{10B2931E-6A1F-D39B-0861-417A8413B9CE}"/>
              </a:ext>
            </a:extLst>
          </p:cNvPr>
          <p:cNvCxnSpPr/>
          <p:nvPr/>
        </p:nvCxnSpPr>
        <p:spPr>
          <a:xfrm flipH="1">
            <a:off x="1788018" y="3780189"/>
            <a:ext cx="17908" cy="11187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09DBC7B7-C424-B03A-0833-D67C0700A3C5}"/>
              </a:ext>
            </a:extLst>
          </p:cNvPr>
          <p:cNvCxnSpPr/>
          <p:nvPr/>
        </p:nvCxnSpPr>
        <p:spPr>
          <a:xfrm>
            <a:off x="4287078" y="2156420"/>
            <a:ext cx="629479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F65FBC36-8F98-09C0-BF65-112250A6C7DE}"/>
              </a:ext>
            </a:extLst>
          </p:cNvPr>
          <p:cNvSpPr/>
          <p:nvPr/>
        </p:nvSpPr>
        <p:spPr>
          <a:xfrm>
            <a:off x="177979" y="2962700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de-DE" dirty="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1922ACD2-7735-8A50-D8A7-D87958EF38C4}"/>
              </a:ext>
            </a:extLst>
          </p:cNvPr>
          <p:cNvSpPr txBox="1"/>
          <p:nvPr/>
        </p:nvSpPr>
        <p:spPr>
          <a:xfrm rot="16200000">
            <a:off x="3080714" y="4611740"/>
            <a:ext cx="45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/>
              <a:t>{</a:t>
            </a:r>
          </a:p>
        </p:txBody>
      </p:sp>
      <p:sp>
        <p:nvSpPr>
          <p:cNvPr id="33" name="TextBox 15">
            <a:extLst>
              <a:ext uri="{FF2B5EF4-FFF2-40B4-BE49-F238E27FC236}">
                <a16:creationId xmlns:a16="http://schemas.microsoft.com/office/drawing/2014/main" id="{075B4CCF-CDD4-8C45-A311-319F6E43585F}"/>
              </a:ext>
            </a:extLst>
          </p:cNvPr>
          <p:cNvSpPr txBox="1"/>
          <p:nvPr/>
        </p:nvSpPr>
        <p:spPr>
          <a:xfrm>
            <a:off x="2972473" y="5233812"/>
            <a:ext cx="6382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2E20ADE3-7479-2E53-7038-69E35EF10FBB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CEB9059-2D33-603F-03CE-0D755EBFE130}"/>
              </a:ext>
            </a:extLst>
          </p:cNvPr>
          <p:cNvSpPr txBox="1"/>
          <p:nvPr/>
        </p:nvSpPr>
        <p:spPr>
          <a:xfrm>
            <a:off x="7397792" y="822118"/>
            <a:ext cx="4926220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u="sng" dirty="0" err="1"/>
              <a:t>Effects</a:t>
            </a:r>
            <a:r>
              <a:rPr lang="de-DE" sz="2400" u="sng" dirty="0"/>
              <a:t>:</a:t>
            </a:r>
          </a:p>
          <a:p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A: Producers Surplus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↑</a:t>
            </a: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A+B+ C`+C``+D : </a:t>
            </a:r>
            <a:r>
              <a:rPr lang="de-DE" sz="2400" dirty="0" err="1"/>
              <a:t>Cosumers</a:t>
            </a:r>
            <a:r>
              <a:rPr lang="de-DE" sz="2400" dirty="0"/>
              <a:t> Surplus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↓</a:t>
            </a: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C`+C``: </a:t>
            </a:r>
            <a:r>
              <a:rPr lang="de-DE" sz="2400" dirty="0" err="1"/>
              <a:t>Quota</a:t>
            </a:r>
            <a:r>
              <a:rPr lang="de-DE" sz="2400" dirty="0"/>
              <a:t> </a:t>
            </a:r>
            <a:r>
              <a:rPr lang="de-DE" sz="2400" dirty="0" err="1"/>
              <a:t>rent</a:t>
            </a:r>
            <a:r>
              <a:rPr lang="de-DE" sz="2400" dirty="0"/>
              <a:t>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↑</a:t>
            </a:r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>
              <a:latin typeface="Arial Unicode MS"/>
              <a:ea typeface="Arial Unicode MS"/>
              <a:cs typeface="Arial Unicode MS"/>
            </a:endParaRPr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B + D: Change in </a:t>
            </a:r>
            <a:r>
              <a:rPr lang="de-DE" sz="2400" dirty="0" err="1"/>
              <a:t>Welfare</a:t>
            </a:r>
            <a:r>
              <a:rPr lang="de-DE" sz="2400" dirty="0"/>
              <a:t>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↓</a:t>
            </a: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496717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76F60-A68C-2406-FE46-62FB3F64E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710ED2D-6C77-81F1-F7F7-AD82423EF0BB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Differences between tariffs and quota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17B122-9663-890C-F8E9-75E2EA714963}"/>
              </a:ext>
            </a:extLst>
          </p:cNvPr>
          <p:cNvSpPr txBox="1"/>
          <p:nvPr/>
        </p:nvSpPr>
        <p:spPr>
          <a:xfrm>
            <a:off x="1" y="809791"/>
            <a:ext cx="12192000" cy="32632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200" dirty="0"/>
              <a:t>In general, the effects of tariffs and quotas are the same, but they differ in their practical effects:</a:t>
            </a:r>
          </a:p>
          <a:p>
            <a:endParaRPr lang="de-DE" sz="2200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en-US" sz="2200" dirty="0"/>
              <a:t>Rent seeking: lobby expenditure to obtain an import quota ties up resources, whereas with a tariff all market participants can calculate directly with the surcharge</a:t>
            </a:r>
          </a:p>
          <a:p>
            <a:pPr marL="414726" indent="-414726">
              <a:buFont typeface="Arial" panose="020B0604020202020204" pitchFamily="34" charset="0"/>
              <a:buChar char="•"/>
            </a:pPr>
            <a:endParaRPr lang="de-DE" sz="2200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en-US" sz="2200" dirty="0"/>
              <a:t>A quota has a direct influence on the quantity, whereas with a tariff the effect can only be estimated due to a demand structure that is unknown in principle</a:t>
            </a:r>
          </a:p>
          <a:p>
            <a:pPr marL="414726" indent="-414726">
              <a:buFont typeface="Arial" panose="020B0604020202020204" pitchFamily="34" charset="0"/>
              <a:buChar char="•"/>
            </a:pPr>
            <a:endParaRPr lang="de-DE" sz="2200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en-US" sz="2200" dirty="0"/>
              <a:t>The tariff has a direct price effect, whereas the price is only indirectly influenced by a quota.</a:t>
            </a:r>
            <a:endParaRPr lang="de-DE" sz="2903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903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903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CA3F509-CD0D-C375-D363-DBD7E7512BF5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6214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65DE9-B3BD-82E2-D4F1-15F4B7F06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AFD36F1-9651-6DDB-E96D-9859DEF1412F}"/>
              </a:ext>
            </a:extLst>
          </p:cNvPr>
          <p:cNvSpPr txBox="1">
            <a:spLocks/>
          </p:cNvSpPr>
          <p:nvPr/>
        </p:nvSpPr>
        <p:spPr>
          <a:xfrm>
            <a:off x="1938720" y="68914"/>
            <a:ext cx="7464960" cy="640485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de-DE" sz="4000" dirty="0"/>
              <a:t>Model </a:t>
            </a:r>
            <a:r>
              <a:rPr lang="de-DE" sz="4000" dirty="0" err="1"/>
              <a:t>of</a:t>
            </a:r>
            <a:r>
              <a:rPr lang="de-DE" sz="4000" dirty="0"/>
              <a:t> </a:t>
            </a:r>
            <a:r>
              <a:rPr lang="de-DE" sz="4000" dirty="0" err="1"/>
              <a:t>general</a:t>
            </a:r>
            <a:r>
              <a:rPr lang="de-DE" sz="4000" dirty="0"/>
              <a:t> trade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E78C31-690F-3260-024D-9A8316E5F14C}"/>
              </a:ext>
            </a:extLst>
          </p:cNvPr>
          <p:cNvSpPr txBox="1">
            <a:spLocks/>
          </p:cNvSpPr>
          <p:nvPr/>
        </p:nvSpPr>
        <p:spPr>
          <a:xfrm>
            <a:off x="186461" y="709399"/>
            <a:ext cx="10254341" cy="3407502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supply and demand structure of a trading partner has a relevant size relative to the world market 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simplify matters, only two countries A and B are considered.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W.o.l.g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we assume, that we have higher equilibrium price of the good in country A than in country B in the case without trade relations</a:t>
            </a:r>
            <a:endParaRPr lang="en-US" altLang="en-US" sz="2177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AC8CE93-AC16-7C05-1593-0A865070B9BA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7221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DB5BA-D666-5118-9A46-01836F23F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2E7E93-85AC-07A4-A6B9-B1026ADBDE44}"/>
              </a:ext>
            </a:extLst>
          </p:cNvPr>
          <p:cNvSpPr txBox="1">
            <a:spLocks/>
          </p:cNvSpPr>
          <p:nvPr/>
        </p:nvSpPr>
        <p:spPr>
          <a:xfrm>
            <a:off x="927564" y="40262"/>
            <a:ext cx="6266291" cy="469773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400" dirty="0" err="1">
                <a:solidFill>
                  <a:sysClr val="windowText" lastClr="000000"/>
                </a:solidFill>
              </a:rPr>
              <a:t>Equlibrium</a:t>
            </a:r>
            <a:r>
              <a:rPr lang="en-US" sz="2400" dirty="0">
                <a:solidFill>
                  <a:sysClr val="windowText" lastClr="000000"/>
                </a:solidFill>
              </a:rPr>
              <a:t> on the world market</a:t>
            </a:r>
          </a:p>
        </p:txBody>
      </p:sp>
      <p:grpSp>
        <p:nvGrpSpPr>
          <p:cNvPr id="6" name="Group 33">
            <a:extLst>
              <a:ext uri="{FF2B5EF4-FFF2-40B4-BE49-F238E27FC236}">
                <a16:creationId xmlns:a16="http://schemas.microsoft.com/office/drawing/2014/main" id="{FA7D3A3B-D170-4E41-071E-729779654B9F}"/>
              </a:ext>
            </a:extLst>
          </p:cNvPr>
          <p:cNvGrpSpPr/>
          <p:nvPr/>
        </p:nvGrpSpPr>
        <p:grpSpPr>
          <a:xfrm>
            <a:off x="84921" y="426251"/>
            <a:ext cx="2740595" cy="4523939"/>
            <a:chOff x="180519" y="1124744"/>
            <a:chExt cx="3650717" cy="4987329"/>
          </a:xfrm>
        </p:grpSpPr>
        <p:grpSp>
          <p:nvGrpSpPr>
            <p:cNvPr id="7" name="Group 15">
              <a:extLst>
                <a:ext uri="{FF2B5EF4-FFF2-40B4-BE49-F238E27FC236}">
                  <a16:creationId xmlns:a16="http://schemas.microsoft.com/office/drawing/2014/main" id="{1CEFB857-1F0C-9813-346A-E2FDAD138C7C}"/>
                </a:ext>
              </a:extLst>
            </p:cNvPr>
            <p:cNvGrpSpPr/>
            <p:nvPr/>
          </p:nvGrpSpPr>
          <p:grpSpPr>
            <a:xfrm>
              <a:off x="611560" y="1916832"/>
              <a:ext cx="3024336" cy="3744416"/>
              <a:chOff x="755576" y="1628800"/>
              <a:chExt cx="3960440" cy="3960440"/>
            </a:xfrm>
          </p:grpSpPr>
          <p:cxnSp>
            <p:nvCxnSpPr>
              <p:cNvPr id="15" name="Straight Arrow Connector 9">
                <a:extLst>
                  <a:ext uri="{FF2B5EF4-FFF2-40B4-BE49-F238E27FC236}">
                    <a16:creationId xmlns:a16="http://schemas.microsoft.com/office/drawing/2014/main" id="{F26F2CF5-8887-7F87-9113-41B790074A1D}"/>
                  </a:ext>
                </a:extLst>
              </p:cNvPr>
              <p:cNvCxnSpPr/>
              <p:nvPr/>
            </p:nvCxnSpPr>
            <p:spPr>
              <a:xfrm flipV="1">
                <a:off x="755576" y="1628800"/>
                <a:ext cx="0" cy="396044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1">
                <a:extLst>
                  <a:ext uri="{FF2B5EF4-FFF2-40B4-BE49-F238E27FC236}">
                    <a16:creationId xmlns:a16="http://schemas.microsoft.com/office/drawing/2014/main" id="{5CFA575D-9BFA-DFDC-E458-6DF7B5CD34D5}"/>
                  </a:ext>
                </a:extLst>
              </p:cNvPr>
              <p:cNvCxnSpPr/>
              <p:nvPr/>
            </p:nvCxnSpPr>
            <p:spPr>
              <a:xfrm>
                <a:off x="755576" y="5589240"/>
                <a:ext cx="396044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17">
              <a:extLst>
                <a:ext uri="{FF2B5EF4-FFF2-40B4-BE49-F238E27FC236}">
                  <a16:creationId xmlns:a16="http://schemas.microsoft.com/office/drawing/2014/main" id="{24921BDF-6A06-DEEA-6B78-F109D6C00DCA}"/>
                </a:ext>
              </a:extLst>
            </p:cNvPr>
            <p:cNvCxnSpPr/>
            <p:nvPr/>
          </p:nvCxnSpPr>
          <p:spPr>
            <a:xfrm flipV="1">
              <a:off x="1043608" y="2060848"/>
              <a:ext cx="1548172" cy="3271718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9">
              <a:extLst>
                <a:ext uri="{FF2B5EF4-FFF2-40B4-BE49-F238E27FC236}">
                  <a16:creationId xmlns:a16="http://schemas.microsoft.com/office/drawing/2014/main" id="{68C15F83-2031-9D15-D173-2A9D59AFAEAC}"/>
                </a:ext>
              </a:extLst>
            </p:cNvPr>
            <p:cNvCxnSpPr/>
            <p:nvPr/>
          </p:nvCxnSpPr>
          <p:spPr>
            <a:xfrm>
              <a:off x="1691680" y="2060848"/>
              <a:ext cx="1304452" cy="30870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25">
              <a:extLst>
                <a:ext uri="{FF2B5EF4-FFF2-40B4-BE49-F238E27FC236}">
                  <a16:creationId xmlns:a16="http://schemas.microsoft.com/office/drawing/2014/main" id="{0D66C505-5765-535D-8955-226188C0BE60}"/>
                </a:ext>
              </a:extLst>
            </p:cNvPr>
            <p:cNvSpPr txBox="1"/>
            <p:nvPr/>
          </p:nvSpPr>
          <p:spPr>
            <a:xfrm>
              <a:off x="904982" y="1124744"/>
              <a:ext cx="1760770" cy="409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14" b="1" dirty="0">
                  <a:latin typeface="Arial" panose="020B0604020202020204" pitchFamily="34" charset="0"/>
                  <a:cs typeface="Arial" panose="020B0604020202020204" pitchFamily="34" charset="0"/>
                </a:rPr>
                <a:t>Country A</a:t>
              </a:r>
            </a:p>
          </p:txBody>
        </p:sp>
        <p:sp>
          <p:nvSpPr>
            <p:cNvPr id="11" name="TextBox 26">
              <a:extLst>
                <a:ext uri="{FF2B5EF4-FFF2-40B4-BE49-F238E27FC236}">
                  <a16:creationId xmlns:a16="http://schemas.microsoft.com/office/drawing/2014/main" id="{E1AD9796-7959-1A26-ED02-99ECBCD52066}"/>
                </a:ext>
              </a:extLst>
            </p:cNvPr>
            <p:cNvSpPr txBox="1"/>
            <p:nvPr/>
          </p:nvSpPr>
          <p:spPr>
            <a:xfrm>
              <a:off x="180519" y="1532697"/>
              <a:ext cx="1220837" cy="393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2" name="TextBox 27">
              <a:extLst>
                <a:ext uri="{FF2B5EF4-FFF2-40B4-BE49-F238E27FC236}">
                  <a16:creationId xmlns:a16="http://schemas.microsoft.com/office/drawing/2014/main" id="{6593FD1D-9C81-2916-48AC-8CA0E4AD23FE}"/>
                </a:ext>
              </a:extLst>
            </p:cNvPr>
            <p:cNvSpPr txBox="1"/>
            <p:nvPr/>
          </p:nvSpPr>
          <p:spPr>
            <a:xfrm>
              <a:off x="2417152" y="5733256"/>
              <a:ext cx="1414084" cy="378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         X</a:t>
              </a:r>
            </a:p>
          </p:txBody>
        </p:sp>
        <p:sp>
          <p:nvSpPr>
            <p:cNvPr id="13" name="TextBox 28">
              <a:extLst>
                <a:ext uri="{FF2B5EF4-FFF2-40B4-BE49-F238E27FC236}">
                  <a16:creationId xmlns:a16="http://schemas.microsoft.com/office/drawing/2014/main" id="{E905A503-C684-89FC-10AA-8D6510B1698D}"/>
                </a:ext>
              </a:extLst>
            </p:cNvPr>
            <p:cNvSpPr txBox="1"/>
            <p:nvPr/>
          </p:nvSpPr>
          <p:spPr>
            <a:xfrm>
              <a:off x="2139261" y="1699900"/>
              <a:ext cx="431767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14" name="TextBox 29">
              <a:extLst>
                <a:ext uri="{FF2B5EF4-FFF2-40B4-BE49-F238E27FC236}">
                  <a16:creationId xmlns:a16="http://schemas.microsoft.com/office/drawing/2014/main" id="{C44007F1-E67A-463A-92E5-9E831ADA4666}"/>
                </a:ext>
              </a:extLst>
            </p:cNvPr>
            <p:cNvSpPr txBox="1"/>
            <p:nvPr/>
          </p:nvSpPr>
          <p:spPr>
            <a:xfrm>
              <a:off x="2291660" y="5147900"/>
              <a:ext cx="446713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</p:grpSp>
      <p:grpSp>
        <p:nvGrpSpPr>
          <p:cNvPr id="17" name="Group 31">
            <a:extLst>
              <a:ext uri="{FF2B5EF4-FFF2-40B4-BE49-F238E27FC236}">
                <a16:creationId xmlns:a16="http://schemas.microsoft.com/office/drawing/2014/main" id="{BC816414-0B51-541B-3BF5-40B957756588}"/>
              </a:ext>
            </a:extLst>
          </p:cNvPr>
          <p:cNvGrpSpPr/>
          <p:nvPr/>
        </p:nvGrpSpPr>
        <p:grpSpPr>
          <a:xfrm>
            <a:off x="3241476" y="1144742"/>
            <a:ext cx="2286113" cy="3396510"/>
            <a:chOff x="798001" y="1628800"/>
            <a:chExt cx="3987902" cy="3960440"/>
          </a:xfrm>
        </p:grpSpPr>
        <p:cxnSp>
          <p:nvCxnSpPr>
            <p:cNvPr id="18" name="Straight Arrow Connector 51">
              <a:extLst>
                <a:ext uri="{FF2B5EF4-FFF2-40B4-BE49-F238E27FC236}">
                  <a16:creationId xmlns:a16="http://schemas.microsoft.com/office/drawing/2014/main" id="{6086FF69-9865-3484-F456-E01DD4125CA4}"/>
                </a:ext>
              </a:extLst>
            </p:cNvPr>
            <p:cNvCxnSpPr/>
            <p:nvPr/>
          </p:nvCxnSpPr>
          <p:spPr>
            <a:xfrm flipV="1">
              <a:off x="798001" y="1628800"/>
              <a:ext cx="0" cy="3960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52">
              <a:extLst>
                <a:ext uri="{FF2B5EF4-FFF2-40B4-BE49-F238E27FC236}">
                  <a16:creationId xmlns:a16="http://schemas.microsoft.com/office/drawing/2014/main" id="{B8F01A9B-3B79-802E-319D-6A757331082F}"/>
                </a:ext>
              </a:extLst>
            </p:cNvPr>
            <p:cNvCxnSpPr/>
            <p:nvPr/>
          </p:nvCxnSpPr>
          <p:spPr>
            <a:xfrm>
              <a:off x="825463" y="5589240"/>
              <a:ext cx="396044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46">
            <a:extLst>
              <a:ext uri="{FF2B5EF4-FFF2-40B4-BE49-F238E27FC236}">
                <a16:creationId xmlns:a16="http://schemas.microsoft.com/office/drawing/2014/main" id="{323F0833-26BF-F2E5-1094-9A6392809AB2}"/>
              </a:ext>
            </a:extLst>
          </p:cNvPr>
          <p:cNvSpPr txBox="1"/>
          <p:nvPr/>
        </p:nvSpPr>
        <p:spPr>
          <a:xfrm>
            <a:off x="3428592" y="426250"/>
            <a:ext cx="1321812" cy="371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14" b="1" dirty="0" err="1">
                <a:latin typeface="Arial" panose="020B0604020202020204" pitchFamily="34" charset="0"/>
                <a:cs typeface="Arial" panose="020B0604020202020204" pitchFamily="34" charset="0"/>
              </a:rPr>
              <a:t>Weltmarkt</a:t>
            </a:r>
            <a:endParaRPr lang="en-US" sz="1814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Group 71">
            <a:extLst>
              <a:ext uri="{FF2B5EF4-FFF2-40B4-BE49-F238E27FC236}">
                <a16:creationId xmlns:a16="http://schemas.microsoft.com/office/drawing/2014/main" id="{769BC012-9729-8FB9-3C7E-EDF7427A9D53}"/>
              </a:ext>
            </a:extLst>
          </p:cNvPr>
          <p:cNvGrpSpPr/>
          <p:nvPr/>
        </p:nvGrpSpPr>
        <p:grpSpPr>
          <a:xfrm>
            <a:off x="5764537" y="426250"/>
            <a:ext cx="2270370" cy="4115002"/>
            <a:chOff x="611560" y="1124744"/>
            <a:chExt cx="3024336" cy="4536504"/>
          </a:xfrm>
        </p:grpSpPr>
        <p:grpSp>
          <p:nvGrpSpPr>
            <p:cNvPr id="34" name="Group 73">
              <a:extLst>
                <a:ext uri="{FF2B5EF4-FFF2-40B4-BE49-F238E27FC236}">
                  <a16:creationId xmlns:a16="http://schemas.microsoft.com/office/drawing/2014/main" id="{CC29FB37-CA88-86D0-D1EE-369E508D33B0}"/>
                </a:ext>
              </a:extLst>
            </p:cNvPr>
            <p:cNvGrpSpPr/>
            <p:nvPr/>
          </p:nvGrpSpPr>
          <p:grpSpPr>
            <a:xfrm>
              <a:off x="611560" y="1916832"/>
              <a:ext cx="3024336" cy="3744416"/>
              <a:chOff x="755576" y="1628800"/>
              <a:chExt cx="3960440" cy="3960440"/>
            </a:xfrm>
          </p:grpSpPr>
          <p:cxnSp>
            <p:nvCxnSpPr>
              <p:cNvPr id="42" name="Straight Arrow Connector 84">
                <a:extLst>
                  <a:ext uri="{FF2B5EF4-FFF2-40B4-BE49-F238E27FC236}">
                    <a16:creationId xmlns:a16="http://schemas.microsoft.com/office/drawing/2014/main" id="{56A8A0BA-779F-9948-A018-1F386DE7696E}"/>
                  </a:ext>
                </a:extLst>
              </p:cNvPr>
              <p:cNvCxnSpPr/>
              <p:nvPr/>
            </p:nvCxnSpPr>
            <p:spPr>
              <a:xfrm flipV="1">
                <a:off x="755576" y="1628800"/>
                <a:ext cx="0" cy="396044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85">
                <a:extLst>
                  <a:ext uri="{FF2B5EF4-FFF2-40B4-BE49-F238E27FC236}">
                    <a16:creationId xmlns:a16="http://schemas.microsoft.com/office/drawing/2014/main" id="{BA4BFF32-66D6-189C-2C51-D76142B08169}"/>
                  </a:ext>
                </a:extLst>
              </p:cNvPr>
              <p:cNvCxnSpPr/>
              <p:nvPr/>
            </p:nvCxnSpPr>
            <p:spPr>
              <a:xfrm>
                <a:off x="755576" y="5589240"/>
                <a:ext cx="396044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74">
              <a:extLst>
                <a:ext uri="{FF2B5EF4-FFF2-40B4-BE49-F238E27FC236}">
                  <a16:creationId xmlns:a16="http://schemas.microsoft.com/office/drawing/2014/main" id="{42EFA802-443A-98D4-97D8-703B2FC885EA}"/>
                </a:ext>
              </a:extLst>
            </p:cNvPr>
            <p:cNvCxnSpPr/>
            <p:nvPr/>
          </p:nvCxnSpPr>
          <p:spPr>
            <a:xfrm flipV="1">
              <a:off x="1601054" y="2132856"/>
              <a:ext cx="1366433" cy="315906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75">
              <a:extLst>
                <a:ext uri="{FF2B5EF4-FFF2-40B4-BE49-F238E27FC236}">
                  <a16:creationId xmlns:a16="http://schemas.microsoft.com/office/drawing/2014/main" id="{AEB86708-9BE5-1940-4C8B-79EBC609C03B}"/>
                </a:ext>
              </a:extLst>
            </p:cNvPr>
            <p:cNvCxnSpPr/>
            <p:nvPr/>
          </p:nvCxnSpPr>
          <p:spPr>
            <a:xfrm>
              <a:off x="1079001" y="2276872"/>
              <a:ext cx="1634490" cy="28710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76">
              <a:extLst>
                <a:ext uri="{FF2B5EF4-FFF2-40B4-BE49-F238E27FC236}">
                  <a16:creationId xmlns:a16="http://schemas.microsoft.com/office/drawing/2014/main" id="{88E3673A-400C-F465-0712-35BF7058A355}"/>
                </a:ext>
              </a:extLst>
            </p:cNvPr>
            <p:cNvSpPr txBox="1"/>
            <p:nvPr/>
          </p:nvSpPr>
          <p:spPr>
            <a:xfrm>
              <a:off x="904983" y="1124744"/>
              <a:ext cx="1745003" cy="4095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14" b="1" dirty="0">
                  <a:latin typeface="Arial" panose="020B0604020202020204" pitchFamily="34" charset="0"/>
                  <a:cs typeface="Arial" panose="020B0604020202020204" pitchFamily="34" charset="0"/>
                </a:rPr>
                <a:t>Country B</a:t>
              </a:r>
            </a:p>
          </p:txBody>
        </p:sp>
        <p:sp>
          <p:nvSpPr>
            <p:cNvPr id="40" name="TextBox 82">
              <a:extLst>
                <a:ext uri="{FF2B5EF4-FFF2-40B4-BE49-F238E27FC236}">
                  <a16:creationId xmlns:a16="http://schemas.microsoft.com/office/drawing/2014/main" id="{87C3280B-B77A-1150-57D5-B2B5516A965D}"/>
                </a:ext>
              </a:extLst>
            </p:cNvPr>
            <p:cNvSpPr txBox="1"/>
            <p:nvPr/>
          </p:nvSpPr>
          <p:spPr>
            <a:xfrm>
              <a:off x="2748586" y="1815589"/>
              <a:ext cx="540668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S*</a:t>
              </a:r>
            </a:p>
          </p:txBody>
        </p:sp>
        <p:sp>
          <p:nvSpPr>
            <p:cNvPr id="41" name="TextBox 83">
              <a:extLst>
                <a:ext uri="{FF2B5EF4-FFF2-40B4-BE49-F238E27FC236}">
                  <a16:creationId xmlns:a16="http://schemas.microsoft.com/office/drawing/2014/main" id="{3CBF7671-6EE1-1745-6A02-FB92FC1BF8D6}"/>
                </a:ext>
              </a:extLst>
            </p:cNvPr>
            <p:cNvSpPr txBox="1"/>
            <p:nvPr/>
          </p:nvSpPr>
          <p:spPr>
            <a:xfrm>
              <a:off x="2721174" y="5085184"/>
              <a:ext cx="555617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D*</a:t>
              </a:r>
            </a:p>
          </p:txBody>
        </p:sp>
      </p:grpSp>
      <p:sp>
        <p:nvSpPr>
          <p:cNvPr id="44" name="TextBox 26">
            <a:extLst>
              <a:ext uri="{FF2B5EF4-FFF2-40B4-BE49-F238E27FC236}">
                <a16:creationId xmlns:a16="http://schemas.microsoft.com/office/drawing/2014/main" id="{E8265A2B-AE64-EB5F-41A6-47D2FE3D9A0F}"/>
              </a:ext>
            </a:extLst>
          </p:cNvPr>
          <p:cNvSpPr txBox="1"/>
          <p:nvPr/>
        </p:nvSpPr>
        <p:spPr>
          <a:xfrm>
            <a:off x="2847170" y="818425"/>
            <a:ext cx="8694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,P</a:t>
            </a:r>
          </a:p>
        </p:txBody>
      </p:sp>
      <p:sp>
        <p:nvSpPr>
          <p:cNvPr id="45" name="TextBox 26">
            <a:extLst>
              <a:ext uri="{FF2B5EF4-FFF2-40B4-BE49-F238E27FC236}">
                <a16:creationId xmlns:a16="http://schemas.microsoft.com/office/drawing/2014/main" id="{97025618-34F6-519F-BA4F-60714C5452BE}"/>
              </a:ext>
            </a:extLst>
          </p:cNvPr>
          <p:cNvSpPr txBox="1"/>
          <p:nvPr/>
        </p:nvSpPr>
        <p:spPr>
          <a:xfrm>
            <a:off x="5320423" y="870164"/>
            <a:ext cx="916483" cy="357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46" name="TextBox 27">
            <a:extLst>
              <a:ext uri="{FF2B5EF4-FFF2-40B4-BE49-F238E27FC236}">
                <a16:creationId xmlns:a16="http://schemas.microsoft.com/office/drawing/2014/main" id="{80C0296D-6CFE-BC82-AB11-C1A5F3B580C4}"/>
              </a:ext>
            </a:extLst>
          </p:cNvPr>
          <p:cNvSpPr txBox="1"/>
          <p:nvPr/>
        </p:nvSpPr>
        <p:spPr>
          <a:xfrm>
            <a:off x="4599286" y="4579261"/>
            <a:ext cx="10615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         X</a:t>
            </a:r>
          </a:p>
        </p:txBody>
      </p:sp>
      <p:sp>
        <p:nvSpPr>
          <p:cNvPr id="47" name="TextBox 27">
            <a:extLst>
              <a:ext uri="{FF2B5EF4-FFF2-40B4-BE49-F238E27FC236}">
                <a16:creationId xmlns:a16="http://schemas.microsoft.com/office/drawing/2014/main" id="{DAA9FDE1-3261-BF5E-0676-7479D62ED44B}"/>
              </a:ext>
            </a:extLst>
          </p:cNvPr>
          <p:cNvSpPr txBox="1"/>
          <p:nvPr/>
        </p:nvSpPr>
        <p:spPr>
          <a:xfrm>
            <a:off x="6975550" y="4579261"/>
            <a:ext cx="10615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           X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E9FEDB29-58CA-81F1-A67D-F4D05EF82B7B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644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E174F76-88D6-45A3-B2B4-F8B50747D29E}">
  <we:reference id="wa200007063" version="1.2.0.0" store="de-DE" storeType="OMEX"/>
  <we:alternateReferences>
    <we:reference id="wa200007063" version="1.2.0.0" store="wa2000070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602</Words>
  <Application>Microsoft Office PowerPoint</Application>
  <PresentationFormat>Breitbild</PresentationFormat>
  <Paragraphs>129</Paragraphs>
  <Slides>21</Slides>
  <Notes>21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Arial</vt:lpstr>
      <vt:lpstr>Arial Unicode MS</vt:lpstr>
      <vt:lpstr>Calibri</vt:lpstr>
      <vt:lpstr>Calibri Light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Außenwirtschaft</dc:title>
  <dc:creator>BK</dc:creator>
  <cp:lastModifiedBy>Köster, Bernhard Johannes</cp:lastModifiedBy>
  <cp:revision>573</cp:revision>
  <cp:lastPrinted>2026-04-01T20:52:31Z</cp:lastPrinted>
  <dcterms:created xsi:type="dcterms:W3CDTF">2019-02-11T10:45:01Z</dcterms:created>
  <dcterms:modified xsi:type="dcterms:W3CDTF">2026-04-01T20:52:46Z</dcterms:modified>
</cp:coreProperties>
</file>