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1409" r:id="rId2"/>
    <p:sldId id="1410" r:id="rId3"/>
    <p:sldId id="1411" r:id="rId4"/>
    <p:sldId id="1412" r:id="rId5"/>
    <p:sldId id="1413" r:id="rId6"/>
    <p:sldId id="1414" r:id="rId7"/>
    <p:sldId id="1415" r:id="rId8"/>
    <p:sldId id="1418" r:id="rId9"/>
    <p:sldId id="1420" r:id="rId10"/>
    <p:sldId id="1421" r:id="rId11"/>
    <p:sldId id="1422" r:id="rId12"/>
    <p:sldId id="1423" r:id="rId13"/>
    <p:sldId id="1427" r:id="rId14"/>
    <p:sldId id="1424" r:id="rId15"/>
    <p:sldId id="1425" r:id="rId16"/>
    <p:sldId id="1426" r:id="rId17"/>
    <p:sldId id="487" r:id="rId18"/>
    <p:sldId id="1561" r:id="rId19"/>
    <p:sldId id="489" r:id="rId20"/>
    <p:sldId id="1000" r:id="rId21"/>
    <p:sldId id="1400" r:id="rId22"/>
    <p:sldId id="270" r:id="rId2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4" autoAdjust="0"/>
    <p:restoredTop sz="94660"/>
  </p:normalViewPr>
  <p:slideViewPr>
    <p:cSldViewPr snapToGrid="0">
      <p:cViewPr varScale="1">
        <p:scale>
          <a:sx n="63" d="100"/>
          <a:sy n="63" d="100"/>
        </p:scale>
        <p:origin x="840"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20.03.2026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CC5D0-9A96-D8C5-5BE0-15FF437FEF8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EC00431-8E09-67E3-C9A7-5E1EEFFB6673}"/>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0672DFFD-8AB5-27C9-5327-64D54A95C27E}"/>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894723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19DA5-7EEC-D936-6E57-AE0C3077235C}"/>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9ECB0CB-43B4-BD2E-2F57-61C6FAF69F53}"/>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AED20FB-30C7-9264-D86C-AFDDA4EC0B69}"/>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2674023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9EC84-5481-0114-CBCB-4A666A47BDA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81F8BF0-800B-3237-9AFC-75ED499E3BF6}"/>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1C35BB50-D299-E634-7BC4-4D4384D94831}"/>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0539856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CD719-96F9-7C9B-174E-359954AFFA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EB3D523-5D40-25C0-1B17-731BCB075AAB}"/>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DBD4789-1F9B-27DE-12EA-6EA1A2D20FDB}"/>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44133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C124B-D237-37E9-2582-344D1DFC2DF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5B41BF5-5752-82F5-FE48-B210A70EBA93}"/>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D71B5D5F-1414-A07E-79A7-04A790535F07}"/>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391119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2DEF4-C34C-6744-11F6-496CB1728DB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A7A0DB0-C04E-26CF-4ACC-D2F286EBA45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8401093-3DA2-5118-CA6E-B1135475D3C2}"/>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805195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0683F-1ADD-E62C-59D6-07604116A92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E09CFE3-676D-178E-B01B-44996F304B68}"/>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5A8FD53B-6565-248C-3590-D11A8B377C1A}"/>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941220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B47B3-7131-2476-D46E-FCFD595C5E9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08FD3C2-E5DC-D6D0-EFDC-B0CE0B35B21E}"/>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0A58066E-D649-9001-28E7-F1A27B60F3F3}"/>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41423602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5pPr>
            <a:lvl6pPr marL="2649885"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6pPr>
            <a:lvl7pPr marL="3131683"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7pPr>
            <a:lvl8pPr marL="3613480"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8pPr>
            <a:lvl9pPr marL="4095278" indent="-240899" defTabSz="473433" eaLnBrk="0" fontAlgn="base" hangingPunct="0">
              <a:spcBef>
                <a:spcPct val="30000"/>
              </a:spcBef>
              <a:spcAft>
                <a:spcPct val="0"/>
              </a:spcAft>
              <a:buClr>
                <a:srgbClr val="000000"/>
              </a:buClr>
              <a:buSzPct val="100000"/>
              <a:buFont typeface="Times New Roman" pitchFamily="18" charset="0"/>
              <a:tabLst>
                <a:tab pos="762846" algn="l"/>
                <a:tab pos="1524019" algn="l"/>
                <a:tab pos="2290211" algn="l"/>
                <a:tab pos="3051383" algn="l"/>
              </a:tabLst>
              <a:defRPr sz="1300">
                <a:solidFill>
                  <a:srgbClr val="000000"/>
                </a:solidFill>
                <a:latin typeface="Times New Roman" pitchFamily="18" charset="0"/>
              </a:defRPr>
            </a:lvl9pPr>
          </a:lstStyle>
          <a:p>
            <a:pPr eaLnBrk="1" hangingPunct="1">
              <a:spcBef>
                <a:spcPct val="0"/>
              </a:spcBef>
              <a:buClrTx/>
              <a:buFontTx/>
              <a:buNone/>
            </a:pPr>
            <a:fld id="{E3F192D7-24DA-426D-8F30-C0EC6330AA66}" type="slidenum">
              <a:rPr lang="de-DE" altLang="de-DE" smtClean="0">
                <a:latin typeface="Sparkasse Rg" pitchFamily="34" charset="0"/>
              </a:rPr>
              <a:pPr eaLnBrk="1" hangingPunct="1">
                <a:spcBef>
                  <a:spcPct val="0"/>
                </a:spcBef>
                <a:buClrTx/>
                <a:buFontTx/>
                <a:buNone/>
              </a:pPr>
              <a:t>22</a:t>
            </a:fld>
            <a:endParaRPr lang="de-DE" altLang="de-DE">
              <a:latin typeface="Sparkasse Rg" pitchFamily="34" charset="0"/>
            </a:endParaRPr>
          </a:p>
        </p:txBody>
      </p:sp>
      <p:sp>
        <p:nvSpPr>
          <p:cNvPr id="88067" name="Rectangle 1"/>
          <p:cNvSpPr>
            <a:spLocks noGrp="1" noRot="1" noChangeAspect="1" noChangeArrowheads="1" noTextEdit="1"/>
          </p:cNvSpPr>
          <p:nvPr>
            <p:ph type="sldImg"/>
          </p:nvPr>
        </p:nvSpPr>
        <p:spPr>
          <a:xfrm>
            <a:off x="-214313" y="812800"/>
            <a:ext cx="7237413" cy="4071938"/>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8068" name="Rectangle 2"/>
          <p:cNvSpPr>
            <a:spLocks noGrp="1" noChangeArrowheads="1"/>
          </p:cNvSpPr>
          <p:nvPr>
            <p:ph type="body" idx="1"/>
          </p:nvPr>
        </p:nvSpPr>
        <p:spPr>
          <a:xfrm>
            <a:off x="904334" y="5156994"/>
            <a:ext cx="4998466" cy="4884476"/>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371" tIns="48184" rIns="96371" bIns="48184" anchor="ctr"/>
          <a:lstStyle/>
          <a:p>
            <a:endParaRPr lang="de-DE" altLang="de-DE"/>
          </a:p>
        </p:txBody>
      </p:sp>
    </p:spTree>
    <p:extLst>
      <p:ext uri="{BB962C8B-B14F-4D97-AF65-F5344CB8AC3E}">
        <p14:creationId xmlns:p14="http://schemas.microsoft.com/office/powerpoint/2010/main" val="3950748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BFEE5-D32B-2D9E-2B06-2A3EED2FB2A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B44E9E2-D3FA-85A2-6CBB-0CECC089112B}"/>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C096204B-6DCC-9B7B-A3E9-3B9F5817EEBE}"/>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803184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8A904-B7E6-D36E-EA1F-49969D7C5C3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C37EA0A-5549-216F-1597-02B4DFCDE30A}"/>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CB960CB5-C6AE-C653-38FE-897EDF0F8EBA}"/>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299085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025E9-8B80-5D79-E1CB-2D74DA00AE8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A89889F-9B30-7472-496F-C614A4CC82B7}"/>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0CC1088-570C-ADDC-B48A-52ABB6CCC0B9}"/>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853719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02CF7-3810-6D4F-ACC6-5CBDA4394A4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B1A72D4-6A79-43D9-E056-E701D2F7BB05}"/>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A2D14E8C-6BE7-DEE2-28D4-5C948CDD17AE}"/>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144427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29A77-3E7B-17B9-C3ED-F1090BB90CE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6E91F36-617D-A032-7409-37DEAFB5CE5F}"/>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F33A2D5-1B87-8660-CDC4-F6A998BBA8CF}"/>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154495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4EC1E-3D1C-7148-902A-2D885DBEAAF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CCCB8D7-B9D0-61F6-48E8-346856303422}"/>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748BFAE9-C1F8-E985-EC8B-C7807EDA7EC6}"/>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1931755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F6CA9-4BE1-6D1E-D141-DFA3125D17E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49321B4-21CF-9019-4EC9-F495E2D5D8A0}"/>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9BC66BDA-4847-7F7D-2B9A-5EB6020B0247}"/>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925549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CE5A5-71CB-CA4B-06E1-9508C4EF1F4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B39037F-2FA9-75CB-3BC5-AA0227C2CB9F}"/>
              </a:ext>
            </a:extLst>
          </p:cNvPr>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B08A7EF3-5717-85CA-D2F5-938616645494}"/>
              </a:ext>
            </a:extLst>
          </p:cNvPr>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569709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20.03.2026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20.03.2026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20.03.2026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20.03.2026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20.03.2026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20.03.2026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20.03.2026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20.03.2026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20.03.2026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20.03.2026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20.03.2026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20.03.2026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trademap.or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image" Target="../media/image311.png"/><Relationship Id="rId4" Type="http://schemas.openxmlformats.org/officeDocument/2006/relationships/image" Target="../media/image30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28C8F-7437-201C-CA2E-7FBF6F89E083}"/>
            </a:ext>
          </a:extLst>
        </p:cNvPr>
        <p:cNvGrpSpPr/>
        <p:nvPr/>
      </p:nvGrpSpPr>
      <p:grpSpPr>
        <a:xfrm>
          <a:off x="0" y="0"/>
          <a:ext cx="0" cy="0"/>
          <a:chOff x="0" y="0"/>
          <a:chExt cx="0" cy="0"/>
        </a:xfrm>
      </p:grpSpPr>
      <p:sp>
        <p:nvSpPr>
          <p:cNvPr id="8" name="Titel 1">
            <a:extLst>
              <a:ext uri="{FF2B5EF4-FFF2-40B4-BE49-F238E27FC236}">
                <a16:creationId xmlns:a16="http://schemas.microsoft.com/office/drawing/2014/main" id="{40C22EEC-7F08-AAA4-771D-80FF1C276DD9}"/>
              </a:ext>
            </a:extLst>
          </p:cNvPr>
          <p:cNvSpPr txBox="1">
            <a:spLocks/>
          </p:cNvSpPr>
          <p:nvPr/>
        </p:nvSpPr>
        <p:spPr>
          <a:xfrm>
            <a:off x="1938720" y="249482"/>
            <a:ext cx="7464960" cy="145381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903" b="1" dirty="0">
                <a:solidFill>
                  <a:sysClr val="windowText" lastClr="000000"/>
                </a:solidFill>
                <a:latin typeface="Times New Roman" panose="02020603050405020304" pitchFamily="18" charset="0"/>
                <a:cs typeface="Times New Roman" panose="02020603050405020304" pitchFamily="18" charset="0"/>
              </a:rPr>
              <a:t>The gravity model:</a:t>
            </a:r>
          </a:p>
          <a:p>
            <a:r>
              <a:rPr lang="en-US" sz="2903" b="1" dirty="0">
                <a:solidFill>
                  <a:sysClr val="windowText" lastClr="000000"/>
                </a:solidFill>
                <a:latin typeface="Times New Roman" panose="02020603050405020304" pitchFamily="18" charset="0"/>
                <a:cs typeface="Times New Roman" panose="02020603050405020304" pitchFamily="18" charset="0"/>
              </a:rPr>
              <a:t> who trades with whom and on which variables do the trading volumes depend?</a:t>
            </a:r>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6" name="Rectangle 3">
            <a:extLst>
              <a:ext uri="{FF2B5EF4-FFF2-40B4-BE49-F238E27FC236}">
                <a16:creationId xmlns:a16="http://schemas.microsoft.com/office/drawing/2014/main" id="{7A6DBE56-6BFB-B37C-9D8F-37BBD8390841}"/>
              </a:ext>
            </a:extLst>
          </p:cNvPr>
          <p:cNvSpPr txBox="1">
            <a:spLocks noChangeArrowheads="1"/>
          </p:cNvSpPr>
          <p:nvPr/>
        </p:nvSpPr>
        <p:spPr>
          <a:xfrm>
            <a:off x="2270037" y="1825668"/>
            <a:ext cx="7955703" cy="4145760"/>
          </a:xfrm>
          <a:prstGeom prst="rect">
            <a:avLst/>
          </a:prstGeom>
          <a:noFill/>
        </p:spPr>
        <p:txBody>
          <a:bodyPr vert="horz" lIns="82944" tIns="41472" rIns="82944" bIns="41472"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ct val="50000"/>
              </a:spcBef>
            </a:pPr>
            <a:r>
              <a:rPr lang="en-US" altLang="en-US" sz="2177" dirty="0">
                <a:latin typeface="Times New Roman" panose="02020603050405020304" pitchFamily="18" charset="0"/>
                <a:cs typeface="Times New Roman" panose="02020603050405020304" pitchFamily="18" charset="0"/>
              </a:rPr>
              <a:t>Find the data on exports and imports of the 20 largest trading partners (countries) of the USA measured in US dollars</a:t>
            </a:r>
          </a:p>
          <a:p>
            <a:pPr>
              <a:spcBef>
                <a:spcPct val="50000"/>
              </a:spcBef>
            </a:pPr>
            <a:r>
              <a:rPr lang="en-US" altLang="en-US" sz="2177" dirty="0">
                <a:latin typeface="Times New Roman" panose="02020603050405020304" pitchFamily="18" charset="0"/>
                <a:cs typeface="Times New Roman" panose="02020603050405020304" pitchFamily="18" charset="0"/>
              </a:rPr>
              <a:t>Use the database International Trade Center (WTO/UNCTAD)</a:t>
            </a:r>
          </a:p>
          <a:p>
            <a:pPr marL="0" indent="0">
              <a:spcBef>
                <a:spcPct val="50000"/>
              </a:spcBef>
              <a:buNone/>
            </a:pPr>
            <a:r>
              <a:rPr lang="en-US" altLang="en-US" sz="2177" dirty="0">
                <a:latin typeface="Times New Roman" panose="02020603050405020304" pitchFamily="18" charset="0"/>
                <a:cs typeface="Times New Roman" panose="02020603050405020304" pitchFamily="18" charset="0"/>
              </a:rPr>
              <a:t>	</a:t>
            </a:r>
            <a:r>
              <a:rPr lang="en-US" altLang="en-US" sz="2177" dirty="0">
                <a:latin typeface="Times New Roman" panose="02020603050405020304" pitchFamily="18" charset="0"/>
                <a:cs typeface="Times New Roman" panose="02020603050405020304" pitchFamily="18" charset="0"/>
                <a:hlinkClick r:id="rId3"/>
              </a:rPr>
              <a:t>https://www.trademap.org</a:t>
            </a:r>
            <a:endParaRPr lang="en-US" altLang="en-US" sz="2177" dirty="0">
              <a:latin typeface="Times New Roman" panose="02020603050405020304" pitchFamily="18" charset="0"/>
              <a:cs typeface="Times New Roman" panose="02020603050405020304" pitchFamily="18" charset="0"/>
            </a:endParaRPr>
          </a:p>
          <a:p>
            <a:pPr marL="0" indent="0">
              <a:spcBef>
                <a:spcPct val="50000"/>
              </a:spcBef>
              <a:buNone/>
            </a:pPr>
            <a:endParaRPr lang="en-US" altLang="en-US" sz="2177" dirty="0">
              <a:latin typeface="Times New Roman" panose="02020603050405020304" pitchFamily="18" charset="0"/>
              <a:cs typeface="Times New Roman" panose="02020603050405020304" pitchFamily="18" charset="0"/>
            </a:endParaRPr>
          </a:p>
        </p:txBody>
      </p:sp>
      <p:sp>
        <p:nvSpPr>
          <p:cNvPr id="4" name="Rechteck 3">
            <a:extLst>
              <a:ext uri="{FF2B5EF4-FFF2-40B4-BE49-F238E27FC236}">
                <a16:creationId xmlns:a16="http://schemas.microsoft.com/office/drawing/2014/main" id="{9DE3281C-FBCC-9022-9C3E-8B5F9DF6DBAD}"/>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96945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strips(downRight)">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strips(downRight)">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strips(downRight)">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77F67-30D4-8B67-4E83-374845265A9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734F009-16D8-3F7D-2947-538E47A877FC}"/>
              </a:ext>
            </a:extLst>
          </p:cNvPr>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General numerical effect</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1E21CE05-2217-5B92-4FDA-2048D335A96C}"/>
              </a:ext>
            </a:extLst>
          </p:cNvPr>
          <p:cNvSpPr txBox="1">
            <a:spLocks/>
          </p:cNvSpPr>
          <p:nvPr/>
        </p:nvSpPr>
        <p:spPr>
          <a:xfrm>
            <a:off x="377687" y="2102974"/>
            <a:ext cx="10284337" cy="1572555"/>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lgn="ctr"/>
            <a:r>
              <a:rPr lang="en-US" altLang="en-US" sz="2903" dirty="0">
                <a:solidFill>
                  <a:sysClr val="windowText" lastClr="000000"/>
                </a:solidFill>
                <a:latin typeface="Times New Roman" panose="02020603050405020304" pitchFamily="18" charset="0"/>
                <a:cs typeface="Times New Roman" panose="02020603050405020304" pitchFamily="18" charset="0"/>
              </a:rPr>
              <a:t>Estimates of the effect of distance from the gravity model predict that a 1% increase in the distance between countries is associated with a decrease in the volume of trade of 0.7% to 1%.</a:t>
            </a: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AB58462F-538B-354C-20EF-6C790CF4CB62}"/>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84369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8AD72-C83F-DEE8-E73F-723AB2E156F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464876D-B6B7-1EA3-911E-89F751BB00F9}"/>
              </a:ext>
            </a:extLst>
          </p:cNvPr>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200" dirty="0">
                <a:solidFill>
                  <a:sysClr val="windowText" lastClr="000000"/>
                </a:solidFill>
                <a:latin typeface="Times New Roman" panose="02020603050405020304" pitchFamily="18" charset="0"/>
                <a:cs typeface="Times New Roman" panose="02020603050405020304" pitchFamily="18" charset="0"/>
              </a:rPr>
              <a:t>Borders and Trade agreements</a:t>
            </a:r>
          </a:p>
        </p:txBody>
      </p:sp>
      <p:sp>
        <p:nvSpPr>
          <p:cNvPr id="5" name="Rechteck 4">
            <a:extLst>
              <a:ext uri="{FF2B5EF4-FFF2-40B4-BE49-F238E27FC236}">
                <a16:creationId xmlns:a16="http://schemas.microsoft.com/office/drawing/2014/main" id="{0C082D2C-935B-DB09-F861-A329BD762BD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2" name="Content Placeholder 2">
            <a:extLst>
              <a:ext uri="{FF2B5EF4-FFF2-40B4-BE49-F238E27FC236}">
                <a16:creationId xmlns:a16="http://schemas.microsoft.com/office/drawing/2014/main" id="{9A16D7A8-3ACC-0AC9-E2DF-3656C9FED04B}"/>
              </a:ext>
            </a:extLst>
          </p:cNvPr>
          <p:cNvSpPr txBox="1">
            <a:spLocks/>
          </p:cNvSpPr>
          <p:nvPr/>
        </p:nvSpPr>
        <p:spPr>
          <a:xfrm>
            <a:off x="457200" y="1600200"/>
            <a:ext cx="8229600" cy="4525963"/>
          </a:xfrm>
          <a:prstGeom prst="rect">
            <a:avLst/>
          </a:prstGeom>
        </p:spPr>
        <p:txBody>
          <a:bodyPr>
            <a:norm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342900" indent="-342900">
              <a:spcBef>
                <a:spcPct val="50000"/>
              </a:spcBef>
              <a:buFont typeface="Arial" panose="020B0604020202020204" pitchFamily="34" charset="0"/>
              <a:buChar char="•"/>
            </a:pPr>
            <a:r>
              <a:rPr lang="en-US" altLang="en-US" sz="2400" dirty="0">
                <a:solidFill>
                  <a:sysClr val="windowText" lastClr="000000"/>
                </a:solidFill>
                <a:latin typeface="Arial" panose="020B0604020202020204" pitchFamily="34" charset="0"/>
                <a:cs typeface="Arial" panose="020B0604020202020204" pitchFamily="34" charset="0"/>
              </a:rPr>
              <a:t>Besides distance, borders increase the cost and time needed to trade.</a:t>
            </a:r>
          </a:p>
          <a:p>
            <a:pPr marL="342900" indent="-342900">
              <a:spcBef>
                <a:spcPct val="50000"/>
              </a:spcBef>
              <a:buFont typeface="Arial" panose="020B0604020202020204" pitchFamily="34" charset="0"/>
              <a:buChar char="•"/>
            </a:pPr>
            <a:r>
              <a:rPr lang="en-US" altLang="en-US" sz="2400" i="1" dirty="0">
                <a:solidFill>
                  <a:sysClr val="windowText" lastClr="000000"/>
                </a:solidFill>
                <a:latin typeface="Arial" panose="020B0604020202020204" pitchFamily="34" charset="0"/>
                <a:cs typeface="Arial" panose="020B0604020202020204" pitchFamily="34" charset="0"/>
              </a:rPr>
              <a:t>Trade agreements</a:t>
            </a:r>
            <a:r>
              <a:rPr lang="en-US" altLang="en-US" sz="2400" dirty="0">
                <a:solidFill>
                  <a:sysClr val="windowText" lastClr="000000"/>
                </a:solidFill>
                <a:latin typeface="Arial" panose="020B0604020202020204" pitchFamily="34" charset="0"/>
                <a:cs typeface="Arial" panose="020B0604020202020204" pitchFamily="34" charset="0"/>
              </a:rPr>
              <a:t> between countries are intended to reduce the formalities and tariffs needed to cross borders, and therefore to increase trade. </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Arial" panose="020B0604020202020204" pitchFamily="34" charset="0"/>
                <a:cs typeface="Arial" panose="020B0604020202020204" pitchFamily="34" charset="0"/>
              </a:rPr>
              <a:t>The gravity model can assess the effect of trade agreements on trade: does a trade agreement lead to significantly more trade among its partners than one would otherwise predict given their GDPs and distances from one another?</a:t>
            </a:r>
            <a:endParaRPr lang="en-US" sz="2400" dirty="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3524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4DD00-6005-3FAD-028E-5A452ADC602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47E4882-0A32-07FB-6779-1CEA5DB881D2}"/>
              </a:ext>
            </a:extLst>
          </p:cNvPr>
          <p:cNvSpPr txBox="1">
            <a:spLocks/>
          </p:cNvSpPr>
          <p:nvPr/>
        </p:nvSpPr>
        <p:spPr>
          <a:xfrm>
            <a:off x="1984440" y="104702"/>
            <a:ext cx="7464960" cy="989383"/>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2903" dirty="0">
                <a:solidFill>
                  <a:sysClr val="windowText" lastClr="000000"/>
                </a:solidFill>
                <a:latin typeface="Times New Roman" panose="02020603050405020304" pitchFamily="18" charset="0"/>
                <a:cs typeface="Times New Roman" panose="02020603050405020304" pitchFamily="18" charset="0"/>
              </a:rPr>
              <a:t>Example: NAFTA/USMCA</a:t>
            </a:r>
          </a:p>
        </p:txBody>
      </p:sp>
      <p:sp>
        <p:nvSpPr>
          <p:cNvPr id="6" name="Content Placeholder 2">
            <a:extLst>
              <a:ext uri="{FF2B5EF4-FFF2-40B4-BE49-F238E27FC236}">
                <a16:creationId xmlns:a16="http://schemas.microsoft.com/office/drawing/2014/main" id="{2C155329-A21C-24E9-D7E2-ABBF6BC793B9}"/>
              </a:ext>
            </a:extLst>
          </p:cNvPr>
          <p:cNvSpPr txBox="1">
            <a:spLocks/>
          </p:cNvSpPr>
          <p:nvPr/>
        </p:nvSpPr>
        <p:spPr>
          <a:xfrm>
            <a:off x="0" y="1169941"/>
            <a:ext cx="12245340" cy="1938992"/>
          </a:xfrm>
          <a:prstGeom prst="rect">
            <a:avLst/>
          </a:prstGeom>
        </p:spPr>
        <p:txBody>
          <a:bodyPr wrap="square">
            <a:sp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414726" indent="-414726">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1994, Mexico and Canada and the USA signed the North American Free Trade Agreement (NAFTA).Trump described NAFTA as the “worst deal ever”. This was “renegotiated” in 2017/2018 and since December 2019, the agreement has replaced the NFTA agreement under the acronym of the three countries </a:t>
            </a:r>
            <a:r>
              <a:rPr lang="en-US" altLang="en-US" sz="2400" dirty="0" err="1">
                <a:solidFill>
                  <a:sysClr val="windowText" lastClr="000000"/>
                </a:solidFill>
                <a:latin typeface="Times New Roman" panose="02020603050405020304" pitchFamily="18" charset="0"/>
                <a:cs typeface="Times New Roman" panose="02020603050405020304" pitchFamily="18" charset="0"/>
              </a:rPr>
              <a:t>USMCA.Contrary</a:t>
            </a:r>
            <a:r>
              <a:rPr lang="en-US" altLang="en-US" sz="2400" dirty="0">
                <a:solidFill>
                  <a:sysClr val="windowText" lastClr="000000"/>
                </a:solidFill>
                <a:latin typeface="Times New Roman" panose="02020603050405020304" pitchFamily="18" charset="0"/>
                <a:cs typeface="Times New Roman" panose="02020603050405020304" pitchFamily="18" charset="0"/>
              </a:rPr>
              <a:t> to other announcements, USMCA can only be seen as a marginal adjustment to the previous NAFTA agreement</a:t>
            </a:r>
          </a:p>
        </p:txBody>
      </p:sp>
      <p:sp>
        <p:nvSpPr>
          <p:cNvPr id="5" name="Rechteck 4">
            <a:extLst>
              <a:ext uri="{FF2B5EF4-FFF2-40B4-BE49-F238E27FC236}">
                <a16:creationId xmlns:a16="http://schemas.microsoft.com/office/drawing/2014/main" id="{022F43A9-6CBB-C94F-0D57-D30CDC73621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Textfeld 6">
            <a:extLst>
              <a:ext uri="{FF2B5EF4-FFF2-40B4-BE49-F238E27FC236}">
                <a16:creationId xmlns:a16="http://schemas.microsoft.com/office/drawing/2014/main" id="{51D17682-2AEF-FFBB-9470-9DDE98A6E241}"/>
              </a:ext>
            </a:extLst>
          </p:cNvPr>
          <p:cNvSpPr txBox="1"/>
          <p:nvPr/>
        </p:nvSpPr>
        <p:spPr>
          <a:xfrm>
            <a:off x="198782" y="3184789"/>
            <a:ext cx="8269357" cy="3016210"/>
          </a:xfrm>
          <a:prstGeom prst="rect">
            <a:avLst/>
          </a:prstGeom>
          <a:noFill/>
        </p:spPr>
        <p:txBody>
          <a:bodyPr wrap="square">
            <a:spAutoFit/>
          </a:bodyPr>
          <a:lstStyle/>
          <a:p>
            <a:pPr lvl="3">
              <a:spcBef>
                <a:spcPct val="50000"/>
              </a:spcBef>
            </a:pPr>
            <a:r>
              <a:rPr lang="en-US" altLang="en-US" sz="2000" dirty="0">
                <a:solidFill>
                  <a:sysClr val="windowText" lastClr="000000"/>
                </a:solidFill>
                <a:latin typeface="Times New Roman" panose="02020603050405020304" pitchFamily="18" charset="0"/>
                <a:cs typeface="Times New Roman" panose="02020603050405020304" pitchFamily="18" charset="0"/>
              </a:rPr>
              <a:t>But only slight modifications in the area of automotive production</a:t>
            </a:r>
          </a:p>
          <a:p>
            <a:pPr lvl="3">
              <a:spcBef>
                <a:spcPct val="50000"/>
              </a:spcBef>
            </a:pPr>
            <a:r>
              <a:rPr lang="en-US" altLang="en-US" sz="2000" dirty="0">
                <a:solidFill>
                  <a:sysClr val="windowText" lastClr="000000"/>
                </a:solidFill>
                <a:latin typeface="Times New Roman" panose="02020603050405020304" pitchFamily="18" charset="0"/>
                <a:cs typeface="Times New Roman" panose="02020603050405020304" pitchFamily="18" charset="0"/>
              </a:rPr>
              <a:t>Adjustments to intellectual property</a:t>
            </a:r>
          </a:p>
          <a:p>
            <a:pPr lvl="3">
              <a:spcBef>
                <a:spcPct val="50000"/>
              </a:spcBef>
            </a:pPr>
            <a:r>
              <a:rPr lang="en-US" altLang="en-US" sz="2000" dirty="0">
                <a:solidFill>
                  <a:sysClr val="windowText" lastClr="000000"/>
                </a:solidFill>
                <a:latin typeface="Times New Roman" panose="02020603050405020304" pitchFamily="18" charset="0"/>
                <a:cs typeface="Times New Roman" panose="02020603050405020304" pitchFamily="18" charset="0"/>
              </a:rPr>
              <a:t>Due to USMCA/NAFTA and the small physical distance between the countries, trade in this region is much more pronounced between the USA and CAN &amp; MEX than with and the EU.</a:t>
            </a:r>
          </a:p>
          <a:p>
            <a:pPr lvl="3">
              <a:spcBef>
                <a:spcPct val="50000"/>
              </a:spcBef>
            </a:pPr>
            <a:r>
              <a:rPr lang="en-US" altLang="en-US" sz="2000" dirty="0">
                <a:solidFill>
                  <a:sysClr val="windowText" lastClr="000000"/>
                </a:solidFill>
                <a:latin typeface="Times New Roman" panose="02020603050405020304" pitchFamily="18" charset="0"/>
                <a:cs typeface="Times New Roman" panose="02020603050405020304" pitchFamily="18" charset="0"/>
              </a:rPr>
              <a:t>This pattern is still true after the first year of the second administration of Donald Trump!</a:t>
            </a:r>
          </a:p>
        </p:txBody>
      </p:sp>
    </p:spTree>
    <p:extLst>
      <p:ext uri="{BB962C8B-B14F-4D97-AF65-F5344CB8AC3E}">
        <p14:creationId xmlns:p14="http://schemas.microsoft.com/office/powerpoint/2010/main" val="3849162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9A21E-6A7D-349C-0BEE-739F84EA2E9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5636E3C-D95C-0461-3F68-B362B7FC8643}"/>
              </a:ext>
            </a:extLst>
          </p:cNvPr>
          <p:cNvSpPr txBox="1">
            <a:spLocks/>
          </p:cNvSpPr>
          <p:nvPr/>
        </p:nvSpPr>
        <p:spPr>
          <a:xfrm>
            <a:off x="1938720" y="184164"/>
            <a:ext cx="7464960"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Eurozone USA + Mex + Canada</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93A967D5-E5DA-053C-B327-18AB0F3EF1D5}"/>
              </a:ext>
            </a:extLst>
          </p:cNvPr>
          <p:cNvSpPr/>
          <p:nvPr/>
        </p:nvSpPr>
        <p:spPr>
          <a:xfrm>
            <a:off x="3026078" y="5192574"/>
            <a:ext cx="444159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A8009060-E04D-BAB5-069A-DA9DA0F6B494}"/>
              </a:ext>
            </a:extLst>
          </p:cNvPr>
          <p:cNvSpPr txBox="1"/>
          <p:nvPr/>
        </p:nvSpPr>
        <p:spPr>
          <a:xfrm>
            <a:off x="9094962" y="481029"/>
            <a:ext cx="1694695"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IMF</a:t>
            </a:r>
          </a:p>
        </p:txBody>
      </p:sp>
      <p:sp>
        <p:nvSpPr>
          <p:cNvPr id="8" name="Rechteck 7">
            <a:extLst>
              <a:ext uri="{FF2B5EF4-FFF2-40B4-BE49-F238E27FC236}">
                <a16:creationId xmlns:a16="http://schemas.microsoft.com/office/drawing/2014/main" id="{0158348D-0AA9-541F-8A3A-6FC9E0B5B69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76065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5C068-7E53-8EAB-605F-E427F044E82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4AF9E5D3-5769-3FB9-7F04-A7A3E68CDE02}"/>
              </a:ext>
            </a:extLst>
          </p:cNvPr>
          <p:cNvSpPr txBox="1">
            <a:spLocks/>
          </p:cNvSpPr>
          <p:nvPr/>
        </p:nvSpPr>
        <p:spPr>
          <a:xfrm>
            <a:off x="1938720" y="249482"/>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200" dirty="0">
                <a:solidFill>
                  <a:sysClr val="windowText" lastClr="000000"/>
                </a:solidFill>
                <a:latin typeface="Times New Roman" panose="02020603050405020304" pitchFamily="18" charset="0"/>
                <a:cs typeface="Times New Roman" panose="02020603050405020304" pitchFamily="18" charset="0"/>
              </a:rPr>
              <a:t>Borders and Trade agreements</a:t>
            </a:r>
          </a:p>
        </p:txBody>
      </p:sp>
      <p:sp>
        <p:nvSpPr>
          <p:cNvPr id="6" name="Content Placeholder 2">
            <a:extLst>
              <a:ext uri="{FF2B5EF4-FFF2-40B4-BE49-F238E27FC236}">
                <a16:creationId xmlns:a16="http://schemas.microsoft.com/office/drawing/2014/main" id="{EBF36AC1-BBD9-D65B-E360-332BFE79BEBD}"/>
              </a:ext>
            </a:extLst>
          </p:cNvPr>
          <p:cNvSpPr txBox="1">
            <a:spLocks/>
          </p:cNvSpPr>
          <p:nvPr/>
        </p:nvSpPr>
        <p:spPr>
          <a:xfrm>
            <a:off x="2116806" y="1739913"/>
            <a:ext cx="7464960" cy="1689087"/>
          </a:xfrm>
          <a:prstGeom prst="rect">
            <a:avLst/>
          </a:prstGeom>
        </p:spPr>
        <p:txBody>
          <a:bodyPr>
            <a:noAutofit/>
          </a:bodyPr>
          <a:lstStyle>
            <a:lvl1pPr marL="0" marR="0" indent="0" rtl="0" hangingPunct="0">
              <a:spcBef>
                <a:spcPts val="0"/>
              </a:spcBef>
              <a:spcAft>
                <a:spcPts val="1417"/>
              </a:spcAft>
              <a:tabLst/>
              <a:defRPr lang="de-DE" sz="3200" b="0" i="0" u="none" strike="noStrike" kern="1200">
                <a:ln>
                  <a:noFill/>
                </a:ln>
                <a:latin typeface="Arial" pitchFamily="18"/>
              </a:defRPr>
            </a:lvl1pPr>
          </a:lstStyle>
          <a:p>
            <a:r>
              <a:rPr lang="en-US" altLang="en-US" sz="2400" dirty="0">
                <a:solidFill>
                  <a:sysClr val="windowText" lastClr="000000"/>
                </a:solidFill>
                <a:latin typeface="Times New Roman" panose="02020603050405020304" pitchFamily="18" charset="0"/>
                <a:cs typeface="Times New Roman" panose="02020603050405020304" pitchFamily="18" charset="0"/>
              </a:rPr>
              <a:t>Yet even with a free trade agreement between the U.S. and Canada, which use a common language, the border between these countries still seems to be associated with a reduction in trade.</a:t>
            </a:r>
          </a:p>
          <a:p>
            <a:endParaRPr 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BD785B75-522E-61CE-911A-9777D6EFA0B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68966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6DDBD-DE89-C8A5-03B8-ED99945E0BE1}"/>
            </a:ext>
          </a:extLst>
        </p:cNvPr>
        <p:cNvGrpSpPr/>
        <p:nvPr/>
      </p:nvGrpSpPr>
      <p:grpSpPr>
        <a:xfrm>
          <a:off x="0" y="0"/>
          <a:ext cx="0" cy="0"/>
          <a:chOff x="0" y="0"/>
          <a:chExt cx="0" cy="0"/>
        </a:xfrm>
      </p:grpSpPr>
      <p:sp>
        <p:nvSpPr>
          <p:cNvPr id="5" name="Foliennummernplatzhalter 3">
            <a:extLst>
              <a:ext uri="{FF2B5EF4-FFF2-40B4-BE49-F238E27FC236}">
                <a16:creationId xmlns:a16="http://schemas.microsoft.com/office/drawing/2014/main" id="{CD0A737D-EB25-FBEC-481B-6F4B66C23793}"/>
              </a:ext>
            </a:extLst>
          </p:cNvPr>
          <p:cNvSpPr>
            <a:spLocks noGrp="1"/>
          </p:cNvSpPr>
          <p:nvPr>
            <p:ph type="sldNum" sz="quarter" idx="12"/>
          </p:nvPr>
        </p:nvSpPr>
        <p:spPr/>
        <p:txBody>
          <a:bodyPr/>
          <a:lstStyle/>
          <a:p>
            <a:pPr lvl="0"/>
            <a:fld id="{5300DE9C-389F-4056-A799-8642F6081CF3}" type="slidenum">
              <a:rPr>
                <a:latin typeface="Times New Roman" panose="02020603050405020304" pitchFamily="18" charset="0"/>
                <a:cs typeface="Times New Roman" panose="02020603050405020304" pitchFamily="18" charset="0"/>
              </a:rPr>
              <a:t>15</a:t>
            </a:fld>
            <a:endParaRPr lang="de-DE" dirty="0">
              <a:latin typeface="Times New Roman" panose="02020603050405020304" pitchFamily="18" charset="0"/>
              <a:cs typeface="Times New Roman" panose="02020603050405020304" pitchFamily="18" charset="0"/>
            </a:endParaRPr>
          </a:p>
        </p:txBody>
      </p:sp>
      <p:sp>
        <p:nvSpPr>
          <p:cNvPr id="7" name="Title 1">
            <a:extLst>
              <a:ext uri="{FF2B5EF4-FFF2-40B4-BE49-F238E27FC236}">
                <a16:creationId xmlns:a16="http://schemas.microsoft.com/office/drawing/2014/main" id="{D8580C90-BF5B-B26F-274E-0DC7548B261A}"/>
              </a:ext>
            </a:extLst>
          </p:cNvPr>
          <p:cNvSpPr txBox="1">
            <a:spLocks/>
          </p:cNvSpPr>
          <p:nvPr/>
        </p:nvSpPr>
        <p:spPr>
          <a:xfrm>
            <a:off x="1938720" y="171474"/>
            <a:ext cx="7464960" cy="640485"/>
          </a:xfrm>
          <a:prstGeom prst="rect">
            <a:avLst/>
          </a:prstGeom>
        </p:spPr>
        <p:txBody>
          <a:bodyPr>
            <a:normAutofit fontScale="55000" lnSpcReduction="20000"/>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Canadian provinces and U.S. States that trade</a:t>
            </a:r>
            <a:br>
              <a:rPr lang="en-US" altLang="en-US" sz="3991" dirty="0">
                <a:solidFill>
                  <a:sysClr val="windowText" lastClr="000000"/>
                </a:solidFill>
                <a:latin typeface="Times New Roman" panose="02020603050405020304" pitchFamily="18" charset="0"/>
                <a:cs typeface="Times New Roman" panose="02020603050405020304" pitchFamily="18" charset="0"/>
              </a:rPr>
            </a:br>
            <a:r>
              <a:rPr lang="en-US" altLang="en-US" sz="3991" dirty="0">
                <a:solidFill>
                  <a:sysClr val="windowText" lastClr="000000"/>
                </a:solidFill>
                <a:latin typeface="Times New Roman" panose="02020603050405020304" pitchFamily="18" charset="0"/>
                <a:cs typeface="Times New Roman" panose="02020603050405020304" pitchFamily="18" charset="0"/>
              </a:rPr>
              <a:t>with British Columbia</a:t>
            </a:r>
          </a:p>
          <a:p>
            <a:endParaRPr lang="en-US" altLang="en-US" sz="3991" dirty="0">
              <a:solidFill>
                <a:sysClr val="windowText" lastClr="000000"/>
              </a:solidFill>
              <a:latin typeface="Times New Roman" panose="02020603050405020304" pitchFamily="18" charset="0"/>
              <a:cs typeface="Times New Roman" panose="02020603050405020304" pitchFamily="18" charset="0"/>
            </a:endParaRPr>
          </a:p>
        </p:txBody>
      </p:sp>
      <p:pic>
        <p:nvPicPr>
          <p:cNvPr id="8" name="Picture 12" descr="fig02_04">
            <a:extLst>
              <a:ext uri="{FF2B5EF4-FFF2-40B4-BE49-F238E27FC236}">
                <a16:creationId xmlns:a16="http://schemas.microsoft.com/office/drawing/2014/main" id="{C427C76E-88FF-C377-2048-4AA12231CB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040" y="1451881"/>
            <a:ext cx="5875200" cy="4305600"/>
          </a:xfrm>
          <a:prstGeom prst="rect">
            <a:avLst/>
          </a:prstGeom>
          <a:noFill/>
          <a:extLst>
            <a:ext uri="{909E8E84-426E-40DD-AFC4-6F175D3DCCD1}">
              <a14:hiddenFill xmlns:a14="http://schemas.microsoft.com/office/drawing/2010/main">
                <a:solidFill>
                  <a:srgbClr val="FFFFFF"/>
                </a:solidFill>
              </a14:hiddenFill>
            </a:ext>
          </a:extLst>
        </p:spPr>
      </p:pic>
      <p:sp>
        <p:nvSpPr>
          <p:cNvPr id="3" name="Ellipse 2">
            <a:extLst>
              <a:ext uri="{FF2B5EF4-FFF2-40B4-BE49-F238E27FC236}">
                <a16:creationId xmlns:a16="http://schemas.microsoft.com/office/drawing/2014/main" id="{49B27B4E-1DA6-CDF6-D7B5-E611E53211F8}"/>
              </a:ext>
            </a:extLst>
          </p:cNvPr>
          <p:cNvSpPr/>
          <p:nvPr/>
        </p:nvSpPr>
        <p:spPr>
          <a:xfrm>
            <a:off x="4267111" y="3604681"/>
            <a:ext cx="653175" cy="80408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6" name="Rechteck 5">
            <a:extLst>
              <a:ext uri="{FF2B5EF4-FFF2-40B4-BE49-F238E27FC236}">
                <a16:creationId xmlns:a16="http://schemas.microsoft.com/office/drawing/2014/main" id="{CCBAD4DB-D591-A509-D619-D4D716ECF477}"/>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74839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59FF8-5B06-B63E-A3B3-455D7272246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4ADB0B9-B813-3607-3999-AF69D4BAD751}"/>
              </a:ext>
            </a:extLst>
          </p:cNvPr>
          <p:cNvSpPr txBox="1">
            <a:spLocks/>
          </p:cNvSpPr>
          <p:nvPr/>
        </p:nvSpPr>
        <p:spPr>
          <a:xfrm>
            <a:off x="1703512" y="171474"/>
            <a:ext cx="7853648" cy="640485"/>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altLang="en-US" sz="2400" dirty="0">
                <a:solidFill>
                  <a:sysClr val="windowText" lastClr="000000"/>
                </a:solidFill>
                <a:latin typeface="Times New Roman" panose="02020603050405020304" pitchFamily="18" charset="0"/>
                <a:cs typeface="Times New Roman" panose="02020603050405020304" pitchFamily="18" charset="0"/>
              </a:rPr>
              <a:t>Trade with British Columbia, as percent of GDP (2009)</a:t>
            </a:r>
          </a:p>
        </p:txBody>
      </p:sp>
      <p:pic>
        <p:nvPicPr>
          <p:cNvPr id="6" name="Picture 1" descr="tbl02_01.gif">
            <a:extLst>
              <a:ext uri="{FF2B5EF4-FFF2-40B4-BE49-F238E27FC236}">
                <a16:creationId xmlns:a16="http://schemas.microsoft.com/office/drawing/2014/main" id="{78FA5A4C-8CA1-2DEC-988F-D284434166F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53960" y="739506"/>
            <a:ext cx="7603200" cy="2723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feld 2">
            <a:extLst>
              <a:ext uri="{FF2B5EF4-FFF2-40B4-BE49-F238E27FC236}">
                <a16:creationId xmlns:a16="http://schemas.microsoft.com/office/drawing/2014/main" id="{9E26B9B8-3EBC-ECB6-EEE8-2119F451DD66}"/>
              </a:ext>
            </a:extLst>
          </p:cNvPr>
          <p:cNvSpPr txBox="1"/>
          <p:nvPr/>
        </p:nvSpPr>
        <p:spPr>
          <a:xfrm>
            <a:off x="3995192" y="3426319"/>
            <a:ext cx="1378904" cy="461665"/>
          </a:xfrm>
          <a:prstGeom prst="rect">
            <a:avLst/>
          </a:prstGeom>
          <a:noFill/>
        </p:spPr>
        <p:txBody>
          <a:bodyPr wrap="none" rtlCol="0">
            <a:spAutoFit/>
          </a:bodyPr>
          <a:lstStyle/>
          <a:p>
            <a:r>
              <a:rPr lang="de-DE" sz="2400" dirty="0" err="1">
                <a:latin typeface="Times New Roman" panose="02020603050405020304" pitchFamily="18" charset="0"/>
                <a:cs typeface="Times New Roman" panose="02020603050405020304" pitchFamily="18" charset="0"/>
              </a:rPr>
              <a:t>Interprete</a:t>
            </a:r>
            <a:endParaRPr lang="de-DE" sz="2400" dirty="0">
              <a:latin typeface="Times New Roman" panose="02020603050405020304" pitchFamily="18" charset="0"/>
              <a:cs typeface="Times New Roman" panose="02020603050405020304" pitchFamily="18" charset="0"/>
            </a:endParaRPr>
          </a:p>
        </p:txBody>
      </p:sp>
      <p:sp>
        <p:nvSpPr>
          <p:cNvPr id="2" name="Textfeld 1">
            <a:extLst>
              <a:ext uri="{FF2B5EF4-FFF2-40B4-BE49-F238E27FC236}">
                <a16:creationId xmlns:a16="http://schemas.microsoft.com/office/drawing/2014/main" id="{9F33B494-185D-6180-30A0-EAC19BEDF095}"/>
              </a:ext>
            </a:extLst>
          </p:cNvPr>
          <p:cNvSpPr txBox="1"/>
          <p:nvPr/>
        </p:nvSpPr>
        <p:spPr>
          <a:xfrm>
            <a:off x="5378823" y="1679388"/>
            <a:ext cx="300082" cy="369332"/>
          </a:xfrm>
          <a:prstGeom prst="rect">
            <a:avLst/>
          </a:prstGeom>
          <a:noFill/>
        </p:spPr>
        <p:txBody>
          <a:bodyPr wrap="none" rtlCol="0">
            <a:spAutoFit/>
          </a:bodyPr>
          <a:lstStyle/>
          <a:p>
            <a:r>
              <a:rPr lang="de-DE" dirty="0">
                <a:solidFill>
                  <a:srgbClr val="FF0000"/>
                </a:solidFill>
              </a:rPr>
              <a:t>&gt;</a:t>
            </a:r>
          </a:p>
        </p:txBody>
      </p:sp>
      <p:sp>
        <p:nvSpPr>
          <p:cNvPr id="13" name="Textfeld 12">
            <a:extLst>
              <a:ext uri="{FF2B5EF4-FFF2-40B4-BE49-F238E27FC236}">
                <a16:creationId xmlns:a16="http://schemas.microsoft.com/office/drawing/2014/main" id="{5B19DDED-FBE2-9A8C-1F7C-3EB3468F4B03}"/>
              </a:ext>
            </a:extLst>
          </p:cNvPr>
          <p:cNvSpPr txBox="1"/>
          <p:nvPr/>
        </p:nvSpPr>
        <p:spPr>
          <a:xfrm>
            <a:off x="5374105" y="1425359"/>
            <a:ext cx="300082" cy="369332"/>
          </a:xfrm>
          <a:prstGeom prst="rect">
            <a:avLst/>
          </a:prstGeom>
          <a:noFill/>
        </p:spPr>
        <p:txBody>
          <a:bodyPr wrap="none" rtlCol="0">
            <a:spAutoFit/>
          </a:bodyPr>
          <a:lstStyle/>
          <a:p>
            <a:r>
              <a:rPr lang="de-DE" dirty="0">
                <a:solidFill>
                  <a:srgbClr val="FF0000"/>
                </a:solidFill>
              </a:rPr>
              <a:t>&gt;</a:t>
            </a:r>
          </a:p>
        </p:txBody>
      </p:sp>
      <p:sp>
        <p:nvSpPr>
          <p:cNvPr id="14" name="Textfeld 13">
            <a:extLst>
              <a:ext uri="{FF2B5EF4-FFF2-40B4-BE49-F238E27FC236}">
                <a16:creationId xmlns:a16="http://schemas.microsoft.com/office/drawing/2014/main" id="{41591EA9-94FD-5457-9210-8CD907FF8B7B}"/>
              </a:ext>
            </a:extLst>
          </p:cNvPr>
          <p:cNvSpPr txBox="1"/>
          <p:nvPr/>
        </p:nvSpPr>
        <p:spPr>
          <a:xfrm>
            <a:off x="5374105" y="1951922"/>
            <a:ext cx="300082" cy="369332"/>
          </a:xfrm>
          <a:prstGeom prst="rect">
            <a:avLst/>
          </a:prstGeom>
          <a:noFill/>
        </p:spPr>
        <p:txBody>
          <a:bodyPr wrap="none" rtlCol="0">
            <a:spAutoFit/>
          </a:bodyPr>
          <a:lstStyle/>
          <a:p>
            <a:r>
              <a:rPr lang="de-DE" dirty="0">
                <a:solidFill>
                  <a:srgbClr val="FF0000"/>
                </a:solidFill>
              </a:rPr>
              <a:t>&gt;</a:t>
            </a:r>
          </a:p>
        </p:txBody>
      </p:sp>
      <p:sp>
        <p:nvSpPr>
          <p:cNvPr id="15" name="Textfeld 14">
            <a:extLst>
              <a:ext uri="{FF2B5EF4-FFF2-40B4-BE49-F238E27FC236}">
                <a16:creationId xmlns:a16="http://schemas.microsoft.com/office/drawing/2014/main" id="{73D1C124-408C-D1AB-2164-0D57CDF8C8BA}"/>
              </a:ext>
            </a:extLst>
          </p:cNvPr>
          <p:cNvSpPr txBox="1"/>
          <p:nvPr/>
        </p:nvSpPr>
        <p:spPr>
          <a:xfrm>
            <a:off x="5369387" y="2212006"/>
            <a:ext cx="300082" cy="369332"/>
          </a:xfrm>
          <a:prstGeom prst="rect">
            <a:avLst/>
          </a:prstGeom>
          <a:noFill/>
        </p:spPr>
        <p:txBody>
          <a:bodyPr wrap="none" rtlCol="0">
            <a:spAutoFit/>
          </a:bodyPr>
          <a:lstStyle/>
          <a:p>
            <a:r>
              <a:rPr lang="de-DE" dirty="0">
                <a:solidFill>
                  <a:srgbClr val="FF0000"/>
                </a:solidFill>
              </a:rPr>
              <a:t>&gt;</a:t>
            </a:r>
          </a:p>
        </p:txBody>
      </p:sp>
      <p:sp>
        <p:nvSpPr>
          <p:cNvPr id="16" name="Textfeld 15">
            <a:extLst>
              <a:ext uri="{FF2B5EF4-FFF2-40B4-BE49-F238E27FC236}">
                <a16:creationId xmlns:a16="http://schemas.microsoft.com/office/drawing/2014/main" id="{3D1A044A-53F5-2727-F9F9-ABB282BF5261}"/>
              </a:ext>
            </a:extLst>
          </p:cNvPr>
          <p:cNvSpPr txBox="1"/>
          <p:nvPr/>
        </p:nvSpPr>
        <p:spPr>
          <a:xfrm>
            <a:off x="5369387" y="2704620"/>
            <a:ext cx="300082" cy="369332"/>
          </a:xfrm>
          <a:prstGeom prst="rect">
            <a:avLst/>
          </a:prstGeom>
          <a:noFill/>
        </p:spPr>
        <p:txBody>
          <a:bodyPr wrap="none" rtlCol="0">
            <a:spAutoFit/>
          </a:bodyPr>
          <a:lstStyle/>
          <a:p>
            <a:r>
              <a:rPr lang="de-DE" dirty="0">
                <a:solidFill>
                  <a:srgbClr val="FF0000"/>
                </a:solidFill>
              </a:rPr>
              <a:t>&gt;</a:t>
            </a:r>
          </a:p>
        </p:txBody>
      </p:sp>
      <p:sp>
        <p:nvSpPr>
          <p:cNvPr id="17" name="Textfeld 16">
            <a:extLst>
              <a:ext uri="{FF2B5EF4-FFF2-40B4-BE49-F238E27FC236}">
                <a16:creationId xmlns:a16="http://schemas.microsoft.com/office/drawing/2014/main" id="{C4E1A40A-9972-F8C1-C71C-CD5101AD9A6E}"/>
              </a:ext>
            </a:extLst>
          </p:cNvPr>
          <p:cNvSpPr txBox="1"/>
          <p:nvPr/>
        </p:nvSpPr>
        <p:spPr>
          <a:xfrm>
            <a:off x="5378823" y="2444673"/>
            <a:ext cx="300082" cy="369332"/>
          </a:xfrm>
          <a:prstGeom prst="rect">
            <a:avLst/>
          </a:prstGeom>
          <a:noFill/>
        </p:spPr>
        <p:txBody>
          <a:bodyPr wrap="none" rtlCol="0">
            <a:spAutoFit/>
          </a:bodyPr>
          <a:lstStyle/>
          <a:p>
            <a:r>
              <a:rPr lang="de-DE" dirty="0">
                <a:solidFill>
                  <a:srgbClr val="FF0000"/>
                </a:solidFill>
              </a:rPr>
              <a:t>&gt;</a:t>
            </a:r>
          </a:p>
        </p:txBody>
      </p:sp>
      <p:sp>
        <p:nvSpPr>
          <p:cNvPr id="18" name="Rechteck 17">
            <a:extLst>
              <a:ext uri="{FF2B5EF4-FFF2-40B4-BE49-F238E27FC236}">
                <a16:creationId xmlns:a16="http://schemas.microsoft.com/office/drawing/2014/main" id="{9380C9F0-6B2D-372D-55CC-94AAF33041C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7610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4" grpId="0"/>
      <p:bldP spid="15" grpId="0"/>
      <p:bldP spid="1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143653" y="-13447"/>
            <a:ext cx="8899494" cy="567680"/>
          </a:xfrm>
          <a:prstGeom prst="rect">
            <a:avLst/>
          </a:prstGeom>
          <a:noFill/>
        </p:spPr>
        <p:txBody>
          <a:bodyPr wrap="square" rtlCol="0">
            <a:noAutofit/>
          </a:bodyPr>
          <a:lstStyle/>
          <a:p>
            <a:pPr algn="ctr"/>
            <a:r>
              <a:rPr lang="de-DE" sz="3200" b="1" dirty="0" err="1"/>
              <a:t>Descriptive</a:t>
            </a:r>
            <a:r>
              <a:rPr lang="de-DE" sz="3200" b="1" dirty="0"/>
              <a:t> Case Study Germany</a:t>
            </a:r>
          </a:p>
          <a:p>
            <a:pPr algn="ctr"/>
            <a:endParaRPr lang="de-DE" sz="3200" dirty="0"/>
          </a:p>
          <a:p>
            <a:pPr algn="ctr"/>
            <a:r>
              <a:rPr lang="de-DE" sz="3200" dirty="0"/>
              <a:t>Regional trade </a:t>
            </a:r>
            <a:r>
              <a:rPr lang="de-DE" sz="3200" dirty="0" err="1"/>
              <a:t>relations</a:t>
            </a:r>
            <a:endParaRPr lang="de-DE" sz="3200" dirty="0"/>
          </a:p>
          <a:p>
            <a:pPr algn="ctr"/>
            <a:endParaRPr lang="de-DE" sz="3200" dirty="0"/>
          </a:p>
          <a:p>
            <a:pPr algn="ctr"/>
            <a:r>
              <a:rPr lang="de-DE" sz="3200" dirty="0"/>
              <a:t>Historical </a:t>
            </a:r>
            <a:r>
              <a:rPr lang="de-DE" sz="3200" dirty="0" err="1"/>
              <a:t>developments</a:t>
            </a:r>
            <a:endParaRPr lang="de-DE" sz="3200" dirty="0"/>
          </a:p>
          <a:p>
            <a:pPr algn="ctr"/>
            <a:endParaRPr lang="de-DE" sz="3200" dirty="0"/>
          </a:p>
          <a:p>
            <a:pPr algn="ctr"/>
            <a:r>
              <a:rPr lang="de-DE" sz="3200" dirty="0"/>
              <a:t>General </a:t>
            </a:r>
            <a:r>
              <a:rPr lang="de-DE" sz="3200" dirty="0" err="1"/>
              <a:t>aggregates</a:t>
            </a:r>
            <a:endParaRPr lang="de-DE" sz="3200" dirty="0"/>
          </a:p>
        </p:txBody>
      </p:sp>
      <p:sp>
        <p:nvSpPr>
          <p:cNvPr id="22" name="Rechteck 21">
            <a:extLst>
              <a:ext uri="{FF2B5EF4-FFF2-40B4-BE49-F238E27FC236}">
                <a16:creationId xmlns:a16="http://schemas.microsoft.com/office/drawing/2014/main" id="{97136846-D6BF-416F-93B4-B9714268190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20016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EE0B7-4348-C84C-B6EF-1F92FE62E616}"/>
            </a:ext>
          </a:extLst>
        </p:cNvPr>
        <p:cNvGrpSpPr/>
        <p:nvPr/>
      </p:nvGrpSpPr>
      <p:grpSpPr>
        <a:xfrm>
          <a:off x="0" y="0"/>
          <a:ext cx="0" cy="0"/>
          <a:chOff x="0" y="0"/>
          <a:chExt cx="0" cy="0"/>
        </a:xfrm>
      </p:grpSpPr>
      <p:sp>
        <p:nvSpPr>
          <p:cNvPr id="5" name="Textfeld 4">
            <a:extLst>
              <a:ext uri="{FF2B5EF4-FFF2-40B4-BE49-F238E27FC236}">
                <a16:creationId xmlns:a16="http://schemas.microsoft.com/office/drawing/2014/main" id="{2B74C647-39E0-E555-488E-E4F78F8AA6EE}"/>
              </a:ext>
            </a:extLst>
          </p:cNvPr>
          <p:cNvSpPr txBox="1"/>
          <p:nvPr/>
        </p:nvSpPr>
        <p:spPr>
          <a:xfrm>
            <a:off x="143653" y="-13447"/>
            <a:ext cx="8899494" cy="567680"/>
          </a:xfrm>
          <a:prstGeom prst="rect">
            <a:avLst/>
          </a:prstGeom>
          <a:noFill/>
        </p:spPr>
        <p:txBody>
          <a:bodyPr wrap="square" rtlCol="0">
            <a:noAutofit/>
          </a:bodyPr>
          <a:lstStyle/>
          <a:p>
            <a:pPr algn="ctr"/>
            <a:r>
              <a:rPr lang="de-DE" sz="3200" dirty="0"/>
              <a:t>International Trade Germany </a:t>
            </a:r>
            <a:r>
              <a:rPr lang="de-DE" sz="3200" dirty="0" err="1"/>
              <a:t>vs</a:t>
            </a:r>
            <a:r>
              <a:rPr lang="de-DE" sz="3200" dirty="0"/>
              <a:t> World (real)</a:t>
            </a:r>
          </a:p>
        </p:txBody>
      </p:sp>
      <p:sp>
        <p:nvSpPr>
          <p:cNvPr id="11" name="Textfeld 10">
            <a:extLst>
              <a:ext uri="{FF2B5EF4-FFF2-40B4-BE49-F238E27FC236}">
                <a16:creationId xmlns:a16="http://schemas.microsoft.com/office/drawing/2014/main" id="{04229AE6-8E9B-E394-9259-54CBB3F35CA8}"/>
              </a:ext>
            </a:extLst>
          </p:cNvPr>
          <p:cNvSpPr txBox="1"/>
          <p:nvPr/>
        </p:nvSpPr>
        <p:spPr>
          <a:xfrm>
            <a:off x="0" y="5453759"/>
            <a:ext cx="1565506" cy="646331"/>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Source: Destatis, CPB</a:t>
            </a:r>
          </a:p>
        </p:txBody>
      </p:sp>
      <p:sp>
        <p:nvSpPr>
          <p:cNvPr id="22" name="Rechteck 21">
            <a:extLst>
              <a:ext uri="{FF2B5EF4-FFF2-40B4-BE49-F238E27FC236}">
                <a16:creationId xmlns:a16="http://schemas.microsoft.com/office/drawing/2014/main" id="{CCC2E502-860C-E3E7-5306-99A38786B8E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C499DF6A-4960-D62E-110A-959F191BED48}"/>
              </a:ext>
            </a:extLst>
          </p:cNvPr>
          <p:cNvPicPr>
            <a:picLocks noChangeAspect="1"/>
          </p:cNvPicPr>
          <p:nvPr/>
        </p:nvPicPr>
        <p:blipFill>
          <a:blip r:embed="rId2"/>
          <a:stretch>
            <a:fillRect/>
          </a:stretch>
        </p:blipFill>
        <p:spPr>
          <a:xfrm>
            <a:off x="1031069" y="757910"/>
            <a:ext cx="6759728" cy="4789450"/>
          </a:xfrm>
          <a:prstGeom prst="rect">
            <a:avLst/>
          </a:prstGeom>
        </p:spPr>
      </p:pic>
    </p:spTree>
    <p:extLst>
      <p:ext uri="{BB962C8B-B14F-4D97-AF65-F5344CB8AC3E}">
        <p14:creationId xmlns:p14="http://schemas.microsoft.com/office/powerpoint/2010/main" val="3057623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5801465" y="0"/>
            <a:ext cx="5950324" cy="370574"/>
          </a:xfrm>
          <a:prstGeom prst="rect">
            <a:avLst/>
          </a:prstGeom>
          <a:noFill/>
        </p:spPr>
        <p:txBody>
          <a:bodyPr wrap="square" rtlCol="0">
            <a:noAutofit/>
          </a:bodyPr>
          <a:lstStyle/>
          <a:p>
            <a:pPr algn="ctr"/>
            <a:r>
              <a:rPr lang="de-DE" sz="2000" dirty="0">
                <a:latin typeface="Times New Roman" panose="02020603050405020304" pitchFamily="18" charset="0"/>
                <a:cs typeface="Times New Roman" panose="02020603050405020304" pitchFamily="18" charset="0"/>
              </a:rPr>
              <a:t>German Trade </a:t>
            </a:r>
            <a:r>
              <a:rPr lang="de-DE" sz="2000" dirty="0" err="1">
                <a:latin typeface="Times New Roman" panose="02020603050405020304" pitchFamily="18" charset="0"/>
                <a:cs typeface="Times New Roman" panose="02020603050405020304" pitchFamily="18" charset="0"/>
              </a:rPr>
              <a:t>Regions</a:t>
            </a:r>
            <a:endParaRPr lang="de-DE" sz="20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3C423D06-614E-4CCF-A19B-A8C947E20749}"/>
              </a:ext>
            </a:extLst>
          </p:cNvPr>
          <p:cNvSpPr txBox="1"/>
          <p:nvPr/>
        </p:nvSpPr>
        <p:spPr>
          <a:xfrm>
            <a:off x="6786281" y="482645"/>
            <a:ext cx="5405719" cy="538930"/>
          </a:xfrm>
          <a:prstGeom prst="rect">
            <a:avLst/>
          </a:prstGeom>
          <a:noFill/>
        </p:spPr>
        <p:txBody>
          <a:bodyPr wrap="square" rtlCol="0">
            <a:noAutofit/>
          </a:bodyPr>
          <a:lstStyle/>
          <a:p>
            <a:r>
              <a:rPr lang="de-DE" sz="1000" b="1" dirty="0">
                <a:latin typeface="Times New Roman" panose="02020603050405020304" pitchFamily="18" charset="0"/>
                <a:cs typeface="Times New Roman" panose="02020603050405020304" pitchFamily="18" charset="0"/>
              </a:rPr>
              <a:t>USMCA:</a:t>
            </a:r>
            <a:r>
              <a:rPr lang="de-DE" sz="1000" dirty="0">
                <a:latin typeface="Times New Roman" panose="02020603050405020304" pitchFamily="18" charset="0"/>
                <a:cs typeface="Times New Roman" panose="02020603050405020304" pitchFamily="18" charset="0"/>
              </a:rPr>
              <a:t> USA, Mexiko, Kanada; </a:t>
            </a:r>
            <a:r>
              <a:rPr lang="de-DE" sz="1000" b="1" dirty="0">
                <a:latin typeface="Times New Roman" panose="02020603050405020304" pitchFamily="18" charset="0"/>
                <a:cs typeface="Times New Roman" panose="02020603050405020304" pitchFamily="18" charset="0"/>
              </a:rPr>
              <a:t>BRICS:</a:t>
            </a:r>
            <a:r>
              <a:rPr lang="de-DE" sz="1000" dirty="0">
                <a:latin typeface="Times New Roman" panose="02020603050405020304" pitchFamily="18" charset="0"/>
                <a:cs typeface="Times New Roman" panose="02020603050405020304" pitchFamily="18" charset="0"/>
              </a:rPr>
              <a:t> Brasilien, </a:t>
            </a:r>
            <a:r>
              <a:rPr lang="de-DE" sz="1000" dirty="0" err="1">
                <a:latin typeface="Times New Roman" panose="02020603050405020304" pitchFamily="18" charset="0"/>
                <a:cs typeface="Times New Roman" panose="02020603050405020304" pitchFamily="18" charset="0"/>
              </a:rPr>
              <a:t>Rußland</a:t>
            </a:r>
            <a:r>
              <a:rPr lang="de-DE" sz="1000" dirty="0">
                <a:latin typeface="Times New Roman" panose="02020603050405020304" pitchFamily="18" charset="0"/>
                <a:cs typeface="Times New Roman" panose="02020603050405020304" pitchFamily="18" charset="0"/>
              </a:rPr>
              <a:t>, Portugal, China, Südafrika</a:t>
            </a:r>
          </a:p>
          <a:p>
            <a:r>
              <a:rPr lang="de-DE" sz="1000" b="1" dirty="0">
                <a:latin typeface="Times New Roman" panose="02020603050405020304" pitchFamily="18" charset="0"/>
                <a:cs typeface="Times New Roman" panose="02020603050405020304" pitchFamily="18" charset="0"/>
              </a:rPr>
              <a:t>EU-alt:</a:t>
            </a:r>
            <a:r>
              <a:rPr lang="de-DE" sz="1000" dirty="0">
                <a:latin typeface="Times New Roman" panose="02020603050405020304" pitchFamily="18" charset="0"/>
                <a:cs typeface="Times New Roman" panose="02020603050405020304" pitchFamily="18" charset="0"/>
              </a:rPr>
              <a:t> BEL, DNK, FIN, FRA, GRE, IRL, ITA, LUX, NDL, AUT, POR, SWE, ESP</a:t>
            </a:r>
          </a:p>
          <a:p>
            <a:r>
              <a:rPr lang="de-DE" sz="1000" b="1" dirty="0">
                <a:latin typeface="Times New Roman" panose="02020603050405020304" pitchFamily="18" charset="0"/>
                <a:cs typeface="Times New Roman" panose="02020603050405020304" pitchFamily="18" charset="0"/>
              </a:rPr>
              <a:t>EU-neu</a:t>
            </a:r>
            <a:r>
              <a:rPr lang="de-DE" sz="1000" dirty="0">
                <a:latin typeface="Times New Roman" panose="02020603050405020304" pitchFamily="18" charset="0"/>
                <a:cs typeface="Times New Roman" panose="02020603050405020304" pitchFamily="18" charset="0"/>
              </a:rPr>
              <a:t>: BUL, EST, CRO, LET, LIT, MLT, POL, ROM, SVL, SLO, CZE, HUN, CYP </a:t>
            </a:r>
          </a:p>
        </p:txBody>
      </p:sp>
      <p:sp>
        <p:nvSpPr>
          <p:cNvPr id="15" name="Rechteck 14">
            <a:extLst>
              <a:ext uri="{FF2B5EF4-FFF2-40B4-BE49-F238E27FC236}">
                <a16:creationId xmlns:a16="http://schemas.microsoft.com/office/drawing/2014/main" id="{E27161AB-F82C-4BE4-BB13-B334C805F49A}"/>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CAB97422-760A-CA92-0D07-9433E5B59EFD}"/>
              </a:ext>
            </a:extLst>
          </p:cNvPr>
          <p:cNvPicPr>
            <a:picLocks noChangeAspect="1"/>
          </p:cNvPicPr>
          <p:nvPr/>
        </p:nvPicPr>
        <p:blipFill>
          <a:blip r:embed="rId2"/>
          <a:stretch>
            <a:fillRect/>
          </a:stretch>
        </p:blipFill>
        <p:spPr>
          <a:xfrm>
            <a:off x="0" y="16038"/>
            <a:ext cx="5627322" cy="3449729"/>
          </a:xfrm>
          <a:prstGeom prst="rect">
            <a:avLst/>
          </a:prstGeom>
        </p:spPr>
      </p:pic>
      <p:pic>
        <p:nvPicPr>
          <p:cNvPr id="3" name="Grafik 2">
            <a:extLst>
              <a:ext uri="{FF2B5EF4-FFF2-40B4-BE49-F238E27FC236}">
                <a16:creationId xmlns:a16="http://schemas.microsoft.com/office/drawing/2014/main" id="{23316DF9-4972-4C4F-2C49-1394FD8729D0}"/>
              </a:ext>
            </a:extLst>
          </p:cNvPr>
          <p:cNvPicPr>
            <a:picLocks noChangeAspect="1"/>
          </p:cNvPicPr>
          <p:nvPr/>
        </p:nvPicPr>
        <p:blipFill>
          <a:blip r:embed="rId3"/>
          <a:stretch>
            <a:fillRect/>
          </a:stretch>
        </p:blipFill>
        <p:spPr>
          <a:xfrm>
            <a:off x="0" y="3429000"/>
            <a:ext cx="5627322" cy="3382380"/>
          </a:xfrm>
          <a:prstGeom prst="rect">
            <a:avLst/>
          </a:prstGeom>
        </p:spPr>
      </p:pic>
    </p:spTree>
    <p:extLst>
      <p:ext uri="{BB962C8B-B14F-4D97-AF65-F5344CB8AC3E}">
        <p14:creationId xmlns:p14="http://schemas.microsoft.com/office/powerpoint/2010/main" val="3869043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059AB-7564-5C9C-26E8-F160475C24F8}"/>
            </a:ext>
          </a:extLst>
        </p:cNvPr>
        <p:cNvGrpSpPr/>
        <p:nvPr/>
      </p:nvGrpSpPr>
      <p:grpSpPr>
        <a:xfrm>
          <a:off x="0" y="0"/>
          <a:ext cx="0" cy="0"/>
          <a:chOff x="0" y="0"/>
          <a:chExt cx="0" cy="0"/>
        </a:xfrm>
      </p:grpSpPr>
      <p:sp>
        <p:nvSpPr>
          <p:cNvPr id="4" name="Titel 1">
            <a:extLst>
              <a:ext uri="{FF2B5EF4-FFF2-40B4-BE49-F238E27FC236}">
                <a16:creationId xmlns:a16="http://schemas.microsoft.com/office/drawing/2014/main" id="{1886074E-9142-27D0-4EA6-7FB342F16073}"/>
              </a:ext>
            </a:extLst>
          </p:cNvPr>
          <p:cNvSpPr txBox="1">
            <a:spLocks/>
          </p:cNvSpPr>
          <p:nvPr/>
        </p:nvSpPr>
        <p:spPr>
          <a:xfrm>
            <a:off x="661382" y="121921"/>
            <a:ext cx="7464960" cy="447039"/>
          </a:xfrm>
          <a:prstGeom prst="rect">
            <a:avLst/>
          </a:prstGeom>
        </p:spPr>
        <p:txBody>
          <a:bodyPr>
            <a:normAutofit fontScale="25000" lnSpcReduction="20000"/>
          </a:bodyPr>
          <a:lstStyle>
            <a:lvl1pPr algn="ctr" rtl="0" hangingPunct="0">
              <a:tabLst/>
              <a:defRPr lang="de-DE" sz="4400" b="0" i="0" u="none" strike="noStrike" kern="1200">
                <a:ln>
                  <a:noFill/>
                </a:ln>
                <a:latin typeface="Arial" pitchFamily="18"/>
              </a:defRPr>
            </a:lvl1pPr>
          </a:lstStyle>
          <a:p>
            <a:r>
              <a:rPr lang="en-US" altLang="en-US" sz="11611" dirty="0">
                <a:solidFill>
                  <a:sysClr val="windowText" lastClr="000000"/>
                </a:solidFill>
                <a:latin typeface="Times New Roman" panose="02020603050405020304" pitchFamily="18" charset="0"/>
                <a:cs typeface="Times New Roman" panose="02020603050405020304" pitchFamily="18" charset="0"/>
              </a:rPr>
              <a:t>Trading Partners USA (2024 Goods)</a:t>
            </a:r>
          </a:p>
          <a:p>
            <a:br>
              <a:rPr lang="en-US" altLang="en-US" sz="11611" dirty="0">
                <a:solidFill>
                  <a:sysClr val="windowText" lastClr="000000"/>
                </a:solidFill>
                <a:latin typeface="Times New Roman" panose="02020603050405020304" pitchFamily="18" charset="0"/>
                <a:cs typeface="Times New Roman" panose="02020603050405020304" pitchFamily="18" charset="0"/>
              </a:rPr>
            </a:br>
            <a:endParaRPr lang="en-US" sz="1161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93E30E16-796E-A914-A3A9-4556F65A09C2}"/>
              </a:ext>
            </a:extLst>
          </p:cNvPr>
          <p:cNvSpPr/>
          <p:nvPr/>
        </p:nvSpPr>
        <p:spPr>
          <a:xfrm>
            <a:off x="2699490" y="5617969"/>
            <a:ext cx="594387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F383A607-4609-8852-EF37-BD91F4446662}"/>
              </a:ext>
            </a:extLst>
          </p:cNvPr>
          <p:cNvSpPr txBox="1"/>
          <p:nvPr/>
        </p:nvSpPr>
        <p:spPr>
          <a:xfrm>
            <a:off x="1938722" y="6107017"/>
            <a:ext cx="1215397"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a:t>
            </a:r>
          </a:p>
        </p:txBody>
      </p:sp>
      <p:sp>
        <p:nvSpPr>
          <p:cNvPr id="25" name="Rechteck 24">
            <a:extLst>
              <a:ext uri="{FF2B5EF4-FFF2-40B4-BE49-F238E27FC236}">
                <a16:creationId xmlns:a16="http://schemas.microsoft.com/office/drawing/2014/main" id="{D2B3257A-B1E0-435F-38C0-78A31DDA91AC}"/>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99340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1122829" y="0"/>
            <a:ext cx="10219765" cy="567680"/>
          </a:xfrm>
          <a:prstGeom prst="rect">
            <a:avLst/>
          </a:prstGeom>
          <a:noFill/>
        </p:spPr>
        <p:txBody>
          <a:bodyPr wrap="square" rtlCol="0">
            <a:noAutofit/>
          </a:bodyPr>
          <a:lstStyle/>
          <a:p>
            <a:pPr algn="ctr"/>
            <a:r>
              <a:rPr lang="de-DE" sz="3200" dirty="0">
                <a:latin typeface="Times New Roman" panose="02020603050405020304" pitchFamily="18" charset="0"/>
                <a:cs typeface="Times New Roman" panose="02020603050405020304" pitchFamily="18" charset="0"/>
              </a:rPr>
              <a:t>German Trade</a:t>
            </a:r>
            <a:endParaRPr lang="de-DE" sz="2400" dirty="0">
              <a:latin typeface="Times New Roman" panose="02020603050405020304" pitchFamily="18" charset="0"/>
              <a:cs typeface="Times New Roman" panose="02020603050405020304" pitchFamily="18" charset="0"/>
            </a:endParaRPr>
          </a:p>
        </p:txBody>
      </p:sp>
      <p:sp>
        <p:nvSpPr>
          <p:cNvPr id="7" name="Textfeld 6">
            <a:extLst>
              <a:ext uri="{FF2B5EF4-FFF2-40B4-BE49-F238E27FC236}">
                <a16:creationId xmlns:a16="http://schemas.microsoft.com/office/drawing/2014/main" id="{57E4A691-383D-4399-B93E-2A38241FA9F4}"/>
              </a:ext>
            </a:extLst>
          </p:cNvPr>
          <p:cNvSpPr txBox="1"/>
          <p:nvPr/>
        </p:nvSpPr>
        <p:spPr>
          <a:xfrm>
            <a:off x="360000" y="99174"/>
            <a:ext cx="1661545"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Quelle: Destatis</a:t>
            </a:r>
          </a:p>
        </p:txBody>
      </p:sp>
      <p:sp>
        <p:nvSpPr>
          <p:cNvPr id="15" name="Rechteck 14">
            <a:extLst>
              <a:ext uri="{FF2B5EF4-FFF2-40B4-BE49-F238E27FC236}">
                <a16:creationId xmlns:a16="http://schemas.microsoft.com/office/drawing/2014/main" id="{83DCC37D-3153-4DDD-A6E2-543FF2BCC51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272D6B4F-1629-E80A-B05A-6C18FD8BB153}"/>
              </a:ext>
            </a:extLst>
          </p:cNvPr>
          <p:cNvPicPr>
            <a:picLocks noChangeAspect="1"/>
          </p:cNvPicPr>
          <p:nvPr/>
        </p:nvPicPr>
        <p:blipFill>
          <a:blip r:embed="rId2"/>
          <a:stretch>
            <a:fillRect/>
          </a:stretch>
        </p:blipFill>
        <p:spPr>
          <a:xfrm>
            <a:off x="360000" y="666854"/>
            <a:ext cx="7629362" cy="5591706"/>
          </a:xfrm>
          <a:prstGeom prst="rect">
            <a:avLst/>
          </a:prstGeom>
        </p:spPr>
      </p:pic>
    </p:spTree>
    <p:extLst>
      <p:ext uri="{BB962C8B-B14F-4D97-AF65-F5344CB8AC3E}">
        <p14:creationId xmlns:p14="http://schemas.microsoft.com/office/powerpoint/2010/main" val="2414030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1122829" y="0"/>
            <a:ext cx="10219765" cy="567680"/>
          </a:xfrm>
          <a:prstGeom prst="rect">
            <a:avLst/>
          </a:prstGeom>
          <a:noFill/>
        </p:spPr>
        <p:txBody>
          <a:bodyPr wrap="square" rtlCol="0">
            <a:noAutofit/>
          </a:bodyPr>
          <a:lstStyle/>
          <a:p>
            <a:pPr algn="ctr"/>
            <a:r>
              <a:rPr lang="de-DE" sz="2400" dirty="0">
                <a:latin typeface="Times New Roman" panose="02020603050405020304" pitchFamily="18" charset="0"/>
                <a:cs typeface="Times New Roman" panose="02020603050405020304" pitchFamily="18" charset="0"/>
              </a:rPr>
              <a:t>German Trade</a:t>
            </a:r>
          </a:p>
        </p:txBody>
      </p:sp>
      <p:sp>
        <p:nvSpPr>
          <p:cNvPr id="7" name="Textfeld 6">
            <a:extLst>
              <a:ext uri="{FF2B5EF4-FFF2-40B4-BE49-F238E27FC236}">
                <a16:creationId xmlns:a16="http://schemas.microsoft.com/office/drawing/2014/main" id="{57E4A691-383D-4399-B93E-2A38241FA9F4}"/>
              </a:ext>
            </a:extLst>
          </p:cNvPr>
          <p:cNvSpPr txBox="1"/>
          <p:nvPr/>
        </p:nvSpPr>
        <p:spPr>
          <a:xfrm>
            <a:off x="360000" y="99174"/>
            <a:ext cx="1661545"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Quelle: Destatis</a:t>
            </a:r>
          </a:p>
        </p:txBody>
      </p:sp>
      <p:sp>
        <p:nvSpPr>
          <p:cNvPr id="15" name="Rechteck 14">
            <a:extLst>
              <a:ext uri="{FF2B5EF4-FFF2-40B4-BE49-F238E27FC236}">
                <a16:creationId xmlns:a16="http://schemas.microsoft.com/office/drawing/2014/main" id="{83DCC37D-3153-4DDD-A6E2-543FF2BCC51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2AEA2A40-30C8-BE80-3CA0-A1F3FAD90E98}"/>
              </a:ext>
            </a:extLst>
          </p:cNvPr>
          <p:cNvPicPr>
            <a:picLocks noChangeAspect="1"/>
          </p:cNvPicPr>
          <p:nvPr/>
        </p:nvPicPr>
        <p:blipFill>
          <a:blip r:embed="rId2"/>
          <a:stretch>
            <a:fillRect/>
          </a:stretch>
        </p:blipFill>
        <p:spPr>
          <a:xfrm>
            <a:off x="12191" y="3899654"/>
            <a:ext cx="8677413" cy="2617089"/>
          </a:xfrm>
          <a:prstGeom prst="rect">
            <a:avLst/>
          </a:prstGeom>
        </p:spPr>
      </p:pic>
      <p:pic>
        <p:nvPicPr>
          <p:cNvPr id="4" name="Grafik 3">
            <a:extLst>
              <a:ext uri="{FF2B5EF4-FFF2-40B4-BE49-F238E27FC236}">
                <a16:creationId xmlns:a16="http://schemas.microsoft.com/office/drawing/2014/main" id="{10453418-0322-BA0F-C4FD-2EE1AC54D41D}"/>
              </a:ext>
            </a:extLst>
          </p:cNvPr>
          <p:cNvPicPr>
            <a:picLocks noChangeAspect="1"/>
          </p:cNvPicPr>
          <p:nvPr/>
        </p:nvPicPr>
        <p:blipFill>
          <a:blip r:embed="rId3"/>
          <a:stretch>
            <a:fillRect/>
          </a:stretch>
        </p:blipFill>
        <p:spPr>
          <a:xfrm>
            <a:off x="12191" y="468507"/>
            <a:ext cx="8690823" cy="2617090"/>
          </a:xfrm>
          <a:prstGeom prst="rect">
            <a:avLst/>
          </a:prstGeom>
        </p:spPr>
      </p:pic>
    </p:spTree>
    <p:extLst>
      <p:ext uri="{BB962C8B-B14F-4D97-AF65-F5344CB8AC3E}">
        <p14:creationId xmlns:p14="http://schemas.microsoft.com/office/powerpoint/2010/main" val="1498233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nummernplatzhalter 1"/>
          <p:cNvSpPr>
            <a:spLocks noGrp="1"/>
          </p:cNvSpPr>
          <p:nvPr>
            <p:ph type="sldNum" sz="quarter" idx="10"/>
          </p:nvPr>
        </p:nvSpPr>
        <p:spPr>
          <a:noFill/>
        </p:spPr>
        <p:txBody>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fld id="{E181A1DF-35C4-4479-9BD5-005A8B10D74E}" type="slidenum">
              <a:rPr lang="de-DE" altLang="de-DE" sz="2400">
                <a:solidFill>
                  <a:srgbClr val="000000"/>
                </a:solidFill>
              </a:rPr>
              <a:pPr eaLnBrk="1" hangingPunct="1">
                <a:buClrTx/>
                <a:buFontTx/>
                <a:buNone/>
              </a:pPr>
              <a:t>22</a:t>
            </a:fld>
            <a:endParaRPr lang="de-DE" altLang="de-DE" sz="2400">
              <a:solidFill>
                <a:srgbClr val="000000"/>
              </a:solidFill>
            </a:endParaRPr>
          </a:p>
        </p:txBody>
      </p:sp>
      <p:sp>
        <p:nvSpPr>
          <p:cNvPr id="29699" name="Rectangle 1"/>
          <p:cNvSpPr>
            <a:spLocks noChangeArrowheads="1"/>
          </p:cNvSpPr>
          <p:nvPr/>
        </p:nvSpPr>
        <p:spPr bwMode="auto">
          <a:xfrm>
            <a:off x="3175794" y="255586"/>
            <a:ext cx="6443662"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buFontTx/>
              <a:buNone/>
            </a:pPr>
            <a:r>
              <a:rPr lang="de-DE" altLang="de-DE" sz="2400" b="1" dirty="0">
                <a:solidFill>
                  <a:srgbClr val="000000"/>
                </a:solidFill>
                <a:latin typeface="Sparkasse Rg" pitchFamily="34" charset="0"/>
              </a:rPr>
              <a:t>Germany </a:t>
            </a:r>
            <a:r>
              <a:rPr lang="de-DE" altLang="de-DE" sz="2400" b="1" dirty="0" err="1">
                <a:solidFill>
                  <a:srgbClr val="000000"/>
                </a:solidFill>
                <a:latin typeface="Sparkasse Rg" pitchFamily="34" charset="0"/>
              </a:rPr>
              <a:t>Openess</a:t>
            </a:r>
            <a:r>
              <a:rPr lang="de-DE" altLang="de-DE" sz="2400" b="1" dirty="0">
                <a:solidFill>
                  <a:srgbClr val="000000"/>
                </a:solidFill>
                <a:latin typeface="Sparkasse Rg" pitchFamily="34" charset="0"/>
              </a:rPr>
              <a:t> (</a:t>
            </a:r>
            <a:r>
              <a:rPr lang="de-DE" altLang="de-DE" sz="2400" b="1" dirty="0" err="1">
                <a:solidFill>
                  <a:srgbClr val="000000"/>
                </a:solidFill>
                <a:latin typeface="Sparkasse Rg" pitchFamily="34" charset="0"/>
              </a:rPr>
              <a:t>Ex+Im</a:t>
            </a:r>
            <a:r>
              <a:rPr lang="de-DE" altLang="de-DE" sz="2400" b="1" dirty="0">
                <a:solidFill>
                  <a:srgbClr val="000000"/>
                </a:solidFill>
                <a:latin typeface="Sparkasse Rg" pitchFamily="34" charset="0"/>
              </a:rPr>
              <a:t>)/GDP</a:t>
            </a:r>
          </a:p>
        </p:txBody>
      </p:sp>
      <p:sp>
        <p:nvSpPr>
          <p:cNvPr id="29700" name="Textfeld 2"/>
          <p:cNvSpPr txBox="1">
            <a:spLocks noChangeArrowheads="1"/>
          </p:cNvSpPr>
          <p:nvPr/>
        </p:nvSpPr>
        <p:spPr bwMode="auto">
          <a:xfrm>
            <a:off x="1597026" y="6199981"/>
            <a:ext cx="2881312"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buClr>
                <a:srgbClr val="000000"/>
              </a:buClr>
              <a:buSzPct val="100000"/>
              <a:buFont typeface="Times New Roman" pitchFamily="18" charset="0"/>
              <a:buNone/>
            </a:pPr>
            <a:r>
              <a:rPr lang="de-DE" altLang="de-DE" sz="1200" dirty="0"/>
              <a:t>Quelle: Statistisches Bundesamt, Hoffmann</a:t>
            </a:r>
          </a:p>
        </p:txBody>
      </p:sp>
      <p:sp>
        <p:nvSpPr>
          <p:cNvPr id="6" name="Rechteck 5"/>
          <p:cNvSpPr/>
          <p:nvPr/>
        </p:nvSpPr>
        <p:spPr>
          <a:xfrm>
            <a:off x="8663288" y="4186819"/>
            <a:ext cx="3489800" cy="2602672"/>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3" name="Grafik 2">
            <a:extLst>
              <a:ext uri="{FF2B5EF4-FFF2-40B4-BE49-F238E27FC236}">
                <a16:creationId xmlns:a16="http://schemas.microsoft.com/office/drawing/2014/main" id="{CE2A1B64-CCAB-564C-4073-D81F8367CC1E}"/>
              </a:ext>
            </a:extLst>
          </p:cNvPr>
          <p:cNvPicPr>
            <a:picLocks noChangeAspect="1"/>
          </p:cNvPicPr>
          <p:nvPr/>
        </p:nvPicPr>
        <p:blipFill>
          <a:blip r:embed="rId3"/>
          <a:stretch>
            <a:fillRect/>
          </a:stretch>
        </p:blipFill>
        <p:spPr>
          <a:xfrm>
            <a:off x="563063" y="996552"/>
            <a:ext cx="7830549" cy="4824255"/>
          </a:xfrm>
          <a:prstGeom prst="rect">
            <a:avLst/>
          </a:prstGeom>
        </p:spPr>
      </p:pic>
    </p:spTree>
    <p:extLst>
      <p:ext uri="{BB962C8B-B14F-4D97-AF65-F5344CB8AC3E}">
        <p14:creationId xmlns:p14="http://schemas.microsoft.com/office/powerpoint/2010/main" val="35791522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BA7F7-8B6A-BA21-46C4-976A5B29B49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DC76A8C-406C-A642-D784-780840299FF2}"/>
              </a:ext>
            </a:extLst>
          </p:cNvPr>
          <p:cNvSpPr txBox="1">
            <a:spLocks/>
          </p:cNvSpPr>
          <p:nvPr/>
        </p:nvSpPr>
        <p:spPr>
          <a:xfrm>
            <a:off x="1336934" y="1478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Gravity model: Size and Distance</a:t>
            </a:r>
          </a:p>
        </p:txBody>
      </p:sp>
      <p:sp>
        <p:nvSpPr>
          <p:cNvPr id="6" name="Content Placeholder 2">
            <a:extLst>
              <a:ext uri="{FF2B5EF4-FFF2-40B4-BE49-F238E27FC236}">
                <a16:creationId xmlns:a16="http://schemas.microsoft.com/office/drawing/2014/main" id="{D32BA75C-73A8-AFE3-126D-0EF791B81920}"/>
              </a:ext>
            </a:extLst>
          </p:cNvPr>
          <p:cNvSpPr txBox="1">
            <a:spLocks/>
          </p:cNvSpPr>
          <p:nvPr/>
        </p:nvSpPr>
        <p:spPr>
          <a:xfrm>
            <a:off x="773723" y="1124744"/>
            <a:ext cx="10519508"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400" dirty="0">
                <a:solidFill>
                  <a:sysClr val="windowText" lastClr="000000"/>
                </a:solidFill>
                <a:latin typeface="Times New Roman" panose="02020603050405020304" pitchFamily="18" charset="0"/>
                <a:cs typeface="Times New Roman" panose="02020603050405020304" pitchFamily="18" charset="0"/>
              </a:rPr>
              <a:t>The descriptive empirical findings on the regional distribution of international trade flows in the USA reveal two correlations</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The larger the trading partners, the greater the trade volume</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The smaller the distance between the trading partners, the greater the trade</a:t>
            </a:r>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AE58962D-2E5F-4ED6-3136-D6F4DF831889}"/>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17632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DEFF8-AB8F-B99A-3A04-777A2FFF0EC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C5C1BF35-CC40-93D1-A25C-7846DB243B2F}"/>
              </a:ext>
            </a:extLst>
          </p:cNvPr>
          <p:cNvSpPr txBox="1">
            <a:spLocks/>
          </p:cNvSpPr>
          <p:nvPr/>
        </p:nvSpPr>
        <p:spPr>
          <a:xfrm>
            <a:off x="1938719" y="2494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Gravity Model: Size</a:t>
            </a:r>
          </a:p>
        </p:txBody>
      </p:sp>
      <p:sp>
        <p:nvSpPr>
          <p:cNvPr id="6" name="Content Placeholder 2">
            <a:extLst>
              <a:ext uri="{FF2B5EF4-FFF2-40B4-BE49-F238E27FC236}">
                <a16:creationId xmlns:a16="http://schemas.microsoft.com/office/drawing/2014/main" id="{76BE3209-706D-4B0A-5D98-B901A190B1AF}"/>
              </a:ext>
            </a:extLst>
          </p:cNvPr>
          <p:cNvSpPr txBox="1">
            <a:spLocks/>
          </p:cNvSpPr>
          <p:nvPr/>
        </p:nvSpPr>
        <p:spPr>
          <a:xfrm>
            <a:off x="715901" y="1115791"/>
            <a:ext cx="7973704"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400" dirty="0">
                <a:solidFill>
                  <a:sysClr val="windowText" lastClr="000000"/>
                </a:solidFill>
                <a:latin typeface="Times New Roman" panose="02020603050405020304" pitchFamily="18" charset="0"/>
                <a:cs typeface="Times New Roman" panose="02020603050405020304" pitchFamily="18" charset="0"/>
              </a:rPr>
              <a:t>In fact, the size of an economy is directly related to the volume of imports and exports.</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Larger economies produce more goods and services, so they have more to sell in the export market.</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Larger economies generate more income from the goods and services sold, so they are able to buy more imports.</a:t>
            </a:r>
          </a:p>
          <a:p>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4DF03615-6004-2D1D-4232-672F2798FAE0}"/>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3617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983E7-49B1-C9C1-BB85-60BA88269AE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2B3CCDF-BF57-174B-AB8D-CED7EDD19ECA}"/>
              </a:ext>
            </a:extLst>
          </p:cNvPr>
          <p:cNvSpPr txBox="1">
            <a:spLocks/>
          </p:cNvSpPr>
          <p:nvPr/>
        </p:nvSpPr>
        <p:spPr>
          <a:xfrm>
            <a:off x="1938719" y="249482"/>
            <a:ext cx="9018449"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Gravity Model: Distance</a:t>
            </a:r>
          </a:p>
        </p:txBody>
      </p:sp>
      <p:sp>
        <p:nvSpPr>
          <p:cNvPr id="6" name="Content Placeholder 2">
            <a:extLst>
              <a:ext uri="{FF2B5EF4-FFF2-40B4-BE49-F238E27FC236}">
                <a16:creationId xmlns:a16="http://schemas.microsoft.com/office/drawing/2014/main" id="{71A43B7B-155D-F080-6931-BDAFB5D25FCE}"/>
              </a:ext>
            </a:extLst>
          </p:cNvPr>
          <p:cNvSpPr txBox="1">
            <a:spLocks/>
          </p:cNvSpPr>
          <p:nvPr/>
        </p:nvSpPr>
        <p:spPr>
          <a:xfrm>
            <a:off x="923302" y="1107479"/>
            <a:ext cx="7973704" cy="4105440"/>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400" dirty="0">
                <a:solidFill>
                  <a:sysClr val="windowText" lastClr="000000"/>
                </a:solidFill>
                <a:latin typeface="Times New Roman" panose="02020603050405020304" pitchFamily="18" charset="0"/>
                <a:cs typeface="Times New Roman" panose="02020603050405020304" pitchFamily="18" charset="0"/>
              </a:rPr>
              <a:t>In terms of the distance between two markets that are located in different countries, </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a greater distance also means higher transportation costs and therefore higher export and import costs</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In general, these higher costs will translate into a reduction in trade volumes</a:t>
            </a:r>
          </a:p>
          <a:p>
            <a:pPr marL="342900" indent="-342900">
              <a:spcBef>
                <a:spcPct val="50000"/>
              </a:spcBef>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This results in an inversely proportional relationship between distance and trade volume</a:t>
            </a:r>
            <a:endParaRPr lang="en-US" sz="2903" dirty="0">
              <a:solidFill>
                <a:sysClr val="windowText" lastClr="000000"/>
              </a:solidFill>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53580082-903E-48D5-18EA-0955C2CA816F}"/>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38562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2459E-A10A-9355-AC8A-2CD8D044F42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9F61170-A32D-7CAB-1C4A-864E72C6C378}"/>
              </a:ext>
            </a:extLst>
          </p:cNvPr>
          <p:cNvSpPr txBox="1">
            <a:spLocks/>
          </p:cNvSpPr>
          <p:nvPr/>
        </p:nvSpPr>
        <p:spPr>
          <a:xfrm>
            <a:off x="242924" y="184164"/>
            <a:ext cx="9182572" cy="1558667"/>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altLang="en-US" sz="2400" dirty="0">
                <a:solidFill>
                  <a:sysClr val="windowText" lastClr="000000"/>
                </a:solidFill>
                <a:latin typeface="Times New Roman" panose="02020603050405020304" pitchFamily="18" charset="0"/>
                <a:cs typeface="Times New Roman" panose="02020603050405020304" pitchFamily="18" charset="0"/>
              </a:rPr>
              <a:t>Case Study:</a:t>
            </a:r>
          </a:p>
          <a:p>
            <a:pPr algn="l"/>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871E12B9-B6C6-2C57-BB9E-66BC998398C0}"/>
              </a:ext>
            </a:extLst>
          </p:cNvPr>
          <p:cNvSpPr txBox="1"/>
          <p:nvPr/>
        </p:nvSpPr>
        <p:spPr>
          <a:xfrm>
            <a:off x="842198" y="3893142"/>
            <a:ext cx="2770310"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IMF Datamapper</a:t>
            </a:r>
          </a:p>
        </p:txBody>
      </p:sp>
      <p:sp>
        <p:nvSpPr>
          <p:cNvPr id="10" name="Textfeld 9">
            <a:extLst>
              <a:ext uri="{FF2B5EF4-FFF2-40B4-BE49-F238E27FC236}">
                <a16:creationId xmlns:a16="http://schemas.microsoft.com/office/drawing/2014/main" id="{B2CB9839-A0DD-ED23-06D1-F5DAD8C277BC}"/>
              </a:ext>
            </a:extLst>
          </p:cNvPr>
          <p:cNvSpPr txBox="1"/>
          <p:nvPr/>
        </p:nvSpPr>
        <p:spPr>
          <a:xfrm>
            <a:off x="673233" y="4589887"/>
            <a:ext cx="7560841"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Do a linear </a:t>
            </a:r>
            <a:r>
              <a:rPr lang="de-DE" dirty="0" err="1">
                <a:latin typeface="Times New Roman" panose="02020603050405020304" pitchFamily="18" charset="0"/>
                <a:cs typeface="Times New Roman" panose="02020603050405020304" pitchFamily="18" charset="0"/>
              </a:rPr>
              <a:t>regression</a:t>
            </a:r>
            <a:r>
              <a:rPr lang="de-DE" dirty="0">
                <a:latin typeface="Times New Roman" panose="02020603050405020304" pitchFamily="18" charset="0"/>
                <a:cs typeface="Times New Roman" panose="02020603050405020304" pitchFamily="18" charset="0"/>
              </a:rPr>
              <a:t> and </a:t>
            </a:r>
            <a:r>
              <a:rPr lang="de-DE" dirty="0" err="1">
                <a:latin typeface="Times New Roman" panose="02020603050405020304" pitchFamily="18" charset="0"/>
                <a:cs typeface="Times New Roman" panose="02020603050405020304" pitchFamily="18" charset="0"/>
              </a:rPr>
              <a:t>interprete</a:t>
            </a:r>
            <a:endParaRPr lang="de-DE" dirty="0">
              <a:latin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BE0B167E-CA64-A5B4-4852-BA039FC4DF2B}"/>
              </a:ext>
            </a:extLst>
          </p:cNvPr>
          <p:cNvSpPr txBox="1">
            <a:spLocks/>
          </p:cNvSpPr>
          <p:nvPr/>
        </p:nvSpPr>
        <p:spPr>
          <a:xfrm>
            <a:off x="457847" y="709447"/>
            <a:ext cx="8752726" cy="1558667"/>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pPr marL="342900" indent="-342900" algn="l">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Determine the relative share of trade volume in total eurozone-US trade of the eurozone countries</a:t>
            </a:r>
          </a:p>
          <a:p>
            <a:pPr marL="342900" indent="-342900" algn="l">
              <a:buFont typeface="Arial" panose="020B0604020202020204" pitchFamily="34" charset="0"/>
              <a:buChar char="•"/>
            </a:pP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Determine the share of eurozone countries in terms of GDP (euro nominal) of the eurozone</a:t>
            </a:r>
          </a:p>
          <a:p>
            <a:pPr algn="l"/>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marL="342900" indent="-342900" algn="l">
              <a:buFont typeface="Arial" panose="020B0604020202020204" pitchFamily="34" charset="0"/>
              <a:buChar char="•"/>
            </a:pPr>
            <a:r>
              <a:rPr lang="en-US" altLang="en-US" sz="2400" dirty="0">
                <a:solidFill>
                  <a:sysClr val="windowText" lastClr="000000"/>
                </a:solidFill>
                <a:latin typeface="Times New Roman" panose="02020603050405020304" pitchFamily="18" charset="0"/>
                <a:cs typeface="Times New Roman" panose="02020603050405020304" pitchFamily="18" charset="0"/>
              </a:rPr>
              <a:t>Additionally do the same for the trade USA-CA and USA-MEX vs USA-EU</a:t>
            </a:r>
          </a:p>
          <a:p>
            <a:pPr marL="342900" indent="-342900" algn="l">
              <a:buFont typeface="Arial" panose="020B0604020202020204" pitchFamily="34" charset="0"/>
              <a:buChar char="•"/>
            </a:pPr>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a:p>
            <a:pPr algn="l"/>
            <a:endParaRPr lang="en-US" altLang="en-US" sz="2400" dirty="0">
              <a:solidFill>
                <a:sysClr val="windowText" lastClr="000000"/>
              </a:solidFill>
              <a:latin typeface="Times New Roman" panose="02020603050405020304" pitchFamily="18" charset="0"/>
              <a:cs typeface="Times New Roman" panose="02020603050405020304" pitchFamily="18" charset="0"/>
            </a:endParaRPr>
          </a:p>
        </p:txBody>
      </p:sp>
      <p:sp>
        <p:nvSpPr>
          <p:cNvPr id="11" name="Rechteck 10">
            <a:extLst>
              <a:ext uri="{FF2B5EF4-FFF2-40B4-BE49-F238E27FC236}">
                <a16:creationId xmlns:a16="http://schemas.microsoft.com/office/drawing/2014/main" id="{DC718F09-997B-2D69-4236-F3ACA52E62B6}"/>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36808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139F2-BE53-0166-6292-9FE7B88F2DE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9C91183-4785-EF13-C1CD-8C0EE1C7417E}"/>
              </a:ext>
            </a:extLst>
          </p:cNvPr>
          <p:cNvSpPr txBox="1">
            <a:spLocks/>
          </p:cNvSpPr>
          <p:nvPr/>
        </p:nvSpPr>
        <p:spPr>
          <a:xfrm>
            <a:off x="1938720" y="184164"/>
            <a:ext cx="7464960" cy="640485"/>
          </a:xfrm>
          <a:prstGeom prst="rect">
            <a:avLst/>
          </a:prstGeom>
        </p:spPr>
        <p:txBody>
          <a:bodyPr>
            <a:normAutofit fontScale="97500" lnSpcReduction="10000"/>
          </a:bodyPr>
          <a:lstStyle>
            <a:lvl1pPr algn="ctr" rtl="0" hangingPunct="0">
              <a:tabLst/>
              <a:defRPr lang="de-DE" sz="4400" b="0" i="0" u="none" strike="noStrike" kern="1200">
                <a:ln>
                  <a:noFill/>
                </a:ln>
                <a:latin typeface="Arial" pitchFamily="18"/>
              </a:defRPr>
            </a:lvl1pPr>
          </a:lstStyle>
          <a:p>
            <a:r>
              <a:rPr lang="en-US" altLang="en-US" sz="3991" dirty="0">
                <a:solidFill>
                  <a:sysClr val="windowText" lastClr="000000"/>
                </a:solidFill>
                <a:latin typeface="Times New Roman" panose="02020603050405020304" pitchFamily="18" charset="0"/>
                <a:cs typeface="Times New Roman" panose="02020603050405020304" pitchFamily="18" charset="0"/>
              </a:rPr>
              <a:t>Eurozone USA</a:t>
            </a:r>
            <a:endParaRPr lang="en-US" sz="3991" dirty="0">
              <a:solidFill>
                <a:sysClr val="windowText" lastClr="000000"/>
              </a:solidFill>
              <a:latin typeface="Times New Roman" panose="02020603050405020304" pitchFamily="18" charset="0"/>
              <a:cs typeface="Times New Roman" panose="02020603050405020304" pitchFamily="18" charset="0"/>
            </a:endParaRPr>
          </a:p>
        </p:txBody>
      </p:sp>
      <p:sp>
        <p:nvSpPr>
          <p:cNvPr id="7" name="Rechteck 6">
            <a:extLst>
              <a:ext uri="{FF2B5EF4-FFF2-40B4-BE49-F238E27FC236}">
                <a16:creationId xmlns:a16="http://schemas.microsoft.com/office/drawing/2014/main" id="{3EADDE3D-C170-5ABA-8D48-E595F1D369DE}"/>
              </a:ext>
            </a:extLst>
          </p:cNvPr>
          <p:cNvSpPr/>
          <p:nvPr/>
        </p:nvSpPr>
        <p:spPr>
          <a:xfrm>
            <a:off x="3026078" y="5192574"/>
            <a:ext cx="4441590" cy="5878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33">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59B05F95-C188-8DF0-8EDE-445759A4FB4D}"/>
              </a:ext>
            </a:extLst>
          </p:cNvPr>
          <p:cNvSpPr txBox="1"/>
          <p:nvPr/>
        </p:nvSpPr>
        <p:spPr>
          <a:xfrm>
            <a:off x="9094962" y="481029"/>
            <a:ext cx="1694695" cy="343620"/>
          </a:xfrm>
          <a:prstGeom prst="rect">
            <a:avLst/>
          </a:prstGeom>
          <a:noFill/>
        </p:spPr>
        <p:txBody>
          <a:bodyPr wrap="none" rtlCol="0">
            <a:spAutoFit/>
          </a:bodyPr>
          <a:lstStyle/>
          <a:p>
            <a:r>
              <a:rPr lang="de-DE" sz="1633" dirty="0">
                <a:latin typeface="Times New Roman" panose="02020603050405020304" pitchFamily="18" charset="0"/>
                <a:cs typeface="Times New Roman" panose="02020603050405020304" pitchFamily="18" charset="0"/>
              </a:rPr>
              <a:t>Source: ITC, IMF</a:t>
            </a:r>
          </a:p>
        </p:txBody>
      </p:sp>
      <p:sp>
        <p:nvSpPr>
          <p:cNvPr id="8" name="Rechteck 7">
            <a:extLst>
              <a:ext uri="{FF2B5EF4-FFF2-40B4-BE49-F238E27FC236}">
                <a16:creationId xmlns:a16="http://schemas.microsoft.com/office/drawing/2014/main" id="{7AC13174-1721-537F-23D1-1A1CFDCED335}"/>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75603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78E02-829A-E9F7-BAB5-98E8B459A4E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73CC981-38C8-9AC6-9D75-76A92D26663C}"/>
              </a:ext>
            </a:extLst>
          </p:cNvPr>
          <p:cNvSpPr txBox="1">
            <a:spLocks/>
          </p:cNvSpPr>
          <p:nvPr/>
        </p:nvSpPr>
        <p:spPr>
          <a:xfrm>
            <a:off x="1837057" y="1"/>
            <a:ext cx="8517886" cy="477520"/>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000" dirty="0">
                <a:solidFill>
                  <a:sysClr val="windowText" lastClr="000000"/>
                </a:solidFill>
                <a:latin typeface="Times New Roman" panose="02020603050405020304" pitchFamily="18" charset="0"/>
                <a:cs typeface="Times New Roman" panose="02020603050405020304" pitchFamily="18" charset="0"/>
              </a:rPr>
              <a:t>Gravity model – </a:t>
            </a:r>
            <a:r>
              <a:rPr lang="en-US" sz="3000" b="1">
                <a:solidFill>
                  <a:sysClr val="windowText" lastClr="000000"/>
                </a:solidFill>
                <a:latin typeface="Times New Roman" panose="02020603050405020304" pitchFamily="18" charset="0"/>
                <a:cs typeface="Times New Roman" panose="02020603050405020304" pitchFamily="18" charset="0"/>
              </a:rPr>
              <a:t>General</a:t>
            </a:r>
            <a:r>
              <a:rPr lang="en-US" sz="3000">
                <a:solidFill>
                  <a:sysClr val="windowText" lastClr="000000"/>
                </a:solidFill>
                <a:latin typeface="Times New Roman" panose="02020603050405020304" pitchFamily="18" charset="0"/>
                <a:cs typeface="Times New Roman" panose="02020603050405020304" pitchFamily="18" charset="0"/>
              </a:rPr>
              <a:t> </a:t>
            </a:r>
            <a:r>
              <a:rPr lang="en-US" sz="3000" b="1">
                <a:solidFill>
                  <a:sysClr val="windowText" lastClr="000000"/>
                </a:solidFill>
                <a:latin typeface="Times New Roman" panose="02020603050405020304" pitchFamily="18" charset="0"/>
                <a:cs typeface="Times New Roman" panose="02020603050405020304" pitchFamily="18" charset="0"/>
              </a:rPr>
              <a:t>Distance</a:t>
            </a:r>
            <a:endParaRPr lang="en-US" sz="3000" b="1" dirty="0">
              <a:solidFill>
                <a:sysClr val="windowText" lastClr="000000"/>
              </a:solidFill>
              <a:latin typeface="Times New Roman" panose="02020603050405020304" pitchFamily="18" charset="0"/>
              <a:cs typeface="Times New Roman" panose="02020603050405020304" pitchFamily="18" charset="0"/>
            </a:endParaRPr>
          </a:p>
        </p:txBody>
      </p:sp>
      <p:sp>
        <p:nvSpPr>
          <p:cNvPr id="3" name="Textfeld 2">
            <a:extLst>
              <a:ext uri="{FF2B5EF4-FFF2-40B4-BE49-F238E27FC236}">
                <a16:creationId xmlns:a16="http://schemas.microsoft.com/office/drawing/2014/main" id="{C0B4ACB0-2C97-CE85-A3F0-43FD5A406F26}"/>
              </a:ext>
            </a:extLst>
          </p:cNvPr>
          <p:cNvSpPr txBox="1"/>
          <p:nvPr/>
        </p:nvSpPr>
        <p:spPr>
          <a:xfrm>
            <a:off x="0" y="568961"/>
            <a:ext cx="8803021" cy="5766473"/>
          </a:xfrm>
          <a:prstGeom prst="rect">
            <a:avLst/>
          </a:prstGeom>
          <a:noFill/>
        </p:spPr>
        <p:txBody>
          <a:bodyPr wrap="square" rtlCol="0">
            <a:noAutofit/>
          </a:bodyPr>
          <a:lstStyle/>
          <a:p>
            <a:pPr marL="457200" indent="-457200">
              <a:buFont typeface="+mj-lt"/>
              <a:buAutoNum type="arabicParenR"/>
            </a:pPr>
            <a:r>
              <a:rPr lang="en-US" sz="2000" b="1" dirty="0">
                <a:latin typeface="Times New Roman" panose="02020603050405020304" pitchFamily="18" charset="0"/>
                <a:cs typeface="Times New Roman" panose="02020603050405020304" pitchFamily="18" charset="0"/>
              </a:rPr>
              <a:t>Distance between markets influences transportation costs and therefore the cost of imports and exports.</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2000" b="1" dirty="0">
                <a:latin typeface="Times New Roman" panose="02020603050405020304" pitchFamily="18" charset="0"/>
                <a:cs typeface="Times New Roman" panose="02020603050405020304" pitchFamily="18" charset="0"/>
              </a:rPr>
              <a:t>Cultural affinity: if two countries have cultural ties, it is likely that they also have strong economic ties.</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2000" b="1" dirty="0">
                <a:latin typeface="Times New Roman" panose="02020603050405020304" pitchFamily="18" charset="0"/>
                <a:cs typeface="Times New Roman" panose="02020603050405020304" pitchFamily="18" charset="0"/>
              </a:rPr>
              <a:t>Geography: ocean harbors and a lack of mountain barriers make transportation and trade easier</a:t>
            </a:r>
            <a:r>
              <a:rPr lang="de-DE" sz="2000" dirty="0">
                <a:latin typeface="Times New Roman" panose="02020603050405020304" pitchFamily="18" charset="0"/>
                <a:cs typeface="Times New Roman" panose="02020603050405020304" pitchFamily="18" charset="0"/>
              </a:rPr>
              <a:t>.</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2000" b="1" dirty="0">
                <a:latin typeface="Times New Roman" panose="02020603050405020304" pitchFamily="18" charset="0"/>
                <a:cs typeface="Times New Roman" panose="02020603050405020304" pitchFamily="18" charset="0"/>
              </a:rPr>
              <a:t>Borders: crossing borders involves formalities that take time and perhaps monetary costs like tariffs. These implicit and explicit costs reduce trade. The existence of borders may also indicate the existence of different languages (see 2) or different currencies, either of which may impede trade more.</a:t>
            </a:r>
          </a:p>
          <a:p>
            <a:pPr marL="457200" indent="-457200">
              <a:buFont typeface="+mj-lt"/>
              <a:buAutoNum type="arabicParenR"/>
            </a:pPr>
            <a:endParaRPr lang="de-DE" sz="2000" dirty="0">
              <a:latin typeface="Times New Roman" panose="02020603050405020304" pitchFamily="18" charset="0"/>
              <a:cs typeface="Times New Roman" panose="02020603050405020304" pitchFamily="18" charset="0"/>
            </a:endParaRPr>
          </a:p>
          <a:p>
            <a:pPr marL="457200" indent="-457200">
              <a:buFont typeface="+mj-lt"/>
              <a:buAutoNum type="arabicParenR"/>
            </a:pPr>
            <a:r>
              <a:rPr lang="en-US" sz="2000" b="1" dirty="0">
                <a:latin typeface="Times New Roman" panose="02020603050405020304" pitchFamily="18" charset="0"/>
                <a:cs typeface="Times New Roman" panose="02020603050405020304" pitchFamily="18" charset="0"/>
              </a:rPr>
              <a:t>Multinational corporations: corporations spread across different nations import and export many goods between their divisions.</a:t>
            </a:r>
          </a:p>
          <a:p>
            <a:endParaRPr lang="de-DE" sz="2000" dirty="0">
              <a:latin typeface="Times New Roman" panose="02020603050405020304" pitchFamily="18" charset="0"/>
              <a:cs typeface="Times New Roman" panose="02020603050405020304" pitchFamily="18" charset="0"/>
            </a:endParaRPr>
          </a:p>
          <a:p>
            <a:endParaRPr lang="de-DE" sz="22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8C8F586C-19AB-DEE6-4C98-0B0A4BF8457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8452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37B64-6E9D-ABC8-C229-AC7CA615EAB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5CB0FD3-63D0-00AD-F380-620A2F146C75}"/>
              </a:ext>
            </a:extLst>
          </p:cNvPr>
          <p:cNvSpPr txBox="1">
            <a:spLocks/>
          </p:cNvSpPr>
          <p:nvPr/>
        </p:nvSpPr>
        <p:spPr>
          <a:xfrm>
            <a:off x="1941949" y="44625"/>
            <a:ext cx="7464960" cy="640485"/>
          </a:xfrm>
          <a:prstGeom prst="rect">
            <a:avLst/>
          </a:prstGeom>
        </p:spPr>
        <p:txBody>
          <a:bodyPr/>
          <a:lstStyle>
            <a:lvl1pPr algn="ctr" rtl="0" hangingPunct="0">
              <a:tabLst/>
              <a:defRPr lang="de-DE" sz="4400" b="0" i="0" u="none" strike="noStrike" kern="1200">
                <a:ln>
                  <a:noFill/>
                </a:ln>
                <a:latin typeface="Arial" pitchFamily="18"/>
              </a:defRPr>
            </a:lvl1pPr>
          </a:lstStyle>
          <a:p>
            <a:r>
              <a:rPr lang="en-US" sz="3991" dirty="0">
                <a:solidFill>
                  <a:sysClr val="windowText" lastClr="000000"/>
                </a:solidFill>
                <a:latin typeface="Times New Roman" panose="02020603050405020304" pitchFamily="18" charset="0"/>
                <a:cs typeface="Times New Roman" panose="02020603050405020304" pitchFamily="18" charset="0"/>
              </a:rPr>
              <a:t>Why </a:t>
            </a:r>
            <a:r>
              <a:rPr lang="en-US" sz="3991" dirty="0" err="1">
                <a:solidFill>
                  <a:sysClr val="windowText" lastClr="000000"/>
                </a:solidFill>
                <a:latin typeface="Times New Roman" panose="02020603050405020304" pitchFamily="18" charset="0"/>
                <a:cs typeface="Times New Roman" panose="02020603050405020304" pitchFamily="18" charset="0"/>
              </a:rPr>
              <a:t>Gravitaty</a:t>
            </a:r>
            <a:r>
              <a:rPr lang="en-US" sz="3991" dirty="0">
                <a:solidFill>
                  <a:sysClr val="windowText" lastClr="000000"/>
                </a:solidFill>
                <a:latin typeface="Times New Roman" panose="02020603050405020304" pitchFamily="18" charset="0"/>
                <a:cs typeface="Times New Roman" panose="02020603050405020304" pitchFamily="18" charset="0"/>
              </a:rPr>
              <a:t> model?</a:t>
            </a:r>
          </a:p>
        </p:txBody>
      </p:sp>
      <p:pic>
        <p:nvPicPr>
          <p:cNvPr id="9" name="Grafik 8">
            <a:extLst>
              <a:ext uri="{FF2B5EF4-FFF2-40B4-BE49-F238E27FC236}">
                <a16:creationId xmlns:a16="http://schemas.microsoft.com/office/drawing/2014/main" id="{76661AB2-D787-3936-97EE-669B30C572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85236" y="685110"/>
            <a:ext cx="6886700" cy="1557931"/>
          </a:xfrm>
          <a:prstGeom prst="rect">
            <a:avLst/>
          </a:prstGeom>
        </p:spPr>
      </p:pic>
      <mc:AlternateContent xmlns:mc="http://schemas.openxmlformats.org/markup-compatibility/2006" xmlns:a14="http://schemas.microsoft.com/office/drawing/2010/main">
        <mc:Choice Requires="a14">
          <p:sp>
            <p:nvSpPr>
              <p:cNvPr id="2" name="Rechteck 1">
                <a:extLst>
                  <a:ext uri="{FF2B5EF4-FFF2-40B4-BE49-F238E27FC236}">
                    <a16:creationId xmlns:a16="http://schemas.microsoft.com/office/drawing/2014/main" id="{A0791C05-58C6-61CD-A16D-5E8454122C5A}"/>
                  </a:ext>
                </a:extLst>
              </p:cNvPr>
              <p:cNvSpPr/>
              <p:nvPr/>
            </p:nvSpPr>
            <p:spPr>
              <a:xfrm>
                <a:off x="8708534" y="2274749"/>
                <a:ext cx="3252019" cy="1961563"/>
              </a:xfrm>
              <a:prstGeom prst="rect">
                <a:avLst/>
              </a:prstGeom>
              <a:ln>
                <a:solidFill>
                  <a:schemeClr val="tx1"/>
                </a:solidFill>
              </a:ln>
            </p:spPr>
            <p:txBody>
              <a:bodyPr wrap="square">
                <a:spAutoFit/>
              </a:bodyPr>
              <a:lstStyle/>
              <a:p>
                <a14:m>
                  <m:oMath xmlns:m="http://schemas.openxmlformats.org/officeDocument/2006/math">
                    <m:sSub>
                      <m:sSubPr>
                        <m:ctrlPr>
                          <a:rPr lang="de-DE" i="1">
                            <a:latin typeface="Cambria Math" panose="02040503050406030204" pitchFamily="18" charset="0"/>
                          </a:rPr>
                        </m:ctrlPr>
                      </m:sSubPr>
                      <m:e>
                        <m:r>
                          <a:rPr lang="de-DE" i="1">
                            <a:latin typeface="Cambria Math"/>
                          </a:rPr>
                          <m:t>𝐻</m:t>
                        </m:r>
                      </m:e>
                      <m:sub>
                        <m:r>
                          <a:rPr lang="de-DE" i="1">
                            <a:latin typeface="Cambria Math"/>
                          </a:rPr>
                          <m:t>𝐴𝐵</m:t>
                        </m:r>
                      </m:sub>
                    </m:sSub>
                    <m:r>
                      <a:rPr lang="de-DE" i="1">
                        <a:latin typeface="Cambria Math"/>
                      </a:rPr>
                      <m:t>=</m:t>
                    </m:r>
                    <m:r>
                      <a:rPr lang="de-DE" i="1">
                        <a:latin typeface="Cambria Math"/>
                      </a:rPr>
                      <m:t>𝐶</m:t>
                    </m:r>
                    <m:f>
                      <m:fPr>
                        <m:ctrlPr>
                          <a:rPr lang="de-DE" i="1">
                            <a:latin typeface="Cambria Math" panose="02040503050406030204" pitchFamily="18" charset="0"/>
                          </a:rPr>
                        </m:ctrlPr>
                      </m:fPr>
                      <m:num>
                        <m:sSup>
                          <m:sSupPr>
                            <m:ctrlPr>
                              <a:rPr lang="de-DE" i="1">
                                <a:latin typeface="Cambria Math" panose="02040503050406030204" pitchFamily="18" charset="0"/>
                              </a:rPr>
                            </m:ctrlPr>
                          </m:sSupPr>
                          <m:e>
                            <m:r>
                              <a:rPr lang="de-DE" i="1">
                                <a:latin typeface="Cambria Math" panose="02040503050406030204" pitchFamily="18" charset="0"/>
                              </a:rPr>
                              <m:t>(</m:t>
                            </m:r>
                            <m:sSub>
                              <m:sSubPr>
                                <m:ctrlPr>
                                  <a:rPr lang="de-DE" i="1">
                                    <a:latin typeface="Cambria Math" panose="02040503050406030204" pitchFamily="18" charset="0"/>
                                  </a:rPr>
                                </m:ctrlPr>
                              </m:sSubPr>
                              <m:e>
                                <m:r>
                                  <a:rPr lang="de-DE" i="1">
                                    <a:latin typeface="Cambria Math" panose="02040503050406030204" pitchFamily="18" charset="0"/>
                                  </a:rPr>
                                  <m:t>𝐵𝐼𝑃</m:t>
                                </m:r>
                              </m:e>
                              <m:sub>
                                <m:r>
                                  <a:rPr lang="de-DE" i="1">
                                    <a:latin typeface="Cambria Math" panose="02040503050406030204" pitchFamily="18" charset="0"/>
                                  </a:rPr>
                                  <m:t>𝐴</m:t>
                                </m:r>
                              </m:sub>
                            </m:sSub>
                            <m:r>
                              <a:rPr lang="de-DE" i="1">
                                <a:latin typeface="Cambria Math"/>
                              </a:rPr>
                              <m:t>)</m:t>
                            </m:r>
                          </m:e>
                          <m:sup>
                            <m:r>
                              <m:rPr>
                                <m:sty m:val="p"/>
                              </m:rPr>
                              <a:rPr lang="el-GR" i="1">
                                <a:latin typeface="Cambria Math"/>
                              </a:rPr>
                              <m:t>α</m:t>
                            </m:r>
                          </m:sup>
                        </m:sSup>
                        <m:r>
                          <a:rPr lang="de-DE" i="1">
                            <a:latin typeface="Cambria Math"/>
                            <a:ea typeface="Cambria Math"/>
                          </a:rPr>
                          <m:t>×</m:t>
                        </m:r>
                        <m:sSup>
                          <m:sSupPr>
                            <m:ctrlPr>
                              <a:rPr lang="de-DE" i="1">
                                <a:latin typeface="Cambria Math" panose="02040503050406030204" pitchFamily="18" charset="0"/>
                              </a:rPr>
                            </m:ctrlPr>
                          </m:sSupPr>
                          <m:e>
                            <m:r>
                              <a:rPr lang="de-DE" i="1">
                                <a:latin typeface="Cambria Math" panose="02040503050406030204" pitchFamily="18" charset="0"/>
                              </a:rPr>
                              <m:t>(</m:t>
                            </m:r>
                            <m:sSub>
                              <m:sSubPr>
                                <m:ctrlPr>
                                  <a:rPr lang="de-DE" i="1">
                                    <a:latin typeface="Cambria Math" panose="02040503050406030204" pitchFamily="18" charset="0"/>
                                  </a:rPr>
                                </m:ctrlPr>
                              </m:sSubPr>
                              <m:e>
                                <m:r>
                                  <a:rPr lang="de-DE" i="1">
                                    <a:latin typeface="Cambria Math" panose="02040503050406030204" pitchFamily="18" charset="0"/>
                                  </a:rPr>
                                  <m:t>𝐵𝐼𝑃</m:t>
                                </m:r>
                              </m:e>
                              <m:sub>
                                <m:r>
                                  <a:rPr lang="de-DE" i="1">
                                    <a:latin typeface="Cambria Math" panose="02040503050406030204" pitchFamily="18" charset="0"/>
                                  </a:rPr>
                                  <m:t>𝐵</m:t>
                                </m:r>
                              </m:sub>
                            </m:sSub>
                            <m:r>
                              <a:rPr lang="de-DE" i="1">
                                <a:latin typeface="Cambria Math"/>
                              </a:rPr>
                              <m:t>)</m:t>
                            </m:r>
                          </m:e>
                          <m:sup>
                            <m:r>
                              <m:rPr>
                                <m:sty m:val="p"/>
                              </m:rPr>
                              <a:rPr lang="el-GR" i="1">
                                <a:latin typeface="Cambria Math"/>
                              </a:rPr>
                              <m:t>β</m:t>
                            </m:r>
                          </m:sup>
                        </m:sSup>
                      </m:num>
                      <m:den>
                        <m:sSup>
                          <m:sSupPr>
                            <m:ctrlPr>
                              <a:rPr lang="de-DE" i="1">
                                <a:latin typeface="Cambria Math" panose="02040503050406030204" pitchFamily="18" charset="0"/>
                              </a:rPr>
                            </m:ctrlPr>
                          </m:sSupPr>
                          <m:e>
                            <m:r>
                              <a:rPr lang="de-DE" i="1">
                                <a:latin typeface="Cambria Math"/>
                              </a:rPr>
                              <m:t>(</m:t>
                            </m:r>
                            <m:sSub>
                              <m:sSubPr>
                                <m:ctrlPr>
                                  <a:rPr lang="de-DE" i="1">
                                    <a:latin typeface="Cambria Math" panose="02040503050406030204" pitchFamily="18" charset="0"/>
                                  </a:rPr>
                                </m:ctrlPr>
                              </m:sSubPr>
                              <m:e>
                                <m:r>
                                  <a:rPr lang="de-DE" i="1">
                                    <a:latin typeface="Cambria Math"/>
                                  </a:rPr>
                                  <m:t>𝐷</m:t>
                                </m:r>
                              </m:e>
                              <m:sub>
                                <m:r>
                                  <a:rPr lang="de-DE" i="1">
                                    <a:latin typeface="Cambria Math"/>
                                  </a:rPr>
                                  <m:t>𝐴𝐵</m:t>
                                </m:r>
                              </m:sub>
                            </m:sSub>
                            <m:r>
                              <a:rPr lang="de-DE" i="1">
                                <a:latin typeface="Cambria Math"/>
                              </a:rPr>
                              <m:t>)</m:t>
                            </m:r>
                          </m:e>
                          <m:sup>
                            <m:r>
                              <m:rPr>
                                <m:sty m:val="p"/>
                              </m:rPr>
                              <a:rPr lang="el-GR" i="1">
                                <a:latin typeface="Cambria Math"/>
                              </a:rPr>
                              <m:t>γ</m:t>
                            </m:r>
                          </m:sup>
                        </m:sSup>
                      </m:den>
                    </m:f>
                  </m:oMath>
                </a14:m>
                <a:r>
                  <a:rPr lang="de-DE" dirty="0">
                    <a:latin typeface="Times New Roman" panose="02020603050405020304" pitchFamily="18" charset="0"/>
                    <a:cs typeface="Times New Roman" panose="02020603050405020304" pitchFamily="18" charset="0"/>
                  </a:rPr>
                  <a:t>  </a:t>
                </a:r>
              </a:p>
              <a:p>
                <a:pPr algn="ctr"/>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i="1">
                            <a:latin typeface="Cambria Math"/>
                          </a:rPr>
                          <m:t>𝐻</m:t>
                        </m:r>
                      </m:e>
                      <m:sub>
                        <m:r>
                          <a:rPr lang="de-DE" i="1">
                            <a:latin typeface="Cambria Math"/>
                          </a:rPr>
                          <m:t>𝐴𝐵</m:t>
                        </m:r>
                      </m:sub>
                    </m:sSub>
                    <m:r>
                      <a:rPr lang="de-DE" i="1">
                        <a:latin typeface="Cambria Math" panose="02040503050406030204" pitchFamily="18" charset="0"/>
                      </a:rPr>
                      <m:t>:</m:t>
                    </m:r>
                  </m:oMath>
                </a14:m>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Traade</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volume</a:t>
                </a:r>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i="1">
                            <a:latin typeface="Cambria Math"/>
                          </a:rPr>
                          <m:t>𝐷</m:t>
                        </m:r>
                      </m:e>
                      <m:sub>
                        <m:r>
                          <a:rPr lang="de-DE" i="1">
                            <a:latin typeface="Cambria Math"/>
                          </a:rPr>
                          <m:t>𝐴𝐵</m:t>
                        </m:r>
                      </m:sub>
                    </m:sSub>
                  </m:oMath>
                </a14:m>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Distance</a:t>
                </a:r>
                <a:endParaRPr lang="de-DE" dirty="0">
                  <a:latin typeface="Times New Roman" panose="02020603050405020304" pitchFamily="18" charset="0"/>
                  <a:cs typeface="Times New Roman" panose="02020603050405020304" pitchFamily="18" charset="0"/>
                </a:endParaRPr>
              </a:p>
              <a:p>
                <a14:m>
                  <m:oMath xmlns:m="http://schemas.openxmlformats.org/officeDocument/2006/math">
                    <m:r>
                      <a:rPr lang="de-DE" i="1">
                        <a:latin typeface="Cambria Math"/>
                      </a:rPr>
                      <m:t>𝐶</m:t>
                    </m:r>
                  </m:oMath>
                </a14:m>
                <a:r>
                  <a:rPr lang="de-DE" dirty="0">
                    <a:latin typeface="Times New Roman" panose="02020603050405020304" pitchFamily="18" charset="0"/>
                    <a:cs typeface="Times New Roman" panose="02020603050405020304" pitchFamily="18" charset="0"/>
                  </a:rPr>
                  <a:t>&gt;0: Constant</a:t>
                </a:r>
              </a:p>
              <a:p>
                <a:r>
                  <a:rPr lang="de-DE" dirty="0">
                    <a:latin typeface="Times New Roman" panose="02020603050405020304" pitchFamily="18" charset="0"/>
                    <a:cs typeface="Times New Roman" panose="02020603050405020304" pitchFamily="18" charset="0"/>
                  </a:rPr>
                  <a:t>α,</a:t>
                </a:r>
                <a:r>
                  <a:rPr lang="el-GR" dirty="0">
                    <a:latin typeface="Times New Roman" panose="02020603050405020304" pitchFamily="18" charset="0"/>
                    <a:cs typeface="Times New Roman" panose="02020603050405020304" pitchFamily="18" charset="0"/>
                  </a:rPr>
                  <a:t>β</a:t>
                </a:r>
                <a:r>
                  <a:rPr lang="de-DE" dirty="0">
                    <a:latin typeface="Times New Roman" panose="02020603050405020304" pitchFamily="18" charset="0"/>
                    <a:cs typeface="Times New Roman" panose="02020603050405020304" pitchFamily="18" charset="0"/>
                  </a:rPr>
                  <a:t>,</a:t>
                </a:r>
                <a:r>
                  <a:rPr lang="el-GR" dirty="0">
                    <a:latin typeface="Times New Roman" panose="02020603050405020304" pitchFamily="18" charset="0"/>
                    <a:cs typeface="Times New Roman" panose="02020603050405020304" pitchFamily="18" charset="0"/>
                  </a:rPr>
                  <a:t>γ</a:t>
                </a:r>
                <a:r>
                  <a:rPr lang="de-DE" dirty="0">
                    <a:latin typeface="Times New Roman" panose="02020603050405020304" pitchFamily="18" charset="0"/>
                    <a:cs typeface="Times New Roman" panose="02020603050405020304" pitchFamily="18" charset="0"/>
                  </a:rPr>
                  <a:t>&gt;0: </a:t>
                </a:r>
                <a:r>
                  <a:rPr lang="de-DE" dirty="0" err="1">
                    <a:latin typeface="Times New Roman" panose="02020603050405020304" pitchFamily="18" charset="0"/>
                    <a:cs typeface="Times New Roman" panose="02020603050405020304" pitchFamily="18" charset="0"/>
                  </a:rPr>
                  <a:t>Elasticities</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of</a:t>
                </a:r>
                <a:r>
                  <a:rPr lang="de-DE" dirty="0">
                    <a:latin typeface="Times New Roman" panose="02020603050405020304" pitchFamily="18" charset="0"/>
                    <a:cs typeface="Times New Roman" panose="02020603050405020304" pitchFamily="18" charset="0"/>
                  </a:rPr>
                  <a:t> trade</a:t>
                </a:r>
              </a:p>
            </p:txBody>
          </p:sp>
        </mc:Choice>
        <mc:Fallback xmlns="">
          <p:sp>
            <p:nvSpPr>
              <p:cNvPr id="2" name="Rechteck 1">
                <a:extLst>
                  <a:ext uri="{FF2B5EF4-FFF2-40B4-BE49-F238E27FC236}">
                    <a16:creationId xmlns:a16="http://schemas.microsoft.com/office/drawing/2014/main" id="{A0791C05-58C6-61CD-A16D-5E8454122C5A}"/>
                  </a:ext>
                </a:extLst>
              </p:cNvPr>
              <p:cNvSpPr>
                <a:spLocks noRot="1" noChangeAspect="1" noMove="1" noResize="1" noEditPoints="1" noAdjustHandles="1" noChangeArrowheads="1" noChangeShapeType="1" noTextEdit="1"/>
              </p:cNvSpPr>
              <p:nvPr/>
            </p:nvSpPr>
            <p:spPr>
              <a:xfrm>
                <a:off x="8708534" y="2274749"/>
                <a:ext cx="3252019" cy="1961563"/>
              </a:xfrm>
              <a:prstGeom prst="rect">
                <a:avLst/>
              </a:prstGeom>
              <a:blipFill>
                <a:blip r:embed="rId4"/>
                <a:stretch>
                  <a:fillRect l="-1495" b="-3704"/>
                </a:stretch>
              </a:blipFill>
              <a:ln>
                <a:solidFill>
                  <a:schemeClr val="tx1"/>
                </a:solidFill>
              </a:ln>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3" name="Rechteck 2">
                <a:extLst>
                  <a:ext uri="{FF2B5EF4-FFF2-40B4-BE49-F238E27FC236}">
                    <a16:creationId xmlns:a16="http://schemas.microsoft.com/office/drawing/2014/main" id="{3D1C3F2F-D6BD-019E-C846-E0892D455327}"/>
                  </a:ext>
                </a:extLst>
              </p:cNvPr>
              <p:cNvSpPr/>
              <p:nvPr/>
            </p:nvSpPr>
            <p:spPr>
              <a:xfrm>
                <a:off x="422784" y="2314157"/>
                <a:ext cx="4444180" cy="1906356"/>
              </a:xfrm>
              <a:prstGeom prst="rect">
                <a:avLst/>
              </a:prstGeom>
              <a:ln>
                <a:solidFill>
                  <a:schemeClr val="tx1"/>
                </a:solidFill>
              </a:ln>
            </p:spPr>
            <p:txBody>
              <a:bodyPr wrap="square">
                <a:spAutoFit/>
              </a:bodyPr>
              <a:lstStyle/>
              <a:p>
                <a14:m>
                  <m:oMath xmlns:m="http://schemas.openxmlformats.org/officeDocument/2006/math">
                    <m:sSub>
                      <m:sSubPr>
                        <m:ctrlPr>
                          <a:rPr lang="de-DE" i="1" smtClean="0">
                            <a:latin typeface="Cambria Math" panose="02040503050406030204" pitchFamily="18" charset="0"/>
                          </a:rPr>
                        </m:ctrlPr>
                      </m:sSubPr>
                      <m:e>
                        <m:r>
                          <a:rPr lang="de-DE" i="1">
                            <a:latin typeface="Cambria Math" panose="02040503050406030204" pitchFamily="18" charset="0"/>
                          </a:rPr>
                          <m:t>𝐹</m:t>
                        </m:r>
                      </m:e>
                      <m:sub>
                        <m:r>
                          <a:rPr lang="de-DE" i="1">
                            <a:latin typeface="Cambria Math"/>
                          </a:rPr>
                          <m:t>𝐴𝐵</m:t>
                        </m:r>
                      </m:sub>
                    </m:sSub>
                    <m:r>
                      <a:rPr lang="de-DE" i="1">
                        <a:latin typeface="Cambria Math"/>
                      </a:rPr>
                      <m:t>=</m:t>
                    </m:r>
                    <m:r>
                      <a:rPr lang="de-DE" b="0" i="1" smtClean="0">
                        <a:latin typeface="Cambria Math" panose="02040503050406030204" pitchFamily="18" charset="0"/>
                      </a:rPr>
                      <m:t>𝐺</m:t>
                    </m:r>
                    <m:f>
                      <m:fPr>
                        <m:ctrlPr>
                          <a:rPr lang="de-DE" i="1">
                            <a:latin typeface="Cambria Math" panose="02040503050406030204" pitchFamily="18" charset="0"/>
                          </a:rPr>
                        </m:ctrlPr>
                      </m:fPr>
                      <m:num>
                        <m:sSub>
                          <m:sSubPr>
                            <m:ctrlPr>
                              <a:rPr lang="de-DE" i="1">
                                <a:latin typeface="Cambria Math" panose="02040503050406030204" pitchFamily="18" charset="0"/>
                              </a:rPr>
                            </m:ctrlPr>
                          </m:sSubPr>
                          <m:e>
                            <m:r>
                              <a:rPr lang="de-DE" b="0" i="1" smtClean="0">
                                <a:latin typeface="Cambria Math" panose="02040503050406030204" pitchFamily="18" charset="0"/>
                              </a:rPr>
                              <m:t>𝑀</m:t>
                            </m:r>
                          </m:e>
                          <m:sub>
                            <m:r>
                              <a:rPr lang="de-DE" i="1">
                                <a:latin typeface="Cambria Math" panose="02040503050406030204" pitchFamily="18" charset="0"/>
                              </a:rPr>
                              <m:t>𝐴</m:t>
                            </m:r>
                          </m:sub>
                        </m:sSub>
                        <m:r>
                          <a:rPr lang="de-DE" i="1">
                            <a:latin typeface="Cambria Math"/>
                            <a:ea typeface="Cambria Math"/>
                          </a:rPr>
                          <m:t>×</m:t>
                        </m:r>
                        <m:sSub>
                          <m:sSubPr>
                            <m:ctrlPr>
                              <a:rPr lang="de-DE" i="1">
                                <a:latin typeface="Cambria Math" panose="02040503050406030204" pitchFamily="18" charset="0"/>
                              </a:rPr>
                            </m:ctrlPr>
                          </m:sSubPr>
                          <m:e>
                            <m:r>
                              <a:rPr lang="de-DE" b="0" i="1" smtClean="0">
                                <a:latin typeface="Cambria Math" panose="02040503050406030204" pitchFamily="18" charset="0"/>
                              </a:rPr>
                              <m:t>𝑀</m:t>
                            </m:r>
                          </m:e>
                          <m:sub>
                            <m:r>
                              <a:rPr lang="de-DE" i="1">
                                <a:latin typeface="Cambria Math" panose="02040503050406030204" pitchFamily="18" charset="0"/>
                              </a:rPr>
                              <m:t>𝐵</m:t>
                            </m:r>
                          </m:sub>
                        </m:sSub>
                      </m:num>
                      <m:den>
                        <m:sSup>
                          <m:sSupPr>
                            <m:ctrlPr>
                              <a:rPr lang="de-DE" i="1">
                                <a:latin typeface="Cambria Math" panose="02040503050406030204" pitchFamily="18" charset="0"/>
                              </a:rPr>
                            </m:ctrlPr>
                          </m:sSupPr>
                          <m:e>
                            <m:r>
                              <a:rPr lang="de-DE" i="1">
                                <a:latin typeface="Cambria Math"/>
                              </a:rPr>
                              <m:t>(</m:t>
                            </m:r>
                            <m:sSub>
                              <m:sSubPr>
                                <m:ctrlPr>
                                  <a:rPr lang="de-DE" i="1">
                                    <a:latin typeface="Cambria Math" panose="02040503050406030204" pitchFamily="18" charset="0"/>
                                  </a:rPr>
                                </m:ctrlPr>
                              </m:sSubPr>
                              <m:e>
                                <m:r>
                                  <a:rPr lang="de-DE" i="1">
                                    <a:latin typeface="Cambria Math" panose="02040503050406030204" pitchFamily="18" charset="0"/>
                                  </a:rPr>
                                  <m:t>𝑅</m:t>
                                </m:r>
                              </m:e>
                              <m:sub>
                                <m:r>
                                  <a:rPr lang="de-DE" i="1">
                                    <a:latin typeface="Cambria Math"/>
                                  </a:rPr>
                                  <m:t>𝐴𝐵</m:t>
                                </m:r>
                              </m:sub>
                            </m:sSub>
                            <m:r>
                              <a:rPr lang="de-DE" i="1">
                                <a:latin typeface="Cambria Math"/>
                              </a:rPr>
                              <m:t>)</m:t>
                            </m:r>
                          </m:e>
                          <m:sup>
                            <m:r>
                              <a:rPr lang="de-DE" i="1">
                                <a:latin typeface="Cambria Math" panose="02040503050406030204" pitchFamily="18" charset="0"/>
                              </a:rPr>
                              <m:t>2</m:t>
                            </m:r>
                          </m:sup>
                        </m:sSup>
                      </m:den>
                    </m:f>
                  </m:oMath>
                </a14:m>
                <a:r>
                  <a:rPr lang="de-DE" dirty="0">
                    <a:latin typeface="Times New Roman" panose="02020603050405020304" pitchFamily="18" charset="0"/>
                    <a:cs typeface="Times New Roman" panose="02020603050405020304" pitchFamily="18" charset="0"/>
                  </a:rPr>
                  <a:t> (Law </a:t>
                </a:r>
                <a:r>
                  <a:rPr lang="de-DE" dirty="0" err="1">
                    <a:latin typeface="Times New Roman" panose="02020603050405020304" pitchFamily="18" charset="0"/>
                    <a:cs typeface="Times New Roman" panose="02020603050405020304" pitchFamily="18" charset="0"/>
                  </a:rPr>
                  <a:t>of</a:t>
                </a:r>
                <a:r>
                  <a:rPr lang="de-DE" dirty="0">
                    <a:latin typeface="Times New Roman" panose="02020603050405020304" pitchFamily="18" charset="0"/>
                    <a:cs typeface="Times New Roman" panose="02020603050405020304" pitchFamily="18" charset="0"/>
                  </a:rPr>
                  <a:t> Gravity)</a:t>
                </a:r>
              </a:p>
              <a:p>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b="0" i="1" smtClean="0">
                            <a:latin typeface="Cambria Math" panose="02040503050406030204" pitchFamily="18" charset="0"/>
                          </a:rPr>
                          <m:t>𝐹</m:t>
                        </m:r>
                      </m:e>
                      <m:sub>
                        <m:r>
                          <a:rPr lang="de-DE" i="1">
                            <a:latin typeface="Cambria Math"/>
                          </a:rPr>
                          <m:t>𝐴𝐵</m:t>
                        </m:r>
                      </m:sub>
                    </m:sSub>
                    <m:r>
                      <a:rPr lang="de-DE" i="1">
                        <a:latin typeface="Cambria Math" panose="02040503050406030204" pitchFamily="18" charset="0"/>
                      </a:rPr>
                      <m:t>:</m:t>
                    </m:r>
                  </m:oMath>
                </a14:m>
                <a:r>
                  <a:rPr lang="de-DE" dirty="0">
                    <a:latin typeface="Times New Roman" panose="02020603050405020304" pitchFamily="18" charset="0"/>
                    <a:cs typeface="Times New Roman" panose="02020603050405020304" pitchFamily="18" charset="0"/>
                  </a:rPr>
                  <a:t> Force </a:t>
                </a:r>
                <a:r>
                  <a:rPr lang="de-DE" dirty="0" err="1">
                    <a:latin typeface="Times New Roman" panose="02020603050405020304" pitchFamily="18" charset="0"/>
                    <a:cs typeface="Times New Roman" panose="02020603050405020304" pitchFamily="18" charset="0"/>
                  </a:rPr>
                  <a:t>between</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two</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planets</a:t>
                </a:r>
                <a:endParaRPr lang="de-DE"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i="1">
                            <a:latin typeface="Cambria Math" panose="02040503050406030204" pitchFamily="18" charset="0"/>
                          </a:rPr>
                        </m:ctrlPr>
                      </m:sSubPr>
                      <m:e>
                        <m:r>
                          <a:rPr lang="de-DE" b="0" i="1" smtClean="0">
                            <a:latin typeface="Cambria Math" panose="02040503050406030204" pitchFamily="18" charset="0"/>
                          </a:rPr>
                          <m:t>𝑅</m:t>
                        </m:r>
                      </m:e>
                      <m:sub>
                        <m:r>
                          <a:rPr lang="de-DE" i="1">
                            <a:latin typeface="Cambria Math"/>
                          </a:rPr>
                          <m:t>𝐴𝐵</m:t>
                        </m:r>
                      </m:sub>
                    </m:sSub>
                  </m:oMath>
                </a14:m>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Distance</a:t>
                </a:r>
                <a:endParaRPr lang="de-DE" dirty="0">
                  <a:latin typeface="Times New Roman" panose="02020603050405020304" pitchFamily="18" charset="0"/>
                  <a:cs typeface="Times New Roman" panose="02020603050405020304" pitchFamily="18" charset="0"/>
                </a:endParaRPr>
              </a:p>
              <a:p>
                <a14:m>
                  <m:oMath xmlns:m="http://schemas.openxmlformats.org/officeDocument/2006/math">
                    <m:r>
                      <a:rPr lang="de-DE" b="0" i="1" smtClean="0">
                        <a:latin typeface="Cambria Math" panose="02040503050406030204" pitchFamily="18" charset="0"/>
                        <a:cs typeface="Times New Roman" panose="02020603050405020304" pitchFamily="18" charset="0"/>
                      </a:rPr>
                      <m:t>𝐺</m:t>
                    </m:r>
                  </m:oMath>
                </a14:m>
                <a:r>
                  <a:rPr lang="de-DE" dirty="0">
                    <a:latin typeface="Times New Roman" panose="02020603050405020304" pitchFamily="18" charset="0"/>
                    <a:cs typeface="Times New Roman" panose="02020603050405020304" pitchFamily="18" charset="0"/>
                  </a:rPr>
                  <a:t>&gt;0: </a:t>
                </a:r>
                <a:r>
                  <a:rPr lang="de-DE" dirty="0" err="1">
                    <a:latin typeface="Times New Roman" panose="02020603050405020304" pitchFamily="18" charset="0"/>
                    <a:cs typeface="Times New Roman" panose="02020603050405020304" pitchFamily="18" charset="0"/>
                  </a:rPr>
                  <a:t>constant</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of</a:t>
                </a:r>
                <a:r>
                  <a:rPr lang="de-DE" dirty="0">
                    <a:latin typeface="Times New Roman" panose="02020603050405020304" pitchFamily="18" charset="0"/>
                    <a:cs typeface="Times New Roman" panose="02020603050405020304" pitchFamily="18" charset="0"/>
                  </a:rPr>
                  <a:t> </a:t>
                </a:r>
                <a:r>
                  <a:rPr lang="de-DE" dirty="0" err="1">
                    <a:latin typeface="Times New Roman" panose="02020603050405020304" pitchFamily="18" charset="0"/>
                    <a:cs typeface="Times New Roman" panose="02020603050405020304" pitchFamily="18" charset="0"/>
                  </a:rPr>
                  <a:t>gravity</a:t>
                </a:r>
                <a:endParaRPr lang="de-DE" dirty="0">
                  <a:latin typeface="Times New Roman" panose="02020603050405020304" pitchFamily="18" charset="0"/>
                  <a:cs typeface="Times New Roman" panose="02020603050405020304" pitchFamily="18" charset="0"/>
                </a:endParaRPr>
              </a:p>
              <a:p>
                <a:pPr algn="ctr"/>
                <a:endParaRPr lang="de-DE" dirty="0">
                  <a:latin typeface="Times New Roman" panose="02020603050405020304" pitchFamily="18" charset="0"/>
                  <a:cs typeface="Times New Roman" panose="02020603050405020304" pitchFamily="18" charset="0"/>
                </a:endParaRPr>
              </a:p>
            </p:txBody>
          </p:sp>
        </mc:Choice>
        <mc:Fallback xmlns="">
          <p:sp>
            <p:nvSpPr>
              <p:cNvPr id="3" name="Rechteck 2">
                <a:extLst>
                  <a:ext uri="{FF2B5EF4-FFF2-40B4-BE49-F238E27FC236}">
                    <a16:creationId xmlns:a16="http://schemas.microsoft.com/office/drawing/2014/main" id="{3D1C3F2F-D6BD-019E-C846-E0892D455327}"/>
                  </a:ext>
                </a:extLst>
              </p:cNvPr>
              <p:cNvSpPr>
                <a:spLocks noRot="1" noChangeAspect="1" noMove="1" noResize="1" noEditPoints="1" noAdjustHandles="1" noChangeArrowheads="1" noChangeShapeType="1" noTextEdit="1"/>
              </p:cNvSpPr>
              <p:nvPr/>
            </p:nvSpPr>
            <p:spPr>
              <a:xfrm>
                <a:off x="422784" y="2314157"/>
                <a:ext cx="4444180" cy="1906356"/>
              </a:xfrm>
              <a:prstGeom prst="rect">
                <a:avLst/>
              </a:prstGeom>
              <a:blipFill>
                <a:blip r:embed="rId5"/>
                <a:stretch>
                  <a:fillRect/>
                </a:stretch>
              </a:blipFill>
              <a:ln>
                <a:solidFill>
                  <a:schemeClr val="tx1"/>
                </a:solidFill>
              </a:ln>
            </p:spPr>
            <p:txBody>
              <a:bodyPr/>
              <a:lstStyle/>
              <a:p>
                <a:r>
                  <a:rPr lang="de-DE">
                    <a:noFill/>
                  </a:rPr>
                  <a:t> </a:t>
                </a:r>
              </a:p>
            </p:txBody>
          </p:sp>
        </mc:Fallback>
      </mc:AlternateContent>
      <mc:AlternateContent xmlns:mc="http://schemas.openxmlformats.org/markup-compatibility/2006" xmlns:a14="http://schemas.microsoft.com/office/drawing/2010/main">
        <mc:Choice Requires="a14">
          <p:sp>
            <p:nvSpPr>
              <p:cNvPr id="14" name="Textfeld 13">
                <a:extLst>
                  <a:ext uri="{FF2B5EF4-FFF2-40B4-BE49-F238E27FC236}">
                    <a16:creationId xmlns:a16="http://schemas.microsoft.com/office/drawing/2014/main" id="{679CD72F-7AD3-E87E-CE59-7A38DDD1E93E}"/>
                  </a:ext>
                </a:extLst>
              </p:cNvPr>
              <p:cNvSpPr txBox="1"/>
              <p:nvPr/>
            </p:nvSpPr>
            <p:spPr>
              <a:xfrm>
                <a:off x="5153136" y="2721258"/>
                <a:ext cx="3269226" cy="1092154"/>
              </a:xfrm>
              <a:prstGeom prst="rect">
                <a:avLst/>
              </a:prstGeom>
              <a:noFill/>
              <a:ln>
                <a:solidFill>
                  <a:srgbClr val="FF0000"/>
                </a:solidFill>
              </a:ln>
            </p:spPr>
            <p:txBody>
              <a:bodyPr wrap="square" rtlCol="0">
                <a:noAutofit/>
              </a:bodyPr>
              <a:lstStyle/>
              <a:p>
                <a:pPr algn="ctr"/>
                <a:r>
                  <a:rPr lang="de-DE" sz="1400" b="1" dirty="0" err="1">
                    <a:latin typeface="Times New Roman" panose="02020603050405020304" pitchFamily="18" charset="0"/>
                    <a:cs typeface="Times New Roman" panose="02020603050405020304" pitchFamily="18" charset="0"/>
                  </a:rPr>
                  <a:t>Conceptionally</a:t>
                </a:r>
                <a:r>
                  <a:rPr lang="de-DE" sz="1400" b="1" dirty="0">
                    <a:latin typeface="Times New Roman" panose="02020603050405020304" pitchFamily="18" charset="0"/>
                    <a:cs typeface="Times New Roman" panose="02020603050405020304" pitchFamily="18" charset="0"/>
                  </a:rPr>
                  <a:t> </a:t>
                </a:r>
                <a:r>
                  <a:rPr lang="de-DE" sz="1400" b="1" dirty="0" err="1">
                    <a:latin typeface="Times New Roman" panose="02020603050405020304" pitchFamily="18" charset="0"/>
                    <a:cs typeface="Times New Roman" panose="02020603050405020304" pitchFamily="18" charset="0"/>
                  </a:rPr>
                  <a:t>the</a:t>
                </a:r>
                <a:r>
                  <a:rPr lang="de-DE" sz="1400" b="1" dirty="0">
                    <a:latin typeface="Times New Roman" panose="02020603050405020304" pitchFamily="18" charset="0"/>
                    <a:cs typeface="Times New Roman" panose="02020603050405020304" pitchFamily="18" charset="0"/>
                  </a:rPr>
                  <a:t> </a:t>
                </a:r>
                <a:r>
                  <a:rPr lang="de-DE" sz="1400" b="1" dirty="0" err="1">
                    <a:latin typeface="Times New Roman" panose="02020603050405020304" pitchFamily="18" charset="0"/>
                    <a:cs typeface="Times New Roman" panose="02020603050405020304" pitchFamily="18" charset="0"/>
                  </a:rPr>
                  <a:t>models</a:t>
                </a:r>
                <a:r>
                  <a:rPr lang="de-DE" sz="1400" b="1" dirty="0">
                    <a:latin typeface="Times New Roman" panose="02020603050405020304" pitchFamily="18" charset="0"/>
                    <a:cs typeface="Times New Roman" panose="02020603050405020304" pitchFamily="18" charset="0"/>
                  </a:rPr>
                  <a:t> </a:t>
                </a:r>
                <a:r>
                  <a:rPr lang="de-DE" sz="1400" b="1" dirty="0" err="1">
                    <a:latin typeface="Times New Roman" panose="02020603050405020304" pitchFamily="18" charset="0"/>
                    <a:cs typeface="Times New Roman" panose="02020603050405020304" pitchFamily="18" charset="0"/>
                  </a:rPr>
                  <a:t>coincide</a:t>
                </a:r>
                <a:r>
                  <a:rPr lang="de-DE" sz="1400" b="1" dirty="0">
                    <a:latin typeface="Times New Roman" panose="02020603050405020304" pitchFamily="18" charset="0"/>
                    <a:cs typeface="Times New Roman" panose="02020603050405020304" pitchFamily="18" charset="0"/>
                  </a:rPr>
                  <a:t> </a:t>
                </a:r>
                <a:r>
                  <a:rPr lang="de-DE" sz="1400" b="1" dirty="0" err="1">
                    <a:latin typeface="Times New Roman" panose="02020603050405020304" pitchFamily="18" charset="0"/>
                    <a:cs typeface="Times New Roman" panose="02020603050405020304" pitchFamily="18" charset="0"/>
                  </a:rPr>
                  <a:t>for</a:t>
                </a:r>
                <a:r>
                  <a:rPr lang="de-DE" sz="1400" b="1" dirty="0">
                    <a:latin typeface="Times New Roman" panose="02020603050405020304" pitchFamily="18" charset="0"/>
                    <a:cs typeface="Times New Roman" panose="02020603050405020304" pitchFamily="18" charset="0"/>
                  </a:rPr>
                  <a:t> α=</a:t>
                </a:r>
                <a:r>
                  <a:rPr lang="el-GR" sz="1400" b="1" dirty="0">
                    <a:latin typeface="Times New Roman" panose="02020603050405020304" pitchFamily="18" charset="0"/>
                    <a:cs typeface="Times New Roman" panose="02020603050405020304" pitchFamily="18" charset="0"/>
                  </a:rPr>
                  <a:t>β</a:t>
                </a:r>
                <a:r>
                  <a:rPr lang="de-DE" sz="1400" b="1" dirty="0">
                    <a:latin typeface="Times New Roman" panose="02020603050405020304" pitchFamily="18" charset="0"/>
                    <a:cs typeface="Times New Roman" panose="02020603050405020304" pitchFamily="18" charset="0"/>
                  </a:rPr>
                  <a:t>=1, </a:t>
                </a:r>
                <a:r>
                  <a:rPr lang="el-GR" sz="1400" b="1" dirty="0">
                    <a:latin typeface="Times New Roman" panose="02020603050405020304" pitchFamily="18" charset="0"/>
                    <a:cs typeface="Times New Roman" panose="02020603050405020304" pitchFamily="18" charset="0"/>
                  </a:rPr>
                  <a:t>γ</a:t>
                </a:r>
                <a:r>
                  <a:rPr lang="de-DE" sz="1400" b="1" dirty="0">
                    <a:latin typeface="Times New Roman" panose="02020603050405020304" pitchFamily="18" charset="0"/>
                    <a:cs typeface="Times New Roman" panose="02020603050405020304" pitchFamily="18" charset="0"/>
                  </a:rPr>
                  <a:t>=2 and </a:t>
                </a:r>
                <a14:m>
                  <m:oMath xmlns:m="http://schemas.openxmlformats.org/officeDocument/2006/math">
                    <m:r>
                      <a:rPr lang="de-DE" sz="1400" b="1" i="1">
                        <a:latin typeface="Cambria Math"/>
                      </a:rPr>
                      <m:t>𝑪</m:t>
                    </m:r>
                    <m:r>
                      <a:rPr lang="de-DE" sz="1400" b="1" i="1" smtClean="0">
                        <a:latin typeface="Cambria Math" panose="02040503050406030204" pitchFamily="18" charset="0"/>
                      </a:rPr>
                      <m:t>=</m:t>
                    </m:r>
                    <m:r>
                      <a:rPr lang="de-DE" sz="1400" b="1" i="1" smtClean="0">
                        <a:latin typeface="Cambria Math" panose="02040503050406030204" pitchFamily="18" charset="0"/>
                      </a:rPr>
                      <m:t>𝑮</m:t>
                    </m:r>
                  </m:oMath>
                </a14:m>
                <a:endParaRPr lang="de-DE" sz="1400" b="1" dirty="0">
                  <a:latin typeface="Times New Roman" panose="02020603050405020304" pitchFamily="18" charset="0"/>
                  <a:cs typeface="Times New Roman" panose="02020603050405020304" pitchFamily="18" charset="0"/>
                </a:endParaRPr>
              </a:p>
            </p:txBody>
          </p:sp>
        </mc:Choice>
        <mc:Fallback xmlns="">
          <p:sp>
            <p:nvSpPr>
              <p:cNvPr id="14" name="Textfeld 13">
                <a:extLst>
                  <a:ext uri="{FF2B5EF4-FFF2-40B4-BE49-F238E27FC236}">
                    <a16:creationId xmlns:a16="http://schemas.microsoft.com/office/drawing/2014/main" id="{679CD72F-7AD3-E87E-CE59-7A38DDD1E93E}"/>
                  </a:ext>
                </a:extLst>
              </p:cNvPr>
              <p:cNvSpPr txBox="1">
                <a:spLocks noRot="1" noChangeAspect="1" noMove="1" noResize="1" noEditPoints="1" noAdjustHandles="1" noChangeArrowheads="1" noChangeShapeType="1" noTextEdit="1"/>
              </p:cNvSpPr>
              <p:nvPr/>
            </p:nvSpPr>
            <p:spPr>
              <a:xfrm>
                <a:off x="5153136" y="2721258"/>
                <a:ext cx="3269226" cy="1092154"/>
              </a:xfrm>
              <a:prstGeom prst="rect">
                <a:avLst/>
              </a:prstGeom>
              <a:blipFill>
                <a:blip r:embed="rId6"/>
                <a:stretch>
                  <a:fillRect/>
                </a:stretch>
              </a:blipFill>
              <a:ln>
                <a:solidFill>
                  <a:srgbClr val="FF0000"/>
                </a:solidFill>
              </a:ln>
            </p:spPr>
            <p:txBody>
              <a:bodyPr/>
              <a:lstStyle/>
              <a:p>
                <a:r>
                  <a:rPr lang="de-DE">
                    <a:noFill/>
                  </a:rPr>
                  <a:t> </a:t>
                </a:r>
              </a:p>
            </p:txBody>
          </p:sp>
        </mc:Fallback>
      </mc:AlternateContent>
      <p:sp>
        <p:nvSpPr>
          <p:cNvPr id="15" name="Rechteck 14">
            <a:extLst>
              <a:ext uri="{FF2B5EF4-FFF2-40B4-BE49-F238E27FC236}">
                <a16:creationId xmlns:a16="http://schemas.microsoft.com/office/drawing/2014/main" id="{7CC5B0A1-3A2C-7E18-D378-8F4165D4C84B}"/>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4605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4"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6">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E174F76-88D6-45A3-B2B4-F8B50747D29E}">
  <we:reference id="wa200007063" version="1.2.0.0" store="de-DE" storeType="OMEX"/>
  <we:alternateReferences>
    <we:reference id="wa200007063" version="1.2.0.0" store="wa2000070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987</Words>
  <Application>Microsoft Office PowerPoint</Application>
  <PresentationFormat>Breitbild</PresentationFormat>
  <Paragraphs>101</Paragraphs>
  <Slides>22</Slides>
  <Notes>17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22</vt:i4>
      </vt:variant>
    </vt:vector>
  </HeadingPairs>
  <TitlesOfParts>
    <vt:vector size="29" baseType="lpstr">
      <vt:lpstr>Arial</vt:lpstr>
      <vt:lpstr>Calibri</vt:lpstr>
      <vt:lpstr>Calibri Light</vt:lpstr>
      <vt:lpstr>Cambria Math</vt:lpstr>
      <vt:lpstr>Sparkasse Rg</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569</cp:revision>
  <dcterms:created xsi:type="dcterms:W3CDTF">2019-02-11T10:45:01Z</dcterms:created>
  <dcterms:modified xsi:type="dcterms:W3CDTF">2026-03-20T22:00:52Z</dcterms:modified>
</cp:coreProperties>
</file>