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526" r:id="rId2"/>
    <p:sldId id="1406" r:id="rId3"/>
    <p:sldId id="1407" r:id="rId4"/>
    <p:sldId id="1408" r:id="rId5"/>
    <p:sldId id="544" r:id="rId6"/>
    <p:sldId id="546" r:id="rId7"/>
    <p:sldId id="534" r:id="rId8"/>
    <p:sldId id="535" r:id="rId9"/>
    <p:sldId id="537" r:id="rId10"/>
    <p:sldId id="539" r:id="rId11"/>
    <p:sldId id="540" r:id="rId12"/>
    <p:sldId id="542" r:id="rId13"/>
    <p:sldId id="543" r:id="rId14"/>
    <p:sldId id="528" r:id="rId15"/>
    <p:sldId id="1388" r:id="rId16"/>
    <p:sldId id="1389" r:id="rId17"/>
    <p:sldId id="1032" r:id="rId18"/>
    <p:sldId id="1036" r:id="rId19"/>
    <p:sldId id="1039" r:id="rId20"/>
    <p:sldId id="1040" r:id="rId21"/>
    <p:sldId id="1042" r:id="rId22"/>
    <p:sldId id="1045" r:id="rId23"/>
    <p:sldId id="1046" r:id="rId24"/>
    <p:sldId id="1047" r:id="rId25"/>
    <p:sldId id="574" r:id="rId2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54" autoAdjust="0"/>
    <p:restoredTop sz="94660"/>
  </p:normalViewPr>
  <p:slideViewPr>
    <p:cSldViewPr snapToGrid="0">
      <p:cViewPr varScale="1">
        <p:scale>
          <a:sx n="56" d="100"/>
          <a:sy n="56" d="100"/>
        </p:scale>
        <p:origin x="1052" y="4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688DB8-530C-4269-8329-B8EA10861C27}" type="datetimeFigureOut">
              <a:rPr lang="de-DE" smtClean="0"/>
              <a:t>10.03.2026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2571D5-6680-4734-923E-3B58AF67DB71}" type="slidenum">
              <a:rPr lang="de-DE" smtClean="0"/>
              <a:t>‹Nr.›</a:t>
            </a:fld>
            <a:endParaRPr lang="de-DE"/>
          </a:p>
        </p:txBody>
      </p:sp>
    </p:spTree>
    <p:extLst>
      <p:ext uri="{BB962C8B-B14F-4D97-AF65-F5344CB8AC3E}">
        <p14:creationId xmlns:p14="http://schemas.microsoft.com/office/powerpoint/2010/main" val="2478837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9F4E0-F8D2-E5DB-913F-F01B70CA731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C0AFEE2-6E60-5072-DD11-5FC1D23535BB}"/>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97545BDB-7081-A07F-2941-E2A2330269AD}"/>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9965474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5582966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5368117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7022067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4810095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1209020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5472826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7460484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653931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571271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1458595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5645575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3642303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3261558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3364708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9130962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077786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B3BC38-0E54-4E83-9C64-1B0FE8E89F2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FEC9CF90-778D-4430-989D-B06B207ADD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ED90CBE-81D9-4643-A1AE-B86217ACC6FE}"/>
              </a:ext>
            </a:extLst>
          </p:cNvPr>
          <p:cNvSpPr>
            <a:spLocks noGrp="1"/>
          </p:cNvSpPr>
          <p:nvPr>
            <p:ph type="dt" sz="half" idx="10"/>
          </p:nvPr>
        </p:nvSpPr>
        <p:spPr/>
        <p:txBody>
          <a:bodyPr/>
          <a:lstStyle/>
          <a:p>
            <a:fld id="{2D84D1A4-8FFF-4BFB-90C9-FC24F5E6DCA6}" type="datetime1">
              <a:rPr lang="de-DE" smtClean="0"/>
              <a:t>10.03.2026</a:t>
            </a:fld>
            <a:endParaRPr lang="de-DE"/>
          </a:p>
        </p:txBody>
      </p:sp>
      <p:sp>
        <p:nvSpPr>
          <p:cNvPr id="5" name="Fußzeilenplatzhalter 4">
            <a:extLst>
              <a:ext uri="{FF2B5EF4-FFF2-40B4-BE49-F238E27FC236}">
                <a16:creationId xmlns:a16="http://schemas.microsoft.com/office/drawing/2014/main" id="{C60430AE-4C6A-4F3A-BF2A-58629ABF7EE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68FF889-B734-4B7E-8C08-21F1DFED8AA6}"/>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682675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25FA87-5309-445C-9DF0-8120FB89BDB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5B6BD61-2396-495A-BFAA-9C771E69D49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691E7EB-A39D-416C-A164-E12DC448AA7E}"/>
              </a:ext>
            </a:extLst>
          </p:cNvPr>
          <p:cNvSpPr>
            <a:spLocks noGrp="1"/>
          </p:cNvSpPr>
          <p:nvPr>
            <p:ph type="dt" sz="half" idx="10"/>
          </p:nvPr>
        </p:nvSpPr>
        <p:spPr/>
        <p:txBody>
          <a:bodyPr/>
          <a:lstStyle/>
          <a:p>
            <a:fld id="{9CCD224E-D163-457A-82D1-D92A750C1CC3}" type="datetime1">
              <a:rPr lang="de-DE" smtClean="0"/>
              <a:t>10.03.2026</a:t>
            </a:fld>
            <a:endParaRPr lang="de-DE"/>
          </a:p>
        </p:txBody>
      </p:sp>
      <p:sp>
        <p:nvSpPr>
          <p:cNvPr id="5" name="Fußzeilenplatzhalter 4">
            <a:extLst>
              <a:ext uri="{FF2B5EF4-FFF2-40B4-BE49-F238E27FC236}">
                <a16:creationId xmlns:a16="http://schemas.microsoft.com/office/drawing/2014/main" id="{4205BF50-DB73-4D9C-A233-232EF43F254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E98847C-98C6-4E04-B0E3-25C67DADED1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528832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9DF09E4-1D7F-4436-BB2D-7BBA2DFAA82B}"/>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FB841EE-956E-461C-A772-D99AEC8E266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8F7EA14-14D1-4580-B7B3-29A6990D5EB9}"/>
              </a:ext>
            </a:extLst>
          </p:cNvPr>
          <p:cNvSpPr>
            <a:spLocks noGrp="1"/>
          </p:cNvSpPr>
          <p:nvPr>
            <p:ph type="dt" sz="half" idx="10"/>
          </p:nvPr>
        </p:nvSpPr>
        <p:spPr/>
        <p:txBody>
          <a:bodyPr/>
          <a:lstStyle/>
          <a:p>
            <a:fld id="{D497B4B2-FA34-4BF0-B75E-975C258D12B6}" type="datetime1">
              <a:rPr lang="de-DE" smtClean="0"/>
              <a:t>10.03.2026</a:t>
            </a:fld>
            <a:endParaRPr lang="de-DE"/>
          </a:p>
        </p:txBody>
      </p:sp>
      <p:sp>
        <p:nvSpPr>
          <p:cNvPr id="5" name="Fußzeilenplatzhalter 4">
            <a:extLst>
              <a:ext uri="{FF2B5EF4-FFF2-40B4-BE49-F238E27FC236}">
                <a16:creationId xmlns:a16="http://schemas.microsoft.com/office/drawing/2014/main" id="{768F3D65-3CE9-43EF-BC85-7C75F436472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432D8BE-F679-4B2A-88DB-2FF5CF79399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741468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5057A8-F611-4FAA-B2BA-81B3F30C3B3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570FC1B-9290-445A-A5BA-7821E22B54B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2A07C6F-E1A4-42EA-8DA9-D15F0C56B8BB}"/>
              </a:ext>
            </a:extLst>
          </p:cNvPr>
          <p:cNvSpPr>
            <a:spLocks noGrp="1"/>
          </p:cNvSpPr>
          <p:nvPr>
            <p:ph type="dt" sz="half" idx="10"/>
          </p:nvPr>
        </p:nvSpPr>
        <p:spPr/>
        <p:txBody>
          <a:bodyPr/>
          <a:lstStyle/>
          <a:p>
            <a:fld id="{F810476A-BEE6-49D0-91FF-E09CB16D9188}" type="datetime1">
              <a:rPr lang="de-DE" smtClean="0"/>
              <a:t>10.03.2026</a:t>
            </a:fld>
            <a:endParaRPr lang="de-DE"/>
          </a:p>
        </p:txBody>
      </p:sp>
      <p:sp>
        <p:nvSpPr>
          <p:cNvPr id="5" name="Fußzeilenplatzhalter 4">
            <a:extLst>
              <a:ext uri="{FF2B5EF4-FFF2-40B4-BE49-F238E27FC236}">
                <a16:creationId xmlns:a16="http://schemas.microsoft.com/office/drawing/2014/main" id="{C6EC9CDB-7938-478F-8860-68E65DC393E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443BFFA-0090-4167-924A-A28E136B04F7}"/>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25494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5E69AB-0989-4918-8829-5B0AD31CEC9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8C99E048-9AC8-4172-A009-61338CF2DE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AC99301D-3635-494B-B445-07057B4422D1}"/>
              </a:ext>
            </a:extLst>
          </p:cNvPr>
          <p:cNvSpPr>
            <a:spLocks noGrp="1"/>
          </p:cNvSpPr>
          <p:nvPr>
            <p:ph type="dt" sz="half" idx="10"/>
          </p:nvPr>
        </p:nvSpPr>
        <p:spPr/>
        <p:txBody>
          <a:bodyPr/>
          <a:lstStyle/>
          <a:p>
            <a:fld id="{EEA9F584-F1B5-4C5C-802A-C88B9ABFDAC1}" type="datetime1">
              <a:rPr lang="de-DE" smtClean="0"/>
              <a:t>10.03.2026</a:t>
            </a:fld>
            <a:endParaRPr lang="de-DE"/>
          </a:p>
        </p:txBody>
      </p:sp>
      <p:sp>
        <p:nvSpPr>
          <p:cNvPr id="5" name="Fußzeilenplatzhalter 4">
            <a:extLst>
              <a:ext uri="{FF2B5EF4-FFF2-40B4-BE49-F238E27FC236}">
                <a16:creationId xmlns:a16="http://schemas.microsoft.com/office/drawing/2014/main" id="{17B211C6-2A75-4A02-B91E-AF4317E2552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D7F28D0-1ACA-4356-ABE5-F63263946B05}"/>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290525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A1A188-A70B-4B7E-BCBE-00830D5D406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FA53C92-5708-4369-8C8B-E13D65EC911B}"/>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CEEE671-CCEF-4F19-BC77-7AB2D9DD8A7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ECBA611-0CEB-4900-BB6B-BFD245724811}"/>
              </a:ext>
            </a:extLst>
          </p:cNvPr>
          <p:cNvSpPr>
            <a:spLocks noGrp="1"/>
          </p:cNvSpPr>
          <p:nvPr>
            <p:ph type="dt" sz="half" idx="10"/>
          </p:nvPr>
        </p:nvSpPr>
        <p:spPr/>
        <p:txBody>
          <a:bodyPr/>
          <a:lstStyle/>
          <a:p>
            <a:fld id="{8CFA7E3F-C99D-4F7A-B9BF-3D4AD8B01801}" type="datetime1">
              <a:rPr lang="de-DE" smtClean="0"/>
              <a:t>10.03.2026</a:t>
            </a:fld>
            <a:endParaRPr lang="de-DE"/>
          </a:p>
        </p:txBody>
      </p:sp>
      <p:sp>
        <p:nvSpPr>
          <p:cNvPr id="6" name="Fußzeilenplatzhalter 5">
            <a:extLst>
              <a:ext uri="{FF2B5EF4-FFF2-40B4-BE49-F238E27FC236}">
                <a16:creationId xmlns:a16="http://schemas.microsoft.com/office/drawing/2014/main" id="{BDE67985-3E25-4FF3-8259-41254491266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8D3AE17-1B1A-441A-ADAB-EA753EFAFFE0}"/>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96452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E6D44B-ECB2-494B-B8DD-1ECD56F8DB2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0E788603-C259-4996-B635-C72A6C532B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E5EE397-1447-4365-8C4D-5FF9A09D70E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5F77450-0CED-4F63-AFF7-A0A89B3543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992E2A0-8BDB-4F76-9EFD-16D48B207E19}"/>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146F1C1-333C-4E5A-8A21-0E00CC52B77A}"/>
              </a:ext>
            </a:extLst>
          </p:cNvPr>
          <p:cNvSpPr>
            <a:spLocks noGrp="1"/>
          </p:cNvSpPr>
          <p:nvPr>
            <p:ph type="dt" sz="half" idx="10"/>
          </p:nvPr>
        </p:nvSpPr>
        <p:spPr/>
        <p:txBody>
          <a:bodyPr/>
          <a:lstStyle/>
          <a:p>
            <a:fld id="{2C2EFBC1-A306-442D-9E8E-CCD47A24BC39}" type="datetime1">
              <a:rPr lang="de-DE" smtClean="0"/>
              <a:t>10.03.2026</a:t>
            </a:fld>
            <a:endParaRPr lang="de-DE"/>
          </a:p>
        </p:txBody>
      </p:sp>
      <p:sp>
        <p:nvSpPr>
          <p:cNvPr id="8" name="Fußzeilenplatzhalter 7">
            <a:extLst>
              <a:ext uri="{FF2B5EF4-FFF2-40B4-BE49-F238E27FC236}">
                <a16:creationId xmlns:a16="http://schemas.microsoft.com/office/drawing/2014/main" id="{BB140476-F72C-43CA-B524-0F82D8BB921E}"/>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74420F6-8C8B-4711-AE1B-287E00167AC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413274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29DFFF-4E57-4515-ACFA-89CD362EC0FA}"/>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CAE44362-E8E0-474C-90E4-0F4FEE906CA9}"/>
              </a:ext>
            </a:extLst>
          </p:cNvPr>
          <p:cNvSpPr>
            <a:spLocks noGrp="1"/>
          </p:cNvSpPr>
          <p:nvPr>
            <p:ph type="dt" sz="half" idx="10"/>
          </p:nvPr>
        </p:nvSpPr>
        <p:spPr/>
        <p:txBody>
          <a:bodyPr/>
          <a:lstStyle/>
          <a:p>
            <a:fld id="{24EE0AF1-C575-4C63-B2E4-2F9A4D8AF6FD}" type="datetime1">
              <a:rPr lang="de-DE" smtClean="0"/>
              <a:t>10.03.2026</a:t>
            </a:fld>
            <a:endParaRPr lang="de-DE"/>
          </a:p>
        </p:txBody>
      </p:sp>
      <p:sp>
        <p:nvSpPr>
          <p:cNvPr id="4" name="Fußzeilenplatzhalter 3">
            <a:extLst>
              <a:ext uri="{FF2B5EF4-FFF2-40B4-BE49-F238E27FC236}">
                <a16:creationId xmlns:a16="http://schemas.microsoft.com/office/drawing/2014/main" id="{BDB84C6F-AD33-4F88-A79E-033B17A4662B}"/>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57A6BF78-29DB-4B06-A37A-C12BFB3A20D9}"/>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185482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3B09D0F-C34E-4F2E-A969-A4A7F8B97D80}"/>
              </a:ext>
            </a:extLst>
          </p:cNvPr>
          <p:cNvSpPr>
            <a:spLocks noGrp="1"/>
          </p:cNvSpPr>
          <p:nvPr>
            <p:ph type="dt" sz="half" idx="10"/>
          </p:nvPr>
        </p:nvSpPr>
        <p:spPr/>
        <p:txBody>
          <a:bodyPr/>
          <a:lstStyle/>
          <a:p>
            <a:fld id="{CD7BCFDE-4171-468A-8ECB-9DD48FB7C024}" type="datetime1">
              <a:rPr lang="de-DE" smtClean="0"/>
              <a:t>10.03.2026</a:t>
            </a:fld>
            <a:endParaRPr lang="de-DE"/>
          </a:p>
        </p:txBody>
      </p:sp>
      <p:sp>
        <p:nvSpPr>
          <p:cNvPr id="3" name="Fußzeilenplatzhalter 2">
            <a:extLst>
              <a:ext uri="{FF2B5EF4-FFF2-40B4-BE49-F238E27FC236}">
                <a16:creationId xmlns:a16="http://schemas.microsoft.com/office/drawing/2014/main" id="{F7DA608D-A34D-41DE-A4B0-ED9CBA5D3DB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20BC1171-87BC-4E9C-9CA5-040C0BF2DD0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629468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0AE8FB-302A-47F7-8EF6-814F266C2FA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B1ED2AE-63C2-4A88-8E72-1C8A8ADFBB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982D1504-586F-4EEF-B44E-8DCF11D09F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98C045F-E74E-4EB9-A608-C48C206C33DD}"/>
              </a:ext>
            </a:extLst>
          </p:cNvPr>
          <p:cNvSpPr>
            <a:spLocks noGrp="1"/>
          </p:cNvSpPr>
          <p:nvPr>
            <p:ph type="dt" sz="half" idx="10"/>
          </p:nvPr>
        </p:nvSpPr>
        <p:spPr/>
        <p:txBody>
          <a:bodyPr/>
          <a:lstStyle/>
          <a:p>
            <a:fld id="{A2BA3E57-014D-4E4B-B56F-66D884F50570}" type="datetime1">
              <a:rPr lang="de-DE" smtClean="0"/>
              <a:t>10.03.2026</a:t>
            </a:fld>
            <a:endParaRPr lang="de-DE"/>
          </a:p>
        </p:txBody>
      </p:sp>
      <p:sp>
        <p:nvSpPr>
          <p:cNvPr id="6" name="Fußzeilenplatzhalter 5">
            <a:extLst>
              <a:ext uri="{FF2B5EF4-FFF2-40B4-BE49-F238E27FC236}">
                <a16:creationId xmlns:a16="http://schemas.microsoft.com/office/drawing/2014/main" id="{7F301431-C3F5-4240-8C69-5B2793FF570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411E00E-D6B7-4E10-9B25-9B938B79F2DF}"/>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127366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486D5B-B035-4C6E-B32C-E5BB0DB6048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DF3C39EE-6645-4E2B-8C44-42420026A3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49FD9577-3F00-433F-A5B5-D5EDE2FFDE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B6D8129-7F67-461A-ABC5-A539B51BD875}"/>
              </a:ext>
            </a:extLst>
          </p:cNvPr>
          <p:cNvSpPr>
            <a:spLocks noGrp="1"/>
          </p:cNvSpPr>
          <p:nvPr>
            <p:ph type="dt" sz="half" idx="10"/>
          </p:nvPr>
        </p:nvSpPr>
        <p:spPr/>
        <p:txBody>
          <a:bodyPr/>
          <a:lstStyle/>
          <a:p>
            <a:fld id="{7A2444EC-1717-4AC2-9F9C-14F02B911630}" type="datetime1">
              <a:rPr lang="de-DE" smtClean="0"/>
              <a:t>10.03.2026</a:t>
            </a:fld>
            <a:endParaRPr lang="de-DE"/>
          </a:p>
        </p:txBody>
      </p:sp>
      <p:sp>
        <p:nvSpPr>
          <p:cNvPr id="6" name="Fußzeilenplatzhalter 5">
            <a:extLst>
              <a:ext uri="{FF2B5EF4-FFF2-40B4-BE49-F238E27FC236}">
                <a16:creationId xmlns:a16="http://schemas.microsoft.com/office/drawing/2014/main" id="{192C1295-848A-4E26-9974-D57A161E5731}"/>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8616B5E-694A-44C5-8863-49AC0D6CAEC3}"/>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01942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B59945B-5C60-4625-AD95-0F99A2DB97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10D677A7-E942-4AD7-8973-E54D531E93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8964EDA-3920-4803-A501-3B8BD18C18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3248A-B1E1-44F8-AED8-AFF90FB38D03}" type="datetime1">
              <a:rPr lang="de-DE" smtClean="0"/>
              <a:t>10.03.2026</a:t>
            </a:fld>
            <a:endParaRPr lang="de-DE"/>
          </a:p>
        </p:txBody>
      </p:sp>
      <p:sp>
        <p:nvSpPr>
          <p:cNvPr id="5" name="Fußzeilenplatzhalter 4">
            <a:extLst>
              <a:ext uri="{FF2B5EF4-FFF2-40B4-BE49-F238E27FC236}">
                <a16:creationId xmlns:a16="http://schemas.microsoft.com/office/drawing/2014/main" id="{1F16B5C8-851E-463F-BE62-78864A5EA3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D15A3770-135E-4C5B-87D8-C7193A65D1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B15BC7-5F82-419E-A605-7DD15ECFCFA0}" type="slidenum">
              <a:rPr lang="de-DE" smtClean="0"/>
              <a:t>‹Nr.›</a:t>
            </a:fld>
            <a:endParaRPr lang="de-DE"/>
          </a:p>
        </p:txBody>
      </p:sp>
    </p:spTree>
    <p:extLst>
      <p:ext uri="{BB962C8B-B14F-4D97-AF65-F5344CB8AC3E}">
        <p14:creationId xmlns:p14="http://schemas.microsoft.com/office/powerpoint/2010/main" val="816637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23.png"/><Relationship Id="rId3" Type="http://schemas.openxmlformats.org/officeDocument/2006/relationships/image" Target="../media/image9.png"/><Relationship Id="rId7" Type="http://schemas.openxmlformats.org/officeDocument/2006/relationships/image" Target="../media/image38.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112.png"/><Relationship Id="rId4" Type="http://schemas.openxmlformats.org/officeDocument/2006/relationships/image" Target="../media/image101.png"/><Relationship Id="rId9" Type="http://schemas.openxmlformats.org/officeDocument/2006/relationships/image" Target="../media/image132.png"/></Relationships>
</file>

<file path=ppt/slides/_rels/slide11.xml.rels><?xml version="1.0" encoding="UTF-8" standalone="yes"?>
<Relationships xmlns="http://schemas.openxmlformats.org/package/2006/relationships"><Relationship Id="rId3" Type="http://schemas.openxmlformats.org/officeDocument/2006/relationships/image" Target="../media/image140.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6.png"/><Relationship Id="rId7" Type="http://schemas.openxmlformats.org/officeDocument/2006/relationships/image" Target="../media/image18.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45.png"/><Relationship Id="rId5" Type="http://schemas.openxmlformats.org/officeDocument/2006/relationships/image" Target="../media/image44.png"/><Relationship Id="rId4" Type="http://schemas.openxmlformats.org/officeDocument/2006/relationships/image" Target="../media/image17.png"/></Relationships>
</file>

<file path=ppt/slides/_rels/slide13.xml.rels><?xml version="1.0" encoding="UTF-8" standalone="yes"?>
<Relationships xmlns="http://schemas.openxmlformats.org/package/2006/relationships"><Relationship Id="rId8" Type="http://schemas.openxmlformats.org/officeDocument/2006/relationships/image" Target="../media/image131.png"/><Relationship Id="rId13"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121.png"/><Relationship Id="rId12" Type="http://schemas.openxmlformats.org/officeDocument/2006/relationships/image" Target="../media/image24.png"/><Relationship Id="rId17" Type="http://schemas.openxmlformats.org/officeDocument/2006/relationships/image" Target="../media/image29.png"/><Relationship Id="rId2" Type="http://schemas.openxmlformats.org/officeDocument/2006/relationships/notesSlide" Target="../notesSlides/notesSlide8.xml"/><Relationship Id="rId16" Type="http://schemas.openxmlformats.org/officeDocument/2006/relationships/image" Target="../media/image28.png"/><Relationship Id="rId1" Type="http://schemas.openxmlformats.org/officeDocument/2006/relationships/slideLayout" Target="../slideLayouts/slideLayout7.xml"/><Relationship Id="rId6" Type="http://schemas.openxmlformats.org/officeDocument/2006/relationships/image" Target="../media/image111.png"/><Relationship Id="rId11" Type="http://schemas.openxmlformats.org/officeDocument/2006/relationships/image" Target="../media/image23.png"/><Relationship Id="rId5" Type="http://schemas.openxmlformats.org/officeDocument/2006/relationships/image" Target="../media/image106.png"/><Relationship Id="rId15" Type="http://schemas.openxmlformats.org/officeDocument/2006/relationships/image" Target="../media/image27.png"/><Relationship Id="rId10" Type="http://schemas.openxmlformats.org/officeDocument/2006/relationships/image" Target="../media/image22.png"/><Relationship Id="rId4" Type="http://schemas.openxmlformats.org/officeDocument/2006/relationships/image" Target="../media/image21.png"/><Relationship Id="rId9" Type="http://schemas.openxmlformats.org/officeDocument/2006/relationships/image" Target="../media/image160.png"/><Relationship Id="rId14" Type="http://schemas.openxmlformats.org/officeDocument/2006/relationships/image" Target="../media/image2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50.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NULL"/><Relationship Id="rId9" Type="http://schemas.openxmlformats.org/officeDocument/2006/relationships/image" Target="NULL"/></Relationships>
</file>

<file path=ppt/slides/_rels/slide19.xml.rels><?xml version="1.0" encoding="UTF-8" standalone="yes"?>
<Relationships xmlns="http://schemas.openxmlformats.org/package/2006/relationships"><Relationship Id="rId3" Type="http://schemas.openxmlformats.org/officeDocument/2006/relationships/image" Target="../media/image71.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60.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NUL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10.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68.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70.png"/></Relationships>
</file>

<file path=ppt/slides/_rels/slide9.xml.rels><?xml version="1.0" encoding="UTF-8" standalone="yes"?>
<Relationships xmlns="http://schemas.openxmlformats.org/package/2006/relationships"><Relationship Id="rId3" Type="http://schemas.openxmlformats.org/officeDocument/2006/relationships/image" Target="../media/image80.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feld 10"/>
          <p:cNvSpPr txBox="1"/>
          <p:nvPr/>
        </p:nvSpPr>
        <p:spPr>
          <a:xfrm>
            <a:off x="552175" y="928403"/>
            <a:ext cx="10799618" cy="3568289"/>
          </a:xfrm>
          <a:prstGeom prst="rect">
            <a:avLst/>
          </a:prstGeom>
          <a:noFill/>
        </p:spPr>
        <p:txBody>
          <a:bodyPr wrap="square" rtlCol="0">
            <a:noAutofit/>
          </a:bodyPr>
          <a:lstStyle/>
          <a:p>
            <a:r>
              <a:rPr lang="en-US" sz="2400" b="1" dirty="0">
                <a:latin typeface="Times New Roman" panose="02020603050405020304" pitchFamily="18" charset="0"/>
                <a:cs typeface="Times New Roman" panose="02020603050405020304" pitchFamily="18" charset="0"/>
              </a:rPr>
              <a:t>David Ricardo:</a:t>
            </a:r>
          </a:p>
          <a:p>
            <a:endParaRPr lang="en-US" sz="2400" b="1"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Two countries benefit from trade if both countries specialize according to their comparative cost advantages. This is particularly true if one country has an absolute cost advantage in the production of all goods.</a:t>
            </a:r>
          </a:p>
          <a:p>
            <a:endParaRPr lang="en-US" sz="2400" b="1"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Quelle</a:t>
            </a:r>
            <a:r>
              <a:rPr lang="en-US" dirty="0">
                <a:latin typeface="Times New Roman" panose="02020603050405020304" pitchFamily="18" charset="0"/>
                <a:cs typeface="Times New Roman" panose="02020603050405020304" pitchFamily="18" charset="0"/>
              </a:rPr>
              <a:t>: David Ricardo (1817): The Principles of Political Economy and Taxation. John Murray, London</a:t>
            </a:r>
            <a:endParaRPr lang="de-DE" dirty="0">
              <a:latin typeface="Times New Roman" panose="02020603050405020304" pitchFamily="18" charset="0"/>
              <a:cs typeface="Times New Roman" panose="02020603050405020304" pitchFamily="18" charset="0"/>
            </a:endParaRPr>
          </a:p>
        </p:txBody>
      </p:sp>
      <p:sp>
        <p:nvSpPr>
          <p:cNvPr id="10" name="Textfeld 9">
            <a:extLst>
              <a:ext uri="{FF2B5EF4-FFF2-40B4-BE49-F238E27FC236}">
                <a16:creationId xmlns:a16="http://schemas.microsoft.com/office/drawing/2014/main" id="{2DDD1F48-F2DB-46BD-AF21-AEB45F25FC6A}"/>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2400" b="1" dirty="0" err="1">
                <a:latin typeface="Times New Roman" panose="02020603050405020304" pitchFamily="18" charset="0"/>
                <a:cs typeface="Times New Roman" panose="02020603050405020304" pitchFamily="18" charset="0"/>
              </a:rPr>
              <a:t>Ricardomodell</a:t>
            </a:r>
            <a:r>
              <a:rPr lang="de-DE" sz="2400" b="1" dirty="0">
                <a:latin typeface="Times New Roman" panose="02020603050405020304" pitchFamily="18" charset="0"/>
                <a:cs typeface="Times New Roman" panose="02020603050405020304" pitchFamily="18" charset="0"/>
              </a:rPr>
              <a:t> – A </a:t>
            </a:r>
            <a:r>
              <a:rPr lang="de-DE" sz="2400" b="1" dirty="0" err="1">
                <a:latin typeface="Times New Roman" panose="02020603050405020304" pitchFamily="18" charset="0"/>
                <a:cs typeface="Times New Roman" panose="02020603050405020304" pitchFamily="18" charset="0"/>
              </a:rPr>
              <a:t>general</a:t>
            </a:r>
            <a:r>
              <a:rPr lang="de-DE" sz="2400" b="1" dirty="0">
                <a:latin typeface="Times New Roman" panose="02020603050405020304" pitchFamily="18" charset="0"/>
                <a:cs typeface="Times New Roman" panose="02020603050405020304" pitchFamily="18" charset="0"/>
              </a:rPr>
              <a:t> Argument </a:t>
            </a:r>
            <a:r>
              <a:rPr lang="de-DE" sz="2400" b="1" dirty="0" err="1">
                <a:latin typeface="Times New Roman" panose="02020603050405020304" pitchFamily="18" charset="0"/>
                <a:cs typeface="Times New Roman" panose="02020603050405020304" pitchFamily="18" charset="0"/>
              </a:rPr>
              <a:t>against</a:t>
            </a:r>
            <a:r>
              <a:rPr lang="de-DE" sz="2400" b="1" dirty="0">
                <a:latin typeface="Times New Roman" panose="02020603050405020304" pitchFamily="18" charset="0"/>
                <a:cs typeface="Times New Roman" panose="02020603050405020304" pitchFamily="18" charset="0"/>
              </a:rPr>
              <a:t> Donald Trump</a:t>
            </a:r>
          </a:p>
        </p:txBody>
      </p:sp>
      <p:sp>
        <p:nvSpPr>
          <p:cNvPr id="4" name="Rechteck 3">
            <a:extLst>
              <a:ext uri="{FF2B5EF4-FFF2-40B4-BE49-F238E27FC236}">
                <a16:creationId xmlns:a16="http://schemas.microsoft.com/office/drawing/2014/main" id="{4EC614FA-CCC9-417A-8E4B-267069F9AF8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1026" name="Picture 2">
            <a:extLst>
              <a:ext uri="{FF2B5EF4-FFF2-40B4-BE49-F238E27FC236}">
                <a16:creationId xmlns:a16="http://schemas.microsoft.com/office/drawing/2014/main" id="{169C5C30-2B49-7456-4DCC-3720A8DACB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8095" y="3518150"/>
            <a:ext cx="1520578" cy="2158989"/>
          </a:xfrm>
          <a:prstGeom prst="rect">
            <a:avLst/>
          </a:prstGeom>
          <a:noFill/>
          <a:extLst>
            <a:ext uri="{909E8E84-426E-40DD-AFC4-6F175D3DCCD1}">
              <a14:hiddenFill xmlns:a14="http://schemas.microsoft.com/office/drawing/2010/main">
                <a:solidFill>
                  <a:srgbClr val="FFFFFF"/>
                </a:solidFill>
              </a14:hiddenFill>
            </a:ext>
          </a:extLst>
        </p:spPr>
      </p:pic>
      <p:sp>
        <p:nvSpPr>
          <p:cNvPr id="3" name="Textfeld 2">
            <a:extLst>
              <a:ext uri="{FF2B5EF4-FFF2-40B4-BE49-F238E27FC236}">
                <a16:creationId xmlns:a16="http://schemas.microsoft.com/office/drawing/2014/main" id="{5F573898-FF43-C2F2-F733-0F4D6EA053E3}"/>
              </a:ext>
            </a:extLst>
          </p:cNvPr>
          <p:cNvSpPr txBox="1"/>
          <p:nvPr/>
        </p:nvSpPr>
        <p:spPr>
          <a:xfrm>
            <a:off x="698094" y="5779923"/>
            <a:ext cx="6691533" cy="369332"/>
          </a:xfrm>
          <a:prstGeom prst="rect">
            <a:avLst/>
          </a:prstGeom>
          <a:noFill/>
        </p:spPr>
        <p:txBody>
          <a:bodyPr wrap="square">
            <a:spAutoFit/>
          </a:bodyPr>
          <a:lstStyle/>
          <a:p>
            <a:r>
              <a:rPr lang="en-US" dirty="0"/>
              <a:t>* 18. April 1772 in London; † 11. September 1823 in Gatcombe Park</a:t>
            </a:r>
            <a:endParaRPr lang="de-DE" dirty="0"/>
          </a:p>
        </p:txBody>
      </p:sp>
      <p:sp>
        <p:nvSpPr>
          <p:cNvPr id="5" name="Textfeld 4">
            <a:extLst>
              <a:ext uri="{FF2B5EF4-FFF2-40B4-BE49-F238E27FC236}">
                <a16:creationId xmlns:a16="http://schemas.microsoft.com/office/drawing/2014/main" id="{7B707AB0-8193-F164-617C-8A8E220AB530}"/>
              </a:ext>
            </a:extLst>
          </p:cNvPr>
          <p:cNvSpPr txBox="1"/>
          <p:nvPr/>
        </p:nvSpPr>
        <p:spPr>
          <a:xfrm>
            <a:off x="2218673" y="3546330"/>
            <a:ext cx="5330443" cy="2130809"/>
          </a:xfrm>
          <a:prstGeom prst="rect">
            <a:avLst/>
          </a:prstGeom>
          <a:noFill/>
        </p:spPr>
        <p:txBody>
          <a:bodyPr wrap="square" rtlCol="0">
            <a:no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Mathematician</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Natural Scientist</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Politician</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Stock Broker: He went “all in” with a bet on the defeat of Napoleon at Waterloo in 1815</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Economist</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Philosopher</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One of the richest person in his time!</a:t>
            </a:r>
          </a:p>
          <a:p>
            <a:endParaRPr lang="de-D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9153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2"/>
          <p:cNvSpPr>
            <a:spLocks noGrp="1"/>
          </p:cNvSpPr>
          <p:nvPr/>
        </p:nvSpPr>
        <p:spPr>
          <a:xfrm>
            <a:off x="2363520" y="553464"/>
            <a:ext cx="7464960" cy="377741"/>
          </a:xfrm>
          <a:prstGeom prst="rect">
            <a:avLst/>
          </a:prstGeom>
        </p:spPr>
        <p:txBody>
          <a:bodyPr vert="horz" lIns="82944" tIns="41472" rIns="82944" bIns="41472"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814" b="1" i="1" dirty="0">
                <a:latin typeface="Times New Roman" panose="02020603050405020304" pitchFamily="18" charset="0"/>
                <a:cs typeface="Times New Roman" panose="02020603050405020304" pitchFamily="18" charset="0"/>
              </a:rPr>
              <a:t>No Trade</a:t>
            </a:r>
          </a:p>
          <a:p>
            <a:pPr marL="0" indent="0">
              <a:buNone/>
            </a:pPr>
            <a:endParaRPr lang="en-US" sz="1633" dirty="0">
              <a:latin typeface="Times New Roman" panose="02020603050405020304" pitchFamily="18" charset="0"/>
              <a:cs typeface="Times New Roman" panose="02020603050405020304" pitchFamily="18" charset="0"/>
            </a:endParaRPr>
          </a:p>
        </p:txBody>
      </p:sp>
      <p:sp>
        <p:nvSpPr>
          <p:cNvPr id="13" name="TextBox 6"/>
          <p:cNvSpPr txBox="1"/>
          <p:nvPr/>
        </p:nvSpPr>
        <p:spPr>
          <a:xfrm>
            <a:off x="2344211" y="3165657"/>
            <a:ext cx="1016625" cy="34362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b="1" dirty="0">
                <a:latin typeface="Times New Roman" panose="02020603050405020304" pitchFamily="18" charset="0"/>
                <a:cs typeface="Times New Roman" panose="02020603050405020304" pitchFamily="18" charset="0"/>
                <a:sym typeface="Wingdings" panose="05000000000000000000" pitchFamily="2" charset="2"/>
              </a:rPr>
              <a:t>Portugal </a:t>
            </a:r>
            <a:endParaRPr lang="en-US" sz="1633"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5" name="TextBox 15"/>
              <p:cNvSpPr txBox="1"/>
              <p:nvPr/>
            </p:nvSpPr>
            <p:spPr>
              <a:xfrm>
                <a:off x="-7780" y="4778087"/>
                <a:ext cx="5467394" cy="34362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sz="1633" dirty="0">
                    <a:latin typeface="Times New Roman" panose="02020603050405020304" pitchFamily="18" charset="0"/>
                    <a:cs typeface="Times New Roman" panose="02020603050405020304" pitchFamily="18" charset="0"/>
                  </a:rPr>
                  <a:t>S</a:t>
                </a:r>
                <a14:m>
                  <m:oMath xmlns:m="http://schemas.openxmlformats.org/officeDocument/2006/math">
                    <m:r>
                      <m:rPr>
                        <m:sty m:val="p"/>
                      </m:rPr>
                      <a:rPr lang="de-DE" sz="1633" b="0" i="0" smtClean="0">
                        <a:latin typeface="Cambria Math" panose="02040503050406030204" pitchFamily="18" charset="0"/>
                      </a:rPr>
                      <m:t>ince</m:t>
                    </m:r>
                    <m:r>
                      <a:rPr lang="de-DE" sz="1633" b="0" i="0" smtClean="0">
                        <a:latin typeface="Cambria Math" panose="02040503050406030204" pitchFamily="18" charset="0"/>
                      </a:rPr>
                      <m:t> </m:t>
                    </m:r>
                    <m:r>
                      <m:rPr>
                        <m:sty m:val="p"/>
                      </m:rPr>
                      <a:rPr lang="de-DE" sz="1633" b="0" i="0" smtClean="0">
                        <a:latin typeface="Cambria Math" panose="02040503050406030204" pitchFamily="18" charset="0"/>
                      </a:rPr>
                      <m:t>labor</m:t>
                    </m:r>
                    <m:r>
                      <a:rPr lang="de-DE" sz="1633" b="0" i="0" smtClean="0">
                        <a:latin typeface="Cambria Math" panose="02040503050406030204" pitchFamily="18" charset="0"/>
                      </a:rPr>
                      <m:t> </m:t>
                    </m:r>
                    <m:r>
                      <m:rPr>
                        <m:sty m:val="p"/>
                      </m:rPr>
                      <a:rPr lang="de-DE" sz="1633" b="0" i="0" smtClean="0">
                        <a:latin typeface="Cambria Math" panose="02040503050406030204" pitchFamily="18" charset="0"/>
                      </a:rPr>
                      <m:t>is</m:t>
                    </m:r>
                    <m:r>
                      <a:rPr lang="de-DE" sz="1633" b="0" i="0" smtClean="0">
                        <a:latin typeface="Cambria Math" panose="02040503050406030204" pitchFamily="18" charset="0"/>
                      </a:rPr>
                      <m:t> </m:t>
                    </m:r>
                    <m:r>
                      <m:rPr>
                        <m:sty m:val="p"/>
                      </m:rPr>
                      <a:rPr lang="de-DE" sz="1633" b="0" i="0" smtClean="0">
                        <a:latin typeface="Cambria Math" panose="02040503050406030204" pitchFamily="18" charset="0"/>
                      </a:rPr>
                      <m:t>totally</m:t>
                    </m:r>
                    <m:r>
                      <a:rPr lang="de-DE" sz="1633" b="0" i="0" smtClean="0">
                        <a:latin typeface="Cambria Math" panose="02040503050406030204" pitchFamily="18" charset="0"/>
                      </a:rPr>
                      <m:t> </m:t>
                    </m:r>
                    <m:r>
                      <m:rPr>
                        <m:sty m:val="p"/>
                      </m:rPr>
                      <a:rPr lang="de-DE" sz="1633" b="0" i="0" smtClean="0">
                        <a:latin typeface="Cambria Math" panose="02040503050406030204" pitchFamily="18" charset="0"/>
                      </a:rPr>
                      <m:t>flexible</m:t>
                    </m:r>
                    <m:r>
                      <a:rPr lang="de-DE" sz="1633" b="0" i="0" smtClean="0">
                        <a:latin typeface="Cambria Math" panose="02040503050406030204" pitchFamily="18" charset="0"/>
                      </a:rPr>
                      <m:t> </m:t>
                    </m:r>
                    <m:r>
                      <m:rPr>
                        <m:sty m:val="p"/>
                      </m:rPr>
                      <a:rPr lang="de-DE" sz="1633" b="0" i="0" smtClean="0">
                        <a:latin typeface="Cambria Math" panose="02040503050406030204" pitchFamily="18" charset="0"/>
                      </a:rPr>
                      <m:t>between</m:t>
                    </m:r>
                    <m:r>
                      <a:rPr lang="de-DE" sz="1633" b="0" i="0" smtClean="0">
                        <a:latin typeface="Cambria Math" panose="02040503050406030204" pitchFamily="18" charset="0"/>
                      </a:rPr>
                      <m:t> </m:t>
                    </m:r>
                    <m:r>
                      <m:rPr>
                        <m:sty m:val="p"/>
                      </m:rPr>
                      <a:rPr lang="de-DE" sz="1633" b="0" i="0" smtClean="0">
                        <a:latin typeface="Cambria Math" panose="02040503050406030204" pitchFamily="18" charset="0"/>
                      </a:rPr>
                      <m:t>sectors</m:t>
                    </m:r>
                    <m:sSub>
                      <m:sSubPr>
                        <m:ctrlPr>
                          <a:rPr lang="de-DE" sz="1633" i="1">
                            <a:latin typeface="Cambria Math" panose="02040503050406030204" pitchFamily="18" charset="0"/>
                          </a:rPr>
                        </m:ctrlPr>
                      </m:sSubPr>
                      <m:e>
                        <m:r>
                          <m:rPr>
                            <m:nor/>
                          </m:rPr>
                          <a:rPr lang="de-DE" sz="1600" i="1" dirty="0"/>
                          <m:t>⇒</m:t>
                        </m:r>
                        <m:r>
                          <a:rPr lang="de-DE" sz="1600" b="0" i="1" dirty="0" smtClean="0">
                            <a:latin typeface="Cambria Math" panose="02040503050406030204" pitchFamily="18" charset="0"/>
                          </a:rPr>
                          <m:t> </m:t>
                        </m:r>
                        <m:r>
                          <a:rPr lang="de-DE" sz="1633" i="1">
                            <a:latin typeface="Cambria Math"/>
                          </a:rPr>
                          <m:t>𝑤</m:t>
                        </m:r>
                      </m:e>
                      <m:sub>
                        <m:r>
                          <a:rPr lang="de-DE" sz="1633" b="0" i="1" smtClean="0">
                            <a:latin typeface="Cambria Math" panose="02040503050406030204" pitchFamily="18" charset="0"/>
                          </a:rPr>
                          <m:t>𝑃𝑊</m:t>
                        </m:r>
                      </m:sub>
                    </m:sSub>
                    <m:r>
                      <a:rPr lang="de-DE" sz="1633" i="1">
                        <a:latin typeface="Cambria Math"/>
                      </a:rPr>
                      <m:t>=</m:t>
                    </m:r>
                    <m:sSub>
                      <m:sSubPr>
                        <m:ctrlPr>
                          <a:rPr lang="de-DE" sz="1633" i="1">
                            <a:latin typeface="Cambria Math" panose="02040503050406030204" pitchFamily="18" charset="0"/>
                          </a:rPr>
                        </m:ctrlPr>
                      </m:sSubPr>
                      <m:e>
                        <m:r>
                          <a:rPr lang="de-DE" sz="1633" i="1">
                            <a:latin typeface="Cambria Math"/>
                          </a:rPr>
                          <m:t>𝑤</m:t>
                        </m:r>
                      </m:e>
                      <m:sub>
                        <m:r>
                          <a:rPr lang="de-DE" sz="1633" b="0" i="1" smtClean="0">
                            <a:latin typeface="Cambria Math" panose="02040503050406030204" pitchFamily="18" charset="0"/>
                          </a:rPr>
                          <m:t>𝑃𝐶</m:t>
                        </m:r>
                      </m:sub>
                    </m:sSub>
                  </m:oMath>
                </a14:m>
                <a:endParaRPr lang="en-US" sz="1633" dirty="0">
                  <a:latin typeface="Times New Roman" panose="02020603050405020304" pitchFamily="18" charset="0"/>
                  <a:cs typeface="Times New Roman" panose="02020603050405020304" pitchFamily="18" charset="0"/>
                </a:endParaRPr>
              </a:p>
            </p:txBody>
          </p:sp>
        </mc:Choice>
        <mc:Fallback xmlns="">
          <p:sp>
            <p:nvSpPr>
              <p:cNvPr id="15" name="TextBox 15"/>
              <p:cNvSpPr txBox="1">
                <a:spLocks noRot="1" noChangeAspect="1" noMove="1" noResize="1" noEditPoints="1" noAdjustHandles="1" noChangeArrowheads="1" noChangeShapeType="1" noTextEdit="1"/>
              </p:cNvSpPr>
              <p:nvPr/>
            </p:nvSpPr>
            <p:spPr>
              <a:xfrm>
                <a:off x="-7780" y="4778087"/>
                <a:ext cx="5467394" cy="343620"/>
              </a:xfrm>
              <a:prstGeom prst="rect">
                <a:avLst/>
              </a:prstGeom>
              <a:blipFill>
                <a:blip r:embed="rId3"/>
                <a:stretch>
                  <a:fillRect l="-669" t="-5357" b="-23214"/>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6" name="TextBox 25"/>
              <p:cNvSpPr txBox="1"/>
              <p:nvPr/>
            </p:nvSpPr>
            <p:spPr>
              <a:xfrm>
                <a:off x="1198643" y="5548672"/>
                <a:ext cx="7490962" cy="48564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b="1" dirty="0">
                    <a:latin typeface="Times New Roman" panose="02020603050405020304" pitchFamily="18" charset="0"/>
                    <a:cs typeface="Times New Roman" panose="02020603050405020304" pitchFamily="18" charset="0"/>
                    <a:sym typeface="Wingdings" panose="05000000000000000000" pitchFamily="2" charset="2"/>
                  </a:rPr>
                  <a:t> </a:t>
                </a:r>
                <a14:m>
                  <m:oMath xmlns:m="http://schemas.openxmlformats.org/officeDocument/2006/math">
                    <m:f>
                      <m:fPr>
                        <m:ctrlPr>
                          <a:rPr lang="de-DE" sz="1633" i="1" smtClean="0">
                            <a:latin typeface="Cambria Math" panose="02040503050406030204" pitchFamily="18" charset="0"/>
                          </a:rPr>
                        </m:ctrlPr>
                      </m:fPr>
                      <m:num>
                        <m:sSub>
                          <m:sSubPr>
                            <m:ctrlPr>
                              <a:rPr lang="de-DE" sz="1633" i="1">
                                <a:latin typeface="Cambria Math" panose="02040503050406030204" pitchFamily="18" charset="0"/>
                              </a:rPr>
                            </m:ctrlPr>
                          </m:sSubPr>
                          <m:e>
                            <m:r>
                              <a:rPr lang="de-DE" sz="1633" i="1">
                                <a:latin typeface="Cambria Math"/>
                              </a:rPr>
                              <m:t>𝑝</m:t>
                            </m:r>
                          </m:e>
                          <m:sub>
                            <m:r>
                              <a:rPr lang="de-DE" sz="1633" b="0" i="1" smtClean="0">
                                <a:latin typeface="Cambria Math" panose="02040503050406030204" pitchFamily="18" charset="0"/>
                              </a:rPr>
                              <m:t>𝑃𝑊</m:t>
                            </m:r>
                          </m:sub>
                        </m:sSub>
                      </m:num>
                      <m:den>
                        <m:sSub>
                          <m:sSubPr>
                            <m:ctrlPr>
                              <a:rPr lang="de-DE" sz="1600" i="1">
                                <a:latin typeface="Cambria Math" panose="02040503050406030204" pitchFamily="18" charset="0"/>
                              </a:rPr>
                            </m:ctrlPr>
                          </m:sSubPr>
                          <m:e>
                            <m:r>
                              <a:rPr lang="de-DE" sz="1600" i="1">
                                <a:latin typeface="Cambria Math"/>
                              </a:rPr>
                              <m:t>𝑎</m:t>
                            </m:r>
                          </m:e>
                          <m:sub>
                            <m:r>
                              <a:rPr lang="de-DE" sz="1600" i="1">
                                <a:latin typeface="Cambria Math" panose="02040503050406030204" pitchFamily="18" charset="0"/>
                              </a:rPr>
                              <m:t>𝑃</m:t>
                            </m:r>
                            <m:r>
                              <a:rPr lang="de-DE" sz="1600" b="0" i="1" smtClean="0">
                                <a:latin typeface="Cambria Math" panose="02040503050406030204" pitchFamily="18" charset="0"/>
                              </a:rPr>
                              <m:t>𝑊</m:t>
                            </m:r>
                          </m:sub>
                        </m:sSub>
                      </m:den>
                    </m:f>
                    <m:r>
                      <a:rPr lang="de-DE" sz="1633" i="1">
                        <a:latin typeface="Cambria Math"/>
                      </a:rPr>
                      <m:t>=</m:t>
                    </m:r>
                    <m:sSub>
                      <m:sSubPr>
                        <m:ctrlPr>
                          <a:rPr lang="de-DE" sz="1600" i="1">
                            <a:latin typeface="Cambria Math" panose="02040503050406030204" pitchFamily="18" charset="0"/>
                          </a:rPr>
                        </m:ctrlPr>
                      </m:sSubPr>
                      <m:e>
                        <m:r>
                          <a:rPr lang="de-DE" sz="1600" i="1">
                            <a:latin typeface="Cambria Math"/>
                          </a:rPr>
                          <m:t>𝑤</m:t>
                        </m:r>
                      </m:e>
                      <m:sub>
                        <m:r>
                          <a:rPr lang="de-DE" sz="1600" i="1">
                            <a:latin typeface="Cambria Math" panose="02040503050406030204" pitchFamily="18" charset="0"/>
                          </a:rPr>
                          <m:t>𝑃𝑊</m:t>
                        </m:r>
                      </m:sub>
                    </m:sSub>
                    <m:r>
                      <a:rPr lang="de-DE" sz="1600" b="0" i="1" smtClean="0">
                        <a:latin typeface="Cambria Math" panose="02040503050406030204" pitchFamily="18" charset="0"/>
                      </a:rPr>
                      <m:t>=</m:t>
                    </m:r>
                    <m:sSub>
                      <m:sSubPr>
                        <m:ctrlPr>
                          <a:rPr lang="de-DE" sz="1600" i="1">
                            <a:latin typeface="Cambria Math" panose="02040503050406030204" pitchFamily="18" charset="0"/>
                          </a:rPr>
                        </m:ctrlPr>
                      </m:sSubPr>
                      <m:e>
                        <m:r>
                          <a:rPr lang="de-DE" sz="1600" i="1">
                            <a:latin typeface="Cambria Math"/>
                          </a:rPr>
                          <m:t>𝑤</m:t>
                        </m:r>
                      </m:e>
                      <m:sub>
                        <m:r>
                          <a:rPr lang="de-DE" sz="1600" i="1">
                            <a:latin typeface="Cambria Math" panose="02040503050406030204" pitchFamily="18" charset="0"/>
                          </a:rPr>
                          <m:t>𝑃</m:t>
                        </m:r>
                        <m:r>
                          <a:rPr lang="de-DE" sz="1600" b="0" i="1" smtClean="0">
                            <a:latin typeface="Cambria Math" panose="02040503050406030204" pitchFamily="18" charset="0"/>
                          </a:rPr>
                          <m:t>𝐶</m:t>
                        </m:r>
                      </m:sub>
                    </m:sSub>
                    <m:r>
                      <a:rPr lang="de-DE" sz="1600" b="0" i="1" smtClean="0">
                        <a:latin typeface="Cambria Math" panose="02040503050406030204" pitchFamily="18" charset="0"/>
                      </a:rPr>
                      <m:t>=</m:t>
                    </m:r>
                    <m:f>
                      <m:fPr>
                        <m:ctrlPr>
                          <a:rPr lang="de-DE" sz="1633" i="1">
                            <a:latin typeface="Cambria Math" panose="02040503050406030204" pitchFamily="18" charset="0"/>
                          </a:rPr>
                        </m:ctrlPr>
                      </m:fPr>
                      <m:num>
                        <m:sSub>
                          <m:sSubPr>
                            <m:ctrlPr>
                              <a:rPr lang="de-DE" sz="1633" i="1">
                                <a:latin typeface="Cambria Math" panose="02040503050406030204" pitchFamily="18" charset="0"/>
                              </a:rPr>
                            </m:ctrlPr>
                          </m:sSubPr>
                          <m:e>
                            <m:r>
                              <a:rPr lang="de-DE" sz="1633" i="1">
                                <a:latin typeface="Cambria Math"/>
                              </a:rPr>
                              <m:t>𝑝</m:t>
                            </m:r>
                          </m:e>
                          <m:sub>
                            <m:r>
                              <a:rPr lang="de-DE" sz="1633" b="0" i="1" smtClean="0">
                                <a:latin typeface="Cambria Math" panose="02040503050406030204" pitchFamily="18" charset="0"/>
                              </a:rPr>
                              <m:t>𝑃𝐶</m:t>
                            </m:r>
                          </m:sub>
                        </m:sSub>
                      </m:num>
                      <m:den>
                        <m:sSub>
                          <m:sSubPr>
                            <m:ctrlPr>
                              <a:rPr lang="de-DE" sz="1600" i="1">
                                <a:latin typeface="Cambria Math" panose="02040503050406030204" pitchFamily="18" charset="0"/>
                              </a:rPr>
                            </m:ctrlPr>
                          </m:sSubPr>
                          <m:e>
                            <m:r>
                              <a:rPr lang="de-DE" sz="1600" i="1">
                                <a:latin typeface="Cambria Math"/>
                              </a:rPr>
                              <m:t>𝑎</m:t>
                            </m:r>
                          </m:e>
                          <m:sub>
                            <m:r>
                              <a:rPr lang="de-DE" sz="1600" i="1">
                                <a:latin typeface="Cambria Math" panose="02040503050406030204" pitchFamily="18" charset="0"/>
                              </a:rPr>
                              <m:t>𝑃</m:t>
                            </m:r>
                            <m:r>
                              <a:rPr lang="de-DE" sz="1600" b="0" i="1" smtClean="0">
                                <a:latin typeface="Cambria Math" panose="02040503050406030204" pitchFamily="18" charset="0"/>
                              </a:rPr>
                              <m:t>𝐶</m:t>
                            </m:r>
                          </m:sub>
                        </m:sSub>
                      </m:den>
                    </m:f>
                  </m:oMath>
                </a14:m>
                <a:r>
                  <a:rPr lang="en-US" sz="1633" dirty="0">
                    <a:latin typeface="Times New Roman" panose="02020603050405020304" pitchFamily="18" charset="0"/>
                    <a:cs typeface="Times New Roman" panose="02020603050405020304" pitchFamily="18" charset="0"/>
                  </a:rPr>
                  <a:t>     or   </a:t>
                </a:r>
                <a14:m>
                  <m:oMath xmlns:m="http://schemas.openxmlformats.org/officeDocument/2006/math">
                    <m:f>
                      <m:fPr>
                        <m:ctrlPr>
                          <a:rPr lang="en-US" sz="1633" i="1">
                            <a:latin typeface="Cambria Math" panose="02040503050406030204" pitchFamily="18" charset="0"/>
                          </a:rPr>
                        </m:ctrlPr>
                      </m:fPr>
                      <m:num>
                        <m:sSub>
                          <m:sSubPr>
                            <m:ctrlPr>
                              <a:rPr lang="en-US" sz="1633" i="1">
                                <a:latin typeface="Cambria Math" panose="02040503050406030204" pitchFamily="18" charset="0"/>
                              </a:rPr>
                            </m:ctrlPr>
                          </m:sSubPr>
                          <m:e>
                            <m:r>
                              <a:rPr lang="de-DE" sz="1633" i="1">
                                <a:latin typeface="Cambria Math"/>
                              </a:rPr>
                              <m:t>𝑃</m:t>
                            </m:r>
                          </m:e>
                          <m:sub>
                            <m:r>
                              <a:rPr lang="de-DE" sz="1633" b="0" i="1" smtClean="0">
                                <a:latin typeface="Cambria Math" panose="02040503050406030204" pitchFamily="18" charset="0"/>
                              </a:rPr>
                              <m:t>𝑃𝑊</m:t>
                            </m:r>
                          </m:sub>
                        </m:sSub>
                      </m:num>
                      <m:den>
                        <m:sSub>
                          <m:sSubPr>
                            <m:ctrlPr>
                              <a:rPr lang="en-US" sz="1633" i="1">
                                <a:latin typeface="Cambria Math" panose="02040503050406030204" pitchFamily="18" charset="0"/>
                              </a:rPr>
                            </m:ctrlPr>
                          </m:sSubPr>
                          <m:e>
                            <m:r>
                              <a:rPr lang="de-DE" sz="1633" i="1">
                                <a:latin typeface="Cambria Math"/>
                              </a:rPr>
                              <m:t>𝑃</m:t>
                            </m:r>
                          </m:e>
                          <m:sub>
                            <m:r>
                              <a:rPr lang="de-DE" sz="1633" b="0" i="1" smtClean="0">
                                <a:latin typeface="Cambria Math" panose="02040503050406030204" pitchFamily="18" charset="0"/>
                              </a:rPr>
                              <m:t>𝑃𝐶</m:t>
                            </m:r>
                          </m:sub>
                        </m:sSub>
                      </m:den>
                    </m:f>
                    <m:r>
                      <a:rPr lang="de-DE" sz="1633" i="1">
                        <a:latin typeface="Cambria Math"/>
                      </a:rPr>
                      <m:t>=</m:t>
                    </m:r>
                    <m:f>
                      <m:fPr>
                        <m:ctrlPr>
                          <a:rPr lang="de-DE" sz="1633" i="1">
                            <a:latin typeface="Cambria Math" panose="02040503050406030204" pitchFamily="18" charset="0"/>
                          </a:rPr>
                        </m:ctrlPr>
                      </m:fPr>
                      <m:num>
                        <m:sSub>
                          <m:sSubPr>
                            <m:ctrlPr>
                              <a:rPr lang="de-DE" sz="1600" i="1">
                                <a:latin typeface="Cambria Math" panose="02040503050406030204" pitchFamily="18" charset="0"/>
                              </a:rPr>
                            </m:ctrlPr>
                          </m:sSubPr>
                          <m:e>
                            <m:r>
                              <a:rPr lang="de-DE" sz="1600" i="1">
                                <a:latin typeface="Cambria Math"/>
                              </a:rPr>
                              <m:t>𝑎</m:t>
                            </m:r>
                          </m:e>
                          <m:sub>
                            <m:r>
                              <a:rPr lang="de-DE" sz="1600" i="1">
                                <a:latin typeface="Cambria Math" panose="02040503050406030204" pitchFamily="18" charset="0"/>
                              </a:rPr>
                              <m:t>𝑃</m:t>
                            </m:r>
                            <m:r>
                              <a:rPr lang="de-DE" sz="1600" b="0" i="1" smtClean="0">
                                <a:latin typeface="Cambria Math" panose="02040503050406030204" pitchFamily="18" charset="0"/>
                              </a:rPr>
                              <m:t>𝑊</m:t>
                            </m:r>
                          </m:sub>
                        </m:sSub>
                      </m:num>
                      <m:den>
                        <m:sSub>
                          <m:sSubPr>
                            <m:ctrlPr>
                              <a:rPr lang="de-DE" sz="1600" i="1">
                                <a:latin typeface="Cambria Math" panose="02040503050406030204" pitchFamily="18" charset="0"/>
                              </a:rPr>
                            </m:ctrlPr>
                          </m:sSubPr>
                          <m:e>
                            <m:r>
                              <a:rPr lang="de-DE" sz="1600" i="1">
                                <a:latin typeface="Cambria Math"/>
                              </a:rPr>
                              <m:t>𝑎</m:t>
                            </m:r>
                          </m:e>
                          <m:sub>
                            <m:r>
                              <a:rPr lang="de-DE" sz="1600" i="1">
                                <a:latin typeface="Cambria Math" panose="02040503050406030204" pitchFamily="18" charset="0"/>
                              </a:rPr>
                              <m:t>𝑃</m:t>
                            </m:r>
                            <m:r>
                              <a:rPr lang="de-DE" sz="1600" b="0" i="1" smtClean="0">
                                <a:latin typeface="Cambria Math" panose="02040503050406030204" pitchFamily="18" charset="0"/>
                              </a:rPr>
                              <m:t>𝐶</m:t>
                            </m:r>
                          </m:sub>
                        </m:sSub>
                      </m:den>
                    </m:f>
                    <m:r>
                      <a:rPr lang="de-DE" sz="1633" i="1">
                        <a:latin typeface="Cambria Math"/>
                      </a:rPr>
                      <m:t>=</m:t>
                    </m:r>
                    <m:f>
                      <m:fPr>
                        <m:ctrlPr>
                          <a:rPr lang="de-DE" sz="1633" i="1">
                            <a:latin typeface="Cambria Math" panose="02040503050406030204" pitchFamily="18" charset="0"/>
                          </a:rPr>
                        </m:ctrlPr>
                      </m:fPr>
                      <m:num>
                        <m:r>
                          <a:rPr lang="de-DE" sz="1633" i="1">
                            <a:latin typeface="Cambria Math" panose="02040503050406030204" pitchFamily="18" charset="0"/>
                          </a:rPr>
                          <m:t>5</m:t>
                        </m:r>
                      </m:num>
                      <m:den>
                        <m:r>
                          <a:rPr lang="de-DE" sz="1633" i="1">
                            <a:latin typeface="Cambria Math" panose="02040503050406030204" pitchFamily="18" charset="0"/>
                          </a:rPr>
                          <m:t>1</m:t>
                        </m:r>
                      </m:den>
                    </m:f>
                  </m:oMath>
                </a14:m>
                <a:r>
                  <a:rPr lang="en-US" sz="1633" dirty="0">
                    <a:latin typeface="Times New Roman" panose="02020603050405020304" pitchFamily="18" charset="0"/>
                    <a:cs typeface="Times New Roman" panose="02020603050405020304" pitchFamily="18" charset="0"/>
                  </a:rPr>
                  <a:t>      und     </a:t>
                </a:r>
                <a14:m>
                  <m:oMath xmlns:m="http://schemas.openxmlformats.org/officeDocument/2006/math">
                    <m:f>
                      <m:fPr>
                        <m:ctrlPr>
                          <a:rPr lang="en-US" sz="1633" i="1">
                            <a:latin typeface="Cambria Math" panose="02040503050406030204" pitchFamily="18" charset="0"/>
                          </a:rPr>
                        </m:ctrlPr>
                      </m:fPr>
                      <m:num>
                        <m:sSub>
                          <m:sSubPr>
                            <m:ctrlPr>
                              <a:rPr lang="en-US" sz="1633" i="1">
                                <a:latin typeface="Cambria Math" panose="02040503050406030204" pitchFamily="18" charset="0"/>
                              </a:rPr>
                            </m:ctrlPr>
                          </m:sSubPr>
                          <m:e>
                            <m:r>
                              <a:rPr lang="de-DE" sz="1633" i="1">
                                <a:latin typeface="Cambria Math"/>
                              </a:rPr>
                              <m:t>𝑃</m:t>
                            </m:r>
                          </m:e>
                          <m:sub>
                            <m:r>
                              <a:rPr lang="de-DE" sz="1633" b="0" i="1" smtClean="0">
                                <a:latin typeface="Cambria Math" panose="02040503050406030204" pitchFamily="18" charset="0"/>
                              </a:rPr>
                              <m:t>𝑈𝑊</m:t>
                            </m:r>
                          </m:sub>
                        </m:sSub>
                      </m:num>
                      <m:den>
                        <m:sSub>
                          <m:sSubPr>
                            <m:ctrlPr>
                              <a:rPr lang="en-US" sz="1633" i="1">
                                <a:latin typeface="Cambria Math" panose="02040503050406030204" pitchFamily="18" charset="0"/>
                              </a:rPr>
                            </m:ctrlPr>
                          </m:sSubPr>
                          <m:e>
                            <m:r>
                              <a:rPr lang="de-DE" sz="1633" i="1">
                                <a:latin typeface="Cambria Math"/>
                              </a:rPr>
                              <m:t>𝑃</m:t>
                            </m:r>
                          </m:e>
                          <m:sub>
                            <m:r>
                              <a:rPr lang="de-DE" sz="1633" b="0" i="1" smtClean="0">
                                <a:latin typeface="Cambria Math" panose="02040503050406030204" pitchFamily="18" charset="0"/>
                              </a:rPr>
                              <m:t>𝑈𝐶</m:t>
                            </m:r>
                          </m:sub>
                        </m:sSub>
                      </m:den>
                    </m:f>
                    <m:r>
                      <a:rPr lang="de-DE" sz="1633" i="1">
                        <a:latin typeface="Cambria Math"/>
                      </a:rPr>
                      <m:t>=</m:t>
                    </m:r>
                    <m:f>
                      <m:fPr>
                        <m:ctrlPr>
                          <a:rPr lang="de-DE" sz="1633" i="1">
                            <a:latin typeface="Cambria Math" panose="02040503050406030204" pitchFamily="18" charset="0"/>
                          </a:rPr>
                        </m:ctrlPr>
                      </m:fPr>
                      <m:num>
                        <m:sSub>
                          <m:sSubPr>
                            <m:ctrlPr>
                              <a:rPr lang="de-DE" sz="1600" i="1">
                                <a:latin typeface="Cambria Math" panose="02040503050406030204" pitchFamily="18" charset="0"/>
                              </a:rPr>
                            </m:ctrlPr>
                          </m:sSubPr>
                          <m:e>
                            <m:r>
                              <a:rPr lang="de-DE" sz="1600" i="1">
                                <a:latin typeface="Cambria Math"/>
                              </a:rPr>
                              <m:t>𝑎</m:t>
                            </m:r>
                          </m:e>
                          <m:sub>
                            <m:r>
                              <a:rPr lang="de-DE" sz="1600" i="1">
                                <a:latin typeface="Cambria Math" panose="02040503050406030204" pitchFamily="18" charset="0"/>
                              </a:rPr>
                              <m:t>𝑈𝑊</m:t>
                            </m:r>
                          </m:sub>
                        </m:sSub>
                      </m:num>
                      <m:den>
                        <m:sSub>
                          <m:sSubPr>
                            <m:ctrlPr>
                              <a:rPr lang="de-DE" i="1">
                                <a:latin typeface="Cambria Math" panose="02040503050406030204" pitchFamily="18" charset="0"/>
                              </a:rPr>
                            </m:ctrlPr>
                          </m:sSubPr>
                          <m:e>
                            <m:r>
                              <a:rPr lang="de-DE" i="1">
                                <a:latin typeface="Cambria Math"/>
                              </a:rPr>
                              <m:t>𝑎</m:t>
                            </m:r>
                          </m:e>
                          <m:sub>
                            <m:r>
                              <a:rPr lang="de-DE" i="1">
                                <a:latin typeface="Cambria Math" panose="02040503050406030204" pitchFamily="18" charset="0"/>
                              </a:rPr>
                              <m:t>𝑈</m:t>
                            </m:r>
                            <m:r>
                              <a:rPr lang="de-DE" b="0" i="1" smtClean="0">
                                <a:latin typeface="Cambria Math" panose="02040503050406030204" pitchFamily="18" charset="0"/>
                              </a:rPr>
                              <m:t>𝐶</m:t>
                            </m:r>
                          </m:sub>
                        </m:sSub>
                      </m:den>
                    </m:f>
                    <m:r>
                      <a:rPr lang="de-DE" sz="1633" i="1">
                        <a:latin typeface="Cambria Math"/>
                      </a:rPr>
                      <m:t>=</m:t>
                    </m:r>
                    <m:f>
                      <m:fPr>
                        <m:ctrlPr>
                          <a:rPr lang="de-DE" sz="1633" i="1">
                            <a:latin typeface="Cambria Math" panose="02040503050406030204" pitchFamily="18" charset="0"/>
                          </a:rPr>
                        </m:ctrlPr>
                      </m:fPr>
                      <m:num>
                        <m:r>
                          <a:rPr lang="de-DE" sz="1633" i="1">
                            <a:latin typeface="Cambria Math" panose="02040503050406030204" pitchFamily="18" charset="0"/>
                          </a:rPr>
                          <m:t>3</m:t>
                        </m:r>
                      </m:num>
                      <m:den>
                        <m:r>
                          <a:rPr lang="de-DE" sz="1633" i="1">
                            <a:latin typeface="Cambria Math" panose="02040503050406030204" pitchFamily="18" charset="0"/>
                          </a:rPr>
                          <m:t>2</m:t>
                        </m:r>
                      </m:den>
                    </m:f>
                  </m:oMath>
                </a14:m>
                <a:r>
                  <a:rPr lang="en-US" sz="1633" dirty="0">
                    <a:latin typeface="Times New Roman" panose="02020603050405020304" pitchFamily="18" charset="0"/>
                    <a:cs typeface="Times New Roman" panose="02020603050405020304" pitchFamily="18" charset="0"/>
                  </a:rPr>
                  <a:t> </a:t>
                </a:r>
              </a:p>
            </p:txBody>
          </p:sp>
        </mc:Choice>
        <mc:Fallback xmlns="">
          <p:sp>
            <p:nvSpPr>
              <p:cNvPr id="16" name="TextBox 25"/>
              <p:cNvSpPr txBox="1">
                <a:spLocks noRot="1" noChangeAspect="1" noMove="1" noResize="1" noEditPoints="1" noAdjustHandles="1" noChangeArrowheads="1" noChangeShapeType="1" noTextEdit="1"/>
              </p:cNvSpPr>
              <p:nvPr/>
            </p:nvSpPr>
            <p:spPr>
              <a:xfrm>
                <a:off x="1198643" y="5548672"/>
                <a:ext cx="7490962" cy="485646"/>
              </a:xfrm>
              <a:prstGeom prst="rect">
                <a:avLst/>
              </a:prstGeom>
              <a:blipFill>
                <a:blip r:embed="rId4"/>
                <a:stretch>
                  <a:fillRect l="-489"/>
                </a:stretch>
              </a:blipFill>
            </p:spPr>
            <p:txBody>
              <a:bodyPr/>
              <a:lstStyle/>
              <a:p>
                <a:r>
                  <a:rPr lang="de-DE">
                    <a:noFill/>
                  </a:rPr>
                  <a:t> </a:t>
                </a:r>
              </a:p>
            </p:txBody>
          </p:sp>
        </mc:Fallback>
      </mc:AlternateContent>
      <p:sp>
        <p:nvSpPr>
          <p:cNvPr id="17" name="TextBox 26"/>
          <p:cNvSpPr txBox="1"/>
          <p:nvPr/>
        </p:nvSpPr>
        <p:spPr>
          <a:xfrm>
            <a:off x="3002416" y="6190696"/>
            <a:ext cx="4825402" cy="3436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b="1" dirty="0">
                <a:latin typeface="Times New Roman" panose="02020603050405020304" pitchFamily="18" charset="0"/>
                <a:cs typeface="Times New Roman" panose="02020603050405020304" pitchFamily="18" charset="0"/>
                <a:sym typeface="Wingdings" panose="05000000000000000000" pitchFamily="2" charset="2"/>
              </a:rPr>
              <a:t> Prices equal opportunity costs!</a:t>
            </a:r>
            <a:endParaRPr lang="en-US" sz="1633" b="1" dirty="0">
              <a:latin typeface="Times New Roman" panose="02020603050405020304" pitchFamily="18" charset="0"/>
              <a:cs typeface="Times New Roman" panose="02020603050405020304" pitchFamily="18" charset="0"/>
            </a:endParaRPr>
          </a:p>
        </p:txBody>
      </p:sp>
      <p:sp>
        <p:nvSpPr>
          <p:cNvPr id="23" name="Textfeld 22">
            <a:extLst>
              <a:ext uri="{FF2B5EF4-FFF2-40B4-BE49-F238E27FC236}">
                <a16:creationId xmlns:a16="http://schemas.microsoft.com/office/drawing/2014/main" id="{60676C59-7C7D-42D9-A4AB-EA0C75A45511}"/>
              </a:ext>
            </a:extLst>
          </p:cNvPr>
          <p:cNvSpPr txBox="1">
            <a:spLocks/>
          </p:cNvSpPr>
          <p:nvPr/>
        </p:nvSpPr>
        <p:spPr>
          <a:xfrm>
            <a:off x="1847528" y="47220"/>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a:t>
            </a:r>
            <a:endParaRPr lang="de-DE" sz="32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 name="Textfeld 1">
                <a:extLst>
                  <a:ext uri="{FF2B5EF4-FFF2-40B4-BE49-F238E27FC236}">
                    <a16:creationId xmlns:a16="http://schemas.microsoft.com/office/drawing/2014/main" id="{F134F8D2-7681-4CE7-A9D7-8EC32F697412}"/>
                  </a:ext>
                </a:extLst>
              </p:cNvPr>
              <p:cNvSpPr txBox="1"/>
              <p:nvPr/>
            </p:nvSpPr>
            <p:spPr>
              <a:xfrm>
                <a:off x="0" y="2263376"/>
                <a:ext cx="12192000" cy="923330"/>
              </a:xfrm>
              <a:prstGeom prst="rect">
                <a:avLst/>
              </a:prstGeom>
              <a:noFill/>
            </p:spPr>
            <p:txBody>
              <a:bodyPr wrap="square" rtlCol="0">
                <a:spAutoFit/>
              </a:bodyPr>
              <a:lstStyle/>
              <a:p>
                <a:r>
                  <a:rPr lang="de-DE" dirty="0"/>
                  <a:t>Profit </a:t>
                </a:r>
                <a:r>
                  <a:rPr lang="de-DE" dirty="0" err="1"/>
                  <a:t>optimization</a:t>
                </a:r>
                <a:r>
                  <a:rPr lang="de-DE" dirty="0"/>
                  <a:t> (p: </a:t>
                </a:r>
                <a:r>
                  <a:rPr lang="de-DE" dirty="0" err="1"/>
                  <a:t>price</a:t>
                </a:r>
                <a:r>
                  <a:rPr lang="de-DE" dirty="0"/>
                  <a:t>, w: wage):</a:t>
                </a:r>
              </a:p>
              <a:p>
                <a:endParaRPr lang="de-DE" dirty="0"/>
              </a:p>
              <a:p>
                <a:r>
                  <a:rPr lang="de-DE" dirty="0"/>
                  <a:t>Profit = </a:t>
                </a:r>
                <a:r>
                  <a:rPr lang="de-DE" dirty="0" err="1"/>
                  <a:t>revenue</a:t>
                </a:r>
                <a:r>
                  <a:rPr lang="de-DE" dirty="0"/>
                  <a:t> – </a:t>
                </a:r>
                <a:r>
                  <a:rPr lang="de-DE" dirty="0" err="1"/>
                  <a:t>costs</a:t>
                </a:r>
                <a:r>
                  <a:rPr lang="de-DE" dirty="0"/>
                  <a:t> </a:t>
                </a:r>
                <a14:m>
                  <m:oMath xmlns:m="http://schemas.openxmlformats.org/officeDocument/2006/math">
                    <m:r>
                      <m:rPr>
                        <m:nor/>
                      </m:rPr>
                      <a:rPr lang="de-DE" i="1" dirty="0"/>
                      <m:t>py</m:t>
                    </m:r>
                    <m:r>
                      <m:rPr>
                        <m:nor/>
                      </m:rPr>
                      <a:rPr lang="de-DE" i="1" dirty="0"/>
                      <m:t>−</m:t>
                    </m:r>
                    <m:r>
                      <m:rPr>
                        <m:nor/>
                      </m:rPr>
                      <a:rPr lang="de-DE" i="1" dirty="0"/>
                      <m:t>wL</m:t>
                    </m:r>
                    <m:r>
                      <m:rPr>
                        <m:nor/>
                      </m:rPr>
                      <a:rPr lang="de-DE" i="1" dirty="0"/>
                      <m:t> = </m:t>
                    </m:r>
                    <m:r>
                      <m:rPr>
                        <m:nor/>
                      </m:rPr>
                      <a:rPr lang="de-DE" i="1" dirty="0"/>
                      <m:t>pL</m:t>
                    </m:r>
                    <m:r>
                      <m:rPr>
                        <m:nor/>
                      </m:rPr>
                      <a:rPr lang="de-DE" i="1" dirty="0"/>
                      <m:t>/</m:t>
                    </m:r>
                    <m:r>
                      <m:rPr>
                        <m:nor/>
                      </m:rPr>
                      <a:rPr lang="de-DE" i="1" dirty="0"/>
                      <m:t>a</m:t>
                    </m:r>
                    <m:r>
                      <m:rPr>
                        <m:nor/>
                      </m:rPr>
                      <a:rPr lang="de-DE" i="1" dirty="0"/>
                      <m:t>−</m:t>
                    </m:r>
                    <m:r>
                      <m:rPr>
                        <m:nor/>
                      </m:rPr>
                      <a:rPr lang="de-DE" i="1" dirty="0"/>
                      <m:t>wL</m:t>
                    </m:r>
                    <m:r>
                      <m:rPr>
                        <m:nor/>
                      </m:rPr>
                      <a:rPr lang="de-DE" i="1" dirty="0"/>
                      <m:t>⇒ </m:t>
                    </m:r>
                    <m:r>
                      <m:rPr>
                        <m:nor/>
                      </m:rPr>
                      <a:rPr lang="de-DE" i="1" dirty="0"/>
                      <m:t>p</m:t>
                    </m:r>
                    <m:r>
                      <m:rPr>
                        <m:nor/>
                      </m:rPr>
                      <a:rPr lang="de-DE" i="1" dirty="0"/>
                      <m:t>/</m:t>
                    </m:r>
                    <m:r>
                      <m:rPr>
                        <m:nor/>
                      </m:rPr>
                      <a:rPr lang="de-DE" i="1" dirty="0"/>
                      <m:t>a</m:t>
                    </m:r>
                    <m:r>
                      <m:rPr>
                        <m:nor/>
                      </m:rPr>
                      <a:rPr lang="de-DE" i="1" dirty="0"/>
                      <m:t>=</m:t>
                    </m:r>
                    <m:r>
                      <m:rPr>
                        <m:nor/>
                      </m:rPr>
                      <a:rPr lang="de-DE" i="1" dirty="0"/>
                      <m:t>w</m:t>
                    </m:r>
                  </m:oMath>
                </a14:m>
                <a:r>
                  <a:rPr lang="de-DE" dirty="0">
                    <a:latin typeface="Cambria Math" panose="02040503050406030204" pitchFamily="18" charset="0"/>
                    <a:ea typeface="Cambria Math" panose="02040503050406030204" pitchFamily="18" charset="0"/>
                  </a:rPr>
                  <a:t> in </a:t>
                </a:r>
                <a:r>
                  <a:rPr lang="de-DE" dirty="0" err="1">
                    <a:latin typeface="Cambria Math" panose="02040503050406030204" pitchFamily="18" charset="0"/>
                    <a:ea typeface="Cambria Math" panose="02040503050406030204" pitchFamily="18" charset="0"/>
                  </a:rPr>
                  <a:t>optimum</a:t>
                </a:r>
                <a:r>
                  <a:rPr lang="de-DE" dirty="0">
                    <a:latin typeface="Cambria Math" panose="02040503050406030204" pitchFamily="18" charset="0"/>
                    <a:ea typeface="Cambria Math" panose="02040503050406030204" pitchFamily="18" charset="0"/>
                  </a:rPr>
                  <a:t> (Marginal </a:t>
                </a:r>
                <a:r>
                  <a:rPr lang="de-DE" dirty="0" err="1">
                    <a:latin typeface="Cambria Math" panose="02040503050406030204" pitchFamily="18" charset="0"/>
                    <a:ea typeface="Cambria Math" panose="02040503050406030204" pitchFamily="18" charset="0"/>
                  </a:rPr>
                  <a:t>value</a:t>
                </a:r>
                <a:r>
                  <a:rPr lang="de-DE" dirty="0">
                    <a:latin typeface="Cambria Math" panose="02040503050406030204" pitchFamily="18" charset="0"/>
                    <a:ea typeface="Cambria Math" panose="02040503050406030204" pitchFamily="18" charset="0"/>
                  </a:rPr>
                  <a:t> </a:t>
                </a:r>
                <a:r>
                  <a:rPr lang="de-DE" dirty="0" err="1">
                    <a:latin typeface="Cambria Math" panose="02040503050406030204" pitchFamily="18" charset="0"/>
                    <a:ea typeface="Cambria Math" panose="02040503050406030204" pitchFamily="18" charset="0"/>
                  </a:rPr>
                  <a:t>product</a:t>
                </a:r>
                <a:r>
                  <a:rPr lang="de-DE" dirty="0">
                    <a:latin typeface="Cambria Math" panose="02040503050406030204" pitchFamily="18" charset="0"/>
                    <a:ea typeface="Cambria Math" panose="02040503050406030204" pitchFamily="18" charset="0"/>
                  </a:rPr>
                  <a:t> =</a:t>
                </a:r>
                <a:r>
                  <a:rPr lang="de-DE" dirty="0" err="1">
                    <a:latin typeface="Cambria Math" panose="02040503050406030204" pitchFamily="18" charset="0"/>
                    <a:ea typeface="Cambria Math" panose="02040503050406030204" pitchFamily="18" charset="0"/>
                  </a:rPr>
                  <a:t>factor</a:t>
                </a:r>
                <a:r>
                  <a:rPr lang="de-DE" dirty="0">
                    <a:latin typeface="Cambria Math" panose="02040503050406030204" pitchFamily="18" charset="0"/>
                    <a:ea typeface="Cambria Math" panose="02040503050406030204" pitchFamily="18" charset="0"/>
                  </a:rPr>
                  <a:t> </a:t>
                </a:r>
                <a:r>
                  <a:rPr lang="de-DE" dirty="0" err="1">
                    <a:latin typeface="Cambria Math" panose="02040503050406030204" pitchFamily="18" charset="0"/>
                    <a:ea typeface="Cambria Math" panose="02040503050406030204" pitchFamily="18" charset="0"/>
                  </a:rPr>
                  <a:t>prize</a:t>
                </a:r>
                <a:r>
                  <a:rPr lang="de-DE" dirty="0">
                    <a:latin typeface="Cambria Math" panose="02040503050406030204" pitchFamily="18" charset="0"/>
                    <a:ea typeface="Cambria Math" panose="02040503050406030204" pitchFamily="18" charset="0"/>
                  </a:rPr>
                  <a:t>, </a:t>
                </a:r>
                <a:r>
                  <a:rPr lang="de-DE" dirty="0" err="1">
                    <a:latin typeface="Cambria Math" panose="02040503050406030204" pitchFamily="18" charset="0"/>
                    <a:ea typeface="Cambria Math" panose="02040503050406030204" pitchFamily="18" charset="0"/>
                  </a:rPr>
                  <a:t>see</a:t>
                </a:r>
                <a:r>
                  <a:rPr lang="de-DE" dirty="0">
                    <a:latin typeface="Cambria Math" panose="02040503050406030204" pitchFamily="18" charset="0"/>
                    <a:ea typeface="Cambria Math" panose="02040503050406030204" pitchFamily="18" charset="0"/>
                  </a:rPr>
                  <a:t> </a:t>
                </a:r>
                <a:r>
                  <a:rPr lang="de-DE" dirty="0" err="1">
                    <a:latin typeface="Cambria Math" panose="02040503050406030204" pitchFamily="18" charset="0"/>
                    <a:ea typeface="Cambria Math" panose="02040503050406030204" pitchFamily="18" charset="0"/>
                  </a:rPr>
                  <a:t>Microeconomics</a:t>
                </a:r>
                <a:r>
                  <a:rPr lang="de-DE" dirty="0">
                    <a:latin typeface="Cambria Math" panose="02040503050406030204" pitchFamily="18" charset="0"/>
                    <a:ea typeface="Cambria Math" panose="02040503050406030204" pitchFamily="18" charset="0"/>
                  </a:rPr>
                  <a:t>)</a:t>
                </a:r>
                <a:endParaRPr lang="de-DE" dirty="0"/>
              </a:p>
            </p:txBody>
          </p:sp>
        </mc:Choice>
        <mc:Fallback xmlns="">
          <p:sp>
            <p:nvSpPr>
              <p:cNvPr id="2" name="Textfeld 1">
                <a:extLst>
                  <a:ext uri="{FF2B5EF4-FFF2-40B4-BE49-F238E27FC236}">
                    <a16:creationId xmlns:a16="http://schemas.microsoft.com/office/drawing/2014/main" id="{F134F8D2-7681-4CE7-A9D7-8EC32F697412}"/>
                  </a:ext>
                </a:extLst>
              </p:cNvPr>
              <p:cNvSpPr txBox="1">
                <a:spLocks noRot="1" noChangeAspect="1" noMove="1" noResize="1" noEditPoints="1" noAdjustHandles="1" noChangeArrowheads="1" noChangeShapeType="1" noTextEdit="1"/>
              </p:cNvSpPr>
              <p:nvPr/>
            </p:nvSpPr>
            <p:spPr>
              <a:xfrm>
                <a:off x="0" y="2263376"/>
                <a:ext cx="12192000" cy="923330"/>
              </a:xfrm>
              <a:prstGeom prst="rect">
                <a:avLst/>
              </a:prstGeom>
              <a:blipFill>
                <a:blip r:embed="rId5"/>
                <a:stretch>
                  <a:fillRect l="-400" t="-3289" b="-9211"/>
                </a:stretch>
              </a:blipFill>
            </p:spPr>
            <p:txBody>
              <a:bodyPr/>
              <a:lstStyle/>
              <a:p>
                <a:r>
                  <a:rPr lang="de-DE">
                    <a:noFill/>
                  </a:rPr>
                  <a:t> </a:t>
                </a:r>
              </a:p>
            </p:txBody>
          </p:sp>
        </mc:Fallback>
      </mc:AlternateContent>
      <p:sp>
        <p:nvSpPr>
          <p:cNvPr id="3" name="Rechteck 2"/>
          <p:cNvSpPr/>
          <p:nvPr/>
        </p:nvSpPr>
        <p:spPr>
          <a:xfrm>
            <a:off x="2446719" y="3603102"/>
            <a:ext cx="675570" cy="369332"/>
          </a:xfrm>
          <a:prstGeom prst="rect">
            <a:avLst/>
          </a:prstGeom>
        </p:spPr>
        <p:txBody>
          <a:bodyPr wrap="none">
            <a:spAutoFit/>
          </a:bodyPr>
          <a:lstStyle/>
          <a:p>
            <a:r>
              <a:rPr lang="en-US" dirty="0">
                <a:latin typeface="Times New Roman" panose="02020603050405020304" pitchFamily="18" charset="0"/>
                <a:cs typeface="Times New Roman" panose="02020603050405020304" pitchFamily="18" charset="0"/>
                <a:sym typeface="Wingdings" panose="05000000000000000000" pitchFamily="2" charset="2"/>
              </a:rPr>
              <a:t>Wine</a:t>
            </a:r>
            <a:endParaRPr lang="de-DE" dirty="0"/>
          </a:p>
        </p:txBody>
      </p:sp>
      <p:sp>
        <p:nvSpPr>
          <p:cNvPr id="4" name="Rechteck 3"/>
          <p:cNvSpPr/>
          <p:nvPr/>
        </p:nvSpPr>
        <p:spPr>
          <a:xfrm>
            <a:off x="2398397" y="4166456"/>
            <a:ext cx="908251" cy="369332"/>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sym typeface="Wingdings" panose="05000000000000000000" pitchFamily="2" charset="2"/>
              </a:rPr>
              <a:t>Clothes</a:t>
            </a:r>
            <a:endParaRPr lang="de-DE" dirty="0"/>
          </a:p>
        </p:txBody>
      </p:sp>
      <mc:AlternateContent xmlns:mc="http://schemas.openxmlformats.org/markup-compatibility/2006" xmlns:a14="http://schemas.microsoft.com/office/drawing/2010/main">
        <mc:Choice Requires="a14">
          <p:sp>
            <p:nvSpPr>
              <p:cNvPr id="5" name="Rechteck 4"/>
              <p:cNvSpPr/>
              <p:nvPr/>
            </p:nvSpPr>
            <p:spPr>
              <a:xfrm>
                <a:off x="4777499" y="3459114"/>
                <a:ext cx="1403269" cy="61330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de-DE" i="1" smtClean="0">
                              <a:latin typeface="Cambria Math" panose="02040503050406030204" pitchFamily="18" charset="0"/>
                            </a:rPr>
                          </m:ctrlPr>
                        </m:sSubPr>
                        <m:e>
                          <m:r>
                            <a:rPr lang="de-DE" i="1">
                              <a:latin typeface="Cambria Math"/>
                            </a:rPr>
                            <m:t>𝑤</m:t>
                          </m:r>
                        </m:e>
                        <m:sub>
                          <m:r>
                            <a:rPr lang="de-DE" b="0" i="1" smtClean="0">
                              <a:latin typeface="Cambria Math" panose="02040503050406030204" pitchFamily="18" charset="0"/>
                            </a:rPr>
                            <m:t>𝑃𝑊</m:t>
                          </m:r>
                        </m:sub>
                      </m:sSub>
                      <m:r>
                        <a:rPr lang="de-DE" i="1">
                          <a:latin typeface="Cambria Math"/>
                        </a:rPr>
                        <m:t>=</m:t>
                      </m:r>
                      <m:f>
                        <m:fPr>
                          <m:ctrlPr>
                            <a:rPr lang="de-DE" i="1">
                              <a:latin typeface="Cambria Math" panose="02040503050406030204" pitchFamily="18" charset="0"/>
                            </a:rPr>
                          </m:ctrlPr>
                        </m:fPr>
                        <m:num>
                          <m:sSub>
                            <m:sSubPr>
                              <m:ctrlPr>
                                <a:rPr lang="de-DE" i="1">
                                  <a:latin typeface="Cambria Math" panose="02040503050406030204" pitchFamily="18" charset="0"/>
                                </a:rPr>
                              </m:ctrlPr>
                            </m:sSubPr>
                            <m:e>
                              <m:r>
                                <a:rPr lang="de-DE" i="1">
                                  <a:latin typeface="Cambria Math"/>
                                </a:rPr>
                                <m:t>𝑝</m:t>
                              </m:r>
                            </m:e>
                            <m:sub>
                              <m:r>
                                <a:rPr lang="de-DE" b="0" i="1" smtClean="0">
                                  <a:latin typeface="Cambria Math" panose="02040503050406030204" pitchFamily="18" charset="0"/>
                                </a:rPr>
                                <m:t>𝑃𝑊</m:t>
                              </m:r>
                            </m:sub>
                          </m:sSub>
                        </m:num>
                        <m:den>
                          <m:sSub>
                            <m:sSubPr>
                              <m:ctrlPr>
                                <a:rPr lang="de-DE" i="1">
                                  <a:latin typeface="Cambria Math" panose="02040503050406030204" pitchFamily="18" charset="0"/>
                                </a:rPr>
                              </m:ctrlPr>
                            </m:sSubPr>
                            <m:e>
                              <m:r>
                                <a:rPr lang="de-DE" i="1">
                                  <a:latin typeface="Cambria Math"/>
                                </a:rPr>
                                <m:t>𝑎</m:t>
                              </m:r>
                            </m:e>
                            <m:sub>
                              <m:r>
                                <a:rPr lang="de-DE" i="1">
                                  <a:latin typeface="Cambria Math" panose="02040503050406030204" pitchFamily="18" charset="0"/>
                                </a:rPr>
                                <m:t>𝑃𝑊</m:t>
                              </m:r>
                            </m:sub>
                          </m:sSub>
                        </m:den>
                      </m:f>
                    </m:oMath>
                  </m:oMathPara>
                </a14:m>
                <a:endParaRPr lang="de-DE" dirty="0"/>
              </a:p>
            </p:txBody>
          </p:sp>
        </mc:Choice>
        <mc:Fallback xmlns="">
          <p:sp>
            <p:nvSpPr>
              <p:cNvPr id="5" name="Rechteck 4"/>
              <p:cNvSpPr>
                <a:spLocks noRot="1" noChangeAspect="1" noMove="1" noResize="1" noEditPoints="1" noAdjustHandles="1" noChangeArrowheads="1" noChangeShapeType="1" noTextEdit="1"/>
              </p:cNvSpPr>
              <p:nvPr/>
            </p:nvSpPr>
            <p:spPr>
              <a:xfrm>
                <a:off x="4777499" y="3459114"/>
                <a:ext cx="1403269" cy="613309"/>
              </a:xfrm>
              <a:prstGeom prst="rect">
                <a:avLst/>
              </a:prstGeom>
              <a:blipFill>
                <a:blip r:embed="rId7"/>
                <a:stretch>
                  <a:fillRect/>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7" name="Rechteck 6"/>
              <p:cNvSpPr/>
              <p:nvPr/>
            </p:nvSpPr>
            <p:spPr>
              <a:xfrm>
                <a:off x="4327388" y="4092101"/>
                <a:ext cx="1853380" cy="612027"/>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de-DE" i="1" smtClean="0">
                              <a:latin typeface="Cambria Math" panose="02040503050406030204" pitchFamily="18" charset="0"/>
                            </a:rPr>
                          </m:ctrlPr>
                        </m:sSubPr>
                        <m:e>
                          <m:r>
                            <a:rPr lang="de-DE" i="1">
                              <a:latin typeface="Cambria Math" panose="02040503050406030204" pitchFamily="18" charset="0"/>
                            </a:rPr>
                            <m:t>          </m:t>
                          </m:r>
                          <m:r>
                            <a:rPr lang="de-DE" i="1">
                              <a:latin typeface="Cambria Math"/>
                            </a:rPr>
                            <m:t>𝑤</m:t>
                          </m:r>
                        </m:e>
                        <m:sub>
                          <m:r>
                            <a:rPr lang="de-DE" b="0" i="1" smtClean="0">
                              <a:latin typeface="Cambria Math" panose="02040503050406030204" pitchFamily="18" charset="0"/>
                            </a:rPr>
                            <m:t>𝑃𝐶</m:t>
                          </m:r>
                        </m:sub>
                      </m:sSub>
                      <m:r>
                        <a:rPr lang="de-DE" b="0" i="1" smtClean="0">
                          <a:latin typeface="Cambria Math" panose="02040503050406030204" pitchFamily="18" charset="0"/>
                        </a:rPr>
                        <m:t> </m:t>
                      </m:r>
                      <m:r>
                        <a:rPr lang="de-DE" i="1">
                          <a:latin typeface="Cambria Math"/>
                        </a:rPr>
                        <m:t>=</m:t>
                      </m:r>
                      <m:f>
                        <m:fPr>
                          <m:ctrlPr>
                            <a:rPr lang="de-DE" i="1">
                              <a:latin typeface="Cambria Math" panose="02040503050406030204" pitchFamily="18" charset="0"/>
                            </a:rPr>
                          </m:ctrlPr>
                        </m:fPr>
                        <m:num>
                          <m:sSub>
                            <m:sSubPr>
                              <m:ctrlPr>
                                <a:rPr lang="de-DE" i="1">
                                  <a:latin typeface="Cambria Math" panose="02040503050406030204" pitchFamily="18" charset="0"/>
                                </a:rPr>
                              </m:ctrlPr>
                            </m:sSubPr>
                            <m:e>
                              <m:r>
                                <a:rPr lang="de-DE" i="1">
                                  <a:latin typeface="Cambria Math"/>
                                </a:rPr>
                                <m:t>𝑝</m:t>
                              </m:r>
                            </m:e>
                            <m:sub>
                              <m:r>
                                <a:rPr lang="de-DE" b="0" i="1" smtClean="0">
                                  <a:latin typeface="Cambria Math" panose="02040503050406030204" pitchFamily="18" charset="0"/>
                                </a:rPr>
                                <m:t>𝑃𝐶</m:t>
                              </m:r>
                            </m:sub>
                          </m:sSub>
                        </m:num>
                        <m:den>
                          <m:sSub>
                            <m:sSubPr>
                              <m:ctrlPr>
                                <a:rPr lang="de-DE" i="1">
                                  <a:latin typeface="Cambria Math" panose="02040503050406030204" pitchFamily="18" charset="0"/>
                                </a:rPr>
                              </m:ctrlPr>
                            </m:sSubPr>
                            <m:e>
                              <m:r>
                                <a:rPr lang="de-DE" i="1">
                                  <a:latin typeface="Cambria Math"/>
                                </a:rPr>
                                <m:t>𝑎</m:t>
                              </m:r>
                            </m:e>
                            <m:sub>
                              <m:r>
                                <a:rPr lang="de-DE" i="1">
                                  <a:latin typeface="Cambria Math" panose="02040503050406030204" pitchFamily="18" charset="0"/>
                                </a:rPr>
                                <m:t>𝑃</m:t>
                              </m:r>
                              <m:r>
                                <a:rPr lang="de-DE" b="0" i="1" smtClean="0">
                                  <a:latin typeface="Cambria Math" panose="02040503050406030204" pitchFamily="18" charset="0"/>
                                </a:rPr>
                                <m:t>𝐶</m:t>
                              </m:r>
                            </m:sub>
                          </m:sSub>
                        </m:den>
                      </m:f>
                    </m:oMath>
                  </m:oMathPara>
                </a14:m>
                <a:endParaRPr lang="de-DE" dirty="0"/>
              </a:p>
            </p:txBody>
          </p:sp>
        </mc:Choice>
        <mc:Fallback xmlns="">
          <p:sp>
            <p:nvSpPr>
              <p:cNvPr id="7" name="Rechteck 6"/>
              <p:cNvSpPr>
                <a:spLocks noRot="1" noChangeAspect="1" noMove="1" noResize="1" noEditPoints="1" noAdjustHandles="1" noChangeArrowheads="1" noChangeShapeType="1" noTextEdit="1"/>
              </p:cNvSpPr>
              <p:nvPr/>
            </p:nvSpPr>
            <p:spPr>
              <a:xfrm>
                <a:off x="4327388" y="4092101"/>
                <a:ext cx="1853380" cy="612027"/>
              </a:xfrm>
              <a:prstGeom prst="rect">
                <a:avLst/>
              </a:prstGeom>
              <a:blipFill>
                <a:blip r:embed="rId8"/>
                <a:stretch>
                  <a:fillRect/>
                </a:stretch>
              </a:blipFill>
            </p:spPr>
            <p:txBody>
              <a:bodyPr/>
              <a:lstStyle/>
              <a:p>
                <a:r>
                  <a:rPr lang="de-DE">
                    <a:noFill/>
                  </a:rPr>
                  <a:t> </a:t>
                </a:r>
              </a:p>
            </p:txBody>
          </p:sp>
        </mc:Fallback>
      </mc:AlternateContent>
      <p:sp>
        <p:nvSpPr>
          <p:cNvPr id="18" name="Rechteck 17">
            <a:extLst>
              <a:ext uri="{FF2B5EF4-FFF2-40B4-BE49-F238E27FC236}">
                <a16:creationId xmlns:a16="http://schemas.microsoft.com/office/drawing/2014/main" id="{0C402496-1D80-406C-90C8-69EA244F8280}"/>
              </a:ext>
            </a:extLst>
          </p:cNvPr>
          <p:cNvSpPr/>
          <p:nvPr/>
        </p:nvSpPr>
        <p:spPr>
          <a:xfrm>
            <a:off x="8689605"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mc:AlternateContent xmlns:mc="http://schemas.openxmlformats.org/markup-compatibility/2006" xmlns:a14="http://schemas.microsoft.com/office/drawing/2010/main">
        <mc:Choice Requires="a14">
          <p:graphicFrame>
            <p:nvGraphicFramePr>
              <p:cNvPr id="8" name="Tabelle 7">
                <a:extLst>
                  <a:ext uri="{FF2B5EF4-FFF2-40B4-BE49-F238E27FC236}">
                    <a16:creationId xmlns:a16="http://schemas.microsoft.com/office/drawing/2014/main" id="{14AC725C-CEA8-78B2-99AB-88E4BF26F45B}"/>
                  </a:ext>
                </a:extLst>
              </p:cNvPr>
              <p:cNvGraphicFramePr>
                <a:graphicFrameLocks noGrp="1"/>
              </p:cNvGraphicFramePr>
              <p:nvPr>
                <p:extLst>
                  <p:ext uri="{D42A27DB-BD31-4B8C-83A1-F6EECF244321}">
                    <p14:modId xmlns:p14="http://schemas.microsoft.com/office/powerpoint/2010/main" val="2849569392"/>
                  </p:ext>
                </p:extLst>
              </p:nvPr>
            </p:nvGraphicFramePr>
            <p:xfrm>
              <a:off x="2503319" y="1025788"/>
              <a:ext cx="6897330" cy="1112520"/>
            </p:xfrm>
            <a:graphic>
              <a:graphicData uri="http://schemas.openxmlformats.org/drawingml/2006/table">
                <a:tbl>
                  <a:tblPr firstRow="1" bandRow="1">
                    <a:tableStyleId>{5940675A-B579-460E-94D1-54222C63F5DA}</a:tableStyleId>
                  </a:tblPr>
                  <a:tblGrid>
                    <a:gridCol w="2299110">
                      <a:extLst>
                        <a:ext uri="{9D8B030D-6E8A-4147-A177-3AD203B41FA5}">
                          <a16:colId xmlns:a16="http://schemas.microsoft.com/office/drawing/2014/main" val="1494182750"/>
                        </a:ext>
                      </a:extLst>
                    </a:gridCol>
                    <a:gridCol w="2299110">
                      <a:extLst>
                        <a:ext uri="{9D8B030D-6E8A-4147-A177-3AD203B41FA5}">
                          <a16:colId xmlns:a16="http://schemas.microsoft.com/office/drawing/2014/main" val="3948243263"/>
                        </a:ext>
                      </a:extLst>
                    </a:gridCol>
                    <a:gridCol w="2299110">
                      <a:extLst>
                        <a:ext uri="{9D8B030D-6E8A-4147-A177-3AD203B41FA5}">
                          <a16:colId xmlns:a16="http://schemas.microsoft.com/office/drawing/2014/main" val="40814447"/>
                        </a:ext>
                      </a:extLst>
                    </a:gridCol>
                  </a:tblGrid>
                  <a:tr h="370840">
                    <a:tc>
                      <a:txBody>
                        <a:bodyPr/>
                        <a:lstStyle/>
                        <a:p>
                          <a:endParaRPr lang="de-DE" dirty="0"/>
                        </a:p>
                      </a:txBody>
                      <a:tcPr/>
                    </a:tc>
                    <a:tc>
                      <a:txBody>
                        <a:bodyPr/>
                        <a:lstStyle/>
                        <a:p>
                          <a:pPr algn="ctr"/>
                          <a:r>
                            <a:rPr lang="de-DE" dirty="0" err="1"/>
                            <a:t>Wine</a:t>
                          </a:r>
                          <a:r>
                            <a:rPr lang="de-DE" dirty="0"/>
                            <a:t> [L]</a:t>
                          </a:r>
                        </a:p>
                      </a:txBody>
                      <a:tcPr/>
                    </a:tc>
                    <a:tc>
                      <a:txBody>
                        <a:bodyPr/>
                        <a:lstStyle/>
                        <a:p>
                          <a:pPr algn="ctr"/>
                          <a:r>
                            <a:rPr lang="de-DE" dirty="0"/>
                            <a:t>Clothes [</a:t>
                          </a:r>
                          <a:r>
                            <a:rPr lang="de-DE" dirty="0" err="1"/>
                            <a:t>Number</a:t>
                          </a:r>
                          <a:r>
                            <a:rPr lang="de-DE" dirty="0"/>
                            <a:t>]</a:t>
                          </a:r>
                        </a:p>
                      </a:txBody>
                      <a:tcPr/>
                    </a:tc>
                    <a:extLst>
                      <a:ext uri="{0D108BD9-81ED-4DB2-BD59-A6C34878D82A}">
                        <a16:rowId xmlns:a16="http://schemas.microsoft.com/office/drawing/2014/main" val="2746142610"/>
                      </a:ext>
                    </a:extLst>
                  </a:tr>
                  <a:tr h="370840">
                    <a:tc>
                      <a:txBody>
                        <a:bodyPr/>
                        <a:lstStyle/>
                        <a:p>
                          <a:r>
                            <a:rPr lang="de-DE" dirty="0"/>
                            <a:t>Portugal</a:t>
                          </a:r>
                        </a:p>
                      </a:txBody>
                      <a:tcPr/>
                    </a:tc>
                    <a:tc>
                      <a:txBody>
                        <a:bodyPr/>
                        <a:lstStyle/>
                        <a:p>
                          <a:pPr algn="ctr"/>
                          <a14:m>
                            <m:oMath xmlns:m="http://schemas.openxmlformats.org/officeDocument/2006/math">
                              <m:sSub>
                                <m:sSubPr>
                                  <m:ctrlPr>
                                    <a:rPr lang="de-DE" sz="1800" i="1" smtClean="0">
                                      <a:latin typeface="Cambria Math" panose="02040503050406030204" pitchFamily="18" charset="0"/>
                                    </a:rPr>
                                  </m:ctrlPr>
                                </m:sSubPr>
                                <m:e>
                                  <m:r>
                                    <a:rPr lang="de-DE" sz="1800" i="1">
                                      <a:latin typeface="Cambria Math"/>
                                    </a:rPr>
                                    <m:t>𝑎</m:t>
                                  </m:r>
                                </m:e>
                                <m:sub>
                                  <m:r>
                                    <a:rPr lang="de-DE" sz="1800" b="0" i="1" smtClean="0">
                                      <a:latin typeface="Cambria Math" panose="02040503050406030204" pitchFamily="18" charset="0"/>
                                    </a:rPr>
                                    <m:t>𝑃𝑊</m:t>
                                  </m:r>
                                </m:sub>
                              </m:sSub>
                            </m:oMath>
                          </a14:m>
                          <a:r>
                            <a:rPr lang="en-US" sz="1800" dirty="0"/>
                            <a:t>=5</a:t>
                          </a:r>
                          <a:endParaRPr lang="de-DE" dirty="0"/>
                        </a:p>
                      </a:txBody>
                      <a:tcPr/>
                    </a:tc>
                    <a:tc>
                      <a:txBody>
                        <a:bodyPr/>
                        <a:lstStyle/>
                        <a:p>
                          <a:pPr algn="ctr"/>
                          <a14:m>
                            <m:oMath xmlns:m="http://schemas.openxmlformats.org/officeDocument/2006/math">
                              <m:sSub>
                                <m:sSubPr>
                                  <m:ctrlPr>
                                    <a:rPr lang="de-DE" sz="1800" i="1" smtClean="0">
                                      <a:latin typeface="Cambria Math" panose="02040503050406030204" pitchFamily="18" charset="0"/>
                                    </a:rPr>
                                  </m:ctrlPr>
                                </m:sSubPr>
                                <m:e>
                                  <m:r>
                                    <a:rPr lang="de-DE" sz="1800" i="1">
                                      <a:latin typeface="Cambria Math"/>
                                    </a:rPr>
                                    <m:t>𝑎</m:t>
                                  </m:r>
                                </m:e>
                                <m:sub>
                                  <m:r>
                                    <a:rPr lang="de-DE" sz="1800" b="0" i="1" smtClean="0">
                                      <a:latin typeface="Cambria Math" panose="02040503050406030204" pitchFamily="18" charset="0"/>
                                    </a:rPr>
                                    <m:t>𝑃𝐶</m:t>
                                  </m:r>
                                </m:sub>
                              </m:sSub>
                            </m:oMath>
                          </a14:m>
                          <a:r>
                            <a:rPr lang="en-US" sz="1800" dirty="0"/>
                            <a:t>=1</a:t>
                          </a:r>
                          <a:endParaRPr lang="de-DE" dirty="0"/>
                        </a:p>
                      </a:txBody>
                      <a:tcPr/>
                    </a:tc>
                    <a:extLst>
                      <a:ext uri="{0D108BD9-81ED-4DB2-BD59-A6C34878D82A}">
                        <a16:rowId xmlns:a16="http://schemas.microsoft.com/office/drawing/2014/main" val="897897460"/>
                      </a:ext>
                    </a:extLst>
                  </a:tr>
                  <a:tr h="370840">
                    <a:tc>
                      <a:txBody>
                        <a:bodyPr/>
                        <a:lstStyle/>
                        <a:p>
                          <a:r>
                            <a:rPr lang="de-DE" dirty="0"/>
                            <a:t>UK</a:t>
                          </a:r>
                        </a:p>
                      </a:txBody>
                      <a:tcPr/>
                    </a:tc>
                    <a:tc>
                      <a:txBody>
                        <a:bodyPr/>
                        <a:lstStyle/>
                        <a:p>
                          <a:pPr algn="ctr"/>
                          <a14:m>
                            <m:oMath xmlns:m="http://schemas.openxmlformats.org/officeDocument/2006/math">
                              <m:sSub>
                                <m:sSubPr>
                                  <m:ctrlPr>
                                    <a:rPr lang="de-DE" sz="1800" i="1" smtClean="0">
                                      <a:latin typeface="Cambria Math" panose="02040503050406030204" pitchFamily="18" charset="0"/>
                                    </a:rPr>
                                  </m:ctrlPr>
                                </m:sSubPr>
                                <m:e>
                                  <m:r>
                                    <a:rPr lang="de-DE" sz="1800" i="1">
                                      <a:latin typeface="Cambria Math"/>
                                    </a:rPr>
                                    <m:t>𝑎</m:t>
                                  </m:r>
                                </m:e>
                                <m:sub>
                                  <m:r>
                                    <a:rPr lang="de-DE" sz="1800" b="0" i="1" smtClean="0">
                                      <a:latin typeface="Cambria Math" panose="02040503050406030204" pitchFamily="18" charset="0"/>
                                    </a:rPr>
                                    <m:t>𝑈𝑊</m:t>
                                  </m:r>
                                </m:sub>
                              </m:sSub>
                            </m:oMath>
                          </a14:m>
                          <a:r>
                            <a:rPr lang="en-US" sz="1800" dirty="0"/>
                            <a:t>=3</a:t>
                          </a:r>
                          <a:endParaRPr lang="de-DE" dirty="0"/>
                        </a:p>
                      </a:txBody>
                      <a:tcPr/>
                    </a:tc>
                    <a:tc>
                      <a:txBody>
                        <a:bodyPr/>
                        <a:lstStyle/>
                        <a:p>
                          <a:pPr algn="ctr"/>
                          <a14:m>
                            <m:oMath xmlns:m="http://schemas.openxmlformats.org/officeDocument/2006/math">
                              <m:sSub>
                                <m:sSubPr>
                                  <m:ctrlPr>
                                    <a:rPr lang="de-DE" sz="1800" i="1" smtClean="0">
                                      <a:latin typeface="Cambria Math" panose="02040503050406030204" pitchFamily="18" charset="0"/>
                                    </a:rPr>
                                  </m:ctrlPr>
                                </m:sSubPr>
                                <m:e>
                                  <m:r>
                                    <a:rPr lang="de-DE" sz="1800" i="1">
                                      <a:latin typeface="Cambria Math"/>
                                    </a:rPr>
                                    <m:t>𝑎</m:t>
                                  </m:r>
                                </m:e>
                                <m:sub>
                                  <m:r>
                                    <a:rPr lang="de-DE" sz="1800" b="0" i="1" smtClean="0">
                                      <a:latin typeface="Cambria Math" panose="02040503050406030204" pitchFamily="18" charset="0"/>
                                    </a:rPr>
                                    <m:t>𝑈𝐶</m:t>
                                  </m:r>
                                </m:sub>
                              </m:sSub>
                            </m:oMath>
                          </a14:m>
                          <a:r>
                            <a:rPr lang="en-US" sz="1800" dirty="0"/>
                            <a:t>=2</a:t>
                          </a:r>
                          <a:endParaRPr lang="de-DE" dirty="0"/>
                        </a:p>
                      </a:txBody>
                      <a:tcPr/>
                    </a:tc>
                    <a:extLst>
                      <a:ext uri="{0D108BD9-81ED-4DB2-BD59-A6C34878D82A}">
                        <a16:rowId xmlns:a16="http://schemas.microsoft.com/office/drawing/2014/main" val="3078704704"/>
                      </a:ext>
                    </a:extLst>
                  </a:tr>
                </a:tbl>
              </a:graphicData>
            </a:graphic>
          </p:graphicFrame>
        </mc:Choice>
        <mc:Fallback xmlns="">
          <p:graphicFrame>
            <p:nvGraphicFramePr>
              <p:cNvPr id="8" name="Tabelle 7">
                <a:extLst>
                  <a:ext uri="{FF2B5EF4-FFF2-40B4-BE49-F238E27FC236}">
                    <a16:creationId xmlns:a16="http://schemas.microsoft.com/office/drawing/2014/main" id="{14AC725C-CEA8-78B2-99AB-88E4BF26F45B}"/>
                  </a:ext>
                </a:extLst>
              </p:cNvPr>
              <p:cNvGraphicFramePr>
                <a:graphicFrameLocks noGrp="1"/>
              </p:cNvGraphicFramePr>
              <p:nvPr>
                <p:extLst>
                  <p:ext uri="{D42A27DB-BD31-4B8C-83A1-F6EECF244321}">
                    <p14:modId xmlns:p14="http://schemas.microsoft.com/office/powerpoint/2010/main" val="2849569392"/>
                  </p:ext>
                </p:extLst>
              </p:nvPr>
            </p:nvGraphicFramePr>
            <p:xfrm>
              <a:off x="2503319" y="1025788"/>
              <a:ext cx="6897330" cy="1112520"/>
            </p:xfrm>
            <a:graphic>
              <a:graphicData uri="http://schemas.openxmlformats.org/drawingml/2006/table">
                <a:tbl>
                  <a:tblPr firstRow="1" bandRow="1">
                    <a:tableStyleId>{5940675A-B579-460E-94D1-54222C63F5DA}</a:tableStyleId>
                  </a:tblPr>
                  <a:tblGrid>
                    <a:gridCol w="2299110">
                      <a:extLst>
                        <a:ext uri="{9D8B030D-6E8A-4147-A177-3AD203B41FA5}">
                          <a16:colId xmlns:a16="http://schemas.microsoft.com/office/drawing/2014/main" val="1494182750"/>
                        </a:ext>
                      </a:extLst>
                    </a:gridCol>
                    <a:gridCol w="2299110">
                      <a:extLst>
                        <a:ext uri="{9D8B030D-6E8A-4147-A177-3AD203B41FA5}">
                          <a16:colId xmlns:a16="http://schemas.microsoft.com/office/drawing/2014/main" val="3948243263"/>
                        </a:ext>
                      </a:extLst>
                    </a:gridCol>
                    <a:gridCol w="2299110">
                      <a:extLst>
                        <a:ext uri="{9D8B030D-6E8A-4147-A177-3AD203B41FA5}">
                          <a16:colId xmlns:a16="http://schemas.microsoft.com/office/drawing/2014/main" val="40814447"/>
                        </a:ext>
                      </a:extLst>
                    </a:gridCol>
                  </a:tblGrid>
                  <a:tr h="370840">
                    <a:tc>
                      <a:txBody>
                        <a:bodyPr/>
                        <a:lstStyle/>
                        <a:p>
                          <a:endParaRPr lang="de-DE" dirty="0"/>
                        </a:p>
                      </a:txBody>
                      <a:tcPr/>
                    </a:tc>
                    <a:tc>
                      <a:txBody>
                        <a:bodyPr/>
                        <a:lstStyle/>
                        <a:p>
                          <a:pPr algn="ctr"/>
                          <a:r>
                            <a:rPr lang="de-DE" dirty="0" err="1"/>
                            <a:t>Wine</a:t>
                          </a:r>
                          <a:r>
                            <a:rPr lang="de-DE" dirty="0"/>
                            <a:t> [L]</a:t>
                          </a:r>
                        </a:p>
                      </a:txBody>
                      <a:tcPr/>
                    </a:tc>
                    <a:tc>
                      <a:txBody>
                        <a:bodyPr/>
                        <a:lstStyle/>
                        <a:p>
                          <a:pPr algn="ctr"/>
                          <a:r>
                            <a:rPr lang="de-DE" dirty="0"/>
                            <a:t>Clothes [</a:t>
                          </a:r>
                          <a:r>
                            <a:rPr lang="de-DE" dirty="0" err="1"/>
                            <a:t>Number</a:t>
                          </a:r>
                          <a:r>
                            <a:rPr lang="de-DE" dirty="0"/>
                            <a:t>]</a:t>
                          </a:r>
                        </a:p>
                      </a:txBody>
                      <a:tcPr/>
                    </a:tc>
                    <a:extLst>
                      <a:ext uri="{0D108BD9-81ED-4DB2-BD59-A6C34878D82A}">
                        <a16:rowId xmlns:a16="http://schemas.microsoft.com/office/drawing/2014/main" val="2746142610"/>
                      </a:ext>
                    </a:extLst>
                  </a:tr>
                  <a:tr h="370840">
                    <a:tc>
                      <a:txBody>
                        <a:bodyPr/>
                        <a:lstStyle/>
                        <a:p>
                          <a:r>
                            <a:rPr lang="de-DE" dirty="0"/>
                            <a:t>Portugal</a:t>
                          </a:r>
                        </a:p>
                      </a:txBody>
                      <a:tcPr/>
                    </a:tc>
                    <a:tc>
                      <a:txBody>
                        <a:bodyPr/>
                        <a:lstStyle/>
                        <a:p>
                          <a:endParaRPr lang="de-DE"/>
                        </a:p>
                      </a:txBody>
                      <a:tcPr>
                        <a:blipFill>
                          <a:blip r:embed="rId9"/>
                          <a:stretch>
                            <a:fillRect l="-100531" t="-108197" r="-100796" b="-124590"/>
                          </a:stretch>
                        </a:blipFill>
                      </a:tcPr>
                    </a:tc>
                    <a:tc>
                      <a:txBody>
                        <a:bodyPr/>
                        <a:lstStyle/>
                        <a:p>
                          <a:endParaRPr lang="de-DE"/>
                        </a:p>
                      </a:txBody>
                      <a:tcPr>
                        <a:blipFill>
                          <a:blip r:embed="rId9"/>
                          <a:stretch>
                            <a:fillRect l="-200000" t="-108197" r="-529" b="-124590"/>
                          </a:stretch>
                        </a:blipFill>
                      </a:tcPr>
                    </a:tc>
                    <a:extLst>
                      <a:ext uri="{0D108BD9-81ED-4DB2-BD59-A6C34878D82A}">
                        <a16:rowId xmlns:a16="http://schemas.microsoft.com/office/drawing/2014/main" val="897897460"/>
                      </a:ext>
                    </a:extLst>
                  </a:tr>
                  <a:tr h="370840">
                    <a:tc>
                      <a:txBody>
                        <a:bodyPr/>
                        <a:lstStyle/>
                        <a:p>
                          <a:r>
                            <a:rPr lang="de-DE" dirty="0"/>
                            <a:t>UK</a:t>
                          </a:r>
                        </a:p>
                      </a:txBody>
                      <a:tcPr/>
                    </a:tc>
                    <a:tc>
                      <a:txBody>
                        <a:bodyPr/>
                        <a:lstStyle/>
                        <a:p>
                          <a:endParaRPr lang="de-DE"/>
                        </a:p>
                      </a:txBody>
                      <a:tcPr>
                        <a:blipFill>
                          <a:blip r:embed="rId9"/>
                          <a:stretch>
                            <a:fillRect l="-100531" t="-208197" r="-100796" b="-24590"/>
                          </a:stretch>
                        </a:blipFill>
                      </a:tcPr>
                    </a:tc>
                    <a:tc>
                      <a:txBody>
                        <a:bodyPr/>
                        <a:lstStyle/>
                        <a:p>
                          <a:endParaRPr lang="de-DE"/>
                        </a:p>
                      </a:txBody>
                      <a:tcPr>
                        <a:blipFill>
                          <a:blip r:embed="rId9"/>
                          <a:stretch>
                            <a:fillRect l="-200000" t="-208197" r="-529" b="-24590"/>
                          </a:stretch>
                        </a:blipFill>
                      </a:tcPr>
                    </a:tc>
                    <a:extLst>
                      <a:ext uri="{0D108BD9-81ED-4DB2-BD59-A6C34878D82A}">
                        <a16:rowId xmlns:a16="http://schemas.microsoft.com/office/drawing/2014/main" val="3078704704"/>
                      </a:ext>
                    </a:extLst>
                  </a:tr>
                </a:tbl>
              </a:graphicData>
            </a:graphic>
          </p:graphicFrame>
        </mc:Fallback>
      </mc:AlternateContent>
    </p:spTree>
    <p:extLst>
      <p:ext uri="{BB962C8B-B14F-4D97-AF65-F5344CB8AC3E}">
        <p14:creationId xmlns:p14="http://schemas.microsoft.com/office/powerpoint/2010/main" val="275290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p:bldP spid="15" grpId="0"/>
      <p:bldP spid="16" grpId="0"/>
      <p:bldP spid="17" grpId="0"/>
      <p:bldP spid="2" grpId="0"/>
      <p:bldP spid="3" grpId="0"/>
      <p:bldP spid="4" grpId="0"/>
      <p:bldP spid="5"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2"/>
          <p:cNvSpPr>
            <a:spLocks noGrp="1"/>
          </p:cNvSpPr>
          <p:nvPr/>
        </p:nvSpPr>
        <p:spPr>
          <a:xfrm>
            <a:off x="3814413" y="1196772"/>
            <a:ext cx="5005123" cy="504056"/>
          </a:xfrm>
          <a:prstGeom prst="rect">
            <a:avLst/>
          </a:prstGeom>
        </p:spPr>
        <p:txBody>
          <a:bodyPr vert="horz" lIns="82944" tIns="41472" rIns="82944" bIns="41472"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540" b="1" i="1" dirty="0">
                <a:latin typeface="Times New Roman" panose="02020603050405020304" pitchFamily="18" charset="0"/>
                <a:cs typeface="Times New Roman" panose="02020603050405020304" pitchFamily="18" charset="0"/>
              </a:rPr>
              <a:t>Interpretation of relative prices:</a:t>
            </a:r>
          </a:p>
          <a:p>
            <a:pPr marL="0" indent="0">
              <a:buNone/>
            </a:pPr>
            <a:endParaRPr lang="en-US" sz="1633" dirty="0">
              <a:latin typeface="Times New Roman" panose="02020603050405020304" pitchFamily="18" charset="0"/>
              <a:cs typeface="Times New Roman" panose="02020603050405020304" pitchFamily="18" charset="0"/>
            </a:endParaRPr>
          </a:p>
        </p:txBody>
      </p:sp>
      <p:sp>
        <p:nvSpPr>
          <p:cNvPr id="7" name="TextBox 25"/>
          <p:cNvSpPr txBox="1"/>
          <p:nvPr/>
        </p:nvSpPr>
        <p:spPr>
          <a:xfrm>
            <a:off x="310387" y="4145312"/>
            <a:ext cx="9036496" cy="48320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540" b="1" dirty="0">
                <a:latin typeface="Times New Roman" panose="02020603050405020304" pitchFamily="18" charset="0"/>
                <a:cs typeface="Times New Roman" panose="02020603050405020304" pitchFamily="18" charset="0"/>
                <a:sym typeface="Wingdings" panose="05000000000000000000" pitchFamily="2" charset="2"/>
              </a:rPr>
              <a:t> Relative prices= Exchange ratio of goods</a:t>
            </a:r>
            <a:endParaRPr lang="en-US" sz="2540" dirty="0">
              <a:latin typeface="Times New Roman" panose="02020603050405020304" pitchFamily="18" charset="0"/>
              <a:cs typeface="Times New Roman" panose="02020603050405020304" pitchFamily="18" charset="0"/>
            </a:endParaRPr>
          </a:p>
        </p:txBody>
      </p:sp>
      <p:sp>
        <p:nvSpPr>
          <p:cNvPr id="9" name="Textfeld 8">
            <a:extLst>
              <a:ext uri="{FF2B5EF4-FFF2-40B4-BE49-F238E27FC236}">
                <a16:creationId xmlns:a16="http://schemas.microsoft.com/office/drawing/2014/main" id="{0E1B2743-FBFD-4AC1-866A-82B5EF5E2214}"/>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a:t>
            </a:r>
            <a:endParaRPr lang="de-DE" sz="32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 name="TextBox 25"/>
              <p:cNvSpPr txBox="1"/>
              <p:nvPr/>
            </p:nvSpPr>
            <p:spPr>
              <a:xfrm>
                <a:off x="1847527" y="2043493"/>
                <a:ext cx="9454653" cy="65069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540" dirty="0">
                    <a:latin typeface="Times New Roman" panose="02020603050405020304" pitchFamily="18" charset="0"/>
                    <a:cs typeface="Times New Roman" panose="02020603050405020304" pitchFamily="18" charset="0"/>
                    <a:sym typeface="Wingdings" panose="05000000000000000000" pitchFamily="2" charset="2"/>
                  </a:rPr>
                  <a:t> 1 </a:t>
                </a:r>
                <a:r>
                  <a:rPr lang="de-DE" sz="2540" dirty="0">
                    <a:latin typeface="Times New Roman" panose="02020603050405020304" pitchFamily="18" charset="0"/>
                    <a:cs typeface="Times New Roman" panose="02020603050405020304" pitchFamily="18" charset="0"/>
                    <a:sym typeface="Wingdings" panose="05000000000000000000" pitchFamily="2" charset="2"/>
                  </a:rPr>
                  <a:t>L</a:t>
                </a:r>
                <a14:m>
                  <m:oMath xmlns:m="http://schemas.openxmlformats.org/officeDocument/2006/math">
                    <m:r>
                      <a:rPr lang="de-DE" sz="2540">
                        <a:latin typeface="Cambria Math" panose="02040503050406030204" pitchFamily="18" charset="0"/>
                        <a:sym typeface="Wingdings" panose="05000000000000000000" pitchFamily="2" charset="2"/>
                      </a:rPr>
                      <m:t>  </m:t>
                    </m:r>
                    <m:r>
                      <a:rPr lang="de-DE" sz="2540" b="0" i="1" smtClean="0">
                        <a:latin typeface="Cambria Math" panose="02040503050406030204" pitchFamily="18" charset="0"/>
                        <a:sym typeface="Wingdings" panose="05000000000000000000" pitchFamily="2" charset="2"/>
                      </a:rPr>
                      <m:t>𝑤𝑖𝑛𝑒</m:t>
                    </m:r>
                    <m:r>
                      <a:rPr lang="de-DE" sz="2540">
                        <a:latin typeface="Cambria Math" panose="02040503050406030204" pitchFamily="18" charset="0"/>
                        <a:sym typeface="Wingdings" panose="05000000000000000000" pitchFamily="2" charset="2"/>
                      </a:rPr>
                      <m:t> </m:t>
                    </m:r>
                    <m:r>
                      <m:rPr>
                        <m:sty m:val="p"/>
                      </m:rPr>
                      <a:rPr lang="de-DE" sz="2540" b="0" i="0" smtClean="0">
                        <a:latin typeface="Cambria Math" panose="02040503050406030204" pitchFamily="18" charset="0"/>
                        <a:sym typeface="Wingdings" panose="05000000000000000000" pitchFamily="2" charset="2"/>
                      </a:rPr>
                      <m:t>in</m:t>
                    </m:r>
                    <m:r>
                      <a:rPr lang="de-DE" sz="2540" b="0" i="0" smtClean="0">
                        <a:latin typeface="Cambria Math" panose="02040503050406030204" pitchFamily="18" charset="0"/>
                        <a:sym typeface="Wingdings" panose="05000000000000000000" pitchFamily="2" charset="2"/>
                      </a:rPr>
                      <m:t> </m:t>
                    </m:r>
                    <m:r>
                      <m:rPr>
                        <m:sty m:val="p"/>
                      </m:rPr>
                      <a:rPr lang="de-DE" sz="2540" i="1" smtClean="0">
                        <a:latin typeface="Cambria Math" panose="02040503050406030204" pitchFamily="18" charset="0"/>
                        <a:sym typeface="Wingdings" panose="05000000000000000000" pitchFamily="2" charset="2"/>
                      </a:rPr>
                      <m:t>Portugal</m:t>
                    </m:r>
                    <m:r>
                      <a:rPr lang="de-DE" sz="2540" b="0" i="1" smtClean="0">
                        <a:latin typeface="Cambria Math" panose="02040503050406030204" pitchFamily="18" charset="0"/>
                        <a:sym typeface="Wingdings" panose="05000000000000000000" pitchFamily="2" charset="2"/>
                      </a:rPr>
                      <m:t> </m:t>
                    </m:r>
                    <m:r>
                      <a:rPr lang="de-DE" sz="2540" b="0" i="1" smtClean="0">
                        <a:latin typeface="Cambria Math" panose="02040503050406030204" pitchFamily="18" charset="0"/>
                        <a:sym typeface="Wingdings" panose="05000000000000000000" pitchFamily="2" charset="2"/>
                      </a:rPr>
                      <m:t>𝑒𝑞𝑢𝑎𝑙𝑠</m:t>
                    </m:r>
                    <m:r>
                      <a:rPr lang="de-DE" sz="2540">
                        <a:latin typeface="Cambria Math" panose="02040503050406030204" pitchFamily="18" charset="0"/>
                        <a:sym typeface="Wingdings" panose="05000000000000000000" pitchFamily="2" charset="2"/>
                      </a:rPr>
                      <m:t>  </m:t>
                    </m:r>
                    <m:f>
                      <m:fPr>
                        <m:ctrlPr>
                          <a:rPr lang="en-US" sz="2540" i="1">
                            <a:latin typeface="Cambria Math" panose="02040503050406030204" pitchFamily="18" charset="0"/>
                            <a:sym typeface="Wingdings" panose="05000000000000000000" pitchFamily="2" charset="2"/>
                          </a:rPr>
                        </m:ctrlPr>
                      </m:fPr>
                      <m:num>
                        <m:r>
                          <a:rPr lang="de-DE" sz="2540" i="1">
                            <a:latin typeface="Cambria Math" panose="02040503050406030204" pitchFamily="18" charset="0"/>
                            <a:sym typeface="Wingdings" panose="05000000000000000000" pitchFamily="2" charset="2"/>
                          </a:rPr>
                          <m:t>5</m:t>
                        </m:r>
                      </m:num>
                      <m:den>
                        <m:r>
                          <a:rPr lang="de-DE" sz="2540" i="1">
                            <a:latin typeface="Cambria Math" panose="02040503050406030204" pitchFamily="18" charset="0"/>
                            <a:sym typeface="Wingdings" panose="05000000000000000000" pitchFamily="2" charset="2"/>
                          </a:rPr>
                          <m:t>1</m:t>
                        </m:r>
                      </m:den>
                    </m:f>
                  </m:oMath>
                </a14:m>
                <a:r>
                  <a:rPr lang="en-US" sz="2540" dirty="0">
                    <a:latin typeface="Times New Roman" panose="02020603050405020304" pitchFamily="18" charset="0"/>
                    <a:cs typeface="Times New Roman" panose="02020603050405020304" pitchFamily="18" charset="0"/>
                  </a:rPr>
                  <a:t> clothes</a:t>
                </a:r>
                <a:endParaRPr lang="en-US" sz="2540" b="1" dirty="0">
                  <a:latin typeface="Times New Roman" panose="02020603050405020304" pitchFamily="18" charset="0"/>
                  <a:cs typeface="Times New Roman" panose="02020603050405020304" pitchFamily="18" charset="0"/>
                  <a:sym typeface="Wingdings" panose="05000000000000000000" pitchFamily="2" charset="2"/>
                </a:endParaRPr>
              </a:p>
            </p:txBody>
          </p:sp>
        </mc:Choice>
        <mc:Fallback xmlns="">
          <p:sp>
            <p:nvSpPr>
              <p:cNvPr id="5" name="TextBox 25"/>
              <p:cNvSpPr txBox="1">
                <a:spLocks noRot="1" noChangeAspect="1" noMove="1" noResize="1" noEditPoints="1" noAdjustHandles="1" noChangeArrowheads="1" noChangeShapeType="1" noTextEdit="1"/>
              </p:cNvSpPr>
              <p:nvPr/>
            </p:nvSpPr>
            <p:spPr>
              <a:xfrm>
                <a:off x="1847527" y="2043493"/>
                <a:ext cx="9454653" cy="650691"/>
              </a:xfrm>
              <a:prstGeom prst="rect">
                <a:avLst/>
              </a:prstGeom>
              <a:blipFill>
                <a:blip r:embed="rId3"/>
                <a:stretch>
                  <a:fillRect b="-8411"/>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8" name="TextBox 25"/>
              <p:cNvSpPr txBox="1"/>
              <p:nvPr/>
            </p:nvSpPr>
            <p:spPr>
              <a:xfrm>
                <a:off x="1209144" y="2998347"/>
                <a:ext cx="10093036" cy="64511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540" dirty="0">
                    <a:latin typeface="Times New Roman" panose="02020603050405020304" pitchFamily="18" charset="0"/>
                    <a:cs typeface="Times New Roman" panose="02020603050405020304" pitchFamily="18" charset="0"/>
                    <a:sym typeface="Wingdings" panose="05000000000000000000" pitchFamily="2" charset="2"/>
                  </a:rPr>
                  <a:t> 1 </a:t>
                </a:r>
                <a:r>
                  <a:rPr lang="de-DE" sz="2540" dirty="0">
                    <a:latin typeface="Times New Roman" panose="02020603050405020304" pitchFamily="18" charset="0"/>
                    <a:cs typeface="Times New Roman" panose="02020603050405020304" pitchFamily="18" charset="0"/>
                    <a:sym typeface="Wingdings" panose="05000000000000000000" pitchFamily="2" charset="2"/>
                  </a:rPr>
                  <a:t>L </a:t>
                </a:r>
                <a14:m>
                  <m:oMath xmlns:m="http://schemas.openxmlformats.org/officeDocument/2006/math">
                    <m:r>
                      <a:rPr lang="de-DE" sz="2540" i="1">
                        <a:latin typeface="Cambria Math" panose="02040503050406030204" pitchFamily="18" charset="0"/>
                        <a:sym typeface="Wingdings" panose="05000000000000000000" pitchFamily="2" charset="2"/>
                      </a:rPr>
                      <m:t>𝑤𝑖𝑛𝑒</m:t>
                    </m:r>
                    <m:r>
                      <a:rPr lang="de-DE" sz="2540">
                        <a:latin typeface="Cambria Math" panose="02040503050406030204" pitchFamily="18" charset="0"/>
                        <a:sym typeface="Wingdings" panose="05000000000000000000" pitchFamily="2" charset="2"/>
                      </a:rPr>
                      <m:t> </m:t>
                    </m:r>
                    <m:r>
                      <m:rPr>
                        <m:sty m:val="p"/>
                      </m:rPr>
                      <a:rPr lang="de-DE" sz="2540">
                        <a:latin typeface="Cambria Math" panose="02040503050406030204" pitchFamily="18" charset="0"/>
                        <a:sym typeface="Wingdings" panose="05000000000000000000" pitchFamily="2" charset="2"/>
                      </a:rPr>
                      <m:t>in</m:t>
                    </m:r>
                    <m:r>
                      <a:rPr lang="de-DE" sz="2540">
                        <a:latin typeface="Cambria Math" panose="02040503050406030204" pitchFamily="18" charset="0"/>
                        <a:sym typeface="Wingdings" panose="05000000000000000000" pitchFamily="2" charset="2"/>
                      </a:rPr>
                      <m:t> </m:t>
                    </m:r>
                    <m:r>
                      <a:rPr lang="de-DE" sz="2540" b="0" i="1" smtClean="0">
                        <a:latin typeface="Cambria Math" panose="02040503050406030204" pitchFamily="18" charset="0"/>
                        <a:sym typeface="Wingdings" panose="05000000000000000000" pitchFamily="2" charset="2"/>
                      </a:rPr>
                      <m:t>𝑈𝐾</m:t>
                    </m:r>
                    <m:r>
                      <a:rPr lang="de-DE" sz="2540" i="1">
                        <a:latin typeface="Cambria Math" panose="02040503050406030204" pitchFamily="18" charset="0"/>
                        <a:sym typeface="Wingdings" panose="05000000000000000000" pitchFamily="2" charset="2"/>
                      </a:rPr>
                      <m:t> </m:t>
                    </m:r>
                    <m:r>
                      <a:rPr lang="de-DE" sz="2540" i="1">
                        <a:latin typeface="Cambria Math" panose="02040503050406030204" pitchFamily="18" charset="0"/>
                        <a:sym typeface="Wingdings" panose="05000000000000000000" pitchFamily="2" charset="2"/>
                      </a:rPr>
                      <m:t>𝑒𝑞𝑢𝑎𝑙𝑠</m:t>
                    </m:r>
                    <m:f>
                      <m:fPr>
                        <m:ctrlPr>
                          <a:rPr lang="en-US" sz="2540" i="1">
                            <a:latin typeface="Cambria Math" panose="02040503050406030204" pitchFamily="18" charset="0"/>
                            <a:sym typeface="Wingdings" panose="05000000000000000000" pitchFamily="2" charset="2"/>
                          </a:rPr>
                        </m:ctrlPr>
                      </m:fPr>
                      <m:num>
                        <m:r>
                          <a:rPr lang="de-DE" sz="2540" b="0" i="1" smtClean="0">
                            <a:latin typeface="Cambria Math" panose="02040503050406030204" pitchFamily="18" charset="0"/>
                            <a:sym typeface="Wingdings" panose="05000000000000000000" pitchFamily="2" charset="2"/>
                          </a:rPr>
                          <m:t>3</m:t>
                        </m:r>
                      </m:num>
                      <m:den>
                        <m:r>
                          <a:rPr lang="de-DE" sz="2540" b="0" i="1" smtClean="0">
                            <a:latin typeface="Cambria Math" panose="02040503050406030204" pitchFamily="18" charset="0"/>
                            <a:sym typeface="Wingdings" panose="05000000000000000000" pitchFamily="2" charset="2"/>
                          </a:rPr>
                          <m:t>2</m:t>
                        </m:r>
                      </m:den>
                    </m:f>
                  </m:oMath>
                </a14:m>
                <a:r>
                  <a:rPr lang="en-US" sz="2540" dirty="0">
                    <a:latin typeface="Times New Roman" panose="02020603050405020304" pitchFamily="18" charset="0"/>
                    <a:cs typeface="Times New Roman" panose="02020603050405020304" pitchFamily="18" charset="0"/>
                  </a:rPr>
                  <a:t> clothes</a:t>
                </a:r>
                <a:endParaRPr lang="en-US" sz="2540" b="1" dirty="0">
                  <a:latin typeface="Times New Roman" panose="02020603050405020304" pitchFamily="18" charset="0"/>
                  <a:cs typeface="Times New Roman" panose="02020603050405020304" pitchFamily="18" charset="0"/>
                  <a:sym typeface="Wingdings" panose="05000000000000000000" pitchFamily="2" charset="2"/>
                </a:endParaRPr>
              </a:p>
            </p:txBody>
          </p:sp>
        </mc:Choice>
        <mc:Fallback xmlns="">
          <p:sp>
            <p:nvSpPr>
              <p:cNvPr id="8" name="TextBox 25"/>
              <p:cNvSpPr txBox="1">
                <a:spLocks noRot="1" noChangeAspect="1" noMove="1" noResize="1" noEditPoints="1" noAdjustHandles="1" noChangeArrowheads="1" noChangeShapeType="1" noTextEdit="1"/>
              </p:cNvSpPr>
              <p:nvPr/>
            </p:nvSpPr>
            <p:spPr>
              <a:xfrm>
                <a:off x="1209144" y="2998347"/>
                <a:ext cx="10093036" cy="645113"/>
              </a:xfrm>
              <a:prstGeom prst="rect">
                <a:avLst/>
              </a:prstGeom>
              <a:blipFill>
                <a:blip r:embed="rId4"/>
                <a:stretch>
                  <a:fillRect b="-8491"/>
                </a:stretch>
              </a:blipFill>
            </p:spPr>
            <p:txBody>
              <a:bodyPr/>
              <a:lstStyle/>
              <a:p>
                <a:r>
                  <a:rPr lang="de-DE">
                    <a:noFill/>
                  </a:rPr>
                  <a:t> </a:t>
                </a:r>
              </a:p>
            </p:txBody>
          </p:sp>
        </mc:Fallback>
      </mc:AlternateContent>
      <p:sp>
        <p:nvSpPr>
          <p:cNvPr id="11" name="Rechteck 10">
            <a:extLst>
              <a:ext uri="{FF2B5EF4-FFF2-40B4-BE49-F238E27FC236}">
                <a16:creationId xmlns:a16="http://schemas.microsoft.com/office/drawing/2014/main" id="{1A32590A-CBD3-4190-AF01-26509D91FA78}"/>
              </a:ext>
            </a:extLst>
          </p:cNvPr>
          <p:cNvSpPr/>
          <p:nvPr/>
        </p:nvSpPr>
        <p:spPr>
          <a:xfrm>
            <a:off x="8689605"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283947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5"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Arrow Connector 7"/>
          <p:cNvCxnSpPr/>
          <p:nvPr/>
        </p:nvCxnSpPr>
        <p:spPr>
          <a:xfrm flipV="1">
            <a:off x="2861652" y="2510536"/>
            <a:ext cx="0" cy="339651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 name="TextBox 17"/>
              <p:cNvSpPr txBox="1"/>
              <p:nvPr/>
            </p:nvSpPr>
            <p:spPr>
              <a:xfrm>
                <a:off x="935823" y="2786202"/>
                <a:ext cx="2024840" cy="61632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US" sz="1814" i="1" smtClean="0">
                              <a:latin typeface="Cambria Math" panose="02040503050406030204" pitchFamily="18" charset="0"/>
                            </a:rPr>
                          </m:ctrlPr>
                        </m:fPr>
                        <m:num>
                          <m:sSub>
                            <m:sSubPr>
                              <m:ctrlPr>
                                <a:rPr lang="en-US" sz="1814" i="1">
                                  <a:latin typeface="Cambria Math" panose="02040503050406030204" pitchFamily="18" charset="0"/>
                                </a:rPr>
                              </m:ctrlPr>
                            </m:sSubPr>
                            <m:e>
                              <m:r>
                                <a:rPr lang="de-DE" sz="1814" i="1">
                                  <a:latin typeface="Cambria Math"/>
                                </a:rPr>
                                <m:t>𝑎</m:t>
                              </m:r>
                            </m:e>
                            <m:sub>
                              <m:r>
                                <a:rPr lang="de-DE" sz="1814" b="0" i="1" smtClean="0">
                                  <a:latin typeface="Cambria Math" panose="02040503050406030204" pitchFamily="18" charset="0"/>
                                </a:rPr>
                                <m:t>𝑃𝑊</m:t>
                              </m:r>
                            </m:sub>
                          </m:sSub>
                        </m:num>
                        <m:den>
                          <m:sSub>
                            <m:sSubPr>
                              <m:ctrlPr>
                                <a:rPr lang="en-US" sz="1814" i="1">
                                  <a:latin typeface="Cambria Math" panose="02040503050406030204" pitchFamily="18" charset="0"/>
                                </a:rPr>
                              </m:ctrlPr>
                            </m:sSubPr>
                            <m:e>
                              <m:r>
                                <a:rPr lang="de-DE" sz="1814" i="1">
                                  <a:latin typeface="Cambria Math"/>
                                </a:rPr>
                                <m:t>𝑎</m:t>
                              </m:r>
                            </m:e>
                            <m:sub>
                              <m:r>
                                <a:rPr lang="de-DE" sz="1814" b="0" i="1" smtClean="0">
                                  <a:latin typeface="Cambria Math" panose="02040503050406030204" pitchFamily="18" charset="0"/>
                                </a:rPr>
                                <m:t>𝑃𝐶</m:t>
                              </m:r>
                            </m:sub>
                          </m:sSub>
                        </m:den>
                      </m:f>
                    </m:oMath>
                  </m:oMathPara>
                </a14:m>
                <a:endParaRPr lang="en-US" sz="1814" dirty="0">
                  <a:latin typeface="Times New Roman" panose="02020603050405020304" pitchFamily="18" charset="0"/>
                  <a:cs typeface="Times New Roman" panose="02020603050405020304" pitchFamily="18" charset="0"/>
                </a:endParaRPr>
              </a:p>
            </p:txBody>
          </p:sp>
        </mc:Choice>
        <mc:Fallback xmlns="">
          <p:sp>
            <p:nvSpPr>
              <p:cNvPr id="8" name="TextBox 17"/>
              <p:cNvSpPr txBox="1">
                <a:spLocks noRot="1" noChangeAspect="1" noMove="1" noResize="1" noEditPoints="1" noAdjustHandles="1" noChangeArrowheads="1" noChangeShapeType="1" noTextEdit="1"/>
              </p:cNvSpPr>
              <p:nvPr/>
            </p:nvSpPr>
            <p:spPr>
              <a:xfrm>
                <a:off x="935823" y="2786202"/>
                <a:ext cx="2024840" cy="616323"/>
              </a:xfrm>
              <a:prstGeom prst="rect">
                <a:avLst/>
              </a:prstGeom>
              <a:blipFill>
                <a:blip r:embed="rId3"/>
                <a:stretch>
                  <a:fillRect/>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9" name="TextBox 18"/>
              <p:cNvSpPr txBox="1"/>
              <p:nvPr/>
            </p:nvSpPr>
            <p:spPr>
              <a:xfrm>
                <a:off x="1589609" y="4907080"/>
                <a:ext cx="675377" cy="616323"/>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US" sz="1814" i="1" smtClean="0">
                              <a:latin typeface="Cambria Math" panose="02040503050406030204" pitchFamily="18" charset="0"/>
                            </a:rPr>
                          </m:ctrlPr>
                        </m:fPr>
                        <m:num>
                          <m:sSub>
                            <m:sSubPr>
                              <m:ctrlPr>
                                <a:rPr lang="en-US" sz="1814" i="1">
                                  <a:latin typeface="Cambria Math" panose="02040503050406030204" pitchFamily="18" charset="0"/>
                                </a:rPr>
                              </m:ctrlPr>
                            </m:sSubPr>
                            <m:e>
                              <m:r>
                                <a:rPr lang="de-DE" sz="1814" i="1">
                                  <a:latin typeface="Cambria Math"/>
                                </a:rPr>
                                <m:t>𝑎</m:t>
                              </m:r>
                            </m:e>
                            <m:sub>
                              <m:r>
                                <a:rPr lang="de-DE" sz="1814" b="0" i="1" smtClean="0">
                                  <a:latin typeface="Cambria Math" panose="02040503050406030204" pitchFamily="18" charset="0"/>
                                </a:rPr>
                                <m:t>𝑈𝑊</m:t>
                              </m:r>
                            </m:sub>
                          </m:sSub>
                        </m:num>
                        <m:den>
                          <m:sSub>
                            <m:sSubPr>
                              <m:ctrlPr>
                                <a:rPr lang="en-US" sz="1814" i="1">
                                  <a:latin typeface="Cambria Math" panose="02040503050406030204" pitchFamily="18" charset="0"/>
                                </a:rPr>
                              </m:ctrlPr>
                            </m:sSubPr>
                            <m:e>
                              <m:r>
                                <a:rPr lang="de-DE" sz="1814" i="1">
                                  <a:latin typeface="Cambria Math"/>
                                </a:rPr>
                                <m:t>𝑎</m:t>
                              </m:r>
                            </m:e>
                            <m:sub>
                              <m:r>
                                <a:rPr lang="de-DE" sz="1814" b="0" i="1" smtClean="0">
                                  <a:latin typeface="Cambria Math" panose="02040503050406030204" pitchFamily="18" charset="0"/>
                                </a:rPr>
                                <m:t>𝑈𝐶</m:t>
                              </m:r>
                            </m:sub>
                          </m:sSub>
                        </m:den>
                      </m:f>
                    </m:oMath>
                  </m:oMathPara>
                </a14:m>
                <a:endParaRPr lang="en-US" sz="1814" dirty="0">
                  <a:latin typeface="Times New Roman" panose="02020603050405020304" pitchFamily="18" charset="0"/>
                  <a:cs typeface="Times New Roman" panose="02020603050405020304" pitchFamily="18" charset="0"/>
                </a:endParaRPr>
              </a:p>
            </p:txBody>
          </p:sp>
        </mc:Choice>
        <mc:Fallback xmlns="">
          <p:sp>
            <p:nvSpPr>
              <p:cNvPr id="9" name="TextBox 18"/>
              <p:cNvSpPr txBox="1">
                <a:spLocks noRot="1" noChangeAspect="1" noMove="1" noResize="1" noEditPoints="1" noAdjustHandles="1" noChangeArrowheads="1" noChangeShapeType="1" noTextEdit="1"/>
              </p:cNvSpPr>
              <p:nvPr/>
            </p:nvSpPr>
            <p:spPr>
              <a:xfrm>
                <a:off x="1589609" y="4907080"/>
                <a:ext cx="675377" cy="616323"/>
              </a:xfrm>
              <a:prstGeom prst="rect">
                <a:avLst/>
              </a:prstGeom>
              <a:blipFill>
                <a:blip r:embed="rId4"/>
                <a:stretch>
                  <a:fillRect/>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0" name="TextBox 12"/>
              <p:cNvSpPr txBox="1"/>
              <p:nvPr/>
            </p:nvSpPr>
            <p:spPr>
              <a:xfrm>
                <a:off x="2535064" y="5013199"/>
                <a:ext cx="338554" cy="510204"/>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US" sz="1451" i="1">
                              <a:latin typeface="Cambria Math" panose="02040503050406030204" pitchFamily="18" charset="0"/>
                            </a:rPr>
                          </m:ctrlPr>
                        </m:fPr>
                        <m:num>
                          <m:r>
                            <a:rPr lang="de-DE" sz="1451" i="1">
                              <a:latin typeface="Cambria Math"/>
                            </a:rPr>
                            <m:t>3</m:t>
                          </m:r>
                        </m:num>
                        <m:den>
                          <m:r>
                            <a:rPr lang="de-DE" sz="1451" i="1">
                              <a:latin typeface="Cambria Math"/>
                            </a:rPr>
                            <m:t>2</m:t>
                          </m:r>
                        </m:den>
                      </m:f>
                    </m:oMath>
                  </m:oMathPara>
                </a14:m>
                <a:endParaRPr lang="en-US" sz="1451" dirty="0">
                  <a:latin typeface="Times New Roman" panose="02020603050405020304" pitchFamily="18" charset="0"/>
                  <a:cs typeface="Times New Roman" panose="02020603050405020304" pitchFamily="18" charset="0"/>
                </a:endParaRPr>
              </a:p>
            </p:txBody>
          </p:sp>
        </mc:Choice>
        <mc:Fallback xmlns="">
          <p:sp>
            <p:nvSpPr>
              <p:cNvPr id="10" name="TextBox 12"/>
              <p:cNvSpPr txBox="1">
                <a:spLocks noRot="1" noChangeAspect="1" noMove="1" noResize="1" noEditPoints="1" noAdjustHandles="1" noChangeArrowheads="1" noChangeShapeType="1" noTextEdit="1"/>
              </p:cNvSpPr>
              <p:nvPr/>
            </p:nvSpPr>
            <p:spPr>
              <a:xfrm>
                <a:off x="2535064" y="5013199"/>
                <a:ext cx="338554" cy="510204"/>
              </a:xfrm>
              <a:prstGeom prst="rect">
                <a:avLst/>
              </a:prstGeom>
              <a:blipFill>
                <a:blip r:embed="rId5"/>
                <a:stretch>
                  <a:fillRect b="-2381"/>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1" name="TextBox 19"/>
              <p:cNvSpPr txBox="1"/>
              <p:nvPr/>
            </p:nvSpPr>
            <p:spPr>
              <a:xfrm>
                <a:off x="2483420" y="3052567"/>
                <a:ext cx="338554" cy="31559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de-DE" sz="1451" i="1">
                          <a:latin typeface="Cambria Math"/>
                        </a:rPr>
                        <m:t>5</m:t>
                      </m:r>
                    </m:oMath>
                  </m:oMathPara>
                </a14:m>
                <a:endParaRPr lang="en-US" sz="1451" dirty="0">
                  <a:latin typeface="Times New Roman" panose="02020603050405020304" pitchFamily="18" charset="0"/>
                  <a:cs typeface="Times New Roman" panose="02020603050405020304" pitchFamily="18" charset="0"/>
                </a:endParaRPr>
              </a:p>
            </p:txBody>
          </p:sp>
        </mc:Choice>
        <mc:Fallback xmlns="">
          <p:sp>
            <p:nvSpPr>
              <p:cNvPr id="11" name="TextBox 19"/>
              <p:cNvSpPr txBox="1">
                <a:spLocks noRot="1" noChangeAspect="1" noMove="1" noResize="1" noEditPoints="1" noAdjustHandles="1" noChangeArrowheads="1" noChangeShapeType="1" noTextEdit="1"/>
              </p:cNvSpPr>
              <p:nvPr/>
            </p:nvSpPr>
            <p:spPr>
              <a:xfrm>
                <a:off x="2483420" y="3052567"/>
                <a:ext cx="338554" cy="315599"/>
              </a:xfrm>
              <a:prstGeom prst="rect">
                <a:avLst/>
              </a:prstGeom>
              <a:blipFill>
                <a:blip r:embed="rId6"/>
                <a:stretch>
                  <a:fillRect/>
                </a:stretch>
              </a:blipFill>
            </p:spPr>
            <p:txBody>
              <a:bodyPr/>
              <a:lstStyle/>
              <a:p>
                <a:r>
                  <a:rPr lang="de-DE">
                    <a:noFill/>
                  </a:rPr>
                  <a:t> </a:t>
                </a:r>
              </a:p>
            </p:txBody>
          </p:sp>
        </mc:Fallback>
      </mc:AlternateContent>
      <p:sp>
        <p:nvSpPr>
          <p:cNvPr id="12" name="TextBox 20"/>
          <p:cNvSpPr txBox="1"/>
          <p:nvPr/>
        </p:nvSpPr>
        <p:spPr>
          <a:xfrm>
            <a:off x="2534312" y="4032330"/>
            <a:ext cx="277640" cy="31559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51" dirty="0">
                <a:latin typeface="Times New Roman" panose="02020603050405020304" pitchFamily="18" charset="0"/>
                <a:cs typeface="Times New Roman" panose="02020603050405020304" pitchFamily="18" charset="0"/>
              </a:rPr>
              <a:t>3</a:t>
            </a:r>
          </a:p>
        </p:txBody>
      </p:sp>
      <p:sp>
        <p:nvSpPr>
          <p:cNvPr id="13" name="TextBox 21"/>
          <p:cNvSpPr txBox="1"/>
          <p:nvPr/>
        </p:nvSpPr>
        <p:spPr>
          <a:xfrm>
            <a:off x="88760" y="4023318"/>
            <a:ext cx="2526654" cy="34362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dirty="0">
                <a:latin typeface="Times New Roman" panose="02020603050405020304" pitchFamily="18" charset="0"/>
                <a:cs typeface="Times New Roman" panose="02020603050405020304" pitchFamily="18" charset="0"/>
              </a:rPr>
              <a:t>Relative world market price</a:t>
            </a:r>
            <a:endParaRPr lang="en-US" sz="1814"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4" name="TextBox 14"/>
              <p:cNvSpPr txBox="1"/>
              <p:nvPr/>
            </p:nvSpPr>
            <p:spPr>
              <a:xfrm>
                <a:off x="3514827" y="4404745"/>
                <a:ext cx="3619620" cy="69929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dirty="0">
                    <a:latin typeface="Times New Roman" panose="02020603050405020304" pitchFamily="18" charset="0"/>
                    <a:cs typeface="Times New Roman" panose="02020603050405020304" pitchFamily="18" charset="0"/>
                  </a:rPr>
                  <a:t>British worker wins: she can sell wine for a relative price of 3 instead of </a:t>
                </a:r>
                <a14:m>
                  <m:oMath xmlns:m="http://schemas.openxmlformats.org/officeDocument/2006/math">
                    <m:r>
                      <a:rPr lang="de-DE" sz="1633" b="0" i="0" smtClean="0">
                        <a:latin typeface="Cambria Math" panose="02040503050406030204" pitchFamily="18" charset="0"/>
                      </a:rPr>
                      <m:t> </m:t>
                    </m:r>
                    <m:f>
                      <m:fPr>
                        <m:ctrlPr>
                          <a:rPr lang="en-US" sz="1633" i="1">
                            <a:latin typeface="Cambria Math" panose="02040503050406030204" pitchFamily="18" charset="0"/>
                          </a:rPr>
                        </m:ctrlPr>
                      </m:fPr>
                      <m:num>
                        <m:r>
                          <a:rPr lang="de-DE" sz="1633" i="1">
                            <a:latin typeface="Cambria Math"/>
                          </a:rPr>
                          <m:t>3</m:t>
                        </m:r>
                      </m:num>
                      <m:den>
                        <m:r>
                          <a:rPr lang="de-DE" sz="1633" i="1">
                            <a:latin typeface="Cambria Math"/>
                          </a:rPr>
                          <m:t>2</m:t>
                        </m:r>
                      </m:den>
                    </m:f>
                  </m:oMath>
                </a14:m>
                <a:endParaRPr lang="en-US" sz="1633" dirty="0">
                  <a:latin typeface="Times New Roman" panose="02020603050405020304" pitchFamily="18" charset="0"/>
                  <a:cs typeface="Times New Roman" panose="02020603050405020304" pitchFamily="18" charset="0"/>
                </a:endParaRPr>
              </a:p>
            </p:txBody>
          </p:sp>
        </mc:Choice>
        <mc:Fallback xmlns="">
          <p:sp>
            <p:nvSpPr>
              <p:cNvPr id="14" name="TextBox 14"/>
              <p:cNvSpPr txBox="1">
                <a:spLocks noRot="1" noChangeAspect="1" noMove="1" noResize="1" noEditPoints="1" noAdjustHandles="1" noChangeArrowheads="1" noChangeShapeType="1" noTextEdit="1"/>
              </p:cNvSpPr>
              <p:nvPr/>
            </p:nvSpPr>
            <p:spPr>
              <a:xfrm>
                <a:off x="3514827" y="4404745"/>
                <a:ext cx="3619620" cy="699294"/>
              </a:xfrm>
              <a:prstGeom prst="rect">
                <a:avLst/>
              </a:prstGeom>
              <a:blipFill>
                <a:blip r:embed="rId7"/>
                <a:stretch>
                  <a:fillRect l="-1012" t="-3509" b="-2632"/>
                </a:stretch>
              </a:blipFill>
            </p:spPr>
            <p:txBody>
              <a:bodyPr/>
              <a:lstStyle/>
              <a:p>
                <a:r>
                  <a:rPr lang="de-DE">
                    <a:noFill/>
                  </a:rPr>
                  <a:t> </a:t>
                </a:r>
              </a:p>
            </p:txBody>
          </p:sp>
        </mc:Fallback>
      </mc:AlternateContent>
      <p:cxnSp>
        <p:nvCxnSpPr>
          <p:cNvPr id="15" name="Straight Connector 27"/>
          <p:cNvCxnSpPr/>
          <p:nvPr/>
        </p:nvCxnSpPr>
        <p:spPr>
          <a:xfrm flipH="1">
            <a:off x="2778708" y="5253871"/>
            <a:ext cx="8294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28"/>
          <p:cNvCxnSpPr/>
          <p:nvPr/>
        </p:nvCxnSpPr>
        <p:spPr>
          <a:xfrm flipH="1">
            <a:off x="2778708" y="4208791"/>
            <a:ext cx="8294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29"/>
          <p:cNvCxnSpPr/>
          <p:nvPr/>
        </p:nvCxnSpPr>
        <p:spPr>
          <a:xfrm flipH="1">
            <a:off x="2778708" y="3229029"/>
            <a:ext cx="8294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39"/>
          <p:cNvSpPr txBox="1"/>
          <p:nvPr/>
        </p:nvSpPr>
        <p:spPr>
          <a:xfrm>
            <a:off x="3514827" y="3363248"/>
            <a:ext cx="3849595" cy="59490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dirty="0">
                <a:latin typeface="Times New Roman" panose="02020603050405020304" pitchFamily="18" charset="0"/>
                <a:cs typeface="Times New Roman" panose="02020603050405020304" pitchFamily="18" charset="0"/>
              </a:rPr>
              <a:t>Portuguese consumer wins: he can buy wine for a relative price of 3 instead of 5</a:t>
            </a:r>
          </a:p>
        </p:txBody>
      </p:sp>
      <p:sp>
        <p:nvSpPr>
          <p:cNvPr id="19" name="Curved Up Arrow 2"/>
          <p:cNvSpPr/>
          <p:nvPr/>
        </p:nvSpPr>
        <p:spPr>
          <a:xfrm rot="16200000">
            <a:off x="2725870" y="4540529"/>
            <a:ext cx="1055377" cy="391905"/>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633">
              <a:solidFill>
                <a:schemeClr val="tx1"/>
              </a:solidFill>
              <a:latin typeface="Times New Roman" panose="02020603050405020304" pitchFamily="18" charset="0"/>
              <a:cs typeface="Times New Roman" panose="02020603050405020304" pitchFamily="18" charset="0"/>
            </a:endParaRPr>
          </a:p>
        </p:txBody>
      </p:sp>
      <p:sp>
        <p:nvSpPr>
          <p:cNvPr id="20" name="Curved Down Arrow 5"/>
          <p:cNvSpPr/>
          <p:nvPr/>
        </p:nvSpPr>
        <p:spPr>
          <a:xfrm rot="5400000">
            <a:off x="2752208" y="3513580"/>
            <a:ext cx="1004766" cy="38983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633">
              <a:solidFill>
                <a:schemeClr val="tx1"/>
              </a:solidFill>
              <a:latin typeface="Times New Roman" panose="02020603050405020304" pitchFamily="18" charset="0"/>
              <a:cs typeface="Times New Roman" panose="02020603050405020304" pitchFamily="18" charset="0"/>
            </a:endParaRPr>
          </a:p>
        </p:txBody>
      </p:sp>
      <p:sp>
        <p:nvSpPr>
          <p:cNvPr id="21" name="Textfeld 20">
            <a:extLst>
              <a:ext uri="{FF2B5EF4-FFF2-40B4-BE49-F238E27FC236}">
                <a16:creationId xmlns:a16="http://schemas.microsoft.com/office/drawing/2014/main" id="{8A45090D-B55B-4F8B-98AB-723CCCBB75C1}"/>
              </a:ext>
            </a:extLst>
          </p:cNvPr>
          <p:cNvSpPr txBox="1">
            <a:spLocks/>
          </p:cNvSpPr>
          <p:nvPr/>
        </p:nvSpPr>
        <p:spPr>
          <a:xfrm>
            <a:off x="1847528" y="189863"/>
            <a:ext cx="8208912" cy="720000"/>
          </a:xfrm>
          <a:prstGeom prst="rect">
            <a:avLst/>
          </a:prstGeom>
          <a:noFill/>
          <a:ln>
            <a:noFill/>
          </a:ln>
        </p:spPr>
        <p:txBody>
          <a:bodyPr wrap="square" rtlCol="0" anchor="ctr" anchorCtr="0">
            <a:noAutofit/>
          </a:bodyPr>
          <a:lstStyle/>
          <a:p>
            <a:pPr algn="ctr"/>
            <a:r>
              <a:rPr lang="en-US" sz="3200" b="1" dirty="0">
                <a:latin typeface="Times New Roman" panose="02020603050405020304" pitchFamily="18" charset="0"/>
                <a:cs typeface="Times New Roman" panose="02020603050405020304" pitchFamily="18" charset="0"/>
              </a:rPr>
              <a:t>Ricardo model after specialization according to comparative cost advantage</a:t>
            </a:r>
            <a:endParaRPr lang="de-DE" sz="32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 name="Textfeld 1">
                <a:extLst>
                  <a:ext uri="{FF2B5EF4-FFF2-40B4-BE49-F238E27FC236}">
                    <a16:creationId xmlns:a16="http://schemas.microsoft.com/office/drawing/2014/main" id="{3670B737-39BC-4D5F-A7D4-1106E4649FB6}"/>
                  </a:ext>
                </a:extLst>
              </p:cNvPr>
              <p:cNvSpPr txBox="1"/>
              <p:nvPr/>
            </p:nvSpPr>
            <p:spPr>
              <a:xfrm>
                <a:off x="1439489" y="1119816"/>
                <a:ext cx="8280322" cy="794141"/>
              </a:xfrm>
              <a:prstGeom prst="rect">
                <a:avLst/>
              </a:prstGeom>
              <a:noFill/>
            </p:spPr>
            <p:txBody>
              <a:bodyPr wrap="square" rtlCol="0">
                <a:noAutofit/>
              </a:bodyPr>
              <a:lstStyle/>
              <a:p>
                <a:r>
                  <a:rPr lang="en-US" dirty="0">
                    <a:latin typeface="Times New Roman" panose="02020603050405020304" pitchFamily="18" charset="0"/>
                    <a:cs typeface="Times New Roman" panose="02020603050405020304" pitchFamily="18" charset="0"/>
                  </a:rPr>
                  <a:t>Welfare gains if the relative world market price lies between the relative prices of the trading partners. Assuming </a:t>
                </a:r>
                <a14:m>
                  <m:oMath xmlns:m="http://schemas.openxmlformats.org/officeDocument/2006/math">
                    <m:r>
                      <a:rPr lang="de-DE" b="0" i="0" smtClean="0">
                        <a:latin typeface="Cambria Math" panose="02040503050406030204" pitchFamily="18" charset="0"/>
                      </a:rPr>
                      <m:t>5&gt;</m:t>
                    </m:r>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de-DE" i="1">
                                <a:latin typeface="Cambria Math" panose="02040503050406030204" pitchFamily="18" charset="0"/>
                              </a:rPr>
                              <m:t>𝑃</m:t>
                            </m:r>
                          </m:e>
                          <m:sub>
                            <m:r>
                              <a:rPr lang="de-DE" b="0" i="1" smtClean="0">
                                <a:latin typeface="Cambria Math" panose="02040503050406030204" pitchFamily="18" charset="0"/>
                              </a:rPr>
                              <m:t>𝑊</m:t>
                            </m:r>
                          </m:sub>
                        </m:sSub>
                      </m:num>
                      <m:den>
                        <m:sSub>
                          <m:sSubPr>
                            <m:ctrlPr>
                              <a:rPr lang="en-US" i="1">
                                <a:latin typeface="Cambria Math" panose="02040503050406030204" pitchFamily="18" charset="0"/>
                              </a:rPr>
                            </m:ctrlPr>
                          </m:sSubPr>
                          <m:e>
                            <m:r>
                              <a:rPr lang="de-DE" i="1">
                                <a:latin typeface="Cambria Math" panose="02040503050406030204" pitchFamily="18" charset="0"/>
                              </a:rPr>
                              <m:t>𝑝</m:t>
                            </m:r>
                          </m:e>
                          <m:sub>
                            <m:r>
                              <a:rPr lang="de-DE" b="0" i="1" smtClean="0">
                                <a:latin typeface="Cambria Math" panose="02040503050406030204" pitchFamily="18" charset="0"/>
                              </a:rPr>
                              <m:t>𝐶</m:t>
                            </m:r>
                          </m:sub>
                        </m:sSub>
                      </m:den>
                    </m:f>
                    <m:r>
                      <a:rPr lang="de-DE" i="1">
                        <a:latin typeface="Cambria Math" panose="02040503050406030204" pitchFamily="18" charset="0"/>
                      </a:rPr>
                      <m:t>=3</m:t>
                    </m:r>
                    <m:r>
                      <a:rPr lang="de-DE" b="0" i="1" smtClean="0">
                        <a:latin typeface="Cambria Math" panose="02040503050406030204" pitchFamily="18" charset="0"/>
                      </a:rPr>
                      <m:t>&gt;</m:t>
                    </m:r>
                    <m:f>
                      <m:fPr>
                        <m:ctrlPr>
                          <a:rPr lang="en-US" i="1">
                            <a:latin typeface="Cambria Math" panose="02040503050406030204" pitchFamily="18" charset="0"/>
                          </a:rPr>
                        </m:ctrlPr>
                      </m:fPr>
                      <m:num>
                        <m:r>
                          <a:rPr lang="de-DE" b="0" i="1" smtClean="0">
                            <a:latin typeface="Cambria Math" panose="02040503050406030204" pitchFamily="18" charset="0"/>
                          </a:rPr>
                          <m:t>3</m:t>
                        </m:r>
                      </m:num>
                      <m:den>
                        <m:r>
                          <a:rPr lang="de-DE" b="0" i="1" smtClean="0">
                            <a:latin typeface="Cambria Math" panose="02040503050406030204" pitchFamily="18" charset="0"/>
                          </a:rPr>
                          <m:t>2</m:t>
                        </m:r>
                      </m:den>
                    </m:f>
                  </m:oMath>
                </a14:m>
                <a:endParaRPr lang="de-DE" dirty="0">
                  <a:latin typeface="Times New Roman" panose="02020603050405020304" pitchFamily="18" charset="0"/>
                  <a:cs typeface="Times New Roman" panose="02020603050405020304" pitchFamily="18" charset="0"/>
                </a:endParaRPr>
              </a:p>
            </p:txBody>
          </p:sp>
        </mc:Choice>
        <mc:Fallback xmlns="">
          <p:sp>
            <p:nvSpPr>
              <p:cNvPr id="2" name="Textfeld 1">
                <a:extLst>
                  <a:ext uri="{FF2B5EF4-FFF2-40B4-BE49-F238E27FC236}">
                    <a16:creationId xmlns:a16="http://schemas.microsoft.com/office/drawing/2014/main" id="{3670B737-39BC-4D5F-A7D4-1106E4649FB6}"/>
                  </a:ext>
                </a:extLst>
              </p:cNvPr>
              <p:cNvSpPr txBox="1">
                <a:spLocks noRot="1" noChangeAspect="1" noMove="1" noResize="1" noEditPoints="1" noAdjustHandles="1" noChangeArrowheads="1" noChangeShapeType="1" noTextEdit="1"/>
              </p:cNvSpPr>
              <p:nvPr/>
            </p:nvSpPr>
            <p:spPr>
              <a:xfrm>
                <a:off x="1439489" y="1119816"/>
                <a:ext cx="8280322" cy="794141"/>
              </a:xfrm>
              <a:prstGeom prst="rect">
                <a:avLst/>
              </a:prstGeom>
              <a:blipFill>
                <a:blip r:embed="rId8"/>
                <a:stretch>
                  <a:fillRect l="-589" t="-4615" b="-769"/>
                </a:stretch>
              </a:blipFill>
            </p:spPr>
            <p:txBody>
              <a:bodyPr/>
              <a:lstStyle/>
              <a:p>
                <a:r>
                  <a:rPr lang="de-DE">
                    <a:noFill/>
                  </a:rPr>
                  <a:t> </a:t>
                </a:r>
              </a:p>
            </p:txBody>
          </p:sp>
        </mc:Fallback>
      </mc:AlternateContent>
      <p:sp>
        <p:nvSpPr>
          <p:cNvPr id="3" name="Rechteck 2"/>
          <p:cNvSpPr/>
          <p:nvPr/>
        </p:nvSpPr>
        <p:spPr>
          <a:xfrm>
            <a:off x="211135" y="2729401"/>
            <a:ext cx="1514168" cy="646331"/>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rPr>
              <a:t>Portugal: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relative price</a:t>
            </a:r>
            <a:endParaRPr lang="de-DE" dirty="0"/>
          </a:p>
        </p:txBody>
      </p:sp>
      <p:sp>
        <p:nvSpPr>
          <p:cNvPr id="4" name="Rechteck 3"/>
          <p:cNvSpPr/>
          <p:nvPr/>
        </p:nvSpPr>
        <p:spPr>
          <a:xfrm>
            <a:off x="227248" y="4871383"/>
            <a:ext cx="1514168" cy="646331"/>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rPr>
              <a:t>UK: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relative price</a:t>
            </a:r>
            <a:endParaRPr lang="de-DE" dirty="0"/>
          </a:p>
        </p:txBody>
      </p:sp>
      <p:sp>
        <p:nvSpPr>
          <p:cNvPr id="23" name="Rechteck 22">
            <a:extLst>
              <a:ext uri="{FF2B5EF4-FFF2-40B4-BE49-F238E27FC236}">
                <a16:creationId xmlns:a16="http://schemas.microsoft.com/office/drawing/2014/main" id="{6B0EDFF4-64F2-4D9B-B183-D4A48ECA5A93}"/>
              </a:ext>
            </a:extLst>
          </p:cNvPr>
          <p:cNvSpPr/>
          <p:nvPr/>
        </p:nvSpPr>
        <p:spPr>
          <a:xfrm>
            <a:off x="8689605"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459134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P spid="14" grpId="0"/>
      <p:bldP spid="18" grpId="0"/>
      <p:bldP spid="19" grpId="0" animBg="1"/>
      <p:bldP spid="20" grpId="0" animBg="1"/>
      <p:bldP spid="2" grpId="0"/>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3"/>
          <p:cNvSpPr txBox="1"/>
          <p:nvPr/>
        </p:nvSpPr>
        <p:spPr>
          <a:xfrm>
            <a:off x="280919" y="6081446"/>
            <a:ext cx="8125963" cy="683737"/>
          </a:xfrm>
          <a:prstGeom prst="rect">
            <a:avLst/>
          </a:prstGeom>
          <a:noFill/>
          <a:ln w="38100">
            <a:solidFill>
              <a:srgbClr val="C00000"/>
            </a:solidFill>
          </a:ln>
        </p:spPr>
        <p:txBody>
          <a:bodyPr wrap="square"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33" dirty="0">
                <a:latin typeface="Times New Roman" panose="02020603050405020304" pitchFamily="18" charset="0"/>
                <a:cs typeface="Times New Roman" panose="02020603050405020304" pitchFamily="18" charset="0"/>
                <a:sym typeface="Wingdings" panose="05000000000000000000" pitchFamily="2" charset="2"/>
              </a:rPr>
              <a:t></a:t>
            </a:r>
            <a:r>
              <a:rPr lang="en-US" sz="1633" dirty="0">
                <a:latin typeface="Times New Roman" panose="02020603050405020304" pitchFamily="18" charset="0"/>
                <a:cs typeface="Times New Roman" panose="02020603050405020304" pitchFamily="18" charset="0"/>
              </a:rPr>
              <a:t> Both countries win if they specialize according to their comparative cost advantages: Both as producers and as consumers</a:t>
            </a:r>
          </a:p>
        </p:txBody>
      </p:sp>
      <p:cxnSp>
        <p:nvCxnSpPr>
          <p:cNvPr id="7" name="Straight Arrow Connector 7"/>
          <p:cNvCxnSpPr/>
          <p:nvPr/>
        </p:nvCxnSpPr>
        <p:spPr>
          <a:xfrm flipV="1">
            <a:off x="2569666" y="2258513"/>
            <a:ext cx="0" cy="339651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13"/>
          <p:cNvCxnSpPr/>
          <p:nvPr/>
        </p:nvCxnSpPr>
        <p:spPr>
          <a:xfrm flipV="1">
            <a:off x="7652451" y="2337169"/>
            <a:ext cx="0" cy="339651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11"/>
              <p:cNvSpPr txBox="1"/>
              <p:nvPr/>
            </p:nvSpPr>
            <p:spPr>
              <a:xfrm>
                <a:off x="1845085" y="1363136"/>
                <a:ext cx="2294529" cy="48090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dirty="0">
                    <a:latin typeface="Times New Roman" panose="02020603050405020304" pitchFamily="18" charset="0"/>
                    <a:cs typeface="Times New Roman" panose="02020603050405020304" pitchFamily="18" charset="0"/>
                  </a:rPr>
                  <a:t>W</a:t>
                </a:r>
                <a14:m>
                  <m:oMath xmlns:m="http://schemas.openxmlformats.org/officeDocument/2006/math">
                    <m:r>
                      <m:rPr>
                        <m:sty m:val="p"/>
                      </m:rPr>
                      <a:rPr lang="de-DE" sz="1600" b="0" i="0" smtClean="0">
                        <a:latin typeface="Cambria Math" panose="02040503050406030204" pitchFamily="18" charset="0"/>
                      </a:rPr>
                      <m:t>orld</m:t>
                    </m:r>
                    <m:r>
                      <a:rPr lang="de-DE" sz="1600" b="0" i="0" smtClean="0">
                        <a:latin typeface="Cambria Math" panose="02040503050406030204" pitchFamily="18" charset="0"/>
                      </a:rPr>
                      <m:t> </m:t>
                    </m:r>
                    <m:r>
                      <m:rPr>
                        <m:sty m:val="p"/>
                      </m:rPr>
                      <a:rPr lang="de-DE" sz="1600" b="0" i="0" smtClean="0">
                        <a:latin typeface="Cambria Math" panose="02040503050406030204" pitchFamily="18" charset="0"/>
                      </a:rPr>
                      <m:t>market</m:t>
                    </m:r>
                    <m:f>
                      <m:fPr>
                        <m:ctrlPr>
                          <a:rPr lang="en-US" sz="1600" i="1">
                            <a:latin typeface="Cambria Math" panose="02040503050406030204" pitchFamily="18" charset="0"/>
                          </a:rPr>
                        </m:ctrlPr>
                      </m:fPr>
                      <m:num>
                        <m:sSub>
                          <m:sSubPr>
                            <m:ctrlPr>
                              <a:rPr lang="en-US" sz="1600" i="1">
                                <a:latin typeface="Cambria Math" panose="02040503050406030204" pitchFamily="18" charset="0"/>
                              </a:rPr>
                            </m:ctrlPr>
                          </m:sSubPr>
                          <m:e>
                            <m:r>
                              <a:rPr lang="de-DE" sz="1600" i="1">
                                <a:latin typeface="Cambria Math" panose="02040503050406030204" pitchFamily="18" charset="0"/>
                              </a:rPr>
                              <m:t>𝑃</m:t>
                            </m:r>
                          </m:e>
                          <m:sub>
                            <m:r>
                              <a:rPr lang="de-DE" sz="1600" b="0" i="1" smtClean="0">
                                <a:latin typeface="Cambria Math" panose="02040503050406030204" pitchFamily="18" charset="0"/>
                              </a:rPr>
                              <m:t>𝐶</m:t>
                            </m:r>
                          </m:sub>
                        </m:sSub>
                      </m:num>
                      <m:den>
                        <m:sSub>
                          <m:sSubPr>
                            <m:ctrlPr>
                              <a:rPr lang="en-US" sz="1600" i="1">
                                <a:latin typeface="Cambria Math" panose="02040503050406030204" pitchFamily="18" charset="0"/>
                              </a:rPr>
                            </m:ctrlPr>
                          </m:sSubPr>
                          <m:e>
                            <m:r>
                              <a:rPr lang="de-DE" sz="1600" i="1">
                                <a:latin typeface="Cambria Math" panose="02040503050406030204" pitchFamily="18" charset="0"/>
                              </a:rPr>
                              <m:t>𝑝</m:t>
                            </m:r>
                          </m:e>
                          <m:sub>
                            <m:r>
                              <a:rPr lang="de-DE" sz="1600" b="0" i="1" smtClean="0">
                                <a:latin typeface="Cambria Math" panose="02040503050406030204" pitchFamily="18" charset="0"/>
                              </a:rPr>
                              <m:t>𝑊</m:t>
                            </m:r>
                          </m:sub>
                        </m:sSub>
                      </m:den>
                    </m:f>
                    <m:r>
                      <a:rPr lang="de-DE" sz="1600" i="1">
                        <a:latin typeface="Cambria Math" panose="02040503050406030204" pitchFamily="18" charset="0"/>
                      </a:rPr>
                      <m:t>=3</m:t>
                    </m:r>
                  </m:oMath>
                </a14:m>
                <a:endParaRPr lang="en-US" sz="1814" dirty="0">
                  <a:latin typeface="Times New Roman" panose="02020603050405020304" pitchFamily="18" charset="0"/>
                  <a:cs typeface="Times New Roman" panose="02020603050405020304" pitchFamily="18" charset="0"/>
                </a:endParaRPr>
              </a:p>
            </p:txBody>
          </p:sp>
        </mc:Choice>
        <mc:Fallback xmlns="">
          <p:sp>
            <p:nvSpPr>
              <p:cNvPr id="9" name="TextBox 11"/>
              <p:cNvSpPr txBox="1">
                <a:spLocks noRot="1" noChangeAspect="1" noMove="1" noResize="1" noEditPoints="1" noAdjustHandles="1" noChangeArrowheads="1" noChangeShapeType="1" noTextEdit="1"/>
              </p:cNvSpPr>
              <p:nvPr/>
            </p:nvSpPr>
            <p:spPr>
              <a:xfrm>
                <a:off x="1845085" y="1363136"/>
                <a:ext cx="2294529" cy="480901"/>
              </a:xfrm>
              <a:prstGeom prst="rect">
                <a:avLst/>
              </a:prstGeom>
              <a:blipFill>
                <a:blip r:embed="rId3"/>
                <a:stretch>
                  <a:fillRect l="-1596"/>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0" name="TextBox 16"/>
              <p:cNvSpPr txBox="1"/>
              <p:nvPr/>
            </p:nvSpPr>
            <p:spPr>
              <a:xfrm>
                <a:off x="6610548" y="1378646"/>
                <a:ext cx="2137249" cy="47115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dirty="0">
                    <a:latin typeface="Times New Roman" panose="02020603050405020304" pitchFamily="18" charset="0"/>
                    <a:cs typeface="Times New Roman" panose="02020603050405020304" pitchFamily="18" charset="0"/>
                  </a:rPr>
                  <a:t>W</a:t>
                </a:r>
                <a14:m>
                  <m:oMath xmlns:m="http://schemas.openxmlformats.org/officeDocument/2006/math">
                    <m:r>
                      <m:rPr>
                        <m:sty m:val="p"/>
                      </m:rPr>
                      <a:rPr lang="de-DE" sz="1600" b="0" i="0" smtClean="0">
                        <a:latin typeface="Cambria Math" panose="02040503050406030204" pitchFamily="18" charset="0"/>
                      </a:rPr>
                      <m:t>orld</m:t>
                    </m:r>
                    <m:r>
                      <a:rPr lang="de-DE" sz="1600" b="0" i="0" smtClean="0">
                        <a:latin typeface="Cambria Math" panose="02040503050406030204" pitchFamily="18" charset="0"/>
                      </a:rPr>
                      <m:t> </m:t>
                    </m:r>
                    <m:r>
                      <m:rPr>
                        <m:sty m:val="p"/>
                      </m:rPr>
                      <a:rPr lang="de-DE" sz="1600" b="0" i="0" smtClean="0">
                        <a:latin typeface="Cambria Math" panose="02040503050406030204" pitchFamily="18" charset="0"/>
                      </a:rPr>
                      <m:t>market</m:t>
                    </m:r>
                    <m:f>
                      <m:fPr>
                        <m:ctrlPr>
                          <a:rPr lang="en-US" sz="1600" i="1">
                            <a:latin typeface="Cambria Math" panose="02040503050406030204" pitchFamily="18" charset="0"/>
                          </a:rPr>
                        </m:ctrlPr>
                      </m:fPr>
                      <m:num>
                        <m:sSub>
                          <m:sSubPr>
                            <m:ctrlPr>
                              <a:rPr lang="en-US" sz="1600" i="1">
                                <a:latin typeface="Cambria Math" panose="02040503050406030204" pitchFamily="18" charset="0"/>
                              </a:rPr>
                            </m:ctrlPr>
                          </m:sSubPr>
                          <m:e>
                            <m:r>
                              <a:rPr lang="de-DE" sz="1600" i="1">
                                <a:latin typeface="Cambria Math" panose="02040503050406030204" pitchFamily="18" charset="0"/>
                              </a:rPr>
                              <m:t>𝑃</m:t>
                            </m:r>
                          </m:e>
                          <m:sub>
                            <m:r>
                              <a:rPr lang="de-DE" sz="1600" b="0" i="1" smtClean="0">
                                <a:latin typeface="Cambria Math" panose="02040503050406030204" pitchFamily="18" charset="0"/>
                              </a:rPr>
                              <m:t>𝑊</m:t>
                            </m:r>
                          </m:sub>
                        </m:sSub>
                      </m:num>
                      <m:den>
                        <m:sSub>
                          <m:sSubPr>
                            <m:ctrlPr>
                              <a:rPr lang="en-US" sz="1600" i="1">
                                <a:latin typeface="Cambria Math" panose="02040503050406030204" pitchFamily="18" charset="0"/>
                              </a:rPr>
                            </m:ctrlPr>
                          </m:sSubPr>
                          <m:e>
                            <m:r>
                              <a:rPr lang="de-DE" sz="1600" i="1">
                                <a:latin typeface="Cambria Math" panose="02040503050406030204" pitchFamily="18" charset="0"/>
                              </a:rPr>
                              <m:t>𝑝</m:t>
                            </m:r>
                          </m:e>
                          <m:sub>
                            <m:r>
                              <a:rPr lang="de-DE" sz="1600" b="0" i="1" smtClean="0">
                                <a:latin typeface="Cambria Math" panose="02040503050406030204" pitchFamily="18" charset="0"/>
                              </a:rPr>
                              <m:t>𝐶</m:t>
                            </m:r>
                          </m:sub>
                        </m:sSub>
                      </m:den>
                    </m:f>
                    <m:r>
                      <a:rPr lang="de-DE" sz="1600" i="1">
                        <a:latin typeface="Cambria Math" panose="02040503050406030204" pitchFamily="18" charset="0"/>
                      </a:rPr>
                      <m:t>=</m:t>
                    </m:r>
                    <m:f>
                      <m:fPr>
                        <m:ctrlPr>
                          <a:rPr lang="en-US" sz="1600" i="1">
                            <a:latin typeface="Cambria Math" panose="02040503050406030204" pitchFamily="18" charset="0"/>
                          </a:rPr>
                        </m:ctrlPr>
                      </m:fPr>
                      <m:num>
                        <m:r>
                          <a:rPr lang="de-DE" sz="1600" i="1">
                            <a:latin typeface="Cambria Math" panose="02040503050406030204" pitchFamily="18" charset="0"/>
                          </a:rPr>
                          <m:t>1</m:t>
                        </m:r>
                      </m:num>
                      <m:den>
                        <m:r>
                          <a:rPr lang="de-DE" sz="1600" i="1">
                            <a:latin typeface="Cambria Math" panose="02040503050406030204" pitchFamily="18" charset="0"/>
                          </a:rPr>
                          <m:t>3</m:t>
                        </m:r>
                      </m:den>
                    </m:f>
                  </m:oMath>
                </a14:m>
                <a:endParaRPr lang="en-US" sz="1814" dirty="0">
                  <a:latin typeface="Times New Roman" panose="02020603050405020304" pitchFamily="18" charset="0"/>
                  <a:cs typeface="Times New Roman" panose="02020603050405020304" pitchFamily="18" charset="0"/>
                </a:endParaRPr>
              </a:p>
            </p:txBody>
          </p:sp>
        </mc:Choice>
        <mc:Fallback xmlns="">
          <p:sp>
            <p:nvSpPr>
              <p:cNvPr id="10" name="TextBox 16"/>
              <p:cNvSpPr txBox="1">
                <a:spLocks noRot="1" noChangeAspect="1" noMove="1" noResize="1" noEditPoints="1" noAdjustHandles="1" noChangeArrowheads="1" noChangeShapeType="1" noTextEdit="1"/>
              </p:cNvSpPr>
              <p:nvPr/>
            </p:nvSpPr>
            <p:spPr>
              <a:xfrm>
                <a:off x="6610548" y="1378646"/>
                <a:ext cx="2137249" cy="471155"/>
              </a:xfrm>
              <a:prstGeom prst="rect">
                <a:avLst/>
              </a:prstGeom>
              <a:blipFill>
                <a:blip r:embed="rId4"/>
                <a:stretch>
                  <a:fillRect l="-1709" b="-2597"/>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2243078" y="4761175"/>
                <a:ext cx="333746" cy="510204"/>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US" sz="1451" i="1">
                              <a:latin typeface="Cambria Math" panose="02040503050406030204" pitchFamily="18" charset="0"/>
                            </a:rPr>
                          </m:ctrlPr>
                        </m:fPr>
                        <m:num>
                          <m:r>
                            <a:rPr lang="de-DE" sz="1451" i="1">
                              <a:latin typeface="Cambria Math"/>
                            </a:rPr>
                            <m:t>3</m:t>
                          </m:r>
                        </m:num>
                        <m:den>
                          <m:r>
                            <a:rPr lang="de-DE" sz="1451" i="1">
                              <a:latin typeface="Cambria Math"/>
                            </a:rPr>
                            <m:t>2</m:t>
                          </m:r>
                        </m:den>
                      </m:f>
                    </m:oMath>
                  </m:oMathPara>
                </a14:m>
                <a:endParaRPr lang="en-US" sz="1451" dirty="0">
                  <a:latin typeface="Times New Roman" panose="02020603050405020304" pitchFamily="18" charset="0"/>
                  <a:cs typeface="Times New Roman" panose="02020603050405020304" pitchFamily="18" charset="0"/>
                </a:endParaRPr>
              </a:p>
            </p:txBody>
          </p:sp>
        </mc:Choice>
        <mc:Fallback xmlns="">
          <p:sp>
            <p:nvSpPr>
              <p:cNvPr id="13" name="TextBox 12"/>
              <p:cNvSpPr txBox="1">
                <a:spLocks noRot="1" noChangeAspect="1" noMove="1" noResize="1" noEditPoints="1" noAdjustHandles="1" noChangeArrowheads="1" noChangeShapeType="1" noTextEdit="1"/>
              </p:cNvSpPr>
              <p:nvPr/>
            </p:nvSpPr>
            <p:spPr>
              <a:xfrm>
                <a:off x="2243078" y="4761175"/>
                <a:ext cx="333746" cy="510204"/>
              </a:xfrm>
              <a:prstGeom prst="rect">
                <a:avLst/>
              </a:prstGeom>
              <a:blipFill>
                <a:blip r:embed="rId5"/>
                <a:stretch>
                  <a:fillRect b="-2381"/>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4" name="TextBox 19"/>
              <p:cNvSpPr txBox="1"/>
              <p:nvPr/>
            </p:nvSpPr>
            <p:spPr>
              <a:xfrm>
                <a:off x="2191434" y="2800544"/>
                <a:ext cx="333746" cy="31559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de-DE" sz="1451" i="1">
                          <a:latin typeface="Cambria Math"/>
                        </a:rPr>
                        <m:t>5</m:t>
                      </m:r>
                    </m:oMath>
                  </m:oMathPara>
                </a14:m>
                <a:endParaRPr lang="en-US" sz="1451" dirty="0">
                  <a:latin typeface="Times New Roman" panose="02020603050405020304" pitchFamily="18" charset="0"/>
                  <a:cs typeface="Times New Roman" panose="02020603050405020304" pitchFamily="18" charset="0"/>
                </a:endParaRPr>
              </a:p>
            </p:txBody>
          </p:sp>
        </mc:Choice>
        <mc:Fallback xmlns="">
          <p:sp>
            <p:nvSpPr>
              <p:cNvPr id="14" name="TextBox 19"/>
              <p:cNvSpPr txBox="1">
                <a:spLocks noRot="1" noChangeAspect="1" noMove="1" noResize="1" noEditPoints="1" noAdjustHandles="1" noChangeArrowheads="1" noChangeShapeType="1" noTextEdit="1"/>
              </p:cNvSpPr>
              <p:nvPr/>
            </p:nvSpPr>
            <p:spPr>
              <a:xfrm>
                <a:off x="2191434" y="2800544"/>
                <a:ext cx="333746" cy="315599"/>
              </a:xfrm>
              <a:prstGeom prst="rect">
                <a:avLst/>
              </a:prstGeom>
              <a:blipFill>
                <a:blip r:embed="rId6"/>
                <a:stretch>
                  <a:fillRect/>
                </a:stretch>
              </a:blipFill>
            </p:spPr>
            <p:txBody>
              <a:bodyPr/>
              <a:lstStyle/>
              <a:p>
                <a:r>
                  <a:rPr lang="de-DE">
                    <a:noFill/>
                  </a:rPr>
                  <a:t> </a:t>
                </a:r>
              </a:p>
            </p:txBody>
          </p:sp>
        </mc:Fallback>
      </mc:AlternateContent>
      <p:sp>
        <p:nvSpPr>
          <p:cNvPr id="15" name="TextBox 20"/>
          <p:cNvSpPr txBox="1"/>
          <p:nvPr/>
        </p:nvSpPr>
        <p:spPr>
          <a:xfrm>
            <a:off x="2242326" y="3780306"/>
            <a:ext cx="279244" cy="31559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51" dirty="0">
                <a:latin typeface="Times New Roman" panose="02020603050405020304" pitchFamily="18" charset="0"/>
                <a:cs typeface="Times New Roman" panose="02020603050405020304" pitchFamily="18" charset="0"/>
              </a:rPr>
              <a:t>3</a:t>
            </a:r>
          </a:p>
        </p:txBody>
      </p:sp>
      <p:cxnSp>
        <p:nvCxnSpPr>
          <p:cNvPr id="18" name="Straight Connector 26"/>
          <p:cNvCxnSpPr/>
          <p:nvPr/>
        </p:nvCxnSpPr>
        <p:spPr>
          <a:xfrm flipH="1">
            <a:off x="7652450" y="5145821"/>
            <a:ext cx="8294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27"/>
          <p:cNvCxnSpPr/>
          <p:nvPr/>
        </p:nvCxnSpPr>
        <p:spPr>
          <a:xfrm flipH="1">
            <a:off x="2486722" y="5001848"/>
            <a:ext cx="8294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28"/>
          <p:cNvCxnSpPr/>
          <p:nvPr/>
        </p:nvCxnSpPr>
        <p:spPr>
          <a:xfrm flipH="1">
            <a:off x="2486722" y="3956768"/>
            <a:ext cx="8294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9"/>
          <p:cNvCxnSpPr/>
          <p:nvPr/>
        </p:nvCxnSpPr>
        <p:spPr>
          <a:xfrm flipH="1">
            <a:off x="2486722" y="2977005"/>
            <a:ext cx="8294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31"/>
          <p:cNvCxnSpPr/>
          <p:nvPr/>
        </p:nvCxnSpPr>
        <p:spPr>
          <a:xfrm flipH="1">
            <a:off x="7637701" y="4100741"/>
            <a:ext cx="8294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32"/>
          <p:cNvCxnSpPr/>
          <p:nvPr/>
        </p:nvCxnSpPr>
        <p:spPr>
          <a:xfrm flipH="1">
            <a:off x="7661127" y="2925027"/>
            <a:ext cx="8294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7" name="TextBox 35"/>
              <p:cNvSpPr txBox="1"/>
              <p:nvPr/>
            </p:nvSpPr>
            <p:spPr>
              <a:xfrm>
                <a:off x="7702599" y="2657366"/>
                <a:ext cx="333746" cy="51167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US" sz="1451" i="1">
                              <a:latin typeface="Cambria Math" panose="02040503050406030204" pitchFamily="18" charset="0"/>
                            </a:rPr>
                          </m:ctrlPr>
                        </m:fPr>
                        <m:num>
                          <m:r>
                            <a:rPr lang="de-DE" sz="1451" i="1">
                              <a:latin typeface="Cambria Math"/>
                            </a:rPr>
                            <m:t>2</m:t>
                          </m:r>
                        </m:num>
                        <m:den>
                          <m:r>
                            <a:rPr lang="de-DE" sz="1451" i="1">
                              <a:latin typeface="Cambria Math"/>
                            </a:rPr>
                            <m:t>3</m:t>
                          </m:r>
                        </m:den>
                      </m:f>
                    </m:oMath>
                  </m:oMathPara>
                </a14:m>
                <a:endParaRPr lang="en-US" sz="1451" dirty="0">
                  <a:latin typeface="Times New Roman" panose="02020603050405020304" pitchFamily="18" charset="0"/>
                  <a:cs typeface="Times New Roman" panose="02020603050405020304" pitchFamily="18" charset="0"/>
                </a:endParaRPr>
              </a:p>
            </p:txBody>
          </p:sp>
        </mc:Choice>
        <mc:Fallback xmlns="">
          <p:sp>
            <p:nvSpPr>
              <p:cNvPr id="27" name="TextBox 35"/>
              <p:cNvSpPr txBox="1">
                <a:spLocks noRot="1" noChangeAspect="1" noMove="1" noResize="1" noEditPoints="1" noAdjustHandles="1" noChangeArrowheads="1" noChangeShapeType="1" noTextEdit="1"/>
              </p:cNvSpPr>
              <p:nvPr/>
            </p:nvSpPr>
            <p:spPr>
              <a:xfrm>
                <a:off x="7702599" y="2657366"/>
                <a:ext cx="333746" cy="511679"/>
              </a:xfrm>
              <a:prstGeom prst="rect">
                <a:avLst/>
              </a:prstGeom>
              <a:blipFill>
                <a:blip r:embed="rId7"/>
                <a:stretch>
                  <a:fillRect b="-2381"/>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28" name="TextBox 36"/>
              <p:cNvSpPr txBox="1"/>
              <p:nvPr/>
            </p:nvSpPr>
            <p:spPr>
              <a:xfrm>
                <a:off x="7697041" y="3805270"/>
                <a:ext cx="333746" cy="51167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US" sz="1451" i="1">
                              <a:latin typeface="Cambria Math" panose="02040503050406030204" pitchFamily="18" charset="0"/>
                            </a:rPr>
                          </m:ctrlPr>
                        </m:fPr>
                        <m:num>
                          <m:r>
                            <a:rPr lang="de-DE" sz="1451" i="1">
                              <a:latin typeface="Cambria Math"/>
                            </a:rPr>
                            <m:t>1</m:t>
                          </m:r>
                        </m:num>
                        <m:den>
                          <m:r>
                            <a:rPr lang="de-DE" sz="1451" i="1">
                              <a:latin typeface="Cambria Math"/>
                            </a:rPr>
                            <m:t>3</m:t>
                          </m:r>
                        </m:den>
                      </m:f>
                    </m:oMath>
                  </m:oMathPara>
                </a14:m>
                <a:endParaRPr lang="en-US" sz="1451" dirty="0">
                  <a:latin typeface="Times New Roman" panose="02020603050405020304" pitchFamily="18" charset="0"/>
                  <a:cs typeface="Times New Roman" panose="02020603050405020304" pitchFamily="18" charset="0"/>
                </a:endParaRPr>
              </a:p>
            </p:txBody>
          </p:sp>
        </mc:Choice>
        <mc:Fallback xmlns="">
          <p:sp>
            <p:nvSpPr>
              <p:cNvPr id="28" name="TextBox 36"/>
              <p:cNvSpPr txBox="1">
                <a:spLocks noRot="1" noChangeAspect="1" noMove="1" noResize="1" noEditPoints="1" noAdjustHandles="1" noChangeArrowheads="1" noChangeShapeType="1" noTextEdit="1"/>
              </p:cNvSpPr>
              <p:nvPr/>
            </p:nvSpPr>
            <p:spPr>
              <a:xfrm>
                <a:off x="7697041" y="3805270"/>
                <a:ext cx="333746" cy="511679"/>
              </a:xfrm>
              <a:prstGeom prst="rect">
                <a:avLst/>
              </a:prstGeom>
              <a:blipFill>
                <a:blip r:embed="rId8"/>
                <a:stretch>
                  <a:fillRect b="-2381"/>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29" name="TextBox 37"/>
              <p:cNvSpPr txBox="1"/>
              <p:nvPr/>
            </p:nvSpPr>
            <p:spPr>
              <a:xfrm>
                <a:off x="7693189" y="4915854"/>
                <a:ext cx="333746" cy="51161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US" sz="1451" i="1">
                              <a:latin typeface="Cambria Math" panose="02040503050406030204" pitchFamily="18" charset="0"/>
                            </a:rPr>
                          </m:ctrlPr>
                        </m:fPr>
                        <m:num>
                          <m:r>
                            <a:rPr lang="de-DE" sz="1451" i="1">
                              <a:latin typeface="Cambria Math"/>
                            </a:rPr>
                            <m:t>1</m:t>
                          </m:r>
                        </m:num>
                        <m:den>
                          <m:r>
                            <a:rPr lang="de-DE" sz="1451" i="1">
                              <a:latin typeface="Cambria Math"/>
                            </a:rPr>
                            <m:t>5</m:t>
                          </m:r>
                        </m:den>
                      </m:f>
                    </m:oMath>
                  </m:oMathPara>
                </a14:m>
                <a:endParaRPr lang="en-US" sz="1451" dirty="0">
                  <a:latin typeface="Times New Roman" panose="02020603050405020304" pitchFamily="18" charset="0"/>
                  <a:cs typeface="Times New Roman" panose="02020603050405020304" pitchFamily="18" charset="0"/>
                </a:endParaRPr>
              </a:p>
            </p:txBody>
          </p:sp>
        </mc:Choice>
        <mc:Fallback xmlns="">
          <p:sp>
            <p:nvSpPr>
              <p:cNvPr id="29" name="TextBox 37"/>
              <p:cNvSpPr txBox="1">
                <a:spLocks noRot="1" noChangeAspect="1" noMove="1" noResize="1" noEditPoints="1" noAdjustHandles="1" noChangeArrowheads="1" noChangeShapeType="1" noTextEdit="1"/>
              </p:cNvSpPr>
              <p:nvPr/>
            </p:nvSpPr>
            <p:spPr>
              <a:xfrm>
                <a:off x="7693189" y="4915854"/>
                <a:ext cx="333746" cy="511615"/>
              </a:xfrm>
              <a:prstGeom prst="rect">
                <a:avLst/>
              </a:prstGeom>
              <a:blipFill>
                <a:blip r:embed="rId9"/>
                <a:stretch>
                  <a:fillRect b="-3571"/>
                </a:stretch>
              </a:blipFill>
            </p:spPr>
            <p:txBody>
              <a:bodyPr/>
              <a:lstStyle/>
              <a:p>
                <a:r>
                  <a:rPr lang="de-DE">
                    <a:noFill/>
                  </a:rPr>
                  <a:t> </a:t>
                </a:r>
              </a:p>
            </p:txBody>
          </p:sp>
        </mc:Fallback>
      </mc:AlternateContent>
      <p:sp>
        <p:nvSpPr>
          <p:cNvPr id="35" name="TextBox 21">
            <a:extLst>
              <a:ext uri="{FF2B5EF4-FFF2-40B4-BE49-F238E27FC236}">
                <a16:creationId xmlns:a16="http://schemas.microsoft.com/office/drawing/2014/main" id="{953A65AC-0194-40F8-A7FB-FCBD3A24A21C}"/>
              </a:ext>
            </a:extLst>
          </p:cNvPr>
          <p:cNvSpPr txBox="1"/>
          <p:nvPr/>
        </p:nvSpPr>
        <p:spPr>
          <a:xfrm>
            <a:off x="7925466" y="3901144"/>
            <a:ext cx="2302777"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latin typeface="Times New Roman" panose="02020603050405020304" pitchFamily="18" charset="0"/>
                <a:cs typeface="Times New Roman" panose="02020603050405020304" pitchFamily="18" charset="0"/>
              </a:rPr>
              <a:t>World market</a:t>
            </a:r>
          </a:p>
        </p:txBody>
      </p:sp>
      <mc:AlternateContent xmlns:mc="http://schemas.openxmlformats.org/markup-compatibility/2006" xmlns:a14="http://schemas.microsoft.com/office/drawing/2010/main">
        <mc:Choice Requires="a14">
          <p:sp>
            <p:nvSpPr>
              <p:cNvPr id="2" name="Textfeld 1">
                <a:extLst>
                  <a:ext uri="{FF2B5EF4-FFF2-40B4-BE49-F238E27FC236}">
                    <a16:creationId xmlns:a16="http://schemas.microsoft.com/office/drawing/2014/main" id="{BE06D324-13DB-4E85-8201-3A9F0CCCA9F5}"/>
                  </a:ext>
                </a:extLst>
              </p:cNvPr>
              <p:cNvSpPr txBox="1"/>
              <p:nvPr/>
            </p:nvSpPr>
            <p:spPr>
              <a:xfrm>
                <a:off x="7925466" y="2683975"/>
                <a:ext cx="611642" cy="497508"/>
              </a:xfrm>
              <a:prstGeom prst="rect">
                <a:avLst/>
              </a:prstGeom>
              <a:noFill/>
            </p:spPr>
            <p:txBody>
              <a:bodyPr wrap="none" rtlCol="0">
                <a:spAutoFit/>
              </a:bodyPr>
              <a:lstStyle/>
              <a:p>
                <a:r>
                  <a:rPr lang="en-US" sz="1600" dirty="0">
                    <a:latin typeface="Times New Roman" panose="02020603050405020304" pitchFamily="18" charset="0"/>
                    <a:cs typeface="Times New Roman" panose="02020603050405020304" pitchFamily="18" charset="0"/>
                  </a:rPr>
                  <a:t> </a:t>
                </a: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de-DE" i="1">
                                <a:latin typeface="Cambria Math"/>
                              </a:rPr>
                              <m:t>𝑎</m:t>
                            </m:r>
                          </m:e>
                          <m:sub>
                            <m:r>
                              <a:rPr lang="de-DE" b="0" i="1" smtClean="0">
                                <a:latin typeface="Cambria Math" panose="02040503050406030204" pitchFamily="18" charset="0"/>
                              </a:rPr>
                              <m:t>𝑈𝐶</m:t>
                            </m:r>
                          </m:sub>
                        </m:sSub>
                      </m:num>
                      <m:den>
                        <m:sSub>
                          <m:sSubPr>
                            <m:ctrlPr>
                              <a:rPr lang="en-US" i="1">
                                <a:latin typeface="Cambria Math" panose="02040503050406030204" pitchFamily="18" charset="0"/>
                              </a:rPr>
                            </m:ctrlPr>
                          </m:sSubPr>
                          <m:e>
                            <m:r>
                              <a:rPr lang="de-DE" i="1">
                                <a:latin typeface="Cambria Math"/>
                              </a:rPr>
                              <m:t>𝑎</m:t>
                            </m:r>
                          </m:e>
                          <m:sub>
                            <m:r>
                              <a:rPr lang="de-DE" b="0" i="1" smtClean="0">
                                <a:latin typeface="Cambria Math" panose="02040503050406030204" pitchFamily="18" charset="0"/>
                              </a:rPr>
                              <m:t>𝑈𝑊</m:t>
                            </m:r>
                          </m:sub>
                        </m:sSub>
                      </m:den>
                    </m:f>
                  </m:oMath>
                </a14:m>
                <a:endParaRPr lang="de-DE" dirty="0">
                  <a:latin typeface="Times New Roman" panose="02020603050405020304" pitchFamily="18" charset="0"/>
                  <a:cs typeface="Times New Roman" panose="02020603050405020304" pitchFamily="18" charset="0"/>
                </a:endParaRPr>
              </a:p>
            </p:txBody>
          </p:sp>
        </mc:Choice>
        <mc:Fallback xmlns="">
          <p:sp>
            <p:nvSpPr>
              <p:cNvPr id="2" name="Textfeld 1">
                <a:extLst>
                  <a:ext uri="{FF2B5EF4-FFF2-40B4-BE49-F238E27FC236}">
                    <a16:creationId xmlns:a16="http://schemas.microsoft.com/office/drawing/2014/main" id="{BE06D324-13DB-4E85-8201-3A9F0CCCA9F5}"/>
                  </a:ext>
                </a:extLst>
              </p:cNvPr>
              <p:cNvSpPr txBox="1">
                <a:spLocks noRot="1" noChangeAspect="1" noMove="1" noResize="1" noEditPoints="1" noAdjustHandles="1" noChangeArrowheads="1" noChangeShapeType="1" noTextEdit="1"/>
              </p:cNvSpPr>
              <p:nvPr/>
            </p:nvSpPr>
            <p:spPr>
              <a:xfrm>
                <a:off x="7925466" y="2683975"/>
                <a:ext cx="611642" cy="497508"/>
              </a:xfrm>
              <a:prstGeom prst="rect">
                <a:avLst/>
              </a:prstGeom>
              <a:blipFill>
                <a:blip r:embed="rId10"/>
                <a:stretch>
                  <a:fillRect/>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36" name="Textfeld 35">
                <a:extLst>
                  <a:ext uri="{FF2B5EF4-FFF2-40B4-BE49-F238E27FC236}">
                    <a16:creationId xmlns:a16="http://schemas.microsoft.com/office/drawing/2014/main" id="{47CDE124-7098-44D2-9878-48274B1D1D93}"/>
                  </a:ext>
                </a:extLst>
              </p:cNvPr>
              <p:cNvSpPr txBox="1"/>
              <p:nvPr/>
            </p:nvSpPr>
            <p:spPr>
              <a:xfrm>
                <a:off x="7869472" y="4931657"/>
                <a:ext cx="598818" cy="497187"/>
              </a:xfrm>
              <a:prstGeom prst="rect">
                <a:avLst/>
              </a:prstGeom>
              <a:noFill/>
            </p:spPr>
            <p:txBody>
              <a:bodyPr wrap="none" rtlCol="0">
                <a:spAutoFit/>
              </a:bodyPr>
              <a:lstStyle/>
              <a:p>
                <a:r>
                  <a:rPr lang="en-US" sz="1600" dirty="0">
                    <a:latin typeface="Times New Roman" panose="02020603050405020304" pitchFamily="18" charset="0"/>
                    <a:cs typeface="Times New Roman" panose="02020603050405020304" pitchFamily="18" charset="0"/>
                  </a:rPr>
                  <a:t> </a:t>
                </a: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de-DE" i="1">
                                <a:latin typeface="Cambria Math"/>
                              </a:rPr>
                              <m:t>𝑎</m:t>
                            </m:r>
                          </m:e>
                          <m:sub>
                            <m:r>
                              <a:rPr lang="de-DE" b="0" i="1" smtClean="0">
                                <a:latin typeface="Cambria Math" panose="02040503050406030204" pitchFamily="18" charset="0"/>
                              </a:rPr>
                              <m:t>𝑃𝐶</m:t>
                            </m:r>
                          </m:sub>
                        </m:sSub>
                      </m:num>
                      <m:den>
                        <m:sSub>
                          <m:sSubPr>
                            <m:ctrlPr>
                              <a:rPr lang="en-US" i="1">
                                <a:latin typeface="Cambria Math" panose="02040503050406030204" pitchFamily="18" charset="0"/>
                              </a:rPr>
                            </m:ctrlPr>
                          </m:sSubPr>
                          <m:e>
                            <m:r>
                              <a:rPr lang="de-DE" i="1">
                                <a:latin typeface="Cambria Math"/>
                              </a:rPr>
                              <m:t>𝑎</m:t>
                            </m:r>
                          </m:e>
                          <m:sub>
                            <m:r>
                              <a:rPr lang="de-DE" b="0" i="1" smtClean="0">
                                <a:latin typeface="Cambria Math" panose="02040503050406030204" pitchFamily="18" charset="0"/>
                              </a:rPr>
                              <m:t>𝑃𝑊</m:t>
                            </m:r>
                          </m:sub>
                        </m:sSub>
                      </m:den>
                    </m:f>
                  </m:oMath>
                </a14:m>
                <a:endParaRPr lang="de-DE" dirty="0">
                  <a:latin typeface="Times New Roman" panose="02020603050405020304" pitchFamily="18" charset="0"/>
                  <a:cs typeface="Times New Roman" panose="02020603050405020304" pitchFamily="18" charset="0"/>
                </a:endParaRPr>
              </a:p>
            </p:txBody>
          </p:sp>
        </mc:Choice>
        <mc:Fallback xmlns="">
          <p:sp>
            <p:nvSpPr>
              <p:cNvPr id="36" name="Textfeld 35">
                <a:extLst>
                  <a:ext uri="{FF2B5EF4-FFF2-40B4-BE49-F238E27FC236}">
                    <a16:creationId xmlns:a16="http://schemas.microsoft.com/office/drawing/2014/main" id="{47CDE124-7098-44D2-9878-48274B1D1D93}"/>
                  </a:ext>
                </a:extLst>
              </p:cNvPr>
              <p:cNvSpPr txBox="1">
                <a:spLocks noRot="1" noChangeAspect="1" noMove="1" noResize="1" noEditPoints="1" noAdjustHandles="1" noChangeArrowheads="1" noChangeShapeType="1" noTextEdit="1"/>
              </p:cNvSpPr>
              <p:nvPr/>
            </p:nvSpPr>
            <p:spPr>
              <a:xfrm>
                <a:off x="7869472" y="4931657"/>
                <a:ext cx="598818" cy="497187"/>
              </a:xfrm>
              <a:prstGeom prst="rect">
                <a:avLst/>
              </a:prstGeom>
              <a:blipFill>
                <a:blip r:embed="rId11"/>
                <a:stretch>
                  <a:fillRect/>
                </a:stretch>
              </a:blipFill>
            </p:spPr>
            <p:txBody>
              <a:bodyPr/>
              <a:lstStyle/>
              <a:p>
                <a:r>
                  <a:rPr lang="de-DE">
                    <a:noFill/>
                  </a:rPr>
                  <a:t> </a:t>
                </a:r>
              </a:p>
            </p:txBody>
          </p:sp>
        </mc:Fallback>
      </mc:AlternateContent>
      <p:sp>
        <p:nvSpPr>
          <p:cNvPr id="37" name="TextBox 17">
            <a:extLst>
              <a:ext uri="{FF2B5EF4-FFF2-40B4-BE49-F238E27FC236}">
                <a16:creationId xmlns:a16="http://schemas.microsoft.com/office/drawing/2014/main" id="{A3CB4308-05C3-4BFD-B136-9696832D088E}"/>
              </a:ext>
            </a:extLst>
          </p:cNvPr>
          <p:cNvSpPr txBox="1"/>
          <p:nvPr/>
        </p:nvSpPr>
        <p:spPr>
          <a:xfrm>
            <a:off x="8499256" y="2670991"/>
            <a:ext cx="1638806"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latin typeface="Times New Roman" panose="02020603050405020304" pitchFamily="18" charset="0"/>
                <a:cs typeface="Times New Roman" panose="02020603050405020304" pitchFamily="18" charset="0"/>
              </a:rPr>
              <a:t>UK: </a:t>
            </a:r>
            <a:br>
              <a:rPr lang="en-US" sz="1400" dirty="0">
                <a:latin typeface="Times New Roman" panose="02020603050405020304" pitchFamily="18" charset="0"/>
                <a:cs typeface="Times New Roman" panose="02020603050405020304" pitchFamily="18" charset="0"/>
              </a:rPr>
            </a:br>
            <a:endParaRPr lang="en-US" sz="1400" dirty="0">
              <a:latin typeface="Times New Roman" panose="02020603050405020304" pitchFamily="18" charset="0"/>
              <a:cs typeface="Times New Roman" panose="02020603050405020304" pitchFamily="18" charset="0"/>
            </a:endParaRPr>
          </a:p>
        </p:txBody>
      </p:sp>
      <p:sp>
        <p:nvSpPr>
          <p:cNvPr id="38" name="TextBox 18">
            <a:extLst>
              <a:ext uri="{FF2B5EF4-FFF2-40B4-BE49-F238E27FC236}">
                <a16:creationId xmlns:a16="http://schemas.microsoft.com/office/drawing/2014/main" id="{5F8F751D-747C-49AD-9742-2132F77A11DD}"/>
              </a:ext>
            </a:extLst>
          </p:cNvPr>
          <p:cNvSpPr txBox="1"/>
          <p:nvPr/>
        </p:nvSpPr>
        <p:spPr>
          <a:xfrm>
            <a:off x="7652450" y="5287062"/>
            <a:ext cx="886781" cy="52322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latin typeface="Times New Roman" panose="02020603050405020304" pitchFamily="18" charset="0"/>
                <a:cs typeface="Times New Roman" panose="02020603050405020304" pitchFamily="18" charset="0"/>
              </a:rPr>
              <a:t>Portugal: </a:t>
            </a:r>
            <a:br>
              <a:rPr lang="en-US" sz="1400" dirty="0">
                <a:latin typeface="Times New Roman" panose="02020603050405020304" pitchFamily="18" charset="0"/>
                <a:cs typeface="Times New Roman" panose="02020603050405020304" pitchFamily="18" charset="0"/>
              </a:rPr>
            </a:br>
            <a:endParaRPr lang="en-US" sz="14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1" name="TextBox 14">
                <a:extLst>
                  <a:ext uri="{FF2B5EF4-FFF2-40B4-BE49-F238E27FC236}">
                    <a16:creationId xmlns:a16="http://schemas.microsoft.com/office/drawing/2014/main" id="{30FE5A3B-61AA-42E6-9497-55C67F5DED0A}"/>
                  </a:ext>
                </a:extLst>
              </p:cNvPr>
              <p:cNvSpPr txBox="1"/>
              <p:nvPr/>
            </p:nvSpPr>
            <p:spPr>
              <a:xfrm>
                <a:off x="5392113" y="4616460"/>
                <a:ext cx="2230304" cy="82875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latin typeface="Times New Roman" panose="02020603050405020304" pitchFamily="18" charset="0"/>
                    <a:cs typeface="Times New Roman" panose="02020603050405020304" pitchFamily="18" charset="0"/>
                  </a:rPr>
                  <a:t>Portuguese worker wins: he can sell clothes for a relative price of </a:t>
                </a:r>
                <a14:m>
                  <m:oMath xmlns:m="http://schemas.openxmlformats.org/officeDocument/2006/math">
                    <m:f>
                      <m:fPr>
                        <m:ctrlPr>
                          <a:rPr lang="en-US" sz="1400" i="1">
                            <a:latin typeface="Cambria Math" panose="02040503050406030204" pitchFamily="18" charset="0"/>
                          </a:rPr>
                        </m:ctrlPr>
                      </m:fPr>
                      <m:num>
                        <m:r>
                          <a:rPr lang="de-DE" sz="1400" i="1">
                            <a:latin typeface="Cambria Math"/>
                          </a:rPr>
                          <m:t>1</m:t>
                        </m:r>
                      </m:num>
                      <m:den>
                        <m:r>
                          <a:rPr lang="de-DE" sz="1400" i="1">
                            <a:latin typeface="Cambria Math"/>
                          </a:rPr>
                          <m:t>3</m:t>
                        </m:r>
                      </m:den>
                    </m:f>
                  </m:oMath>
                </a14:m>
                <a:r>
                  <a:rPr lang="en-US" sz="1400" dirty="0">
                    <a:latin typeface="Times New Roman" panose="02020603050405020304" pitchFamily="18" charset="0"/>
                    <a:cs typeface="Times New Roman" panose="02020603050405020304" pitchFamily="18" charset="0"/>
                  </a:rPr>
                  <a:t> instead of </a:t>
                </a:r>
                <a14:m>
                  <m:oMath xmlns:m="http://schemas.openxmlformats.org/officeDocument/2006/math">
                    <m:f>
                      <m:fPr>
                        <m:ctrlPr>
                          <a:rPr lang="en-US" sz="1400" i="1">
                            <a:latin typeface="Cambria Math" panose="02040503050406030204" pitchFamily="18" charset="0"/>
                          </a:rPr>
                        </m:ctrlPr>
                      </m:fPr>
                      <m:num>
                        <m:r>
                          <a:rPr lang="de-DE" sz="1400" i="1">
                            <a:latin typeface="Cambria Math"/>
                          </a:rPr>
                          <m:t>1</m:t>
                        </m:r>
                      </m:num>
                      <m:den>
                        <m:r>
                          <a:rPr lang="de-DE" sz="1400" i="1">
                            <a:latin typeface="Cambria Math"/>
                          </a:rPr>
                          <m:t>5</m:t>
                        </m:r>
                      </m:den>
                    </m:f>
                  </m:oMath>
                </a14:m>
                <a:endParaRPr lang="en-US" sz="1400" dirty="0">
                  <a:latin typeface="Times New Roman" panose="02020603050405020304" pitchFamily="18" charset="0"/>
                  <a:cs typeface="Times New Roman" panose="02020603050405020304" pitchFamily="18" charset="0"/>
                </a:endParaRPr>
              </a:p>
            </p:txBody>
          </p:sp>
        </mc:Choice>
        <mc:Fallback xmlns="">
          <p:sp>
            <p:nvSpPr>
              <p:cNvPr id="41" name="TextBox 14">
                <a:extLst>
                  <a:ext uri="{FF2B5EF4-FFF2-40B4-BE49-F238E27FC236}">
                    <a16:creationId xmlns:a16="http://schemas.microsoft.com/office/drawing/2014/main" id="{30FE5A3B-61AA-42E6-9497-55C67F5DED0A}"/>
                  </a:ext>
                </a:extLst>
              </p:cNvPr>
              <p:cNvSpPr txBox="1">
                <a:spLocks noRot="1" noChangeAspect="1" noMove="1" noResize="1" noEditPoints="1" noAdjustHandles="1" noChangeArrowheads="1" noChangeShapeType="1" noTextEdit="1"/>
              </p:cNvSpPr>
              <p:nvPr/>
            </p:nvSpPr>
            <p:spPr>
              <a:xfrm>
                <a:off x="5392113" y="4616460"/>
                <a:ext cx="2230304" cy="828753"/>
              </a:xfrm>
              <a:prstGeom prst="rect">
                <a:avLst/>
              </a:prstGeom>
              <a:blipFill>
                <a:blip r:embed="rId12"/>
                <a:stretch>
                  <a:fillRect l="-822" t="-735" r="-2740" b="-1471"/>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42" name="TextBox 39">
                <a:extLst>
                  <a:ext uri="{FF2B5EF4-FFF2-40B4-BE49-F238E27FC236}">
                    <a16:creationId xmlns:a16="http://schemas.microsoft.com/office/drawing/2014/main" id="{8F6B2887-3FA4-4416-9A48-80817522552C}"/>
                  </a:ext>
                </a:extLst>
              </p:cNvPr>
              <p:cNvSpPr txBox="1"/>
              <p:nvPr/>
            </p:nvSpPr>
            <p:spPr>
              <a:xfrm>
                <a:off x="5432645" y="2687593"/>
                <a:ext cx="2257972" cy="82894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latin typeface="Times New Roman" panose="02020603050405020304" pitchFamily="18" charset="0"/>
                    <a:cs typeface="Times New Roman" panose="02020603050405020304" pitchFamily="18" charset="0"/>
                  </a:rPr>
                  <a:t>British consumer wins: she can buy clothes for a relative price of </a:t>
                </a:r>
                <a14:m>
                  <m:oMath xmlns:m="http://schemas.openxmlformats.org/officeDocument/2006/math">
                    <m:f>
                      <m:fPr>
                        <m:ctrlPr>
                          <a:rPr lang="en-US" sz="1400" i="1">
                            <a:latin typeface="Cambria Math" panose="02040503050406030204" pitchFamily="18" charset="0"/>
                          </a:rPr>
                        </m:ctrlPr>
                      </m:fPr>
                      <m:num>
                        <m:r>
                          <a:rPr lang="de-DE" sz="1400" i="1">
                            <a:latin typeface="Cambria Math"/>
                          </a:rPr>
                          <m:t>1</m:t>
                        </m:r>
                      </m:num>
                      <m:den>
                        <m:r>
                          <a:rPr lang="de-DE" sz="1400" i="1">
                            <a:latin typeface="Cambria Math"/>
                          </a:rPr>
                          <m:t>3</m:t>
                        </m:r>
                      </m:den>
                    </m:f>
                  </m:oMath>
                </a14:m>
                <a:r>
                  <a:rPr lang="en-US" sz="1400" dirty="0">
                    <a:latin typeface="Times New Roman" panose="02020603050405020304" pitchFamily="18" charset="0"/>
                    <a:cs typeface="Times New Roman" panose="02020603050405020304" pitchFamily="18" charset="0"/>
                  </a:rPr>
                  <a:t> i</a:t>
                </a:r>
                <a14:m>
                  <m:oMath xmlns:m="http://schemas.openxmlformats.org/officeDocument/2006/math">
                    <m:r>
                      <m:rPr>
                        <m:sty m:val="p"/>
                      </m:rPr>
                      <a:rPr lang="de-DE" sz="1400" b="0" i="0" smtClean="0">
                        <a:latin typeface="Cambria Math" panose="02040503050406030204" pitchFamily="18" charset="0"/>
                      </a:rPr>
                      <m:t>nstead</m:t>
                    </m:r>
                    <m:r>
                      <a:rPr lang="de-DE" sz="1400" b="0" i="0" smtClean="0">
                        <a:latin typeface="Cambria Math" panose="02040503050406030204" pitchFamily="18" charset="0"/>
                      </a:rPr>
                      <m:t> </m:t>
                    </m:r>
                    <m:r>
                      <m:rPr>
                        <m:sty m:val="p"/>
                      </m:rPr>
                      <a:rPr lang="de-DE" sz="1400" b="0" i="0" smtClean="0">
                        <a:latin typeface="Cambria Math" panose="02040503050406030204" pitchFamily="18" charset="0"/>
                      </a:rPr>
                      <m:t>of</m:t>
                    </m:r>
                    <m:r>
                      <a:rPr lang="de-DE" sz="1400" b="0" i="0" smtClean="0">
                        <a:latin typeface="Cambria Math" panose="02040503050406030204" pitchFamily="18" charset="0"/>
                      </a:rPr>
                      <m:t> </m:t>
                    </m:r>
                    <m:f>
                      <m:fPr>
                        <m:ctrlPr>
                          <a:rPr lang="en-US" sz="1400" i="1">
                            <a:latin typeface="Cambria Math" panose="02040503050406030204" pitchFamily="18" charset="0"/>
                          </a:rPr>
                        </m:ctrlPr>
                      </m:fPr>
                      <m:num>
                        <m:r>
                          <a:rPr lang="de-DE" sz="1400" i="1">
                            <a:latin typeface="Cambria Math"/>
                          </a:rPr>
                          <m:t>2</m:t>
                        </m:r>
                      </m:num>
                      <m:den>
                        <m:r>
                          <a:rPr lang="de-DE" sz="1400" i="1">
                            <a:latin typeface="Cambria Math"/>
                          </a:rPr>
                          <m:t>3</m:t>
                        </m:r>
                      </m:den>
                    </m:f>
                  </m:oMath>
                </a14:m>
                <a:endParaRPr lang="en-US" sz="1400" dirty="0">
                  <a:latin typeface="Times New Roman" panose="02020603050405020304" pitchFamily="18" charset="0"/>
                  <a:cs typeface="Times New Roman" panose="02020603050405020304" pitchFamily="18" charset="0"/>
                </a:endParaRPr>
              </a:p>
            </p:txBody>
          </p:sp>
        </mc:Choice>
        <mc:Fallback xmlns="">
          <p:sp>
            <p:nvSpPr>
              <p:cNvPr id="42" name="TextBox 39">
                <a:extLst>
                  <a:ext uri="{FF2B5EF4-FFF2-40B4-BE49-F238E27FC236}">
                    <a16:creationId xmlns:a16="http://schemas.microsoft.com/office/drawing/2014/main" id="{8F6B2887-3FA4-4416-9A48-80817522552C}"/>
                  </a:ext>
                </a:extLst>
              </p:cNvPr>
              <p:cNvSpPr txBox="1">
                <a:spLocks noRot="1" noChangeAspect="1" noMove="1" noResize="1" noEditPoints="1" noAdjustHandles="1" noChangeArrowheads="1" noChangeShapeType="1" noTextEdit="1"/>
              </p:cNvSpPr>
              <p:nvPr/>
            </p:nvSpPr>
            <p:spPr>
              <a:xfrm>
                <a:off x="5432645" y="2687593"/>
                <a:ext cx="2257972" cy="828945"/>
              </a:xfrm>
              <a:prstGeom prst="rect">
                <a:avLst/>
              </a:prstGeom>
              <a:blipFill>
                <a:blip r:embed="rId13"/>
                <a:stretch>
                  <a:fillRect l="-809" t="-1471" r="-1887" b="-735"/>
                </a:stretch>
              </a:blipFill>
            </p:spPr>
            <p:txBody>
              <a:bodyPr/>
              <a:lstStyle/>
              <a:p>
                <a:r>
                  <a:rPr lang="de-DE">
                    <a:noFill/>
                  </a:rPr>
                  <a:t> </a:t>
                </a:r>
              </a:p>
            </p:txBody>
          </p:sp>
        </mc:Fallback>
      </mc:AlternateContent>
      <p:sp>
        <p:nvSpPr>
          <p:cNvPr id="44" name="Textfeld 43">
            <a:extLst>
              <a:ext uri="{FF2B5EF4-FFF2-40B4-BE49-F238E27FC236}">
                <a16:creationId xmlns:a16="http://schemas.microsoft.com/office/drawing/2014/main" id="{1A22598E-5425-4A36-864D-2F46D2F31408}"/>
              </a:ext>
            </a:extLst>
          </p:cNvPr>
          <p:cNvSpPr txBox="1">
            <a:spLocks/>
          </p:cNvSpPr>
          <p:nvPr/>
        </p:nvSpPr>
        <p:spPr>
          <a:xfrm>
            <a:off x="1655804" y="116712"/>
            <a:ext cx="8208912" cy="720000"/>
          </a:xfrm>
          <a:prstGeom prst="rect">
            <a:avLst/>
          </a:prstGeom>
          <a:noFill/>
          <a:ln>
            <a:noFill/>
          </a:ln>
        </p:spPr>
        <p:txBody>
          <a:bodyPr wrap="square" rtlCol="0" anchor="ctr" anchorCtr="0">
            <a:noAutofit/>
          </a:bodyPr>
          <a:lstStyle/>
          <a:p>
            <a:pPr algn="ctr"/>
            <a:r>
              <a:rPr lang="en-US" sz="2800" b="1" dirty="0">
                <a:latin typeface="Times New Roman" panose="02020603050405020304" pitchFamily="18" charset="0"/>
                <a:cs typeface="Times New Roman" panose="02020603050405020304" pitchFamily="18" charset="0"/>
              </a:rPr>
              <a:t>Ricardo model by specialization according to comparative cost advantages</a:t>
            </a:r>
            <a:endParaRPr lang="de-DE" sz="2800" b="1" dirty="0">
              <a:latin typeface="Times New Roman" panose="02020603050405020304" pitchFamily="18" charset="0"/>
              <a:cs typeface="Times New Roman" panose="02020603050405020304" pitchFamily="18" charset="0"/>
            </a:endParaRPr>
          </a:p>
        </p:txBody>
      </p:sp>
      <p:sp>
        <p:nvSpPr>
          <p:cNvPr id="3" name="Textfeld 2">
            <a:extLst>
              <a:ext uri="{FF2B5EF4-FFF2-40B4-BE49-F238E27FC236}">
                <a16:creationId xmlns:a16="http://schemas.microsoft.com/office/drawing/2014/main" id="{871D7625-4659-4B02-B495-DBE4712744A5}"/>
              </a:ext>
            </a:extLst>
          </p:cNvPr>
          <p:cNvSpPr txBox="1"/>
          <p:nvPr/>
        </p:nvSpPr>
        <p:spPr>
          <a:xfrm>
            <a:off x="1809316" y="1000559"/>
            <a:ext cx="2267993" cy="369332"/>
          </a:xfrm>
          <a:prstGeom prst="rect">
            <a:avLst/>
          </a:prstGeom>
          <a:noFill/>
        </p:spPr>
        <p:txBody>
          <a:bodyPr wrap="none" rtlCol="0">
            <a:spAutoFit/>
          </a:bodyPr>
          <a:lstStyle/>
          <a:p>
            <a:r>
              <a:rPr lang="de-DE" dirty="0">
                <a:latin typeface="Times New Roman" panose="02020603050405020304" pitchFamily="18" charset="0"/>
                <a:cs typeface="Times New Roman" panose="02020603050405020304" pitchFamily="18" charset="0"/>
              </a:rPr>
              <a:t>UK </a:t>
            </a:r>
            <a:r>
              <a:rPr lang="de-DE" dirty="0" err="1">
                <a:latin typeface="Times New Roman" panose="02020603050405020304" pitchFamily="18" charset="0"/>
                <a:cs typeface="Times New Roman" panose="02020603050405020304" pitchFamily="18" charset="0"/>
              </a:rPr>
              <a:t>is</a:t>
            </a:r>
            <a:r>
              <a:rPr lang="de-DE"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producing</a:t>
            </a:r>
            <a:r>
              <a:rPr lang="de-DE"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Wine</a:t>
            </a:r>
            <a:endParaRPr lang="de-DE" dirty="0">
              <a:latin typeface="Times New Roman" panose="02020603050405020304" pitchFamily="18" charset="0"/>
              <a:cs typeface="Times New Roman" panose="02020603050405020304" pitchFamily="18" charset="0"/>
            </a:endParaRPr>
          </a:p>
        </p:txBody>
      </p:sp>
      <p:sp>
        <p:nvSpPr>
          <p:cNvPr id="45" name="Textfeld 44">
            <a:extLst>
              <a:ext uri="{FF2B5EF4-FFF2-40B4-BE49-F238E27FC236}">
                <a16:creationId xmlns:a16="http://schemas.microsoft.com/office/drawing/2014/main" id="{91469601-E696-4C62-9E17-EE1B3D0F15DF}"/>
              </a:ext>
            </a:extLst>
          </p:cNvPr>
          <p:cNvSpPr txBox="1"/>
          <p:nvPr/>
        </p:nvSpPr>
        <p:spPr>
          <a:xfrm>
            <a:off x="6190015" y="963222"/>
            <a:ext cx="2884123" cy="369332"/>
          </a:xfrm>
          <a:prstGeom prst="rect">
            <a:avLst/>
          </a:prstGeom>
          <a:noFill/>
        </p:spPr>
        <p:txBody>
          <a:bodyPr wrap="none" rtlCol="0">
            <a:spAutoFit/>
          </a:bodyPr>
          <a:lstStyle/>
          <a:p>
            <a:r>
              <a:rPr lang="de-DE" dirty="0">
                <a:latin typeface="Times New Roman" panose="02020603050405020304" pitchFamily="18" charset="0"/>
                <a:cs typeface="Times New Roman" panose="02020603050405020304" pitchFamily="18" charset="0"/>
              </a:rPr>
              <a:t>Portugal </a:t>
            </a:r>
            <a:r>
              <a:rPr lang="de-DE" dirty="0" err="1">
                <a:latin typeface="Times New Roman" panose="02020603050405020304" pitchFamily="18" charset="0"/>
                <a:cs typeface="Times New Roman" panose="02020603050405020304" pitchFamily="18" charset="0"/>
              </a:rPr>
              <a:t>is</a:t>
            </a:r>
            <a:r>
              <a:rPr lang="de-DE"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producing</a:t>
            </a:r>
            <a:r>
              <a:rPr lang="de-DE"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clothes</a:t>
            </a:r>
            <a:endParaRPr lang="de-DE" dirty="0">
              <a:latin typeface="Times New Roman" panose="02020603050405020304" pitchFamily="18" charset="0"/>
              <a:cs typeface="Times New Roman" panose="02020603050405020304" pitchFamily="18" charset="0"/>
            </a:endParaRPr>
          </a:p>
        </p:txBody>
      </p:sp>
      <p:sp>
        <p:nvSpPr>
          <p:cNvPr id="43" name="TextBox 14">
            <a:extLst>
              <a:ext uri="{FF2B5EF4-FFF2-40B4-BE49-F238E27FC236}">
                <a16:creationId xmlns:a16="http://schemas.microsoft.com/office/drawing/2014/main" id="{180D3DB3-A052-4609-843A-22A3E8A475F4}"/>
              </a:ext>
            </a:extLst>
          </p:cNvPr>
          <p:cNvSpPr txBox="1"/>
          <p:nvPr/>
        </p:nvSpPr>
        <p:spPr>
          <a:xfrm>
            <a:off x="2761886" y="5711866"/>
            <a:ext cx="6280853"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latin typeface="Times New Roman" panose="02020603050405020304" pitchFamily="18" charset="0"/>
                <a:cs typeface="Times New Roman" panose="02020603050405020304" pitchFamily="18" charset="0"/>
                <a:sym typeface="Wingdings" panose="05000000000000000000" pitchFamily="2" charset="2"/>
              </a:rPr>
              <a:t> UK produces wine and Portugal produces clothes!!!</a:t>
            </a:r>
            <a:endParaRPr lang="en-US" sz="14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6" name="TextBox 17"/>
              <p:cNvSpPr txBox="1"/>
              <p:nvPr/>
            </p:nvSpPr>
            <p:spPr>
              <a:xfrm>
                <a:off x="817842" y="2555147"/>
                <a:ext cx="2024840" cy="61632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US" sz="1814" i="1" smtClean="0">
                              <a:latin typeface="Cambria Math" panose="02040503050406030204" pitchFamily="18" charset="0"/>
                            </a:rPr>
                          </m:ctrlPr>
                        </m:fPr>
                        <m:num>
                          <m:sSub>
                            <m:sSubPr>
                              <m:ctrlPr>
                                <a:rPr lang="en-US" sz="1814" i="1">
                                  <a:latin typeface="Cambria Math" panose="02040503050406030204" pitchFamily="18" charset="0"/>
                                </a:rPr>
                              </m:ctrlPr>
                            </m:sSubPr>
                            <m:e>
                              <m:r>
                                <a:rPr lang="de-DE" sz="1814" i="1">
                                  <a:latin typeface="Cambria Math"/>
                                </a:rPr>
                                <m:t>𝑎</m:t>
                              </m:r>
                            </m:e>
                            <m:sub>
                              <m:r>
                                <a:rPr lang="de-DE" sz="1814" b="0" i="1" smtClean="0">
                                  <a:latin typeface="Cambria Math" panose="02040503050406030204" pitchFamily="18" charset="0"/>
                                </a:rPr>
                                <m:t>𝑃𝑊</m:t>
                              </m:r>
                            </m:sub>
                          </m:sSub>
                        </m:num>
                        <m:den>
                          <m:sSub>
                            <m:sSubPr>
                              <m:ctrlPr>
                                <a:rPr lang="en-US" sz="1814" i="1">
                                  <a:latin typeface="Cambria Math" panose="02040503050406030204" pitchFamily="18" charset="0"/>
                                </a:rPr>
                              </m:ctrlPr>
                            </m:sSubPr>
                            <m:e>
                              <m:r>
                                <a:rPr lang="de-DE" sz="1814" i="1">
                                  <a:latin typeface="Cambria Math"/>
                                </a:rPr>
                                <m:t>𝑎</m:t>
                              </m:r>
                            </m:e>
                            <m:sub>
                              <m:r>
                                <a:rPr lang="de-DE" sz="1814" b="0" i="1" smtClean="0">
                                  <a:latin typeface="Cambria Math" panose="02040503050406030204" pitchFamily="18" charset="0"/>
                                </a:rPr>
                                <m:t>𝑃𝐶</m:t>
                              </m:r>
                            </m:sub>
                          </m:sSub>
                        </m:den>
                      </m:f>
                    </m:oMath>
                  </m:oMathPara>
                </a14:m>
                <a:endParaRPr lang="en-US" sz="1814" dirty="0">
                  <a:latin typeface="Times New Roman" panose="02020603050405020304" pitchFamily="18" charset="0"/>
                  <a:cs typeface="Times New Roman" panose="02020603050405020304" pitchFamily="18" charset="0"/>
                </a:endParaRPr>
              </a:p>
            </p:txBody>
          </p:sp>
        </mc:Choice>
        <mc:Fallback xmlns="">
          <p:sp>
            <p:nvSpPr>
              <p:cNvPr id="46" name="TextBox 17"/>
              <p:cNvSpPr txBox="1">
                <a:spLocks noRot="1" noChangeAspect="1" noMove="1" noResize="1" noEditPoints="1" noAdjustHandles="1" noChangeArrowheads="1" noChangeShapeType="1" noTextEdit="1"/>
              </p:cNvSpPr>
              <p:nvPr/>
            </p:nvSpPr>
            <p:spPr>
              <a:xfrm>
                <a:off x="817842" y="2555147"/>
                <a:ext cx="2024840" cy="616323"/>
              </a:xfrm>
              <a:prstGeom prst="rect">
                <a:avLst/>
              </a:prstGeom>
              <a:blipFill>
                <a:blip r:embed="rId14"/>
                <a:stretch>
                  <a:fillRect/>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47" name="TextBox 18"/>
              <p:cNvSpPr txBox="1"/>
              <p:nvPr/>
            </p:nvSpPr>
            <p:spPr>
              <a:xfrm>
                <a:off x="1471628" y="4676025"/>
                <a:ext cx="675377" cy="616323"/>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US" sz="1814" i="1" smtClean="0">
                              <a:latin typeface="Cambria Math" panose="02040503050406030204" pitchFamily="18" charset="0"/>
                            </a:rPr>
                          </m:ctrlPr>
                        </m:fPr>
                        <m:num>
                          <m:sSub>
                            <m:sSubPr>
                              <m:ctrlPr>
                                <a:rPr lang="en-US" sz="1814" i="1">
                                  <a:latin typeface="Cambria Math" panose="02040503050406030204" pitchFamily="18" charset="0"/>
                                </a:rPr>
                              </m:ctrlPr>
                            </m:sSubPr>
                            <m:e>
                              <m:r>
                                <a:rPr lang="de-DE" sz="1814" i="1">
                                  <a:latin typeface="Cambria Math"/>
                                </a:rPr>
                                <m:t>𝑎</m:t>
                              </m:r>
                            </m:e>
                            <m:sub>
                              <m:r>
                                <a:rPr lang="de-DE" sz="1814" b="0" i="1" smtClean="0">
                                  <a:latin typeface="Cambria Math" panose="02040503050406030204" pitchFamily="18" charset="0"/>
                                </a:rPr>
                                <m:t>𝑈𝑊</m:t>
                              </m:r>
                            </m:sub>
                          </m:sSub>
                        </m:num>
                        <m:den>
                          <m:sSub>
                            <m:sSubPr>
                              <m:ctrlPr>
                                <a:rPr lang="en-US" sz="1814" i="1">
                                  <a:latin typeface="Cambria Math" panose="02040503050406030204" pitchFamily="18" charset="0"/>
                                </a:rPr>
                              </m:ctrlPr>
                            </m:sSubPr>
                            <m:e>
                              <m:r>
                                <a:rPr lang="de-DE" sz="1814" i="1">
                                  <a:latin typeface="Cambria Math"/>
                                </a:rPr>
                                <m:t>𝑎</m:t>
                              </m:r>
                            </m:e>
                            <m:sub>
                              <m:r>
                                <a:rPr lang="de-DE" sz="1814" b="0" i="1" smtClean="0">
                                  <a:latin typeface="Cambria Math" panose="02040503050406030204" pitchFamily="18" charset="0"/>
                                </a:rPr>
                                <m:t>𝑈𝐶</m:t>
                              </m:r>
                            </m:sub>
                          </m:sSub>
                        </m:den>
                      </m:f>
                    </m:oMath>
                  </m:oMathPara>
                </a14:m>
                <a:endParaRPr lang="en-US" sz="1814" dirty="0">
                  <a:latin typeface="Times New Roman" panose="02020603050405020304" pitchFamily="18" charset="0"/>
                  <a:cs typeface="Times New Roman" panose="02020603050405020304" pitchFamily="18" charset="0"/>
                </a:endParaRPr>
              </a:p>
            </p:txBody>
          </p:sp>
        </mc:Choice>
        <mc:Fallback xmlns="">
          <p:sp>
            <p:nvSpPr>
              <p:cNvPr id="47" name="TextBox 18"/>
              <p:cNvSpPr txBox="1">
                <a:spLocks noRot="1" noChangeAspect="1" noMove="1" noResize="1" noEditPoints="1" noAdjustHandles="1" noChangeArrowheads="1" noChangeShapeType="1" noTextEdit="1"/>
              </p:cNvSpPr>
              <p:nvPr/>
            </p:nvSpPr>
            <p:spPr>
              <a:xfrm>
                <a:off x="1471628" y="4676025"/>
                <a:ext cx="675377" cy="616323"/>
              </a:xfrm>
              <a:prstGeom prst="rect">
                <a:avLst/>
              </a:prstGeom>
              <a:blipFill>
                <a:blip r:embed="rId15"/>
                <a:stretch>
                  <a:fillRect/>
                </a:stretch>
              </a:blipFill>
            </p:spPr>
            <p:txBody>
              <a:bodyPr/>
              <a:lstStyle/>
              <a:p>
                <a:r>
                  <a:rPr lang="de-DE">
                    <a:noFill/>
                  </a:rPr>
                  <a:t> </a:t>
                </a:r>
              </a:p>
            </p:txBody>
          </p:sp>
        </mc:Fallback>
      </mc:AlternateContent>
      <p:sp>
        <p:nvSpPr>
          <p:cNvPr id="48" name="TextBox 21"/>
          <p:cNvSpPr txBox="1"/>
          <p:nvPr/>
        </p:nvSpPr>
        <p:spPr>
          <a:xfrm>
            <a:off x="82867" y="3768974"/>
            <a:ext cx="1336456" cy="34362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dirty="0">
                <a:latin typeface="Times New Roman" panose="02020603050405020304" pitchFamily="18" charset="0"/>
                <a:cs typeface="Times New Roman" panose="02020603050405020304" pitchFamily="18" charset="0"/>
              </a:rPr>
              <a:t>World market</a:t>
            </a:r>
            <a:endParaRPr lang="en-US" sz="1814" dirty="0">
              <a:latin typeface="Times New Roman" panose="02020603050405020304" pitchFamily="18" charset="0"/>
              <a:cs typeface="Times New Roman" panose="02020603050405020304" pitchFamily="18" charset="0"/>
            </a:endParaRPr>
          </a:p>
        </p:txBody>
      </p:sp>
      <p:sp>
        <p:nvSpPr>
          <p:cNvPr id="49" name="Rechteck 48"/>
          <p:cNvSpPr/>
          <p:nvPr/>
        </p:nvSpPr>
        <p:spPr>
          <a:xfrm>
            <a:off x="-8478" y="2498346"/>
            <a:ext cx="1514168" cy="523220"/>
          </a:xfrm>
          <a:prstGeom prst="rect">
            <a:avLst/>
          </a:prstGeom>
        </p:spPr>
        <p:txBody>
          <a:bodyPr wrap="square">
            <a:spAutoFit/>
          </a:bodyPr>
          <a:lstStyle/>
          <a:p>
            <a:r>
              <a:rPr lang="en-US" sz="1400" dirty="0">
                <a:latin typeface="Times New Roman" panose="02020603050405020304" pitchFamily="18" charset="0"/>
                <a:cs typeface="Times New Roman" panose="02020603050405020304" pitchFamily="18" charset="0"/>
              </a:rPr>
              <a:t>Portugal: </a:t>
            </a:r>
            <a:br>
              <a:rPr lang="en-US" sz="1400" dirty="0">
                <a:latin typeface="Times New Roman" panose="02020603050405020304" pitchFamily="18" charset="0"/>
                <a:cs typeface="Times New Roman" panose="02020603050405020304" pitchFamily="18" charset="0"/>
              </a:rPr>
            </a:br>
            <a:endParaRPr lang="de-DE" sz="1400" dirty="0"/>
          </a:p>
        </p:txBody>
      </p:sp>
      <p:sp>
        <p:nvSpPr>
          <p:cNvPr id="50" name="Rechteck 49"/>
          <p:cNvSpPr/>
          <p:nvPr/>
        </p:nvSpPr>
        <p:spPr>
          <a:xfrm>
            <a:off x="7635" y="4640328"/>
            <a:ext cx="1514168" cy="523220"/>
          </a:xfrm>
          <a:prstGeom prst="rect">
            <a:avLst/>
          </a:prstGeom>
        </p:spPr>
        <p:txBody>
          <a:bodyPr wrap="square">
            <a:spAutoFit/>
          </a:bodyPr>
          <a:lstStyle/>
          <a:p>
            <a:r>
              <a:rPr lang="en-US" sz="1400" dirty="0">
                <a:latin typeface="Times New Roman" panose="02020603050405020304" pitchFamily="18" charset="0"/>
                <a:cs typeface="Times New Roman" panose="02020603050405020304" pitchFamily="18" charset="0"/>
              </a:rPr>
              <a:t>UK: </a:t>
            </a:r>
            <a:br>
              <a:rPr lang="en-US" sz="1400" dirty="0">
                <a:latin typeface="Times New Roman" panose="02020603050405020304" pitchFamily="18" charset="0"/>
                <a:cs typeface="Times New Roman" panose="02020603050405020304" pitchFamily="18" charset="0"/>
              </a:rPr>
            </a:br>
            <a:endParaRPr lang="de-DE" sz="1400" dirty="0"/>
          </a:p>
        </p:txBody>
      </p:sp>
      <p:sp>
        <p:nvSpPr>
          <p:cNvPr id="53" name="TextBox 11"/>
          <p:cNvSpPr txBox="1"/>
          <p:nvPr/>
        </p:nvSpPr>
        <p:spPr>
          <a:xfrm>
            <a:off x="1340371" y="1814531"/>
            <a:ext cx="2843030" cy="3436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sz="1633" dirty="0">
                <a:latin typeface="Times New Roman" panose="02020603050405020304" pitchFamily="18" charset="0"/>
                <a:cs typeface="Times New Roman" panose="02020603050405020304" pitchFamily="18" charset="0"/>
              </a:rPr>
              <a:t>1 Liter </a:t>
            </a:r>
            <a:r>
              <a:rPr lang="de-DE" sz="1633" dirty="0" err="1">
                <a:latin typeface="Times New Roman" panose="02020603050405020304" pitchFamily="18" charset="0"/>
                <a:cs typeface="Times New Roman" panose="02020603050405020304" pitchFamily="18" charset="0"/>
              </a:rPr>
              <a:t>wine</a:t>
            </a:r>
            <a:r>
              <a:rPr lang="de-DE" sz="1633" dirty="0">
                <a:latin typeface="Times New Roman" panose="02020603050405020304" pitchFamily="18" charset="0"/>
                <a:cs typeface="Times New Roman" panose="02020603050405020304" pitchFamily="18" charset="0"/>
              </a:rPr>
              <a:t> </a:t>
            </a:r>
            <a:r>
              <a:rPr lang="de-DE" sz="1633" dirty="0" err="1">
                <a:latin typeface="Times New Roman" panose="02020603050405020304" pitchFamily="18" charset="0"/>
                <a:cs typeface="Times New Roman" panose="02020603050405020304" pitchFamily="18" charset="0"/>
              </a:rPr>
              <a:t>for</a:t>
            </a:r>
            <a:r>
              <a:rPr lang="de-DE" sz="1633" dirty="0">
                <a:latin typeface="Times New Roman" panose="02020603050405020304" pitchFamily="18" charset="0"/>
                <a:cs typeface="Times New Roman" panose="02020603050405020304" pitchFamily="18" charset="0"/>
              </a:rPr>
              <a:t> 3 </a:t>
            </a:r>
            <a:r>
              <a:rPr lang="de-DE" sz="1633" dirty="0" err="1">
                <a:latin typeface="Times New Roman" panose="02020603050405020304" pitchFamily="18" charset="0"/>
                <a:cs typeface="Times New Roman" panose="02020603050405020304" pitchFamily="18" charset="0"/>
              </a:rPr>
              <a:t>clothes</a:t>
            </a:r>
            <a:endParaRPr lang="en-US" sz="1814"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4" name="TextBox 11"/>
              <p:cNvSpPr txBox="1"/>
              <p:nvPr/>
            </p:nvSpPr>
            <p:spPr>
              <a:xfrm>
                <a:off x="6182155" y="1847727"/>
                <a:ext cx="3009056" cy="448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sz="1633" dirty="0">
                    <a:latin typeface="Times New Roman" panose="02020603050405020304" pitchFamily="18" charset="0"/>
                    <a:cs typeface="Times New Roman" panose="02020603050405020304" pitchFamily="18" charset="0"/>
                  </a:rPr>
                  <a:t>1 c</a:t>
                </a:r>
                <a14:m>
                  <m:oMath xmlns:m="http://schemas.openxmlformats.org/officeDocument/2006/math">
                    <m:r>
                      <m:rPr>
                        <m:sty m:val="p"/>
                      </m:rPr>
                      <a:rPr lang="de-DE" sz="1633" b="0" i="0" smtClean="0">
                        <a:latin typeface="Cambria Math" panose="02040503050406030204" pitchFamily="18" charset="0"/>
                        <a:cs typeface="Times New Roman" panose="02020603050405020304" pitchFamily="18" charset="0"/>
                      </a:rPr>
                      <m:t>lothes</m:t>
                    </m:r>
                    <m:r>
                      <a:rPr lang="de-DE" sz="1633" b="0" i="0" smtClean="0">
                        <a:latin typeface="Cambria Math" panose="02040503050406030204" pitchFamily="18" charset="0"/>
                        <a:cs typeface="Times New Roman" panose="02020603050405020304" pitchFamily="18" charset="0"/>
                      </a:rPr>
                      <m:t> </m:t>
                    </m:r>
                    <m:r>
                      <m:rPr>
                        <m:sty m:val="p"/>
                      </m:rPr>
                      <a:rPr lang="de-DE" sz="1633" b="0" i="0" smtClean="0">
                        <a:latin typeface="Cambria Math" panose="02040503050406030204" pitchFamily="18" charset="0"/>
                        <a:cs typeface="Times New Roman" panose="02020603050405020304" pitchFamily="18" charset="0"/>
                      </a:rPr>
                      <m:t>for</m:t>
                    </m:r>
                    <m:r>
                      <a:rPr lang="de-DE" sz="1633" b="0" i="0" smtClean="0">
                        <a:latin typeface="Cambria Math" panose="02040503050406030204" pitchFamily="18" charset="0"/>
                        <a:cs typeface="Times New Roman" panose="02020603050405020304" pitchFamily="18" charset="0"/>
                      </a:rPr>
                      <m:t> </m:t>
                    </m:r>
                    <m:f>
                      <m:fPr>
                        <m:ctrlPr>
                          <a:rPr lang="de-DE" sz="1633" i="1" smtClean="0">
                            <a:latin typeface="Cambria Math" panose="02040503050406030204" pitchFamily="18" charset="0"/>
                            <a:cs typeface="Times New Roman" panose="02020603050405020304" pitchFamily="18" charset="0"/>
                          </a:rPr>
                        </m:ctrlPr>
                      </m:fPr>
                      <m:num>
                        <m:r>
                          <a:rPr lang="de-DE" sz="1633" b="0" i="1" smtClean="0">
                            <a:latin typeface="Cambria Math" panose="02040503050406030204" pitchFamily="18" charset="0"/>
                            <a:cs typeface="Times New Roman" panose="02020603050405020304" pitchFamily="18" charset="0"/>
                          </a:rPr>
                          <m:t>1</m:t>
                        </m:r>
                      </m:num>
                      <m:den>
                        <m:r>
                          <a:rPr lang="de-DE" sz="1633" b="0" i="1" smtClean="0">
                            <a:latin typeface="Cambria Math" panose="02040503050406030204" pitchFamily="18" charset="0"/>
                            <a:cs typeface="Times New Roman" panose="02020603050405020304" pitchFamily="18" charset="0"/>
                          </a:rPr>
                          <m:t>3</m:t>
                        </m:r>
                      </m:den>
                    </m:f>
                    <m:r>
                      <a:rPr lang="de-DE" sz="1633" b="0" i="1" smtClean="0">
                        <a:latin typeface="Cambria Math" panose="02040503050406030204" pitchFamily="18" charset="0"/>
                        <a:cs typeface="Times New Roman" panose="02020603050405020304" pitchFamily="18" charset="0"/>
                      </a:rPr>
                      <m:t>=0,</m:t>
                    </m:r>
                    <m:bar>
                      <m:barPr>
                        <m:pos m:val="top"/>
                        <m:ctrlPr>
                          <a:rPr lang="de-DE" sz="1633" b="0" i="1" smtClean="0">
                            <a:latin typeface="Cambria Math" panose="02040503050406030204" pitchFamily="18" charset="0"/>
                            <a:cs typeface="Times New Roman" panose="02020603050405020304" pitchFamily="18" charset="0"/>
                          </a:rPr>
                        </m:ctrlPr>
                      </m:barPr>
                      <m:e>
                        <m:r>
                          <a:rPr lang="de-DE" sz="1633" b="0" i="1" smtClean="0">
                            <a:latin typeface="Cambria Math" panose="02040503050406030204" pitchFamily="18" charset="0"/>
                            <a:cs typeface="Times New Roman" panose="02020603050405020304" pitchFamily="18" charset="0"/>
                          </a:rPr>
                          <m:t>3</m:t>
                        </m:r>
                      </m:e>
                    </m:bar>
                  </m:oMath>
                </a14:m>
                <a:r>
                  <a:rPr lang="de-DE" sz="1633" dirty="0">
                    <a:latin typeface="Times New Roman" panose="02020603050405020304" pitchFamily="18" charset="0"/>
                    <a:cs typeface="Times New Roman" panose="02020603050405020304" pitchFamily="18" charset="0"/>
                  </a:rPr>
                  <a:t> Liter </a:t>
                </a:r>
                <a:r>
                  <a:rPr lang="de-DE" sz="1633" dirty="0" err="1">
                    <a:latin typeface="Times New Roman" panose="02020603050405020304" pitchFamily="18" charset="0"/>
                    <a:cs typeface="Times New Roman" panose="02020603050405020304" pitchFamily="18" charset="0"/>
                  </a:rPr>
                  <a:t>Wine</a:t>
                </a:r>
                <a:endParaRPr lang="en-US" sz="1814" dirty="0">
                  <a:latin typeface="Times New Roman" panose="02020603050405020304" pitchFamily="18" charset="0"/>
                  <a:cs typeface="Times New Roman" panose="02020603050405020304" pitchFamily="18" charset="0"/>
                </a:endParaRPr>
              </a:p>
            </p:txBody>
          </p:sp>
        </mc:Choice>
        <mc:Fallback xmlns="">
          <p:sp>
            <p:nvSpPr>
              <p:cNvPr id="54" name="TextBox 11"/>
              <p:cNvSpPr txBox="1">
                <a:spLocks noRot="1" noChangeAspect="1" noMove="1" noResize="1" noEditPoints="1" noAdjustHandles="1" noChangeArrowheads="1" noChangeShapeType="1" noTextEdit="1"/>
              </p:cNvSpPr>
              <p:nvPr/>
            </p:nvSpPr>
            <p:spPr>
              <a:xfrm>
                <a:off x="6182155" y="1847727"/>
                <a:ext cx="3009056" cy="448777"/>
              </a:xfrm>
              <a:prstGeom prst="rect">
                <a:avLst/>
              </a:prstGeom>
              <a:blipFill>
                <a:blip r:embed="rId16"/>
                <a:stretch>
                  <a:fillRect l="-1215" b="-5405"/>
                </a:stretch>
              </a:blipFill>
            </p:spPr>
            <p:txBody>
              <a:bodyPr/>
              <a:lstStyle/>
              <a:p>
                <a:r>
                  <a:rPr lang="de-DE">
                    <a:noFill/>
                  </a:rPr>
                  <a:t> </a:t>
                </a:r>
              </a:p>
            </p:txBody>
          </p:sp>
        </mc:Fallback>
      </mc:AlternateContent>
      <p:sp>
        <p:nvSpPr>
          <p:cNvPr id="39" name="Rechteck 38">
            <a:extLst>
              <a:ext uri="{FF2B5EF4-FFF2-40B4-BE49-F238E27FC236}">
                <a16:creationId xmlns:a16="http://schemas.microsoft.com/office/drawing/2014/main" id="{7EBBF826-0C96-4B44-B665-F8A6BFE7AB81}"/>
              </a:ext>
            </a:extLst>
          </p:cNvPr>
          <p:cNvSpPr/>
          <p:nvPr/>
        </p:nvSpPr>
        <p:spPr>
          <a:xfrm>
            <a:off x="8689605"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mc:AlternateContent xmlns:mc="http://schemas.openxmlformats.org/markup-compatibility/2006" xmlns:a14="http://schemas.microsoft.com/office/drawing/2010/main">
        <mc:Choice Requires="a14">
          <p:sp>
            <p:nvSpPr>
              <p:cNvPr id="4" name="TextBox 14">
                <a:extLst>
                  <a:ext uri="{FF2B5EF4-FFF2-40B4-BE49-F238E27FC236}">
                    <a16:creationId xmlns:a16="http://schemas.microsoft.com/office/drawing/2014/main" id="{3698BD4A-94BD-68A3-7AB0-6C60FF59A1AA}"/>
                  </a:ext>
                </a:extLst>
              </p:cNvPr>
              <p:cNvSpPr txBox="1"/>
              <p:nvPr/>
            </p:nvSpPr>
            <p:spPr>
              <a:xfrm>
                <a:off x="2710902" y="4456366"/>
                <a:ext cx="2673187" cy="95058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dirty="0">
                    <a:latin typeface="Times New Roman" panose="02020603050405020304" pitchFamily="18" charset="0"/>
                    <a:cs typeface="Times New Roman" panose="02020603050405020304" pitchFamily="18" charset="0"/>
                  </a:rPr>
                  <a:t>British worker wins: she can sell wine for a relative price of 3 instead of </a:t>
                </a:r>
                <a14:m>
                  <m:oMath xmlns:m="http://schemas.openxmlformats.org/officeDocument/2006/math">
                    <m:r>
                      <a:rPr lang="de-DE" sz="1633" b="0" i="0" smtClean="0">
                        <a:latin typeface="Cambria Math" panose="02040503050406030204" pitchFamily="18" charset="0"/>
                      </a:rPr>
                      <m:t> </m:t>
                    </m:r>
                    <m:f>
                      <m:fPr>
                        <m:ctrlPr>
                          <a:rPr lang="en-US" sz="1633" i="1">
                            <a:latin typeface="Cambria Math" panose="02040503050406030204" pitchFamily="18" charset="0"/>
                          </a:rPr>
                        </m:ctrlPr>
                      </m:fPr>
                      <m:num>
                        <m:r>
                          <a:rPr lang="de-DE" sz="1633" i="1">
                            <a:latin typeface="Cambria Math"/>
                          </a:rPr>
                          <m:t>3</m:t>
                        </m:r>
                      </m:num>
                      <m:den>
                        <m:r>
                          <a:rPr lang="de-DE" sz="1633" i="1">
                            <a:latin typeface="Cambria Math"/>
                          </a:rPr>
                          <m:t>2</m:t>
                        </m:r>
                      </m:den>
                    </m:f>
                  </m:oMath>
                </a14:m>
                <a:endParaRPr lang="en-US" sz="1633" dirty="0">
                  <a:latin typeface="Times New Roman" panose="02020603050405020304" pitchFamily="18" charset="0"/>
                  <a:cs typeface="Times New Roman" panose="02020603050405020304" pitchFamily="18" charset="0"/>
                </a:endParaRPr>
              </a:p>
            </p:txBody>
          </p:sp>
        </mc:Choice>
        <mc:Fallback xmlns="">
          <p:sp>
            <p:nvSpPr>
              <p:cNvPr id="4" name="TextBox 14">
                <a:extLst>
                  <a:ext uri="{FF2B5EF4-FFF2-40B4-BE49-F238E27FC236}">
                    <a16:creationId xmlns:a16="http://schemas.microsoft.com/office/drawing/2014/main" id="{3698BD4A-94BD-68A3-7AB0-6C60FF59A1AA}"/>
                  </a:ext>
                </a:extLst>
              </p:cNvPr>
              <p:cNvSpPr txBox="1">
                <a:spLocks noRot="1" noChangeAspect="1" noMove="1" noResize="1" noEditPoints="1" noAdjustHandles="1" noChangeArrowheads="1" noChangeShapeType="1" noTextEdit="1"/>
              </p:cNvSpPr>
              <p:nvPr/>
            </p:nvSpPr>
            <p:spPr>
              <a:xfrm>
                <a:off x="2710902" y="4456366"/>
                <a:ext cx="2673187" cy="950581"/>
              </a:xfrm>
              <a:prstGeom prst="rect">
                <a:avLst/>
              </a:prstGeom>
              <a:blipFill>
                <a:blip r:embed="rId17"/>
                <a:stretch>
                  <a:fillRect l="-1370" t="-1923" b="-1923"/>
                </a:stretch>
              </a:blipFill>
            </p:spPr>
            <p:txBody>
              <a:bodyPr/>
              <a:lstStyle/>
              <a:p>
                <a:r>
                  <a:rPr lang="de-DE">
                    <a:noFill/>
                  </a:rPr>
                  <a:t> </a:t>
                </a:r>
              </a:p>
            </p:txBody>
          </p:sp>
        </mc:Fallback>
      </mc:AlternateContent>
      <p:sp>
        <p:nvSpPr>
          <p:cNvPr id="5" name="TextBox 39">
            <a:extLst>
              <a:ext uri="{FF2B5EF4-FFF2-40B4-BE49-F238E27FC236}">
                <a16:creationId xmlns:a16="http://schemas.microsoft.com/office/drawing/2014/main" id="{A89000E9-8D38-5A66-748A-E7F54863B41D}"/>
              </a:ext>
            </a:extLst>
          </p:cNvPr>
          <p:cNvSpPr txBox="1"/>
          <p:nvPr/>
        </p:nvSpPr>
        <p:spPr>
          <a:xfrm>
            <a:off x="2676649" y="2852368"/>
            <a:ext cx="2843030" cy="84619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dirty="0">
                <a:latin typeface="Times New Roman" panose="02020603050405020304" pitchFamily="18" charset="0"/>
                <a:cs typeface="Times New Roman" panose="02020603050405020304" pitchFamily="18" charset="0"/>
              </a:rPr>
              <a:t>Portuguese consumer wins: he can buy wine for a relative price of 3 instead of 5</a:t>
            </a:r>
          </a:p>
        </p:txBody>
      </p:sp>
    </p:spTree>
    <p:extLst>
      <p:ext uri="{BB962C8B-B14F-4D97-AF65-F5344CB8AC3E}">
        <p14:creationId xmlns:p14="http://schemas.microsoft.com/office/powerpoint/2010/main" val="2749600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7"/>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2"/>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6"/>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7"/>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48"/>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4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50"/>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53"/>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54"/>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43"/>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6"/>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5"/>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p:bldP spid="10" grpId="0"/>
      <p:bldP spid="13" grpId="0"/>
      <p:bldP spid="14" grpId="0"/>
      <p:bldP spid="15" grpId="0"/>
      <p:bldP spid="27" grpId="0"/>
      <p:bldP spid="28" grpId="0"/>
      <p:bldP spid="29" grpId="0"/>
      <p:bldP spid="35" grpId="0"/>
      <p:bldP spid="2" grpId="0"/>
      <p:bldP spid="36" grpId="0"/>
      <p:bldP spid="37" grpId="0"/>
      <p:bldP spid="38" grpId="0"/>
      <p:bldP spid="41" grpId="0"/>
      <p:bldP spid="42" grpId="0"/>
      <p:bldP spid="3" grpId="0"/>
      <p:bldP spid="45" grpId="0"/>
      <p:bldP spid="43" grpId="0"/>
      <p:bldP spid="46" grpId="0"/>
      <p:bldP spid="47" grpId="0"/>
      <p:bldP spid="48" grpId="0"/>
      <p:bldP spid="49" grpId="0"/>
      <p:bldP spid="50" grpId="0"/>
      <p:bldP spid="53" grpId="0"/>
      <p:bldP spid="54" grpId="0"/>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Group 121"/>
          <p:cNvGraphicFramePr>
            <a:graphicFrameLocks noGrp="1"/>
          </p:cNvGraphicFramePr>
          <p:nvPr>
            <p:extLst>
              <p:ext uri="{D42A27DB-BD31-4B8C-83A1-F6EECF244321}">
                <p14:modId xmlns:p14="http://schemas.microsoft.com/office/powerpoint/2010/main" val="730254888"/>
              </p:ext>
            </p:extLst>
          </p:nvPr>
        </p:nvGraphicFramePr>
        <p:xfrm>
          <a:off x="786812" y="1484785"/>
          <a:ext cx="3048000" cy="3744915"/>
        </p:xfrm>
        <a:graphic>
          <a:graphicData uri="http://schemas.openxmlformats.org/drawingml/2006/table">
            <a:tbl>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tblGrid>
              <a:tr h="840883">
                <a:tc gridSpan="2">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dirty="0">
                          <a:ln>
                            <a:noFill/>
                          </a:ln>
                          <a:solidFill>
                            <a:srgbClr val="FF0000"/>
                          </a:solidFill>
                          <a:effectLst/>
                          <a:latin typeface="Arial" charset="0"/>
                        </a:rPr>
                        <a:t>Robinson</a:t>
                      </a:r>
                      <a:endParaRPr kumimoji="0" lang="de-DE" sz="1400" b="0" i="0" u="none" strike="noStrike" cap="none" normalizeH="0" baseline="0" dirty="0">
                        <a:ln>
                          <a:noFill/>
                        </a:ln>
                        <a:solidFill>
                          <a:schemeClr val="tx1"/>
                        </a:solidFill>
                        <a:effectLst/>
                        <a:latin typeface="Arial" charset="0"/>
                      </a:endParaRPr>
                    </a:p>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400" b="0" i="0" u="none" strike="noStrike" cap="none" normalizeH="0" baseline="0" dirty="0">
                          <a:ln>
                            <a:noFill/>
                          </a:ln>
                          <a:solidFill>
                            <a:schemeClr val="tx1"/>
                          </a:solidFill>
                          <a:effectLst/>
                          <a:latin typeface="Arial" charset="0"/>
                        </a:rPr>
                        <a:t>(</a:t>
                      </a:r>
                      <a:r>
                        <a:rPr kumimoji="0" lang="de-DE" sz="1400" b="0" i="0" u="none" strike="noStrike" cap="none" normalizeH="0" baseline="0" dirty="0" err="1">
                          <a:ln>
                            <a:noFill/>
                          </a:ln>
                          <a:solidFill>
                            <a:schemeClr val="tx1"/>
                          </a:solidFill>
                          <a:effectLst/>
                          <a:latin typeface="Arial" charset="0"/>
                        </a:rPr>
                        <a:t>Production</a:t>
                      </a:r>
                      <a:r>
                        <a:rPr kumimoji="0" lang="de-DE" sz="1400" b="0" i="0" u="none" strike="noStrike" cap="none" normalizeH="0" baseline="0" dirty="0">
                          <a:ln>
                            <a:noFill/>
                          </a:ln>
                          <a:solidFill>
                            <a:schemeClr val="tx1"/>
                          </a:solidFill>
                          <a:effectLst/>
                          <a:latin typeface="Arial" charset="0"/>
                        </a:rPr>
                        <a:t> per </a:t>
                      </a:r>
                      <a:r>
                        <a:rPr kumimoji="0" lang="de-DE" sz="1400" b="0" i="0" u="none" strike="noStrike" cap="none" normalizeH="0" baseline="0" dirty="0" err="1">
                          <a:ln>
                            <a:noFill/>
                          </a:ln>
                          <a:solidFill>
                            <a:schemeClr val="tx1"/>
                          </a:solidFill>
                          <a:effectLst/>
                          <a:latin typeface="Arial" charset="0"/>
                        </a:rPr>
                        <a:t>day</a:t>
                      </a:r>
                      <a:r>
                        <a:rPr kumimoji="0" lang="de-DE" sz="1400" b="0" i="0" u="none" strike="noStrike" cap="none" normalizeH="0" baseline="0" dirty="0">
                          <a:ln>
                            <a:noFill/>
                          </a:ln>
                          <a:solidFill>
                            <a:schemeClr val="tx1"/>
                          </a:solidFill>
                          <a:effectLst/>
                          <a:latin typeface="Arial" charset="0"/>
                        </a:rPr>
                        <a:t>)</a:t>
                      </a:r>
                    </a:p>
                  </a:txBody>
                  <a:tcPr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extLst>
                  <a:ext uri="{0D108BD9-81ED-4DB2-BD59-A6C34878D82A}">
                    <a16:rowId xmlns:a16="http://schemas.microsoft.com/office/drawing/2014/main" val="10000"/>
                  </a:ext>
                </a:extLst>
              </a:tr>
              <a:tr h="581124">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800" b="0" i="0" u="none" strike="noStrike" cap="none" normalizeH="0" baseline="0" dirty="0">
                          <a:ln>
                            <a:noFill/>
                          </a:ln>
                          <a:solidFill>
                            <a:srgbClr val="000000"/>
                          </a:solidFill>
                          <a:effectLst/>
                          <a:latin typeface="Arial" charset="0"/>
                        </a:rPr>
                        <a:t>Fish</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800" b="0" i="0" u="none" strike="noStrike" cap="none" normalizeH="0" baseline="0" dirty="0" err="1">
                          <a:ln>
                            <a:noFill/>
                          </a:ln>
                          <a:solidFill>
                            <a:srgbClr val="000000"/>
                          </a:solidFill>
                          <a:effectLst/>
                          <a:latin typeface="Arial" charset="0"/>
                        </a:rPr>
                        <a:t>Coconuts</a:t>
                      </a:r>
                      <a:endParaRPr kumimoji="0" lang="de-DE" sz="1800" b="0" i="0" u="none" strike="noStrike" cap="none" normalizeH="0" baseline="0" dirty="0">
                        <a:ln>
                          <a:noFill/>
                        </a:ln>
                        <a:solidFill>
                          <a:srgbClr val="000000"/>
                        </a:solidFill>
                        <a:effectLst/>
                        <a:latin typeface="Arial" charset="0"/>
                      </a:endParaRP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9536">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0</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9</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81124">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2</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6</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81124">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4</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3</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81124">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6</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dirty="0">
                          <a:ln>
                            <a:noFill/>
                          </a:ln>
                          <a:solidFill>
                            <a:srgbClr val="000000"/>
                          </a:solidFill>
                          <a:effectLst/>
                          <a:latin typeface="Arial" charset="0"/>
                        </a:rPr>
                        <a:t>0</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graphicFrame>
        <p:nvGraphicFramePr>
          <p:cNvPr id="9" name="Group 119"/>
          <p:cNvGraphicFramePr>
            <a:graphicFrameLocks noGrp="1"/>
          </p:cNvGraphicFramePr>
          <p:nvPr>
            <p:extLst>
              <p:ext uri="{D42A27DB-BD31-4B8C-83A1-F6EECF244321}">
                <p14:modId xmlns:p14="http://schemas.microsoft.com/office/powerpoint/2010/main" val="3730660584"/>
              </p:ext>
            </p:extLst>
          </p:nvPr>
        </p:nvGraphicFramePr>
        <p:xfrm>
          <a:off x="4891268" y="1124745"/>
          <a:ext cx="3048000" cy="4908549"/>
        </p:xfrm>
        <a:graphic>
          <a:graphicData uri="http://schemas.openxmlformats.org/drawingml/2006/table">
            <a:tbl>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tblGrid>
              <a:tr h="840849">
                <a:tc gridSpan="2">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dirty="0">
                          <a:ln>
                            <a:noFill/>
                          </a:ln>
                          <a:solidFill>
                            <a:schemeClr val="tx2"/>
                          </a:solidFill>
                          <a:effectLst/>
                          <a:latin typeface="Arial" charset="0"/>
                        </a:rPr>
                        <a:t>Friday</a:t>
                      </a:r>
                      <a:endParaRPr kumimoji="0" lang="de-DE" sz="1400" b="0" i="0" u="none" strike="noStrike" cap="none" normalizeH="0" baseline="0" dirty="0">
                        <a:ln>
                          <a:noFill/>
                        </a:ln>
                        <a:solidFill>
                          <a:schemeClr val="tx2"/>
                        </a:solidFill>
                        <a:effectLst/>
                        <a:latin typeface="Arial" charset="0"/>
                      </a:endParaRPr>
                    </a:p>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400" b="0" i="0" u="none" strike="noStrike" cap="none" normalizeH="0" baseline="0" dirty="0">
                          <a:ln>
                            <a:noFill/>
                          </a:ln>
                          <a:solidFill>
                            <a:schemeClr val="tx1"/>
                          </a:solidFill>
                          <a:effectLst/>
                          <a:latin typeface="Arial" charset="0"/>
                        </a:rPr>
                        <a:t>(</a:t>
                      </a:r>
                      <a:r>
                        <a:rPr kumimoji="0" lang="de-DE" sz="1400" b="0" i="0" u="none" strike="noStrike" cap="none" normalizeH="0" baseline="0" dirty="0" err="1">
                          <a:ln>
                            <a:noFill/>
                          </a:ln>
                          <a:solidFill>
                            <a:schemeClr val="tx1"/>
                          </a:solidFill>
                          <a:effectLst/>
                          <a:latin typeface="Arial" charset="0"/>
                        </a:rPr>
                        <a:t>Production</a:t>
                      </a:r>
                      <a:r>
                        <a:rPr kumimoji="0" lang="de-DE" sz="1400" b="0" i="0" u="none" strike="noStrike" cap="none" normalizeH="0" baseline="0" dirty="0">
                          <a:ln>
                            <a:noFill/>
                          </a:ln>
                          <a:solidFill>
                            <a:schemeClr val="tx1"/>
                          </a:solidFill>
                          <a:effectLst/>
                          <a:latin typeface="Arial" charset="0"/>
                        </a:rPr>
                        <a:t> per </a:t>
                      </a:r>
                      <a:r>
                        <a:rPr kumimoji="0" lang="de-DE" sz="1400" b="0" i="0" u="none" strike="noStrike" cap="none" normalizeH="0" baseline="0" dirty="0" err="1">
                          <a:ln>
                            <a:noFill/>
                          </a:ln>
                          <a:solidFill>
                            <a:schemeClr val="tx1"/>
                          </a:solidFill>
                          <a:effectLst/>
                          <a:latin typeface="Arial" charset="0"/>
                        </a:rPr>
                        <a:t>day</a:t>
                      </a:r>
                      <a:r>
                        <a:rPr kumimoji="0" lang="de-DE" sz="1400" b="0" i="0" u="none" strike="noStrike" cap="none" normalizeH="0" baseline="0" dirty="0">
                          <a:ln>
                            <a:noFill/>
                          </a:ln>
                          <a:solidFill>
                            <a:schemeClr val="tx1"/>
                          </a:solidFill>
                          <a:effectLst/>
                          <a:latin typeface="Arial" charset="0"/>
                        </a:rPr>
                        <a:t>)</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extLst>
                  <a:ext uri="{0D108BD9-81ED-4DB2-BD59-A6C34878D82A}">
                    <a16:rowId xmlns:a16="http://schemas.microsoft.com/office/drawing/2014/main" val="10000"/>
                  </a:ext>
                </a:extLst>
              </a:tr>
              <a:tr h="581100">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800" b="0" i="0" u="none" strike="noStrike" cap="none" normalizeH="0" baseline="0" dirty="0">
                          <a:ln>
                            <a:noFill/>
                          </a:ln>
                          <a:solidFill>
                            <a:srgbClr val="000000"/>
                          </a:solidFill>
                          <a:effectLst/>
                          <a:latin typeface="Arial" charset="0"/>
                        </a:rPr>
                        <a:t>Fish</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800" b="0" i="0" u="none" strike="noStrike" cap="none" normalizeH="0" baseline="0" dirty="0" err="1">
                          <a:ln>
                            <a:noFill/>
                          </a:ln>
                          <a:solidFill>
                            <a:srgbClr val="000000"/>
                          </a:solidFill>
                          <a:effectLst/>
                          <a:latin typeface="Arial" charset="0"/>
                        </a:rPr>
                        <a:t>Coconuts</a:t>
                      </a:r>
                      <a:endParaRPr kumimoji="0" lang="de-DE" sz="1800" b="0" i="0" u="none" strike="noStrike" cap="none" normalizeH="0" baseline="0" dirty="0">
                        <a:ln>
                          <a:noFill/>
                        </a:ln>
                        <a:solidFill>
                          <a:srgbClr val="000000"/>
                        </a:solidFill>
                        <a:effectLst/>
                        <a:latin typeface="Arial" charset="0"/>
                      </a:endParaRP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81100">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30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81100">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2</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24</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81100">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4</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18</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81100">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6</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12</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81100">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8</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6</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81100">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10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dirty="0">
                          <a:ln>
                            <a:noFill/>
                          </a:ln>
                          <a:solidFill>
                            <a:srgbClr val="000000"/>
                          </a:solidFill>
                          <a:effectLst/>
                          <a:latin typeface="Arial" charset="0"/>
                        </a:rPr>
                        <a:t>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0" name="Textfeld 9">
            <a:extLst>
              <a:ext uri="{FF2B5EF4-FFF2-40B4-BE49-F238E27FC236}">
                <a16:creationId xmlns:a16="http://schemas.microsoft.com/office/drawing/2014/main" id="{6DB6958F-5A5B-4CB6-9775-E129F1268906}"/>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Ricardomodell</a:t>
            </a:r>
            <a:r>
              <a:rPr lang="de-DE" sz="3200" b="1" dirty="0">
                <a:latin typeface="Times New Roman" panose="02020603050405020304" pitchFamily="18" charset="0"/>
                <a:cs typeface="Times New Roman" panose="02020603050405020304" pitchFamily="18" charset="0"/>
              </a:rPr>
              <a:t> – </a:t>
            </a:r>
            <a:r>
              <a:rPr lang="de-DE" sz="3200" b="1" dirty="0" err="1">
                <a:latin typeface="Times New Roman" panose="02020603050405020304" pitchFamily="18" charset="0"/>
                <a:cs typeface="Times New Roman" panose="02020603050405020304" pitchFamily="18" charset="0"/>
              </a:rPr>
              <a:t>Example</a:t>
            </a:r>
            <a:r>
              <a:rPr lang="de-DE" sz="3200" b="1" dirty="0">
                <a:latin typeface="Times New Roman" panose="02020603050405020304" pitchFamily="18" charset="0"/>
                <a:cs typeface="Times New Roman" panose="02020603050405020304" pitchFamily="18" charset="0"/>
              </a:rPr>
              <a:t> </a:t>
            </a:r>
          </a:p>
        </p:txBody>
      </p:sp>
      <p:sp>
        <p:nvSpPr>
          <p:cNvPr id="5" name="Rechteck 4">
            <a:extLst>
              <a:ext uri="{FF2B5EF4-FFF2-40B4-BE49-F238E27FC236}">
                <a16:creationId xmlns:a16="http://schemas.microsoft.com/office/drawing/2014/main" id="{E3AD7B23-A66C-43AA-B17F-FE538B6ACF62}"/>
              </a:ext>
            </a:extLst>
          </p:cNvPr>
          <p:cNvSpPr/>
          <p:nvPr/>
        </p:nvSpPr>
        <p:spPr>
          <a:xfrm>
            <a:off x="8689605"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486501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5411C832-4000-4DE0-96A5-1328C48DD85C}"/>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Ricardomodell</a:t>
            </a:r>
            <a:endParaRPr lang="de-DE" sz="3200" b="1" dirty="0">
              <a:latin typeface="Times New Roman" panose="02020603050405020304" pitchFamily="18" charset="0"/>
              <a:cs typeface="Times New Roman" panose="02020603050405020304" pitchFamily="18" charset="0"/>
            </a:endParaRPr>
          </a:p>
        </p:txBody>
      </p:sp>
      <p:sp>
        <p:nvSpPr>
          <p:cNvPr id="17" name="Rechteck 16">
            <a:extLst>
              <a:ext uri="{FF2B5EF4-FFF2-40B4-BE49-F238E27FC236}">
                <a16:creationId xmlns:a16="http://schemas.microsoft.com/office/drawing/2014/main" id="{CF0371D7-A513-47EA-9113-002B1A60EA67}"/>
              </a:ext>
            </a:extLst>
          </p:cNvPr>
          <p:cNvSpPr/>
          <p:nvPr/>
        </p:nvSpPr>
        <p:spPr>
          <a:xfrm>
            <a:off x="8689605"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7601061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5411C832-4000-4DE0-96A5-1328C48DD85C}"/>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Ricardomodell</a:t>
            </a:r>
            <a:endParaRPr lang="de-DE" sz="3200" b="1" dirty="0">
              <a:latin typeface="Times New Roman" panose="02020603050405020304" pitchFamily="18" charset="0"/>
              <a:cs typeface="Times New Roman" panose="02020603050405020304" pitchFamily="18" charset="0"/>
            </a:endParaRPr>
          </a:p>
        </p:txBody>
      </p:sp>
      <p:sp>
        <p:nvSpPr>
          <p:cNvPr id="17" name="Rechteck 16">
            <a:extLst>
              <a:ext uri="{FF2B5EF4-FFF2-40B4-BE49-F238E27FC236}">
                <a16:creationId xmlns:a16="http://schemas.microsoft.com/office/drawing/2014/main" id="{CF0371D7-A513-47EA-9113-002B1A60EA67}"/>
              </a:ext>
            </a:extLst>
          </p:cNvPr>
          <p:cNvSpPr/>
          <p:nvPr/>
        </p:nvSpPr>
        <p:spPr>
          <a:xfrm>
            <a:off x="8689605"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0831347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150292" y="0"/>
            <a:ext cx="3420090" cy="404421"/>
          </a:xfrm>
          <a:prstGeom prst="rect">
            <a:avLst/>
          </a:prstGeom>
        </p:spPr>
        <p:txBody>
          <a:bodyPr>
            <a:normAutofit fontScale="97500"/>
          </a:bodyPr>
          <a:lstStyle>
            <a:lvl1pPr algn="ctr" rtl="0" hangingPunct="0">
              <a:tabLst/>
              <a:defRPr lang="de-DE" sz="4400" b="0" i="0" u="none" strike="noStrike" kern="1200">
                <a:ln>
                  <a:noFill/>
                </a:ln>
                <a:latin typeface="Arial" pitchFamily="18"/>
              </a:defRPr>
            </a:lvl1pPr>
          </a:lstStyle>
          <a:p>
            <a:pPr algn="l" hangingPunct="1">
              <a:spcBef>
                <a:spcPct val="0"/>
              </a:spcBef>
            </a:pPr>
            <a:r>
              <a:rPr lang="en-US" sz="2000" b="1" dirty="0">
                <a:latin typeface="Times New Roman" panose="02020603050405020304" pitchFamily="18" charset="0"/>
                <a:ea typeface="+mj-ea"/>
                <a:cs typeface="Times New Roman" panose="02020603050405020304" pitchFamily="18" charset="0"/>
              </a:rPr>
              <a:t>Model: Specific Factors</a:t>
            </a:r>
          </a:p>
        </p:txBody>
      </p:sp>
      <p:sp>
        <p:nvSpPr>
          <p:cNvPr id="6" name="Content Placeholder 2"/>
          <p:cNvSpPr txBox="1">
            <a:spLocks/>
          </p:cNvSpPr>
          <p:nvPr/>
        </p:nvSpPr>
        <p:spPr>
          <a:xfrm>
            <a:off x="46056" y="0"/>
            <a:ext cx="5232616" cy="4105440"/>
          </a:xfrm>
          <a:prstGeom prst="rect">
            <a:avLst/>
          </a:prstGeom>
        </p:spPr>
        <p:txBody>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fontAlgn="base">
              <a:spcAft>
                <a:spcPct val="0"/>
              </a:spcAft>
              <a:defRPr/>
            </a:pPr>
            <a:endParaRPr lang="en-US" altLang="en-US" sz="1600" b="1" kern="0" dirty="0">
              <a:solidFill>
                <a:srgbClr val="000000"/>
              </a:solidFill>
              <a:latin typeface="Arial" panose="020B0604020202020204" pitchFamily="34" charset="0"/>
              <a:cs typeface="Arial" panose="020B0604020202020204" pitchFamily="34" charset="0"/>
            </a:endParaRPr>
          </a:p>
          <a:p>
            <a:pPr marL="311045" indent="-311045" fontAlgn="base">
              <a:spcAft>
                <a:spcPct val="0"/>
              </a:spcAft>
              <a:buFont typeface="Arial" panose="020B0604020202020204" pitchFamily="34" charset="0"/>
              <a:buChar char="•"/>
              <a:defRPr/>
            </a:pPr>
            <a:r>
              <a:rPr lang="en-US" altLang="en-US" sz="1600" kern="0" dirty="0">
                <a:solidFill>
                  <a:srgbClr val="000000"/>
                </a:solidFill>
                <a:latin typeface="Arial" panose="020B0604020202020204" pitchFamily="34" charset="0"/>
                <a:cs typeface="Arial" panose="020B0604020202020204" pitchFamily="34" charset="0"/>
              </a:rPr>
              <a:t>If trade is fundamentally good for an economy, why is there so much opposition to opening up?</a:t>
            </a:r>
          </a:p>
          <a:p>
            <a:pPr marL="311045" indent="-311045" fontAlgn="base">
              <a:spcAft>
                <a:spcPct val="0"/>
              </a:spcAft>
              <a:buFont typeface="Arial" panose="020B0604020202020204" pitchFamily="34" charset="0"/>
              <a:buChar char="•"/>
              <a:defRPr/>
            </a:pPr>
            <a:endParaRPr lang="en-US" altLang="en-US" sz="1600" kern="0" dirty="0">
              <a:solidFill>
                <a:srgbClr val="000000"/>
              </a:solidFill>
              <a:latin typeface="Arial" panose="020B0604020202020204" pitchFamily="34" charset="0"/>
              <a:cs typeface="Arial" panose="020B0604020202020204" pitchFamily="34" charset="0"/>
            </a:endParaRPr>
          </a:p>
          <a:p>
            <a:pPr marL="800100" lvl="1" indent="-342900" fontAlgn="base">
              <a:spcAft>
                <a:spcPct val="0"/>
              </a:spcAft>
              <a:buFont typeface="Wingdings" panose="05000000000000000000" pitchFamily="2" charset="2"/>
              <a:buChar char="Ø"/>
              <a:defRPr/>
            </a:pPr>
            <a:r>
              <a:rPr lang="en-US" altLang="en-US" sz="1600" kern="0" dirty="0">
                <a:solidFill>
                  <a:srgbClr val="000000"/>
                </a:solidFill>
                <a:latin typeface="Arial" panose="020B0604020202020204" pitchFamily="34" charset="0"/>
                <a:cs typeface="Arial" panose="020B0604020202020204" pitchFamily="34" charset="0"/>
              </a:rPr>
              <a:t>Trade influences the income distribution</a:t>
            </a:r>
          </a:p>
          <a:p>
            <a:pPr marL="800100" lvl="1" indent="-342900" fontAlgn="base">
              <a:spcAft>
                <a:spcPct val="0"/>
              </a:spcAft>
              <a:buFont typeface="Wingdings" panose="05000000000000000000" pitchFamily="2" charset="2"/>
              <a:buChar char="Ø"/>
              <a:defRPr/>
            </a:pPr>
            <a:endParaRPr lang="en-US" altLang="en-US" sz="1600" kern="0" dirty="0">
              <a:solidFill>
                <a:srgbClr val="000000"/>
              </a:solidFill>
              <a:latin typeface="Arial" panose="020B0604020202020204" pitchFamily="34" charset="0"/>
              <a:cs typeface="Arial" panose="020B0604020202020204" pitchFamily="34" charset="0"/>
            </a:endParaRPr>
          </a:p>
          <a:p>
            <a:pPr marL="311045" indent="-311045" fontAlgn="base">
              <a:spcAft>
                <a:spcPct val="0"/>
              </a:spcAft>
              <a:buFont typeface="Arial" panose="020B0604020202020204" pitchFamily="34" charset="0"/>
              <a:buChar char="•"/>
              <a:defRPr/>
            </a:pPr>
            <a:r>
              <a:rPr lang="en-US" altLang="en-US" sz="1600" kern="0" dirty="0">
                <a:solidFill>
                  <a:srgbClr val="000000"/>
                </a:solidFill>
                <a:latin typeface="Arial" panose="020B0604020202020204" pitchFamily="34" charset="0"/>
                <a:cs typeface="Arial" panose="020B0604020202020204" pitchFamily="34" charset="0"/>
              </a:rPr>
              <a:t>Main reasons:</a:t>
            </a:r>
          </a:p>
          <a:p>
            <a:pPr fontAlgn="base">
              <a:spcAft>
                <a:spcPct val="0"/>
              </a:spcAft>
              <a:defRPr/>
            </a:pPr>
            <a:endParaRPr lang="en-US" altLang="en-US" sz="1600" kern="0" dirty="0">
              <a:solidFill>
                <a:srgbClr val="000000"/>
              </a:solidFill>
              <a:latin typeface="Arial" panose="020B0604020202020204" pitchFamily="34" charset="0"/>
              <a:cs typeface="Arial" panose="020B0604020202020204" pitchFamily="34" charset="0"/>
            </a:endParaRPr>
          </a:p>
          <a:p>
            <a:pPr marL="757626" lvl="2" indent="-342900" fontAlgn="base">
              <a:spcAft>
                <a:spcPct val="0"/>
              </a:spcAft>
              <a:buFont typeface="Wingdings" panose="05000000000000000000" pitchFamily="2" charset="2"/>
              <a:buChar char="Ø"/>
              <a:defRPr/>
            </a:pPr>
            <a:r>
              <a:rPr lang="en-US" altLang="en-US" sz="1600" kern="0" dirty="0">
                <a:solidFill>
                  <a:srgbClr val="000000"/>
                </a:solidFill>
                <a:latin typeface="Arial" panose="020B0604020202020204" pitchFamily="34" charset="0"/>
                <a:cs typeface="Arial" panose="020B0604020202020204" pitchFamily="34" charset="0"/>
              </a:rPr>
              <a:t>Exchange of production factors between sectors is not cost-free</a:t>
            </a:r>
          </a:p>
          <a:p>
            <a:pPr marL="757626" lvl="2" indent="-342900" fontAlgn="base">
              <a:spcAft>
                <a:spcPct val="0"/>
              </a:spcAft>
              <a:buFont typeface="Wingdings" panose="05000000000000000000" pitchFamily="2" charset="2"/>
              <a:buChar char="Ø"/>
              <a:defRPr/>
            </a:pPr>
            <a:endParaRPr lang="en-US" altLang="en-US" sz="1600" kern="0" dirty="0">
              <a:solidFill>
                <a:srgbClr val="000000"/>
              </a:solidFill>
              <a:latin typeface="Arial" panose="020B0604020202020204" pitchFamily="34" charset="0"/>
              <a:cs typeface="Arial" panose="020B0604020202020204" pitchFamily="34" charset="0"/>
            </a:endParaRPr>
          </a:p>
          <a:p>
            <a:pPr marL="757626" lvl="2" indent="-342900" fontAlgn="base">
              <a:spcAft>
                <a:spcPct val="0"/>
              </a:spcAft>
              <a:buFont typeface="Wingdings" panose="05000000000000000000" pitchFamily="2" charset="2"/>
              <a:buChar char="Ø"/>
              <a:defRPr/>
            </a:pPr>
            <a:r>
              <a:rPr lang="en-US" altLang="en-US" sz="1600" kern="0" dirty="0">
                <a:solidFill>
                  <a:srgbClr val="000000"/>
                </a:solidFill>
                <a:latin typeface="Arial" panose="020B0604020202020204" pitchFamily="34" charset="0"/>
                <a:cs typeface="Arial" panose="020B0604020202020204" pitchFamily="34" charset="0"/>
              </a:rPr>
              <a:t>Sectors differ in their demand for production factors</a:t>
            </a:r>
          </a:p>
          <a:p>
            <a:endParaRPr lang="en-US" sz="2903" dirty="0">
              <a:solidFill>
                <a:sysClr val="windowText" lastClr="000000"/>
              </a:solidFill>
              <a:latin typeface="Arial" panose="020B0604020202020204" pitchFamily="34" charset="0"/>
              <a:cs typeface="Arial" panose="020B0604020202020204" pitchFamily="34" charset="0"/>
            </a:endParaRPr>
          </a:p>
        </p:txBody>
      </p:sp>
      <p:sp>
        <p:nvSpPr>
          <p:cNvPr id="5" name="Rechteck 4">
            <a:extLst>
              <a:ext uri="{FF2B5EF4-FFF2-40B4-BE49-F238E27FC236}">
                <a16:creationId xmlns:a16="http://schemas.microsoft.com/office/drawing/2014/main" id="{7D7EB69A-0869-40AE-8DD4-DEC40D80DC4D}"/>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Content Placeholder 2">
            <a:extLst>
              <a:ext uri="{FF2B5EF4-FFF2-40B4-BE49-F238E27FC236}">
                <a16:creationId xmlns:a16="http://schemas.microsoft.com/office/drawing/2014/main" id="{C55DE30D-940D-42D5-8BAC-4D1DC2ADC105}"/>
              </a:ext>
            </a:extLst>
          </p:cNvPr>
          <p:cNvSpPr txBox="1">
            <a:spLocks/>
          </p:cNvSpPr>
          <p:nvPr/>
        </p:nvSpPr>
        <p:spPr>
          <a:xfrm>
            <a:off x="6407052" y="374214"/>
            <a:ext cx="5688420" cy="3155857"/>
          </a:xfrm>
          <a:prstGeom prst="rect">
            <a:avLst/>
          </a:prstGeom>
        </p:spPr>
        <p:txBody>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fontAlgn="base">
              <a:spcAft>
                <a:spcPct val="0"/>
              </a:spcAft>
              <a:defRPr/>
            </a:pPr>
            <a:r>
              <a:rPr lang="en-US" altLang="en-US" sz="1600" b="1" kern="0" dirty="0">
                <a:solidFill>
                  <a:srgbClr val="000000"/>
                </a:solidFill>
                <a:latin typeface="Arial" panose="020B0604020202020204" pitchFamily="34" charset="0"/>
                <a:cs typeface="Arial" panose="020B0604020202020204" pitchFamily="34" charset="0"/>
              </a:rPr>
              <a:t>Assumptions:</a:t>
            </a:r>
          </a:p>
          <a:p>
            <a:pPr fontAlgn="base">
              <a:spcAft>
                <a:spcPct val="0"/>
              </a:spcAft>
              <a:defRPr/>
            </a:pPr>
            <a:endParaRPr lang="en-US" altLang="en-US" sz="1600" b="1" kern="0" dirty="0">
              <a:solidFill>
                <a:srgbClr val="000000"/>
              </a:solidFill>
              <a:latin typeface="Arial" panose="020B0604020202020204" pitchFamily="34" charset="0"/>
              <a:cs typeface="Arial" panose="020B0604020202020204" pitchFamily="34" charset="0"/>
            </a:endParaRPr>
          </a:p>
          <a:p>
            <a:pPr marL="311045" indent="-311045" fontAlgn="base">
              <a:spcAft>
                <a:spcPct val="0"/>
              </a:spcAft>
              <a:buFont typeface="Arial" panose="020B0604020202020204" pitchFamily="34" charset="0"/>
              <a:buChar char="•"/>
              <a:defRPr/>
            </a:pPr>
            <a:r>
              <a:rPr lang="en-US" sz="1600" kern="0" dirty="0">
                <a:solidFill>
                  <a:srgbClr val="000000"/>
                </a:solidFill>
                <a:latin typeface="Arial" panose="020B0604020202020204" pitchFamily="34" charset="0"/>
                <a:cs typeface="Arial" panose="020B0604020202020204" pitchFamily="34" charset="0"/>
              </a:rPr>
              <a:t>In the short term some production factors cannot be exchanged between sectors, e.g.</a:t>
            </a:r>
          </a:p>
          <a:p>
            <a:pPr marL="311045" indent="-311045" fontAlgn="base">
              <a:spcAft>
                <a:spcPct val="0"/>
              </a:spcAft>
              <a:buFont typeface="Arial" panose="020B0604020202020204" pitchFamily="34" charset="0"/>
              <a:buChar char="•"/>
              <a:defRPr/>
            </a:pPr>
            <a:endParaRPr lang="en-US" sz="1600" kern="0" dirty="0">
              <a:solidFill>
                <a:srgbClr val="000000"/>
              </a:solidFill>
              <a:latin typeface="Arial" panose="020B0604020202020204" pitchFamily="34" charset="0"/>
              <a:cs typeface="Arial" panose="020B0604020202020204" pitchFamily="34" charset="0"/>
            </a:endParaRPr>
          </a:p>
          <a:p>
            <a:pPr marL="768245" lvl="1" indent="-311045" fontAlgn="base">
              <a:spcAft>
                <a:spcPct val="0"/>
              </a:spcAft>
              <a:buFont typeface="Arial" panose="020B0604020202020204" pitchFamily="34" charset="0"/>
              <a:buChar char="•"/>
              <a:defRPr/>
            </a:pPr>
            <a:r>
              <a:rPr lang="en-US" sz="1600" kern="0" dirty="0">
                <a:solidFill>
                  <a:srgbClr val="000000"/>
                </a:solidFill>
                <a:latin typeface="Arial" panose="020B0604020202020204" pitchFamily="34" charset="0"/>
                <a:cs typeface="Arial" panose="020B0604020202020204" pitchFamily="34" charset="0"/>
              </a:rPr>
              <a:t>land</a:t>
            </a:r>
          </a:p>
          <a:p>
            <a:pPr marL="768245" lvl="1" indent="-311045" fontAlgn="base">
              <a:spcAft>
                <a:spcPct val="0"/>
              </a:spcAft>
              <a:buFont typeface="Arial" panose="020B0604020202020204" pitchFamily="34" charset="0"/>
              <a:buChar char="•"/>
              <a:defRPr/>
            </a:pPr>
            <a:endParaRPr lang="en-US" sz="1600" kern="0" dirty="0">
              <a:solidFill>
                <a:srgbClr val="000000"/>
              </a:solidFill>
              <a:latin typeface="Arial" panose="020B0604020202020204" pitchFamily="34" charset="0"/>
              <a:cs typeface="Arial" panose="020B0604020202020204" pitchFamily="34" charset="0"/>
            </a:endParaRPr>
          </a:p>
          <a:p>
            <a:pPr marL="768245" lvl="1" indent="-311045" fontAlgn="base">
              <a:spcAft>
                <a:spcPct val="0"/>
              </a:spcAft>
              <a:buFont typeface="Arial" panose="020B0604020202020204" pitchFamily="34" charset="0"/>
              <a:buChar char="•"/>
              <a:defRPr/>
            </a:pPr>
            <a:endParaRPr lang="en-US" sz="1600" kern="0" dirty="0">
              <a:solidFill>
                <a:srgbClr val="000000"/>
              </a:solidFill>
              <a:latin typeface="Arial" panose="020B0604020202020204" pitchFamily="34" charset="0"/>
              <a:cs typeface="Arial" panose="020B0604020202020204" pitchFamily="34" charset="0"/>
            </a:endParaRPr>
          </a:p>
          <a:p>
            <a:pPr marL="768245" lvl="1" indent="-311045" fontAlgn="base">
              <a:spcAft>
                <a:spcPct val="0"/>
              </a:spcAft>
              <a:buFont typeface="Arial" panose="020B0604020202020204" pitchFamily="34" charset="0"/>
              <a:buChar char="•"/>
              <a:defRPr/>
            </a:pPr>
            <a:r>
              <a:rPr lang="en-US" sz="1600" kern="0" dirty="0">
                <a:solidFill>
                  <a:srgbClr val="000000"/>
                </a:solidFill>
                <a:latin typeface="Arial" panose="020B0604020202020204" pitchFamily="34" charset="0"/>
                <a:cs typeface="Arial" panose="020B0604020202020204" pitchFamily="34" charset="0"/>
              </a:rPr>
              <a:t>Industry-specific capital</a:t>
            </a:r>
          </a:p>
          <a:p>
            <a:pPr marL="768245" lvl="1" indent="-311045" fontAlgn="base">
              <a:spcAft>
                <a:spcPct val="0"/>
              </a:spcAft>
              <a:buFont typeface="Arial" panose="020B0604020202020204" pitchFamily="34" charset="0"/>
              <a:buChar char="•"/>
              <a:defRPr/>
            </a:pPr>
            <a:endParaRPr lang="en-US" sz="1600" kern="0" dirty="0">
              <a:solidFill>
                <a:srgbClr val="000000"/>
              </a:solidFill>
              <a:latin typeface="Arial" panose="020B0604020202020204" pitchFamily="34" charset="0"/>
              <a:cs typeface="Arial" panose="020B0604020202020204" pitchFamily="34" charset="0"/>
            </a:endParaRPr>
          </a:p>
          <a:p>
            <a:pPr marL="768245" lvl="1" indent="-311045" fontAlgn="base">
              <a:spcAft>
                <a:spcPct val="0"/>
              </a:spcAft>
              <a:buFont typeface="Arial" panose="020B0604020202020204" pitchFamily="34" charset="0"/>
              <a:buChar char="•"/>
              <a:defRPr/>
            </a:pPr>
            <a:r>
              <a:rPr lang="en-US" sz="1600" kern="0" dirty="0">
                <a:solidFill>
                  <a:srgbClr val="000000"/>
                </a:solidFill>
                <a:latin typeface="Arial" panose="020B0604020202020204" pitchFamily="34" charset="0"/>
                <a:cs typeface="Arial" panose="020B0604020202020204" pitchFamily="34" charset="0"/>
              </a:rPr>
              <a:t>High-skilled </a:t>
            </a:r>
            <a:r>
              <a:rPr lang="en-US" sz="1600" kern="0" dirty="0" err="1">
                <a:solidFill>
                  <a:srgbClr val="000000"/>
                </a:solidFill>
                <a:latin typeface="Arial" panose="020B0604020202020204" pitchFamily="34" charset="0"/>
                <a:cs typeface="Arial" panose="020B0604020202020204" pitchFamily="34" charset="0"/>
              </a:rPr>
              <a:t>labour</a:t>
            </a:r>
            <a:endParaRPr lang="en-US" sz="1600" kern="0" dirty="0">
              <a:solidFill>
                <a:srgbClr val="000000"/>
              </a:solidFill>
              <a:latin typeface="Arial" panose="020B0604020202020204" pitchFamily="34" charset="0"/>
              <a:cs typeface="Arial" panose="020B0604020202020204" pitchFamily="34" charset="0"/>
            </a:endParaRPr>
          </a:p>
          <a:p>
            <a:pPr lvl="1" fontAlgn="base">
              <a:spcAft>
                <a:spcPct val="0"/>
              </a:spcAft>
              <a:defRPr/>
            </a:pPr>
            <a:endParaRPr lang="en-US" sz="2400" kern="0" dirty="0">
              <a:solidFill>
                <a:srgbClr val="000000"/>
              </a:solidFill>
              <a:latin typeface="Arial" panose="020B0604020202020204" pitchFamily="34" charset="0"/>
              <a:cs typeface="Arial" panose="020B0604020202020204" pitchFamily="34" charset="0"/>
            </a:endParaRPr>
          </a:p>
          <a:p>
            <a:pPr marL="768245" lvl="1" indent="-311045" fontAlgn="base">
              <a:spcAft>
                <a:spcPct val="0"/>
              </a:spcAft>
              <a:buFont typeface="Arial" panose="020B0604020202020204" pitchFamily="34" charset="0"/>
              <a:buChar char="•"/>
              <a:defRPr/>
            </a:pPr>
            <a:endParaRPr lang="en-US" sz="1503" dirty="0">
              <a:solidFill>
                <a:sysClr val="windowText" lastClr="000000"/>
              </a:solidFill>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8" name="Textfeld 7">
                <a:extLst>
                  <a:ext uri="{FF2B5EF4-FFF2-40B4-BE49-F238E27FC236}">
                    <a16:creationId xmlns:a16="http://schemas.microsoft.com/office/drawing/2014/main" id="{AEEE97DF-7FF5-4483-AA1D-0BB24E841D4C}"/>
                  </a:ext>
                </a:extLst>
              </p:cNvPr>
              <p:cNvSpPr txBox="1"/>
              <p:nvPr/>
            </p:nvSpPr>
            <p:spPr>
              <a:xfrm>
                <a:off x="381475" y="3530071"/>
                <a:ext cx="7848872" cy="2784602"/>
              </a:xfrm>
              <a:prstGeom prst="rect">
                <a:avLst/>
              </a:prstGeom>
              <a:noFill/>
            </p:spPr>
            <p:txBody>
              <a:bodyPr wrap="square" rtlCol="0">
                <a:noAutofit/>
              </a:bodyPr>
              <a:lstStyle/>
              <a:p>
                <a:pPr marL="342900" indent="-342900">
                  <a:buFont typeface="Arial" panose="020B0604020202020204" pitchFamily="34" charset="0"/>
                  <a:buChar char="•"/>
                </a:pPr>
                <a:r>
                  <a:rPr lang="de-DE" sz="2000" dirty="0"/>
                  <a:t>2 Countries: 	A und B</a:t>
                </a:r>
              </a:p>
              <a:p>
                <a:pPr marL="342900" indent="-342900">
                  <a:buFont typeface="Arial" panose="020B0604020202020204" pitchFamily="34" charset="0"/>
                  <a:buChar char="•"/>
                </a:pPr>
                <a:r>
                  <a:rPr lang="de-DE" sz="2000" dirty="0"/>
                  <a:t>2 </a:t>
                </a:r>
                <a:r>
                  <a:rPr lang="de-DE" sz="2000" dirty="0" err="1"/>
                  <a:t>Goods</a:t>
                </a:r>
                <a:r>
                  <a:rPr lang="de-DE" sz="2000" dirty="0"/>
                  <a:t>:	</a:t>
                </a:r>
                <a:r>
                  <a:rPr lang="de-DE" sz="2000" dirty="0" err="1"/>
                  <a:t>Grain</a:t>
                </a:r>
                <a:r>
                  <a:rPr lang="de-DE" sz="2000" dirty="0"/>
                  <a:t> G und Machinery M </a:t>
                </a:r>
              </a:p>
              <a:p>
                <a:pPr marL="342900" indent="-342900">
                  <a:buFont typeface="Arial" panose="020B0604020202020204" pitchFamily="34" charset="0"/>
                  <a:buChar char="•"/>
                </a:pPr>
                <a:r>
                  <a:rPr lang="de-DE" sz="2000" dirty="0"/>
                  <a:t>2 </a:t>
                </a:r>
                <a:r>
                  <a:rPr lang="de-DE" sz="2000" dirty="0" err="1"/>
                  <a:t>Production</a:t>
                </a:r>
                <a:r>
                  <a:rPr lang="de-DE" sz="2000" dirty="0"/>
                  <a:t> </a:t>
                </a:r>
                <a:r>
                  <a:rPr lang="de-DE" sz="2000" dirty="0" err="1"/>
                  <a:t>factors</a:t>
                </a:r>
                <a:r>
                  <a:rPr lang="de-DE" sz="2000" dirty="0"/>
                  <a:t>: Labour L and  Capital K</a:t>
                </a:r>
                <a:r>
                  <a:rPr lang="de-DE" sz="2000" baseline="-25000" dirty="0"/>
                  <a:t>G</a:t>
                </a:r>
                <a:r>
                  <a:rPr lang="de-DE" sz="2000" dirty="0"/>
                  <a:t> and K</a:t>
                </a:r>
                <a:r>
                  <a:rPr lang="de-DE" sz="2000" baseline="-25000" dirty="0"/>
                  <a:t>M</a:t>
                </a:r>
              </a:p>
              <a:p>
                <a:pPr marL="342900" indent="-342900">
                  <a:buFont typeface="Arial" panose="020B0604020202020204" pitchFamily="34" charset="0"/>
                  <a:buChar char="•"/>
                </a:pPr>
                <a:r>
                  <a:rPr lang="de-DE" sz="2000" dirty="0"/>
                  <a:t>2x2x2-Model</a:t>
                </a:r>
              </a:p>
              <a:p>
                <a:pPr marL="342900" indent="-342900">
                  <a:buFont typeface="Arial" panose="020B0604020202020204" pitchFamily="34" charset="0"/>
                  <a:buChar char="•"/>
                </a:pPr>
                <a:endParaRPr lang="de-DE" sz="2000" dirty="0"/>
              </a:p>
              <a:p>
                <a:pPr marL="800100" lvl="1" indent="-342900">
                  <a:buFont typeface="Wingdings" panose="05000000000000000000" pitchFamily="2" charset="2"/>
                  <a:buChar char="Ø"/>
                </a:pPr>
                <a:r>
                  <a:rPr lang="de-DE" sz="2000" dirty="0"/>
                  <a:t>L </a:t>
                </a:r>
                <a:r>
                  <a:rPr lang="de-DE" sz="2000" dirty="0" err="1"/>
                  <a:t>is</a:t>
                </a:r>
                <a:r>
                  <a:rPr lang="de-DE" sz="2000" dirty="0"/>
                  <a:t> flexible </a:t>
                </a:r>
                <a:r>
                  <a:rPr lang="de-DE" sz="2000" dirty="0" err="1"/>
                  <a:t>between</a:t>
                </a:r>
                <a:r>
                  <a:rPr lang="de-DE" sz="2000" dirty="0"/>
                  <a:t> </a:t>
                </a:r>
                <a:r>
                  <a:rPr lang="de-DE" sz="2000" dirty="0" err="1"/>
                  <a:t>sectors</a:t>
                </a:r>
                <a:endParaRPr lang="de-DE" sz="2000" dirty="0"/>
              </a:p>
              <a:p>
                <a:pPr marL="800100" lvl="1" indent="-342900">
                  <a:buFont typeface="Wingdings" panose="05000000000000000000" pitchFamily="2" charset="2"/>
                  <a:buChar char="Ø"/>
                </a:pPr>
                <a:r>
                  <a:rPr lang="de-DE" sz="2000" dirty="0"/>
                  <a:t>Overall </a:t>
                </a:r>
                <a:r>
                  <a:rPr lang="de-DE" sz="2000" dirty="0" err="1"/>
                  <a:t>inelastic</a:t>
                </a:r>
                <a:r>
                  <a:rPr lang="de-DE" sz="2000" dirty="0"/>
                  <a:t> </a:t>
                </a:r>
                <a:r>
                  <a:rPr lang="de-DE" sz="2000" dirty="0" err="1"/>
                  <a:t>labour</a:t>
                </a:r>
                <a:r>
                  <a:rPr lang="de-DE" sz="2000" dirty="0"/>
                  <a:t> </a:t>
                </a:r>
                <a:r>
                  <a:rPr lang="de-DE" sz="2000" dirty="0" err="1"/>
                  <a:t>supply</a:t>
                </a:r>
                <a:r>
                  <a:rPr lang="de-DE" sz="2000" dirty="0"/>
                  <a:t> </a:t>
                </a:r>
                <a14:m>
                  <m:oMath xmlns:m="http://schemas.openxmlformats.org/officeDocument/2006/math">
                    <m:acc>
                      <m:accPr>
                        <m:chr m:val="̅"/>
                        <m:ctrlPr>
                          <a:rPr lang="de-DE" sz="2000" i="1">
                            <a:latin typeface="Cambria Math" panose="02040503050406030204" pitchFamily="18" charset="0"/>
                          </a:rPr>
                        </m:ctrlPr>
                      </m:accPr>
                      <m:e>
                        <m:r>
                          <a:rPr lang="de-DE" sz="2000" i="1">
                            <a:latin typeface="Cambria Math" panose="02040503050406030204" pitchFamily="18" charset="0"/>
                          </a:rPr>
                          <m:t>𝐿</m:t>
                        </m:r>
                      </m:e>
                    </m:acc>
                  </m:oMath>
                </a14:m>
                <a:r>
                  <a:rPr lang="de-DE" sz="2000" dirty="0"/>
                  <a:t>= L</a:t>
                </a:r>
                <a:r>
                  <a:rPr lang="de-DE" sz="2000" baseline="-25000" dirty="0"/>
                  <a:t>G</a:t>
                </a:r>
                <a:r>
                  <a:rPr lang="de-DE" sz="2000" dirty="0"/>
                  <a:t> + L</a:t>
                </a:r>
                <a:r>
                  <a:rPr lang="de-DE" sz="2000" baseline="-25000" dirty="0"/>
                  <a:t>M</a:t>
                </a:r>
              </a:p>
              <a:p>
                <a:pPr lvl="1"/>
                <a:r>
                  <a:rPr lang="de-DE" sz="2000" baseline="-25000" dirty="0"/>
                  <a:t>       </a:t>
                </a:r>
                <a:r>
                  <a:rPr lang="de-DE" sz="2000" dirty="0"/>
                  <a:t>und </a:t>
                </a:r>
                <a14:m>
                  <m:oMath xmlns:m="http://schemas.openxmlformats.org/officeDocument/2006/math">
                    <m:acc>
                      <m:accPr>
                        <m:chr m:val="̅"/>
                        <m:ctrlPr>
                          <a:rPr lang="de-DE" sz="2000" i="1">
                            <a:latin typeface="Cambria Math" panose="02040503050406030204" pitchFamily="18" charset="0"/>
                          </a:rPr>
                        </m:ctrlPr>
                      </m:accPr>
                      <m:e>
                        <m:r>
                          <a:rPr lang="de-DE" sz="2000" i="1">
                            <a:latin typeface="Cambria Math" panose="02040503050406030204" pitchFamily="18" charset="0"/>
                          </a:rPr>
                          <m:t>𝐿</m:t>
                        </m:r>
                      </m:e>
                    </m:acc>
                    <m:r>
                      <a:rPr lang="de-DE" sz="2000" i="1">
                        <a:latin typeface="Cambria Math" panose="02040503050406030204" pitchFamily="18" charset="0"/>
                      </a:rPr>
                      <m:t> </m:t>
                    </m:r>
                  </m:oMath>
                </a14:m>
                <a:r>
                  <a:rPr lang="de-DE" sz="2000" dirty="0"/>
                  <a:t>= </a:t>
                </a:r>
                <a:r>
                  <a:rPr lang="de-DE" sz="2000" dirty="0" err="1"/>
                  <a:t>const</a:t>
                </a:r>
                <a:r>
                  <a:rPr lang="de-DE" sz="2000" dirty="0"/>
                  <a:t>.</a:t>
                </a:r>
              </a:p>
              <a:p>
                <a:pPr marL="800100" lvl="1" indent="-342900">
                  <a:buFont typeface="Wingdings" panose="05000000000000000000" pitchFamily="2" charset="2"/>
                  <a:buChar char="Ø"/>
                </a:pPr>
                <a:r>
                  <a:rPr lang="de-DE" sz="2000" dirty="0"/>
                  <a:t>K</a:t>
                </a:r>
                <a:r>
                  <a:rPr lang="de-DE" sz="2000" baseline="-25000" dirty="0"/>
                  <a:t>G</a:t>
                </a:r>
                <a:r>
                  <a:rPr lang="de-DE" sz="2000" dirty="0"/>
                  <a:t> bzw. K</a:t>
                </a:r>
                <a:r>
                  <a:rPr lang="de-DE" sz="2000" baseline="-25000" dirty="0"/>
                  <a:t>M</a:t>
                </a:r>
                <a:r>
                  <a:rPr lang="de-DE" sz="2000" dirty="0"/>
                  <a:t> </a:t>
                </a:r>
                <a:r>
                  <a:rPr lang="de-DE" sz="2000" dirty="0" err="1"/>
                  <a:t>are</a:t>
                </a:r>
                <a:r>
                  <a:rPr lang="de-DE" sz="2000" dirty="0"/>
                  <a:t> </a:t>
                </a:r>
                <a:r>
                  <a:rPr lang="de-DE" sz="2000" dirty="0" err="1"/>
                  <a:t>sector</a:t>
                </a:r>
                <a:r>
                  <a:rPr lang="de-DE" sz="2000" dirty="0"/>
                  <a:t> </a:t>
                </a:r>
                <a:r>
                  <a:rPr lang="de-DE" sz="2000" dirty="0" err="1"/>
                  <a:t>specific</a:t>
                </a:r>
                <a:r>
                  <a:rPr lang="de-DE" sz="2000" dirty="0"/>
                  <a:t> an d </a:t>
                </a:r>
                <a:r>
                  <a:rPr lang="de-DE" sz="2000" dirty="0" err="1"/>
                  <a:t>cannot</a:t>
                </a:r>
                <a:r>
                  <a:rPr lang="de-DE" sz="2000" dirty="0"/>
                  <a:t> </a:t>
                </a:r>
                <a:r>
                  <a:rPr lang="de-DE" sz="2000" dirty="0" err="1"/>
                  <a:t>be</a:t>
                </a:r>
                <a:r>
                  <a:rPr lang="de-DE" sz="2000" dirty="0"/>
                  <a:t> </a:t>
                </a:r>
                <a:r>
                  <a:rPr lang="de-DE" sz="2000" dirty="0" err="1"/>
                  <a:t>moved</a:t>
                </a:r>
                <a:r>
                  <a:rPr lang="de-DE" sz="2000" dirty="0"/>
                  <a:t>.</a:t>
                </a:r>
              </a:p>
            </p:txBody>
          </p:sp>
        </mc:Choice>
        <mc:Fallback xmlns="">
          <p:sp>
            <p:nvSpPr>
              <p:cNvPr id="8" name="Textfeld 7">
                <a:extLst>
                  <a:ext uri="{FF2B5EF4-FFF2-40B4-BE49-F238E27FC236}">
                    <a16:creationId xmlns:a16="http://schemas.microsoft.com/office/drawing/2014/main" id="{AEEE97DF-7FF5-4483-AA1D-0BB24E841D4C}"/>
                  </a:ext>
                </a:extLst>
              </p:cNvPr>
              <p:cNvSpPr txBox="1">
                <a:spLocks noRot="1" noChangeAspect="1" noMove="1" noResize="1" noEditPoints="1" noAdjustHandles="1" noChangeArrowheads="1" noChangeShapeType="1" noTextEdit="1"/>
              </p:cNvSpPr>
              <p:nvPr/>
            </p:nvSpPr>
            <p:spPr>
              <a:xfrm>
                <a:off x="381475" y="3530071"/>
                <a:ext cx="7848872" cy="2784602"/>
              </a:xfrm>
              <a:prstGeom prst="rect">
                <a:avLst/>
              </a:prstGeom>
              <a:blipFill>
                <a:blip r:embed="rId3"/>
                <a:stretch>
                  <a:fillRect l="-699" t="-1094" b="-5689"/>
                </a:stretch>
              </a:blipFill>
            </p:spPr>
            <p:txBody>
              <a:bodyPr/>
              <a:lstStyle/>
              <a:p>
                <a:r>
                  <a:rPr lang="de-DE">
                    <a:noFill/>
                  </a:rPr>
                  <a:t> </a:t>
                </a:r>
              </a:p>
            </p:txBody>
          </p:sp>
        </mc:Fallback>
      </mc:AlternateContent>
    </p:spTree>
    <p:extLst>
      <p:ext uri="{BB962C8B-B14F-4D97-AF65-F5344CB8AC3E}">
        <p14:creationId xmlns:p14="http://schemas.microsoft.com/office/powerpoint/2010/main" val="41252547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5243" y="237764"/>
            <a:ext cx="6171643" cy="564042"/>
          </a:xfrm>
          <a:prstGeom prst="rect">
            <a:avLst/>
          </a:prstGeom>
          <a:noFill/>
          <a:ln>
            <a:noFill/>
          </a:ln>
        </p:spPr>
        <p:txBody>
          <a:bodyPr vert="horz" wrap="none" lIns="81638" tIns="40819" rIns="81638" bIns="40819" anchorCtr="0" compatLnSpc="0">
            <a:spAutoFit/>
          </a:bodyPr>
          <a:lstStyle/>
          <a:p>
            <a:r>
              <a:rPr lang="de-DE" sz="3266" dirty="0" err="1">
                <a:latin typeface="Arial" pitchFamily="18"/>
                <a:ea typeface="Droid Sans Fallback" pitchFamily="2"/>
                <a:cs typeface="Lohit Hindi" pitchFamily="2"/>
              </a:rPr>
              <a:t>Neocalssical</a:t>
            </a:r>
            <a:r>
              <a:rPr lang="de-DE" sz="3266" dirty="0">
                <a:latin typeface="Arial" pitchFamily="18"/>
                <a:ea typeface="Droid Sans Fallback" pitchFamily="2"/>
                <a:cs typeface="Lohit Hindi" pitchFamily="2"/>
              </a:rPr>
              <a:t> </a:t>
            </a:r>
            <a:r>
              <a:rPr lang="de-DE" sz="3266" dirty="0" err="1">
                <a:latin typeface="Arial" pitchFamily="18"/>
                <a:ea typeface="Droid Sans Fallback" pitchFamily="2"/>
                <a:cs typeface="Lohit Hindi" pitchFamily="2"/>
              </a:rPr>
              <a:t>production</a:t>
            </a:r>
            <a:r>
              <a:rPr lang="de-DE" sz="3266" dirty="0">
                <a:latin typeface="Arial" pitchFamily="18"/>
                <a:ea typeface="Droid Sans Fallback" pitchFamily="2"/>
                <a:cs typeface="Lohit Hindi" pitchFamily="2"/>
              </a:rPr>
              <a:t> </a:t>
            </a:r>
            <a:r>
              <a:rPr lang="de-DE" sz="3266" dirty="0" err="1">
                <a:latin typeface="Arial" pitchFamily="18"/>
                <a:ea typeface="Droid Sans Fallback" pitchFamily="2"/>
                <a:cs typeface="Lohit Hindi" pitchFamily="2"/>
              </a:rPr>
              <a:t>function</a:t>
            </a:r>
            <a:endParaRPr lang="de-DE" sz="3266" dirty="0">
              <a:latin typeface="Arial" pitchFamily="18"/>
              <a:ea typeface="Droid Sans Fallback" pitchFamily="2"/>
              <a:cs typeface="Lohit Hindi" pitchFamily="2"/>
            </a:endParaRPr>
          </a:p>
        </p:txBody>
      </p:sp>
      <p:cxnSp>
        <p:nvCxnSpPr>
          <p:cNvPr id="26" name="Straight Arrow Connector 7"/>
          <p:cNvCxnSpPr/>
          <p:nvPr/>
        </p:nvCxnSpPr>
        <p:spPr>
          <a:xfrm>
            <a:off x="1685290" y="5841328"/>
            <a:ext cx="640111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9"/>
          <p:cNvCxnSpPr/>
          <p:nvPr/>
        </p:nvCxnSpPr>
        <p:spPr>
          <a:xfrm flipV="1">
            <a:off x="1685290" y="2183548"/>
            <a:ext cx="0" cy="365778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9" name="Rectangle 12"/>
              <p:cNvSpPr/>
              <p:nvPr/>
            </p:nvSpPr>
            <p:spPr>
              <a:xfrm>
                <a:off x="835770" y="2304256"/>
                <a:ext cx="979762" cy="307777"/>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de-DE" sz="1400" b="1" i="1">
                          <a:latin typeface="Cambria Math" panose="02040503050406030204" pitchFamily="18" charset="0"/>
                        </a:rPr>
                        <m:t>𝒀</m:t>
                      </m:r>
                    </m:oMath>
                  </m:oMathPara>
                </a14:m>
                <a:endParaRPr lang="en-US" sz="1400" b="1" dirty="0"/>
              </a:p>
            </p:txBody>
          </p:sp>
        </mc:Choice>
        <mc:Fallback xmlns="">
          <p:sp>
            <p:nvSpPr>
              <p:cNvPr id="29" name="Rectangle 12"/>
              <p:cNvSpPr>
                <a:spLocks noRot="1" noChangeAspect="1" noMove="1" noResize="1" noEditPoints="1" noAdjustHandles="1" noChangeArrowheads="1" noChangeShapeType="1" noTextEdit="1"/>
              </p:cNvSpPr>
              <p:nvPr/>
            </p:nvSpPr>
            <p:spPr>
              <a:xfrm>
                <a:off x="835770" y="2304256"/>
                <a:ext cx="979762" cy="307777"/>
              </a:xfrm>
              <a:prstGeom prst="rect">
                <a:avLst/>
              </a:prstGeom>
              <a:blipFill>
                <a:blip r:embed="rId3"/>
                <a:stretch>
                  <a:fillRect/>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30" name="Rectangle 14"/>
              <p:cNvSpPr/>
              <p:nvPr/>
            </p:nvSpPr>
            <p:spPr>
              <a:xfrm>
                <a:off x="7204854" y="5881111"/>
                <a:ext cx="1077974" cy="307777"/>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de-DE" sz="1400" b="1" i="1">
                          <a:solidFill>
                            <a:srgbClr val="FF0000"/>
                          </a:solidFill>
                          <a:latin typeface="Cambria Math" panose="02040503050406030204" pitchFamily="18" charset="0"/>
                        </a:rPr>
                        <m:t>𝑳</m:t>
                      </m:r>
                    </m:oMath>
                  </m:oMathPara>
                </a14:m>
                <a:endParaRPr lang="en-US" sz="1400" b="1" dirty="0">
                  <a:solidFill>
                    <a:srgbClr val="FF0000"/>
                  </a:solidFill>
                </a:endParaRPr>
              </a:p>
            </p:txBody>
          </p:sp>
        </mc:Choice>
        <mc:Fallback xmlns="">
          <p:sp>
            <p:nvSpPr>
              <p:cNvPr id="30" name="Rectangle 14"/>
              <p:cNvSpPr>
                <a:spLocks noRot="1" noChangeAspect="1" noMove="1" noResize="1" noEditPoints="1" noAdjustHandles="1" noChangeArrowheads="1" noChangeShapeType="1" noTextEdit="1"/>
              </p:cNvSpPr>
              <p:nvPr/>
            </p:nvSpPr>
            <p:spPr>
              <a:xfrm>
                <a:off x="7204854" y="5881111"/>
                <a:ext cx="1077974" cy="307777"/>
              </a:xfrm>
              <a:prstGeom prst="rect">
                <a:avLst/>
              </a:prstGeom>
              <a:blipFill>
                <a:blip r:embed="rId4"/>
                <a:stretch>
                  <a:fillRect/>
                </a:stretch>
              </a:blipFill>
            </p:spPr>
            <p:txBody>
              <a:bodyPr/>
              <a:lstStyle/>
              <a:p>
                <a:r>
                  <a:rPr lang="de-DE">
                    <a:noFill/>
                  </a:rPr>
                  <a:t> </a:t>
                </a:r>
              </a:p>
            </p:txBody>
          </p:sp>
        </mc:Fallback>
      </mc:AlternateContent>
      <p:sp>
        <p:nvSpPr>
          <p:cNvPr id="31" name="Freeform 16"/>
          <p:cNvSpPr/>
          <p:nvPr/>
        </p:nvSpPr>
        <p:spPr>
          <a:xfrm>
            <a:off x="1680764" y="2482808"/>
            <a:ext cx="4514145" cy="3307340"/>
          </a:xfrm>
          <a:custGeom>
            <a:avLst/>
            <a:gdLst>
              <a:gd name="connsiteX0" fmla="*/ 0 w 5316279"/>
              <a:gd name="connsiteY0" fmla="*/ 2998381 h 2998381"/>
              <a:gd name="connsiteX1" fmla="*/ 2041451 w 5316279"/>
              <a:gd name="connsiteY1" fmla="*/ 914400 h 2998381"/>
              <a:gd name="connsiteX2" fmla="*/ 5316279 w 5316279"/>
              <a:gd name="connsiteY2" fmla="*/ 0 h 2998381"/>
              <a:gd name="connsiteX3" fmla="*/ 5316279 w 5316279"/>
              <a:gd name="connsiteY3" fmla="*/ 0 h 2998381"/>
            </a:gdLst>
            <a:ahLst/>
            <a:cxnLst>
              <a:cxn ang="0">
                <a:pos x="connsiteX0" y="connsiteY0"/>
              </a:cxn>
              <a:cxn ang="0">
                <a:pos x="connsiteX1" y="connsiteY1"/>
              </a:cxn>
              <a:cxn ang="0">
                <a:pos x="connsiteX2" y="connsiteY2"/>
              </a:cxn>
              <a:cxn ang="0">
                <a:pos x="connsiteX3" y="connsiteY3"/>
              </a:cxn>
            </a:cxnLst>
            <a:rect l="l" t="t" r="r" b="b"/>
            <a:pathLst>
              <a:path w="5316279" h="2998381">
                <a:moveTo>
                  <a:pt x="0" y="2998381"/>
                </a:moveTo>
                <a:cubicBezTo>
                  <a:pt x="577702" y="2206255"/>
                  <a:pt x="1155405" y="1414130"/>
                  <a:pt x="2041451" y="914400"/>
                </a:cubicBezTo>
                <a:cubicBezTo>
                  <a:pt x="2927497" y="414670"/>
                  <a:pt x="5316279" y="0"/>
                  <a:pt x="5316279" y="0"/>
                </a:cubicBezTo>
                <a:lnTo>
                  <a:pt x="5316279" y="0"/>
                </a:lnTo>
              </a:path>
            </a:pathLst>
          </a:custGeom>
          <a:noFill/>
          <a:ln w="508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33"/>
          </a:p>
        </p:txBody>
      </p:sp>
      <mc:AlternateContent xmlns:mc="http://schemas.openxmlformats.org/markup-compatibility/2006" xmlns:a14="http://schemas.microsoft.com/office/drawing/2010/main">
        <mc:Choice Requires="a14">
          <p:sp>
            <p:nvSpPr>
              <p:cNvPr id="45" name="Rectangle 12">
                <a:extLst>
                  <a:ext uri="{FF2B5EF4-FFF2-40B4-BE49-F238E27FC236}">
                    <a16:creationId xmlns:a16="http://schemas.microsoft.com/office/drawing/2014/main" id="{BD8EF474-3B71-4113-B1C0-731B63D41213}"/>
                  </a:ext>
                </a:extLst>
              </p:cNvPr>
              <p:cNvSpPr/>
              <p:nvPr/>
            </p:nvSpPr>
            <p:spPr>
              <a:xfrm>
                <a:off x="212774" y="1671351"/>
                <a:ext cx="1245991" cy="343620"/>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de-DE" sz="1633" b="1" i="1" smtClean="0">
                          <a:latin typeface="Cambria Math" panose="02040503050406030204" pitchFamily="18" charset="0"/>
                        </a:rPr>
                        <m:t>𝒀</m:t>
                      </m:r>
                      <m:r>
                        <a:rPr lang="de-DE" sz="1633" b="1" i="1" smtClean="0">
                          <a:latin typeface="Cambria Math" panose="02040503050406030204" pitchFamily="18" charset="0"/>
                        </a:rPr>
                        <m:t>=</m:t>
                      </m:r>
                      <m:r>
                        <a:rPr lang="de-DE" sz="1633" b="1" i="1" smtClean="0">
                          <a:latin typeface="Cambria Math" panose="02040503050406030204" pitchFamily="18" charset="0"/>
                        </a:rPr>
                        <m:t>𝑮</m:t>
                      </m:r>
                      <m:r>
                        <a:rPr lang="de-DE" sz="1633" b="1" i="1" smtClean="0">
                          <a:latin typeface="Cambria Math" panose="02040503050406030204" pitchFamily="18" charset="0"/>
                        </a:rPr>
                        <m:t>,</m:t>
                      </m:r>
                      <m:r>
                        <a:rPr lang="de-DE" sz="1633" b="1" i="1" smtClean="0">
                          <a:latin typeface="Cambria Math" panose="02040503050406030204" pitchFamily="18" charset="0"/>
                        </a:rPr>
                        <m:t>𝑴</m:t>
                      </m:r>
                    </m:oMath>
                  </m:oMathPara>
                </a14:m>
                <a:endParaRPr lang="en-US" sz="1633" b="1" dirty="0"/>
              </a:p>
            </p:txBody>
          </p:sp>
        </mc:Choice>
        <mc:Fallback xmlns="">
          <p:sp>
            <p:nvSpPr>
              <p:cNvPr id="45" name="Rectangle 12">
                <a:extLst>
                  <a:ext uri="{FF2B5EF4-FFF2-40B4-BE49-F238E27FC236}">
                    <a16:creationId xmlns:a16="http://schemas.microsoft.com/office/drawing/2014/main" id="{BD8EF474-3B71-4113-B1C0-731B63D41213}"/>
                  </a:ext>
                </a:extLst>
              </p:cNvPr>
              <p:cNvSpPr>
                <a:spLocks noRot="1" noChangeAspect="1" noMove="1" noResize="1" noEditPoints="1" noAdjustHandles="1" noChangeArrowheads="1" noChangeShapeType="1" noTextEdit="1"/>
              </p:cNvSpPr>
              <p:nvPr/>
            </p:nvSpPr>
            <p:spPr>
              <a:xfrm>
                <a:off x="212774" y="1671351"/>
                <a:ext cx="1245991" cy="343620"/>
              </a:xfrm>
              <a:prstGeom prst="rect">
                <a:avLst/>
              </a:prstGeom>
              <a:blipFill>
                <a:blip r:embed="rId9"/>
                <a:stretch>
                  <a:fillRect/>
                </a:stretch>
              </a:blipFill>
            </p:spPr>
            <p:txBody>
              <a:bodyPr/>
              <a:lstStyle/>
              <a:p>
                <a:r>
                  <a:rPr lang="de-DE">
                    <a:noFill/>
                  </a:rPr>
                  <a:t> </a:t>
                </a:r>
              </a:p>
            </p:txBody>
          </p:sp>
        </mc:Fallback>
      </mc:AlternateContent>
      <p:sp>
        <p:nvSpPr>
          <p:cNvPr id="7" name="Textfeld 6">
            <a:extLst>
              <a:ext uri="{FF2B5EF4-FFF2-40B4-BE49-F238E27FC236}">
                <a16:creationId xmlns:a16="http://schemas.microsoft.com/office/drawing/2014/main" id="{37EFE004-AFD0-4AAE-827A-259200DCA891}"/>
              </a:ext>
            </a:extLst>
          </p:cNvPr>
          <p:cNvSpPr txBox="1"/>
          <p:nvPr/>
        </p:nvSpPr>
        <p:spPr>
          <a:xfrm>
            <a:off x="6106400" y="1147037"/>
            <a:ext cx="5872826" cy="830997"/>
          </a:xfrm>
          <a:prstGeom prst="rect">
            <a:avLst/>
          </a:prstGeom>
          <a:noFill/>
        </p:spPr>
        <p:txBody>
          <a:bodyPr wrap="none" rtlCol="0">
            <a:spAutoFit/>
          </a:bodyPr>
          <a:lstStyle/>
          <a:p>
            <a:pPr marL="342900" indent="-342900">
              <a:buFont typeface="Arial" panose="020B0604020202020204" pitchFamily="34" charset="0"/>
              <a:buChar char="•"/>
            </a:pPr>
            <a:r>
              <a:rPr lang="de-DE" sz="2400" b="1" dirty="0"/>
              <a:t>positive but </a:t>
            </a:r>
            <a:r>
              <a:rPr lang="de-DE" sz="2400" b="1" dirty="0" err="1"/>
              <a:t>decreasing</a:t>
            </a:r>
            <a:r>
              <a:rPr lang="de-DE" sz="2400" b="1" dirty="0"/>
              <a:t> marginal </a:t>
            </a:r>
            <a:r>
              <a:rPr lang="de-DE" sz="2400" b="1" dirty="0" err="1"/>
              <a:t>products</a:t>
            </a:r>
            <a:endParaRPr lang="de-DE" sz="2400" b="1" dirty="0"/>
          </a:p>
          <a:p>
            <a:pPr marL="342900" indent="-342900">
              <a:buFont typeface="Arial" panose="020B0604020202020204" pitchFamily="34" charset="0"/>
              <a:buChar char="•"/>
            </a:pPr>
            <a:r>
              <a:rPr lang="de-DE" sz="2400" b="1" dirty="0" err="1"/>
              <a:t>constant</a:t>
            </a:r>
            <a:r>
              <a:rPr lang="de-DE" sz="2400" b="1" dirty="0"/>
              <a:t> </a:t>
            </a:r>
            <a:r>
              <a:rPr lang="de-DE" sz="2400" b="1" dirty="0" err="1"/>
              <a:t>returns</a:t>
            </a:r>
            <a:r>
              <a:rPr lang="de-DE" sz="2400" b="1" dirty="0"/>
              <a:t> to </a:t>
            </a:r>
            <a:r>
              <a:rPr lang="de-DE" sz="2400" b="1" dirty="0" err="1"/>
              <a:t>scale</a:t>
            </a:r>
            <a:endParaRPr lang="de-DE" sz="2400" b="1" dirty="0"/>
          </a:p>
        </p:txBody>
      </p:sp>
      <p:sp>
        <p:nvSpPr>
          <p:cNvPr id="39" name="Rechteck 38">
            <a:extLst>
              <a:ext uri="{FF2B5EF4-FFF2-40B4-BE49-F238E27FC236}">
                <a16:creationId xmlns:a16="http://schemas.microsoft.com/office/drawing/2014/main" id="{0D9FF62E-E4E4-4A7D-96F2-D5286058DE4E}"/>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8480798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43833" y="58096"/>
            <a:ext cx="7464960" cy="640485"/>
          </a:xfrm>
          <a:prstGeom prst="rect">
            <a:avLst/>
          </a:prstGeom>
        </p:spPr>
        <p:txBody>
          <a:bodyPr>
            <a:normAutofit fontScale="90000"/>
          </a:bodyPr>
          <a:lstStyle>
            <a:lvl1pPr algn="ctr" rtl="0" hangingPunct="0">
              <a:tabLst/>
              <a:defRPr lang="de-DE" sz="4400" b="0" i="0" u="none" strike="noStrike" kern="1200">
                <a:ln>
                  <a:noFill/>
                </a:ln>
                <a:latin typeface="Arial" pitchFamily="18"/>
              </a:defRPr>
            </a:lvl1pPr>
          </a:lstStyle>
          <a:p>
            <a:r>
              <a:rPr lang="en-US" sz="2631" dirty="0" err="1">
                <a:solidFill>
                  <a:sysClr val="windowText" lastClr="000000"/>
                </a:solidFill>
              </a:rPr>
              <a:t>Transformationcurve</a:t>
            </a:r>
            <a:r>
              <a:rPr lang="en-US" sz="2631" dirty="0">
                <a:solidFill>
                  <a:sysClr val="windowText" lastClr="000000"/>
                </a:solidFill>
              </a:rPr>
              <a:t> (production possibility frontier)</a:t>
            </a:r>
          </a:p>
        </p:txBody>
      </p:sp>
      <p:cxnSp>
        <p:nvCxnSpPr>
          <p:cNvPr id="3" name="Gerade Verbindung mit Pfeil 2">
            <a:extLst>
              <a:ext uri="{FF2B5EF4-FFF2-40B4-BE49-F238E27FC236}">
                <a16:creationId xmlns:a16="http://schemas.microsoft.com/office/drawing/2014/main" id="{4B83DEF4-978B-4467-8855-EE69900CD371}"/>
              </a:ext>
            </a:extLst>
          </p:cNvPr>
          <p:cNvCxnSpPr/>
          <p:nvPr/>
        </p:nvCxnSpPr>
        <p:spPr>
          <a:xfrm flipV="1">
            <a:off x="4141073" y="1005366"/>
            <a:ext cx="0" cy="237626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 name="Gerade Verbindung mit Pfeil 5">
            <a:extLst>
              <a:ext uri="{FF2B5EF4-FFF2-40B4-BE49-F238E27FC236}">
                <a16:creationId xmlns:a16="http://schemas.microsoft.com/office/drawing/2014/main" id="{91AAFDED-DDE0-4945-A950-8F330D7A80B8}"/>
              </a:ext>
            </a:extLst>
          </p:cNvPr>
          <p:cNvCxnSpPr>
            <a:cxnSpLocks/>
          </p:cNvCxnSpPr>
          <p:nvPr/>
        </p:nvCxnSpPr>
        <p:spPr>
          <a:xfrm>
            <a:off x="4141073" y="3381630"/>
            <a:ext cx="3667720"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a:extLst>
              <a:ext uri="{FF2B5EF4-FFF2-40B4-BE49-F238E27FC236}">
                <a16:creationId xmlns:a16="http://schemas.microsoft.com/office/drawing/2014/main" id="{AB16C916-2B05-4883-AE9B-CCA150222622}"/>
              </a:ext>
            </a:extLst>
          </p:cNvPr>
          <p:cNvCxnSpPr>
            <a:cxnSpLocks/>
          </p:cNvCxnSpPr>
          <p:nvPr/>
        </p:nvCxnSpPr>
        <p:spPr>
          <a:xfrm flipH="1">
            <a:off x="612681" y="3381630"/>
            <a:ext cx="3528392"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Gerade Verbindung mit Pfeil 16">
            <a:extLst>
              <a:ext uri="{FF2B5EF4-FFF2-40B4-BE49-F238E27FC236}">
                <a16:creationId xmlns:a16="http://schemas.microsoft.com/office/drawing/2014/main" id="{080E7CC5-6BDF-408C-B4E9-7ADF0CDA4FA0}"/>
              </a:ext>
            </a:extLst>
          </p:cNvPr>
          <p:cNvCxnSpPr>
            <a:cxnSpLocks/>
          </p:cNvCxnSpPr>
          <p:nvPr/>
        </p:nvCxnSpPr>
        <p:spPr>
          <a:xfrm>
            <a:off x="4141073" y="3381630"/>
            <a:ext cx="0" cy="279992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Textfeld 22">
            <a:extLst>
              <a:ext uri="{FF2B5EF4-FFF2-40B4-BE49-F238E27FC236}">
                <a16:creationId xmlns:a16="http://schemas.microsoft.com/office/drawing/2014/main" id="{3B9BC58F-6FFA-40BA-9DE7-8D73C55FF724}"/>
              </a:ext>
            </a:extLst>
          </p:cNvPr>
          <p:cNvSpPr txBox="1"/>
          <p:nvPr/>
        </p:nvSpPr>
        <p:spPr>
          <a:xfrm flipH="1">
            <a:off x="3781033" y="861378"/>
            <a:ext cx="216024" cy="369332"/>
          </a:xfrm>
          <a:prstGeom prst="rect">
            <a:avLst/>
          </a:prstGeom>
          <a:noFill/>
        </p:spPr>
        <p:txBody>
          <a:bodyPr wrap="square" rtlCol="0">
            <a:spAutoFit/>
          </a:bodyPr>
          <a:lstStyle/>
          <a:p>
            <a:r>
              <a:rPr lang="de-DE" dirty="0"/>
              <a:t>G</a:t>
            </a:r>
          </a:p>
        </p:txBody>
      </p:sp>
      <p:sp>
        <p:nvSpPr>
          <p:cNvPr id="24" name="Textfeld 23">
            <a:extLst>
              <a:ext uri="{FF2B5EF4-FFF2-40B4-BE49-F238E27FC236}">
                <a16:creationId xmlns:a16="http://schemas.microsoft.com/office/drawing/2014/main" id="{122BB2F6-61E3-4E5D-8DB7-48B39A7BC583}"/>
              </a:ext>
            </a:extLst>
          </p:cNvPr>
          <p:cNvSpPr txBox="1"/>
          <p:nvPr/>
        </p:nvSpPr>
        <p:spPr>
          <a:xfrm flipH="1">
            <a:off x="7441101" y="3381630"/>
            <a:ext cx="216024" cy="369332"/>
          </a:xfrm>
          <a:prstGeom prst="rect">
            <a:avLst/>
          </a:prstGeom>
          <a:noFill/>
        </p:spPr>
        <p:txBody>
          <a:bodyPr wrap="square" rtlCol="0">
            <a:spAutoFit/>
          </a:bodyPr>
          <a:lstStyle/>
          <a:p>
            <a:r>
              <a:rPr lang="de-DE" dirty="0"/>
              <a:t>M</a:t>
            </a:r>
          </a:p>
        </p:txBody>
      </p:sp>
      <p:sp>
        <p:nvSpPr>
          <p:cNvPr id="25" name="Textfeld 24">
            <a:extLst>
              <a:ext uri="{FF2B5EF4-FFF2-40B4-BE49-F238E27FC236}">
                <a16:creationId xmlns:a16="http://schemas.microsoft.com/office/drawing/2014/main" id="{FFE1E00B-8440-404A-A8FC-683BE6792240}"/>
              </a:ext>
            </a:extLst>
          </p:cNvPr>
          <p:cNvSpPr txBox="1"/>
          <p:nvPr/>
        </p:nvSpPr>
        <p:spPr>
          <a:xfrm>
            <a:off x="612681" y="3012298"/>
            <a:ext cx="374911" cy="369332"/>
          </a:xfrm>
          <a:prstGeom prst="rect">
            <a:avLst/>
          </a:prstGeom>
          <a:noFill/>
        </p:spPr>
        <p:txBody>
          <a:bodyPr wrap="none" rtlCol="0">
            <a:spAutoFit/>
          </a:bodyPr>
          <a:lstStyle/>
          <a:p>
            <a:r>
              <a:rPr lang="de-DE" dirty="0"/>
              <a:t>L</a:t>
            </a:r>
            <a:r>
              <a:rPr lang="de-DE" baseline="-25000" dirty="0"/>
              <a:t>G</a:t>
            </a:r>
            <a:endParaRPr lang="de-DE" dirty="0"/>
          </a:p>
        </p:txBody>
      </p:sp>
      <p:sp>
        <p:nvSpPr>
          <p:cNvPr id="26" name="Textfeld 25">
            <a:extLst>
              <a:ext uri="{FF2B5EF4-FFF2-40B4-BE49-F238E27FC236}">
                <a16:creationId xmlns:a16="http://schemas.microsoft.com/office/drawing/2014/main" id="{1132EFE1-CC06-4A2F-B7E5-22BC27B7C9A0}"/>
              </a:ext>
            </a:extLst>
          </p:cNvPr>
          <p:cNvSpPr txBox="1"/>
          <p:nvPr/>
        </p:nvSpPr>
        <p:spPr>
          <a:xfrm>
            <a:off x="4141073" y="5676594"/>
            <a:ext cx="413896" cy="369332"/>
          </a:xfrm>
          <a:prstGeom prst="rect">
            <a:avLst/>
          </a:prstGeom>
          <a:noFill/>
        </p:spPr>
        <p:txBody>
          <a:bodyPr wrap="none" rtlCol="0">
            <a:spAutoFit/>
          </a:bodyPr>
          <a:lstStyle/>
          <a:p>
            <a:r>
              <a:rPr lang="de-DE" dirty="0"/>
              <a:t>L</a:t>
            </a:r>
            <a:r>
              <a:rPr lang="de-DE" baseline="-25000" dirty="0"/>
              <a:t>M</a:t>
            </a:r>
            <a:endParaRPr lang="de-DE" dirty="0"/>
          </a:p>
        </p:txBody>
      </p:sp>
      <mc:AlternateContent xmlns:mc="http://schemas.openxmlformats.org/markup-compatibility/2006" xmlns:a14="http://schemas.microsoft.com/office/drawing/2010/main">
        <mc:Choice Requires="a14">
          <p:sp>
            <p:nvSpPr>
              <p:cNvPr id="46" name="Rechteck 45">
                <a:extLst>
                  <a:ext uri="{FF2B5EF4-FFF2-40B4-BE49-F238E27FC236}">
                    <a16:creationId xmlns:a16="http://schemas.microsoft.com/office/drawing/2014/main" id="{31F9EE35-972D-4ABB-A417-07F36707B0C7}"/>
                  </a:ext>
                </a:extLst>
              </p:cNvPr>
              <p:cNvSpPr/>
              <p:nvPr/>
            </p:nvSpPr>
            <p:spPr>
              <a:xfrm>
                <a:off x="3719177" y="5280463"/>
                <a:ext cx="365741"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acc>
                        <m:accPr>
                          <m:chr m:val="̅"/>
                          <m:ctrlPr>
                            <a:rPr lang="de-DE" i="1">
                              <a:latin typeface="Cambria Math" panose="02040503050406030204" pitchFamily="18" charset="0"/>
                            </a:rPr>
                          </m:ctrlPr>
                        </m:accPr>
                        <m:e>
                          <m:r>
                            <a:rPr lang="de-DE" i="1">
                              <a:latin typeface="Cambria Math" panose="02040503050406030204" pitchFamily="18" charset="0"/>
                            </a:rPr>
                            <m:t>𝐿</m:t>
                          </m:r>
                        </m:e>
                      </m:acc>
                    </m:oMath>
                  </m:oMathPara>
                </a14:m>
                <a:endParaRPr lang="de-DE" dirty="0"/>
              </a:p>
            </p:txBody>
          </p:sp>
        </mc:Choice>
        <mc:Fallback xmlns="">
          <p:sp>
            <p:nvSpPr>
              <p:cNvPr id="46" name="Rechteck 45">
                <a:extLst>
                  <a:ext uri="{FF2B5EF4-FFF2-40B4-BE49-F238E27FC236}">
                    <a16:creationId xmlns:a16="http://schemas.microsoft.com/office/drawing/2014/main" id="{31F9EE35-972D-4ABB-A417-07F36707B0C7}"/>
                  </a:ext>
                </a:extLst>
              </p:cNvPr>
              <p:cNvSpPr>
                <a:spLocks noRot="1" noChangeAspect="1" noMove="1" noResize="1" noEditPoints="1" noAdjustHandles="1" noChangeArrowheads="1" noChangeShapeType="1" noTextEdit="1"/>
              </p:cNvSpPr>
              <p:nvPr/>
            </p:nvSpPr>
            <p:spPr>
              <a:xfrm>
                <a:off x="3719177" y="5280463"/>
                <a:ext cx="365741" cy="369332"/>
              </a:xfrm>
              <a:prstGeom prst="rect">
                <a:avLst/>
              </a:prstGeom>
              <a:blipFill>
                <a:blip r:embed="rId3"/>
                <a:stretch>
                  <a:fillRect/>
                </a:stretch>
              </a:blipFill>
            </p:spPr>
            <p:txBody>
              <a:bodyPr/>
              <a:lstStyle/>
              <a:p>
                <a:r>
                  <a:rPr lang="de-DE">
                    <a:noFill/>
                  </a:rPr>
                  <a:t> </a:t>
                </a:r>
              </a:p>
            </p:txBody>
          </p:sp>
        </mc:Fallback>
      </mc:AlternateContent>
      <p:sp>
        <p:nvSpPr>
          <p:cNvPr id="31" name="Rechteck 30">
            <a:extLst>
              <a:ext uri="{FF2B5EF4-FFF2-40B4-BE49-F238E27FC236}">
                <a16:creationId xmlns:a16="http://schemas.microsoft.com/office/drawing/2014/main" id="{7EBFE7AE-B950-4852-BCAB-3261899677DB}"/>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140578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1C31C-07CC-1B47-848E-D3037D8865E1}"/>
            </a:ext>
          </a:extLst>
        </p:cNvPr>
        <p:cNvGrpSpPr/>
        <p:nvPr/>
      </p:nvGrpSpPr>
      <p:grpSpPr>
        <a:xfrm>
          <a:off x="0" y="0"/>
          <a:ext cx="0" cy="0"/>
          <a:chOff x="0" y="0"/>
          <a:chExt cx="0" cy="0"/>
        </a:xfrm>
      </p:grpSpPr>
      <p:sp>
        <p:nvSpPr>
          <p:cNvPr id="44" name="Textfeld 43">
            <a:extLst>
              <a:ext uri="{FF2B5EF4-FFF2-40B4-BE49-F238E27FC236}">
                <a16:creationId xmlns:a16="http://schemas.microsoft.com/office/drawing/2014/main" id="{0EF69AE0-19D2-812E-5FF1-1B3900D17C13}"/>
              </a:ext>
            </a:extLst>
          </p:cNvPr>
          <p:cNvSpPr txBox="1">
            <a:spLocks/>
          </p:cNvSpPr>
          <p:nvPr/>
        </p:nvSpPr>
        <p:spPr>
          <a:xfrm>
            <a:off x="1847528" y="116712"/>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Ricardomodell</a:t>
            </a:r>
            <a:endParaRPr lang="de-DE" sz="3200" b="1" dirty="0">
              <a:latin typeface="Times New Roman" panose="02020603050405020304" pitchFamily="18" charset="0"/>
              <a:cs typeface="Times New Roman" panose="02020603050405020304" pitchFamily="18" charset="0"/>
            </a:endParaRPr>
          </a:p>
        </p:txBody>
      </p:sp>
      <p:sp>
        <p:nvSpPr>
          <p:cNvPr id="46" name="TextBox 39">
            <a:extLst>
              <a:ext uri="{FF2B5EF4-FFF2-40B4-BE49-F238E27FC236}">
                <a16:creationId xmlns:a16="http://schemas.microsoft.com/office/drawing/2014/main" id="{FE8130DD-DA5B-02E6-3A98-AEAD9AC14111}"/>
              </a:ext>
            </a:extLst>
          </p:cNvPr>
          <p:cNvSpPr txBox="1"/>
          <p:nvPr/>
        </p:nvSpPr>
        <p:spPr>
          <a:xfrm>
            <a:off x="39330" y="755073"/>
            <a:ext cx="8573042" cy="5752053"/>
          </a:xfrm>
          <a:prstGeom prst="rect">
            <a:avLst/>
          </a:prstGeom>
          <a:noFill/>
        </p:spPr>
        <p:txBody>
          <a:bodyPr wrap="square"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latin typeface="Times New Roman" panose="02020603050405020304" pitchFamily="18" charset="0"/>
                <a:cs typeface="Times New Roman" panose="02020603050405020304" pitchFamily="18" charset="0"/>
              </a:rPr>
              <a:t>Due to the very strict assumptions in the model and the simple functional relationship via a linear production function, the model also appears very simple. However, </a:t>
            </a:r>
            <a:r>
              <a:rPr lang="en-US" sz="2000" b="1" dirty="0">
                <a:latin typeface="Times New Roman" panose="02020603050405020304" pitchFamily="18" charset="0"/>
                <a:cs typeface="Times New Roman" panose="02020603050405020304" pitchFamily="18" charset="0"/>
              </a:rPr>
              <a:t>do not underestimate the difficulty behind it</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An </a:t>
            </a:r>
            <a:r>
              <a:rPr lang="en-US" sz="2000" dirty="0" err="1">
                <a:latin typeface="Times New Roman" panose="02020603050405020304" pitchFamily="18" charset="0"/>
                <a:cs typeface="Times New Roman" panose="02020603050405020304" pitchFamily="18" charset="0"/>
              </a:rPr>
              <a:t>Ankedote</a:t>
            </a:r>
            <a:r>
              <a:rPr lang="en-US" sz="2000" dirty="0">
                <a:latin typeface="Times New Roman" panose="02020603050405020304" pitchFamily="18" charset="0"/>
                <a:cs typeface="Times New Roman" panose="02020603050405020304" pitchFamily="18" charset="0"/>
              </a:rPr>
              <a:t>  Paul Samuelson (2. Nobel prize winner  in economics 1970 and the guy who started all the mathematization of economics you have to go through </a:t>
            </a:r>
            <a:r>
              <a:rPr lang="en-US" sz="2000" dirty="0">
                <a:latin typeface="Times New Roman" panose="02020603050405020304" pitchFamily="18" charset="0"/>
                <a:cs typeface="Times New Roman" panose="02020603050405020304" pitchFamily="18" charset="0"/>
                <a:sym typeface="Wingdings" panose="05000000000000000000" pitchFamily="2" charset="2"/>
              </a:rPr>
              <a:t></a:t>
            </a:r>
            <a:r>
              <a:rPr lang="en-US" sz="2000" dirty="0">
                <a:latin typeface="Times New Roman" panose="02020603050405020304" pitchFamily="18" charset="0"/>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a:p>
            <a:r>
              <a:rPr lang="en-US" sz="2000" i="1" dirty="0">
                <a:latin typeface="Times New Roman" panose="02020603050405020304" pitchFamily="18" charset="0"/>
                <a:cs typeface="Times New Roman" panose="02020603050405020304" pitchFamily="18" charset="0"/>
              </a:rPr>
              <a:t>Paul Samuelson (Nobel laureate ) was once challenged by the mathematician Stanislaw </a:t>
            </a:r>
            <a:r>
              <a:rPr lang="en-US" sz="2000" i="1" dirty="0" err="1">
                <a:latin typeface="Times New Roman" panose="02020603050405020304" pitchFamily="18" charset="0"/>
                <a:cs typeface="Times New Roman" panose="02020603050405020304" pitchFamily="18" charset="0"/>
              </a:rPr>
              <a:t>Ulam</a:t>
            </a:r>
            <a:r>
              <a:rPr lang="en-US" sz="2000" i="1" dirty="0">
                <a:latin typeface="Times New Roman" panose="02020603050405020304" pitchFamily="18" charset="0"/>
                <a:cs typeface="Times New Roman" panose="02020603050405020304" pitchFamily="18" charset="0"/>
              </a:rPr>
              <a:t> (Co-developer of the H</a:t>
            </a:r>
            <a:r>
              <a:rPr lang="en-US" sz="2000" i="1" baseline="-25000" dirty="0">
                <a:latin typeface="Times New Roman" panose="02020603050405020304" pitchFamily="18" charset="0"/>
                <a:cs typeface="Times New Roman" panose="02020603050405020304" pitchFamily="18" charset="0"/>
              </a:rPr>
              <a:t>2</a:t>
            </a:r>
            <a:r>
              <a:rPr lang="en-US" sz="2000" i="1" dirty="0">
                <a:latin typeface="Times New Roman" panose="02020603050405020304" pitchFamily="18" charset="0"/>
                <a:cs typeface="Times New Roman" panose="02020603050405020304" pitchFamily="18" charset="0"/>
              </a:rPr>
              <a:t> bomb) to "name me one proposition in all of the social sciences which is both true and non-trivial." It was several years later than he thought of the correct response: comparative advantage. "That it is logically true need not be argued before a mathematician; that is </a:t>
            </a:r>
            <a:r>
              <a:rPr lang="en-US" sz="2000" i="1" dirty="0" err="1">
                <a:latin typeface="Times New Roman" panose="02020603050405020304" pitchFamily="18" charset="0"/>
                <a:cs typeface="Times New Roman" panose="02020603050405020304" pitchFamily="18" charset="0"/>
              </a:rPr>
              <a:t>is</a:t>
            </a:r>
            <a:r>
              <a:rPr lang="en-US" sz="2000" i="1" dirty="0">
                <a:latin typeface="Times New Roman" panose="02020603050405020304" pitchFamily="18" charset="0"/>
                <a:cs typeface="Times New Roman" panose="02020603050405020304" pitchFamily="18" charset="0"/>
              </a:rPr>
              <a:t> not trivial is attested by the thousands of important and intelligent men who have never been able to grasp the doctrine for themselves or to believe it after it was explained to them.“</a:t>
            </a:r>
          </a:p>
          <a:p>
            <a:endParaRPr lang="en-US" i="1" dirty="0">
              <a:latin typeface="Times New Roman" panose="02020603050405020304" pitchFamily="18" charset="0"/>
              <a:cs typeface="Times New Roman" panose="02020603050405020304" pitchFamily="18" charset="0"/>
            </a:endParaRPr>
          </a:p>
          <a:p>
            <a:r>
              <a:rPr lang="en-US" sz="1200" dirty="0">
                <a:solidFill>
                  <a:srgbClr val="000000"/>
                </a:solidFill>
                <a:latin typeface="Times New Roman" panose="02020603050405020304" pitchFamily="18" charset="0"/>
              </a:rPr>
              <a:t>Quelle: P.A. Samuelson (1969), "The Way of an Economist," in P.A. Samuelson, ed., </a:t>
            </a:r>
            <a:r>
              <a:rPr lang="en-US" sz="1200" i="1" dirty="0">
                <a:solidFill>
                  <a:srgbClr val="000000"/>
                </a:solidFill>
                <a:latin typeface="Times New Roman" panose="02020603050405020304" pitchFamily="18" charset="0"/>
              </a:rPr>
              <a:t>International Economic Relations: Proceedings of the Third Congress of the International Economic Association</a:t>
            </a:r>
            <a:r>
              <a:rPr lang="en-US" sz="1200" dirty="0">
                <a:solidFill>
                  <a:srgbClr val="000000"/>
                </a:solidFill>
                <a:latin typeface="Times New Roman" panose="02020603050405020304" pitchFamily="18" charset="0"/>
              </a:rPr>
              <a:t>, Macmillan: London, pp. 1-11.</a:t>
            </a:r>
            <a:endParaRPr lang="de-DE" sz="1200" dirty="0"/>
          </a:p>
          <a:p>
            <a:endParaRPr lang="en-US" dirty="0">
              <a:latin typeface="Times New Roman" panose="02020603050405020304" pitchFamily="18" charset="0"/>
              <a:cs typeface="Times New Roman" panose="02020603050405020304" pitchFamily="18" charset="0"/>
            </a:endParaRPr>
          </a:p>
        </p:txBody>
      </p:sp>
      <p:sp>
        <p:nvSpPr>
          <p:cNvPr id="47" name="TextBox 39">
            <a:extLst>
              <a:ext uri="{FF2B5EF4-FFF2-40B4-BE49-F238E27FC236}">
                <a16:creationId xmlns:a16="http://schemas.microsoft.com/office/drawing/2014/main" id="{DDE70D98-B355-9963-61BF-A3E4D6278FA7}"/>
              </a:ext>
            </a:extLst>
          </p:cNvPr>
          <p:cNvSpPr txBox="1"/>
          <p:nvPr/>
        </p:nvSpPr>
        <p:spPr>
          <a:xfrm>
            <a:off x="928254" y="4565798"/>
            <a:ext cx="10335491" cy="415636"/>
          </a:xfrm>
          <a:prstGeom prst="rect">
            <a:avLst/>
          </a:prstGeom>
          <a:noFill/>
        </p:spPr>
        <p:txBody>
          <a:bodyPr wrap="square"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latin typeface="Times New Roman" panose="02020603050405020304" pitchFamily="18" charset="0"/>
              <a:cs typeface="Times New Roman" panose="02020603050405020304" pitchFamily="18" charset="0"/>
            </a:endParaRPr>
          </a:p>
        </p:txBody>
      </p:sp>
      <p:sp>
        <p:nvSpPr>
          <p:cNvPr id="9" name="Rechteck 8">
            <a:extLst>
              <a:ext uri="{FF2B5EF4-FFF2-40B4-BE49-F238E27FC236}">
                <a16:creationId xmlns:a16="http://schemas.microsoft.com/office/drawing/2014/main" id="{A0F76836-D188-18E5-3210-A48571E2BAFE}"/>
              </a:ext>
            </a:extLst>
          </p:cNvPr>
          <p:cNvSpPr/>
          <p:nvPr/>
        </p:nvSpPr>
        <p:spPr>
          <a:xfrm>
            <a:off x="8689605"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830220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nodePh="1">
                                  <p:stCondLst>
                                    <p:cond delay="0"/>
                                  </p:stCondLst>
                                  <p:endCondLst>
                                    <p:cond evt="begin" delay="0">
                                      <p:tn val="9"/>
                                    </p:cond>
                                  </p:endCondLst>
                                  <p:childTnLst>
                                    <p:set>
                                      <p:cBhvr>
                                        <p:cTn id="10"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4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80502"/>
            <a:ext cx="9573488" cy="410080"/>
          </a:xfrm>
          <a:prstGeom prst="rect">
            <a:avLst/>
          </a:prstGeom>
        </p:spPr>
        <p:txBody>
          <a:bodyPr>
            <a:normAutofit fontScale="75000" lnSpcReduction="20000"/>
          </a:bodyPr>
          <a:lstStyle>
            <a:lvl1pPr algn="ctr" rtl="0" hangingPunct="0">
              <a:tabLst/>
              <a:defRPr lang="de-DE" sz="4400" b="0" i="0" u="none" strike="noStrike" kern="1200">
                <a:ln>
                  <a:noFill/>
                </a:ln>
                <a:latin typeface="Arial" pitchFamily="18"/>
              </a:defRPr>
            </a:lvl1pPr>
          </a:lstStyle>
          <a:p>
            <a:r>
              <a:rPr lang="en-US" sz="2631" dirty="0">
                <a:solidFill>
                  <a:sysClr val="windowText" lastClr="000000"/>
                </a:solidFill>
              </a:rPr>
              <a:t>Marginal product of labor(MPL) and the slope of the transformation curve TC</a:t>
            </a:r>
          </a:p>
        </p:txBody>
      </p:sp>
      <p:grpSp>
        <p:nvGrpSpPr>
          <p:cNvPr id="2" name="Gruppieren 1">
            <a:extLst>
              <a:ext uri="{FF2B5EF4-FFF2-40B4-BE49-F238E27FC236}">
                <a16:creationId xmlns:a16="http://schemas.microsoft.com/office/drawing/2014/main" id="{1E352180-2995-4E0F-A879-B7C7D40D9D25}"/>
              </a:ext>
            </a:extLst>
          </p:cNvPr>
          <p:cNvGrpSpPr/>
          <p:nvPr/>
        </p:nvGrpSpPr>
        <p:grpSpPr>
          <a:xfrm>
            <a:off x="2018997" y="889966"/>
            <a:ext cx="5251896" cy="3672408"/>
            <a:chOff x="4211960" y="1196752"/>
            <a:chExt cx="3667720" cy="2376264"/>
          </a:xfrm>
        </p:grpSpPr>
        <p:cxnSp>
          <p:nvCxnSpPr>
            <p:cNvPr id="6" name="Gerade Verbindung mit Pfeil 5">
              <a:extLst>
                <a:ext uri="{FF2B5EF4-FFF2-40B4-BE49-F238E27FC236}">
                  <a16:creationId xmlns:a16="http://schemas.microsoft.com/office/drawing/2014/main" id="{FC1EA2BE-07FE-48C7-A181-238BEBB592D7}"/>
                </a:ext>
              </a:extLst>
            </p:cNvPr>
            <p:cNvCxnSpPr/>
            <p:nvPr/>
          </p:nvCxnSpPr>
          <p:spPr>
            <a:xfrm flipV="1">
              <a:off x="4211960" y="1196752"/>
              <a:ext cx="0" cy="237626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Gerade Verbindung mit Pfeil 6">
              <a:extLst>
                <a:ext uri="{FF2B5EF4-FFF2-40B4-BE49-F238E27FC236}">
                  <a16:creationId xmlns:a16="http://schemas.microsoft.com/office/drawing/2014/main" id="{9881068D-50A3-4DD3-B615-36B69B6FFE5D}"/>
                </a:ext>
              </a:extLst>
            </p:cNvPr>
            <p:cNvCxnSpPr>
              <a:cxnSpLocks/>
            </p:cNvCxnSpPr>
            <p:nvPr/>
          </p:nvCxnSpPr>
          <p:spPr>
            <a:xfrm>
              <a:off x="4211960" y="3573016"/>
              <a:ext cx="3667720"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8" name="Textfeld 7">
            <a:extLst>
              <a:ext uri="{FF2B5EF4-FFF2-40B4-BE49-F238E27FC236}">
                <a16:creationId xmlns:a16="http://schemas.microsoft.com/office/drawing/2014/main" id="{0C44DE80-65E5-4D07-901A-972AE9BC91F1}"/>
              </a:ext>
            </a:extLst>
          </p:cNvPr>
          <p:cNvSpPr txBox="1"/>
          <p:nvPr/>
        </p:nvSpPr>
        <p:spPr>
          <a:xfrm flipH="1">
            <a:off x="1244008" y="1052764"/>
            <a:ext cx="774989" cy="369332"/>
          </a:xfrm>
          <a:prstGeom prst="rect">
            <a:avLst/>
          </a:prstGeom>
          <a:noFill/>
        </p:spPr>
        <p:txBody>
          <a:bodyPr wrap="square" rtlCol="0">
            <a:spAutoFit/>
          </a:bodyPr>
          <a:lstStyle/>
          <a:p>
            <a:r>
              <a:rPr lang="de-DE" dirty="0"/>
              <a:t>GPL</a:t>
            </a:r>
          </a:p>
        </p:txBody>
      </p:sp>
      <p:sp>
        <p:nvSpPr>
          <p:cNvPr id="9" name="Textfeld 8">
            <a:extLst>
              <a:ext uri="{FF2B5EF4-FFF2-40B4-BE49-F238E27FC236}">
                <a16:creationId xmlns:a16="http://schemas.microsoft.com/office/drawing/2014/main" id="{6E57E6CF-2A8E-41F1-9425-3F1A3B527941}"/>
              </a:ext>
            </a:extLst>
          </p:cNvPr>
          <p:cNvSpPr txBox="1"/>
          <p:nvPr/>
        </p:nvSpPr>
        <p:spPr>
          <a:xfrm flipH="1">
            <a:off x="6702638" y="4567510"/>
            <a:ext cx="576059" cy="369332"/>
          </a:xfrm>
          <a:prstGeom prst="rect">
            <a:avLst/>
          </a:prstGeom>
          <a:noFill/>
        </p:spPr>
        <p:txBody>
          <a:bodyPr wrap="square" rtlCol="0">
            <a:spAutoFit/>
          </a:bodyPr>
          <a:lstStyle/>
          <a:p>
            <a:r>
              <a:rPr lang="de-DE" dirty="0"/>
              <a:t>L</a:t>
            </a:r>
          </a:p>
        </p:txBody>
      </p:sp>
      <mc:AlternateContent xmlns:mc="http://schemas.openxmlformats.org/markup-compatibility/2006" xmlns:a14="http://schemas.microsoft.com/office/drawing/2010/main">
        <mc:Choice Requires="a14">
          <p:sp>
            <p:nvSpPr>
              <p:cNvPr id="3" name="Textfeld 2">
                <a:extLst>
                  <a:ext uri="{FF2B5EF4-FFF2-40B4-BE49-F238E27FC236}">
                    <a16:creationId xmlns:a16="http://schemas.microsoft.com/office/drawing/2014/main" id="{AC295E5F-81DA-4333-8E8E-760B9DD427A5}"/>
                  </a:ext>
                </a:extLst>
              </p:cNvPr>
              <p:cNvSpPr txBox="1"/>
              <p:nvPr/>
            </p:nvSpPr>
            <p:spPr>
              <a:xfrm>
                <a:off x="69103" y="4977327"/>
                <a:ext cx="7560838" cy="1625766"/>
              </a:xfrm>
              <a:prstGeom prst="rect">
                <a:avLst/>
              </a:prstGeom>
              <a:noFill/>
            </p:spPr>
            <p:txBody>
              <a:bodyPr wrap="square" rtlCol="0">
                <a:spAutoFit/>
              </a:bodyPr>
              <a:lstStyle/>
              <a:p>
                <a:r>
                  <a:rPr lang="de-DE" sz="2800" dirty="0" err="1"/>
                  <a:t>From</a:t>
                </a:r>
                <a:r>
                  <a:rPr lang="de-DE" sz="2800" dirty="0"/>
                  <a:t> </a:t>
                </a:r>
                <a14:m>
                  <m:oMath xmlns:m="http://schemas.openxmlformats.org/officeDocument/2006/math">
                    <m:acc>
                      <m:accPr>
                        <m:chr m:val="̅"/>
                        <m:ctrlPr>
                          <a:rPr lang="de-DE" sz="2800" i="1">
                            <a:latin typeface="Cambria Math" panose="02040503050406030204" pitchFamily="18" charset="0"/>
                          </a:rPr>
                        </m:ctrlPr>
                      </m:accPr>
                      <m:e>
                        <m:r>
                          <a:rPr lang="de-DE" sz="2800" i="1">
                            <a:latin typeface="Cambria Math" panose="02040503050406030204" pitchFamily="18" charset="0"/>
                          </a:rPr>
                          <m:t>𝐿</m:t>
                        </m:r>
                      </m:e>
                    </m:acc>
                    <m:r>
                      <a:rPr lang="de-DE" sz="2800" i="1">
                        <a:latin typeface="Cambria Math" panose="02040503050406030204" pitchFamily="18" charset="0"/>
                      </a:rPr>
                      <m:t>=</m:t>
                    </m:r>
                    <m:sSub>
                      <m:sSubPr>
                        <m:ctrlPr>
                          <a:rPr lang="de-DE" sz="2800" i="1">
                            <a:latin typeface="Cambria Math" panose="02040503050406030204" pitchFamily="18" charset="0"/>
                          </a:rPr>
                        </m:ctrlPr>
                      </m:sSubPr>
                      <m:e>
                        <m:r>
                          <a:rPr lang="de-DE" sz="2800" i="1">
                            <a:latin typeface="Cambria Math" panose="02040503050406030204" pitchFamily="18" charset="0"/>
                          </a:rPr>
                          <m:t>𝐿</m:t>
                        </m:r>
                      </m:e>
                      <m:sub>
                        <m:r>
                          <a:rPr lang="de-DE" sz="2800" i="1">
                            <a:latin typeface="Cambria Math" panose="02040503050406030204" pitchFamily="18" charset="0"/>
                          </a:rPr>
                          <m:t>𝐺</m:t>
                        </m:r>
                      </m:sub>
                    </m:sSub>
                    <m:r>
                      <a:rPr lang="de-DE" sz="2800" i="1">
                        <a:latin typeface="Cambria Math" panose="02040503050406030204" pitchFamily="18" charset="0"/>
                      </a:rPr>
                      <m:t>+</m:t>
                    </m:r>
                    <m:sSub>
                      <m:sSubPr>
                        <m:ctrlPr>
                          <a:rPr lang="de-DE" sz="2800" i="1">
                            <a:latin typeface="Cambria Math" panose="02040503050406030204" pitchFamily="18" charset="0"/>
                          </a:rPr>
                        </m:ctrlPr>
                      </m:sSubPr>
                      <m:e>
                        <m:r>
                          <a:rPr lang="de-DE" sz="2800" i="1">
                            <a:latin typeface="Cambria Math" panose="02040503050406030204" pitchFamily="18" charset="0"/>
                          </a:rPr>
                          <m:t>𝐿</m:t>
                        </m:r>
                      </m:e>
                      <m:sub>
                        <m:r>
                          <a:rPr lang="de-DE" sz="2800" i="1">
                            <a:latin typeface="Cambria Math" panose="02040503050406030204" pitchFamily="18" charset="0"/>
                          </a:rPr>
                          <m:t>𝑀</m:t>
                        </m:r>
                      </m:sub>
                    </m:sSub>
                  </m:oMath>
                </a14:m>
                <a:r>
                  <a:rPr lang="de-DE" sz="2800" baseline="-25000" dirty="0"/>
                  <a:t>	</a:t>
                </a:r>
                <a:r>
                  <a:rPr lang="de-DE" sz="2800" dirty="0"/>
                  <a:t> </a:t>
                </a:r>
                <a:r>
                  <a:rPr lang="de-DE" sz="2800" dirty="0" err="1"/>
                  <a:t>follows</a:t>
                </a:r>
                <a:r>
                  <a:rPr lang="de-DE" sz="2800" dirty="0"/>
                  <a:t> 	</a:t>
                </a:r>
                <a14:m>
                  <m:oMath xmlns:m="http://schemas.openxmlformats.org/officeDocument/2006/math">
                    <m:f>
                      <m:fPr>
                        <m:ctrlPr>
                          <a:rPr lang="de-DE" sz="2800" i="1">
                            <a:latin typeface="Cambria Math" panose="02040503050406030204" pitchFamily="18" charset="0"/>
                          </a:rPr>
                        </m:ctrlPr>
                      </m:fPr>
                      <m:num>
                        <m:r>
                          <a:rPr lang="de-DE" sz="2800" i="1">
                            <a:latin typeface="Cambria Math" panose="02040503050406030204" pitchFamily="18" charset="0"/>
                          </a:rPr>
                          <m:t>𝑑𝐺</m:t>
                        </m:r>
                      </m:num>
                      <m:den>
                        <m:r>
                          <a:rPr lang="de-DE" sz="2800" i="1">
                            <a:latin typeface="Cambria Math" panose="02040503050406030204" pitchFamily="18" charset="0"/>
                          </a:rPr>
                          <m:t>𝑑𝑀</m:t>
                        </m:r>
                      </m:den>
                    </m:f>
                    <m:r>
                      <a:rPr lang="de-DE" sz="2800" i="1">
                        <a:latin typeface="Cambria Math" panose="02040503050406030204" pitchFamily="18" charset="0"/>
                      </a:rPr>
                      <m:t>=−</m:t>
                    </m:r>
                    <m:f>
                      <m:fPr>
                        <m:ctrlPr>
                          <a:rPr lang="de-DE" sz="2800" i="1">
                            <a:latin typeface="Cambria Math" panose="02040503050406030204" pitchFamily="18" charset="0"/>
                          </a:rPr>
                        </m:ctrlPr>
                      </m:fPr>
                      <m:num>
                        <m:sSub>
                          <m:sSubPr>
                            <m:ctrlPr>
                              <a:rPr lang="de-DE" sz="2800" i="1">
                                <a:latin typeface="Cambria Math" panose="02040503050406030204" pitchFamily="18" charset="0"/>
                              </a:rPr>
                            </m:ctrlPr>
                          </m:sSubPr>
                          <m:e>
                            <m:r>
                              <a:rPr lang="de-DE" sz="2800" i="1">
                                <a:latin typeface="Cambria Math" panose="02040503050406030204" pitchFamily="18" charset="0"/>
                              </a:rPr>
                              <m:t>𝐺𝑃𝐿</m:t>
                            </m:r>
                          </m:e>
                          <m:sub>
                            <m:r>
                              <a:rPr lang="de-DE" sz="2800" i="1">
                                <a:latin typeface="Cambria Math" panose="02040503050406030204" pitchFamily="18" charset="0"/>
                              </a:rPr>
                              <m:t>𝐺</m:t>
                            </m:r>
                          </m:sub>
                        </m:sSub>
                      </m:num>
                      <m:den>
                        <m:sSub>
                          <m:sSubPr>
                            <m:ctrlPr>
                              <a:rPr lang="de-DE" sz="2800" i="1">
                                <a:latin typeface="Cambria Math" panose="02040503050406030204" pitchFamily="18" charset="0"/>
                              </a:rPr>
                            </m:ctrlPr>
                          </m:sSubPr>
                          <m:e>
                            <m:r>
                              <a:rPr lang="de-DE" sz="2800" i="1">
                                <a:latin typeface="Cambria Math" panose="02040503050406030204" pitchFamily="18" charset="0"/>
                              </a:rPr>
                              <m:t>𝐺𝑃𝐿</m:t>
                            </m:r>
                          </m:e>
                          <m:sub>
                            <m:r>
                              <a:rPr lang="de-DE" sz="2800" i="1">
                                <a:latin typeface="Cambria Math" panose="02040503050406030204" pitchFamily="18" charset="0"/>
                              </a:rPr>
                              <m:t>𝑀</m:t>
                            </m:r>
                          </m:sub>
                        </m:sSub>
                      </m:den>
                    </m:f>
                    <m:r>
                      <a:rPr lang="de-DE" sz="2800" i="1">
                        <a:latin typeface="Cambria Math" panose="02040503050406030204" pitchFamily="18" charset="0"/>
                      </a:rPr>
                      <m:t>&lt;0</m:t>
                    </m:r>
                  </m:oMath>
                </a14:m>
                <a:r>
                  <a:rPr lang="de-DE" sz="2800" dirty="0">
                    <a:ea typeface="Cambria Math" panose="02040503050406030204" pitchFamily="18" charset="0"/>
                  </a:rPr>
                  <a:t> </a:t>
                </a:r>
                <a:endParaRPr lang="de-DE" sz="2800" dirty="0">
                  <a:latin typeface="Cambria Math" panose="02040503050406030204" pitchFamily="18" charset="0"/>
                  <a:ea typeface="Cambria Math" panose="02040503050406030204" pitchFamily="18" charset="0"/>
                </a:endParaRPr>
              </a:p>
              <a:p>
                <a:endParaRPr lang="de-DE" sz="2800" dirty="0">
                  <a:latin typeface="Cambria Math" panose="02040503050406030204" pitchFamily="18" charset="0"/>
                  <a:ea typeface="Cambria Math" panose="02040503050406030204" pitchFamily="18" charset="0"/>
                </a:endParaRPr>
              </a:p>
              <a:p>
                <a:r>
                  <a:rPr lang="de-DE" sz="2800" dirty="0" err="1">
                    <a:latin typeface="Cambria Math" panose="02040503050406030204" pitchFamily="18" charset="0"/>
                    <a:ea typeface="Cambria Math" panose="02040503050406030204" pitchFamily="18" charset="0"/>
                  </a:rPr>
                  <a:t>For</a:t>
                </a:r>
                <a:r>
                  <a:rPr lang="de-DE" sz="2800" dirty="0">
                    <a:latin typeface="Cambria Math" panose="02040503050406030204" pitchFamily="18" charset="0"/>
                    <a:ea typeface="Cambria Math" panose="02040503050406030204" pitchFamily="18" charset="0"/>
                  </a:rPr>
                  <a:t> </a:t>
                </a:r>
                <a:r>
                  <a:rPr lang="de-DE" sz="2800" dirty="0" err="1">
                    <a:latin typeface="Cambria Math" panose="02040503050406030204" pitchFamily="18" charset="0"/>
                    <a:ea typeface="Cambria Math" panose="02040503050406030204" pitchFamily="18" charset="0"/>
                  </a:rPr>
                  <a:t>the</a:t>
                </a:r>
                <a:r>
                  <a:rPr lang="de-DE" sz="2800" dirty="0">
                    <a:latin typeface="Cambria Math" panose="02040503050406030204" pitchFamily="18" charset="0"/>
                    <a:ea typeface="Cambria Math" panose="02040503050406030204" pitchFamily="18" charset="0"/>
                  </a:rPr>
                  <a:t> </a:t>
                </a:r>
                <a:r>
                  <a:rPr lang="de-DE" sz="2800" dirty="0" err="1">
                    <a:latin typeface="Cambria Math" panose="02040503050406030204" pitchFamily="18" charset="0"/>
                    <a:ea typeface="Cambria Math" panose="02040503050406030204" pitchFamily="18" charset="0"/>
                  </a:rPr>
                  <a:t>slope</a:t>
                </a:r>
                <a:r>
                  <a:rPr lang="de-DE" sz="2800" dirty="0">
                    <a:latin typeface="Cambria Math" panose="02040503050406030204" pitchFamily="18" charset="0"/>
                    <a:ea typeface="Cambria Math" panose="02040503050406030204" pitchFamily="18" charset="0"/>
                  </a:rPr>
                  <a:t> </a:t>
                </a:r>
                <a:r>
                  <a:rPr lang="de-DE" sz="2800" dirty="0" err="1">
                    <a:latin typeface="Cambria Math" panose="02040503050406030204" pitchFamily="18" charset="0"/>
                    <a:ea typeface="Cambria Math" panose="02040503050406030204" pitchFamily="18" charset="0"/>
                  </a:rPr>
                  <a:t>of</a:t>
                </a:r>
                <a:r>
                  <a:rPr lang="de-DE" sz="2800" dirty="0">
                    <a:latin typeface="Cambria Math" panose="02040503050406030204" pitchFamily="18" charset="0"/>
                    <a:ea typeface="Cambria Math" panose="02040503050406030204" pitchFamily="18" charset="0"/>
                  </a:rPr>
                  <a:t> TC</a:t>
                </a:r>
              </a:p>
            </p:txBody>
          </p:sp>
        </mc:Choice>
        <mc:Fallback xmlns="">
          <p:sp>
            <p:nvSpPr>
              <p:cNvPr id="3" name="Textfeld 2">
                <a:extLst>
                  <a:ext uri="{FF2B5EF4-FFF2-40B4-BE49-F238E27FC236}">
                    <a16:creationId xmlns:a16="http://schemas.microsoft.com/office/drawing/2014/main" id="{AC295E5F-81DA-4333-8E8E-760B9DD427A5}"/>
                  </a:ext>
                </a:extLst>
              </p:cNvPr>
              <p:cNvSpPr txBox="1">
                <a:spLocks noRot="1" noChangeAspect="1" noMove="1" noResize="1" noEditPoints="1" noAdjustHandles="1" noChangeArrowheads="1" noChangeShapeType="1" noTextEdit="1"/>
              </p:cNvSpPr>
              <p:nvPr/>
            </p:nvSpPr>
            <p:spPr>
              <a:xfrm>
                <a:off x="69103" y="4977327"/>
                <a:ext cx="7560838" cy="1625766"/>
              </a:xfrm>
              <a:prstGeom prst="rect">
                <a:avLst/>
              </a:prstGeom>
              <a:blipFill>
                <a:blip r:embed="rId3"/>
                <a:stretch>
                  <a:fillRect l="-1612" b="-9363"/>
                </a:stretch>
              </a:blipFill>
            </p:spPr>
            <p:txBody>
              <a:bodyPr/>
              <a:lstStyle/>
              <a:p>
                <a:r>
                  <a:rPr lang="de-DE">
                    <a:noFill/>
                  </a:rPr>
                  <a:t> </a:t>
                </a:r>
              </a:p>
            </p:txBody>
          </p:sp>
        </mc:Fallback>
      </mc:AlternateContent>
      <p:sp>
        <p:nvSpPr>
          <p:cNvPr id="11" name="Freihandform: Form 10">
            <a:extLst>
              <a:ext uri="{FF2B5EF4-FFF2-40B4-BE49-F238E27FC236}">
                <a16:creationId xmlns:a16="http://schemas.microsoft.com/office/drawing/2014/main" id="{C39DDC74-BFD5-45C3-BB19-6223A8BA1975}"/>
              </a:ext>
            </a:extLst>
          </p:cNvPr>
          <p:cNvSpPr/>
          <p:nvPr/>
        </p:nvSpPr>
        <p:spPr>
          <a:xfrm>
            <a:off x="2337851" y="1325880"/>
            <a:ext cx="4046220" cy="3006090"/>
          </a:xfrm>
          <a:custGeom>
            <a:avLst/>
            <a:gdLst>
              <a:gd name="connsiteX0" fmla="*/ 0 w 4046220"/>
              <a:gd name="connsiteY0" fmla="*/ 0 h 3006090"/>
              <a:gd name="connsiteX1" fmla="*/ 994410 w 4046220"/>
              <a:gd name="connsiteY1" fmla="*/ 2080260 h 3006090"/>
              <a:gd name="connsiteX2" fmla="*/ 4046220 w 4046220"/>
              <a:gd name="connsiteY2" fmla="*/ 3006090 h 3006090"/>
            </a:gdLst>
            <a:ahLst/>
            <a:cxnLst>
              <a:cxn ang="0">
                <a:pos x="connsiteX0" y="connsiteY0"/>
              </a:cxn>
              <a:cxn ang="0">
                <a:pos x="connsiteX1" y="connsiteY1"/>
              </a:cxn>
              <a:cxn ang="0">
                <a:pos x="connsiteX2" y="connsiteY2"/>
              </a:cxn>
            </a:cxnLst>
            <a:rect l="l" t="t" r="r" b="b"/>
            <a:pathLst>
              <a:path w="4046220" h="3006090">
                <a:moveTo>
                  <a:pt x="0" y="0"/>
                </a:moveTo>
                <a:cubicBezTo>
                  <a:pt x="160020" y="789622"/>
                  <a:pt x="320040" y="1579245"/>
                  <a:pt x="994410" y="2080260"/>
                </a:cubicBezTo>
                <a:cubicBezTo>
                  <a:pt x="1668780" y="2581275"/>
                  <a:pt x="2857500" y="2793682"/>
                  <a:pt x="4046220" y="300609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Rechteck 13">
            <a:extLst>
              <a:ext uri="{FF2B5EF4-FFF2-40B4-BE49-F238E27FC236}">
                <a16:creationId xmlns:a16="http://schemas.microsoft.com/office/drawing/2014/main" id="{ABA7E1DD-0BC9-406C-87AB-D3901196294A}"/>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991450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38720" y="249482"/>
            <a:ext cx="7464960" cy="640485"/>
          </a:xfrm>
          <a:prstGeom prst="rect">
            <a:avLst/>
          </a:prstGeom>
        </p:spPr>
        <p:txBody>
          <a:bodyPr>
            <a:normAutofit fontScale="97500"/>
          </a:bodyPr>
          <a:lstStyle>
            <a:lvl1pPr algn="ctr" rtl="0" hangingPunct="0">
              <a:tabLst/>
              <a:defRPr lang="de-DE" sz="4400" b="0" i="0" u="none" strike="noStrike" kern="1200">
                <a:ln>
                  <a:noFill/>
                </a:ln>
                <a:latin typeface="Arial" pitchFamily="18"/>
              </a:defRPr>
            </a:lvl1pPr>
          </a:lstStyle>
          <a:p>
            <a:r>
              <a:rPr lang="en-US" sz="2631" dirty="0" err="1">
                <a:solidFill>
                  <a:sysClr val="windowText" lastClr="000000"/>
                </a:solidFill>
              </a:rPr>
              <a:t>Labour</a:t>
            </a:r>
            <a:r>
              <a:rPr lang="en-US" sz="2631" dirty="0">
                <a:solidFill>
                  <a:sysClr val="windowText" lastClr="000000"/>
                </a:solidFill>
              </a:rPr>
              <a:t> market</a:t>
            </a:r>
          </a:p>
        </p:txBody>
      </p:sp>
      <p:cxnSp>
        <p:nvCxnSpPr>
          <p:cNvPr id="7" name="Gerade Verbindung mit Pfeil 6">
            <a:extLst>
              <a:ext uri="{FF2B5EF4-FFF2-40B4-BE49-F238E27FC236}">
                <a16:creationId xmlns:a16="http://schemas.microsoft.com/office/drawing/2014/main" id="{BA800690-216E-4FFE-B74A-3F480F160225}"/>
              </a:ext>
            </a:extLst>
          </p:cNvPr>
          <p:cNvCxnSpPr/>
          <p:nvPr/>
        </p:nvCxnSpPr>
        <p:spPr>
          <a:xfrm flipV="1">
            <a:off x="1369875" y="889966"/>
            <a:ext cx="0" cy="367240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Gerade Verbindung mit Pfeil 7">
            <a:extLst>
              <a:ext uri="{FF2B5EF4-FFF2-40B4-BE49-F238E27FC236}">
                <a16:creationId xmlns:a16="http://schemas.microsoft.com/office/drawing/2014/main" id="{F6C83955-1540-4E27-938D-3A5266E03546}"/>
              </a:ext>
            </a:extLst>
          </p:cNvPr>
          <p:cNvCxnSpPr>
            <a:cxnSpLocks/>
          </p:cNvCxnSpPr>
          <p:nvPr/>
        </p:nvCxnSpPr>
        <p:spPr>
          <a:xfrm>
            <a:off x="1369875" y="4562374"/>
            <a:ext cx="5251896"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Textfeld 8">
            <a:extLst>
              <a:ext uri="{FF2B5EF4-FFF2-40B4-BE49-F238E27FC236}">
                <a16:creationId xmlns:a16="http://schemas.microsoft.com/office/drawing/2014/main" id="{D8A76E19-92E1-477C-81AF-342D4C547969}"/>
              </a:ext>
            </a:extLst>
          </p:cNvPr>
          <p:cNvSpPr txBox="1"/>
          <p:nvPr/>
        </p:nvSpPr>
        <p:spPr>
          <a:xfrm flipH="1">
            <a:off x="0" y="1074632"/>
            <a:ext cx="1497153" cy="646331"/>
          </a:xfrm>
          <a:prstGeom prst="rect">
            <a:avLst/>
          </a:prstGeom>
          <a:noFill/>
        </p:spPr>
        <p:txBody>
          <a:bodyPr wrap="square" rtlCol="0">
            <a:spAutoFit/>
          </a:bodyPr>
          <a:lstStyle/>
          <a:p>
            <a:r>
              <a:rPr lang="de-DE" dirty="0"/>
              <a:t>Value </a:t>
            </a:r>
            <a:r>
              <a:rPr lang="de-DE" dirty="0" err="1"/>
              <a:t>of</a:t>
            </a:r>
            <a:r>
              <a:rPr lang="de-DE" dirty="0"/>
              <a:t> MPL,</a:t>
            </a:r>
          </a:p>
          <a:p>
            <a:r>
              <a:rPr lang="de-DE" dirty="0"/>
              <a:t>wage</a:t>
            </a:r>
          </a:p>
        </p:txBody>
      </p:sp>
      <p:sp>
        <p:nvSpPr>
          <p:cNvPr id="10" name="Textfeld 9">
            <a:extLst>
              <a:ext uri="{FF2B5EF4-FFF2-40B4-BE49-F238E27FC236}">
                <a16:creationId xmlns:a16="http://schemas.microsoft.com/office/drawing/2014/main" id="{E0570F9B-F66B-4DBF-9573-1CBC8359498B}"/>
              </a:ext>
            </a:extLst>
          </p:cNvPr>
          <p:cNvSpPr txBox="1"/>
          <p:nvPr/>
        </p:nvSpPr>
        <p:spPr>
          <a:xfrm flipH="1">
            <a:off x="6482449" y="4509120"/>
            <a:ext cx="576059" cy="369332"/>
          </a:xfrm>
          <a:prstGeom prst="rect">
            <a:avLst/>
          </a:prstGeom>
          <a:noFill/>
        </p:spPr>
        <p:txBody>
          <a:bodyPr wrap="square" rtlCol="0">
            <a:spAutoFit/>
          </a:bodyPr>
          <a:lstStyle/>
          <a:p>
            <a:r>
              <a:rPr lang="de-DE" dirty="0"/>
              <a:t>L</a:t>
            </a:r>
            <a:r>
              <a:rPr lang="de-DE" baseline="-25000" dirty="0"/>
              <a:t>G</a:t>
            </a:r>
            <a:endParaRPr lang="de-DE" dirty="0"/>
          </a:p>
        </p:txBody>
      </p:sp>
      <p:cxnSp>
        <p:nvCxnSpPr>
          <p:cNvPr id="13" name="Gerade Verbindung mit Pfeil 12">
            <a:extLst>
              <a:ext uri="{FF2B5EF4-FFF2-40B4-BE49-F238E27FC236}">
                <a16:creationId xmlns:a16="http://schemas.microsoft.com/office/drawing/2014/main" id="{E04ABFA5-E952-485F-ABFE-68893EA6C222}"/>
              </a:ext>
            </a:extLst>
          </p:cNvPr>
          <p:cNvCxnSpPr/>
          <p:nvPr/>
        </p:nvCxnSpPr>
        <p:spPr>
          <a:xfrm flipV="1">
            <a:off x="6338427" y="889966"/>
            <a:ext cx="0" cy="367240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Gerade Verbindung mit Pfeil 13">
            <a:extLst>
              <a:ext uri="{FF2B5EF4-FFF2-40B4-BE49-F238E27FC236}">
                <a16:creationId xmlns:a16="http://schemas.microsoft.com/office/drawing/2014/main" id="{6D3C6D04-596F-409E-A806-A6EB2F10FC83}"/>
              </a:ext>
            </a:extLst>
          </p:cNvPr>
          <p:cNvCxnSpPr>
            <a:cxnSpLocks/>
          </p:cNvCxnSpPr>
          <p:nvPr/>
        </p:nvCxnSpPr>
        <p:spPr>
          <a:xfrm flipH="1">
            <a:off x="1081843" y="4562374"/>
            <a:ext cx="1088504"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Textfeld 14">
            <a:extLst>
              <a:ext uri="{FF2B5EF4-FFF2-40B4-BE49-F238E27FC236}">
                <a16:creationId xmlns:a16="http://schemas.microsoft.com/office/drawing/2014/main" id="{02D111B7-0529-4780-B1DE-7D2B4473D683}"/>
              </a:ext>
            </a:extLst>
          </p:cNvPr>
          <p:cNvSpPr txBox="1"/>
          <p:nvPr/>
        </p:nvSpPr>
        <p:spPr>
          <a:xfrm flipH="1">
            <a:off x="6410437" y="980728"/>
            <a:ext cx="1363457" cy="923330"/>
          </a:xfrm>
          <a:prstGeom prst="rect">
            <a:avLst/>
          </a:prstGeom>
          <a:noFill/>
        </p:spPr>
        <p:txBody>
          <a:bodyPr wrap="square" rtlCol="0">
            <a:spAutoFit/>
          </a:bodyPr>
          <a:lstStyle/>
          <a:p>
            <a:r>
              <a:rPr lang="de-DE" dirty="0"/>
              <a:t>Value </a:t>
            </a:r>
            <a:r>
              <a:rPr lang="de-DE" dirty="0" err="1"/>
              <a:t>of</a:t>
            </a:r>
            <a:r>
              <a:rPr lang="de-DE" dirty="0"/>
              <a:t> MPL,</a:t>
            </a:r>
          </a:p>
          <a:p>
            <a:r>
              <a:rPr lang="de-DE" dirty="0"/>
              <a:t>wage</a:t>
            </a:r>
          </a:p>
        </p:txBody>
      </p:sp>
      <p:sp>
        <p:nvSpPr>
          <p:cNvPr id="16" name="Textfeld 15">
            <a:extLst>
              <a:ext uri="{FF2B5EF4-FFF2-40B4-BE49-F238E27FC236}">
                <a16:creationId xmlns:a16="http://schemas.microsoft.com/office/drawing/2014/main" id="{93CDF5C6-01AA-492C-B4B1-0B523A8A0746}"/>
              </a:ext>
            </a:extLst>
          </p:cNvPr>
          <p:cNvSpPr txBox="1"/>
          <p:nvPr/>
        </p:nvSpPr>
        <p:spPr>
          <a:xfrm flipH="1">
            <a:off x="994825" y="4516293"/>
            <a:ext cx="576059" cy="369332"/>
          </a:xfrm>
          <a:prstGeom prst="rect">
            <a:avLst/>
          </a:prstGeom>
          <a:noFill/>
        </p:spPr>
        <p:txBody>
          <a:bodyPr wrap="square" rtlCol="0">
            <a:spAutoFit/>
          </a:bodyPr>
          <a:lstStyle/>
          <a:p>
            <a:r>
              <a:rPr lang="de-DE" dirty="0"/>
              <a:t>L</a:t>
            </a:r>
            <a:r>
              <a:rPr lang="de-DE" baseline="-25000" dirty="0"/>
              <a:t>M</a:t>
            </a:r>
            <a:endParaRPr lang="de-DE" dirty="0"/>
          </a:p>
        </p:txBody>
      </p:sp>
      <mc:AlternateContent xmlns:mc="http://schemas.openxmlformats.org/markup-compatibility/2006" xmlns:a14="http://schemas.microsoft.com/office/drawing/2010/main">
        <mc:Choice Requires="a14">
          <p:sp>
            <p:nvSpPr>
              <p:cNvPr id="17" name="Textfeld 16">
                <a:extLst>
                  <a:ext uri="{FF2B5EF4-FFF2-40B4-BE49-F238E27FC236}">
                    <a16:creationId xmlns:a16="http://schemas.microsoft.com/office/drawing/2014/main" id="{1D868D14-F4AF-43C2-8DBB-1BE1CA6BFAA6}"/>
                  </a:ext>
                </a:extLst>
              </p:cNvPr>
              <p:cNvSpPr txBox="1"/>
              <p:nvPr/>
            </p:nvSpPr>
            <p:spPr>
              <a:xfrm>
                <a:off x="1" y="5026794"/>
                <a:ext cx="8644270" cy="731995"/>
              </a:xfrm>
              <a:prstGeom prst="rect">
                <a:avLst/>
              </a:prstGeom>
              <a:noFill/>
            </p:spPr>
            <p:txBody>
              <a:bodyPr wrap="square" rtlCol="0">
                <a:spAutoFit/>
              </a:bodyPr>
              <a:lstStyle/>
              <a:p>
                <a:pPr algn="ctr"/>
                <a:r>
                  <a:rPr lang="de-DE" sz="1600" dirty="0"/>
                  <a:t>Due to </a:t>
                </a:r>
                <a:r>
                  <a:rPr lang="de-DE" sz="1600" dirty="0" err="1"/>
                  <a:t>the</a:t>
                </a:r>
                <a:r>
                  <a:rPr lang="de-DE" sz="1600" dirty="0"/>
                  <a:t> </a:t>
                </a:r>
                <a:r>
                  <a:rPr lang="de-DE" sz="1600" dirty="0" err="1"/>
                  <a:t>mobility</a:t>
                </a:r>
                <a:r>
                  <a:rPr lang="de-DE" sz="1600" dirty="0"/>
                  <a:t> </a:t>
                </a:r>
                <a:r>
                  <a:rPr lang="de-DE" sz="1600" dirty="0" err="1"/>
                  <a:t>of</a:t>
                </a:r>
                <a:r>
                  <a:rPr lang="de-DE" sz="1600" dirty="0"/>
                  <a:t> </a:t>
                </a:r>
                <a:r>
                  <a:rPr lang="de-DE" sz="1600" dirty="0" err="1"/>
                  <a:t>labour</a:t>
                </a:r>
                <a:r>
                  <a:rPr lang="de-DE" sz="1600" dirty="0"/>
                  <a:t>, </a:t>
                </a:r>
                <a:r>
                  <a:rPr lang="de-DE" sz="1600" dirty="0" err="1"/>
                  <a:t>wages</a:t>
                </a:r>
                <a:r>
                  <a:rPr lang="de-DE" sz="1600" dirty="0"/>
                  <a:t> </a:t>
                </a:r>
                <a:r>
                  <a:rPr lang="de-DE" sz="1600" dirty="0" err="1"/>
                  <a:t>have</a:t>
                </a:r>
                <a:r>
                  <a:rPr lang="de-DE" sz="1600" dirty="0"/>
                  <a:t> to </a:t>
                </a:r>
                <a:r>
                  <a:rPr lang="de-DE" sz="1600" dirty="0" err="1"/>
                  <a:t>coincide</a:t>
                </a:r>
                <a:r>
                  <a:rPr lang="de-DE" sz="1600" dirty="0"/>
                  <a:t> in </a:t>
                </a:r>
                <a:r>
                  <a:rPr lang="de-DE" sz="1600" dirty="0" err="1"/>
                  <a:t>both</a:t>
                </a:r>
                <a:r>
                  <a:rPr lang="de-DE" sz="1600" dirty="0"/>
                  <a:t> </a:t>
                </a:r>
                <a:r>
                  <a:rPr lang="de-DE" sz="1600" dirty="0" err="1"/>
                  <a:t>sectors</a:t>
                </a:r>
                <a:r>
                  <a:rPr lang="de-DE" sz="1600" dirty="0"/>
                  <a:t>→</a:t>
                </a:r>
              </a:p>
              <a:p>
                <a:pPr algn="ctr"/>
                <a14:m>
                  <m:oMath xmlns:m="http://schemas.openxmlformats.org/officeDocument/2006/math">
                    <m:f>
                      <m:fPr>
                        <m:ctrlPr>
                          <a:rPr lang="de-DE" sz="1600" i="1">
                            <a:latin typeface="Cambria Math" panose="02040503050406030204" pitchFamily="18" charset="0"/>
                          </a:rPr>
                        </m:ctrlPr>
                      </m:fPr>
                      <m:num>
                        <m:r>
                          <a:rPr lang="de-DE" sz="1600" i="1">
                            <a:latin typeface="Cambria Math" panose="02040503050406030204" pitchFamily="18" charset="0"/>
                          </a:rPr>
                          <m:t>𝑑𝐺</m:t>
                        </m:r>
                      </m:num>
                      <m:den>
                        <m:r>
                          <a:rPr lang="de-DE" sz="1600" i="1">
                            <a:latin typeface="Cambria Math" panose="02040503050406030204" pitchFamily="18" charset="0"/>
                          </a:rPr>
                          <m:t>𝑑𝑀</m:t>
                        </m:r>
                      </m:den>
                    </m:f>
                    <m:r>
                      <a:rPr lang="de-DE" sz="1600" i="1">
                        <a:latin typeface="Cambria Math" panose="02040503050406030204" pitchFamily="18" charset="0"/>
                      </a:rPr>
                      <m:t>=−</m:t>
                    </m:r>
                    <m:f>
                      <m:fPr>
                        <m:ctrlPr>
                          <a:rPr lang="de-DE" sz="1600" i="1">
                            <a:latin typeface="Cambria Math" panose="02040503050406030204" pitchFamily="18" charset="0"/>
                            <a:ea typeface="Cambria Math" panose="02040503050406030204" pitchFamily="18" charset="0"/>
                          </a:rPr>
                        </m:ctrlPr>
                      </m:fPr>
                      <m:num>
                        <m:r>
                          <m:rPr>
                            <m:nor/>
                          </m:rPr>
                          <a:rPr lang="de-DE" sz="1600">
                            <a:latin typeface="Cambria Math" panose="02040503050406030204" pitchFamily="18" charset="0"/>
                            <a:ea typeface="Cambria Math" panose="02040503050406030204" pitchFamily="18" charset="0"/>
                          </a:rPr>
                          <m:t>GP</m:t>
                        </m:r>
                        <m:r>
                          <m:rPr>
                            <m:nor/>
                          </m:rPr>
                          <a:rPr lang="de-DE" sz="1600" dirty="0">
                            <a:latin typeface="Cambria Math" panose="02040503050406030204" pitchFamily="18" charset="0"/>
                            <a:ea typeface="Cambria Math" panose="02040503050406030204" pitchFamily="18" charset="0"/>
                          </a:rPr>
                          <m:t>L</m:t>
                        </m:r>
                        <m:r>
                          <m:rPr>
                            <m:nor/>
                          </m:rPr>
                          <a:rPr lang="de-DE" sz="1600" baseline="-25000" dirty="0">
                            <a:latin typeface="Cambria Math" panose="02040503050406030204" pitchFamily="18" charset="0"/>
                            <a:ea typeface="Cambria Math" panose="02040503050406030204" pitchFamily="18" charset="0"/>
                          </a:rPr>
                          <m:t>G</m:t>
                        </m:r>
                      </m:num>
                      <m:den>
                        <m:r>
                          <m:rPr>
                            <m:nor/>
                          </m:rPr>
                          <a:rPr lang="de-DE" sz="1600">
                            <a:latin typeface="Cambria Math" panose="02040503050406030204" pitchFamily="18" charset="0"/>
                            <a:ea typeface="Cambria Math" panose="02040503050406030204" pitchFamily="18" charset="0"/>
                          </a:rPr>
                          <m:t>GP</m:t>
                        </m:r>
                        <m:r>
                          <m:rPr>
                            <m:nor/>
                          </m:rPr>
                          <a:rPr lang="de-DE" sz="1600" dirty="0">
                            <a:latin typeface="Cambria Math" panose="02040503050406030204" pitchFamily="18" charset="0"/>
                            <a:ea typeface="Cambria Math" panose="02040503050406030204" pitchFamily="18" charset="0"/>
                          </a:rPr>
                          <m:t>L</m:t>
                        </m:r>
                        <m:r>
                          <m:rPr>
                            <m:nor/>
                          </m:rPr>
                          <a:rPr lang="de-DE" sz="1600" baseline="-25000" dirty="0">
                            <a:latin typeface="Cambria Math" panose="02040503050406030204" pitchFamily="18" charset="0"/>
                            <a:ea typeface="Cambria Math" panose="02040503050406030204" pitchFamily="18" charset="0"/>
                          </a:rPr>
                          <m:t>M</m:t>
                        </m:r>
                      </m:den>
                    </m:f>
                    <m:r>
                      <a:rPr lang="de-DE" sz="1600" i="1">
                        <a:latin typeface="Cambria Math" panose="02040503050406030204" pitchFamily="18" charset="0"/>
                        <a:ea typeface="Cambria Math" panose="02040503050406030204" pitchFamily="18" charset="0"/>
                      </a:rPr>
                      <m:t>=−</m:t>
                    </m:r>
                    <m:f>
                      <m:fPr>
                        <m:ctrlPr>
                          <a:rPr lang="de-DE" sz="1600" i="1">
                            <a:latin typeface="Cambria Math" panose="02040503050406030204" pitchFamily="18" charset="0"/>
                          </a:rPr>
                        </m:ctrlPr>
                      </m:fPr>
                      <m:num>
                        <m:r>
                          <m:rPr>
                            <m:nor/>
                          </m:rPr>
                          <a:rPr lang="de-DE" sz="1600" dirty="0"/>
                          <m:t>P</m:t>
                        </m:r>
                        <m:r>
                          <m:rPr>
                            <m:nor/>
                          </m:rPr>
                          <a:rPr lang="de-DE" sz="1600" baseline="-25000" dirty="0"/>
                          <m:t>M</m:t>
                        </m:r>
                      </m:num>
                      <m:den>
                        <m:r>
                          <m:rPr>
                            <m:nor/>
                          </m:rPr>
                          <a:rPr lang="de-DE" sz="1600" dirty="0"/>
                          <m:t>P</m:t>
                        </m:r>
                        <m:r>
                          <m:rPr>
                            <m:nor/>
                          </m:rPr>
                          <a:rPr lang="de-DE" sz="1600" baseline="-25000" dirty="0"/>
                          <m:t>G</m:t>
                        </m:r>
                      </m:den>
                    </m:f>
                  </m:oMath>
                </a14:m>
                <a:r>
                  <a:rPr lang="de-DE" sz="1600" dirty="0">
                    <a:ea typeface="Cambria Math" panose="02040503050406030204" pitchFamily="18" charset="0"/>
                  </a:rPr>
                  <a:t>		</a:t>
                </a:r>
                <a:r>
                  <a:rPr lang="de-DE" sz="1600" b="1" dirty="0" err="1">
                    <a:ea typeface="Cambria Math" panose="02040503050406030204" pitchFamily="18" charset="0"/>
                  </a:rPr>
                  <a:t>slope</a:t>
                </a:r>
                <a:r>
                  <a:rPr lang="de-DE" sz="1600" b="1" dirty="0">
                    <a:ea typeface="Cambria Math" panose="02040503050406030204" pitchFamily="18" charset="0"/>
                  </a:rPr>
                  <a:t> </a:t>
                </a:r>
                <a:r>
                  <a:rPr lang="de-DE" sz="1600" b="1" dirty="0" err="1">
                    <a:ea typeface="Cambria Math" panose="02040503050406030204" pitchFamily="18" charset="0"/>
                  </a:rPr>
                  <a:t>of</a:t>
                </a:r>
                <a:r>
                  <a:rPr lang="de-DE" sz="1600" b="1" dirty="0">
                    <a:ea typeface="Cambria Math" panose="02040503050406030204" pitchFamily="18" charset="0"/>
                  </a:rPr>
                  <a:t> TC = negative </a:t>
                </a:r>
                <a:r>
                  <a:rPr lang="de-DE" sz="1600" b="1" dirty="0" err="1">
                    <a:ea typeface="Cambria Math" panose="02040503050406030204" pitchFamily="18" charset="0"/>
                  </a:rPr>
                  <a:t>price</a:t>
                </a:r>
                <a:r>
                  <a:rPr lang="de-DE" sz="1600" b="1" dirty="0">
                    <a:ea typeface="Cambria Math" panose="02040503050406030204" pitchFamily="18" charset="0"/>
                  </a:rPr>
                  <a:t> </a:t>
                </a:r>
                <a:r>
                  <a:rPr lang="de-DE" sz="1600" b="1" dirty="0" err="1">
                    <a:ea typeface="Cambria Math" panose="02040503050406030204" pitchFamily="18" charset="0"/>
                  </a:rPr>
                  <a:t>ratio</a:t>
                </a:r>
                <a:endParaRPr lang="de-DE" sz="1600" b="1" dirty="0">
                  <a:ea typeface="Cambria Math" panose="02040503050406030204" pitchFamily="18" charset="0"/>
                </a:endParaRPr>
              </a:p>
            </p:txBody>
          </p:sp>
        </mc:Choice>
        <mc:Fallback xmlns="">
          <p:sp>
            <p:nvSpPr>
              <p:cNvPr id="17" name="Textfeld 16">
                <a:extLst>
                  <a:ext uri="{FF2B5EF4-FFF2-40B4-BE49-F238E27FC236}">
                    <a16:creationId xmlns:a16="http://schemas.microsoft.com/office/drawing/2014/main" id="{1D868D14-F4AF-43C2-8DBB-1BE1CA6BFAA6}"/>
                  </a:ext>
                </a:extLst>
              </p:cNvPr>
              <p:cNvSpPr txBox="1">
                <a:spLocks noRot="1" noChangeAspect="1" noMove="1" noResize="1" noEditPoints="1" noAdjustHandles="1" noChangeArrowheads="1" noChangeShapeType="1" noTextEdit="1"/>
              </p:cNvSpPr>
              <p:nvPr/>
            </p:nvSpPr>
            <p:spPr>
              <a:xfrm>
                <a:off x="1" y="5026794"/>
                <a:ext cx="8644270" cy="731995"/>
              </a:xfrm>
              <a:prstGeom prst="rect">
                <a:avLst/>
              </a:prstGeom>
              <a:blipFill>
                <a:blip r:embed="rId3"/>
                <a:stretch>
                  <a:fillRect t="-2500" b="-5000"/>
                </a:stretch>
              </a:blipFill>
            </p:spPr>
            <p:txBody>
              <a:bodyPr/>
              <a:lstStyle/>
              <a:p>
                <a:r>
                  <a:rPr lang="de-DE">
                    <a:noFill/>
                  </a:rPr>
                  <a:t> </a:t>
                </a:r>
              </a:p>
            </p:txBody>
          </p:sp>
        </mc:Fallback>
      </mc:AlternateContent>
      <p:sp>
        <p:nvSpPr>
          <p:cNvPr id="2" name="Rechteck 1">
            <a:extLst>
              <a:ext uri="{FF2B5EF4-FFF2-40B4-BE49-F238E27FC236}">
                <a16:creationId xmlns:a16="http://schemas.microsoft.com/office/drawing/2014/main" id="{32745F81-A155-4C41-B4C1-372A8019F13F}"/>
              </a:ext>
            </a:extLst>
          </p:cNvPr>
          <p:cNvSpPr/>
          <p:nvPr/>
        </p:nvSpPr>
        <p:spPr>
          <a:xfrm>
            <a:off x="273007" y="729514"/>
            <a:ext cx="1024127" cy="369332"/>
          </a:xfrm>
          <a:prstGeom prst="rect">
            <a:avLst/>
          </a:prstGeom>
        </p:spPr>
        <p:txBody>
          <a:bodyPr wrap="none">
            <a:spAutoFit/>
          </a:bodyPr>
          <a:lstStyle/>
          <a:p>
            <a:r>
              <a:rPr lang="de-DE" dirty="0"/>
              <a:t>P</a:t>
            </a:r>
            <a:r>
              <a:rPr lang="de-DE" baseline="-25000" dirty="0"/>
              <a:t>G</a:t>
            </a:r>
            <a:r>
              <a:rPr lang="de-DE" dirty="0"/>
              <a:t>* GPL</a:t>
            </a:r>
            <a:r>
              <a:rPr lang="de-DE" baseline="-25000" dirty="0"/>
              <a:t>G</a:t>
            </a:r>
          </a:p>
        </p:txBody>
      </p:sp>
      <p:sp>
        <p:nvSpPr>
          <p:cNvPr id="11" name="Rechteck 10">
            <a:extLst>
              <a:ext uri="{FF2B5EF4-FFF2-40B4-BE49-F238E27FC236}">
                <a16:creationId xmlns:a16="http://schemas.microsoft.com/office/drawing/2014/main" id="{2DECAC22-0C77-4874-A0FB-D41FC3E0F1AD}"/>
              </a:ext>
            </a:extLst>
          </p:cNvPr>
          <p:cNvSpPr/>
          <p:nvPr/>
        </p:nvSpPr>
        <p:spPr>
          <a:xfrm>
            <a:off x="6503414" y="705300"/>
            <a:ext cx="1043876" cy="369332"/>
          </a:xfrm>
          <a:prstGeom prst="rect">
            <a:avLst/>
          </a:prstGeom>
        </p:spPr>
        <p:txBody>
          <a:bodyPr wrap="none">
            <a:spAutoFit/>
          </a:bodyPr>
          <a:lstStyle/>
          <a:p>
            <a:r>
              <a:rPr lang="de-DE" dirty="0"/>
              <a:t>P</a:t>
            </a:r>
            <a:r>
              <a:rPr lang="de-DE" baseline="-25000" dirty="0"/>
              <a:t>M</a:t>
            </a:r>
            <a:r>
              <a:rPr lang="de-DE" dirty="0"/>
              <a:t>*GPL</a:t>
            </a:r>
            <a:r>
              <a:rPr lang="de-DE" baseline="-25000" dirty="0"/>
              <a:t>M</a:t>
            </a:r>
          </a:p>
        </p:txBody>
      </p:sp>
      <p:cxnSp>
        <p:nvCxnSpPr>
          <p:cNvPr id="23" name="Gerader Verbinder 22">
            <a:extLst>
              <a:ext uri="{FF2B5EF4-FFF2-40B4-BE49-F238E27FC236}">
                <a16:creationId xmlns:a16="http://schemas.microsoft.com/office/drawing/2014/main" id="{EBD40D49-C50C-4AC4-B9AE-BEF864829A09}"/>
              </a:ext>
            </a:extLst>
          </p:cNvPr>
          <p:cNvCxnSpPr>
            <a:cxnSpLocks/>
          </p:cNvCxnSpPr>
          <p:nvPr/>
        </p:nvCxnSpPr>
        <p:spPr>
          <a:xfrm flipH="1">
            <a:off x="1369875" y="4797152"/>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Gerader Verbinder 23">
            <a:extLst>
              <a:ext uri="{FF2B5EF4-FFF2-40B4-BE49-F238E27FC236}">
                <a16:creationId xmlns:a16="http://schemas.microsoft.com/office/drawing/2014/main" id="{021E1939-F060-4849-90BD-D5B9B91DD1EA}"/>
              </a:ext>
            </a:extLst>
          </p:cNvPr>
          <p:cNvCxnSpPr>
            <a:cxnSpLocks/>
          </p:cNvCxnSpPr>
          <p:nvPr/>
        </p:nvCxnSpPr>
        <p:spPr>
          <a:xfrm flipH="1">
            <a:off x="4106179" y="4797152"/>
            <a:ext cx="22322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Gerader Verbinder 27">
            <a:extLst>
              <a:ext uri="{FF2B5EF4-FFF2-40B4-BE49-F238E27FC236}">
                <a16:creationId xmlns:a16="http://schemas.microsoft.com/office/drawing/2014/main" id="{8259D62C-F502-4EA8-B9CA-751335475120}"/>
              </a:ext>
            </a:extLst>
          </p:cNvPr>
          <p:cNvCxnSpPr/>
          <p:nvPr/>
        </p:nvCxnSpPr>
        <p:spPr>
          <a:xfrm>
            <a:off x="6338427" y="4653136"/>
            <a:ext cx="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Gerader Verbinder 28">
            <a:extLst>
              <a:ext uri="{FF2B5EF4-FFF2-40B4-BE49-F238E27FC236}">
                <a16:creationId xmlns:a16="http://schemas.microsoft.com/office/drawing/2014/main" id="{FDB5A31C-83B4-4108-8C3C-0A53058AF4D9}"/>
              </a:ext>
            </a:extLst>
          </p:cNvPr>
          <p:cNvCxnSpPr/>
          <p:nvPr/>
        </p:nvCxnSpPr>
        <p:spPr>
          <a:xfrm>
            <a:off x="1369875" y="4653136"/>
            <a:ext cx="0" cy="288032"/>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0" name="Rechteck 29">
                <a:extLst>
                  <a:ext uri="{FF2B5EF4-FFF2-40B4-BE49-F238E27FC236}">
                    <a16:creationId xmlns:a16="http://schemas.microsoft.com/office/drawing/2014/main" id="{46C3B3F4-820A-4D5D-A3FE-6DB13DCD7B47}"/>
                  </a:ext>
                </a:extLst>
              </p:cNvPr>
              <p:cNvSpPr/>
              <p:nvPr/>
            </p:nvSpPr>
            <p:spPr>
              <a:xfrm>
                <a:off x="3617135" y="4643844"/>
                <a:ext cx="417037"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acc>
                        <m:accPr>
                          <m:chr m:val="̅"/>
                          <m:ctrlPr>
                            <a:rPr lang="de-DE" i="1">
                              <a:latin typeface="Cambria Math" panose="02040503050406030204" pitchFamily="18" charset="0"/>
                            </a:rPr>
                          </m:ctrlPr>
                        </m:accPr>
                        <m:e>
                          <m:r>
                            <a:rPr lang="de-DE" i="1">
                              <a:latin typeface="Cambria Math" panose="02040503050406030204" pitchFamily="18" charset="0"/>
                            </a:rPr>
                            <m:t>𝐿</m:t>
                          </m:r>
                        </m:e>
                      </m:acc>
                      <m:r>
                        <a:rPr lang="de-DE" i="1">
                          <a:latin typeface="Cambria Math" panose="02040503050406030204" pitchFamily="18" charset="0"/>
                        </a:rPr>
                        <m:t> </m:t>
                      </m:r>
                    </m:oMath>
                  </m:oMathPara>
                </a14:m>
                <a:endParaRPr lang="de-DE" dirty="0"/>
              </a:p>
            </p:txBody>
          </p:sp>
        </mc:Choice>
        <mc:Fallback xmlns="">
          <p:sp>
            <p:nvSpPr>
              <p:cNvPr id="30" name="Rechteck 29">
                <a:extLst>
                  <a:ext uri="{FF2B5EF4-FFF2-40B4-BE49-F238E27FC236}">
                    <a16:creationId xmlns:a16="http://schemas.microsoft.com/office/drawing/2014/main" id="{46C3B3F4-820A-4D5D-A3FE-6DB13DCD7B47}"/>
                  </a:ext>
                </a:extLst>
              </p:cNvPr>
              <p:cNvSpPr>
                <a:spLocks noRot="1" noChangeAspect="1" noMove="1" noResize="1" noEditPoints="1" noAdjustHandles="1" noChangeArrowheads="1" noChangeShapeType="1" noTextEdit="1"/>
              </p:cNvSpPr>
              <p:nvPr/>
            </p:nvSpPr>
            <p:spPr>
              <a:xfrm>
                <a:off x="3617135" y="4643844"/>
                <a:ext cx="417037" cy="369332"/>
              </a:xfrm>
              <a:prstGeom prst="rect">
                <a:avLst/>
              </a:prstGeom>
              <a:blipFill>
                <a:blip r:embed="rId4"/>
                <a:stretch>
                  <a:fillRect/>
                </a:stretch>
              </a:blipFill>
            </p:spPr>
            <p:txBody>
              <a:bodyPr/>
              <a:lstStyle/>
              <a:p>
                <a:r>
                  <a:rPr lang="de-DE">
                    <a:noFill/>
                  </a:rPr>
                  <a:t> </a:t>
                </a:r>
              </a:p>
            </p:txBody>
          </p:sp>
        </mc:Fallback>
      </mc:AlternateContent>
      <p:sp>
        <p:nvSpPr>
          <p:cNvPr id="38" name="Rechteck 37">
            <a:extLst>
              <a:ext uri="{FF2B5EF4-FFF2-40B4-BE49-F238E27FC236}">
                <a16:creationId xmlns:a16="http://schemas.microsoft.com/office/drawing/2014/main" id="{3392479B-7984-48F5-84E5-83A6F8203EE1}"/>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990353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5" grpId="0"/>
      <p:bldP spid="16" grpId="0"/>
      <p:bldP spid="17" grpId="0"/>
      <p:bldP spid="2" grpId="0"/>
      <p:bldP spid="11" grpId="0"/>
      <p:bldP spid="3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38720" y="249482"/>
            <a:ext cx="7464960" cy="640485"/>
          </a:xfrm>
          <a:prstGeom prst="rect">
            <a:avLst/>
          </a:prstGeom>
        </p:spPr>
        <p:txBody>
          <a:bodyPr>
            <a:normAutofit fontScale="97500"/>
          </a:bodyPr>
          <a:lstStyle>
            <a:lvl1pPr algn="ctr" rtl="0" hangingPunct="0">
              <a:tabLst/>
              <a:defRPr lang="de-DE" sz="4400" b="0" i="0" u="none" strike="noStrike" kern="1200">
                <a:ln>
                  <a:noFill/>
                </a:ln>
                <a:latin typeface="Arial" pitchFamily="18"/>
              </a:defRPr>
            </a:lvl1pPr>
          </a:lstStyle>
          <a:p>
            <a:r>
              <a:rPr lang="en-US" sz="2631" dirty="0">
                <a:solidFill>
                  <a:sysClr val="windowText" lastClr="000000"/>
                </a:solidFill>
              </a:rPr>
              <a:t>Increase of the price of M</a:t>
            </a:r>
          </a:p>
        </p:txBody>
      </p:sp>
      <p:cxnSp>
        <p:nvCxnSpPr>
          <p:cNvPr id="10" name="Gerade Verbindung mit Pfeil 9">
            <a:extLst>
              <a:ext uri="{FF2B5EF4-FFF2-40B4-BE49-F238E27FC236}">
                <a16:creationId xmlns:a16="http://schemas.microsoft.com/office/drawing/2014/main" id="{3940E059-BC20-47D6-8C06-9A371A7BD9B3}"/>
              </a:ext>
            </a:extLst>
          </p:cNvPr>
          <p:cNvCxnSpPr/>
          <p:nvPr/>
        </p:nvCxnSpPr>
        <p:spPr>
          <a:xfrm flipV="1">
            <a:off x="2999656" y="889966"/>
            <a:ext cx="0" cy="367240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Gerade Verbindung mit Pfeil 10">
            <a:extLst>
              <a:ext uri="{FF2B5EF4-FFF2-40B4-BE49-F238E27FC236}">
                <a16:creationId xmlns:a16="http://schemas.microsoft.com/office/drawing/2014/main" id="{43E2E20E-CAE4-4956-A17C-35D6CF8F5AA1}"/>
              </a:ext>
            </a:extLst>
          </p:cNvPr>
          <p:cNvCxnSpPr>
            <a:cxnSpLocks/>
          </p:cNvCxnSpPr>
          <p:nvPr/>
        </p:nvCxnSpPr>
        <p:spPr>
          <a:xfrm>
            <a:off x="2999656" y="4562374"/>
            <a:ext cx="5251896"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extfeld 11">
            <a:extLst>
              <a:ext uri="{FF2B5EF4-FFF2-40B4-BE49-F238E27FC236}">
                <a16:creationId xmlns:a16="http://schemas.microsoft.com/office/drawing/2014/main" id="{B996E664-45FD-4C1E-A44E-A72F2419D670}"/>
              </a:ext>
            </a:extLst>
          </p:cNvPr>
          <p:cNvSpPr txBox="1"/>
          <p:nvPr/>
        </p:nvSpPr>
        <p:spPr>
          <a:xfrm flipH="1">
            <a:off x="128640" y="1052765"/>
            <a:ext cx="2943020" cy="646331"/>
          </a:xfrm>
          <a:prstGeom prst="rect">
            <a:avLst/>
          </a:prstGeom>
          <a:noFill/>
        </p:spPr>
        <p:txBody>
          <a:bodyPr wrap="square" rtlCol="0">
            <a:spAutoFit/>
          </a:bodyPr>
          <a:lstStyle/>
          <a:p>
            <a:r>
              <a:rPr lang="de-DE" dirty="0"/>
              <a:t>P</a:t>
            </a:r>
            <a:r>
              <a:rPr lang="de-DE" baseline="-25000" dirty="0"/>
              <a:t>G</a:t>
            </a:r>
            <a:r>
              <a:rPr lang="de-DE" dirty="0"/>
              <a:t>* GPL</a:t>
            </a:r>
            <a:r>
              <a:rPr lang="de-DE" baseline="-25000" dirty="0"/>
              <a:t>G </a:t>
            </a:r>
            <a:r>
              <a:rPr lang="de-DE" dirty="0"/>
              <a:t>= Value </a:t>
            </a:r>
            <a:r>
              <a:rPr lang="de-DE" dirty="0" err="1"/>
              <a:t>of</a:t>
            </a:r>
            <a:r>
              <a:rPr lang="de-DE" dirty="0"/>
              <a:t> MPL</a:t>
            </a:r>
          </a:p>
          <a:p>
            <a:r>
              <a:rPr lang="de-DE" dirty="0"/>
              <a:t>w=wage</a:t>
            </a:r>
          </a:p>
        </p:txBody>
      </p:sp>
      <p:cxnSp>
        <p:nvCxnSpPr>
          <p:cNvPr id="14" name="Gerade Verbindung mit Pfeil 13">
            <a:extLst>
              <a:ext uri="{FF2B5EF4-FFF2-40B4-BE49-F238E27FC236}">
                <a16:creationId xmlns:a16="http://schemas.microsoft.com/office/drawing/2014/main" id="{DBBA5383-AE0E-432A-BD35-9B6DCBCC5998}"/>
              </a:ext>
            </a:extLst>
          </p:cNvPr>
          <p:cNvCxnSpPr/>
          <p:nvPr/>
        </p:nvCxnSpPr>
        <p:spPr>
          <a:xfrm flipV="1">
            <a:off x="7968208" y="889966"/>
            <a:ext cx="0" cy="367240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Gerade Verbindung mit Pfeil 14">
            <a:extLst>
              <a:ext uri="{FF2B5EF4-FFF2-40B4-BE49-F238E27FC236}">
                <a16:creationId xmlns:a16="http://schemas.microsoft.com/office/drawing/2014/main" id="{3C2806A1-EC64-459F-873C-3FFA86755A56}"/>
              </a:ext>
            </a:extLst>
          </p:cNvPr>
          <p:cNvCxnSpPr>
            <a:cxnSpLocks/>
          </p:cNvCxnSpPr>
          <p:nvPr/>
        </p:nvCxnSpPr>
        <p:spPr>
          <a:xfrm flipH="1">
            <a:off x="2711624" y="4562374"/>
            <a:ext cx="1088504"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Textfeld 15">
            <a:extLst>
              <a:ext uri="{FF2B5EF4-FFF2-40B4-BE49-F238E27FC236}">
                <a16:creationId xmlns:a16="http://schemas.microsoft.com/office/drawing/2014/main" id="{4CB80D15-788F-43E0-9430-577477BDD845}"/>
              </a:ext>
            </a:extLst>
          </p:cNvPr>
          <p:cNvSpPr txBox="1"/>
          <p:nvPr/>
        </p:nvSpPr>
        <p:spPr>
          <a:xfrm flipH="1">
            <a:off x="8040217" y="980729"/>
            <a:ext cx="3398645" cy="646331"/>
          </a:xfrm>
          <a:prstGeom prst="rect">
            <a:avLst/>
          </a:prstGeom>
          <a:noFill/>
        </p:spPr>
        <p:txBody>
          <a:bodyPr wrap="square" rtlCol="0">
            <a:spAutoFit/>
          </a:bodyPr>
          <a:lstStyle/>
          <a:p>
            <a:r>
              <a:rPr lang="de-DE" dirty="0"/>
              <a:t>P</a:t>
            </a:r>
            <a:r>
              <a:rPr lang="de-DE" baseline="-25000" dirty="0"/>
              <a:t>M</a:t>
            </a:r>
            <a:r>
              <a:rPr lang="de-DE" dirty="0"/>
              <a:t>*GPL</a:t>
            </a:r>
            <a:r>
              <a:rPr lang="de-DE" baseline="-25000" dirty="0"/>
              <a:t>M </a:t>
            </a:r>
            <a:r>
              <a:rPr lang="de-DE" dirty="0"/>
              <a:t>=Value </a:t>
            </a:r>
            <a:r>
              <a:rPr lang="de-DE" dirty="0" err="1"/>
              <a:t>of</a:t>
            </a:r>
            <a:r>
              <a:rPr lang="de-DE" dirty="0"/>
              <a:t> MPL</a:t>
            </a:r>
          </a:p>
          <a:p>
            <a:r>
              <a:rPr lang="de-DE" dirty="0"/>
              <a:t>w=wage</a:t>
            </a:r>
          </a:p>
        </p:txBody>
      </p:sp>
      <p:sp>
        <p:nvSpPr>
          <p:cNvPr id="19" name="Freihandform: Form 18">
            <a:extLst>
              <a:ext uri="{FF2B5EF4-FFF2-40B4-BE49-F238E27FC236}">
                <a16:creationId xmlns:a16="http://schemas.microsoft.com/office/drawing/2014/main" id="{ABBF5D43-83D4-47AE-AD9D-01DD3BAB89AE}"/>
              </a:ext>
            </a:extLst>
          </p:cNvPr>
          <p:cNvSpPr/>
          <p:nvPr/>
        </p:nvSpPr>
        <p:spPr>
          <a:xfrm>
            <a:off x="3318510" y="980728"/>
            <a:ext cx="4046220" cy="3006090"/>
          </a:xfrm>
          <a:custGeom>
            <a:avLst/>
            <a:gdLst>
              <a:gd name="connsiteX0" fmla="*/ 0 w 4046220"/>
              <a:gd name="connsiteY0" fmla="*/ 0 h 3006090"/>
              <a:gd name="connsiteX1" fmla="*/ 994410 w 4046220"/>
              <a:gd name="connsiteY1" fmla="*/ 2080260 h 3006090"/>
              <a:gd name="connsiteX2" fmla="*/ 4046220 w 4046220"/>
              <a:gd name="connsiteY2" fmla="*/ 3006090 h 3006090"/>
            </a:gdLst>
            <a:ahLst/>
            <a:cxnLst>
              <a:cxn ang="0">
                <a:pos x="connsiteX0" y="connsiteY0"/>
              </a:cxn>
              <a:cxn ang="0">
                <a:pos x="connsiteX1" y="connsiteY1"/>
              </a:cxn>
              <a:cxn ang="0">
                <a:pos x="connsiteX2" y="connsiteY2"/>
              </a:cxn>
            </a:cxnLst>
            <a:rect l="l" t="t" r="r" b="b"/>
            <a:pathLst>
              <a:path w="4046220" h="3006090">
                <a:moveTo>
                  <a:pt x="0" y="0"/>
                </a:moveTo>
                <a:cubicBezTo>
                  <a:pt x="160020" y="789622"/>
                  <a:pt x="320040" y="1579245"/>
                  <a:pt x="994410" y="2080260"/>
                </a:cubicBezTo>
                <a:cubicBezTo>
                  <a:pt x="1668780" y="2581275"/>
                  <a:pt x="2857500" y="2793682"/>
                  <a:pt x="4046220" y="300609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Rechteck 19">
            <a:extLst>
              <a:ext uri="{FF2B5EF4-FFF2-40B4-BE49-F238E27FC236}">
                <a16:creationId xmlns:a16="http://schemas.microsoft.com/office/drawing/2014/main" id="{0639F7BD-91C2-4FD8-9840-A1DC2815BAAF}"/>
              </a:ext>
            </a:extLst>
          </p:cNvPr>
          <p:cNvSpPr/>
          <p:nvPr/>
        </p:nvSpPr>
        <p:spPr>
          <a:xfrm>
            <a:off x="3356254" y="1118683"/>
            <a:ext cx="1024127" cy="369332"/>
          </a:xfrm>
          <a:prstGeom prst="rect">
            <a:avLst/>
          </a:prstGeom>
        </p:spPr>
        <p:txBody>
          <a:bodyPr wrap="none">
            <a:spAutoFit/>
          </a:bodyPr>
          <a:lstStyle/>
          <a:p>
            <a:r>
              <a:rPr lang="de-DE" dirty="0"/>
              <a:t>P</a:t>
            </a:r>
            <a:r>
              <a:rPr lang="de-DE" baseline="-25000" dirty="0"/>
              <a:t>G</a:t>
            </a:r>
            <a:r>
              <a:rPr lang="de-DE" dirty="0"/>
              <a:t>* GPL</a:t>
            </a:r>
            <a:r>
              <a:rPr lang="de-DE" baseline="-25000" dirty="0"/>
              <a:t>G</a:t>
            </a:r>
          </a:p>
        </p:txBody>
      </p:sp>
      <p:sp>
        <p:nvSpPr>
          <p:cNvPr id="21" name="Freihandform: Form 20">
            <a:extLst>
              <a:ext uri="{FF2B5EF4-FFF2-40B4-BE49-F238E27FC236}">
                <a16:creationId xmlns:a16="http://schemas.microsoft.com/office/drawing/2014/main" id="{C772E8ED-3629-46C9-9FA2-7BB8D928B372}"/>
              </a:ext>
            </a:extLst>
          </p:cNvPr>
          <p:cNvSpPr/>
          <p:nvPr/>
        </p:nvSpPr>
        <p:spPr>
          <a:xfrm>
            <a:off x="4038600" y="960120"/>
            <a:ext cx="3577590" cy="3268980"/>
          </a:xfrm>
          <a:custGeom>
            <a:avLst/>
            <a:gdLst>
              <a:gd name="connsiteX0" fmla="*/ 3577590 w 3577590"/>
              <a:gd name="connsiteY0" fmla="*/ 0 h 3268980"/>
              <a:gd name="connsiteX1" fmla="*/ 2194560 w 3577590"/>
              <a:gd name="connsiteY1" fmla="*/ 2137410 h 3268980"/>
              <a:gd name="connsiteX2" fmla="*/ 22860 w 3577590"/>
              <a:gd name="connsiteY2" fmla="*/ 3257550 h 3268980"/>
              <a:gd name="connsiteX3" fmla="*/ 22860 w 3577590"/>
              <a:gd name="connsiteY3" fmla="*/ 3257550 h 3268980"/>
              <a:gd name="connsiteX4" fmla="*/ 0 w 3577590"/>
              <a:gd name="connsiteY4" fmla="*/ 3268980 h 326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7590" h="3268980">
                <a:moveTo>
                  <a:pt x="3577590" y="0"/>
                </a:moveTo>
                <a:cubicBezTo>
                  <a:pt x="3182302" y="797242"/>
                  <a:pt x="2787015" y="1594485"/>
                  <a:pt x="2194560" y="2137410"/>
                </a:cubicBezTo>
                <a:cubicBezTo>
                  <a:pt x="1602105" y="2680335"/>
                  <a:pt x="22860" y="3257550"/>
                  <a:pt x="22860" y="3257550"/>
                </a:cubicBezTo>
                <a:lnTo>
                  <a:pt x="22860" y="3257550"/>
                </a:lnTo>
                <a:lnTo>
                  <a:pt x="0" y="3268980"/>
                </a:ln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Rechteck 21">
            <a:extLst>
              <a:ext uri="{FF2B5EF4-FFF2-40B4-BE49-F238E27FC236}">
                <a16:creationId xmlns:a16="http://schemas.microsoft.com/office/drawing/2014/main" id="{C94D7996-F0F5-4EB5-A3B8-66D640CAFBD3}"/>
              </a:ext>
            </a:extLst>
          </p:cNvPr>
          <p:cNvSpPr/>
          <p:nvPr/>
        </p:nvSpPr>
        <p:spPr>
          <a:xfrm>
            <a:off x="6532737" y="789364"/>
            <a:ext cx="1043876" cy="369332"/>
          </a:xfrm>
          <a:prstGeom prst="rect">
            <a:avLst/>
          </a:prstGeom>
        </p:spPr>
        <p:txBody>
          <a:bodyPr wrap="none">
            <a:spAutoFit/>
          </a:bodyPr>
          <a:lstStyle/>
          <a:p>
            <a:r>
              <a:rPr lang="de-DE" dirty="0"/>
              <a:t>P</a:t>
            </a:r>
            <a:r>
              <a:rPr lang="de-DE" baseline="-25000" dirty="0"/>
              <a:t>M</a:t>
            </a:r>
            <a:r>
              <a:rPr lang="de-DE" dirty="0"/>
              <a:t>*GPL</a:t>
            </a:r>
            <a:r>
              <a:rPr lang="de-DE" baseline="-25000" dirty="0"/>
              <a:t>M</a:t>
            </a:r>
          </a:p>
        </p:txBody>
      </p:sp>
      <p:cxnSp>
        <p:nvCxnSpPr>
          <p:cNvPr id="24" name="Gerader Verbinder 23">
            <a:extLst>
              <a:ext uri="{FF2B5EF4-FFF2-40B4-BE49-F238E27FC236}">
                <a16:creationId xmlns:a16="http://schemas.microsoft.com/office/drawing/2014/main" id="{33E0EA9C-15FB-4325-810A-B6E60E642904}"/>
              </a:ext>
            </a:extLst>
          </p:cNvPr>
          <p:cNvCxnSpPr>
            <a:cxnSpLocks/>
          </p:cNvCxnSpPr>
          <p:nvPr/>
        </p:nvCxnSpPr>
        <p:spPr>
          <a:xfrm flipH="1">
            <a:off x="2999656" y="3563251"/>
            <a:ext cx="2480893" cy="36693"/>
          </a:xfrm>
          <a:prstGeom prst="line">
            <a:avLst/>
          </a:prstGeom>
        </p:spPr>
        <p:style>
          <a:lnRef idx="1">
            <a:schemeClr val="accent1"/>
          </a:lnRef>
          <a:fillRef idx="0">
            <a:schemeClr val="accent1"/>
          </a:fillRef>
          <a:effectRef idx="0">
            <a:schemeClr val="accent1"/>
          </a:effectRef>
          <a:fontRef idx="minor">
            <a:schemeClr val="tx1"/>
          </a:fontRef>
        </p:style>
      </p:cxnSp>
      <p:sp>
        <p:nvSpPr>
          <p:cNvPr id="25" name="Rechteck 24">
            <a:extLst>
              <a:ext uri="{FF2B5EF4-FFF2-40B4-BE49-F238E27FC236}">
                <a16:creationId xmlns:a16="http://schemas.microsoft.com/office/drawing/2014/main" id="{4E5783B4-00B1-460A-B460-D2A5BD242158}"/>
              </a:ext>
            </a:extLst>
          </p:cNvPr>
          <p:cNvSpPr/>
          <p:nvPr/>
        </p:nvSpPr>
        <p:spPr>
          <a:xfrm>
            <a:off x="2495600" y="3347700"/>
            <a:ext cx="465192" cy="369332"/>
          </a:xfrm>
          <a:prstGeom prst="rect">
            <a:avLst/>
          </a:prstGeom>
        </p:spPr>
        <p:txBody>
          <a:bodyPr wrap="none">
            <a:spAutoFit/>
          </a:bodyPr>
          <a:lstStyle/>
          <a:p>
            <a:r>
              <a:rPr lang="de-DE" dirty="0"/>
              <a:t>w*</a:t>
            </a:r>
            <a:endParaRPr lang="de-DE" baseline="-25000" dirty="0"/>
          </a:p>
        </p:txBody>
      </p:sp>
      <p:sp>
        <p:nvSpPr>
          <p:cNvPr id="31" name="Textfeld 30">
            <a:extLst>
              <a:ext uri="{FF2B5EF4-FFF2-40B4-BE49-F238E27FC236}">
                <a16:creationId xmlns:a16="http://schemas.microsoft.com/office/drawing/2014/main" id="{F37178C7-1959-4F46-AD2C-DA61655AB896}"/>
              </a:ext>
            </a:extLst>
          </p:cNvPr>
          <p:cNvSpPr txBox="1"/>
          <p:nvPr/>
        </p:nvSpPr>
        <p:spPr>
          <a:xfrm flipH="1">
            <a:off x="8112230" y="4509120"/>
            <a:ext cx="576059" cy="369332"/>
          </a:xfrm>
          <a:prstGeom prst="rect">
            <a:avLst/>
          </a:prstGeom>
          <a:noFill/>
        </p:spPr>
        <p:txBody>
          <a:bodyPr wrap="square" rtlCol="0">
            <a:spAutoFit/>
          </a:bodyPr>
          <a:lstStyle/>
          <a:p>
            <a:r>
              <a:rPr lang="de-DE" dirty="0"/>
              <a:t>L</a:t>
            </a:r>
            <a:r>
              <a:rPr lang="de-DE" baseline="-25000" dirty="0"/>
              <a:t>G</a:t>
            </a:r>
            <a:endParaRPr lang="de-DE" dirty="0"/>
          </a:p>
        </p:txBody>
      </p:sp>
      <p:sp>
        <p:nvSpPr>
          <p:cNvPr id="32" name="Textfeld 31">
            <a:extLst>
              <a:ext uri="{FF2B5EF4-FFF2-40B4-BE49-F238E27FC236}">
                <a16:creationId xmlns:a16="http://schemas.microsoft.com/office/drawing/2014/main" id="{08A64668-0246-44D7-837E-67BA4C42611E}"/>
              </a:ext>
            </a:extLst>
          </p:cNvPr>
          <p:cNvSpPr txBox="1"/>
          <p:nvPr/>
        </p:nvSpPr>
        <p:spPr>
          <a:xfrm flipH="1">
            <a:off x="2567609" y="4509120"/>
            <a:ext cx="576059" cy="369332"/>
          </a:xfrm>
          <a:prstGeom prst="rect">
            <a:avLst/>
          </a:prstGeom>
          <a:noFill/>
        </p:spPr>
        <p:txBody>
          <a:bodyPr wrap="square" rtlCol="0">
            <a:spAutoFit/>
          </a:bodyPr>
          <a:lstStyle/>
          <a:p>
            <a:r>
              <a:rPr lang="de-DE" dirty="0"/>
              <a:t>L</a:t>
            </a:r>
            <a:r>
              <a:rPr lang="de-DE" baseline="-25000" dirty="0"/>
              <a:t>M</a:t>
            </a:r>
            <a:endParaRPr lang="de-DE" dirty="0"/>
          </a:p>
        </p:txBody>
      </p:sp>
      <p:cxnSp>
        <p:nvCxnSpPr>
          <p:cNvPr id="33" name="Gerader Verbinder 32">
            <a:extLst>
              <a:ext uri="{FF2B5EF4-FFF2-40B4-BE49-F238E27FC236}">
                <a16:creationId xmlns:a16="http://schemas.microsoft.com/office/drawing/2014/main" id="{F753D45F-BE9A-4EE3-838A-E5113CF670EF}"/>
              </a:ext>
            </a:extLst>
          </p:cNvPr>
          <p:cNvCxnSpPr>
            <a:cxnSpLocks/>
          </p:cNvCxnSpPr>
          <p:nvPr/>
        </p:nvCxnSpPr>
        <p:spPr>
          <a:xfrm flipV="1">
            <a:off x="5480549" y="3563251"/>
            <a:ext cx="0" cy="999123"/>
          </a:xfrm>
          <a:prstGeom prst="line">
            <a:avLst/>
          </a:prstGeom>
        </p:spPr>
        <p:style>
          <a:lnRef idx="1">
            <a:schemeClr val="accent1"/>
          </a:lnRef>
          <a:fillRef idx="0">
            <a:schemeClr val="accent1"/>
          </a:fillRef>
          <a:effectRef idx="0">
            <a:schemeClr val="accent1"/>
          </a:effectRef>
          <a:fontRef idx="minor">
            <a:schemeClr val="tx1"/>
          </a:fontRef>
        </p:style>
      </p:cxnSp>
      <p:sp>
        <p:nvSpPr>
          <p:cNvPr id="17" name="Rechteck 16">
            <a:extLst>
              <a:ext uri="{FF2B5EF4-FFF2-40B4-BE49-F238E27FC236}">
                <a16:creationId xmlns:a16="http://schemas.microsoft.com/office/drawing/2014/main" id="{CA7B56E4-8A86-42AB-AC1D-CB11613069A6}"/>
              </a:ext>
            </a:extLst>
          </p:cNvPr>
          <p:cNvSpPr/>
          <p:nvPr/>
        </p:nvSpPr>
        <p:spPr>
          <a:xfrm>
            <a:off x="5339324" y="4555233"/>
            <a:ext cx="397866" cy="369332"/>
          </a:xfrm>
          <a:prstGeom prst="rect">
            <a:avLst/>
          </a:prstGeom>
        </p:spPr>
        <p:txBody>
          <a:bodyPr wrap="none">
            <a:spAutoFit/>
          </a:bodyPr>
          <a:lstStyle/>
          <a:p>
            <a:r>
              <a:rPr lang="de-DE" dirty="0"/>
              <a:t>L*</a:t>
            </a:r>
          </a:p>
        </p:txBody>
      </p:sp>
      <p:sp>
        <p:nvSpPr>
          <p:cNvPr id="42" name="Rechteck 41">
            <a:extLst>
              <a:ext uri="{FF2B5EF4-FFF2-40B4-BE49-F238E27FC236}">
                <a16:creationId xmlns:a16="http://schemas.microsoft.com/office/drawing/2014/main" id="{F043C367-66A9-4DD1-B829-637138E1FC84}"/>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799901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81250" y="0"/>
            <a:ext cx="7464960" cy="640485"/>
          </a:xfrm>
          <a:prstGeom prst="rect">
            <a:avLst/>
          </a:prstGeom>
        </p:spPr>
        <p:txBody>
          <a:bodyPr>
            <a:normAutofit fontScale="97500"/>
          </a:bodyPr>
          <a:lstStyle>
            <a:lvl1pPr algn="ctr" rtl="0" hangingPunct="0">
              <a:tabLst/>
              <a:defRPr lang="de-DE" sz="4400" b="0" i="0" u="none" strike="noStrike" kern="1200">
                <a:ln>
                  <a:noFill/>
                </a:ln>
                <a:latin typeface="Arial" pitchFamily="18"/>
              </a:defRPr>
            </a:lvl1pPr>
          </a:lstStyle>
          <a:p>
            <a:r>
              <a:rPr lang="en-US" sz="2631" dirty="0" err="1">
                <a:solidFill>
                  <a:sysClr val="windowText" lastClr="000000"/>
                </a:solidFill>
              </a:rPr>
              <a:t>Einkommensverteilung</a:t>
            </a:r>
            <a:r>
              <a:rPr lang="en-US" sz="2631" dirty="0">
                <a:solidFill>
                  <a:sysClr val="windowText" lastClr="000000"/>
                </a:solidFill>
              </a:rPr>
              <a:t> </a:t>
            </a:r>
            <a:r>
              <a:rPr lang="en-US" sz="2631" dirty="0" err="1">
                <a:solidFill>
                  <a:sysClr val="windowText" lastClr="000000"/>
                </a:solidFill>
              </a:rPr>
              <a:t>nach</a:t>
            </a:r>
            <a:r>
              <a:rPr lang="en-US" sz="2631" dirty="0">
                <a:solidFill>
                  <a:sysClr val="windowText" lastClr="000000"/>
                </a:solidFill>
              </a:rPr>
              <a:t> der </a:t>
            </a:r>
            <a:r>
              <a:rPr lang="en-US" sz="2631" dirty="0" err="1">
                <a:solidFill>
                  <a:sysClr val="windowText" lastClr="000000"/>
                </a:solidFill>
              </a:rPr>
              <a:t>Preisänderung</a:t>
            </a:r>
            <a:endParaRPr lang="en-US" sz="2631" dirty="0">
              <a:solidFill>
                <a:sysClr val="windowText" lastClr="000000"/>
              </a:solidFill>
            </a:endParaRPr>
          </a:p>
        </p:txBody>
      </p:sp>
      <p:sp>
        <p:nvSpPr>
          <p:cNvPr id="6" name="Textfeld 5">
            <a:extLst>
              <a:ext uri="{FF2B5EF4-FFF2-40B4-BE49-F238E27FC236}">
                <a16:creationId xmlns:a16="http://schemas.microsoft.com/office/drawing/2014/main" id="{07E277B9-BD12-4678-B902-5A0CDD9C235F}"/>
              </a:ext>
            </a:extLst>
          </p:cNvPr>
          <p:cNvSpPr txBox="1"/>
          <p:nvPr/>
        </p:nvSpPr>
        <p:spPr>
          <a:xfrm>
            <a:off x="295940" y="490542"/>
            <a:ext cx="8930268" cy="4801314"/>
          </a:xfrm>
          <a:prstGeom prst="rect">
            <a:avLst/>
          </a:prstGeom>
          <a:noFill/>
        </p:spPr>
        <p:txBody>
          <a:bodyPr wrap="square" rtlCol="0">
            <a:spAutoFit/>
          </a:bodyPr>
          <a:lstStyle/>
          <a:p>
            <a:r>
              <a:rPr lang="en-US" sz="2200" b="1" u="sng" dirty="0"/>
              <a:t>Capital owners in the machinery sector:</a:t>
            </a:r>
            <a:r>
              <a:rPr lang="en-US" sz="2200" dirty="0"/>
              <a:t> Goods prices rise in nominal terms and also relative to the wage rate and relative to the grain sector. This increases income in this sector overall</a:t>
            </a:r>
          </a:p>
          <a:p>
            <a:r>
              <a:rPr lang="en-US" sz="2200" b="1" u="sng" dirty="0"/>
              <a:t>→ Better off</a:t>
            </a:r>
          </a:p>
          <a:p>
            <a:endParaRPr lang="de-DE" sz="2200" dirty="0"/>
          </a:p>
          <a:p>
            <a:r>
              <a:rPr lang="en-US" sz="2200" b="1" u="sng" dirty="0"/>
              <a:t>Capital owners in the grain sector: </a:t>
            </a:r>
            <a:r>
              <a:rPr lang="en-US" sz="2200" dirty="0"/>
              <a:t>the prices of goods remain unchanged in nominal terms, but they fall relative to the wage rate and relative to the machinery sector. This reduces income in this sector overall</a:t>
            </a:r>
          </a:p>
          <a:p>
            <a:r>
              <a:rPr lang="en-US" sz="2200" b="1" u="sng" dirty="0"/>
              <a:t>→ Worse off</a:t>
            </a:r>
          </a:p>
          <a:p>
            <a:endParaRPr lang="de-DE" sz="2200" dirty="0"/>
          </a:p>
          <a:p>
            <a:r>
              <a:rPr lang="en-US" sz="2200" b="1" u="sng" dirty="0"/>
              <a:t>Workers:</a:t>
            </a:r>
            <a:r>
              <a:rPr lang="en-US" sz="2200" u="sng" dirty="0"/>
              <a:t> </a:t>
            </a:r>
            <a:r>
              <a:rPr lang="en-US" sz="2200" dirty="0"/>
              <a:t>Wages are rising in nominal terms. However, they fall relative to the machinery sector, while they rise relative to the grain sector.</a:t>
            </a:r>
          </a:p>
          <a:p>
            <a:r>
              <a:rPr lang="en-US" sz="2200" b="1" u="sng" dirty="0"/>
              <a:t>→ Better or worse off depends on preferences (ambiguity)</a:t>
            </a:r>
            <a:endParaRPr lang="de-DE" sz="2200" u="sng" dirty="0"/>
          </a:p>
          <a:p>
            <a:endParaRPr lang="de-DE" sz="2000" dirty="0"/>
          </a:p>
        </p:txBody>
      </p:sp>
      <p:sp>
        <p:nvSpPr>
          <p:cNvPr id="5" name="Rechteck 4">
            <a:extLst>
              <a:ext uri="{FF2B5EF4-FFF2-40B4-BE49-F238E27FC236}">
                <a16:creationId xmlns:a16="http://schemas.microsoft.com/office/drawing/2014/main" id="{4E135B54-F05D-4671-BD4C-E2889F6741E8}"/>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3449738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38720" y="122682"/>
            <a:ext cx="8721846" cy="449797"/>
          </a:xfrm>
          <a:prstGeom prst="rect">
            <a:avLst/>
          </a:prstGeom>
        </p:spPr>
        <p:txBody>
          <a:bodyPr>
            <a:normAutofit fontScale="67500" lnSpcReduction="20000"/>
          </a:bodyPr>
          <a:lstStyle>
            <a:lvl1pPr algn="ctr" rtl="0" hangingPunct="0">
              <a:tabLst/>
              <a:defRPr lang="de-DE" sz="4400" b="0" i="0" u="none" strike="noStrike" kern="1200">
                <a:ln>
                  <a:noFill/>
                </a:ln>
                <a:latin typeface="Arial" pitchFamily="18"/>
              </a:defRPr>
            </a:lvl1pPr>
          </a:lstStyle>
          <a:p>
            <a:r>
              <a:rPr lang="en-US" sz="2631" dirty="0">
                <a:solidFill>
                  <a:sysClr val="windowText" lastClr="000000"/>
                </a:solidFill>
              </a:rPr>
              <a:t>Production and consumption after foreign trade and a relative price increase of M</a:t>
            </a:r>
          </a:p>
        </p:txBody>
      </p:sp>
      <p:grpSp>
        <p:nvGrpSpPr>
          <p:cNvPr id="17" name="Gruppieren 16">
            <a:extLst>
              <a:ext uri="{FF2B5EF4-FFF2-40B4-BE49-F238E27FC236}">
                <a16:creationId xmlns:a16="http://schemas.microsoft.com/office/drawing/2014/main" id="{96760369-09BB-4A7D-91B4-68E784638C33}"/>
              </a:ext>
            </a:extLst>
          </p:cNvPr>
          <p:cNvGrpSpPr/>
          <p:nvPr/>
        </p:nvGrpSpPr>
        <p:grpSpPr>
          <a:xfrm>
            <a:off x="1091050" y="1289567"/>
            <a:ext cx="6486978" cy="4304022"/>
            <a:chOff x="4016915" y="1196752"/>
            <a:chExt cx="3862765" cy="2616903"/>
          </a:xfrm>
        </p:grpSpPr>
        <p:cxnSp>
          <p:nvCxnSpPr>
            <p:cNvPr id="18" name="Gerade Verbindung mit Pfeil 17">
              <a:extLst>
                <a:ext uri="{FF2B5EF4-FFF2-40B4-BE49-F238E27FC236}">
                  <a16:creationId xmlns:a16="http://schemas.microsoft.com/office/drawing/2014/main" id="{DE75726A-4309-49D8-B635-366159185D90}"/>
                </a:ext>
              </a:extLst>
            </p:cNvPr>
            <p:cNvCxnSpPr/>
            <p:nvPr/>
          </p:nvCxnSpPr>
          <p:spPr>
            <a:xfrm flipV="1">
              <a:off x="4211960" y="1196752"/>
              <a:ext cx="0" cy="237626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Gerade Verbindung mit Pfeil 18">
              <a:extLst>
                <a:ext uri="{FF2B5EF4-FFF2-40B4-BE49-F238E27FC236}">
                  <a16:creationId xmlns:a16="http://schemas.microsoft.com/office/drawing/2014/main" id="{7C252169-E35C-403B-941C-9CCEB70B6BEC}"/>
                </a:ext>
              </a:extLst>
            </p:cNvPr>
            <p:cNvCxnSpPr>
              <a:cxnSpLocks/>
            </p:cNvCxnSpPr>
            <p:nvPr/>
          </p:nvCxnSpPr>
          <p:spPr>
            <a:xfrm>
              <a:off x="4211960" y="3573016"/>
              <a:ext cx="3667720"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Textfeld 19">
              <a:extLst>
                <a:ext uri="{FF2B5EF4-FFF2-40B4-BE49-F238E27FC236}">
                  <a16:creationId xmlns:a16="http://schemas.microsoft.com/office/drawing/2014/main" id="{D560060F-89E2-497E-B645-7F8891A9BDA6}"/>
                </a:ext>
              </a:extLst>
            </p:cNvPr>
            <p:cNvSpPr txBox="1"/>
            <p:nvPr/>
          </p:nvSpPr>
          <p:spPr>
            <a:xfrm flipH="1">
              <a:off x="4016915" y="1228012"/>
              <a:ext cx="216024" cy="224559"/>
            </a:xfrm>
            <a:prstGeom prst="rect">
              <a:avLst/>
            </a:prstGeom>
            <a:noFill/>
          </p:spPr>
          <p:txBody>
            <a:bodyPr wrap="square" rtlCol="0">
              <a:spAutoFit/>
            </a:bodyPr>
            <a:lstStyle/>
            <a:p>
              <a:r>
                <a:rPr lang="de-DE" dirty="0"/>
                <a:t>G</a:t>
              </a:r>
            </a:p>
          </p:txBody>
        </p:sp>
        <p:sp>
          <p:nvSpPr>
            <p:cNvPr id="21" name="Textfeld 20">
              <a:extLst>
                <a:ext uri="{FF2B5EF4-FFF2-40B4-BE49-F238E27FC236}">
                  <a16:creationId xmlns:a16="http://schemas.microsoft.com/office/drawing/2014/main" id="{CE164BB6-400C-466D-B392-BF97AB606C98}"/>
                </a:ext>
              </a:extLst>
            </p:cNvPr>
            <p:cNvSpPr txBox="1"/>
            <p:nvPr/>
          </p:nvSpPr>
          <p:spPr>
            <a:xfrm flipH="1">
              <a:off x="7663656" y="3589096"/>
              <a:ext cx="216024" cy="224559"/>
            </a:xfrm>
            <a:prstGeom prst="rect">
              <a:avLst/>
            </a:prstGeom>
            <a:noFill/>
          </p:spPr>
          <p:txBody>
            <a:bodyPr wrap="square" rtlCol="0">
              <a:spAutoFit/>
            </a:bodyPr>
            <a:lstStyle/>
            <a:p>
              <a:r>
                <a:rPr lang="de-DE" dirty="0"/>
                <a:t>M</a:t>
              </a:r>
            </a:p>
          </p:txBody>
        </p:sp>
      </p:grpSp>
      <p:sp>
        <p:nvSpPr>
          <p:cNvPr id="9" name="Freihandform: Form 8">
            <a:extLst>
              <a:ext uri="{FF2B5EF4-FFF2-40B4-BE49-F238E27FC236}">
                <a16:creationId xmlns:a16="http://schemas.microsoft.com/office/drawing/2014/main" id="{FA46ED26-B858-4292-925B-1DEE7ED8C959}"/>
              </a:ext>
            </a:extLst>
          </p:cNvPr>
          <p:cNvSpPr/>
          <p:nvPr/>
        </p:nvSpPr>
        <p:spPr>
          <a:xfrm>
            <a:off x="1398289" y="2201780"/>
            <a:ext cx="3224463" cy="2995863"/>
          </a:xfrm>
          <a:custGeom>
            <a:avLst/>
            <a:gdLst>
              <a:gd name="connsiteX0" fmla="*/ 0 w 3224463"/>
              <a:gd name="connsiteY0" fmla="*/ 0 h 2995863"/>
              <a:gd name="connsiteX1" fmla="*/ 2249906 w 3224463"/>
              <a:gd name="connsiteY1" fmla="*/ 986589 h 2995863"/>
              <a:gd name="connsiteX2" fmla="*/ 3224463 w 3224463"/>
              <a:gd name="connsiteY2" fmla="*/ 2995863 h 2995863"/>
            </a:gdLst>
            <a:ahLst/>
            <a:cxnLst>
              <a:cxn ang="0">
                <a:pos x="connsiteX0" y="connsiteY0"/>
              </a:cxn>
              <a:cxn ang="0">
                <a:pos x="connsiteX1" y="connsiteY1"/>
              </a:cxn>
              <a:cxn ang="0">
                <a:pos x="connsiteX2" y="connsiteY2"/>
              </a:cxn>
            </a:cxnLst>
            <a:rect l="l" t="t" r="r" b="b"/>
            <a:pathLst>
              <a:path w="3224463" h="2995863">
                <a:moveTo>
                  <a:pt x="0" y="0"/>
                </a:moveTo>
                <a:cubicBezTo>
                  <a:pt x="856248" y="243639"/>
                  <a:pt x="1712496" y="487279"/>
                  <a:pt x="2249906" y="986589"/>
                </a:cubicBezTo>
                <a:cubicBezTo>
                  <a:pt x="2787316" y="1485899"/>
                  <a:pt x="3005889" y="2240881"/>
                  <a:pt x="3224463" y="299586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0" name="Gerader Verbinder 9">
            <a:extLst>
              <a:ext uri="{FF2B5EF4-FFF2-40B4-BE49-F238E27FC236}">
                <a16:creationId xmlns:a16="http://schemas.microsoft.com/office/drawing/2014/main" id="{EC432E8F-AFBF-4D87-B2EB-69E8003AE8AC}"/>
              </a:ext>
            </a:extLst>
          </p:cNvPr>
          <p:cNvCxnSpPr>
            <a:cxnSpLocks/>
          </p:cNvCxnSpPr>
          <p:nvPr/>
        </p:nvCxnSpPr>
        <p:spPr>
          <a:xfrm>
            <a:off x="1801319" y="1988840"/>
            <a:ext cx="2232248" cy="136815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 name="Rechteck 10">
                <a:extLst>
                  <a:ext uri="{FF2B5EF4-FFF2-40B4-BE49-F238E27FC236}">
                    <a16:creationId xmlns:a16="http://schemas.microsoft.com/office/drawing/2014/main" id="{E3B5C445-33B9-4BC3-825E-A44EF38FDC76}"/>
                  </a:ext>
                </a:extLst>
              </p:cNvPr>
              <p:cNvSpPr/>
              <p:nvPr/>
            </p:nvSpPr>
            <p:spPr>
              <a:xfrm>
                <a:off x="1849808" y="1556505"/>
                <a:ext cx="699230" cy="60247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de-DE" i="1">
                          <a:latin typeface="Cambria Math" panose="02040503050406030204" pitchFamily="18" charset="0"/>
                          <a:ea typeface="Cambria Math" panose="02040503050406030204" pitchFamily="18" charset="0"/>
                        </a:rPr>
                        <m:t>−</m:t>
                      </m:r>
                      <m:f>
                        <m:fPr>
                          <m:ctrlPr>
                            <a:rPr lang="de-DE" i="1">
                              <a:latin typeface="Cambria Math" panose="02040503050406030204" pitchFamily="18" charset="0"/>
                            </a:rPr>
                          </m:ctrlPr>
                        </m:fPr>
                        <m:num>
                          <m:r>
                            <m:rPr>
                              <m:nor/>
                            </m:rPr>
                            <a:rPr lang="de-DE" dirty="0"/>
                            <m:t>P</m:t>
                          </m:r>
                          <m:r>
                            <m:rPr>
                              <m:nor/>
                            </m:rPr>
                            <a:rPr lang="de-DE" baseline="-25000" dirty="0"/>
                            <m:t>M</m:t>
                          </m:r>
                        </m:num>
                        <m:den>
                          <m:r>
                            <m:rPr>
                              <m:nor/>
                            </m:rPr>
                            <a:rPr lang="de-DE" dirty="0"/>
                            <m:t>P</m:t>
                          </m:r>
                          <m:r>
                            <m:rPr>
                              <m:nor/>
                            </m:rPr>
                            <a:rPr lang="de-DE" baseline="-25000" dirty="0"/>
                            <m:t>G</m:t>
                          </m:r>
                        </m:den>
                      </m:f>
                    </m:oMath>
                  </m:oMathPara>
                </a14:m>
                <a:endParaRPr lang="de-DE" dirty="0"/>
              </a:p>
            </p:txBody>
          </p:sp>
        </mc:Choice>
        <mc:Fallback xmlns="">
          <p:sp>
            <p:nvSpPr>
              <p:cNvPr id="11" name="Rechteck 10">
                <a:extLst>
                  <a:ext uri="{FF2B5EF4-FFF2-40B4-BE49-F238E27FC236}">
                    <a16:creationId xmlns:a16="http://schemas.microsoft.com/office/drawing/2014/main" id="{E3B5C445-33B9-4BC3-825E-A44EF38FDC76}"/>
                  </a:ext>
                </a:extLst>
              </p:cNvPr>
              <p:cNvSpPr>
                <a:spLocks noRot="1" noChangeAspect="1" noMove="1" noResize="1" noEditPoints="1" noAdjustHandles="1" noChangeArrowheads="1" noChangeShapeType="1" noTextEdit="1"/>
              </p:cNvSpPr>
              <p:nvPr/>
            </p:nvSpPr>
            <p:spPr>
              <a:xfrm>
                <a:off x="1849808" y="1556505"/>
                <a:ext cx="699230" cy="602473"/>
              </a:xfrm>
              <a:prstGeom prst="rect">
                <a:avLst/>
              </a:prstGeom>
              <a:blipFill>
                <a:blip r:embed="rId3"/>
                <a:stretch>
                  <a:fillRect b="-1010"/>
                </a:stretch>
              </a:blipFill>
            </p:spPr>
            <p:txBody>
              <a:bodyPr/>
              <a:lstStyle/>
              <a:p>
                <a:r>
                  <a:rPr lang="de-DE">
                    <a:noFill/>
                  </a:rPr>
                  <a:t> </a:t>
                </a:r>
              </a:p>
            </p:txBody>
          </p:sp>
        </mc:Fallback>
      </mc:AlternateContent>
      <p:sp>
        <p:nvSpPr>
          <p:cNvPr id="15" name="Textfeld 14">
            <a:extLst>
              <a:ext uri="{FF2B5EF4-FFF2-40B4-BE49-F238E27FC236}">
                <a16:creationId xmlns:a16="http://schemas.microsoft.com/office/drawing/2014/main" id="{24DDB0AE-3AC4-493A-A126-9F4A955CFEB2}"/>
              </a:ext>
            </a:extLst>
          </p:cNvPr>
          <p:cNvSpPr txBox="1"/>
          <p:nvPr/>
        </p:nvSpPr>
        <p:spPr>
          <a:xfrm>
            <a:off x="427545" y="604774"/>
            <a:ext cx="2217145" cy="369332"/>
          </a:xfrm>
          <a:prstGeom prst="rect">
            <a:avLst/>
          </a:prstGeom>
          <a:noFill/>
        </p:spPr>
        <p:txBody>
          <a:bodyPr wrap="none" rtlCol="0">
            <a:spAutoFit/>
          </a:bodyPr>
          <a:lstStyle/>
          <a:p>
            <a:r>
              <a:rPr lang="de-DE" dirty="0"/>
              <a:t>Price </a:t>
            </a:r>
            <a:r>
              <a:rPr lang="de-DE" dirty="0" err="1"/>
              <a:t>ratio</a:t>
            </a:r>
            <a:r>
              <a:rPr lang="de-DE" dirty="0"/>
              <a:t> </a:t>
            </a:r>
            <a:r>
              <a:rPr lang="de-DE" dirty="0" err="1"/>
              <a:t>for</a:t>
            </a:r>
            <a:r>
              <a:rPr lang="de-DE" dirty="0"/>
              <a:t> </a:t>
            </a:r>
            <a:r>
              <a:rPr lang="de-DE" dirty="0" err="1"/>
              <a:t>autarky</a:t>
            </a:r>
            <a:endParaRPr lang="de-DE" dirty="0"/>
          </a:p>
        </p:txBody>
      </p:sp>
      <p:cxnSp>
        <p:nvCxnSpPr>
          <p:cNvPr id="28" name="Gerade Verbindung mit Pfeil 27">
            <a:extLst>
              <a:ext uri="{FF2B5EF4-FFF2-40B4-BE49-F238E27FC236}">
                <a16:creationId xmlns:a16="http://schemas.microsoft.com/office/drawing/2014/main" id="{B0595867-1035-47FC-BA11-D69A0B354617}"/>
              </a:ext>
            </a:extLst>
          </p:cNvPr>
          <p:cNvCxnSpPr>
            <a:cxnSpLocks/>
            <a:stCxn id="15" idx="2"/>
            <a:endCxn id="11" idx="0"/>
          </p:cNvCxnSpPr>
          <p:nvPr/>
        </p:nvCxnSpPr>
        <p:spPr>
          <a:xfrm>
            <a:off x="1536118" y="974106"/>
            <a:ext cx="663305" cy="5823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6" name="Textfeld 35">
            <a:extLst>
              <a:ext uri="{FF2B5EF4-FFF2-40B4-BE49-F238E27FC236}">
                <a16:creationId xmlns:a16="http://schemas.microsoft.com/office/drawing/2014/main" id="{7783DDDC-6660-4008-89D1-A0F8422D7D04}"/>
              </a:ext>
            </a:extLst>
          </p:cNvPr>
          <p:cNvSpPr txBox="1"/>
          <p:nvPr/>
        </p:nvSpPr>
        <p:spPr>
          <a:xfrm>
            <a:off x="3109422" y="2672916"/>
            <a:ext cx="324128" cy="369332"/>
          </a:xfrm>
          <a:prstGeom prst="rect">
            <a:avLst/>
          </a:prstGeom>
          <a:noFill/>
        </p:spPr>
        <p:txBody>
          <a:bodyPr wrap="none" rtlCol="0">
            <a:spAutoFit/>
          </a:bodyPr>
          <a:lstStyle/>
          <a:p>
            <a:r>
              <a:rPr lang="de-DE" dirty="0"/>
              <a:t>●</a:t>
            </a:r>
          </a:p>
        </p:txBody>
      </p:sp>
      <p:sp>
        <p:nvSpPr>
          <p:cNvPr id="45" name="Textfeld 44">
            <a:extLst>
              <a:ext uri="{FF2B5EF4-FFF2-40B4-BE49-F238E27FC236}">
                <a16:creationId xmlns:a16="http://schemas.microsoft.com/office/drawing/2014/main" id="{AC769A9F-5086-4431-99F0-B85A2761B253}"/>
              </a:ext>
            </a:extLst>
          </p:cNvPr>
          <p:cNvSpPr txBox="1"/>
          <p:nvPr/>
        </p:nvSpPr>
        <p:spPr>
          <a:xfrm>
            <a:off x="0" y="3828128"/>
            <a:ext cx="2841740" cy="369332"/>
          </a:xfrm>
          <a:prstGeom prst="rect">
            <a:avLst/>
          </a:prstGeom>
          <a:noFill/>
        </p:spPr>
        <p:txBody>
          <a:bodyPr wrap="none" rtlCol="0">
            <a:spAutoFit/>
          </a:bodyPr>
          <a:lstStyle/>
          <a:p>
            <a:r>
              <a:rPr lang="de-DE" dirty="0" err="1"/>
              <a:t>Production</a:t>
            </a:r>
            <a:r>
              <a:rPr lang="de-DE" dirty="0"/>
              <a:t> </a:t>
            </a:r>
            <a:r>
              <a:rPr lang="de-DE" dirty="0" err="1"/>
              <a:t>point</a:t>
            </a:r>
            <a:r>
              <a:rPr lang="de-DE" dirty="0"/>
              <a:t> </a:t>
            </a:r>
            <a:r>
              <a:rPr lang="de-DE" dirty="0" err="1"/>
              <a:t>for</a:t>
            </a:r>
            <a:r>
              <a:rPr lang="de-DE" dirty="0"/>
              <a:t> </a:t>
            </a:r>
            <a:r>
              <a:rPr lang="de-DE" dirty="0" err="1"/>
              <a:t>autarky</a:t>
            </a:r>
            <a:endParaRPr lang="de-DE" dirty="0"/>
          </a:p>
        </p:txBody>
      </p:sp>
      <p:cxnSp>
        <p:nvCxnSpPr>
          <p:cNvPr id="46" name="Gerade Verbindung mit Pfeil 45">
            <a:extLst>
              <a:ext uri="{FF2B5EF4-FFF2-40B4-BE49-F238E27FC236}">
                <a16:creationId xmlns:a16="http://schemas.microsoft.com/office/drawing/2014/main" id="{6150C9C1-095A-499A-B454-387CEB1DD253}"/>
              </a:ext>
            </a:extLst>
          </p:cNvPr>
          <p:cNvCxnSpPr>
            <a:cxnSpLocks/>
          </p:cNvCxnSpPr>
          <p:nvPr/>
        </p:nvCxnSpPr>
        <p:spPr>
          <a:xfrm flipV="1">
            <a:off x="2549038" y="3112786"/>
            <a:ext cx="560384" cy="7326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1" name="Rechteck 50">
            <a:extLst>
              <a:ext uri="{FF2B5EF4-FFF2-40B4-BE49-F238E27FC236}">
                <a16:creationId xmlns:a16="http://schemas.microsoft.com/office/drawing/2014/main" id="{EBB8603A-B6DB-4070-B170-3CBD4F7FC826}"/>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8069015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135560" y="136526"/>
            <a:ext cx="746496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a:solidFill>
                  <a:sysClr val="windowText" lastClr="000000"/>
                </a:solidFill>
              </a:rPr>
              <a:t>Results:</a:t>
            </a:r>
          </a:p>
          <a:p>
            <a:r>
              <a:rPr lang="en-US" sz="2800" dirty="0">
                <a:solidFill>
                  <a:sysClr val="windowText" lastClr="000000"/>
                </a:solidFill>
              </a:rPr>
              <a:t>Specific factors model</a:t>
            </a:r>
          </a:p>
        </p:txBody>
      </p:sp>
      <p:sp>
        <p:nvSpPr>
          <p:cNvPr id="9" name="Textfeld 8">
            <a:extLst>
              <a:ext uri="{FF2B5EF4-FFF2-40B4-BE49-F238E27FC236}">
                <a16:creationId xmlns:a16="http://schemas.microsoft.com/office/drawing/2014/main" id="{EA66E258-8245-4EE8-9B19-BB1BAC4D268E}"/>
              </a:ext>
            </a:extLst>
          </p:cNvPr>
          <p:cNvSpPr txBox="1"/>
          <p:nvPr/>
        </p:nvSpPr>
        <p:spPr>
          <a:xfrm>
            <a:off x="119619" y="1690062"/>
            <a:ext cx="8461839" cy="4770537"/>
          </a:xfrm>
          <a:prstGeom prst="rect">
            <a:avLst/>
          </a:prstGeom>
          <a:noFill/>
        </p:spPr>
        <p:txBody>
          <a:bodyPr wrap="square" rtlCol="0">
            <a:spAutoFit/>
          </a:bodyPr>
          <a:lstStyle/>
          <a:p>
            <a:pPr marL="342900" indent="-342900">
              <a:buFont typeface="Arial" panose="020B0604020202020204" pitchFamily="34" charset="0"/>
              <a:buChar char="•"/>
            </a:pPr>
            <a:r>
              <a:rPr lang="en-US" sz="2000" b="1" dirty="0"/>
              <a:t>Export sector wins </a:t>
            </a:r>
          </a:p>
          <a:p>
            <a:pPr marL="342900" indent="-342900">
              <a:buFont typeface="Arial" panose="020B0604020202020204" pitchFamily="34" charset="0"/>
              <a:buChar char="•"/>
            </a:pPr>
            <a:endParaRPr lang="en-US" sz="2000" b="1" dirty="0"/>
          </a:p>
          <a:p>
            <a:pPr marL="342900" indent="-342900">
              <a:buFont typeface="Arial" panose="020B0604020202020204" pitchFamily="34" charset="0"/>
              <a:buChar char="•"/>
            </a:pPr>
            <a:r>
              <a:rPr lang="en-US" sz="2000" b="1" dirty="0"/>
              <a:t>Import sector loses</a:t>
            </a:r>
          </a:p>
          <a:p>
            <a:pPr marL="342900" indent="-342900">
              <a:buFont typeface="Arial" panose="020B0604020202020204" pitchFamily="34" charset="0"/>
              <a:buChar char="•"/>
            </a:pPr>
            <a:endParaRPr lang="en-US" sz="2000" b="1" dirty="0"/>
          </a:p>
          <a:p>
            <a:pPr marL="342900" indent="-342900">
              <a:buFont typeface="Arial" panose="020B0604020202020204" pitchFamily="34" charset="0"/>
              <a:buChar char="•"/>
            </a:pPr>
            <a:r>
              <a:rPr lang="en-US" sz="2000" b="1" dirty="0"/>
              <a:t>The effects on the mobile factor are ambivalent</a:t>
            </a:r>
          </a:p>
          <a:p>
            <a:pPr marL="342900" indent="-342900">
              <a:buFont typeface="Arial" panose="020B0604020202020204" pitchFamily="34" charset="0"/>
              <a:buChar char="•"/>
            </a:pPr>
            <a:endParaRPr lang="en-US" sz="2000" b="1" dirty="0"/>
          </a:p>
          <a:p>
            <a:pPr marL="342900" indent="-342900">
              <a:buFont typeface="Arial" panose="020B0604020202020204" pitchFamily="34" charset="0"/>
              <a:buChar char="•"/>
            </a:pPr>
            <a:r>
              <a:rPr lang="en-US" sz="2000" b="1" dirty="0"/>
              <a:t>BUT: Overall, the country wins!</a:t>
            </a:r>
          </a:p>
          <a:p>
            <a:pPr marL="342900" indent="-342900">
              <a:buFont typeface="Arial" panose="020B0604020202020204" pitchFamily="34" charset="0"/>
              <a:buChar char="•"/>
            </a:pPr>
            <a:endParaRPr lang="en-US" sz="2000" b="1" dirty="0"/>
          </a:p>
          <a:p>
            <a:pPr marL="342900" indent="-342900">
              <a:buFont typeface="Arial" panose="020B0604020202020204" pitchFamily="34" charset="0"/>
              <a:buChar char="•"/>
            </a:pPr>
            <a:endParaRPr lang="en-US" sz="2000" b="1" dirty="0"/>
          </a:p>
          <a:p>
            <a:r>
              <a:rPr lang="en-US" sz="2000" b="1" dirty="0"/>
              <a:t>	→ There is a redistribution mechanism so that all sectors can be 	 		better off compared to the situation without trade</a:t>
            </a:r>
          </a:p>
          <a:p>
            <a:endParaRPr lang="en-US" sz="2000" b="1" dirty="0"/>
          </a:p>
          <a:p>
            <a:endParaRPr lang="en-US" sz="2000" b="1" dirty="0"/>
          </a:p>
          <a:p>
            <a:endParaRPr lang="en-US" sz="2000" b="1" dirty="0"/>
          </a:p>
          <a:p>
            <a:r>
              <a:rPr lang="en-US" sz="1200" dirty="0"/>
              <a:t>The outcome could be reversible under specific welfare function</a:t>
            </a:r>
          </a:p>
          <a:p>
            <a:r>
              <a:rPr lang="en-US" sz="1200" dirty="0"/>
              <a:t>-&gt; Kaldor/Hicks/</a:t>
            </a:r>
            <a:r>
              <a:rPr lang="en-US" sz="1200" dirty="0" err="1"/>
              <a:t>Scitovsky</a:t>
            </a:r>
            <a:endParaRPr lang="en-US" sz="1200" dirty="0"/>
          </a:p>
        </p:txBody>
      </p:sp>
      <p:sp>
        <p:nvSpPr>
          <p:cNvPr id="6" name="Rechteck 5">
            <a:extLst>
              <a:ext uri="{FF2B5EF4-FFF2-40B4-BE49-F238E27FC236}">
                <a16:creationId xmlns:a16="http://schemas.microsoft.com/office/drawing/2014/main" id="{FAAD80C1-9DAD-4DCD-A35A-A633A7EC679D}"/>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171718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9881A3-6E9A-3E30-1868-2A18E0AA7EEE}"/>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A29014E5-C850-8BEF-3875-AE91592357D4}"/>
              </a:ext>
            </a:extLst>
          </p:cNvPr>
          <p:cNvSpPr txBox="1"/>
          <p:nvPr/>
        </p:nvSpPr>
        <p:spPr>
          <a:xfrm>
            <a:off x="150572" y="563256"/>
            <a:ext cx="8716981" cy="5348445"/>
          </a:xfrm>
          <a:prstGeom prst="rect">
            <a:avLst/>
          </a:prstGeom>
          <a:noFill/>
        </p:spPr>
        <p:txBody>
          <a:bodyPr wrap="square" rtlCol="0">
            <a:noAutofit/>
          </a:bodyPr>
          <a:lstStyle/>
          <a:p>
            <a:r>
              <a:rPr lang="en-US" sz="2400" b="1" dirty="0">
                <a:latin typeface="Times New Roman" panose="02020603050405020304" pitchFamily="18" charset="0"/>
                <a:cs typeface="Times New Roman" panose="02020603050405020304" pitchFamily="18" charset="0"/>
              </a:rPr>
              <a:t>Definition:</a:t>
            </a:r>
          </a:p>
          <a:p>
            <a:r>
              <a:rPr lang="en-US" sz="2400" dirty="0">
                <a:latin typeface="Times New Roman" panose="02020603050405020304" pitchFamily="18" charset="0"/>
                <a:cs typeface="Times New Roman" panose="02020603050405020304" pitchFamily="18" charset="0"/>
              </a:rPr>
              <a:t>An </a:t>
            </a:r>
            <a:r>
              <a:rPr lang="en-US" sz="2400" b="1" dirty="0">
                <a:latin typeface="Times New Roman" panose="02020603050405020304" pitchFamily="18" charset="0"/>
                <a:cs typeface="Times New Roman" panose="02020603050405020304" pitchFamily="18" charset="0"/>
              </a:rPr>
              <a:t>absolute cost advantage </a:t>
            </a:r>
            <a:r>
              <a:rPr lang="en-US" sz="2400" dirty="0">
                <a:latin typeface="Times New Roman" panose="02020603050405020304" pitchFamily="18" charset="0"/>
                <a:cs typeface="Times New Roman" panose="02020603050405020304" pitchFamily="18" charset="0"/>
              </a:rPr>
              <a:t>exists when A can produce a good more cost-effectively than B with the same input resources (i.e. time).</a:t>
            </a:r>
          </a:p>
          <a:p>
            <a:endParaRPr lang="de-DE" sz="2400" b="1"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p:txBody>
      </p:sp>
      <p:sp>
        <p:nvSpPr>
          <p:cNvPr id="4" name="Textfeld 3">
            <a:extLst>
              <a:ext uri="{FF2B5EF4-FFF2-40B4-BE49-F238E27FC236}">
                <a16:creationId xmlns:a16="http://schemas.microsoft.com/office/drawing/2014/main" id="{94464235-1EFE-9DB7-9F3E-FE8089D1A497}"/>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2400" b="1" dirty="0" err="1">
                <a:latin typeface="Times New Roman" panose="02020603050405020304" pitchFamily="18" charset="0"/>
                <a:cs typeface="Times New Roman" panose="02020603050405020304" pitchFamily="18" charset="0"/>
              </a:rPr>
              <a:t>Definitions</a:t>
            </a:r>
            <a:endParaRPr lang="de-DE" sz="2400" b="1" dirty="0">
              <a:latin typeface="Times New Roman" panose="02020603050405020304" pitchFamily="18" charset="0"/>
              <a:cs typeface="Times New Roman" panose="02020603050405020304" pitchFamily="18" charset="0"/>
            </a:endParaRPr>
          </a:p>
        </p:txBody>
      </p:sp>
      <p:sp>
        <p:nvSpPr>
          <p:cNvPr id="6" name="Rechteck 5">
            <a:extLst>
              <a:ext uri="{FF2B5EF4-FFF2-40B4-BE49-F238E27FC236}">
                <a16:creationId xmlns:a16="http://schemas.microsoft.com/office/drawing/2014/main" id="{D72DF996-9DE8-B3D3-D28A-DB85824F5C51}"/>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641361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70FA9-05B8-4A30-A548-4AD7BC78C211}"/>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5A1CCA79-CEB5-018E-6755-8F324172FA66}"/>
              </a:ext>
            </a:extLst>
          </p:cNvPr>
          <p:cNvSpPr txBox="1"/>
          <p:nvPr/>
        </p:nvSpPr>
        <p:spPr>
          <a:xfrm>
            <a:off x="150572" y="563257"/>
            <a:ext cx="8716981" cy="1637684"/>
          </a:xfrm>
          <a:prstGeom prst="rect">
            <a:avLst/>
          </a:prstGeom>
          <a:noFill/>
        </p:spPr>
        <p:txBody>
          <a:bodyPr wrap="square" rtlCol="0">
            <a:noAutofit/>
          </a:bodyPr>
          <a:lstStyle/>
          <a:p>
            <a:r>
              <a:rPr lang="de-DE" sz="2400" b="1" dirty="0">
                <a:latin typeface="Times New Roman" panose="02020603050405020304" pitchFamily="18" charset="0"/>
                <a:cs typeface="Times New Roman" panose="02020603050405020304" pitchFamily="18" charset="0"/>
              </a:rPr>
              <a:t>Definition:</a:t>
            </a:r>
          </a:p>
          <a:p>
            <a:r>
              <a:rPr lang="de-DE" sz="2400" b="1" dirty="0" err="1">
                <a:latin typeface="Times New Roman" panose="02020603050405020304" pitchFamily="18" charset="0"/>
                <a:cs typeface="Times New Roman" panose="02020603050405020304" pitchFamily="18" charset="0"/>
              </a:rPr>
              <a:t>Opportunity</a:t>
            </a:r>
            <a:r>
              <a:rPr lang="de-DE" sz="2400" b="1" dirty="0">
                <a:latin typeface="Times New Roman" panose="02020603050405020304" pitchFamily="18" charset="0"/>
                <a:cs typeface="Times New Roman" panose="02020603050405020304" pitchFamily="18" charset="0"/>
              </a:rPr>
              <a:t> </a:t>
            </a:r>
            <a:r>
              <a:rPr lang="de-DE" sz="2400" b="1" dirty="0" err="1">
                <a:latin typeface="Times New Roman" panose="02020603050405020304" pitchFamily="18" charset="0"/>
                <a:cs typeface="Times New Roman" panose="02020603050405020304" pitchFamily="18" charset="0"/>
              </a:rPr>
              <a:t>costs</a:t>
            </a:r>
            <a:r>
              <a:rPr lang="de-DE" sz="2400" b="1"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are</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the</a:t>
            </a:r>
            <a:r>
              <a:rPr lang="de-DE" sz="2400" dirty="0">
                <a:latin typeface="Times New Roman" panose="02020603050405020304" pitchFamily="18" charset="0"/>
                <a:cs typeface="Times New Roman" panose="02020603050405020304" pitchFamily="18" charset="0"/>
              </a:rPr>
              <a:t> maximum alternative </a:t>
            </a:r>
            <a:r>
              <a:rPr lang="de-DE" sz="2400" dirty="0" err="1">
                <a:latin typeface="Times New Roman" panose="02020603050405020304" pitchFamily="18" charset="0"/>
                <a:cs typeface="Times New Roman" panose="02020603050405020304" pitchFamily="18" charset="0"/>
              </a:rPr>
              <a:t>earnings</a:t>
            </a:r>
            <a:r>
              <a:rPr lang="de-DE" sz="2400" dirty="0">
                <a:latin typeface="Times New Roman" panose="02020603050405020304" pitchFamily="18" charset="0"/>
                <a:cs typeface="Times New Roman" panose="02020603050405020304" pitchFamily="18" charset="0"/>
              </a:rPr>
              <a:t> that </a:t>
            </a:r>
            <a:r>
              <a:rPr lang="de-DE" sz="2400" dirty="0" err="1">
                <a:latin typeface="Times New Roman" panose="02020603050405020304" pitchFamily="18" charset="0"/>
                <a:cs typeface="Times New Roman" panose="02020603050405020304" pitchFamily="18" charset="0"/>
              </a:rPr>
              <a:t>might</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have</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been</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obtained</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if</a:t>
            </a:r>
            <a:r>
              <a:rPr lang="de-DE" sz="2400" dirty="0">
                <a:latin typeface="Times New Roman" panose="02020603050405020304" pitchFamily="18" charset="0"/>
                <a:cs typeface="Times New Roman" panose="02020603050405020304" pitchFamily="18" charset="0"/>
              </a:rPr>
              <a:t> a </a:t>
            </a:r>
            <a:r>
              <a:rPr lang="de-DE" sz="2400" dirty="0" err="1">
                <a:latin typeface="Times New Roman" panose="02020603050405020304" pitchFamily="18" charset="0"/>
                <a:cs typeface="Times New Roman" panose="02020603050405020304" pitchFamily="18" charset="0"/>
              </a:rPr>
              <a:t>productive</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good</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service</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or</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capacity</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had</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been</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applied</a:t>
            </a:r>
            <a:r>
              <a:rPr lang="de-DE" sz="2400" dirty="0">
                <a:latin typeface="Times New Roman" panose="02020603050405020304" pitchFamily="18" charset="0"/>
                <a:cs typeface="Times New Roman" panose="02020603050405020304" pitchFamily="18" charset="0"/>
              </a:rPr>
              <a:t> to </a:t>
            </a:r>
            <a:r>
              <a:rPr lang="de-DE" sz="2400" dirty="0" err="1">
                <a:latin typeface="Times New Roman" panose="02020603050405020304" pitchFamily="18" charset="0"/>
                <a:cs typeface="Times New Roman" panose="02020603050405020304" pitchFamily="18" charset="0"/>
              </a:rPr>
              <a:t>some</a:t>
            </a:r>
            <a:r>
              <a:rPr lang="de-DE" sz="2400" dirty="0">
                <a:latin typeface="Times New Roman" panose="02020603050405020304" pitchFamily="18" charset="0"/>
                <a:cs typeface="Times New Roman" panose="02020603050405020304" pitchFamily="18" charset="0"/>
              </a:rPr>
              <a:t> alternative </a:t>
            </a:r>
            <a:r>
              <a:rPr lang="de-DE" sz="2400" dirty="0" err="1">
                <a:latin typeface="Times New Roman" panose="02020603050405020304" pitchFamily="18" charset="0"/>
                <a:cs typeface="Times New Roman" panose="02020603050405020304" pitchFamily="18" charset="0"/>
              </a:rPr>
              <a:t>use</a:t>
            </a:r>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p:txBody>
      </p:sp>
      <p:sp>
        <p:nvSpPr>
          <p:cNvPr id="4" name="Textfeld 3">
            <a:extLst>
              <a:ext uri="{FF2B5EF4-FFF2-40B4-BE49-F238E27FC236}">
                <a16:creationId xmlns:a16="http://schemas.microsoft.com/office/drawing/2014/main" id="{A7B5E66D-161F-D14F-E9C4-B84D5597395E}"/>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2400" b="1" dirty="0" err="1">
                <a:latin typeface="Times New Roman" panose="02020603050405020304" pitchFamily="18" charset="0"/>
                <a:cs typeface="Times New Roman" panose="02020603050405020304" pitchFamily="18" charset="0"/>
              </a:rPr>
              <a:t>Definitions</a:t>
            </a:r>
            <a:endParaRPr lang="de-DE" sz="2400" b="1" dirty="0">
              <a:latin typeface="Times New Roman" panose="02020603050405020304" pitchFamily="18" charset="0"/>
              <a:cs typeface="Times New Roman" panose="02020603050405020304" pitchFamily="18" charset="0"/>
            </a:endParaRPr>
          </a:p>
        </p:txBody>
      </p:sp>
      <p:sp>
        <p:nvSpPr>
          <p:cNvPr id="6" name="Rechteck 5">
            <a:extLst>
              <a:ext uri="{FF2B5EF4-FFF2-40B4-BE49-F238E27FC236}">
                <a16:creationId xmlns:a16="http://schemas.microsoft.com/office/drawing/2014/main" id="{8A9EC85A-C8F6-3342-AE2E-4ED86DCCB25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362047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feld 7"/>
          <p:cNvSpPr txBox="1"/>
          <p:nvPr/>
        </p:nvSpPr>
        <p:spPr>
          <a:xfrm>
            <a:off x="44242" y="563257"/>
            <a:ext cx="8716981" cy="1616418"/>
          </a:xfrm>
          <a:prstGeom prst="rect">
            <a:avLst/>
          </a:prstGeom>
          <a:noFill/>
        </p:spPr>
        <p:txBody>
          <a:bodyPr wrap="square" rtlCol="0">
            <a:noAutofit/>
          </a:bodyPr>
          <a:lstStyle/>
          <a:p>
            <a:r>
              <a:rPr lang="de-DE" sz="2400" b="1" dirty="0">
                <a:latin typeface="Times New Roman" panose="02020603050405020304" pitchFamily="18" charset="0"/>
                <a:cs typeface="Times New Roman" panose="02020603050405020304" pitchFamily="18" charset="0"/>
              </a:rPr>
              <a:t>Definition:</a:t>
            </a:r>
            <a:endParaRPr lang="de-DE"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A producer has a </a:t>
            </a:r>
            <a:r>
              <a:rPr lang="en-US" sz="2400" b="1" dirty="0">
                <a:latin typeface="Times New Roman" panose="02020603050405020304" pitchFamily="18" charset="0"/>
                <a:cs typeface="Times New Roman" panose="02020603050405020304" pitchFamily="18" charset="0"/>
              </a:rPr>
              <a:t>comparative advantage</a:t>
            </a:r>
            <a:r>
              <a:rPr lang="en-US" sz="2400" dirty="0">
                <a:latin typeface="Times New Roman" panose="02020603050405020304" pitchFamily="18" charset="0"/>
                <a:cs typeface="Times New Roman" panose="02020603050405020304" pitchFamily="18" charset="0"/>
              </a:rPr>
              <a:t> over another  in the production of a good or if he can produce that product at lower </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opportunity costs</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Example:</a:t>
            </a:r>
          </a:p>
          <a:p>
            <a:r>
              <a:rPr lang="en-US" dirty="0">
                <a:latin typeface="Times New Roman" panose="02020603050405020304" pitchFamily="18" charset="0"/>
                <a:cs typeface="Times New Roman" panose="02020603050405020304" pitchFamily="18" charset="0"/>
              </a:rPr>
              <a:t>You are about to take the decisive exam for your degree on March 6, 2025 and have three alternative courses of action on the Wednesday beforehand</a:t>
            </a:r>
          </a:p>
          <a:p>
            <a:endParaRPr lang="en-US"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en-US" dirty="0">
                <a:latin typeface="Times New Roman" panose="02020603050405020304" pitchFamily="18" charset="0"/>
                <a:cs typeface="Times New Roman" panose="02020603050405020304" pitchFamily="18" charset="0"/>
              </a:rPr>
              <a:t>You watch the CL-match between Bayern Munich and Bayer Leverkusen, drink a few beers and don't study</a:t>
            </a:r>
          </a:p>
          <a:p>
            <a:pPr marL="342900" indent="-342900">
              <a:buFont typeface="+mj-lt"/>
              <a:buAutoNum type="arabicPeriod"/>
            </a:pPr>
            <a:endParaRPr lang="en-US"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en-US" dirty="0">
                <a:latin typeface="Times New Roman" panose="02020603050405020304" pitchFamily="18" charset="0"/>
                <a:cs typeface="Times New Roman" panose="02020603050405020304" pitchFamily="18" charset="0"/>
              </a:rPr>
              <a:t>You go to your waiter's job in the cultural restaurant, where there is definitely no football being shown and will probably receive a tip of 150 euros for it and don't study</a:t>
            </a:r>
          </a:p>
          <a:p>
            <a:pPr marL="342900" indent="-342900">
              <a:buFont typeface="+mj-lt"/>
              <a:buAutoNum type="arabicPeriod"/>
            </a:pPr>
            <a:endParaRPr lang="en-US"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en-US" dirty="0">
                <a:latin typeface="Times New Roman" panose="02020603050405020304" pitchFamily="18" charset="0"/>
                <a:cs typeface="Times New Roman" panose="02020603050405020304" pitchFamily="18" charset="0"/>
              </a:rPr>
              <a:t>You lock your TV in the cellar, throw away the key and study all evening</a:t>
            </a: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p:txBody>
      </p:sp>
      <p:sp>
        <p:nvSpPr>
          <p:cNvPr id="4" name="Textfeld 3">
            <a:extLst>
              <a:ext uri="{FF2B5EF4-FFF2-40B4-BE49-F238E27FC236}">
                <a16:creationId xmlns:a16="http://schemas.microsoft.com/office/drawing/2014/main" id="{8FA6D1CF-33FB-4465-96AC-4F21CD9092E5}"/>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2400" b="1" dirty="0" err="1">
                <a:latin typeface="Times New Roman" panose="02020603050405020304" pitchFamily="18" charset="0"/>
                <a:cs typeface="Times New Roman" panose="02020603050405020304" pitchFamily="18" charset="0"/>
              </a:rPr>
              <a:t>Definitions</a:t>
            </a:r>
            <a:endParaRPr lang="de-DE" sz="2400" b="1" dirty="0">
              <a:latin typeface="Times New Roman" panose="02020603050405020304" pitchFamily="18" charset="0"/>
              <a:cs typeface="Times New Roman" panose="02020603050405020304" pitchFamily="18" charset="0"/>
            </a:endParaRPr>
          </a:p>
        </p:txBody>
      </p:sp>
      <p:sp>
        <p:nvSpPr>
          <p:cNvPr id="6" name="Rechteck 5">
            <a:extLst>
              <a:ext uri="{FF2B5EF4-FFF2-40B4-BE49-F238E27FC236}">
                <a16:creationId xmlns:a16="http://schemas.microsoft.com/office/drawing/2014/main" id="{1E357A0B-2137-4AB9-932C-CBEA0F7DB64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86343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feld 7"/>
          <p:cNvSpPr txBox="1"/>
          <p:nvPr/>
        </p:nvSpPr>
        <p:spPr>
          <a:xfrm>
            <a:off x="291941" y="867790"/>
            <a:ext cx="8303288" cy="5122420"/>
          </a:xfrm>
          <a:prstGeom prst="rect">
            <a:avLst/>
          </a:prstGeom>
          <a:noFill/>
        </p:spPr>
        <p:txBody>
          <a:bodyPr wrap="square" rtlCol="0">
            <a:noAutofit/>
          </a:bodyPr>
          <a:lstStyle/>
          <a:p>
            <a:pPr marL="342900" indent="-342900">
              <a:buFont typeface="Arial" panose="020B0604020202020204" pitchFamily="34" charset="0"/>
              <a:buChar char="•"/>
            </a:pPr>
            <a:r>
              <a:rPr lang="de-DE" sz="2400" dirty="0" err="1">
                <a:latin typeface="Times New Roman" panose="02020603050405020304" pitchFamily="18" charset="0"/>
                <a:cs typeface="Times New Roman" panose="02020603050405020304" pitchFamily="18" charset="0"/>
              </a:rPr>
              <a:t>Two</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Goods</a:t>
            </a:r>
            <a:r>
              <a:rPr lang="de-DE" sz="2400" dirty="0">
                <a:latin typeface="Times New Roman" panose="02020603050405020304" pitchFamily="18" charset="0"/>
                <a:cs typeface="Times New Roman" panose="02020603050405020304" pitchFamily="18" charset="0"/>
              </a:rPr>
              <a:t> A und B</a:t>
            </a: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err="1">
                <a:latin typeface="Times New Roman" panose="02020603050405020304" pitchFamily="18" charset="0"/>
                <a:cs typeface="Times New Roman" panose="02020603050405020304" pitchFamily="18" charset="0"/>
              </a:rPr>
              <a:t>Two</a:t>
            </a:r>
            <a:r>
              <a:rPr lang="de-DE" sz="2400" dirty="0">
                <a:latin typeface="Times New Roman" panose="02020603050405020304" pitchFamily="18" charset="0"/>
                <a:cs typeface="Times New Roman" panose="02020603050405020304" pitchFamily="18" charset="0"/>
              </a:rPr>
              <a:t> Producers 1 and 2</a:t>
            </a: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err="1">
                <a:latin typeface="Times New Roman" panose="02020603050405020304" pitchFamily="18" charset="0"/>
                <a:cs typeface="Times New Roman" panose="02020603050405020304" pitchFamily="18" charset="0"/>
              </a:rPr>
              <a:t>One</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production</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factor</a:t>
            </a:r>
            <a:r>
              <a:rPr lang="de-DE" sz="2400" dirty="0">
                <a:latin typeface="Times New Roman" panose="02020603050405020304" pitchFamily="18" charset="0"/>
                <a:cs typeface="Times New Roman" panose="02020603050405020304" pitchFamily="18" charset="0"/>
              </a:rPr>
              <a:t> (time)</a:t>
            </a: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Linear </a:t>
            </a:r>
            <a:r>
              <a:rPr lang="de-DE" sz="2400" dirty="0" err="1">
                <a:latin typeface="Times New Roman" panose="02020603050405020304" pitchFamily="18" charset="0"/>
                <a:cs typeface="Times New Roman" panose="02020603050405020304" pitchFamily="18" charset="0"/>
              </a:rPr>
              <a:t>production</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technology</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with</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constant</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returns</a:t>
            </a:r>
            <a:r>
              <a:rPr lang="de-DE" sz="2400" dirty="0">
                <a:latin typeface="Times New Roman" panose="02020603050405020304" pitchFamily="18" charset="0"/>
                <a:cs typeface="Times New Roman" panose="02020603050405020304" pitchFamily="18" charset="0"/>
              </a:rPr>
              <a:t> to </a:t>
            </a:r>
            <a:r>
              <a:rPr lang="de-DE" sz="2400" dirty="0" err="1">
                <a:latin typeface="Times New Roman" panose="02020603050405020304" pitchFamily="18" charset="0"/>
                <a:cs typeface="Times New Roman" panose="02020603050405020304" pitchFamily="18" charset="0"/>
              </a:rPr>
              <a:t>scale</a:t>
            </a:r>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r>
              <a:rPr lang="de-DE" sz="2400" dirty="0">
                <a:latin typeface="Times New Roman" panose="02020603050405020304" pitchFamily="18" charset="0"/>
                <a:cs typeface="Times New Roman" panose="02020603050405020304" pitchFamily="18" charset="0"/>
              </a:rPr>
              <a:t>→ </a:t>
            </a:r>
            <a:r>
              <a:rPr lang="de-DE" sz="2400" b="1" dirty="0" err="1">
                <a:latin typeface="Times New Roman" panose="02020603050405020304" pitchFamily="18" charset="0"/>
                <a:cs typeface="Times New Roman" panose="02020603050405020304" pitchFamily="18" charset="0"/>
              </a:rPr>
              <a:t>opportunity</a:t>
            </a:r>
            <a:r>
              <a:rPr lang="de-DE" sz="2400" b="1" dirty="0">
                <a:latin typeface="Times New Roman" panose="02020603050405020304" pitchFamily="18" charset="0"/>
                <a:cs typeface="Times New Roman" panose="02020603050405020304" pitchFamily="18" charset="0"/>
              </a:rPr>
              <a:t> </a:t>
            </a:r>
            <a:r>
              <a:rPr lang="de-DE" sz="2400" b="1" dirty="0" err="1">
                <a:latin typeface="Times New Roman" panose="02020603050405020304" pitchFamily="18" charset="0"/>
                <a:cs typeface="Times New Roman" panose="02020603050405020304" pitchFamily="18" charset="0"/>
              </a:rPr>
              <a:t>costs</a:t>
            </a:r>
            <a:r>
              <a:rPr lang="de-DE" sz="2400" b="1"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within</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this</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model</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are</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measured</a:t>
            </a:r>
            <a:r>
              <a:rPr lang="de-DE" sz="2400" dirty="0">
                <a:latin typeface="Times New Roman" panose="02020603050405020304" pitchFamily="18" charset="0"/>
                <a:cs typeface="Times New Roman" panose="02020603050405020304" pitchFamily="18" charset="0"/>
              </a:rPr>
              <a:t> via </a:t>
            </a:r>
            <a:r>
              <a:rPr lang="de-DE" sz="2400" dirty="0" err="1">
                <a:latin typeface="Times New Roman" panose="02020603050405020304" pitchFamily="18" charset="0"/>
                <a:cs typeface="Times New Roman" panose="02020603050405020304" pitchFamily="18" charset="0"/>
              </a:rPr>
              <a:t>units</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of</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the</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other</a:t>
            </a:r>
            <a:r>
              <a:rPr lang="de-DE" sz="2400" dirty="0">
                <a:latin typeface="Times New Roman" panose="02020603050405020304" pitchFamily="18" charset="0"/>
                <a:cs typeface="Times New Roman" panose="02020603050405020304" pitchFamily="18" charset="0"/>
              </a:rPr>
              <a:t> </a:t>
            </a:r>
            <a:r>
              <a:rPr lang="de-DE" sz="2400" dirty="0" err="1">
                <a:latin typeface="Times New Roman" panose="02020603050405020304" pitchFamily="18" charset="0"/>
                <a:cs typeface="Times New Roman" panose="02020603050405020304" pitchFamily="18" charset="0"/>
              </a:rPr>
              <a:t>good</a:t>
            </a:r>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r>
              <a:rPr lang="de-DE" sz="2400" dirty="0">
                <a:latin typeface="Times New Roman" panose="02020603050405020304" pitchFamily="18" charset="0"/>
                <a:cs typeface="Times New Roman" panose="02020603050405020304" pitchFamily="18" charset="0"/>
              </a:rPr>
              <a:t>→ </a:t>
            </a:r>
            <a:r>
              <a:rPr lang="de-DE" sz="2400" b="1" dirty="0" err="1">
                <a:latin typeface="Times New Roman" panose="02020603050405020304" pitchFamily="18" charset="0"/>
                <a:cs typeface="Times New Roman" panose="02020603050405020304" pitchFamily="18" charset="0"/>
              </a:rPr>
              <a:t>How</a:t>
            </a:r>
            <a:r>
              <a:rPr lang="de-DE" sz="2400" b="1" dirty="0">
                <a:latin typeface="Times New Roman" panose="02020603050405020304" pitchFamily="18" charset="0"/>
                <a:cs typeface="Times New Roman" panose="02020603050405020304" pitchFamily="18" charset="0"/>
              </a:rPr>
              <a:t> </a:t>
            </a:r>
            <a:r>
              <a:rPr lang="de-DE" sz="2400" b="1" dirty="0" err="1">
                <a:latin typeface="Times New Roman" panose="02020603050405020304" pitchFamily="18" charset="0"/>
                <a:cs typeface="Times New Roman" panose="02020603050405020304" pitchFamily="18" charset="0"/>
              </a:rPr>
              <a:t>much</a:t>
            </a:r>
            <a:r>
              <a:rPr lang="de-DE" sz="2400" b="1" dirty="0">
                <a:latin typeface="Times New Roman" panose="02020603050405020304" pitchFamily="18" charset="0"/>
                <a:cs typeface="Times New Roman" panose="02020603050405020304" pitchFamily="18" charset="0"/>
              </a:rPr>
              <a:t> </a:t>
            </a:r>
            <a:r>
              <a:rPr lang="de-DE" sz="2400" b="1" dirty="0" err="1">
                <a:latin typeface="Times New Roman" panose="02020603050405020304" pitchFamily="18" charset="0"/>
                <a:cs typeface="Times New Roman" panose="02020603050405020304" pitchFamily="18" charset="0"/>
              </a:rPr>
              <a:t>less</a:t>
            </a:r>
            <a:r>
              <a:rPr lang="de-DE" sz="2400" b="1" dirty="0">
                <a:latin typeface="Times New Roman" panose="02020603050405020304" pitchFamily="18" charset="0"/>
                <a:cs typeface="Times New Roman" panose="02020603050405020304" pitchFamily="18" charset="0"/>
              </a:rPr>
              <a:t> </a:t>
            </a:r>
            <a:r>
              <a:rPr lang="de-DE" sz="2400" b="1" dirty="0" err="1">
                <a:latin typeface="Times New Roman" panose="02020603050405020304" pitchFamily="18" charset="0"/>
                <a:cs typeface="Times New Roman" panose="02020603050405020304" pitchFamily="18" charset="0"/>
              </a:rPr>
              <a:t>of</a:t>
            </a:r>
            <a:r>
              <a:rPr lang="de-DE" sz="2400" b="1" dirty="0">
                <a:latin typeface="Times New Roman" panose="02020603050405020304" pitchFamily="18" charset="0"/>
                <a:cs typeface="Times New Roman" panose="02020603050405020304" pitchFamily="18" charset="0"/>
              </a:rPr>
              <a:t>  </a:t>
            </a:r>
            <a:r>
              <a:rPr lang="de-DE" sz="2400" b="1" dirty="0" err="1">
                <a:latin typeface="Times New Roman" panose="02020603050405020304" pitchFamily="18" charset="0"/>
                <a:cs typeface="Times New Roman" panose="02020603050405020304" pitchFamily="18" charset="0"/>
              </a:rPr>
              <a:t>good</a:t>
            </a:r>
            <a:r>
              <a:rPr lang="de-DE" sz="2400" b="1" dirty="0">
                <a:latin typeface="Times New Roman" panose="02020603050405020304" pitchFamily="18" charset="0"/>
                <a:cs typeface="Times New Roman" panose="02020603050405020304" pitchFamily="18" charset="0"/>
              </a:rPr>
              <a:t> A </a:t>
            </a:r>
            <a:r>
              <a:rPr lang="de-DE" sz="2400" b="1" dirty="0" err="1">
                <a:latin typeface="Times New Roman" panose="02020603050405020304" pitchFamily="18" charset="0"/>
                <a:cs typeface="Times New Roman" panose="02020603050405020304" pitchFamily="18" charset="0"/>
              </a:rPr>
              <a:t>can</a:t>
            </a:r>
            <a:r>
              <a:rPr lang="de-DE" sz="2400" b="1" dirty="0">
                <a:latin typeface="Times New Roman" panose="02020603050405020304" pitchFamily="18" charset="0"/>
                <a:cs typeface="Times New Roman" panose="02020603050405020304" pitchFamily="18" charset="0"/>
              </a:rPr>
              <a:t> I </a:t>
            </a:r>
            <a:r>
              <a:rPr lang="de-DE" sz="2400" b="1" dirty="0" err="1">
                <a:latin typeface="Times New Roman" panose="02020603050405020304" pitchFamily="18" charset="0"/>
                <a:cs typeface="Times New Roman" panose="02020603050405020304" pitchFamily="18" charset="0"/>
              </a:rPr>
              <a:t>produce</a:t>
            </a:r>
            <a:r>
              <a:rPr lang="de-DE" sz="2400" b="1" dirty="0">
                <a:latin typeface="Times New Roman" panose="02020603050405020304" pitchFamily="18" charset="0"/>
                <a:cs typeface="Times New Roman" panose="02020603050405020304" pitchFamily="18" charset="0"/>
              </a:rPr>
              <a:t> </a:t>
            </a:r>
            <a:r>
              <a:rPr lang="de-DE" sz="2400" b="1" dirty="0" err="1">
                <a:latin typeface="Times New Roman" panose="02020603050405020304" pitchFamily="18" charset="0"/>
                <a:cs typeface="Times New Roman" panose="02020603050405020304" pitchFamily="18" charset="0"/>
              </a:rPr>
              <a:t>if</a:t>
            </a:r>
            <a:r>
              <a:rPr lang="de-DE" sz="2400" b="1" dirty="0">
                <a:latin typeface="Times New Roman" panose="02020603050405020304" pitchFamily="18" charset="0"/>
                <a:cs typeface="Times New Roman" panose="02020603050405020304" pitchFamily="18" charset="0"/>
              </a:rPr>
              <a:t> I </a:t>
            </a:r>
            <a:r>
              <a:rPr lang="de-DE" sz="2400" b="1" dirty="0" err="1">
                <a:latin typeface="Times New Roman" panose="02020603050405020304" pitchFamily="18" charset="0"/>
                <a:cs typeface="Times New Roman" panose="02020603050405020304" pitchFamily="18" charset="0"/>
              </a:rPr>
              <a:t>increase</a:t>
            </a:r>
            <a:r>
              <a:rPr lang="de-DE" sz="2400" b="1" dirty="0">
                <a:latin typeface="Times New Roman" panose="02020603050405020304" pitchFamily="18" charset="0"/>
                <a:cs typeface="Times New Roman" panose="02020603050405020304" pitchFamily="18" charset="0"/>
              </a:rPr>
              <a:t> </a:t>
            </a:r>
            <a:r>
              <a:rPr lang="de-DE" sz="2400" b="1" dirty="0" err="1">
                <a:latin typeface="Times New Roman" panose="02020603050405020304" pitchFamily="18" charset="0"/>
                <a:cs typeface="Times New Roman" panose="02020603050405020304" pitchFamily="18" charset="0"/>
              </a:rPr>
              <a:t>the</a:t>
            </a:r>
            <a:r>
              <a:rPr lang="de-DE" sz="2400" b="1" dirty="0">
                <a:latin typeface="Times New Roman" panose="02020603050405020304" pitchFamily="18" charset="0"/>
                <a:cs typeface="Times New Roman" panose="02020603050405020304" pitchFamily="18" charset="0"/>
              </a:rPr>
              <a:t> </a:t>
            </a:r>
            <a:r>
              <a:rPr lang="de-DE" sz="2400" b="1" dirty="0" err="1">
                <a:latin typeface="Times New Roman" panose="02020603050405020304" pitchFamily="18" charset="0"/>
                <a:cs typeface="Times New Roman" panose="02020603050405020304" pitchFamily="18" charset="0"/>
              </a:rPr>
              <a:t>production</a:t>
            </a:r>
            <a:r>
              <a:rPr lang="de-DE" sz="2400" b="1" dirty="0">
                <a:latin typeface="Times New Roman" panose="02020603050405020304" pitchFamily="18" charset="0"/>
                <a:cs typeface="Times New Roman" panose="02020603050405020304" pitchFamily="18" charset="0"/>
              </a:rPr>
              <a:t> </a:t>
            </a:r>
            <a:r>
              <a:rPr lang="de-DE" sz="2400" b="1" dirty="0" err="1">
                <a:latin typeface="Times New Roman" panose="02020603050405020304" pitchFamily="18" charset="0"/>
                <a:cs typeface="Times New Roman" panose="02020603050405020304" pitchFamily="18" charset="0"/>
              </a:rPr>
              <a:t>of</a:t>
            </a:r>
            <a:r>
              <a:rPr lang="de-DE" sz="2400" b="1" dirty="0">
                <a:latin typeface="Times New Roman" panose="02020603050405020304" pitchFamily="18" charset="0"/>
                <a:cs typeface="Times New Roman" panose="02020603050405020304" pitchFamily="18" charset="0"/>
              </a:rPr>
              <a:t> </a:t>
            </a:r>
            <a:r>
              <a:rPr lang="de-DE" sz="2400" b="1" dirty="0" err="1">
                <a:latin typeface="Times New Roman" panose="02020603050405020304" pitchFamily="18" charset="0"/>
                <a:cs typeface="Times New Roman" panose="02020603050405020304" pitchFamily="18" charset="0"/>
              </a:rPr>
              <a:t>good</a:t>
            </a:r>
            <a:r>
              <a:rPr lang="de-DE" sz="2400" b="1" dirty="0">
                <a:latin typeface="Times New Roman" panose="02020603050405020304" pitchFamily="18" charset="0"/>
                <a:cs typeface="Times New Roman" panose="02020603050405020304" pitchFamily="18" charset="0"/>
              </a:rPr>
              <a:t> B </a:t>
            </a:r>
            <a:r>
              <a:rPr lang="de-DE" sz="2400" b="1" dirty="0" err="1">
                <a:latin typeface="Times New Roman" panose="02020603050405020304" pitchFamily="18" charset="0"/>
                <a:cs typeface="Times New Roman" panose="02020603050405020304" pitchFamily="18" charset="0"/>
              </a:rPr>
              <a:t>by</a:t>
            </a:r>
            <a:r>
              <a:rPr lang="de-DE" sz="2400" b="1" dirty="0">
                <a:latin typeface="Times New Roman" panose="02020603050405020304" pitchFamily="18" charset="0"/>
                <a:cs typeface="Times New Roman" panose="02020603050405020304" pitchFamily="18" charset="0"/>
              </a:rPr>
              <a:t> </a:t>
            </a:r>
            <a:r>
              <a:rPr lang="de-DE" sz="2400" b="1" dirty="0" err="1">
                <a:latin typeface="Times New Roman" panose="02020603050405020304" pitchFamily="18" charset="0"/>
                <a:cs typeface="Times New Roman" panose="02020603050405020304" pitchFamily="18" charset="0"/>
              </a:rPr>
              <a:t>one</a:t>
            </a:r>
            <a:r>
              <a:rPr lang="de-DE" sz="2400" b="1" dirty="0">
                <a:latin typeface="Times New Roman" panose="02020603050405020304" pitchFamily="18" charset="0"/>
                <a:cs typeface="Times New Roman" panose="02020603050405020304" pitchFamily="18" charset="0"/>
              </a:rPr>
              <a:t> </a:t>
            </a:r>
            <a:r>
              <a:rPr lang="de-DE" sz="2400" b="1" dirty="0" err="1">
                <a:latin typeface="Times New Roman" panose="02020603050405020304" pitchFamily="18" charset="0"/>
                <a:cs typeface="Times New Roman" panose="02020603050405020304" pitchFamily="18" charset="0"/>
              </a:rPr>
              <a:t>unit</a:t>
            </a:r>
            <a:endParaRPr lang="de-DE" sz="2400" b="1"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r>
              <a:rPr lang="de-DE" sz="2400"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p:txBody>
      </p:sp>
      <p:sp>
        <p:nvSpPr>
          <p:cNvPr id="9" name="Rechteck 8">
            <a:extLst>
              <a:ext uri="{FF2B5EF4-FFF2-40B4-BE49-F238E27FC236}">
                <a16:creationId xmlns:a16="http://schemas.microsoft.com/office/drawing/2014/main" id="{4AC54E15-FE82-4500-9551-C691A023A63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2" name="Textfeld 1">
            <a:extLst>
              <a:ext uri="{FF2B5EF4-FFF2-40B4-BE49-F238E27FC236}">
                <a16:creationId xmlns:a16="http://schemas.microsoft.com/office/drawing/2014/main" id="{3EDCDF49-EEF3-C5A6-8F59-F5C29B643C7F}"/>
              </a:ext>
            </a:extLst>
          </p:cNvPr>
          <p:cNvSpPr txBox="1">
            <a:spLocks/>
          </p:cNvSpPr>
          <p:nvPr/>
        </p:nvSpPr>
        <p:spPr>
          <a:xfrm>
            <a:off x="1917068" y="30778"/>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a:t>
            </a:r>
            <a:endParaRPr lang="de-DE"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7379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feld 6">
            <a:extLst>
              <a:ext uri="{FF2B5EF4-FFF2-40B4-BE49-F238E27FC236}">
                <a16:creationId xmlns:a16="http://schemas.microsoft.com/office/drawing/2014/main" id="{D8487C15-A534-4455-BED5-9598DF16A639}"/>
              </a:ext>
            </a:extLst>
          </p:cNvPr>
          <p:cNvSpPr txBox="1">
            <a:spLocks/>
          </p:cNvSpPr>
          <p:nvPr/>
        </p:nvSpPr>
        <p:spPr>
          <a:xfrm>
            <a:off x="1917068" y="30778"/>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a:t>
            </a:r>
            <a:endParaRPr lang="de-DE" sz="32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Inhaltsplatzhalter 2"/>
              <p:cNvSpPr>
                <a:spLocks noGrp="1"/>
              </p:cNvSpPr>
              <p:nvPr/>
            </p:nvSpPr>
            <p:spPr>
              <a:xfrm>
                <a:off x="128105" y="2671479"/>
                <a:ext cx="11786839" cy="674912"/>
              </a:xfrm>
              <a:prstGeom prst="rect">
                <a:avLst/>
              </a:prstGeom>
            </p:spPr>
            <p:txBody>
              <a:bodyPr vert="horz" lIns="82944" tIns="41472" rIns="82944" bIns="41472"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200" dirty="0">
                    <a:latin typeface="Times New Roman" panose="02020603050405020304" pitchFamily="18" charset="0"/>
                    <a:cs typeface="Times New Roman" panose="02020603050405020304" pitchFamily="18" charset="0"/>
                  </a:rPr>
                  <a:t>	</a:t>
                </a:r>
                <a14:m>
                  <m:oMath xmlns:m="http://schemas.openxmlformats.org/officeDocument/2006/math">
                    <m:r>
                      <a:rPr lang="de-DE" sz="2200" b="0" i="1" smtClean="0">
                        <a:latin typeface="Cambria Math" panose="02040503050406030204" pitchFamily="18" charset="0"/>
                        <a:cs typeface="Times New Roman" panose="02020603050405020304" pitchFamily="18" charset="0"/>
                      </a:rPr>
                      <m:t>𝑦</m:t>
                    </m:r>
                    <m:r>
                      <a:rPr lang="de-DE" sz="2200" b="0" i="1" smtClean="0">
                        <a:latin typeface="Cambria Math" panose="02040503050406030204" pitchFamily="18" charset="0"/>
                        <a:cs typeface="Times New Roman" panose="02020603050405020304" pitchFamily="18" charset="0"/>
                      </a:rPr>
                      <m:t>=</m:t>
                    </m:r>
                    <m:r>
                      <a:rPr lang="de-DE" sz="2200" b="0" i="1" smtClean="0">
                        <a:latin typeface="Cambria Math" panose="02040503050406030204" pitchFamily="18" charset="0"/>
                        <a:cs typeface="Times New Roman" panose="02020603050405020304" pitchFamily="18" charset="0"/>
                      </a:rPr>
                      <m:t>𝐹</m:t>
                    </m:r>
                    <m:d>
                      <m:dPr>
                        <m:ctrlPr>
                          <a:rPr lang="de-DE" sz="2200" b="0" i="1" smtClean="0">
                            <a:latin typeface="Cambria Math" panose="02040503050406030204" pitchFamily="18" charset="0"/>
                            <a:cs typeface="Times New Roman" panose="02020603050405020304" pitchFamily="18" charset="0"/>
                          </a:rPr>
                        </m:ctrlPr>
                      </m:dPr>
                      <m:e>
                        <m:r>
                          <a:rPr lang="de-DE" sz="2200" b="0" i="1" smtClean="0">
                            <a:latin typeface="Cambria Math" panose="02040503050406030204" pitchFamily="18" charset="0"/>
                            <a:cs typeface="Times New Roman" panose="02020603050405020304" pitchFamily="18" charset="0"/>
                          </a:rPr>
                          <m:t>𝐿</m:t>
                        </m:r>
                      </m:e>
                    </m:d>
                    <m:r>
                      <a:rPr lang="de-DE" sz="2200" b="0" i="1" smtClean="0">
                        <a:latin typeface="Cambria Math" panose="02040503050406030204" pitchFamily="18" charset="0"/>
                        <a:cs typeface="Times New Roman" panose="02020603050405020304" pitchFamily="18" charset="0"/>
                      </a:rPr>
                      <m:t>=</m:t>
                    </m:r>
                    <m:r>
                      <a:rPr lang="de-DE" sz="2200" b="0" i="1" smtClean="0">
                        <a:latin typeface="Cambria Math" panose="02040503050406030204" pitchFamily="18" charset="0"/>
                        <a:cs typeface="Times New Roman" panose="02020603050405020304" pitchFamily="18" charset="0"/>
                      </a:rPr>
                      <m:t>𝐴𝐿</m:t>
                    </m:r>
                    <m:r>
                      <a:rPr lang="de-DE" sz="2200" b="0" i="1" smtClean="0">
                        <a:latin typeface="Cambria Math" panose="02040503050406030204" pitchFamily="18" charset="0"/>
                        <a:cs typeface="Times New Roman" panose="02020603050405020304" pitchFamily="18" charset="0"/>
                      </a:rPr>
                      <m:t>=</m:t>
                    </m:r>
                    <m:f>
                      <m:fPr>
                        <m:ctrlPr>
                          <a:rPr lang="de-DE" sz="2200" b="0" i="1" smtClean="0">
                            <a:latin typeface="Cambria Math" panose="02040503050406030204" pitchFamily="18" charset="0"/>
                            <a:cs typeface="Times New Roman" panose="02020603050405020304" pitchFamily="18" charset="0"/>
                          </a:rPr>
                        </m:ctrlPr>
                      </m:fPr>
                      <m:num>
                        <m:r>
                          <a:rPr lang="de-DE" sz="2200" b="0" i="1" smtClean="0">
                            <a:latin typeface="Cambria Math" panose="02040503050406030204" pitchFamily="18" charset="0"/>
                            <a:cs typeface="Times New Roman" panose="02020603050405020304" pitchFamily="18" charset="0"/>
                          </a:rPr>
                          <m:t>1</m:t>
                        </m:r>
                      </m:num>
                      <m:den>
                        <m:r>
                          <a:rPr lang="de-DE" sz="2200" b="0" i="1" smtClean="0">
                            <a:latin typeface="Cambria Math" panose="02040503050406030204" pitchFamily="18" charset="0"/>
                            <a:cs typeface="Times New Roman" panose="02020603050405020304" pitchFamily="18" charset="0"/>
                          </a:rPr>
                          <m:t>𝑎</m:t>
                        </m:r>
                      </m:den>
                    </m:f>
                    <m:r>
                      <a:rPr lang="de-DE" sz="2200" b="0" i="1" smtClean="0">
                        <a:latin typeface="Cambria Math" panose="02040503050406030204" pitchFamily="18" charset="0"/>
                        <a:cs typeface="Times New Roman" panose="02020603050405020304" pitchFamily="18" charset="0"/>
                      </a:rPr>
                      <m:t>𝐿</m:t>
                    </m:r>
                  </m:oMath>
                </a14:m>
                <a:r>
                  <a:rPr lang="en-US" sz="2200" dirty="0">
                    <a:latin typeface="Times New Roman" panose="02020603050405020304" pitchFamily="18" charset="0"/>
                    <a:cs typeface="Times New Roman" panose="02020603050405020304" pitchFamily="18" charset="0"/>
                  </a:rPr>
                  <a:t> (y: Output; F(.): Production function; L: labor; a labor coefficients)</a:t>
                </a:r>
              </a:p>
            </p:txBody>
          </p:sp>
        </mc:Choice>
        <mc:Fallback xmlns="">
          <p:sp>
            <p:nvSpPr>
              <p:cNvPr id="4" name="Inhaltsplatzhalter 2"/>
              <p:cNvSpPr>
                <a:spLocks noGrp="1" noRot="1" noChangeAspect="1" noMove="1" noResize="1" noEditPoints="1" noAdjustHandles="1" noChangeArrowheads="1" noChangeShapeType="1" noTextEdit="1"/>
              </p:cNvSpPr>
              <p:nvPr/>
            </p:nvSpPr>
            <p:spPr>
              <a:xfrm>
                <a:off x="128105" y="2671479"/>
                <a:ext cx="11786839" cy="674912"/>
              </a:xfrm>
              <a:prstGeom prst="rect">
                <a:avLst/>
              </a:prstGeom>
              <a:blipFill>
                <a:blip r:embed="rId3"/>
                <a:stretch>
                  <a:fillRect/>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8" name="Inhaltsplatzhalter 2"/>
              <p:cNvSpPr>
                <a:spLocks noGrp="1"/>
              </p:cNvSpPr>
              <p:nvPr/>
            </p:nvSpPr>
            <p:spPr>
              <a:xfrm>
                <a:off x="0" y="3397083"/>
                <a:ext cx="11786839" cy="729705"/>
              </a:xfrm>
              <a:prstGeom prst="rect">
                <a:avLst/>
              </a:prstGeom>
            </p:spPr>
            <p:txBody>
              <a:bodyPr vert="horz" lIns="82944" tIns="41472" rIns="82944" bIns="41472"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200" dirty="0">
                    <a:latin typeface="Times New Roman" panose="02020603050405020304" pitchFamily="18" charset="0"/>
                    <a:cs typeface="Times New Roman" panose="02020603050405020304" pitchFamily="18" charset="0"/>
                  </a:rPr>
                  <a:t>labor coefficients = </a:t>
                </a:r>
                <a14:m>
                  <m:oMath xmlns:m="http://schemas.openxmlformats.org/officeDocument/2006/math">
                    <m:r>
                      <m:rPr>
                        <m:sty m:val="p"/>
                      </m:rPr>
                      <a:rPr lang="de-DE" sz="2200" b="0" i="0" smtClean="0">
                        <a:latin typeface="Cambria Math" panose="02040503050406030204" pitchFamily="18" charset="0"/>
                        <a:cs typeface="Times New Roman" panose="02020603050405020304" pitchFamily="18" charset="0"/>
                      </a:rPr>
                      <m:t>a</m:t>
                    </m:r>
                    <m:r>
                      <a:rPr lang="de-DE" sz="2200" b="0" i="0" smtClean="0">
                        <a:latin typeface="Cambria Math" panose="02040503050406030204" pitchFamily="18" charset="0"/>
                        <a:cs typeface="Times New Roman" panose="02020603050405020304" pitchFamily="18" charset="0"/>
                      </a:rPr>
                      <m:t>:=</m:t>
                    </m:r>
                    <m:f>
                      <m:fPr>
                        <m:ctrlPr>
                          <a:rPr lang="en-US" sz="2200" i="1">
                            <a:latin typeface="Cambria Math" panose="02040503050406030204" pitchFamily="18" charset="0"/>
                            <a:cs typeface="Times New Roman" panose="02020603050405020304" pitchFamily="18" charset="0"/>
                          </a:rPr>
                        </m:ctrlPr>
                      </m:fPr>
                      <m:num>
                        <m:r>
                          <a:rPr lang="de-DE" sz="2200" b="0" i="1" smtClean="0">
                            <a:latin typeface="Cambria Math" panose="02040503050406030204" pitchFamily="18" charset="0"/>
                            <a:cs typeface="Times New Roman" panose="02020603050405020304" pitchFamily="18" charset="0"/>
                          </a:rPr>
                          <m:t>𝑙𝑎𝑏𝑜𝑟</m:t>
                        </m:r>
                        <m:r>
                          <a:rPr lang="de-DE" sz="2200" b="0" i="1" smtClean="0">
                            <a:latin typeface="Cambria Math" panose="02040503050406030204" pitchFamily="18" charset="0"/>
                            <a:cs typeface="Times New Roman" panose="02020603050405020304" pitchFamily="18" charset="0"/>
                          </a:rPr>
                          <m:t> </m:t>
                        </m:r>
                        <m:r>
                          <a:rPr lang="de-DE" sz="2200" b="0" i="1" smtClean="0">
                            <a:latin typeface="Cambria Math" panose="02040503050406030204" pitchFamily="18" charset="0"/>
                            <a:cs typeface="Times New Roman" panose="02020603050405020304" pitchFamily="18" charset="0"/>
                          </a:rPr>
                          <m:t>𝑖𝑛𝑝𝑢𝑡</m:t>
                        </m:r>
                      </m:num>
                      <m:den>
                        <m:r>
                          <a:rPr lang="de-DE" sz="2200" i="1">
                            <a:latin typeface="Cambria Math" panose="02040503050406030204" pitchFamily="18" charset="0"/>
                            <a:cs typeface="Times New Roman" panose="02020603050405020304" pitchFamily="18" charset="0"/>
                          </a:rPr>
                          <m:t>𝑂𝑢𝑡𝑝𝑢𝑡</m:t>
                        </m:r>
                      </m:den>
                    </m:f>
                  </m:oMath>
                </a14:m>
                <a:r>
                  <a:rPr lang="en-US" sz="2200" dirty="0">
                    <a:latin typeface="Times New Roman" panose="02020603050405020304" pitchFamily="18" charset="0"/>
                    <a:cs typeface="Times New Roman" panose="02020603050405020304" pitchFamily="18" charset="0"/>
                  </a:rPr>
                  <a:t>		productivity of labor = </a:t>
                </a:r>
                <a14:m>
                  <m:oMath xmlns:m="http://schemas.openxmlformats.org/officeDocument/2006/math">
                    <m:r>
                      <m:rPr>
                        <m:sty m:val="p"/>
                      </m:rPr>
                      <a:rPr lang="de-DE" sz="2200" b="0" i="0" smtClean="0">
                        <a:latin typeface="Cambria Math" panose="02040503050406030204" pitchFamily="18" charset="0"/>
                        <a:cs typeface="Times New Roman" panose="02020603050405020304" pitchFamily="18" charset="0"/>
                      </a:rPr>
                      <m:t>A</m:t>
                    </m:r>
                    <m:r>
                      <a:rPr lang="de-DE" sz="2200" b="0" i="0" smtClean="0">
                        <a:latin typeface="Cambria Math" panose="02040503050406030204" pitchFamily="18" charset="0"/>
                        <a:cs typeface="Times New Roman" panose="02020603050405020304" pitchFamily="18" charset="0"/>
                      </a:rPr>
                      <m:t>=</m:t>
                    </m:r>
                    <m:f>
                      <m:fPr>
                        <m:ctrlPr>
                          <a:rPr lang="en-US" sz="2200" i="1" smtClean="0">
                            <a:latin typeface="Cambria Math" panose="02040503050406030204" pitchFamily="18" charset="0"/>
                            <a:cs typeface="Times New Roman" panose="02020603050405020304" pitchFamily="18" charset="0"/>
                          </a:rPr>
                        </m:ctrlPr>
                      </m:fPr>
                      <m:num>
                        <m:r>
                          <a:rPr lang="de-DE" sz="2200" b="0" i="1" smtClean="0">
                            <a:latin typeface="Cambria Math" panose="02040503050406030204" pitchFamily="18" charset="0"/>
                            <a:cs typeface="Times New Roman" panose="02020603050405020304" pitchFamily="18" charset="0"/>
                          </a:rPr>
                          <m:t>𝑂𝑢𝑡𝑝𝑢𝑡</m:t>
                        </m:r>
                      </m:num>
                      <m:den>
                        <m:r>
                          <a:rPr lang="de-DE" sz="2200" i="1">
                            <a:latin typeface="Cambria Math" panose="02040503050406030204" pitchFamily="18" charset="0"/>
                            <a:cs typeface="Times New Roman" panose="02020603050405020304" pitchFamily="18" charset="0"/>
                          </a:rPr>
                          <m:t>𝑙𝑎𝑏𝑜𝑟</m:t>
                        </m:r>
                        <m:r>
                          <a:rPr lang="de-DE" sz="2200" i="1">
                            <a:latin typeface="Cambria Math" panose="02040503050406030204" pitchFamily="18" charset="0"/>
                            <a:cs typeface="Times New Roman" panose="02020603050405020304" pitchFamily="18" charset="0"/>
                          </a:rPr>
                          <m:t> </m:t>
                        </m:r>
                        <m:r>
                          <a:rPr lang="de-DE" sz="2200" i="1">
                            <a:latin typeface="Cambria Math" panose="02040503050406030204" pitchFamily="18" charset="0"/>
                            <a:cs typeface="Times New Roman" panose="02020603050405020304" pitchFamily="18" charset="0"/>
                          </a:rPr>
                          <m:t>𝑖𝑛𝑝𝑢𝑡</m:t>
                        </m:r>
                      </m:den>
                    </m:f>
                    <m:r>
                      <a:rPr lang="de-DE" sz="2200" b="0" i="0" smtClean="0">
                        <a:latin typeface="Cambria Math" panose="02040503050406030204" pitchFamily="18" charset="0"/>
                        <a:cs typeface="Times New Roman" panose="02020603050405020304" pitchFamily="18" charset="0"/>
                      </a:rPr>
                      <m:t>=</m:t>
                    </m:r>
                    <m:f>
                      <m:fPr>
                        <m:ctrlPr>
                          <a:rPr lang="de-DE" sz="2200" i="1">
                            <a:latin typeface="Cambria Math" panose="02040503050406030204" pitchFamily="18" charset="0"/>
                            <a:cs typeface="Times New Roman" panose="02020603050405020304" pitchFamily="18" charset="0"/>
                          </a:rPr>
                        </m:ctrlPr>
                      </m:fPr>
                      <m:num>
                        <m:r>
                          <a:rPr lang="de-DE" sz="2200" i="1">
                            <a:latin typeface="Cambria Math" panose="02040503050406030204" pitchFamily="18" charset="0"/>
                            <a:cs typeface="Times New Roman" panose="02020603050405020304" pitchFamily="18" charset="0"/>
                          </a:rPr>
                          <m:t>1</m:t>
                        </m:r>
                      </m:num>
                      <m:den>
                        <m:r>
                          <a:rPr lang="de-DE" sz="2200" i="1">
                            <a:latin typeface="Cambria Math" panose="02040503050406030204" pitchFamily="18" charset="0"/>
                            <a:cs typeface="Times New Roman" panose="02020603050405020304" pitchFamily="18" charset="0"/>
                          </a:rPr>
                          <m:t>𝑎</m:t>
                        </m:r>
                      </m:den>
                    </m:f>
                  </m:oMath>
                </a14:m>
                <a:r>
                  <a:rPr lang="en-US" sz="2200" dirty="0">
                    <a:latin typeface="Times New Roman" panose="02020603050405020304" pitchFamily="18" charset="0"/>
                    <a:cs typeface="Times New Roman" panose="02020603050405020304" pitchFamily="18" charset="0"/>
                  </a:rPr>
                  <a:t>		</a:t>
                </a:r>
              </a:p>
            </p:txBody>
          </p:sp>
        </mc:Choice>
        <mc:Fallback xmlns="">
          <p:sp>
            <p:nvSpPr>
              <p:cNvPr id="8" name="Inhaltsplatzhalter 2"/>
              <p:cNvSpPr>
                <a:spLocks noGrp="1" noRot="1" noChangeAspect="1" noMove="1" noResize="1" noEditPoints="1" noAdjustHandles="1" noChangeArrowheads="1" noChangeShapeType="1" noTextEdit="1"/>
              </p:cNvSpPr>
              <p:nvPr/>
            </p:nvSpPr>
            <p:spPr>
              <a:xfrm>
                <a:off x="0" y="3397083"/>
                <a:ext cx="11786839" cy="729705"/>
              </a:xfrm>
              <a:prstGeom prst="rect">
                <a:avLst/>
              </a:prstGeom>
              <a:blipFill>
                <a:blip r:embed="rId4"/>
                <a:stretch>
                  <a:fillRect/>
                </a:stretch>
              </a:blipFill>
            </p:spPr>
            <p:txBody>
              <a:bodyPr/>
              <a:lstStyle/>
              <a:p>
                <a:r>
                  <a:rPr lang="de-DE">
                    <a:noFill/>
                  </a:rPr>
                  <a:t> </a:t>
                </a:r>
              </a:p>
            </p:txBody>
          </p:sp>
        </mc:Fallback>
      </mc:AlternateContent>
      <p:sp>
        <p:nvSpPr>
          <p:cNvPr id="9" name="Inhaltsplatzhalter 2"/>
          <p:cNvSpPr>
            <a:spLocks noGrp="1"/>
          </p:cNvSpPr>
          <p:nvPr/>
        </p:nvSpPr>
        <p:spPr>
          <a:xfrm>
            <a:off x="128107" y="3849065"/>
            <a:ext cx="8325013" cy="1718615"/>
          </a:xfrm>
          <a:prstGeom prst="rect">
            <a:avLst/>
          </a:prstGeom>
        </p:spPr>
        <p:txBody>
          <a:bodyPr vert="horz" lIns="82944" tIns="41472" rIns="82944" bIns="41472"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2200" dirty="0">
              <a:latin typeface="Times New Roman" panose="02020603050405020304" pitchFamily="18" charset="0"/>
              <a:cs typeface="Times New Roman" panose="02020603050405020304" pitchFamily="18" charset="0"/>
            </a:endParaRPr>
          </a:p>
          <a:p>
            <a:r>
              <a:rPr lang="en-US" sz="2200" dirty="0">
                <a:latin typeface="Times New Roman" panose="02020603050405020304" pitchFamily="18" charset="0"/>
                <a:cs typeface="Times New Roman" panose="02020603050405020304" pitchFamily="18" charset="0"/>
              </a:rPr>
              <a:t>Labor is completely flexible between the production sectors</a:t>
            </a:r>
          </a:p>
          <a:p>
            <a:r>
              <a:rPr lang="en-US" sz="2200" dirty="0">
                <a:latin typeface="Times New Roman" panose="02020603050405020304" pitchFamily="18" charset="0"/>
                <a:cs typeface="Times New Roman" panose="02020603050405020304" pitchFamily="18" charset="0"/>
              </a:rPr>
              <a:t>Linearity and only one factor of production result in constant returns to scale in production</a:t>
            </a:r>
            <a:endParaRPr lang="en-US" sz="2177" b="1" dirty="0">
              <a:latin typeface="Times New Roman" panose="02020603050405020304" pitchFamily="18" charset="0"/>
              <a:cs typeface="Times New Roman" panose="02020603050405020304" pitchFamily="18" charset="0"/>
            </a:endParaRPr>
          </a:p>
        </p:txBody>
      </p:sp>
      <p:sp>
        <p:nvSpPr>
          <p:cNvPr id="10" name="Inhaltsplatzhalter 2"/>
          <p:cNvSpPr>
            <a:spLocks noGrp="1"/>
          </p:cNvSpPr>
          <p:nvPr/>
        </p:nvSpPr>
        <p:spPr>
          <a:xfrm>
            <a:off x="277055" y="305714"/>
            <a:ext cx="11786839" cy="2280275"/>
          </a:xfrm>
          <a:prstGeom prst="rect">
            <a:avLst/>
          </a:prstGeom>
        </p:spPr>
        <p:txBody>
          <a:bodyPr vert="horz" lIns="82944" tIns="41472" rIns="82944" bIns="41472"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2177" dirty="0">
              <a:latin typeface="Times New Roman" panose="02020603050405020304" pitchFamily="18" charset="0"/>
              <a:cs typeface="Times New Roman" panose="02020603050405020304" pitchFamily="18" charset="0"/>
            </a:endParaRPr>
          </a:p>
          <a:p>
            <a:pPr marL="0" indent="0">
              <a:buNone/>
            </a:pPr>
            <a:r>
              <a:rPr lang="en-US" sz="2540" dirty="0">
                <a:latin typeface="Times New Roman" panose="02020603050405020304" pitchFamily="18" charset="0"/>
                <a:cs typeface="Times New Roman" panose="02020603050405020304" pitchFamily="18" charset="0"/>
              </a:rPr>
              <a:t>Assumptions:</a:t>
            </a:r>
          </a:p>
          <a:p>
            <a:pPr marL="0" indent="0">
              <a:buNone/>
            </a:pPr>
            <a:r>
              <a:rPr lang="en-US" sz="2200" dirty="0">
                <a:latin typeface="Times New Roman" panose="02020603050405020304" pitchFamily="18" charset="0"/>
                <a:cs typeface="Times New Roman" panose="02020603050405020304" pitchFamily="18" charset="0"/>
              </a:rPr>
              <a:t>Labor is the only input factor</a:t>
            </a:r>
          </a:p>
          <a:p>
            <a:pPr marL="0" indent="0">
              <a:buNone/>
            </a:pPr>
            <a:r>
              <a:rPr lang="en-US" sz="2200" dirty="0">
                <a:latin typeface="Times New Roman" panose="02020603050405020304" pitchFamily="18" charset="0"/>
                <a:cs typeface="Times New Roman" panose="02020603050405020304" pitchFamily="18" charset="0"/>
              </a:rPr>
              <a:t>Countries differ only in terms of labor productivity or the labor coefficients:</a:t>
            </a:r>
          </a:p>
          <a:p>
            <a:pPr marL="0" indent="0">
              <a:buNone/>
            </a:pPr>
            <a:endParaRPr lang="en-US" sz="2200" b="1" dirty="0">
              <a:latin typeface="Times New Roman" panose="02020603050405020304" pitchFamily="18" charset="0"/>
              <a:cs typeface="Times New Roman" panose="02020603050405020304" pitchFamily="18" charset="0"/>
            </a:endParaRPr>
          </a:p>
          <a:p>
            <a:pPr marL="0" indent="0">
              <a:buNone/>
            </a:pPr>
            <a:r>
              <a:rPr lang="de-DE" sz="2000" dirty="0">
                <a:latin typeface="Times New Roman" panose="02020603050405020304" pitchFamily="18" charset="0"/>
                <a:cs typeface="Times New Roman" panose="02020603050405020304" pitchFamily="18" charset="0"/>
              </a:rPr>
              <a:t>→ </a:t>
            </a:r>
            <a:r>
              <a:rPr lang="de-DE" sz="2000" b="1" dirty="0">
                <a:latin typeface="Times New Roman" panose="02020603050405020304" pitchFamily="18" charset="0"/>
                <a:cs typeface="Times New Roman" panose="02020603050405020304" pitchFamily="18" charset="0"/>
              </a:rPr>
              <a:t>linear </a:t>
            </a:r>
            <a:r>
              <a:rPr lang="de-DE" sz="2000" b="1" dirty="0" err="1">
                <a:latin typeface="Times New Roman" panose="02020603050405020304" pitchFamily="18" charset="0"/>
                <a:cs typeface="Times New Roman" panose="02020603050405020304" pitchFamily="18" charset="0"/>
              </a:rPr>
              <a:t>production</a:t>
            </a:r>
            <a:r>
              <a:rPr lang="de-DE" sz="2000" b="1" dirty="0">
                <a:latin typeface="Times New Roman" panose="02020603050405020304" pitchFamily="18" charset="0"/>
                <a:cs typeface="Times New Roman" panose="02020603050405020304" pitchFamily="18" charset="0"/>
              </a:rPr>
              <a:t> </a:t>
            </a:r>
            <a:r>
              <a:rPr lang="de-DE" sz="2000" b="1" dirty="0" err="1">
                <a:latin typeface="Times New Roman" panose="02020603050405020304" pitchFamily="18" charset="0"/>
                <a:cs typeface="Times New Roman" panose="02020603050405020304" pitchFamily="18" charset="0"/>
              </a:rPr>
              <a:t>function</a:t>
            </a:r>
            <a:r>
              <a:rPr lang="de-DE" sz="2000" b="1" dirty="0">
                <a:latin typeface="Times New Roman" panose="02020603050405020304" pitchFamily="18" charset="0"/>
                <a:cs typeface="Times New Roman" panose="02020603050405020304" pitchFamily="18" charset="0"/>
              </a:rPr>
              <a:t> </a:t>
            </a:r>
            <a:r>
              <a:rPr lang="de-DE" sz="2000" b="1" dirty="0" err="1">
                <a:latin typeface="Times New Roman" panose="02020603050405020304" pitchFamily="18" charset="0"/>
                <a:cs typeface="Times New Roman" panose="02020603050405020304" pitchFamily="18" charset="0"/>
              </a:rPr>
              <a:t>through</a:t>
            </a:r>
            <a:r>
              <a:rPr lang="de-DE" sz="2000" b="1" dirty="0">
                <a:latin typeface="Times New Roman" panose="02020603050405020304" pitchFamily="18" charset="0"/>
                <a:cs typeface="Times New Roman" panose="02020603050405020304" pitchFamily="18" charset="0"/>
              </a:rPr>
              <a:t> </a:t>
            </a:r>
            <a:r>
              <a:rPr lang="de-DE" sz="2000" b="1" dirty="0" err="1">
                <a:latin typeface="Times New Roman" panose="02020603050405020304" pitchFamily="18" charset="0"/>
                <a:cs typeface="Times New Roman" panose="02020603050405020304" pitchFamily="18" charset="0"/>
              </a:rPr>
              <a:t>the</a:t>
            </a:r>
            <a:r>
              <a:rPr lang="de-DE" sz="2000" b="1" dirty="0">
                <a:latin typeface="Times New Roman" panose="02020603050405020304" pitchFamily="18" charset="0"/>
                <a:cs typeface="Times New Roman" panose="02020603050405020304" pitchFamily="18" charset="0"/>
              </a:rPr>
              <a:t> </a:t>
            </a:r>
            <a:r>
              <a:rPr lang="de-DE" sz="2000" b="1" dirty="0" err="1">
                <a:latin typeface="Times New Roman" panose="02020603050405020304" pitchFamily="18" charset="0"/>
                <a:cs typeface="Times New Roman" panose="02020603050405020304" pitchFamily="18" charset="0"/>
              </a:rPr>
              <a:t>origin</a:t>
            </a:r>
            <a:endParaRPr lang="en-US" sz="2177" b="1" dirty="0">
              <a:latin typeface="Times New Roman" panose="02020603050405020304" pitchFamily="18" charset="0"/>
              <a:cs typeface="Times New Roman" panose="02020603050405020304" pitchFamily="18" charset="0"/>
            </a:endParaRPr>
          </a:p>
        </p:txBody>
      </p:sp>
      <p:sp>
        <p:nvSpPr>
          <p:cNvPr id="12" name="Rechteck 11">
            <a:extLst>
              <a:ext uri="{FF2B5EF4-FFF2-40B4-BE49-F238E27FC236}">
                <a16:creationId xmlns:a16="http://schemas.microsoft.com/office/drawing/2014/main" id="{C248948E-FFB1-4D71-AE24-5B0E5338AA92}"/>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246230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2"/>
          <p:cNvSpPr>
            <a:spLocks noGrp="1"/>
          </p:cNvSpPr>
          <p:nvPr/>
        </p:nvSpPr>
        <p:spPr>
          <a:xfrm>
            <a:off x="241169" y="618564"/>
            <a:ext cx="4616069" cy="336981"/>
          </a:xfrm>
          <a:prstGeom prst="rect">
            <a:avLst/>
          </a:prstGeom>
        </p:spPr>
        <p:txBody>
          <a:bodyPr vert="horz" lIns="82944" tIns="41472" rIns="82944" bIns="41472"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633" i="1" dirty="0">
                <a:latin typeface="Times New Roman" panose="02020603050405020304" pitchFamily="18" charset="0"/>
                <a:cs typeface="Times New Roman" panose="02020603050405020304" pitchFamily="18" charset="0"/>
              </a:rPr>
              <a:t>Labor input (i.e. hours) per unit good (</a:t>
            </a:r>
            <a:r>
              <a:rPr lang="en-US" sz="1633" i="1" dirty="0" err="1">
                <a:latin typeface="Times New Roman" panose="02020603050405020304" pitchFamily="18" charset="0"/>
                <a:cs typeface="Times New Roman" panose="02020603050405020304" pitchFamily="18" charset="0"/>
              </a:rPr>
              <a:t>i.e</a:t>
            </a:r>
            <a:r>
              <a:rPr lang="en-US" sz="1633" i="1" dirty="0">
                <a:latin typeface="Times New Roman" panose="02020603050405020304" pitchFamily="18" charset="0"/>
                <a:cs typeface="Times New Roman" panose="02020603050405020304" pitchFamily="18" charset="0"/>
              </a:rPr>
              <a:t> Liter/number) </a:t>
            </a:r>
          </a:p>
          <a:p>
            <a:pPr marL="0" indent="0">
              <a:buNone/>
            </a:pPr>
            <a:endParaRPr lang="en-US" sz="1633"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2" name="TextBox 13"/>
              <p:cNvSpPr txBox="1"/>
              <p:nvPr/>
            </p:nvSpPr>
            <p:spPr>
              <a:xfrm>
                <a:off x="5009318" y="595437"/>
                <a:ext cx="3130207" cy="36375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sz="1633" dirty="0"/>
                  <a:t>Labor </a:t>
                </a:r>
                <a:r>
                  <a:rPr lang="de-DE" sz="1633" dirty="0" err="1"/>
                  <a:t>coefficient</a:t>
                </a:r>
                <a:r>
                  <a:rPr lang="de-DE" sz="1633" dirty="0"/>
                  <a:t>: </a:t>
                </a:r>
                <a14:m>
                  <m:oMath xmlns:m="http://schemas.openxmlformats.org/officeDocument/2006/math">
                    <m:sSub>
                      <m:sSubPr>
                        <m:ctrlPr>
                          <a:rPr lang="de-DE" sz="1633" i="1" smtClean="0">
                            <a:latin typeface="Cambria Math" panose="02040503050406030204" pitchFamily="18" charset="0"/>
                          </a:rPr>
                        </m:ctrlPr>
                      </m:sSubPr>
                      <m:e>
                        <m:r>
                          <a:rPr lang="de-DE" sz="1633" i="1">
                            <a:latin typeface="Cambria Math"/>
                          </a:rPr>
                          <m:t>𝑎</m:t>
                        </m:r>
                      </m:e>
                      <m:sub>
                        <m:r>
                          <a:rPr lang="de-DE" sz="1633" b="0" i="1" smtClean="0">
                            <a:latin typeface="Cambria Math" panose="02040503050406030204" pitchFamily="18" charset="0"/>
                          </a:rPr>
                          <m:t>𝑐𝑜𝑢𝑛𝑡𝑟𝑦</m:t>
                        </m:r>
                        <m:r>
                          <a:rPr lang="de-DE" sz="1633" b="0" i="1" smtClean="0">
                            <a:latin typeface="Cambria Math" panose="02040503050406030204" pitchFamily="18" charset="0"/>
                          </a:rPr>
                          <m:t>,</m:t>
                        </m:r>
                        <m:r>
                          <a:rPr lang="de-DE" sz="1633" b="0" i="1" smtClean="0">
                            <a:latin typeface="Cambria Math" panose="02040503050406030204" pitchFamily="18" charset="0"/>
                          </a:rPr>
                          <m:t>𝑔𝑜𝑜𝑑</m:t>
                        </m:r>
                      </m:sub>
                    </m:sSub>
                  </m:oMath>
                </a14:m>
                <a:endParaRPr lang="en-US" sz="1633" dirty="0">
                  <a:latin typeface="Times New Roman" panose="02020603050405020304" pitchFamily="18" charset="0"/>
                  <a:cs typeface="Times New Roman" panose="02020603050405020304" pitchFamily="18" charset="0"/>
                </a:endParaRPr>
              </a:p>
            </p:txBody>
          </p:sp>
        </mc:Choice>
        <mc:Fallback xmlns="">
          <p:sp>
            <p:nvSpPr>
              <p:cNvPr id="12" name="TextBox 13"/>
              <p:cNvSpPr txBox="1">
                <a:spLocks noRot="1" noChangeAspect="1" noMove="1" noResize="1" noEditPoints="1" noAdjustHandles="1" noChangeArrowheads="1" noChangeShapeType="1" noTextEdit="1"/>
              </p:cNvSpPr>
              <p:nvPr/>
            </p:nvSpPr>
            <p:spPr>
              <a:xfrm>
                <a:off x="5009318" y="595437"/>
                <a:ext cx="3130207" cy="363754"/>
              </a:xfrm>
              <a:prstGeom prst="rect">
                <a:avLst/>
              </a:prstGeom>
              <a:blipFill>
                <a:blip r:embed="rId3"/>
                <a:stretch>
                  <a:fillRect l="-1170" t="-5085" b="-18644"/>
                </a:stretch>
              </a:blipFill>
            </p:spPr>
            <p:txBody>
              <a:bodyPr/>
              <a:lstStyle/>
              <a:p>
                <a:r>
                  <a:rPr lang="de-DE">
                    <a:noFill/>
                  </a:rPr>
                  <a:t> </a:t>
                </a:r>
              </a:p>
            </p:txBody>
          </p:sp>
        </mc:Fallback>
      </mc:AlternateContent>
      <p:sp>
        <p:nvSpPr>
          <p:cNvPr id="17" name="Textfeld 16">
            <a:extLst>
              <a:ext uri="{FF2B5EF4-FFF2-40B4-BE49-F238E27FC236}">
                <a16:creationId xmlns:a16="http://schemas.microsoft.com/office/drawing/2014/main" id="{22C12E7E-831E-4DA6-9688-AD561B2C78AE}"/>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a:t>
            </a:r>
            <a:r>
              <a:rPr lang="de-DE" sz="3200" b="1" dirty="0">
                <a:latin typeface="Times New Roman" panose="02020603050405020304" pitchFamily="18" charset="0"/>
                <a:cs typeface="Times New Roman" panose="02020603050405020304" pitchFamily="18" charset="0"/>
              </a:rPr>
              <a:t> – </a:t>
            </a:r>
            <a:r>
              <a:rPr lang="de-DE" sz="3200" b="1" dirty="0" err="1">
                <a:latin typeface="Times New Roman" panose="02020603050405020304" pitchFamily="18" charset="0"/>
                <a:cs typeface="Times New Roman" panose="02020603050405020304" pitchFamily="18" charset="0"/>
              </a:rPr>
              <a:t>Example</a:t>
            </a:r>
            <a:endParaRPr lang="de-DE" sz="32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graphicFrame>
            <p:nvGraphicFramePr>
              <p:cNvPr id="2" name="Tabelle 1">
                <a:extLst>
                  <a:ext uri="{FF2B5EF4-FFF2-40B4-BE49-F238E27FC236}">
                    <a16:creationId xmlns:a16="http://schemas.microsoft.com/office/drawing/2014/main" id="{8F1DA21E-6988-4F59-9922-437B102DF9B0}"/>
                  </a:ext>
                </a:extLst>
              </p:cNvPr>
              <p:cNvGraphicFramePr>
                <a:graphicFrameLocks noGrp="1"/>
              </p:cNvGraphicFramePr>
              <p:nvPr>
                <p:extLst>
                  <p:ext uri="{D42A27DB-BD31-4B8C-83A1-F6EECF244321}">
                    <p14:modId xmlns:p14="http://schemas.microsoft.com/office/powerpoint/2010/main" val="766689769"/>
                  </p:ext>
                </p:extLst>
              </p:nvPr>
            </p:nvGraphicFramePr>
            <p:xfrm>
              <a:off x="603555" y="1008161"/>
              <a:ext cx="6897330" cy="1112520"/>
            </p:xfrm>
            <a:graphic>
              <a:graphicData uri="http://schemas.openxmlformats.org/drawingml/2006/table">
                <a:tbl>
                  <a:tblPr firstRow="1" bandRow="1">
                    <a:tableStyleId>{5940675A-B579-460E-94D1-54222C63F5DA}</a:tableStyleId>
                  </a:tblPr>
                  <a:tblGrid>
                    <a:gridCol w="2299110">
                      <a:extLst>
                        <a:ext uri="{9D8B030D-6E8A-4147-A177-3AD203B41FA5}">
                          <a16:colId xmlns:a16="http://schemas.microsoft.com/office/drawing/2014/main" val="1494182750"/>
                        </a:ext>
                      </a:extLst>
                    </a:gridCol>
                    <a:gridCol w="2299110">
                      <a:extLst>
                        <a:ext uri="{9D8B030D-6E8A-4147-A177-3AD203B41FA5}">
                          <a16:colId xmlns:a16="http://schemas.microsoft.com/office/drawing/2014/main" val="3948243263"/>
                        </a:ext>
                      </a:extLst>
                    </a:gridCol>
                    <a:gridCol w="2299110">
                      <a:extLst>
                        <a:ext uri="{9D8B030D-6E8A-4147-A177-3AD203B41FA5}">
                          <a16:colId xmlns:a16="http://schemas.microsoft.com/office/drawing/2014/main" val="40814447"/>
                        </a:ext>
                      </a:extLst>
                    </a:gridCol>
                  </a:tblGrid>
                  <a:tr h="370840">
                    <a:tc>
                      <a:txBody>
                        <a:bodyPr/>
                        <a:lstStyle/>
                        <a:p>
                          <a:endParaRPr lang="de-DE" dirty="0"/>
                        </a:p>
                      </a:txBody>
                      <a:tcPr/>
                    </a:tc>
                    <a:tc>
                      <a:txBody>
                        <a:bodyPr/>
                        <a:lstStyle/>
                        <a:p>
                          <a:pPr algn="ctr"/>
                          <a:r>
                            <a:rPr lang="de-DE" dirty="0" err="1"/>
                            <a:t>Wine</a:t>
                          </a:r>
                          <a:r>
                            <a:rPr lang="de-DE" dirty="0"/>
                            <a:t> [L]</a:t>
                          </a:r>
                        </a:p>
                      </a:txBody>
                      <a:tcPr/>
                    </a:tc>
                    <a:tc>
                      <a:txBody>
                        <a:bodyPr/>
                        <a:lstStyle/>
                        <a:p>
                          <a:pPr algn="ctr"/>
                          <a:r>
                            <a:rPr lang="de-DE" dirty="0"/>
                            <a:t>Clothes [</a:t>
                          </a:r>
                          <a:r>
                            <a:rPr lang="de-DE" dirty="0" err="1"/>
                            <a:t>Number</a:t>
                          </a:r>
                          <a:r>
                            <a:rPr lang="de-DE" dirty="0"/>
                            <a:t>]</a:t>
                          </a:r>
                        </a:p>
                      </a:txBody>
                      <a:tcPr/>
                    </a:tc>
                    <a:extLst>
                      <a:ext uri="{0D108BD9-81ED-4DB2-BD59-A6C34878D82A}">
                        <a16:rowId xmlns:a16="http://schemas.microsoft.com/office/drawing/2014/main" val="2746142610"/>
                      </a:ext>
                    </a:extLst>
                  </a:tr>
                  <a:tr h="370840">
                    <a:tc>
                      <a:txBody>
                        <a:bodyPr/>
                        <a:lstStyle/>
                        <a:p>
                          <a:r>
                            <a:rPr lang="de-DE" dirty="0"/>
                            <a:t>Portugal</a:t>
                          </a:r>
                        </a:p>
                      </a:txBody>
                      <a:tcPr/>
                    </a:tc>
                    <a:tc>
                      <a:txBody>
                        <a:bodyPr/>
                        <a:lstStyle/>
                        <a:p>
                          <a:pPr algn="ctr"/>
                          <a14:m>
                            <m:oMath xmlns:m="http://schemas.openxmlformats.org/officeDocument/2006/math">
                              <m:sSub>
                                <m:sSubPr>
                                  <m:ctrlPr>
                                    <a:rPr lang="de-DE" sz="1800" i="1" smtClean="0">
                                      <a:latin typeface="Cambria Math" panose="02040503050406030204" pitchFamily="18" charset="0"/>
                                    </a:rPr>
                                  </m:ctrlPr>
                                </m:sSubPr>
                                <m:e>
                                  <m:r>
                                    <a:rPr lang="de-DE" sz="1800" i="1">
                                      <a:latin typeface="Cambria Math"/>
                                    </a:rPr>
                                    <m:t>𝑎</m:t>
                                  </m:r>
                                </m:e>
                                <m:sub>
                                  <m:r>
                                    <a:rPr lang="de-DE" sz="1800" b="0" i="1" smtClean="0">
                                      <a:latin typeface="Cambria Math" panose="02040503050406030204" pitchFamily="18" charset="0"/>
                                    </a:rPr>
                                    <m:t>𝑃𝑊</m:t>
                                  </m:r>
                                </m:sub>
                              </m:sSub>
                            </m:oMath>
                          </a14:m>
                          <a:r>
                            <a:rPr lang="en-US" sz="1800" dirty="0"/>
                            <a:t>=5</a:t>
                          </a:r>
                          <a:endParaRPr lang="de-DE" dirty="0"/>
                        </a:p>
                      </a:txBody>
                      <a:tcPr/>
                    </a:tc>
                    <a:tc>
                      <a:txBody>
                        <a:bodyPr/>
                        <a:lstStyle/>
                        <a:p>
                          <a:pPr algn="ctr"/>
                          <a14:m>
                            <m:oMath xmlns:m="http://schemas.openxmlformats.org/officeDocument/2006/math">
                              <m:sSub>
                                <m:sSubPr>
                                  <m:ctrlPr>
                                    <a:rPr lang="de-DE" sz="1800" i="1" smtClean="0">
                                      <a:latin typeface="Cambria Math" panose="02040503050406030204" pitchFamily="18" charset="0"/>
                                    </a:rPr>
                                  </m:ctrlPr>
                                </m:sSubPr>
                                <m:e>
                                  <m:r>
                                    <a:rPr lang="de-DE" sz="1800" i="1">
                                      <a:latin typeface="Cambria Math"/>
                                    </a:rPr>
                                    <m:t>𝑎</m:t>
                                  </m:r>
                                </m:e>
                                <m:sub>
                                  <m:r>
                                    <a:rPr lang="de-DE" sz="1800" b="0" i="1" smtClean="0">
                                      <a:latin typeface="Cambria Math" panose="02040503050406030204" pitchFamily="18" charset="0"/>
                                    </a:rPr>
                                    <m:t>𝑃𝐶</m:t>
                                  </m:r>
                                </m:sub>
                              </m:sSub>
                            </m:oMath>
                          </a14:m>
                          <a:r>
                            <a:rPr lang="en-US" sz="1800" dirty="0"/>
                            <a:t>=1</a:t>
                          </a:r>
                          <a:endParaRPr lang="de-DE" dirty="0"/>
                        </a:p>
                      </a:txBody>
                      <a:tcPr/>
                    </a:tc>
                    <a:extLst>
                      <a:ext uri="{0D108BD9-81ED-4DB2-BD59-A6C34878D82A}">
                        <a16:rowId xmlns:a16="http://schemas.microsoft.com/office/drawing/2014/main" val="897897460"/>
                      </a:ext>
                    </a:extLst>
                  </a:tr>
                  <a:tr h="370840">
                    <a:tc>
                      <a:txBody>
                        <a:bodyPr/>
                        <a:lstStyle/>
                        <a:p>
                          <a:r>
                            <a:rPr lang="de-DE" dirty="0"/>
                            <a:t>UK</a:t>
                          </a:r>
                        </a:p>
                      </a:txBody>
                      <a:tcPr/>
                    </a:tc>
                    <a:tc>
                      <a:txBody>
                        <a:bodyPr/>
                        <a:lstStyle/>
                        <a:p>
                          <a:pPr algn="ctr"/>
                          <a14:m>
                            <m:oMath xmlns:m="http://schemas.openxmlformats.org/officeDocument/2006/math">
                              <m:sSub>
                                <m:sSubPr>
                                  <m:ctrlPr>
                                    <a:rPr lang="de-DE" sz="1800" i="1" smtClean="0">
                                      <a:latin typeface="Cambria Math" panose="02040503050406030204" pitchFamily="18" charset="0"/>
                                    </a:rPr>
                                  </m:ctrlPr>
                                </m:sSubPr>
                                <m:e>
                                  <m:r>
                                    <a:rPr lang="de-DE" sz="1800" i="1">
                                      <a:latin typeface="Cambria Math"/>
                                    </a:rPr>
                                    <m:t>𝑎</m:t>
                                  </m:r>
                                </m:e>
                                <m:sub>
                                  <m:r>
                                    <a:rPr lang="de-DE" sz="1800" b="0" i="1" smtClean="0">
                                      <a:latin typeface="Cambria Math" panose="02040503050406030204" pitchFamily="18" charset="0"/>
                                    </a:rPr>
                                    <m:t>𝑈𝑊</m:t>
                                  </m:r>
                                </m:sub>
                              </m:sSub>
                            </m:oMath>
                          </a14:m>
                          <a:r>
                            <a:rPr lang="en-US" sz="1800" dirty="0"/>
                            <a:t>=3</a:t>
                          </a:r>
                          <a:endParaRPr lang="de-DE" dirty="0"/>
                        </a:p>
                      </a:txBody>
                      <a:tcPr/>
                    </a:tc>
                    <a:tc>
                      <a:txBody>
                        <a:bodyPr/>
                        <a:lstStyle/>
                        <a:p>
                          <a:pPr algn="ctr"/>
                          <a14:m>
                            <m:oMath xmlns:m="http://schemas.openxmlformats.org/officeDocument/2006/math">
                              <m:sSub>
                                <m:sSubPr>
                                  <m:ctrlPr>
                                    <a:rPr lang="de-DE" sz="1800" i="1" smtClean="0">
                                      <a:latin typeface="Cambria Math" panose="02040503050406030204" pitchFamily="18" charset="0"/>
                                    </a:rPr>
                                  </m:ctrlPr>
                                </m:sSubPr>
                                <m:e>
                                  <m:r>
                                    <a:rPr lang="de-DE" sz="1800" i="1">
                                      <a:latin typeface="Cambria Math"/>
                                    </a:rPr>
                                    <m:t>𝑎</m:t>
                                  </m:r>
                                </m:e>
                                <m:sub>
                                  <m:r>
                                    <a:rPr lang="de-DE" sz="1800" b="0" i="1" smtClean="0">
                                      <a:latin typeface="Cambria Math" panose="02040503050406030204" pitchFamily="18" charset="0"/>
                                    </a:rPr>
                                    <m:t>𝑈𝐶</m:t>
                                  </m:r>
                                </m:sub>
                              </m:sSub>
                            </m:oMath>
                          </a14:m>
                          <a:r>
                            <a:rPr lang="en-US" sz="1800" dirty="0"/>
                            <a:t>=2</a:t>
                          </a:r>
                          <a:endParaRPr lang="de-DE" dirty="0"/>
                        </a:p>
                      </a:txBody>
                      <a:tcPr/>
                    </a:tc>
                    <a:extLst>
                      <a:ext uri="{0D108BD9-81ED-4DB2-BD59-A6C34878D82A}">
                        <a16:rowId xmlns:a16="http://schemas.microsoft.com/office/drawing/2014/main" val="3078704704"/>
                      </a:ext>
                    </a:extLst>
                  </a:tr>
                </a:tbl>
              </a:graphicData>
            </a:graphic>
          </p:graphicFrame>
        </mc:Choice>
        <mc:Fallback xmlns="">
          <p:graphicFrame>
            <p:nvGraphicFramePr>
              <p:cNvPr id="2" name="Tabelle 1">
                <a:extLst>
                  <a:ext uri="{FF2B5EF4-FFF2-40B4-BE49-F238E27FC236}">
                    <a16:creationId xmlns:a16="http://schemas.microsoft.com/office/drawing/2014/main" id="{8F1DA21E-6988-4F59-9922-437B102DF9B0}"/>
                  </a:ext>
                </a:extLst>
              </p:cNvPr>
              <p:cNvGraphicFramePr>
                <a:graphicFrameLocks noGrp="1"/>
              </p:cNvGraphicFramePr>
              <p:nvPr>
                <p:extLst>
                  <p:ext uri="{D42A27DB-BD31-4B8C-83A1-F6EECF244321}">
                    <p14:modId xmlns:p14="http://schemas.microsoft.com/office/powerpoint/2010/main" val="766689769"/>
                  </p:ext>
                </p:extLst>
              </p:nvPr>
            </p:nvGraphicFramePr>
            <p:xfrm>
              <a:off x="603555" y="1008161"/>
              <a:ext cx="6897330" cy="1112520"/>
            </p:xfrm>
            <a:graphic>
              <a:graphicData uri="http://schemas.openxmlformats.org/drawingml/2006/table">
                <a:tbl>
                  <a:tblPr firstRow="1" bandRow="1">
                    <a:tableStyleId>{5940675A-B579-460E-94D1-54222C63F5DA}</a:tableStyleId>
                  </a:tblPr>
                  <a:tblGrid>
                    <a:gridCol w="2299110">
                      <a:extLst>
                        <a:ext uri="{9D8B030D-6E8A-4147-A177-3AD203B41FA5}">
                          <a16:colId xmlns:a16="http://schemas.microsoft.com/office/drawing/2014/main" val="1494182750"/>
                        </a:ext>
                      </a:extLst>
                    </a:gridCol>
                    <a:gridCol w="2299110">
                      <a:extLst>
                        <a:ext uri="{9D8B030D-6E8A-4147-A177-3AD203B41FA5}">
                          <a16:colId xmlns:a16="http://schemas.microsoft.com/office/drawing/2014/main" val="3948243263"/>
                        </a:ext>
                      </a:extLst>
                    </a:gridCol>
                    <a:gridCol w="2299110">
                      <a:extLst>
                        <a:ext uri="{9D8B030D-6E8A-4147-A177-3AD203B41FA5}">
                          <a16:colId xmlns:a16="http://schemas.microsoft.com/office/drawing/2014/main" val="40814447"/>
                        </a:ext>
                      </a:extLst>
                    </a:gridCol>
                  </a:tblGrid>
                  <a:tr h="370840">
                    <a:tc>
                      <a:txBody>
                        <a:bodyPr/>
                        <a:lstStyle/>
                        <a:p>
                          <a:endParaRPr lang="de-DE" dirty="0"/>
                        </a:p>
                      </a:txBody>
                      <a:tcPr/>
                    </a:tc>
                    <a:tc>
                      <a:txBody>
                        <a:bodyPr/>
                        <a:lstStyle/>
                        <a:p>
                          <a:pPr algn="ctr"/>
                          <a:r>
                            <a:rPr lang="de-DE" dirty="0" err="1"/>
                            <a:t>Wine</a:t>
                          </a:r>
                          <a:r>
                            <a:rPr lang="de-DE" dirty="0"/>
                            <a:t> [L]</a:t>
                          </a:r>
                        </a:p>
                      </a:txBody>
                      <a:tcPr/>
                    </a:tc>
                    <a:tc>
                      <a:txBody>
                        <a:bodyPr/>
                        <a:lstStyle/>
                        <a:p>
                          <a:pPr algn="ctr"/>
                          <a:r>
                            <a:rPr lang="de-DE" dirty="0"/>
                            <a:t>Clothes [</a:t>
                          </a:r>
                          <a:r>
                            <a:rPr lang="de-DE" dirty="0" err="1"/>
                            <a:t>Number</a:t>
                          </a:r>
                          <a:r>
                            <a:rPr lang="de-DE" dirty="0"/>
                            <a:t>]</a:t>
                          </a:r>
                        </a:p>
                      </a:txBody>
                      <a:tcPr/>
                    </a:tc>
                    <a:extLst>
                      <a:ext uri="{0D108BD9-81ED-4DB2-BD59-A6C34878D82A}">
                        <a16:rowId xmlns:a16="http://schemas.microsoft.com/office/drawing/2014/main" val="2746142610"/>
                      </a:ext>
                    </a:extLst>
                  </a:tr>
                  <a:tr h="370840">
                    <a:tc>
                      <a:txBody>
                        <a:bodyPr/>
                        <a:lstStyle/>
                        <a:p>
                          <a:r>
                            <a:rPr lang="de-DE" dirty="0"/>
                            <a:t>Portugal</a:t>
                          </a:r>
                        </a:p>
                      </a:txBody>
                      <a:tcPr/>
                    </a:tc>
                    <a:tc>
                      <a:txBody>
                        <a:bodyPr/>
                        <a:lstStyle/>
                        <a:p>
                          <a:endParaRPr lang="de-DE"/>
                        </a:p>
                      </a:txBody>
                      <a:tcPr>
                        <a:blipFill>
                          <a:blip r:embed="rId4"/>
                          <a:stretch>
                            <a:fillRect l="-100265" t="-108197" r="-100265" b="-124590"/>
                          </a:stretch>
                        </a:blipFill>
                      </a:tcPr>
                    </a:tc>
                    <a:tc>
                      <a:txBody>
                        <a:bodyPr/>
                        <a:lstStyle/>
                        <a:p>
                          <a:endParaRPr lang="de-DE"/>
                        </a:p>
                      </a:txBody>
                      <a:tcPr>
                        <a:blipFill>
                          <a:blip r:embed="rId4"/>
                          <a:stretch>
                            <a:fillRect l="-200796" t="-108197" r="-531" b="-124590"/>
                          </a:stretch>
                        </a:blipFill>
                      </a:tcPr>
                    </a:tc>
                    <a:extLst>
                      <a:ext uri="{0D108BD9-81ED-4DB2-BD59-A6C34878D82A}">
                        <a16:rowId xmlns:a16="http://schemas.microsoft.com/office/drawing/2014/main" val="897897460"/>
                      </a:ext>
                    </a:extLst>
                  </a:tr>
                  <a:tr h="370840">
                    <a:tc>
                      <a:txBody>
                        <a:bodyPr/>
                        <a:lstStyle/>
                        <a:p>
                          <a:r>
                            <a:rPr lang="de-DE" dirty="0"/>
                            <a:t>UK</a:t>
                          </a:r>
                        </a:p>
                      </a:txBody>
                      <a:tcPr/>
                    </a:tc>
                    <a:tc>
                      <a:txBody>
                        <a:bodyPr/>
                        <a:lstStyle/>
                        <a:p>
                          <a:endParaRPr lang="de-DE"/>
                        </a:p>
                      </a:txBody>
                      <a:tcPr>
                        <a:blipFill>
                          <a:blip r:embed="rId4"/>
                          <a:stretch>
                            <a:fillRect l="-100265" t="-208197" r="-100265" b="-24590"/>
                          </a:stretch>
                        </a:blipFill>
                      </a:tcPr>
                    </a:tc>
                    <a:tc>
                      <a:txBody>
                        <a:bodyPr/>
                        <a:lstStyle/>
                        <a:p>
                          <a:endParaRPr lang="de-DE"/>
                        </a:p>
                      </a:txBody>
                      <a:tcPr>
                        <a:blipFill>
                          <a:blip r:embed="rId4"/>
                          <a:stretch>
                            <a:fillRect l="-200796" t="-208197" r="-531" b="-24590"/>
                          </a:stretch>
                        </a:blipFill>
                      </a:tcPr>
                    </a:tc>
                    <a:extLst>
                      <a:ext uri="{0D108BD9-81ED-4DB2-BD59-A6C34878D82A}">
                        <a16:rowId xmlns:a16="http://schemas.microsoft.com/office/drawing/2014/main" val="3078704704"/>
                      </a:ext>
                    </a:extLst>
                  </a:tr>
                </a:tbl>
              </a:graphicData>
            </a:graphic>
          </p:graphicFrame>
        </mc:Fallback>
      </mc:AlternateContent>
      <p:sp>
        <p:nvSpPr>
          <p:cNvPr id="20" name="Rechteck 19">
            <a:extLst>
              <a:ext uri="{FF2B5EF4-FFF2-40B4-BE49-F238E27FC236}">
                <a16:creationId xmlns:a16="http://schemas.microsoft.com/office/drawing/2014/main" id="{C22B8BB6-5A89-42F7-B8C7-9374812BEC0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3" name="Inhaltsplatzhalter 2">
            <a:extLst>
              <a:ext uri="{FF2B5EF4-FFF2-40B4-BE49-F238E27FC236}">
                <a16:creationId xmlns:a16="http://schemas.microsoft.com/office/drawing/2014/main" id="{8BF0479B-65AB-AB6D-C1B9-A7508ECF0F69}"/>
              </a:ext>
            </a:extLst>
          </p:cNvPr>
          <p:cNvSpPr>
            <a:spLocks noGrp="1"/>
          </p:cNvSpPr>
          <p:nvPr/>
        </p:nvSpPr>
        <p:spPr>
          <a:xfrm>
            <a:off x="241169" y="2177990"/>
            <a:ext cx="7464960" cy="409796"/>
          </a:xfrm>
          <a:prstGeom prst="rect">
            <a:avLst/>
          </a:prstGeom>
        </p:spPr>
        <p:txBody>
          <a:bodyPr vert="horz" lIns="82944" tIns="41472" rIns="82944" bIns="41472"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814" b="1" i="1" dirty="0">
                <a:latin typeface="Times New Roman" panose="02020603050405020304" pitchFamily="18" charset="0"/>
                <a:cs typeface="Times New Roman" panose="02020603050405020304" pitchFamily="18" charset="0"/>
              </a:rPr>
              <a:t>Absolute cost advantages? </a:t>
            </a:r>
          </a:p>
          <a:p>
            <a:pPr marL="0" indent="0">
              <a:buNone/>
            </a:pPr>
            <a:endParaRPr lang="en-US" sz="1633"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663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6"/>
          <p:cNvSpPr txBox="1"/>
          <p:nvPr/>
        </p:nvSpPr>
        <p:spPr>
          <a:xfrm>
            <a:off x="236414" y="2562352"/>
            <a:ext cx="4153701" cy="338554"/>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dirty="0">
                <a:latin typeface="Times New Roman" panose="02020603050405020304" pitchFamily="18" charset="0"/>
                <a:cs typeface="Times New Roman" panose="02020603050405020304" pitchFamily="18" charset="0"/>
                <a:sym typeface="Wingdings" panose="05000000000000000000" pitchFamily="2" charset="2"/>
              </a:rPr>
              <a:t>Opportunity costs of wine in units of clothes</a:t>
            </a:r>
            <a:endParaRPr lang="en-US" sz="1600" b="1" dirty="0">
              <a:latin typeface="Times New Roman" panose="02020603050405020304" pitchFamily="18" charset="0"/>
              <a:cs typeface="Times New Roman" panose="02020603050405020304" pitchFamily="18" charset="0"/>
            </a:endParaRPr>
          </a:p>
        </p:txBody>
      </p:sp>
      <p:sp>
        <p:nvSpPr>
          <p:cNvPr id="17" name="TextBox 20"/>
          <p:cNvSpPr txBox="1"/>
          <p:nvPr/>
        </p:nvSpPr>
        <p:spPr>
          <a:xfrm>
            <a:off x="2820654" y="4868846"/>
            <a:ext cx="1567620" cy="3436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633" dirty="0">
              <a:latin typeface="Times New Roman" panose="02020603050405020304" pitchFamily="18" charset="0"/>
              <a:cs typeface="Times New Roman" panose="02020603050405020304" pitchFamily="18" charset="0"/>
            </a:endParaRPr>
          </a:p>
        </p:txBody>
      </p:sp>
      <p:sp>
        <p:nvSpPr>
          <p:cNvPr id="20" name="Textfeld 19">
            <a:extLst>
              <a:ext uri="{FF2B5EF4-FFF2-40B4-BE49-F238E27FC236}">
                <a16:creationId xmlns:a16="http://schemas.microsoft.com/office/drawing/2014/main" id="{BA2D8B70-F7C7-42C9-9286-D12CE791F398}"/>
              </a:ext>
            </a:extLst>
          </p:cNvPr>
          <p:cNvSpPr txBox="1">
            <a:spLocks/>
          </p:cNvSpPr>
          <p:nvPr/>
        </p:nvSpPr>
        <p:spPr>
          <a:xfrm>
            <a:off x="1847528" y="122572"/>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a:t>
            </a:r>
            <a:endParaRPr lang="de-DE" sz="3200" b="1" dirty="0">
              <a:latin typeface="Times New Roman" panose="02020603050405020304" pitchFamily="18" charset="0"/>
              <a:cs typeface="Times New Roman" panose="02020603050405020304" pitchFamily="18" charset="0"/>
            </a:endParaRPr>
          </a:p>
        </p:txBody>
      </p:sp>
      <p:sp>
        <p:nvSpPr>
          <p:cNvPr id="21" name="Inhaltsplatzhalter 2">
            <a:extLst>
              <a:ext uri="{FF2B5EF4-FFF2-40B4-BE49-F238E27FC236}">
                <a16:creationId xmlns:a16="http://schemas.microsoft.com/office/drawing/2014/main" id="{5E905A01-B481-4477-A0EF-8ABD2904E4DD}"/>
              </a:ext>
            </a:extLst>
          </p:cNvPr>
          <p:cNvSpPr>
            <a:spLocks noGrp="1"/>
          </p:cNvSpPr>
          <p:nvPr/>
        </p:nvSpPr>
        <p:spPr>
          <a:xfrm>
            <a:off x="216094" y="2152556"/>
            <a:ext cx="7464960" cy="409797"/>
          </a:xfrm>
          <a:prstGeom prst="rect">
            <a:avLst/>
          </a:prstGeom>
        </p:spPr>
        <p:txBody>
          <a:bodyPr vert="horz" lIns="82944" tIns="41472" rIns="82944" bIns="41472"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814" b="1" i="1" dirty="0">
                <a:latin typeface="Times New Roman" panose="02020603050405020304" pitchFamily="18" charset="0"/>
                <a:cs typeface="Times New Roman" panose="02020603050405020304" pitchFamily="18" charset="0"/>
              </a:rPr>
              <a:t>Comparative advantage? </a:t>
            </a:r>
          </a:p>
          <a:p>
            <a:pPr marL="0" indent="0">
              <a:buNone/>
            </a:pPr>
            <a:endParaRPr lang="en-US" sz="1633" dirty="0">
              <a:latin typeface="Times New Roman" panose="02020603050405020304" pitchFamily="18" charset="0"/>
              <a:cs typeface="Times New Roman" panose="02020603050405020304" pitchFamily="18" charset="0"/>
            </a:endParaRPr>
          </a:p>
        </p:txBody>
      </p:sp>
      <p:sp>
        <p:nvSpPr>
          <p:cNvPr id="14" name="Rechteck 13">
            <a:extLst>
              <a:ext uri="{FF2B5EF4-FFF2-40B4-BE49-F238E27FC236}">
                <a16:creationId xmlns:a16="http://schemas.microsoft.com/office/drawing/2014/main" id="{F585BF1E-40D2-41C2-9D8F-C50F42D99D24}"/>
              </a:ext>
            </a:extLst>
          </p:cNvPr>
          <p:cNvSpPr/>
          <p:nvPr/>
        </p:nvSpPr>
        <p:spPr>
          <a:xfrm>
            <a:off x="8689605" y="422734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mc:AlternateContent xmlns:mc="http://schemas.openxmlformats.org/markup-compatibility/2006" xmlns:a14="http://schemas.microsoft.com/office/drawing/2010/main">
        <mc:Choice Requires="a14">
          <p:graphicFrame>
            <p:nvGraphicFramePr>
              <p:cNvPr id="2" name="Tabelle 1">
                <a:extLst>
                  <a:ext uri="{FF2B5EF4-FFF2-40B4-BE49-F238E27FC236}">
                    <a16:creationId xmlns:a16="http://schemas.microsoft.com/office/drawing/2014/main" id="{A476D551-5C2F-B16F-E459-581089786F27}"/>
                  </a:ext>
                </a:extLst>
              </p:cNvPr>
              <p:cNvGraphicFramePr>
                <a:graphicFrameLocks noGrp="1"/>
              </p:cNvGraphicFramePr>
              <p:nvPr>
                <p:extLst>
                  <p:ext uri="{D42A27DB-BD31-4B8C-83A1-F6EECF244321}">
                    <p14:modId xmlns:p14="http://schemas.microsoft.com/office/powerpoint/2010/main" val="1346893073"/>
                  </p:ext>
                </p:extLst>
              </p:nvPr>
            </p:nvGraphicFramePr>
            <p:xfrm>
              <a:off x="499909" y="842572"/>
              <a:ext cx="6897330" cy="1143000"/>
            </p:xfrm>
            <a:graphic>
              <a:graphicData uri="http://schemas.openxmlformats.org/drawingml/2006/table">
                <a:tbl>
                  <a:tblPr firstRow="1" bandRow="1">
                    <a:tableStyleId>{5940675A-B579-460E-94D1-54222C63F5DA}</a:tableStyleId>
                  </a:tblPr>
                  <a:tblGrid>
                    <a:gridCol w="2299110">
                      <a:extLst>
                        <a:ext uri="{9D8B030D-6E8A-4147-A177-3AD203B41FA5}">
                          <a16:colId xmlns:a16="http://schemas.microsoft.com/office/drawing/2014/main" val="1494182750"/>
                        </a:ext>
                      </a:extLst>
                    </a:gridCol>
                    <a:gridCol w="2299110">
                      <a:extLst>
                        <a:ext uri="{9D8B030D-6E8A-4147-A177-3AD203B41FA5}">
                          <a16:colId xmlns:a16="http://schemas.microsoft.com/office/drawing/2014/main" val="3948243263"/>
                        </a:ext>
                      </a:extLst>
                    </a:gridCol>
                    <a:gridCol w="2299110">
                      <a:extLst>
                        <a:ext uri="{9D8B030D-6E8A-4147-A177-3AD203B41FA5}">
                          <a16:colId xmlns:a16="http://schemas.microsoft.com/office/drawing/2014/main" val="40814447"/>
                        </a:ext>
                      </a:extLst>
                    </a:gridCol>
                  </a:tblGrid>
                  <a:tr h="376429">
                    <a:tc>
                      <a:txBody>
                        <a:bodyPr/>
                        <a:lstStyle/>
                        <a:p>
                          <a:endParaRPr lang="de-DE" sz="1900" dirty="0"/>
                        </a:p>
                      </a:txBody>
                      <a:tcPr/>
                    </a:tc>
                    <a:tc>
                      <a:txBody>
                        <a:bodyPr/>
                        <a:lstStyle/>
                        <a:p>
                          <a:pPr algn="ctr"/>
                          <a:r>
                            <a:rPr lang="de-DE" sz="1900" dirty="0" err="1"/>
                            <a:t>Wine</a:t>
                          </a:r>
                          <a:r>
                            <a:rPr lang="de-DE" sz="1900" dirty="0"/>
                            <a:t> [L]</a:t>
                          </a:r>
                        </a:p>
                      </a:txBody>
                      <a:tcPr/>
                    </a:tc>
                    <a:tc>
                      <a:txBody>
                        <a:bodyPr/>
                        <a:lstStyle/>
                        <a:p>
                          <a:pPr algn="ctr"/>
                          <a:r>
                            <a:rPr lang="de-DE" sz="1900" dirty="0"/>
                            <a:t>Clothes [</a:t>
                          </a:r>
                          <a:r>
                            <a:rPr lang="de-DE" sz="1900" dirty="0" err="1"/>
                            <a:t>Number</a:t>
                          </a:r>
                          <a:r>
                            <a:rPr lang="de-DE" sz="1900" dirty="0"/>
                            <a:t>]</a:t>
                          </a:r>
                        </a:p>
                      </a:txBody>
                      <a:tcPr/>
                    </a:tc>
                    <a:extLst>
                      <a:ext uri="{0D108BD9-81ED-4DB2-BD59-A6C34878D82A}">
                        <a16:rowId xmlns:a16="http://schemas.microsoft.com/office/drawing/2014/main" val="2746142610"/>
                      </a:ext>
                    </a:extLst>
                  </a:tr>
                  <a:tr h="376429">
                    <a:tc>
                      <a:txBody>
                        <a:bodyPr/>
                        <a:lstStyle/>
                        <a:p>
                          <a:r>
                            <a:rPr lang="de-DE" sz="1900" dirty="0"/>
                            <a:t>Portugal</a:t>
                          </a:r>
                        </a:p>
                      </a:txBody>
                      <a:tcPr/>
                    </a:tc>
                    <a:tc>
                      <a:txBody>
                        <a:bodyPr/>
                        <a:lstStyle/>
                        <a:p>
                          <a:pPr algn="ctr"/>
                          <a14:m>
                            <m:oMath xmlns:m="http://schemas.openxmlformats.org/officeDocument/2006/math">
                              <m:sSub>
                                <m:sSubPr>
                                  <m:ctrlPr>
                                    <a:rPr lang="de-DE" sz="1900" i="1" smtClean="0">
                                      <a:latin typeface="Cambria Math" panose="02040503050406030204" pitchFamily="18" charset="0"/>
                                    </a:rPr>
                                  </m:ctrlPr>
                                </m:sSubPr>
                                <m:e>
                                  <m:r>
                                    <a:rPr lang="de-DE" sz="1900" i="1">
                                      <a:latin typeface="Cambria Math"/>
                                    </a:rPr>
                                    <m:t>𝑎</m:t>
                                  </m:r>
                                </m:e>
                                <m:sub>
                                  <m:r>
                                    <a:rPr lang="de-DE" sz="1900" b="0" i="1" smtClean="0">
                                      <a:latin typeface="Cambria Math" panose="02040503050406030204" pitchFamily="18" charset="0"/>
                                    </a:rPr>
                                    <m:t>𝑃𝑊</m:t>
                                  </m:r>
                                </m:sub>
                              </m:sSub>
                            </m:oMath>
                          </a14:m>
                          <a:r>
                            <a:rPr lang="en-US" sz="1900" dirty="0"/>
                            <a:t>=5</a:t>
                          </a:r>
                          <a:endParaRPr lang="de-DE" sz="1900" dirty="0"/>
                        </a:p>
                      </a:txBody>
                      <a:tcPr/>
                    </a:tc>
                    <a:tc>
                      <a:txBody>
                        <a:bodyPr/>
                        <a:lstStyle/>
                        <a:p>
                          <a:pPr algn="ctr"/>
                          <a14:m>
                            <m:oMath xmlns:m="http://schemas.openxmlformats.org/officeDocument/2006/math">
                              <m:sSub>
                                <m:sSubPr>
                                  <m:ctrlPr>
                                    <a:rPr lang="de-DE" sz="1900" i="1" smtClean="0">
                                      <a:latin typeface="Cambria Math" panose="02040503050406030204" pitchFamily="18" charset="0"/>
                                    </a:rPr>
                                  </m:ctrlPr>
                                </m:sSubPr>
                                <m:e>
                                  <m:r>
                                    <a:rPr lang="de-DE" sz="1900" i="1">
                                      <a:latin typeface="Cambria Math"/>
                                    </a:rPr>
                                    <m:t>𝑎</m:t>
                                  </m:r>
                                </m:e>
                                <m:sub>
                                  <m:r>
                                    <a:rPr lang="de-DE" sz="1900" b="0" i="1" smtClean="0">
                                      <a:latin typeface="Cambria Math" panose="02040503050406030204" pitchFamily="18" charset="0"/>
                                    </a:rPr>
                                    <m:t>𝑃𝐶</m:t>
                                  </m:r>
                                </m:sub>
                              </m:sSub>
                            </m:oMath>
                          </a14:m>
                          <a:r>
                            <a:rPr lang="en-US" sz="1900" dirty="0"/>
                            <a:t>=1</a:t>
                          </a:r>
                          <a:endParaRPr lang="de-DE" sz="1900" dirty="0"/>
                        </a:p>
                      </a:txBody>
                      <a:tcPr/>
                    </a:tc>
                    <a:extLst>
                      <a:ext uri="{0D108BD9-81ED-4DB2-BD59-A6C34878D82A}">
                        <a16:rowId xmlns:a16="http://schemas.microsoft.com/office/drawing/2014/main" val="897897460"/>
                      </a:ext>
                    </a:extLst>
                  </a:tr>
                  <a:tr h="376429">
                    <a:tc>
                      <a:txBody>
                        <a:bodyPr/>
                        <a:lstStyle/>
                        <a:p>
                          <a:r>
                            <a:rPr lang="de-DE" sz="1900" dirty="0"/>
                            <a:t>UK</a:t>
                          </a:r>
                        </a:p>
                      </a:txBody>
                      <a:tcPr/>
                    </a:tc>
                    <a:tc>
                      <a:txBody>
                        <a:bodyPr/>
                        <a:lstStyle/>
                        <a:p>
                          <a:pPr algn="ctr"/>
                          <a14:m>
                            <m:oMath xmlns:m="http://schemas.openxmlformats.org/officeDocument/2006/math">
                              <m:sSub>
                                <m:sSubPr>
                                  <m:ctrlPr>
                                    <a:rPr lang="de-DE" sz="1900" i="1" smtClean="0">
                                      <a:latin typeface="Cambria Math" panose="02040503050406030204" pitchFamily="18" charset="0"/>
                                    </a:rPr>
                                  </m:ctrlPr>
                                </m:sSubPr>
                                <m:e>
                                  <m:r>
                                    <a:rPr lang="de-DE" sz="1900" i="1">
                                      <a:latin typeface="Cambria Math"/>
                                    </a:rPr>
                                    <m:t>𝑎</m:t>
                                  </m:r>
                                </m:e>
                                <m:sub>
                                  <m:r>
                                    <a:rPr lang="de-DE" sz="1900" b="0" i="1" smtClean="0">
                                      <a:latin typeface="Cambria Math" panose="02040503050406030204" pitchFamily="18" charset="0"/>
                                    </a:rPr>
                                    <m:t>𝑈𝑊</m:t>
                                  </m:r>
                                </m:sub>
                              </m:sSub>
                            </m:oMath>
                          </a14:m>
                          <a:r>
                            <a:rPr lang="en-US" sz="1900" dirty="0"/>
                            <a:t>=3</a:t>
                          </a:r>
                          <a:endParaRPr lang="de-DE" sz="1900" dirty="0"/>
                        </a:p>
                      </a:txBody>
                      <a:tcPr/>
                    </a:tc>
                    <a:tc>
                      <a:txBody>
                        <a:bodyPr/>
                        <a:lstStyle/>
                        <a:p>
                          <a:pPr algn="ctr"/>
                          <a14:m>
                            <m:oMath xmlns:m="http://schemas.openxmlformats.org/officeDocument/2006/math">
                              <m:sSub>
                                <m:sSubPr>
                                  <m:ctrlPr>
                                    <a:rPr lang="de-DE" sz="1900" i="1" smtClean="0">
                                      <a:latin typeface="Cambria Math" panose="02040503050406030204" pitchFamily="18" charset="0"/>
                                    </a:rPr>
                                  </m:ctrlPr>
                                </m:sSubPr>
                                <m:e>
                                  <m:r>
                                    <a:rPr lang="de-DE" sz="1900" i="1">
                                      <a:latin typeface="Cambria Math"/>
                                    </a:rPr>
                                    <m:t>𝑎</m:t>
                                  </m:r>
                                </m:e>
                                <m:sub>
                                  <m:r>
                                    <a:rPr lang="de-DE" sz="1900" b="0" i="1" smtClean="0">
                                      <a:latin typeface="Cambria Math" panose="02040503050406030204" pitchFamily="18" charset="0"/>
                                    </a:rPr>
                                    <m:t>𝑈𝐶</m:t>
                                  </m:r>
                                </m:sub>
                              </m:sSub>
                            </m:oMath>
                          </a14:m>
                          <a:r>
                            <a:rPr lang="en-US" sz="1900" dirty="0"/>
                            <a:t>=2</a:t>
                          </a:r>
                          <a:endParaRPr lang="de-DE" sz="1900" dirty="0"/>
                        </a:p>
                      </a:txBody>
                      <a:tcPr/>
                    </a:tc>
                    <a:extLst>
                      <a:ext uri="{0D108BD9-81ED-4DB2-BD59-A6C34878D82A}">
                        <a16:rowId xmlns:a16="http://schemas.microsoft.com/office/drawing/2014/main" val="3078704704"/>
                      </a:ext>
                    </a:extLst>
                  </a:tr>
                </a:tbl>
              </a:graphicData>
            </a:graphic>
          </p:graphicFrame>
        </mc:Choice>
        <mc:Fallback xmlns="">
          <p:graphicFrame>
            <p:nvGraphicFramePr>
              <p:cNvPr id="2" name="Tabelle 1">
                <a:extLst>
                  <a:ext uri="{FF2B5EF4-FFF2-40B4-BE49-F238E27FC236}">
                    <a16:creationId xmlns:a16="http://schemas.microsoft.com/office/drawing/2014/main" id="{A476D551-5C2F-B16F-E459-581089786F27}"/>
                  </a:ext>
                </a:extLst>
              </p:cNvPr>
              <p:cNvGraphicFramePr>
                <a:graphicFrameLocks noGrp="1"/>
              </p:cNvGraphicFramePr>
              <p:nvPr>
                <p:extLst>
                  <p:ext uri="{D42A27DB-BD31-4B8C-83A1-F6EECF244321}">
                    <p14:modId xmlns:p14="http://schemas.microsoft.com/office/powerpoint/2010/main" val="1346893073"/>
                  </p:ext>
                </p:extLst>
              </p:nvPr>
            </p:nvGraphicFramePr>
            <p:xfrm>
              <a:off x="499909" y="842572"/>
              <a:ext cx="6897330" cy="1143000"/>
            </p:xfrm>
            <a:graphic>
              <a:graphicData uri="http://schemas.openxmlformats.org/drawingml/2006/table">
                <a:tbl>
                  <a:tblPr firstRow="1" bandRow="1">
                    <a:tableStyleId>{5940675A-B579-460E-94D1-54222C63F5DA}</a:tableStyleId>
                  </a:tblPr>
                  <a:tblGrid>
                    <a:gridCol w="2299110">
                      <a:extLst>
                        <a:ext uri="{9D8B030D-6E8A-4147-A177-3AD203B41FA5}">
                          <a16:colId xmlns:a16="http://schemas.microsoft.com/office/drawing/2014/main" val="1494182750"/>
                        </a:ext>
                      </a:extLst>
                    </a:gridCol>
                    <a:gridCol w="2299110">
                      <a:extLst>
                        <a:ext uri="{9D8B030D-6E8A-4147-A177-3AD203B41FA5}">
                          <a16:colId xmlns:a16="http://schemas.microsoft.com/office/drawing/2014/main" val="3948243263"/>
                        </a:ext>
                      </a:extLst>
                    </a:gridCol>
                    <a:gridCol w="2299110">
                      <a:extLst>
                        <a:ext uri="{9D8B030D-6E8A-4147-A177-3AD203B41FA5}">
                          <a16:colId xmlns:a16="http://schemas.microsoft.com/office/drawing/2014/main" val="40814447"/>
                        </a:ext>
                      </a:extLst>
                    </a:gridCol>
                  </a:tblGrid>
                  <a:tr h="381000">
                    <a:tc>
                      <a:txBody>
                        <a:bodyPr/>
                        <a:lstStyle/>
                        <a:p>
                          <a:endParaRPr lang="de-DE" sz="1900" dirty="0"/>
                        </a:p>
                      </a:txBody>
                      <a:tcPr/>
                    </a:tc>
                    <a:tc>
                      <a:txBody>
                        <a:bodyPr/>
                        <a:lstStyle/>
                        <a:p>
                          <a:pPr algn="ctr"/>
                          <a:r>
                            <a:rPr lang="de-DE" sz="1900" dirty="0" err="1"/>
                            <a:t>Wine</a:t>
                          </a:r>
                          <a:r>
                            <a:rPr lang="de-DE" sz="1900" dirty="0"/>
                            <a:t> [L]</a:t>
                          </a:r>
                        </a:p>
                      </a:txBody>
                      <a:tcPr/>
                    </a:tc>
                    <a:tc>
                      <a:txBody>
                        <a:bodyPr/>
                        <a:lstStyle/>
                        <a:p>
                          <a:pPr algn="ctr"/>
                          <a:r>
                            <a:rPr lang="de-DE" sz="1900" dirty="0"/>
                            <a:t>Clothes [</a:t>
                          </a:r>
                          <a:r>
                            <a:rPr lang="de-DE" sz="1900" dirty="0" err="1"/>
                            <a:t>Number</a:t>
                          </a:r>
                          <a:r>
                            <a:rPr lang="de-DE" sz="1900" dirty="0"/>
                            <a:t>]</a:t>
                          </a:r>
                        </a:p>
                      </a:txBody>
                      <a:tcPr/>
                    </a:tc>
                    <a:extLst>
                      <a:ext uri="{0D108BD9-81ED-4DB2-BD59-A6C34878D82A}">
                        <a16:rowId xmlns:a16="http://schemas.microsoft.com/office/drawing/2014/main" val="2746142610"/>
                      </a:ext>
                    </a:extLst>
                  </a:tr>
                  <a:tr h="381000">
                    <a:tc>
                      <a:txBody>
                        <a:bodyPr/>
                        <a:lstStyle/>
                        <a:p>
                          <a:r>
                            <a:rPr lang="de-DE" sz="1900" dirty="0"/>
                            <a:t>Portugal</a:t>
                          </a:r>
                        </a:p>
                      </a:txBody>
                      <a:tcPr/>
                    </a:tc>
                    <a:tc>
                      <a:txBody>
                        <a:bodyPr/>
                        <a:lstStyle/>
                        <a:p>
                          <a:endParaRPr lang="de-DE"/>
                        </a:p>
                      </a:txBody>
                      <a:tcPr>
                        <a:blipFill>
                          <a:blip r:embed="rId3"/>
                          <a:stretch>
                            <a:fillRect l="-100265" t="-109677" r="-100265" b="-129032"/>
                          </a:stretch>
                        </a:blipFill>
                      </a:tcPr>
                    </a:tc>
                    <a:tc>
                      <a:txBody>
                        <a:bodyPr/>
                        <a:lstStyle/>
                        <a:p>
                          <a:endParaRPr lang="de-DE"/>
                        </a:p>
                      </a:txBody>
                      <a:tcPr>
                        <a:blipFill>
                          <a:blip r:embed="rId3"/>
                          <a:stretch>
                            <a:fillRect l="-200796" t="-109677" r="-531" b="-129032"/>
                          </a:stretch>
                        </a:blipFill>
                      </a:tcPr>
                    </a:tc>
                    <a:extLst>
                      <a:ext uri="{0D108BD9-81ED-4DB2-BD59-A6C34878D82A}">
                        <a16:rowId xmlns:a16="http://schemas.microsoft.com/office/drawing/2014/main" val="897897460"/>
                      </a:ext>
                    </a:extLst>
                  </a:tr>
                  <a:tr h="381000">
                    <a:tc>
                      <a:txBody>
                        <a:bodyPr/>
                        <a:lstStyle/>
                        <a:p>
                          <a:r>
                            <a:rPr lang="de-DE" sz="1900" dirty="0"/>
                            <a:t>UK</a:t>
                          </a:r>
                        </a:p>
                      </a:txBody>
                      <a:tcPr/>
                    </a:tc>
                    <a:tc>
                      <a:txBody>
                        <a:bodyPr/>
                        <a:lstStyle/>
                        <a:p>
                          <a:endParaRPr lang="de-DE"/>
                        </a:p>
                      </a:txBody>
                      <a:tcPr>
                        <a:blipFill>
                          <a:blip r:embed="rId3"/>
                          <a:stretch>
                            <a:fillRect l="-100265" t="-206349" r="-100265" b="-26984"/>
                          </a:stretch>
                        </a:blipFill>
                      </a:tcPr>
                    </a:tc>
                    <a:tc>
                      <a:txBody>
                        <a:bodyPr/>
                        <a:lstStyle/>
                        <a:p>
                          <a:endParaRPr lang="de-DE"/>
                        </a:p>
                      </a:txBody>
                      <a:tcPr>
                        <a:blipFill>
                          <a:blip r:embed="rId3"/>
                          <a:stretch>
                            <a:fillRect l="-200796" t="-206349" r="-531" b="-26984"/>
                          </a:stretch>
                        </a:blipFill>
                      </a:tcPr>
                    </a:tc>
                    <a:extLst>
                      <a:ext uri="{0D108BD9-81ED-4DB2-BD59-A6C34878D82A}">
                        <a16:rowId xmlns:a16="http://schemas.microsoft.com/office/drawing/2014/main" val="3078704704"/>
                      </a:ext>
                    </a:extLst>
                  </a:tr>
                </a:tbl>
              </a:graphicData>
            </a:graphic>
          </p:graphicFrame>
        </mc:Fallback>
      </mc:AlternateContent>
      <p:sp>
        <p:nvSpPr>
          <p:cNvPr id="3" name="TextBox 6">
            <a:extLst>
              <a:ext uri="{FF2B5EF4-FFF2-40B4-BE49-F238E27FC236}">
                <a16:creationId xmlns:a16="http://schemas.microsoft.com/office/drawing/2014/main" id="{B3A87DAA-DDC1-F6FF-43C7-2988B300CE48}"/>
              </a:ext>
            </a:extLst>
          </p:cNvPr>
          <p:cNvSpPr txBox="1"/>
          <p:nvPr/>
        </p:nvSpPr>
        <p:spPr>
          <a:xfrm>
            <a:off x="287123" y="5121147"/>
            <a:ext cx="4039888" cy="338554"/>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dirty="0">
                <a:latin typeface="Times New Roman" panose="02020603050405020304" pitchFamily="18" charset="0"/>
                <a:cs typeface="Times New Roman" panose="02020603050405020304" pitchFamily="18" charset="0"/>
                <a:sym typeface="Wingdings" panose="05000000000000000000" pitchFamily="2" charset="2"/>
              </a:rPr>
              <a:t>Opportunity costs of clothes in units of wine</a:t>
            </a:r>
            <a:endParaRPr lang="en-US"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4037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1" grpId="0"/>
      <p:bldP spid="3" grpId="0"/>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6">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9E174F76-88D6-45A3-B2B4-F8B50747D29E}">
  <we:reference id="wa200007063" version="1.2.0.0" store="de-DE" storeType="OMEX"/>
  <we:alternateReferences>
    <we:reference id="wa200007063" version="1.2.0.0" store="wa200007063"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0</TotalTime>
  <Words>1732</Words>
  <Application>Microsoft Office PowerPoint</Application>
  <PresentationFormat>Breitbild</PresentationFormat>
  <Paragraphs>294</Paragraphs>
  <Slides>25</Slides>
  <Notes>17</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25</vt:i4>
      </vt:variant>
    </vt:vector>
  </HeadingPairs>
  <TitlesOfParts>
    <vt:vector size="32" baseType="lpstr">
      <vt:lpstr>Arial</vt:lpstr>
      <vt:lpstr>Calibri</vt:lpstr>
      <vt:lpstr>Calibri Light</vt:lpstr>
      <vt:lpstr>Cambria Math</vt:lpstr>
      <vt:lpstr>Times New Roman</vt:lpstr>
      <vt:lpstr>Wingdings</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Außenwirtschaft</dc:title>
  <dc:creator>BK</dc:creator>
  <cp:lastModifiedBy>Köster, Bernhard Johannes</cp:lastModifiedBy>
  <cp:revision>564</cp:revision>
  <dcterms:created xsi:type="dcterms:W3CDTF">2019-02-11T10:45:01Z</dcterms:created>
  <dcterms:modified xsi:type="dcterms:W3CDTF">2026-03-10T15:44:40Z</dcterms:modified>
</cp:coreProperties>
</file>