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1405" r:id="rId2"/>
    <p:sldId id="1402" r:id="rId3"/>
    <p:sldId id="1026" r:id="rId4"/>
    <p:sldId id="1373" r:id="rId5"/>
    <p:sldId id="261" r:id="rId6"/>
    <p:sldId id="488" r:id="rId7"/>
    <p:sldId id="1027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54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88DB8-530C-4269-8329-B8EA10861C27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2571D5-6680-4734-923E-3B58AF67DB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8837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63665" indent="-242152" defTabSz="47589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47967" indent="-242152" defTabSz="47589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632271" indent="-242152" defTabSz="47589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116573" indent="-242152" defTabSz="47589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A654DD85-E7C0-41FF-966F-0F0387813021}" type="slidenum">
              <a:rPr lang="de-DE" altLang="de-DE" smtClean="0">
                <a:latin typeface="Sparkasse Rg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de-DE" altLang="de-DE">
              <a:latin typeface="Sparkasse Rg" pitchFamily="34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206375" y="819150"/>
            <a:ext cx="7289800" cy="41021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416" y="5194108"/>
            <a:ext cx="5048661" cy="491962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873" tIns="48435" rIns="96873" bIns="48435" anchor="ctr"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07305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B3BC38-0E54-4E83-9C64-1B0FE8E89F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EC9CF90-778D-4430-989D-B06B207ADD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ED90CBE-81D9-4643-A1AE-B86217ACC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4D1A4-8FFF-4BFB-90C9-FC24F5E6DCA6}" type="datetime1">
              <a:rPr lang="de-DE" smtClean="0"/>
              <a:t>04.03.2026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0430AE-4C6A-4F3A-BF2A-58629ABF7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8FF889-B734-4B7E-8C08-21F1DFED8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2675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25FA87-5309-445C-9DF0-8120FB89B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5B6BD61-2396-495A-BFAA-9C771E69D4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91E7EB-A39D-416C-A164-E12DC448A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224E-D163-457A-82D1-D92A750C1CC3}" type="datetime1">
              <a:rPr lang="de-DE" smtClean="0"/>
              <a:t>04.03.2026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205BF50-DB73-4D9C-A233-232EF43F2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E98847C-98C6-4E04-B0E3-25C67DADE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8832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9DF09E4-1D7F-4436-BB2D-7BBA2DFAA8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FB841EE-956E-461C-A772-D99AEC8E26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8F7EA14-14D1-4580-B7B3-29A6990D5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7B4B2-FA34-4BF0-B75E-975C258D12B6}" type="datetime1">
              <a:rPr lang="de-DE" smtClean="0"/>
              <a:t>04.03.2026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68F3D65-3CE9-43EF-BC85-7C75F4364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32D8BE-F679-4B2A-88DB-2FF5CF793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14686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97200" y="2401889"/>
            <a:ext cx="8595784" cy="909637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966747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5057A8-F611-4FAA-B2BA-81B3F30C3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70FC1B-9290-445A-A5BA-7821E22B54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A07C6F-E1A4-42EA-8DA9-D15F0C56B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476A-BEE6-49D0-91FF-E09CB16D9188}" type="datetime1">
              <a:rPr lang="de-DE" smtClean="0"/>
              <a:t>04.03.2026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EC9CDB-7938-478F-8860-68E65DC39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443BFFA-0090-4167-924A-A28E136B0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5494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5E69AB-0989-4918-8829-5B0AD31CE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99E048-9AC8-4172-A009-61338CF2DE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99301D-3635-494B-B445-07057B442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9F584-F1B5-4C5C-802A-C88B9ABFDAC1}" type="datetime1">
              <a:rPr lang="de-DE" smtClean="0"/>
              <a:t>04.03.2026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7B211C6-2A75-4A02-B91E-AF4317E25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7F28D0-1ACA-4356-ABE5-F63263946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0525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A1A188-A70B-4B7E-BCBE-00830D5D4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A53C92-5708-4369-8C8B-E13D65EC91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CEEE671-CCEF-4F19-BC77-7AB2D9DD8A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ECBA611-0CEB-4900-BB6B-BFD245724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7E3F-C99D-4F7A-B9BF-3D4AD8B01801}" type="datetime1">
              <a:rPr lang="de-DE" smtClean="0"/>
              <a:t>04.03.2026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DE67985-3E25-4FF3-8259-412544912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8D3AE17-1B1A-441A-ADAB-EA753EFAF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452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E6D44B-ECB2-494B-B8DD-1ECD56F8D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E788603-C259-4996-B635-C72A6C532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E5EE397-1447-4365-8C4D-5FF9A09D70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5F77450-0CED-4F63-AFF7-A0A89B3543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992E2A0-8BDB-4F76-9EFD-16D48B207E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146F1C1-333C-4E5A-8A21-0E00CC52B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EFBC1-A306-442D-9E8E-CCD47A24BC39}" type="datetime1">
              <a:rPr lang="de-DE" smtClean="0"/>
              <a:t>04.03.2026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B140476-F72C-43CA-B524-0F82D8BB9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74420F6-8C8B-4711-AE1B-287E00167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3274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29DFFF-4E57-4515-ACFA-89CD362EC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AE44362-E8E0-474C-90E4-0F4FEE906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E0AF1-C575-4C63-B2E4-2F9A4D8AF6FD}" type="datetime1">
              <a:rPr lang="de-DE" smtClean="0"/>
              <a:t>04.03.2026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DB84C6F-AD33-4F88-A79E-033B17A46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7A6BF78-29DB-4B06-A37A-C12BFB3A2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548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3B09D0F-C34E-4F2E-A969-A4A7F8B97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BCFDE-4171-468A-8ECB-9DD48FB7C024}" type="datetime1">
              <a:rPr lang="de-DE" smtClean="0"/>
              <a:t>04.03.2026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7DA608D-A34D-41DE-A4B0-ED9CBA5D3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0BC1171-87BC-4E9C-9CA5-040C0BF2D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9468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0AE8FB-302A-47F7-8EF6-814F266C2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1ED2AE-63C2-4A88-8E72-1C8A8ADFBB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2D1504-586F-4EEF-B44E-8DCF11D09F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98C045F-E74E-4EB9-A608-C48C206C3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3E57-014D-4E4B-B56F-66D884F50570}" type="datetime1">
              <a:rPr lang="de-DE" smtClean="0"/>
              <a:t>04.03.2026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F301431-C3F5-4240-8C69-5B2793FF5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411E00E-D6B7-4E10-9B25-9B938B79F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7366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486D5B-B035-4C6E-B32C-E5BB0DB60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F3C39EE-6645-4E2B-8C44-42420026A3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9FD9577-3F00-433F-A5B5-D5EDE2FFDE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B6D8129-7F67-461A-ABC5-A539B51BD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444EC-1717-4AC2-9F9C-14F02B911630}" type="datetime1">
              <a:rPr lang="de-DE" smtClean="0"/>
              <a:t>04.03.2026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2C1295-848A-4E26-9974-D57A161E5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8616B5E-694A-44C5-8863-49AC0D6CA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1942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B59945B-5C60-4625-AD95-0F99A2DB9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0D677A7-E942-4AD7-8973-E54D531E9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8964EDA-3920-4803-A501-3B8BD18C18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3248A-B1E1-44F8-AED8-AFF90FB38D03}" type="datetime1">
              <a:rPr lang="de-DE" smtClean="0"/>
              <a:t>04.03.2026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F16B5C8-851E-463F-BE62-78864A5EA3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15A3770-135E-4C5B-87D8-C7193A65D1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6637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www.bernhardkoester.de/vorlesungen/inhalt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c.europa.eu/eurostat/de/web/main/data/database" TargetMode="External"/><Relationship Id="rId3" Type="http://schemas.openxmlformats.org/officeDocument/2006/relationships/hyperlink" Target="https://www.trademap.org/Index.aspx" TargetMode="External"/><Relationship Id="rId7" Type="http://schemas.openxmlformats.org/officeDocument/2006/relationships/hyperlink" Target="https://data.ecb.europa.eu/" TargetMode="External"/><Relationship Id="rId2" Type="http://schemas.openxmlformats.org/officeDocument/2006/relationships/hyperlink" Target="https://data.wto.org/en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bundesbank.de/de/statistiken" TargetMode="External"/><Relationship Id="rId5" Type="http://schemas.openxmlformats.org/officeDocument/2006/relationships/hyperlink" Target="https://www-genesis.destatis.de/genesis/online" TargetMode="External"/><Relationship Id="rId10" Type="http://schemas.openxmlformats.org/officeDocument/2006/relationships/hyperlink" Target="https://data.worldbank.org/" TargetMode="External"/><Relationship Id="rId4" Type="http://schemas.openxmlformats.org/officeDocument/2006/relationships/hyperlink" Target="https://comtrade.un.org/" TargetMode="External"/><Relationship Id="rId9" Type="http://schemas.openxmlformats.org/officeDocument/2006/relationships/hyperlink" Target="https://www.imf.org/en/Data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/>
          <p:cNvSpPr txBox="1"/>
          <p:nvPr/>
        </p:nvSpPr>
        <p:spPr>
          <a:xfrm>
            <a:off x="2775472" y="159476"/>
            <a:ext cx="6277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Trade und Policy</a:t>
            </a:r>
            <a:endParaRPr lang="de-DE" sz="2800" b="1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01" y="1171482"/>
            <a:ext cx="1330796" cy="998097"/>
          </a:xfrm>
          <a:prstGeom prst="rect">
            <a:avLst/>
          </a:prstGeom>
        </p:spPr>
      </p:pic>
      <p:sp>
        <p:nvSpPr>
          <p:cNvPr id="11" name="Textfeld 10"/>
          <p:cNvSpPr txBox="1"/>
          <p:nvPr/>
        </p:nvSpPr>
        <p:spPr>
          <a:xfrm>
            <a:off x="117080" y="765139"/>
            <a:ext cx="1831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/>
              <a:t>Wilhelmshaven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1735536" y="5762816"/>
            <a:ext cx="449379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b="1" dirty="0"/>
              <a:t>Prof. Dr. Bernhard Köster</a:t>
            </a:r>
          </a:p>
          <a:p>
            <a:pPr algn="ctr"/>
            <a:r>
              <a:rPr lang="de-DE" sz="1400" b="1" dirty="0"/>
              <a:t>Jade-Hochschule Wilhelmshaven</a:t>
            </a:r>
          </a:p>
          <a:p>
            <a:pPr algn="ctr"/>
            <a:r>
              <a:rPr lang="de-DE" sz="1400" b="1" dirty="0">
                <a:hlinkClick r:id="rId4"/>
              </a:rPr>
              <a:t>http://www.bernhardkoester.de/vorlesungen/inhalt.html</a:t>
            </a:r>
            <a:endParaRPr lang="de-DE" sz="1400" b="1" dirty="0"/>
          </a:p>
        </p:txBody>
      </p:sp>
      <p:sp>
        <p:nvSpPr>
          <p:cNvPr id="13" name="Textfeld 12"/>
          <p:cNvSpPr txBox="1"/>
          <p:nvPr/>
        </p:nvSpPr>
        <p:spPr>
          <a:xfrm>
            <a:off x="3256948" y="1874728"/>
            <a:ext cx="531414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800" b="1" u="sng" dirty="0"/>
              <a:t>This </a:t>
            </a:r>
            <a:r>
              <a:rPr lang="de-DE" sz="2800" b="1" u="sng" dirty="0" err="1"/>
              <a:t>lecture</a:t>
            </a:r>
            <a:r>
              <a:rPr lang="de-DE" sz="2800" b="1" u="sng" dirty="0"/>
              <a:t> will </a:t>
            </a:r>
            <a:r>
              <a:rPr lang="de-DE" sz="2800" b="1" u="sng" dirty="0" err="1"/>
              <a:t>be</a:t>
            </a:r>
            <a:r>
              <a:rPr lang="de-DE" sz="2800" b="1" u="sng" dirty="0"/>
              <a:t> </a:t>
            </a:r>
            <a:r>
              <a:rPr lang="de-DE" sz="2800" b="1" u="sng" dirty="0" err="1"/>
              <a:t>recorded</a:t>
            </a:r>
            <a:r>
              <a:rPr lang="de-DE" sz="2800" b="1" u="sng" dirty="0"/>
              <a:t> and </a:t>
            </a:r>
          </a:p>
          <a:p>
            <a:pPr algn="ctr"/>
            <a:r>
              <a:rPr lang="de-DE" sz="2800" b="1" u="sng" dirty="0" err="1"/>
              <a:t>Subsequently</a:t>
            </a:r>
            <a:r>
              <a:rPr lang="de-DE" sz="2800" b="1" u="sng" dirty="0"/>
              <a:t> </a:t>
            </a:r>
            <a:r>
              <a:rPr lang="de-DE" sz="2800" b="1" u="sng" dirty="0" err="1"/>
              <a:t>uploaded</a:t>
            </a:r>
            <a:r>
              <a:rPr lang="de-DE" sz="2800" b="1" u="sng" dirty="0"/>
              <a:t> in </a:t>
            </a:r>
            <a:r>
              <a:rPr lang="de-DE" sz="2800" b="1" u="sng" dirty="0" err="1"/>
              <a:t>the</a:t>
            </a:r>
            <a:r>
              <a:rPr lang="de-DE" sz="2800" b="1" u="sng" dirty="0"/>
              <a:t> </a:t>
            </a:r>
          </a:p>
          <a:p>
            <a:pPr algn="ctr"/>
            <a:r>
              <a:rPr lang="de-DE" sz="2800" b="1" u="sng" dirty="0" err="1"/>
              <a:t>world</a:t>
            </a:r>
            <a:r>
              <a:rPr lang="de-DE" sz="2800" b="1" u="sng" dirty="0"/>
              <a:t>-</a:t>
            </a:r>
            <a:r>
              <a:rPr lang="de-DE" sz="2800" b="1" u="sng" dirty="0" err="1"/>
              <a:t>wide</a:t>
            </a:r>
            <a:r>
              <a:rPr lang="de-DE" sz="2800" b="1" u="sng" dirty="0"/>
              <a:t>-web</a:t>
            </a:r>
          </a:p>
          <a:p>
            <a:pPr algn="ctr"/>
            <a:endParaRPr lang="de-DE" sz="2800" b="1" u="sng" dirty="0"/>
          </a:p>
        </p:txBody>
      </p:sp>
    </p:spTree>
    <p:extLst>
      <p:ext uri="{BB962C8B-B14F-4D97-AF65-F5344CB8AC3E}">
        <p14:creationId xmlns:p14="http://schemas.microsoft.com/office/powerpoint/2010/main" val="31849111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9971B7-33EB-4BC2-8BB2-56149CB51E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9554" y="2265082"/>
            <a:ext cx="9149918" cy="1309430"/>
          </a:xfrm>
        </p:spPr>
        <p:txBody>
          <a:bodyPr>
            <a:noAutofit/>
          </a:bodyPr>
          <a:lstStyle/>
          <a:p>
            <a:r>
              <a:rPr lang="de-DE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Trade and Policy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00375F8-BC01-4333-A1BB-F4E22450B1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2147" y="4747574"/>
            <a:ext cx="9077325" cy="438788"/>
          </a:xfrm>
        </p:spPr>
        <p:txBody>
          <a:bodyPr>
            <a:noAutofit/>
          </a:bodyPr>
          <a:lstStyle/>
          <a:p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2026</a:t>
            </a:r>
          </a:p>
        </p:txBody>
      </p:sp>
      <p:sp>
        <p:nvSpPr>
          <p:cNvPr id="4" name="Untertitel 2">
            <a:extLst>
              <a:ext uri="{FF2B5EF4-FFF2-40B4-BE49-F238E27FC236}">
                <a16:creationId xmlns:a16="http://schemas.microsoft.com/office/drawing/2014/main" id="{9785B7A5-5F1F-4A59-8352-502B0D44D345}"/>
              </a:ext>
            </a:extLst>
          </p:cNvPr>
          <p:cNvSpPr txBox="1">
            <a:spLocks/>
          </p:cNvSpPr>
          <p:nvPr/>
        </p:nvSpPr>
        <p:spPr>
          <a:xfrm>
            <a:off x="1591411" y="5470200"/>
            <a:ext cx="9078798" cy="4512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Bernhard Köster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4BEBF484-332A-4E5A-ADB1-A980912EFC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5362" y="253071"/>
            <a:ext cx="2581275" cy="1771650"/>
          </a:xfrm>
          <a:prstGeom prst="rect">
            <a:avLst/>
          </a:prstGeom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D60AE7CF-1F07-4864-9EFB-5CD265C56465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1565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>
            <a:extLst>
              <a:ext uri="{FF2B5EF4-FFF2-40B4-BE49-F238E27FC236}">
                <a16:creationId xmlns:a16="http://schemas.microsoft.com/office/drawing/2014/main" id="{DD6EAC0D-7BE4-42ED-B719-86D8C2F519BA}"/>
              </a:ext>
            </a:extLst>
          </p:cNvPr>
          <p:cNvSpPr txBox="1"/>
          <p:nvPr/>
        </p:nvSpPr>
        <p:spPr>
          <a:xfrm>
            <a:off x="0" y="30764"/>
            <a:ext cx="12172951" cy="54292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Literature</a:t>
            </a:r>
            <a:endParaRPr lang="de-D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AA15B691-283D-4341-8E52-EBA1542B1340}"/>
              </a:ext>
            </a:extLst>
          </p:cNvPr>
          <p:cNvSpPr txBox="1"/>
          <p:nvPr/>
        </p:nvSpPr>
        <p:spPr>
          <a:xfrm>
            <a:off x="88414" y="347256"/>
            <a:ext cx="10680887" cy="583210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Appleyard, D. und A. Field </a:t>
            </a: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Economics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Feenstra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R. und A Taylor, International Economics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Gandolfo, G., Elements </a:t>
            </a:r>
            <a:r>
              <a:rPr lang="de-DE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International Economics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Gandolfo, G., International Finance and Open-Economy Macroeconomics</a:t>
            </a:r>
            <a:endParaRPr lang="de-D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Krugman</a:t>
            </a: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P., </a:t>
            </a:r>
            <a:r>
              <a:rPr lang="de-DE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Obstfeld</a:t>
            </a: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 und M. </a:t>
            </a:r>
            <a:r>
              <a:rPr lang="de-DE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Melitz</a:t>
            </a: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International Economics</a:t>
            </a:r>
            <a:endParaRPr lang="de-D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3B5DD906-0E05-42F8-BAF0-6D3E2F517DBB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1743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>
            <a:extLst>
              <a:ext uri="{FF2B5EF4-FFF2-40B4-BE49-F238E27FC236}">
                <a16:creationId xmlns:a16="http://schemas.microsoft.com/office/drawing/2014/main" id="{DD6EAC0D-7BE4-42ED-B719-86D8C2F519BA}"/>
              </a:ext>
            </a:extLst>
          </p:cNvPr>
          <p:cNvSpPr txBox="1"/>
          <p:nvPr/>
        </p:nvSpPr>
        <p:spPr>
          <a:xfrm>
            <a:off x="19049" y="9524"/>
            <a:ext cx="12172951" cy="54292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AA15B691-283D-4341-8E52-EBA1542B1340}"/>
              </a:ext>
            </a:extLst>
          </p:cNvPr>
          <p:cNvSpPr txBox="1"/>
          <p:nvPr/>
        </p:nvSpPr>
        <p:spPr>
          <a:xfrm>
            <a:off x="0" y="424400"/>
            <a:ext cx="12172951" cy="57965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WTO</a:t>
            </a: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Unctad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ITC</a:t>
            </a: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UN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Comtrade</a:t>
            </a: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Destatis → Genesis-Data →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Germant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rade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data</a:t>
            </a: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Bundesbank →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Statistics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Current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Accout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/Exchange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rates</a:t>
            </a: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ECB  → General EU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ECB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data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portal</a:t>
            </a: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Eurostat → 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Internationale Trade</a:t>
            </a: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IMF Data</a:t>
            </a: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World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bank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data</a:t>
            </a: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0B0ABB54-5A5F-47D6-B47B-FFA46D2A1B70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6621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B0F35BEA-CB47-4C5D-98A3-9C3243FE0824}"/>
              </a:ext>
            </a:extLst>
          </p:cNvPr>
          <p:cNvSpPr txBox="1"/>
          <p:nvPr/>
        </p:nvSpPr>
        <p:spPr>
          <a:xfrm>
            <a:off x="0" y="0"/>
            <a:ext cx="8327571" cy="5676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World Trade and World </a:t>
            </a:r>
            <a:r>
              <a:rPr lang="de-DE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de-DE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(nominal)</a:t>
            </a:r>
          </a:p>
          <a:p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EFE902C-4502-4719-BE52-6C2F9B3BFC6F}"/>
              </a:ext>
            </a:extLst>
          </p:cNvPr>
          <p:cNvSpPr txBox="1"/>
          <p:nvPr/>
        </p:nvSpPr>
        <p:spPr>
          <a:xfrm>
            <a:off x="206433" y="5309367"/>
            <a:ext cx="1018309" cy="46578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Source:</a:t>
            </a:r>
          </a:p>
          <a:p>
            <a:r>
              <a:rPr lang="de-DE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World Bank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6297DE65-0B01-45A0-8054-1A6681505231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560FB1DA-8305-F5F0-2893-F888687A0E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76" y="655022"/>
            <a:ext cx="7506063" cy="4583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267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B9808947-CEF8-43EC-BF62-5E76F31F3A12}"/>
              </a:ext>
            </a:extLst>
          </p:cNvPr>
          <p:cNvSpPr txBox="1"/>
          <p:nvPr/>
        </p:nvSpPr>
        <p:spPr>
          <a:xfrm>
            <a:off x="192750" y="25136"/>
            <a:ext cx="8061343" cy="5676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World Trade and World </a:t>
            </a:r>
            <a:r>
              <a:rPr lang="de-DE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de-DE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/>
              <a:t>(real)</a:t>
            </a:r>
          </a:p>
          <a:p>
            <a:endParaRPr lang="de-DE" sz="24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EFE902C-4502-4719-BE52-6C2F9B3BFC6F}"/>
              </a:ext>
            </a:extLst>
          </p:cNvPr>
          <p:cNvSpPr txBox="1"/>
          <p:nvPr/>
        </p:nvSpPr>
        <p:spPr>
          <a:xfrm>
            <a:off x="-28486" y="4862765"/>
            <a:ext cx="4076344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Quelle: IMF, CPB, own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calculation</a:t>
            </a:r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B2E8BBCF-E657-4DE6-91C1-741B93AC3F36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3150301D-E3AC-B817-331C-16DC9571C8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50" y="453016"/>
            <a:ext cx="7061490" cy="4442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120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B9808947-CEF8-43EC-BF62-5E76F31F3A12}"/>
              </a:ext>
            </a:extLst>
          </p:cNvPr>
          <p:cNvSpPr txBox="1"/>
          <p:nvPr/>
        </p:nvSpPr>
        <p:spPr>
          <a:xfrm>
            <a:off x="70832" y="0"/>
            <a:ext cx="11083895" cy="5676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 dirty="0"/>
              <a:t>Global trade </a:t>
            </a:r>
            <a:r>
              <a:rPr lang="de-DE" sz="3200" dirty="0" err="1"/>
              <a:t>relations</a:t>
            </a:r>
            <a:endParaRPr lang="de-DE" sz="24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EFE902C-4502-4719-BE52-6C2F9B3BFC6F}"/>
              </a:ext>
            </a:extLst>
          </p:cNvPr>
          <p:cNvSpPr txBox="1"/>
          <p:nvPr/>
        </p:nvSpPr>
        <p:spPr>
          <a:xfrm>
            <a:off x="18420" y="4128327"/>
            <a:ext cx="5660164" cy="3609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Quelle: World Bank, own </a:t>
            </a:r>
            <a:r>
              <a:rPr lang="de-DE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calculation</a:t>
            </a:r>
            <a:endParaRPr lang="de-DE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4EFE902C-4502-4719-BE52-6C2F9B3BFC6F}"/>
              </a:ext>
            </a:extLst>
          </p:cNvPr>
          <p:cNvSpPr txBox="1"/>
          <p:nvPr/>
        </p:nvSpPr>
        <p:spPr>
          <a:xfrm>
            <a:off x="59909" y="4520883"/>
            <a:ext cx="5660165" cy="3609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Openess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(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Ex+Im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)/GDP (nominal </a:t>
            </a:r>
            <a:r>
              <a:rPr lang="de-DE">
                <a:latin typeface="Times New Roman" panose="02020603050405020304" pitchFamily="18" charset="0"/>
                <a:cs typeface="Times New Roman" panose="02020603050405020304" pitchFamily="18" charset="0"/>
              </a:rPr>
              <a:t>values)</a:t>
            </a:r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0F76F213-A884-4AA6-9B2B-15E87D3DE97B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A389DACD-B3B9-735C-4CE6-24E7EA00B3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32" y="500822"/>
            <a:ext cx="5740688" cy="3663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606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9E174F76-88D6-45A3-B2B4-F8B50747D29E}">
  <we:reference id="wa200007063" version="1.2.0.0" store="de-DE" storeType="OMEX"/>
  <we:alternateReferences>
    <we:reference id="wa200007063" version="1.2.0.0" store="wa200007063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</Words>
  <Application>Microsoft Office PowerPoint</Application>
  <PresentationFormat>Breitbild</PresentationFormat>
  <Paragraphs>53</Paragraphs>
  <Slides>7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Sparkasse Rg</vt:lpstr>
      <vt:lpstr>Times New Roman</vt:lpstr>
      <vt:lpstr>Office</vt:lpstr>
      <vt:lpstr>PowerPoint-Präsentation</vt:lpstr>
      <vt:lpstr>International Trade and Policy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Außenwirtschaft</dc:title>
  <dc:creator>BK</dc:creator>
  <cp:lastModifiedBy>Köster, Bernhard Johannes</cp:lastModifiedBy>
  <cp:revision>561</cp:revision>
  <dcterms:created xsi:type="dcterms:W3CDTF">2019-02-11T10:45:01Z</dcterms:created>
  <dcterms:modified xsi:type="dcterms:W3CDTF">2026-03-04T11:38:41Z</dcterms:modified>
</cp:coreProperties>
</file>