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1405" r:id="rId2"/>
    <p:sldId id="1455" r:id="rId3"/>
    <p:sldId id="1456" r:id="rId4"/>
    <p:sldId id="1457" r:id="rId5"/>
    <p:sldId id="1458" r:id="rId6"/>
    <p:sldId id="1459" r:id="rId7"/>
    <p:sldId id="1520" r:id="rId8"/>
    <p:sldId id="1521" r:id="rId9"/>
    <p:sldId id="1522" r:id="rId10"/>
    <p:sldId id="1523" r:id="rId11"/>
    <p:sldId id="1524" r:id="rId12"/>
    <p:sldId id="1525" r:id="rId13"/>
    <p:sldId id="1526" r:id="rId14"/>
    <p:sldId id="1527" r:id="rId15"/>
    <p:sldId id="1528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6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88DB8-530C-4269-8329-B8EA10861C27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571D5-6680-4734-923E-3B58AF67DB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883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63665" indent="-242152" defTabSz="47589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47967" indent="-242152" defTabSz="47589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632271" indent="-242152" defTabSz="47589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116573" indent="-242152" defTabSz="47589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A654DD85-E7C0-41FF-966F-0F0387813021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06375" y="819150"/>
            <a:ext cx="7289800" cy="41021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416" y="5194108"/>
            <a:ext cx="5048661" cy="491962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873" tIns="48435" rIns="96873" bIns="48435" anchor="ctr"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073054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FA96C4-7473-0BFA-9179-C608B4FFE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2B7FE02-0E72-8D7D-99DB-27662B8268B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CAA0780-193E-BD81-8211-FE14E5A5FE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093224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15880-94B7-A6AD-507C-894DFBE43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BFE0440-370A-E3A2-46C3-8D6539C01B5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F0A4B6F-7874-BE5E-4C93-89FE92518A8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594303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D2795-23EC-37E0-AEC6-E8A397E69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97161F5-E7B9-336F-D3EC-10205885DD0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234FA27-BE96-3EC7-01FC-0FD20D0D217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6667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95F8D-8335-4CCB-9156-3C05926E7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6B16ABA-8BDA-86B4-99F0-230C8A09431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4F53A77-0FF4-C5C9-A498-7B31FA99CEF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20186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9A4B8-F845-15DE-A454-7D63D2BB1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41CCAFB-373D-5761-22D6-ED471605CB0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B0A28C2-CF84-414A-6340-6FD142FB70A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58452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DA5191-4271-6160-8FD2-A55F90DDB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27E7F05-02D0-A8FA-26A9-623F08D14F5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787DEB9-35DE-FFFE-9C44-D9FFFFB79DC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74854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A3A7A-04CE-2528-3E2F-C214ECA2C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1F5582E-A052-A869-132E-A2CB54895ED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360995E-411E-81A3-1924-DDC39E9A2D8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6822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2D4D9-4776-49B2-C358-EE459E6AE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90C888D-E26F-6848-5FCF-F3B5CF79E1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9357582-538E-4A92-8221-F87362107B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3044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650BA-7307-8BED-DFEA-9B857C4D0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AEF14CF-A50F-D251-5114-1FC2C4FB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895D51A-4A9E-0EB0-E5F5-25A219A3FB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9337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EB495-93E1-CBFF-2F11-5B034599D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7F23326-4FA3-E138-A740-82A2C94CBC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212DC97-2D98-9C6D-F453-E0A648E714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9138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DE512-865A-25C4-8A10-FA081EA2B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3A1158D-0B2F-C45B-BC44-3A2245E6DA6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F44EEF3-513B-F433-D155-8F69697CD5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41191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C16AC-4B6C-6FA0-16A3-141D064C8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6393224-EB73-0FC1-BFE6-3E22C3AB2D1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FA043CC-B02A-B0E5-1F21-E990C1F5D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1240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A0C53-518C-EE4B-28F6-C49C0052C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97AF923-664F-16BA-DE7C-0CC0673293C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3755863-679A-A21B-AB92-C2826746AFF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30641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3E609-902D-1555-C5DB-86F4294F6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1142103-1679-0FD4-4E86-D464B34B39D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0ED835B-1E8C-16A7-DE58-0A9D2E347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88702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B3BC38-0E54-4E83-9C64-1B0FE8E89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EC9CF90-778D-4430-989D-B06B207ADD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D90CBE-81D9-4643-A1AE-B86217ACC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1A4-8FFF-4BFB-90C9-FC24F5E6DCA6}" type="datetime1">
              <a:rPr lang="de-DE" smtClean="0"/>
              <a:t>29.04.2025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0430AE-4C6A-4F3A-BF2A-58629ABF7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8FF889-B734-4B7E-8C08-21F1DFED8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267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25FA87-5309-445C-9DF0-8120FB89B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5B6BD61-2396-495A-BFAA-9C771E69D4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91E7EB-A39D-416C-A164-E12DC448A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224E-D163-457A-82D1-D92A750C1CC3}" type="datetime1">
              <a:rPr lang="de-DE" smtClean="0"/>
              <a:t>29.04.2025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05BF50-DB73-4D9C-A233-232EF43F2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98847C-98C6-4E04-B0E3-25C67DADE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883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9DF09E4-1D7F-4436-BB2D-7BBA2DFAA8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FB841EE-956E-461C-A772-D99AEC8E26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8F7EA14-14D1-4580-B7B3-29A6990D5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B4B2-FA34-4BF0-B75E-975C258D12B6}" type="datetime1">
              <a:rPr lang="de-DE" smtClean="0"/>
              <a:t>29.04.2025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8F3D65-3CE9-43EF-BC85-7C75F4364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32D8BE-F679-4B2A-88DB-2FF5CF793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1468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97200" y="2401889"/>
            <a:ext cx="8595784" cy="909637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966747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5057A8-F611-4FAA-B2BA-81B3F30C3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70FC1B-9290-445A-A5BA-7821E22B5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A07C6F-E1A4-42EA-8DA9-D15F0C56B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76A-BEE6-49D0-91FF-E09CB16D9188}" type="datetime1">
              <a:rPr lang="de-DE" smtClean="0"/>
              <a:t>29.04.2025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EC9CDB-7938-478F-8860-68E65DC39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43BFFA-0090-4167-924A-A28E136B0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494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5E69AB-0989-4918-8829-5B0AD31CE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99E048-9AC8-4172-A009-61338CF2D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99301D-3635-494B-B445-07057B442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9F584-F1B5-4C5C-802A-C88B9ABFDAC1}" type="datetime1">
              <a:rPr lang="de-DE" smtClean="0"/>
              <a:t>29.04.2025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B211C6-2A75-4A02-B91E-AF4317E25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7F28D0-1ACA-4356-ABE5-F63263946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525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A1A188-A70B-4B7E-BCBE-00830D5D4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A53C92-5708-4369-8C8B-E13D65EC91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CEEE671-CCEF-4F19-BC77-7AB2D9DD8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CBA611-0CEB-4900-BB6B-BFD245724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7E3F-C99D-4F7A-B9BF-3D4AD8B01801}" type="datetime1">
              <a:rPr lang="de-DE" smtClean="0"/>
              <a:t>29.04.2025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E67985-3E25-4FF3-8259-412544912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8D3AE17-1B1A-441A-ADAB-EA753EFAF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45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6D44B-ECB2-494B-B8DD-1ECD56F8D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788603-C259-4996-B635-C72A6C532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E5EE397-1447-4365-8C4D-5FF9A09D7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5F77450-0CED-4F63-AFF7-A0A89B3543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992E2A0-8BDB-4F76-9EFD-16D48B20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146F1C1-333C-4E5A-8A21-0E00CC52B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EFBC1-A306-442D-9E8E-CCD47A24BC39}" type="datetime1">
              <a:rPr lang="de-DE" smtClean="0"/>
              <a:t>29.04.2025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B140476-F72C-43CA-B524-0F82D8BB9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74420F6-8C8B-4711-AE1B-287E00167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274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29DFFF-4E57-4515-ACFA-89CD362EC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AE44362-E8E0-474C-90E4-0F4FEE906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E0AF1-C575-4C63-B2E4-2F9A4D8AF6FD}" type="datetime1">
              <a:rPr lang="de-DE" smtClean="0"/>
              <a:t>29.04.2025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B84C6F-AD33-4F88-A79E-033B17A46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A6BF78-29DB-4B06-A37A-C12BFB3A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548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B09D0F-C34E-4F2E-A969-A4A7F8B97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CFDE-4171-468A-8ECB-9DD48FB7C024}" type="datetime1">
              <a:rPr lang="de-DE" smtClean="0"/>
              <a:t>29.04.2025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7DA608D-A34D-41DE-A4B0-ED9CBA5D3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0BC1171-87BC-4E9C-9CA5-040C0BF2D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946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AE8FB-302A-47F7-8EF6-814F266C2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1ED2AE-63C2-4A88-8E72-1C8A8ADFB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D1504-586F-4EEF-B44E-8DCF11D09F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8C045F-E74E-4EB9-A608-C48C206C3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3E57-014D-4E4B-B56F-66D884F50570}" type="datetime1">
              <a:rPr lang="de-DE" smtClean="0"/>
              <a:t>29.04.2025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301431-C3F5-4240-8C69-5B2793FF5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411E00E-D6B7-4E10-9B25-9B938B79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36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486D5B-B035-4C6E-B32C-E5BB0DB60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3C39EE-6645-4E2B-8C44-42420026A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FD9577-3F00-433F-A5B5-D5EDE2FFDE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6D8129-7F67-461A-ABC5-A539B51BD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44EC-1717-4AC2-9F9C-14F02B911630}" type="datetime1">
              <a:rPr lang="de-DE" smtClean="0"/>
              <a:t>29.04.2025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2C1295-848A-4E26-9974-D57A161E5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8616B5E-694A-44C5-8863-49AC0D6CA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94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B59945B-5C60-4625-AD95-0F99A2DB9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D677A7-E942-4AD7-8973-E54D531E9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964EDA-3920-4803-A501-3B8BD18C18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3248A-B1E1-44F8-AED8-AFF90FB38D03}" type="datetime1">
              <a:rPr lang="de-DE" smtClean="0"/>
              <a:t>29.04.2025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16B5C8-851E-463F-BE62-78864A5EA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5A3770-135E-4C5B-87D8-C7193A65D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6637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2775472" y="159476"/>
            <a:ext cx="627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Trade und Policy</a:t>
            </a:r>
            <a:endParaRPr lang="de-DE" sz="2800" b="1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01" y="1171482"/>
            <a:ext cx="1330796" cy="998097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117080" y="765139"/>
            <a:ext cx="1831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Wilhelmshaven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3256948" y="1874728"/>
            <a:ext cx="531414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800" b="1" u="sng" dirty="0"/>
              <a:t>This </a:t>
            </a:r>
            <a:r>
              <a:rPr lang="de-DE" sz="2800" b="1" u="sng" dirty="0" err="1"/>
              <a:t>lecture</a:t>
            </a:r>
            <a:r>
              <a:rPr lang="de-DE" sz="2800" b="1" u="sng" dirty="0"/>
              <a:t> will </a:t>
            </a:r>
            <a:r>
              <a:rPr lang="de-DE" sz="2800" b="1" u="sng" dirty="0" err="1"/>
              <a:t>be</a:t>
            </a:r>
            <a:r>
              <a:rPr lang="de-DE" sz="2800" b="1" u="sng" dirty="0"/>
              <a:t> </a:t>
            </a:r>
            <a:r>
              <a:rPr lang="de-DE" sz="2800" b="1" u="sng" dirty="0" err="1"/>
              <a:t>recorded</a:t>
            </a:r>
            <a:r>
              <a:rPr lang="de-DE" sz="2800" b="1" u="sng" dirty="0"/>
              <a:t> and </a:t>
            </a:r>
          </a:p>
          <a:p>
            <a:pPr algn="ctr"/>
            <a:r>
              <a:rPr lang="de-DE" sz="2800" b="1" u="sng" dirty="0" err="1"/>
              <a:t>Subsequently</a:t>
            </a:r>
            <a:r>
              <a:rPr lang="de-DE" sz="2800" b="1" u="sng" dirty="0"/>
              <a:t> </a:t>
            </a:r>
            <a:r>
              <a:rPr lang="de-DE" sz="2800" b="1" u="sng" dirty="0" err="1"/>
              <a:t>uploaded</a:t>
            </a:r>
            <a:r>
              <a:rPr lang="de-DE" sz="2800" b="1" u="sng" dirty="0"/>
              <a:t> in </a:t>
            </a:r>
            <a:r>
              <a:rPr lang="de-DE" sz="2800" b="1" u="sng" dirty="0" err="1"/>
              <a:t>the</a:t>
            </a:r>
            <a:r>
              <a:rPr lang="de-DE" sz="2800" b="1" u="sng" dirty="0"/>
              <a:t> </a:t>
            </a:r>
          </a:p>
          <a:p>
            <a:pPr algn="ctr"/>
            <a:r>
              <a:rPr lang="de-DE" sz="2800" b="1" u="sng" dirty="0" err="1"/>
              <a:t>world</a:t>
            </a:r>
            <a:r>
              <a:rPr lang="de-DE" sz="2800" b="1" u="sng" dirty="0"/>
              <a:t>-</a:t>
            </a:r>
            <a:r>
              <a:rPr lang="de-DE" sz="2800" b="1" u="sng" dirty="0" err="1"/>
              <a:t>wide</a:t>
            </a:r>
            <a:r>
              <a:rPr lang="de-DE" sz="2800" b="1" u="sng" dirty="0"/>
              <a:t>-web</a:t>
            </a:r>
          </a:p>
          <a:p>
            <a:pPr algn="ctr"/>
            <a:endParaRPr lang="de-DE" sz="2800" b="1" u="sng" dirty="0"/>
          </a:p>
        </p:txBody>
      </p:sp>
    </p:spTree>
    <p:extLst>
      <p:ext uri="{BB962C8B-B14F-4D97-AF65-F5344CB8AC3E}">
        <p14:creationId xmlns:p14="http://schemas.microsoft.com/office/powerpoint/2010/main" val="31849111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3CCE4-F10D-ECBD-E25A-C9246E815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EDBCCBB-1499-70E0-C6A2-14D85C5AA7C7}"/>
              </a:ext>
            </a:extLst>
          </p:cNvPr>
          <p:cNvSpPr txBox="1">
            <a:spLocks/>
          </p:cNvSpPr>
          <p:nvPr/>
        </p:nvSpPr>
        <p:spPr>
          <a:xfrm>
            <a:off x="1524000" y="-27384"/>
            <a:ext cx="9144000" cy="640485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800" dirty="0">
                <a:solidFill>
                  <a:sysClr val="windowText" lastClr="000000"/>
                </a:solidFill>
              </a:rPr>
              <a:t>Monopolistic Competition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C1C3C18-61E2-6F7D-6D30-CCED06BD7A20}"/>
              </a:ext>
            </a:extLst>
          </p:cNvPr>
          <p:cNvSpPr txBox="1"/>
          <p:nvPr/>
        </p:nvSpPr>
        <p:spPr>
          <a:xfrm>
            <a:off x="0" y="357992"/>
            <a:ext cx="12019878" cy="604818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2000" dirty="0"/>
              <a:t>Demand</a:t>
            </a:r>
          </a:p>
          <a:p>
            <a:endParaRPr lang="de-DE" sz="2000" dirty="0"/>
          </a:p>
          <a:p>
            <a:r>
              <a:rPr lang="de-DE" sz="2000" dirty="0"/>
              <a:t>x = S(1/n –b(p-P))</a:t>
            </a:r>
          </a:p>
          <a:p>
            <a:endParaRPr lang="de-DE" sz="2000" dirty="0"/>
          </a:p>
          <a:p>
            <a:endParaRPr lang="de-D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Demand of the sector in increasing in (S): 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Demand increases if the Average Price (P) increases (other firms). 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p = P, ever firms sells the same share S/n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more (p) overtakes (P) the less is the market share of the firm. </a:t>
            </a:r>
          </a:p>
          <a:p>
            <a:endParaRPr lang="en-US" sz="2000" dirty="0"/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size of the sector(S) is not price dependent</a:t>
            </a:r>
            <a:endParaRPr lang="de-DE" sz="2000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F69B118-9F0D-2C1D-8E49-37794F08195E}"/>
              </a:ext>
            </a:extLst>
          </p:cNvPr>
          <p:cNvSpPr txBox="1"/>
          <p:nvPr/>
        </p:nvSpPr>
        <p:spPr>
          <a:xfrm>
            <a:off x="2260650" y="745269"/>
            <a:ext cx="27681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 = Quantity of a single firm</a:t>
            </a:r>
          </a:p>
          <a:p>
            <a:r>
              <a:rPr lang="en-US" dirty="0"/>
              <a:t>S = Size of the sector</a:t>
            </a:r>
          </a:p>
          <a:p>
            <a:r>
              <a:rPr lang="en-US" dirty="0"/>
              <a:t>n = Number of the firms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C895CF0-574C-C4BC-FC7E-93C9A7A5D881}"/>
              </a:ext>
            </a:extLst>
          </p:cNvPr>
          <p:cNvSpPr/>
          <p:nvPr/>
        </p:nvSpPr>
        <p:spPr>
          <a:xfrm>
            <a:off x="6096000" y="75286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p = Price of a single firm</a:t>
            </a:r>
          </a:p>
          <a:p>
            <a:r>
              <a:rPr lang="en-US" dirty="0"/>
              <a:t>P = Average price of the sector</a:t>
            </a:r>
          </a:p>
          <a:p>
            <a:r>
              <a:rPr lang="en-US" dirty="0"/>
              <a:t>b = </a:t>
            </a:r>
            <a:r>
              <a:rPr lang="en-US" dirty="0" err="1"/>
              <a:t>Pricesensivity</a:t>
            </a:r>
            <a:endParaRPr lang="de-DE" dirty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4DA2D498-03AA-3CD5-A522-07FF1D1174C0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5816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98B2B-90BF-154C-01CC-C3F42D63A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8A834F0-E278-7EA2-0609-C8B920932355}"/>
              </a:ext>
            </a:extLst>
          </p:cNvPr>
          <p:cNvSpPr txBox="1">
            <a:spLocks/>
          </p:cNvSpPr>
          <p:nvPr/>
        </p:nvSpPr>
        <p:spPr>
          <a:xfrm>
            <a:off x="1524000" y="-61674"/>
            <a:ext cx="9144000" cy="640485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800" dirty="0">
                <a:solidFill>
                  <a:sysClr val="windowText" lastClr="000000"/>
                </a:solidFill>
              </a:rPr>
              <a:t>Monopolistic competition: Equilibrium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37092FA-158F-0580-ADDB-24B69EEA6D9C}"/>
              </a:ext>
            </a:extLst>
          </p:cNvPr>
          <p:cNvSpPr txBox="1"/>
          <p:nvPr/>
        </p:nvSpPr>
        <p:spPr>
          <a:xfrm>
            <a:off x="80682" y="460477"/>
            <a:ext cx="12192000" cy="13790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400" u="sng" dirty="0"/>
              <a:t>Number of firms and average costs:</a:t>
            </a:r>
          </a:p>
          <a:p>
            <a:r>
              <a:rPr lang="en-US" sz="2400" u="sng" dirty="0"/>
              <a:t>Since all firms are symmetrical, all must produce at the same price in equilibrium</a:t>
            </a:r>
            <a:r>
              <a:rPr lang="en-US" sz="2400" dirty="0"/>
              <a:t>				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	</a:t>
            </a:r>
          </a:p>
          <a:p>
            <a:endParaRPr lang="de-DE" sz="2000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CFA0FD93-1EEA-E3D4-686F-097596352BC9}"/>
              </a:ext>
            </a:extLst>
          </p:cNvPr>
          <p:cNvSpPr/>
          <p:nvPr/>
        </p:nvSpPr>
        <p:spPr>
          <a:xfrm>
            <a:off x="1030965" y="1639503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→ p*=p=P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5821503-1DDA-52DD-D116-9D1DDEB255CE}"/>
              </a:ext>
            </a:extLst>
          </p:cNvPr>
          <p:cNvSpPr/>
          <p:nvPr/>
        </p:nvSpPr>
        <p:spPr>
          <a:xfrm>
            <a:off x="870138" y="2625526"/>
            <a:ext cx="27812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→ put into cost function: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8955C8C7-1F47-6AC7-025A-1980B3061F90}"/>
              </a:ext>
            </a:extLst>
          </p:cNvPr>
          <p:cNvSpPr/>
          <p:nvPr/>
        </p:nvSpPr>
        <p:spPr>
          <a:xfrm>
            <a:off x="40454" y="5199804"/>
            <a:ext cx="864915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→	 The more companies n in the sector, the smaller the share of each 	company in sector turnover S</a:t>
            </a:r>
            <a:endParaRPr lang="de-DE" sz="2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82C6BC8-CADB-4763-35A5-1C90F4502F44}"/>
              </a:ext>
            </a:extLst>
          </p:cNvPr>
          <p:cNvSpPr/>
          <p:nvPr/>
        </p:nvSpPr>
        <p:spPr>
          <a:xfrm>
            <a:off x="40454" y="5907690"/>
            <a:ext cx="8678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→	 The higher the average costs, the more difficult it will be to exploit 	increasing economies of scale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89E2009-5995-A02B-16EB-296C1C8A2448}"/>
              </a:ext>
            </a:extLst>
          </p:cNvPr>
          <p:cNvSpPr/>
          <p:nvPr/>
        </p:nvSpPr>
        <p:spPr>
          <a:xfrm>
            <a:off x="1618941" y="2089473"/>
            <a:ext cx="92516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→ Für p*=p=P -&gt; market share of every firm x*=S/n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0F4AB9CF-AA91-C2C2-CAB7-7ED5F0F0D437}"/>
              </a:ext>
            </a:extLst>
          </p:cNvPr>
          <p:cNvSpPr/>
          <p:nvPr/>
        </p:nvSpPr>
        <p:spPr>
          <a:xfrm>
            <a:off x="3444768" y="3088470"/>
            <a:ext cx="4069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DK = K/x = KF/</a:t>
            </a:r>
            <a:r>
              <a:rPr lang="en-US" dirty="0" err="1"/>
              <a:t>x+k</a:t>
            </a:r>
            <a:r>
              <a:rPr lang="en-US" dirty="0"/>
              <a:t> = KF/(S/n)+k = </a:t>
            </a:r>
            <a:r>
              <a:rPr lang="en-US" dirty="0" err="1"/>
              <a:t>n∙KF</a:t>
            </a:r>
            <a:r>
              <a:rPr lang="en-US" dirty="0"/>
              <a:t>/</a:t>
            </a:r>
            <a:r>
              <a:rPr lang="en-US" dirty="0" err="1"/>
              <a:t>S+k</a:t>
            </a:r>
            <a:endParaRPr lang="en-US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ACCDA1B-DEA5-C79E-D8B7-DFD0F899C5D3}"/>
              </a:ext>
            </a:extLst>
          </p:cNvPr>
          <p:cNvSpPr/>
          <p:nvPr/>
        </p:nvSpPr>
        <p:spPr>
          <a:xfrm>
            <a:off x="19458" y="3429090"/>
            <a:ext cx="93367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→	 since KF, k, S The average costs increase constantly as the number of 	companies n increases. KF/S is the gradient of the straight line of average costs</a:t>
            </a:r>
            <a:endParaRPr lang="de-DE" sz="2000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AE2917C-547B-3864-8442-E71F082B3B06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8312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10" grpId="0"/>
      <p:bldP spid="8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63B4D4-5BD6-405E-212A-ACB6F7FE4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FED1180-5841-D3C0-1292-124BE42CDF5E}"/>
              </a:ext>
            </a:extLst>
          </p:cNvPr>
          <p:cNvSpPr txBox="1">
            <a:spLocks/>
          </p:cNvSpPr>
          <p:nvPr/>
        </p:nvSpPr>
        <p:spPr>
          <a:xfrm>
            <a:off x="1524000" y="-27384"/>
            <a:ext cx="9144000" cy="640485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800" dirty="0">
                <a:solidFill>
                  <a:sysClr val="windowText" lastClr="000000"/>
                </a:solidFill>
              </a:rPr>
              <a:t>Monopolistic competition: Equilibrium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7D54B3B-5CC3-8D56-29AD-AF09C06AF9AE}"/>
              </a:ext>
            </a:extLst>
          </p:cNvPr>
          <p:cNvSpPr txBox="1"/>
          <p:nvPr/>
        </p:nvSpPr>
        <p:spPr>
          <a:xfrm>
            <a:off x="-53788" y="541189"/>
            <a:ext cx="12245788" cy="631681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400" u="sng" dirty="0"/>
              <a:t>Number of firms an price:</a:t>
            </a:r>
          </a:p>
          <a:p>
            <a:endParaRPr lang="en-US" sz="2400" dirty="0"/>
          </a:p>
          <a:p>
            <a:r>
              <a:rPr lang="en-US" sz="2400" dirty="0"/>
              <a:t>Demand:		</a:t>
            </a:r>
            <a:r>
              <a:rPr lang="de-DE" sz="2400" dirty="0"/>
              <a:t>x = S(1/n –b(p-P)) = S/n + </a:t>
            </a:r>
            <a:r>
              <a:rPr lang="de-DE" sz="2400" dirty="0" err="1"/>
              <a:t>SbP</a:t>
            </a:r>
            <a:r>
              <a:rPr lang="de-DE" sz="2400" dirty="0"/>
              <a:t> – </a:t>
            </a:r>
            <a:r>
              <a:rPr lang="de-DE" sz="2400" dirty="0" err="1"/>
              <a:t>Sbp</a:t>
            </a:r>
            <a:endParaRPr lang="de-DE" sz="2400" dirty="0"/>
          </a:p>
          <a:p>
            <a:endParaRPr lang="de-DE" sz="2400" dirty="0"/>
          </a:p>
          <a:p>
            <a:r>
              <a:rPr lang="de-DE" sz="2400" dirty="0"/>
              <a:t>Every </a:t>
            </a:r>
            <a:r>
              <a:rPr lang="de-DE" sz="2400" dirty="0" err="1"/>
              <a:t>firms</a:t>
            </a:r>
            <a:r>
              <a:rPr lang="de-DE" sz="2400" dirty="0"/>
              <a:t> </a:t>
            </a:r>
            <a:r>
              <a:rPr lang="de-DE" sz="2400" dirty="0" err="1"/>
              <a:t>takes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price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other</a:t>
            </a:r>
            <a:r>
              <a:rPr lang="de-DE" sz="2400" dirty="0"/>
              <a:t> </a:t>
            </a:r>
            <a:r>
              <a:rPr lang="de-DE" sz="2400" dirty="0" err="1"/>
              <a:t>firms</a:t>
            </a:r>
            <a:r>
              <a:rPr lang="de-DE" sz="2400" dirty="0"/>
              <a:t> </a:t>
            </a:r>
            <a:r>
              <a:rPr lang="de-DE" sz="2400" dirty="0" err="1"/>
              <a:t>as</a:t>
            </a:r>
            <a:r>
              <a:rPr lang="de-DE" sz="2400" dirty="0"/>
              <a:t> </a:t>
            </a:r>
            <a:r>
              <a:rPr lang="de-DE" sz="2400" dirty="0" err="1"/>
              <a:t>given</a:t>
            </a:r>
            <a:r>
              <a:rPr lang="de-DE" sz="2400" dirty="0"/>
              <a:t> (</a:t>
            </a:r>
            <a:r>
              <a:rPr lang="de-DE" sz="2400" dirty="0" err="1"/>
              <a:t>see</a:t>
            </a:r>
            <a:r>
              <a:rPr lang="de-DE" sz="2400" dirty="0"/>
              <a:t>. </a:t>
            </a:r>
            <a:r>
              <a:rPr lang="de-DE" sz="2400" dirty="0" err="1"/>
              <a:t>Cournot</a:t>
            </a:r>
            <a:r>
              <a:rPr lang="de-DE" sz="2400" dirty="0"/>
              <a:t>):</a:t>
            </a:r>
          </a:p>
          <a:p>
            <a:r>
              <a:rPr lang="en-US" sz="2400" dirty="0"/>
              <a:t>→ A:=</a:t>
            </a:r>
            <a:r>
              <a:rPr lang="de-DE" sz="2400" dirty="0"/>
              <a:t> S/n + </a:t>
            </a:r>
            <a:r>
              <a:rPr lang="de-DE" sz="2400" dirty="0" err="1"/>
              <a:t>SbP</a:t>
            </a:r>
            <a:r>
              <a:rPr lang="de-DE" sz="2400" dirty="0"/>
              <a:t> und B:=Sb</a:t>
            </a:r>
          </a:p>
          <a:p>
            <a:endParaRPr lang="en-US" sz="2400" dirty="0"/>
          </a:p>
          <a:p>
            <a:r>
              <a:rPr lang="en-US" sz="2400" dirty="0"/>
              <a:t>→ 	x = A-Bp				(Monopoly)	→	dx=-</a:t>
            </a:r>
            <a:r>
              <a:rPr lang="en-US" sz="2400" dirty="0" err="1"/>
              <a:t>Bdp</a:t>
            </a:r>
            <a:r>
              <a:rPr lang="en-US" sz="2400" dirty="0"/>
              <a:t> →</a:t>
            </a:r>
            <a:r>
              <a:rPr lang="en-US" sz="2400" dirty="0" err="1"/>
              <a:t>dp</a:t>
            </a:r>
            <a:r>
              <a:rPr lang="en-US" sz="2400" dirty="0"/>
              <a:t>/dx= -1/B</a:t>
            </a:r>
          </a:p>
          <a:p>
            <a:r>
              <a:rPr lang="en-US" sz="2400" dirty="0"/>
              <a:t>	GE = p’(x)</a:t>
            </a:r>
            <a:r>
              <a:rPr lang="en-US" sz="2400" dirty="0" err="1"/>
              <a:t>x+p</a:t>
            </a:r>
            <a:r>
              <a:rPr lang="en-US" sz="2400" dirty="0"/>
              <a:t>(x)=p – x/B = p – x/(Sb) 	(Marginal revenue monopoly)</a:t>
            </a:r>
          </a:p>
          <a:p>
            <a:r>
              <a:rPr lang="en-US" sz="2400" dirty="0"/>
              <a:t>	GE = GK = k				(Optimum condition)</a:t>
            </a:r>
          </a:p>
          <a:p>
            <a:endParaRPr lang="en-US" sz="2400" dirty="0"/>
          </a:p>
          <a:p>
            <a:r>
              <a:rPr lang="en-US" sz="2400" dirty="0"/>
              <a:t>→ p = k + x/Sb = k + (S/n)/(Sb)	(Equilibrium)</a:t>
            </a:r>
          </a:p>
          <a:p>
            <a:endParaRPr lang="en-US" sz="2400" dirty="0"/>
          </a:p>
          <a:p>
            <a:r>
              <a:rPr lang="en-US" sz="2400" dirty="0"/>
              <a:t>→	p = k + 1/(</a:t>
            </a:r>
            <a:r>
              <a:rPr lang="en-US" sz="2400" dirty="0" err="1"/>
              <a:t>nb</a:t>
            </a:r>
            <a:r>
              <a:rPr lang="en-US" sz="2400" dirty="0"/>
              <a:t>)		→	 1/</a:t>
            </a:r>
            <a:r>
              <a:rPr lang="en-US" sz="2400" dirty="0" err="1"/>
              <a:t>nb</a:t>
            </a:r>
            <a:r>
              <a:rPr lang="en-US" sz="2400" dirty="0"/>
              <a:t>  (Mark-up vs </a:t>
            </a:r>
          </a:p>
          <a:p>
            <a:r>
              <a:rPr lang="en-US" sz="2400" dirty="0"/>
              <a:t>						perfect competition)</a:t>
            </a:r>
          </a:p>
          <a:p>
            <a:r>
              <a:rPr lang="en-US" sz="2400" dirty="0"/>
              <a:t>If the number of companies (n) increases, competition increases and</a:t>
            </a:r>
          </a:p>
          <a:p>
            <a:r>
              <a:rPr lang="en-US" sz="2400" dirty="0"/>
              <a:t>the price (p) that an individual company can charge decreases.</a:t>
            </a:r>
            <a:endParaRPr lang="de-DE" sz="2400" dirty="0"/>
          </a:p>
          <a:p>
            <a:endParaRPr lang="en-US" sz="2400" dirty="0"/>
          </a:p>
          <a:p>
            <a:endParaRPr lang="de-DE" sz="2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BEC1E15-B303-CC2D-A27D-D82206CFD74C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2761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F29D5-8687-8D20-FB1A-22BBD6C2D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29549E4-4FAD-3E1B-572F-741BEF1E224A}"/>
              </a:ext>
            </a:extLst>
          </p:cNvPr>
          <p:cNvSpPr txBox="1">
            <a:spLocks/>
          </p:cNvSpPr>
          <p:nvPr/>
        </p:nvSpPr>
        <p:spPr>
          <a:xfrm>
            <a:off x="1524000" y="-27384"/>
            <a:ext cx="9144000" cy="640485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800" dirty="0">
                <a:solidFill>
                  <a:sysClr val="windowText" lastClr="000000"/>
                </a:solidFill>
              </a:rPr>
              <a:t>Monopolistic competition: Equilibrium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14F5ED5-8EA0-12AC-F5CA-7A3D18DF57E2}"/>
              </a:ext>
            </a:extLst>
          </p:cNvPr>
          <p:cNvSpPr txBox="1"/>
          <p:nvPr/>
        </p:nvSpPr>
        <p:spPr>
          <a:xfrm>
            <a:off x="98612" y="724907"/>
            <a:ext cx="8303110" cy="19442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2400" u="sng" dirty="0" err="1"/>
              <a:t>Number</a:t>
            </a:r>
            <a:r>
              <a:rPr lang="de-DE" sz="2400" u="sng" dirty="0"/>
              <a:t> </a:t>
            </a:r>
            <a:r>
              <a:rPr lang="de-DE" sz="2400" u="sng" dirty="0" err="1"/>
              <a:t>of</a:t>
            </a:r>
            <a:r>
              <a:rPr lang="de-DE" sz="2400" u="sng" dirty="0"/>
              <a:t> </a:t>
            </a:r>
            <a:r>
              <a:rPr lang="de-DE" sz="2400" u="sng" dirty="0" err="1"/>
              <a:t>firms</a:t>
            </a:r>
            <a:r>
              <a:rPr lang="de-DE" sz="2400" u="sng" dirty="0"/>
              <a:t> in </a:t>
            </a:r>
            <a:r>
              <a:rPr lang="de-DE" sz="2400" u="sng" dirty="0" err="1"/>
              <a:t>equilibrium</a:t>
            </a:r>
            <a:r>
              <a:rPr lang="de-DE" sz="2400" u="sng" dirty="0"/>
              <a:t>:</a:t>
            </a:r>
          </a:p>
          <a:p>
            <a:endParaRPr lang="de-DE" sz="2400" dirty="0"/>
          </a:p>
          <a:p>
            <a:r>
              <a:rPr lang="en-US" sz="2400" dirty="0"/>
              <a:t>PP-Curve	p = k + 1/(</a:t>
            </a:r>
            <a:r>
              <a:rPr lang="en-US" sz="2400" dirty="0" err="1"/>
              <a:t>nb</a:t>
            </a:r>
            <a:r>
              <a:rPr lang="en-US" sz="2400" dirty="0"/>
              <a:t>)	average price in the sector</a:t>
            </a:r>
          </a:p>
          <a:p>
            <a:endParaRPr lang="en-US" sz="2400" dirty="0"/>
          </a:p>
          <a:p>
            <a:r>
              <a:rPr lang="en-US" sz="2400" dirty="0"/>
              <a:t>CC-Curve	DK = </a:t>
            </a:r>
            <a:r>
              <a:rPr lang="en-US" sz="2400" dirty="0" err="1"/>
              <a:t>n∙KF</a:t>
            </a:r>
            <a:r>
              <a:rPr lang="en-US" sz="2400" dirty="0"/>
              <a:t>/</a:t>
            </a:r>
            <a:r>
              <a:rPr lang="en-US" sz="2400" dirty="0" err="1"/>
              <a:t>S+k</a:t>
            </a:r>
            <a:r>
              <a:rPr lang="en-US" sz="2400" dirty="0"/>
              <a:t>	Average cost in the sector</a:t>
            </a:r>
          </a:p>
          <a:p>
            <a:endParaRPr lang="en-US" sz="2400" dirty="0"/>
          </a:p>
          <a:p>
            <a:endParaRPr lang="en-US" sz="2400" dirty="0"/>
          </a:p>
          <a:p>
            <a:endParaRPr lang="de-DE" sz="2400" dirty="0"/>
          </a:p>
          <a:p>
            <a:endParaRPr lang="de-DE" sz="2000" dirty="0"/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FCDB392A-1384-6430-3E04-1BB86C47F707}"/>
              </a:ext>
            </a:extLst>
          </p:cNvPr>
          <p:cNvCxnSpPr>
            <a:cxnSpLocks/>
          </p:cNvCxnSpPr>
          <p:nvPr/>
        </p:nvCxnSpPr>
        <p:spPr>
          <a:xfrm flipH="1" flipV="1">
            <a:off x="1562369" y="3212976"/>
            <a:ext cx="15954" cy="273630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8E35D39D-FE09-B1E4-6D9E-AE697DA05D70}"/>
              </a:ext>
            </a:extLst>
          </p:cNvPr>
          <p:cNvCxnSpPr>
            <a:cxnSpLocks/>
          </p:cNvCxnSpPr>
          <p:nvPr/>
        </p:nvCxnSpPr>
        <p:spPr>
          <a:xfrm>
            <a:off x="1578323" y="5949280"/>
            <a:ext cx="525189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>
            <a:extLst>
              <a:ext uri="{FF2B5EF4-FFF2-40B4-BE49-F238E27FC236}">
                <a16:creationId xmlns:a16="http://schemas.microsoft.com/office/drawing/2014/main" id="{8579ED93-49BF-0DE8-36CE-7F64BAA4D003}"/>
              </a:ext>
            </a:extLst>
          </p:cNvPr>
          <p:cNvSpPr txBox="1"/>
          <p:nvPr/>
        </p:nvSpPr>
        <p:spPr>
          <a:xfrm>
            <a:off x="6615970" y="6000646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54BBA24-AB12-3E61-C62E-77FBD59B5553}"/>
              </a:ext>
            </a:extLst>
          </p:cNvPr>
          <p:cNvSpPr txBox="1"/>
          <p:nvPr/>
        </p:nvSpPr>
        <p:spPr>
          <a:xfrm>
            <a:off x="1111605" y="3214718"/>
            <a:ext cx="450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DK</a:t>
            </a:r>
          </a:p>
          <a:p>
            <a:r>
              <a:rPr lang="de-DE" dirty="0"/>
              <a:t>p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A97249CA-B83E-C624-2775-52CEA050547B}"/>
              </a:ext>
            </a:extLst>
          </p:cNvPr>
          <p:cNvCxnSpPr>
            <a:cxnSpLocks/>
          </p:cNvCxnSpPr>
          <p:nvPr/>
        </p:nvCxnSpPr>
        <p:spPr>
          <a:xfrm flipV="1">
            <a:off x="2030273" y="3645024"/>
            <a:ext cx="3580498" cy="173748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hteck 14">
            <a:extLst>
              <a:ext uri="{FF2B5EF4-FFF2-40B4-BE49-F238E27FC236}">
                <a16:creationId xmlns:a16="http://schemas.microsoft.com/office/drawing/2014/main" id="{E7B354E3-263F-EC26-B08A-903A91EF7F2E}"/>
              </a:ext>
            </a:extLst>
          </p:cNvPr>
          <p:cNvSpPr/>
          <p:nvPr/>
        </p:nvSpPr>
        <p:spPr>
          <a:xfrm>
            <a:off x="6129060" y="5110162"/>
            <a:ext cx="10373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PP-Curve</a:t>
            </a:r>
            <a:endParaRPr lang="de-DE" dirty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34B0C037-994D-4738-5460-B21FD55D972E}"/>
              </a:ext>
            </a:extLst>
          </p:cNvPr>
          <p:cNvSpPr/>
          <p:nvPr/>
        </p:nvSpPr>
        <p:spPr>
          <a:xfrm>
            <a:off x="5575813" y="3374941"/>
            <a:ext cx="10469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CC-Curve</a:t>
            </a:r>
            <a:endParaRPr lang="de-DE" dirty="0"/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D05A2B4A-CCD9-FDCF-48ED-15DBED05783E}"/>
              </a:ext>
            </a:extLst>
          </p:cNvPr>
          <p:cNvCxnSpPr/>
          <p:nvPr/>
        </p:nvCxnSpPr>
        <p:spPr>
          <a:xfrm flipH="1">
            <a:off x="1578323" y="4396462"/>
            <a:ext cx="24482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66A47473-5128-A47F-13A6-1C0298F5B244}"/>
              </a:ext>
            </a:extLst>
          </p:cNvPr>
          <p:cNvCxnSpPr>
            <a:cxnSpLocks/>
          </p:cNvCxnSpPr>
          <p:nvPr/>
        </p:nvCxnSpPr>
        <p:spPr>
          <a:xfrm flipV="1">
            <a:off x="4026595" y="4396462"/>
            <a:ext cx="0" cy="155281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hteck 20">
            <a:extLst>
              <a:ext uri="{FF2B5EF4-FFF2-40B4-BE49-F238E27FC236}">
                <a16:creationId xmlns:a16="http://schemas.microsoft.com/office/drawing/2014/main" id="{72451E04-2C91-C6DE-A897-2061B4232265}"/>
              </a:ext>
            </a:extLst>
          </p:cNvPr>
          <p:cNvSpPr/>
          <p:nvPr/>
        </p:nvSpPr>
        <p:spPr>
          <a:xfrm>
            <a:off x="3873348" y="5949280"/>
            <a:ext cx="421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n*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885FEE83-2C30-F6F0-945F-027D994C122F}"/>
              </a:ext>
            </a:extLst>
          </p:cNvPr>
          <p:cNvSpPr/>
          <p:nvPr/>
        </p:nvSpPr>
        <p:spPr>
          <a:xfrm>
            <a:off x="1187337" y="4191489"/>
            <a:ext cx="421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p*</a:t>
            </a:r>
          </a:p>
        </p:txBody>
      </p:sp>
      <p:sp>
        <p:nvSpPr>
          <p:cNvPr id="23" name="Freihandform: Form 22">
            <a:extLst>
              <a:ext uri="{FF2B5EF4-FFF2-40B4-BE49-F238E27FC236}">
                <a16:creationId xmlns:a16="http://schemas.microsoft.com/office/drawing/2014/main" id="{634B5499-1EF2-C9C9-968B-140F34A742C1}"/>
              </a:ext>
            </a:extLst>
          </p:cNvPr>
          <p:cNvSpPr/>
          <p:nvPr/>
        </p:nvSpPr>
        <p:spPr>
          <a:xfrm>
            <a:off x="2259129" y="3234690"/>
            <a:ext cx="3966210" cy="1863090"/>
          </a:xfrm>
          <a:custGeom>
            <a:avLst/>
            <a:gdLst>
              <a:gd name="connsiteX0" fmla="*/ 0 w 3966210"/>
              <a:gd name="connsiteY0" fmla="*/ 0 h 1863090"/>
              <a:gd name="connsiteX1" fmla="*/ 1760220 w 3966210"/>
              <a:gd name="connsiteY1" fmla="*/ 1200150 h 1863090"/>
              <a:gd name="connsiteX2" fmla="*/ 3966210 w 3966210"/>
              <a:gd name="connsiteY2" fmla="*/ 1863090 h 1863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66210" h="1863090">
                <a:moveTo>
                  <a:pt x="0" y="0"/>
                </a:moveTo>
                <a:cubicBezTo>
                  <a:pt x="549592" y="444817"/>
                  <a:pt x="1099185" y="889635"/>
                  <a:pt x="1760220" y="1200150"/>
                </a:cubicBezTo>
                <a:cubicBezTo>
                  <a:pt x="2421255" y="1510665"/>
                  <a:pt x="3193732" y="1686877"/>
                  <a:pt x="3966210" y="186309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24014D8D-2D05-BDB8-24D4-72B0A15CE9D1}"/>
              </a:ext>
            </a:extLst>
          </p:cNvPr>
          <p:cNvCxnSpPr/>
          <p:nvPr/>
        </p:nvCxnSpPr>
        <p:spPr>
          <a:xfrm flipH="1">
            <a:off x="4422840" y="4221940"/>
            <a:ext cx="1912989" cy="1995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2916F18C-B3FD-17A6-73B9-540909E77311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955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7C946-650D-CAFF-D6E4-BF1D4AA9A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0A99297-FFE6-81D3-0979-D29F85F4CE7A}"/>
              </a:ext>
            </a:extLst>
          </p:cNvPr>
          <p:cNvSpPr txBox="1">
            <a:spLocks/>
          </p:cNvSpPr>
          <p:nvPr/>
        </p:nvSpPr>
        <p:spPr>
          <a:xfrm>
            <a:off x="1524000" y="-27384"/>
            <a:ext cx="9144000" cy="640485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800" dirty="0">
                <a:solidFill>
                  <a:sysClr val="windowText" lastClr="000000"/>
                </a:solidFill>
              </a:rPr>
              <a:t>Monopolistic Competition and Trade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35D30E9-25EF-E6A5-8B48-DF2B1FE3FDF7}"/>
              </a:ext>
            </a:extLst>
          </p:cNvPr>
          <p:cNvSpPr txBox="1"/>
          <p:nvPr/>
        </p:nvSpPr>
        <p:spPr>
          <a:xfrm>
            <a:off x="644504" y="650312"/>
            <a:ext cx="9144000" cy="551963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400" dirty="0"/>
              <a:t>Under monopolistic competition without trade, a small country (limited production capacity) must choose </a:t>
            </a:r>
            <a:r>
              <a:rPr lang="en-US" sz="2400" dirty="0" err="1"/>
              <a:t>betweenmore</a:t>
            </a:r>
            <a:r>
              <a:rPr lang="en-US" sz="2400" dirty="0"/>
              <a:t> product variants or higher production</a:t>
            </a:r>
          </a:p>
          <a:p>
            <a:r>
              <a:rPr lang="en-US" sz="2400" dirty="0"/>
              <a:t>							</a:t>
            </a:r>
            <a:endParaRPr lang="de-DE" sz="2000" dirty="0"/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822922C6-CB9B-39C3-2666-CD0EDD2E7750}"/>
              </a:ext>
            </a:extLst>
          </p:cNvPr>
          <p:cNvCxnSpPr>
            <a:cxnSpLocks/>
          </p:cNvCxnSpPr>
          <p:nvPr/>
        </p:nvCxnSpPr>
        <p:spPr>
          <a:xfrm flipH="1" flipV="1">
            <a:off x="1778937" y="3645024"/>
            <a:ext cx="15954" cy="273630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F25DB431-B29F-9B87-CBF6-30505FA78ADA}"/>
              </a:ext>
            </a:extLst>
          </p:cNvPr>
          <p:cNvCxnSpPr>
            <a:cxnSpLocks/>
          </p:cNvCxnSpPr>
          <p:nvPr/>
        </p:nvCxnSpPr>
        <p:spPr>
          <a:xfrm>
            <a:off x="1794891" y="6381328"/>
            <a:ext cx="525189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>
            <a:extLst>
              <a:ext uri="{FF2B5EF4-FFF2-40B4-BE49-F238E27FC236}">
                <a16:creationId xmlns:a16="http://schemas.microsoft.com/office/drawing/2014/main" id="{992180F0-6B7F-F932-5D3D-8A670C796E05}"/>
              </a:ext>
            </a:extLst>
          </p:cNvPr>
          <p:cNvSpPr txBox="1"/>
          <p:nvPr/>
        </p:nvSpPr>
        <p:spPr>
          <a:xfrm>
            <a:off x="6704475" y="639447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45B3D70-C550-70FC-EC97-05A2FA9AD565}"/>
              </a:ext>
            </a:extLst>
          </p:cNvPr>
          <p:cNvSpPr txBox="1"/>
          <p:nvPr/>
        </p:nvSpPr>
        <p:spPr>
          <a:xfrm>
            <a:off x="1328173" y="3646766"/>
            <a:ext cx="450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DK</a:t>
            </a:r>
          </a:p>
          <a:p>
            <a:r>
              <a:rPr lang="de-DE" dirty="0"/>
              <a:t>p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5A94E5C8-F883-F9D3-424B-9DEBEBD9AAF6}"/>
              </a:ext>
            </a:extLst>
          </p:cNvPr>
          <p:cNvCxnSpPr>
            <a:cxnSpLocks/>
          </p:cNvCxnSpPr>
          <p:nvPr/>
        </p:nvCxnSpPr>
        <p:spPr>
          <a:xfrm flipV="1">
            <a:off x="2085068" y="3806990"/>
            <a:ext cx="2373735" cy="11844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hteck 11">
            <a:extLst>
              <a:ext uri="{FF2B5EF4-FFF2-40B4-BE49-F238E27FC236}">
                <a16:creationId xmlns:a16="http://schemas.microsoft.com/office/drawing/2014/main" id="{C59F0BA3-2E7C-6829-3A12-5802435FDBFD}"/>
              </a:ext>
            </a:extLst>
          </p:cNvPr>
          <p:cNvSpPr/>
          <p:nvPr/>
        </p:nvSpPr>
        <p:spPr>
          <a:xfrm>
            <a:off x="6345628" y="5542210"/>
            <a:ext cx="10373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PP-Curve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DE35CAA6-0AE4-5009-95D2-73B5EED2E565}"/>
              </a:ext>
            </a:extLst>
          </p:cNvPr>
          <p:cNvSpPr/>
          <p:nvPr/>
        </p:nvSpPr>
        <p:spPr>
          <a:xfrm>
            <a:off x="4420840" y="3600598"/>
            <a:ext cx="19466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CC-Curve (autarky)</a:t>
            </a:r>
            <a:endParaRPr lang="de-DE" dirty="0"/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7B31CCAB-A4BF-2BB9-2E1E-0F8AF46B3EF1}"/>
              </a:ext>
            </a:extLst>
          </p:cNvPr>
          <p:cNvCxnSpPr>
            <a:cxnSpLocks/>
          </p:cNvCxnSpPr>
          <p:nvPr/>
        </p:nvCxnSpPr>
        <p:spPr>
          <a:xfrm flipH="1">
            <a:off x="1794891" y="4365104"/>
            <a:ext cx="154950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86127018-1C9A-0A8E-EE5C-E8E91FAE373E}"/>
              </a:ext>
            </a:extLst>
          </p:cNvPr>
          <p:cNvCxnSpPr>
            <a:cxnSpLocks/>
          </p:cNvCxnSpPr>
          <p:nvPr/>
        </p:nvCxnSpPr>
        <p:spPr>
          <a:xfrm flipV="1">
            <a:off x="3344397" y="4365104"/>
            <a:ext cx="0" cy="201622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hteck 15">
            <a:extLst>
              <a:ext uri="{FF2B5EF4-FFF2-40B4-BE49-F238E27FC236}">
                <a16:creationId xmlns:a16="http://schemas.microsoft.com/office/drawing/2014/main" id="{0122D6C6-30CF-3AB4-5446-A04B0968DE29}"/>
              </a:ext>
            </a:extLst>
          </p:cNvPr>
          <p:cNvSpPr/>
          <p:nvPr/>
        </p:nvSpPr>
        <p:spPr>
          <a:xfrm>
            <a:off x="3169490" y="6361856"/>
            <a:ext cx="554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err="1"/>
              <a:t>nA</a:t>
            </a:r>
            <a:r>
              <a:rPr lang="de-DE" dirty="0"/>
              <a:t>*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CE25841E-CE6A-A283-2A36-765852BA4BA2}"/>
              </a:ext>
            </a:extLst>
          </p:cNvPr>
          <p:cNvSpPr/>
          <p:nvPr/>
        </p:nvSpPr>
        <p:spPr>
          <a:xfrm>
            <a:off x="1289467" y="4180438"/>
            <a:ext cx="554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err="1"/>
              <a:t>pA</a:t>
            </a:r>
            <a:r>
              <a:rPr lang="de-DE" dirty="0"/>
              <a:t>*</a:t>
            </a:r>
          </a:p>
        </p:txBody>
      </p:sp>
      <p:sp>
        <p:nvSpPr>
          <p:cNvPr id="18" name="Freihandform: Form 17">
            <a:extLst>
              <a:ext uri="{FF2B5EF4-FFF2-40B4-BE49-F238E27FC236}">
                <a16:creationId xmlns:a16="http://schemas.microsoft.com/office/drawing/2014/main" id="{2C76AF87-169D-6B4D-2015-690D944E0723}"/>
              </a:ext>
            </a:extLst>
          </p:cNvPr>
          <p:cNvSpPr/>
          <p:nvPr/>
        </p:nvSpPr>
        <p:spPr>
          <a:xfrm>
            <a:off x="2475697" y="3666738"/>
            <a:ext cx="3966210" cy="1863090"/>
          </a:xfrm>
          <a:custGeom>
            <a:avLst/>
            <a:gdLst>
              <a:gd name="connsiteX0" fmla="*/ 0 w 3966210"/>
              <a:gd name="connsiteY0" fmla="*/ 0 h 1863090"/>
              <a:gd name="connsiteX1" fmla="*/ 1760220 w 3966210"/>
              <a:gd name="connsiteY1" fmla="*/ 1200150 h 1863090"/>
              <a:gd name="connsiteX2" fmla="*/ 3966210 w 3966210"/>
              <a:gd name="connsiteY2" fmla="*/ 1863090 h 1863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66210" h="1863090">
                <a:moveTo>
                  <a:pt x="0" y="0"/>
                </a:moveTo>
                <a:cubicBezTo>
                  <a:pt x="549592" y="444817"/>
                  <a:pt x="1099185" y="889635"/>
                  <a:pt x="1760220" y="1200150"/>
                </a:cubicBezTo>
                <a:cubicBezTo>
                  <a:pt x="2421255" y="1510665"/>
                  <a:pt x="3193732" y="1686877"/>
                  <a:pt x="3966210" y="186309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BC22656C-9771-1DBF-D660-C204DD2165BB}"/>
              </a:ext>
            </a:extLst>
          </p:cNvPr>
          <p:cNvCxnSpPr>
            <a:cxnSpLocks/>
          </p:cNvCxnSpPr>
          <p:nvPr/>
        </p:nvCxnSpPr>
        <p:spPr>
          <a:xfrm flipV="1">
            <a:off x="2403496" y="4705301"/>
            <a:ext cx="3106444" cy="7771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ck 21">
            <a:extLst>
              <a:ext uri="{FF2B5EF4-FFF2-40B4-BE49-F238E27FC236}">
                <a16:creationId xmlns:a16="http://schemas.microsoft.com/office/drawing/2014/main" id="{635B7962-EE48-A22F-2A92-DE1DB3B1E61C}"/>
              </a:ext>
            </a:extLst>
          </p:cNvPr>
          <p:cNvSpPr/>
          <p:nvPr/>
        </p:nvSpPr>
        <p:spPr>
          <a:xfrm>
            <a:off x="5468685" y="4413617"/>
            <a:ext cx="1808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CC-</a:t>
            </a:r>
            <a:r>
              <a:rPr lang="en-US" dirty="0" err="1"/>
              <a:t>Kurve</a:t>
            </a:r>
            <a:r>
              <a:rPr lang="en-US" dirty="0"/>
              <a:t>  (Trade)</a:t>
            </a:r>
            <a:endParaRPr lang="de-DE" dirty="0"/>
          </a:p>
        </p:txBody>
      </p: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5FD550C9-8B78-2C5B-150B-96D72B5FBA96}"/>
              </a:ext>
            </a:extLst>
          </p:cNvPr>
          <p:cNvCxnSpPr>
            <a:cxnSpLocks/>
          </p:cNvCxnSpPr>
          <p:nvPr/>
        </p:nvCxnSpPr>
        <p:spPr>
          <a:xfrm flipH="1">
            <a:off x="1778937" y="4941168"/>
            <a:ext cx="2645580" cy="5029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18AB2CC3-B7F5-FDBC-A7EA-E26CA3BF648C}"/>
              </a:ext>
            </a:extLst>
          </p:cNvPr>
          <p:cNvCxnSpPr>
            <a:cxnSpLocks/>
          </p:cNvCxnSpPr>
          <p:nvPr/>
        </p:nvCxnSpPr>
        <p:spPr>
          <a:xfrm flipV="1">
            <a:off x="4458802" y="5013176"/>
            <a:ext cx="0" cy="134317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hteck 26">
            <a:extLst>
              <a:ext uri="{FF2B5EF4-FFF2-40B4-BE49-F238E27FC236}">
                <a16:creationId xmlns:a16="http://schemas.microsoft.com/office/drawing/2014/main" id="{757A191F-EB87-CF89-6EF9-4C77FE63648A}"/>
              </a:ext>
            </a:extLst>
          </p:cNvPr>
          <p:cNvSpPr/>
          <p:nvPr/>
        </p:nvSpPr>
        <p:spPr>
          <a:xfrm>
            <a:off x="1321782" y="4781649"/>
            <a:ext cx="5661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pH*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3FF6927E-6FC1-CE97-CD41-F37F14857D0A}"/>
              </a:ext>
            </a:extLst>
          </p:cNvPr>
          <p:cNvSpPr/>
          <p:nvPr/>
        </p:nvSpPr>
        <p:spPr>
          <a:xfrm>
            <a:off x="4136835" y="6368183"/>
            <a:ext cx="5661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err="1"/>
              <a:t>nH</a:t>
            </a:r>
            <a:r>
              <a:rPr lang="de-DE" dirty="0"/>
              <a:t>*</a:t>
            </a:r>
          </a:p>
        </p:txBody>
      </p:sp>
      <p:cxnSp>
        <p:nvCxnSpPr>
          <p:cNvPr id="40" name="Gerade Verbindung mit Pfeil 39">
            <a:extLst>
              <a:ext uri="{FF2B5EF4-FFF2-40B4-BE49-F238E27FC236}">
                <a16:creationId xmlns:a16="http://schemas.microsoft.com/office/drawing/2014/main" id="{2283F72A-036D-D5E6-C4DE-200E96FECCDB}"/>
              </a:ext>
            </a:extLst>
          </p:cNvPr>
          <p:cNvCxnSpPr/>
          <p:nvPr/>
        </p:nvCxnSpPr>
        <p:spPr>
          <a:xfrm>
            <a:off x="1289467" y="4413617"/>
            <a:ext cx="0" cy="5275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>
            <a:extLst>
              <a:ext uri="{FF2B5EF4-FFF2-40B4-BE49-F238E27FC236}">
                <a16:creationId xmlns:a16="http://schemas.microsoft.com/office/drawing/2014/main" id="{C92F7778-1DC6-F017-87F7-5895FB6C83F9}"/>
              </a:ext>
            </a:extLst>
          </p:cNvPr>
          <p:cNvCxnSpPr/>
          <p:nvPr/>
        </p:nvCxnSpPr>
        <p:spPr>
          <a:xfrm>
            <a:off x="3389001" y="6731188"/>
            <a:ext cx="8773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10631CF5-5F4D-E142-5C28-C4EF1380A7FB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561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2" grpId="0"/>
      <p:bldP spid="27" grpId="0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F6467-1C3C-BC36-BC65-BA6330F3C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53F948B-75C7-7409-2946-E36AE04BC4F5}"/>
              </a:ext>
            </a:extLst>
          </p:cNvPr>
          <p:cNvSpPr txBox="1">
            <a:spLocks/>
          </p:cNvSpPr>
          <p:nvPr/>
        </p:nvSpPr>
        <p:spPr>
          <a:xfrm>
            <a:off x="1524000" y="-27384"/>
            <a:ext cx="9144000" cy="640485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700" dirty="0">
                <a:solidFill>
                  <a:sysClr val="windowText" lastClr="000000"/>
                </a:solidFill>
              </a:rPr>
              <a:t>Monopolistic competition vs. comparative cost advantages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B03AE99-EE72-0A23-BF96-AD499732335F}"/>
              </a:ext>
            </a:extLst>
          </p:cNvPr>
          <p:cNvSpPr txBox="1"/>
          <p:nvPr/>
        </p:nvSpPr>
        <p:spPr>
          <a:xfrm>
            <a:off x="573505" y="523891"/>
            <a:ext cx="9959788" cy="551963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Inter-industry Trade: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Comparative advantage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Specializationin</a:t>
            </a:r>
            <a:r>
              <a:rPr lang="en-US" sz="2400" dirty="0"/>
              <a:t> Sectors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Direction of Trade flows given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Industrial goods Cloth (Germany/Vietnam)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Intra-industry Trade: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Internal Economies of Scale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Exchange of product variants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Direction of trade flows is not given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z.B.</a:t>
            </a:r>
            <a:r>
              <a:rPr lang="en-US" sz="2400" dirty="0"/>
              <a:t> Automotive sector (Germany/Japan)</a:t>
            </a:r>
            <a:endParaRPr lang="de-DE" sz="2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FEF8233-CBB2-31E5-2051-4594325380C4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6303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382FB-E20A-54E5-A041-30E7372D9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73A9515-0D38-6E6F-F200-194D68D6A627}"/>
              </a:ext>
            </a:extLst>
          </p:cNvPr>
          <p:cNvSpPr txBox="1">
            <a:spLocks/>
          </p:cNvSpPr>
          <p:nvPr/>
        </p:nvSpPr>
        <p:spPr>
          <a:xfrm>
            <a:off x="679525" y="78061"/>
            <a:ext cx="4398085" cy="640485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800" dirty="0">
                <a:solidFill>
                  <a:sysClr val="windowText" lastClr="000000"/>
                </a:solidFill>
              </a:rPr>
              <a:t>Economies of Scale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481E97C-6CC1-526E-016B-06705B72554B}"/>
              </a:ext>
            </a:extLst>
          </p:cNvPr>
          <p:cNvSpPr txBox="1"/>
          <p:nvPr/>
        </p:nvSpPr>
        <p:spPr>
          <a:xfrm>
            <a:off x="80683" y="718546"/>
            <a:ext cx="9144000" cy="551963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2400" dirty="0"/>
              <a:t>CRS:</a:t>
            </a:r>
          </a:p>
          <a:p>
            <a:endParaRPr lang="de-DE" sz="2400" dirty="0"/>
          </a:p>
          <a:p>
            <a:r>
              <a:rPr lang="de-DE" sz="2400" dirty="0"/>
              <a:t>			Y=F(L): 2L↑ → 2Y↑ </a:t>
            </a:r>
          </a:p>
          <a:p>
            <a:endParaRPr lang="de-DE" sz="2400" dirty="0"/>
          </a:p>
          <a:p>
            <a:endParaRPr lang="de-DE" sz="2400" dirty="0"/>
          </a:p>
          <a:p>
            <a:r>
              <a:rPr lang="de-DE" sz="2400" dirty="0"/>
              <a:t>IRS:</a:t>
            </a:r>
          </a:p>
          <a:p>
            <a:endParaRPr lang="de-DE" sz="2400" dirty="0"/>
          </a:p>
          <a:p>
            <a:r>
              <a:rPr lang="de-DE" sz="2400" dirty="0"/>
              <a:t>			Y=F(L): 2L↑ → 3Y↑</a:t>
            </a:r>
          </a:p>
          <a:p>
            <a:endParaRPr lang="de-DE" sz="2400" dirty="0"/>
          </a:p>
          <a:p>
            <a:endParaRPr lang="de-DE" sz="2400" dirty="0"/>
          </a:p>
          <a:p>
            <a:r>
              <a:rPr lang="de-DE" sz="2400" dirty="0"/>
              <a:t>DRS:</a:t>
            </a:r>
          </a:p>
          <a:p>
            <a:r>
              <a:rPr lang="de-DE" sz="2400" dirty="0"/>
              <a:t>		</a:t>
            </a:r>
          </a:p>
          <a:p>
            <a:r>
              <a:rPr lang="de-DE" sz="2400" dirty="0"/>
              <a:t>			Y=F(L): 2L↑ → 1Y↑</a:t>
            </a:r>
          </a:p>
          <a:p>
            <a:endParaRPr lang="de-DE" sz="2400" dirty="0"/>
          </a:p>
          <a:p>
            <a:endParaRPr lang="de-DE" sz="2400" dirty="0"/>
          </a:p>
          <a:p>
            <a:endParaRPr lang="de-DE" sz="2400" dirty="0"/>
          </a:p>
          <a:p>
            <a:endParaRPr lang="de-DE" sz="2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9D7E08E1-6249-9890-217C-5892E4426BB8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9694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11063-A118-F58E-CB20-DFB787799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6F1CBDD-C9DD-92ED-6D33-6DFA8778C058}"/>
              </a:ext>
            </a:extLst>
          </p:cNvPr>
          <p:cNvSpPr txBox="1">
            <a:spLocks/>
          </p:cNvSpPr>
          <p:nvPr/>
        </p:nvSpPr>
        <p:spPr>
          <a:xfrm>
            <a:off x="1797" y="-27384"/>
            <a:ext cx="9144000" cy="640485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800" dirty="0">
                <a:solidFill>
                  <a:sysClr val="windowText" lastClr="000000"/>
                </a:solidFill>
              </a:rPr>
              <a:t>Economies of Scale</a:t>
            </a:r>
          </a:p>
        </p:txBody>
      </p:sp>
      <p:cxnSp>
        <p:nvCxnSpPr>
          <p:cNvPr id="45" name="Gerade Verbindung mit Pfeil 44">
            <a:extLst>
              <a:ext uri="{FF2B5EF4-FFF2-40B4-BE49-F238E27FC236}">
                <a16:creationId xmlns:a16="http://schemas.microsoft.com/office/drawing/2014/main" id="{F0C25FE3-08B8-7473-8F88-32E8E36C685C}"/>
              </a:ext>
            </a:extLst>
          </p:cNvPr>
          <p:cNvCxnSpPr>
            <a:cxnSpLocks/>
          </p:cNvCxnSpPr>
          <p:nvPr/>
        </p:nvCxnSpPr>
        <p:spPr>
          <a:xfrm flipV="1">
            <a:off x="216853" y="755412"/>
            <a:ext cx="14426" cy="129614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>
            <a:extLst>
              <a:ext uri="{FF2B5EF4-FFF2-40B4-BE49-F238E27FC236}">
                <a16:creationId xmlns:a16="http://schemas.microsoft.com/office/drawing/2014/main" id="{89B93BB3-1283-6E8E-EEA9-0CCB49A8D7F4}"/>
              </a:ext>
            </a:extLst>
          </p:cNvPr>
          <p:cNvCxnSpPr>
            <a:cxnSpLocks/>
          </p:cNvCxnSpPr>
          <p:nvPr/>
        </p:nvCxnSpPr>
        <p:spPr>
          <a:xfrm>
            <a:off x="216853" y="2051556"/>
            <a:ext cx="230425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feld 60">
            <a:extLst>
              <a:ext uri="{FF2B5EF4-FFF2-40B4-BE49-F238E27FC236}">
                <a16:creationId xmlns:a16="http://schemas.microsoft.com/office/drawing/2014/main" id="{2606BD56-7B90-6942-24C2-33CA1FF775A7}"/>
              </a:ext>
            </a:extLst>
          </p:cNvPr>
          <p:cNvSpPr txBox="1"/>
          <p:nvPr/>
        </p:nvSpPr>
        <p:spPr>
          <a:xfrm>
            <a:off x="2233077" y="1979548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L</a:t>
            </a:r>
          </a:p>
        </p:txBody>
      </p:sp>
      <p:sp>
        <p:nvSpPr>
          <p:cNvPr id="68" name="Textfeld 67">
            <a:extLst>
              <a:ext uri="{FF2B5EF4-FFF2-40B4-BE49-F238E27FC236}">
                <a16:creationId xmlns:a16="http://schemas.microsoft.com/office/drawing/2014/main" id="{331160D6-C8BD-E57D-0D2C-B3FB2DACE42C}"/>
              </a:ext>
            </a:extLst>
          </p:cNvPr>
          <p:cNvSpPr txBox="1"/>
          <p:nvPr/>
        </p:nvSpPr>
        <p:spPr>
          <a:xfrm>
            <a:off x="-5437" y="81812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Y</a:t>
            </a:r>
          </a:p>
        </p:txBody>
      </p:sp>
      <p:cxnSp>
        <p:nvCxnSpPr>
          <p:cNvPr id="103" name="Gerade Verbindung mit Pfeil 102">
            <a:extLst>
              <a:ext uri="{FF2B5EF4-FFF2-40B4-BE49-F238E27FC236}">
                <a16:creationId xmlns:a16="http://schemas.microsoft.com/office/drawing/2014/main" id="{F8F03018-8478-6C9F-2CE5-5990077701D0}"/>
              </a:ext>
            </a:extLst>
          </p:cNvPr>
          <p:cNvCxnSpPr>
            <a:cxnSpLocks/>
          </p:cNvCxnSpPr>
          <p:nvPr/>
        </p:nvCxnSpPr>
        <p:spPr>
          <a:xfrm flipV="1">
            <a:off x="3385205" y="764704"/>
            <a:ext cx="14426" cy="129614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Gerade Verbindung mit Pfeil 103">
            <a:extLst>
              <a:ext uri="{FF2B5EF4-FFF2-40B4-BE49-F238E27FC236}">
                <a16:creationId xmlns:a16="http://schemas.microsoft.com/office/drawing/2014/main" id="{1E35144C-3B1D-AF3F-7F61-8E56107BCDBE}"/>
              </a:ext>
            </a:extLst>
          </p:cNvPr>
          <p:cNvCxnSpPr>
            <a:cxnSpLocks/>
          </p:cNvCxnSpPr>
          <p:nvPr/>
        </p:nvCxnSpPr>
        <p:spPr>
          <a:xfrm>
            <a:off x="3385205" y="2060848"/>
            <a:ext cx="230425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feld 104">
            <a:extLst>
              <a:ext uri="{FF2B5EF4-FFF2-40B4-BE49-F238E27FC236}">
                <a16:creationId xmlns:a16="http://schemas.microsoft.com/office/drawing/2014/main" id="{1D44E7BD-EDD3-47CA-B8D4-350298CFDC9E}"/>
              </a:ext>
            </a:extLst>
          </p:cNvPr>
          <p:cNvSpPr txBox="1"/>
          <p:nvPr/>
        </p:nvSpPr>
        <p:spPr>
          <a:xfrm>
            <a:off x="5401429" y="198884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Y</a:t>
            </a:r>
          </a:p>
        </p:txBody>
      </p:sp>
      <p:sp>
        <p:nvSpPr>
          <p:cNvPr id="106" name="Textfeld 105">
            <a:extLst>
              <a:ext uri="{FF2B5EF4-FFF2-40B4-BE49-F238E27FC236}">
                <a16:creationId xmlns:a16="http://schemas.microsoft.com/office/drawing/2014/main" id="{2105BBF8-04BE-42FF-9B8E-7FB7225C7A6C}"/>
              </a:ext>
            </a:extLst>
          </p:cNvPr>
          <p:cNvSpPr txBox="1"/>
          <p:nvPr/>
        </p:nvSpPr>
        <p:spPr>
          <a:xfrm>
            <a:off x="3102755" y="82742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K</a:t>
            </a:r>
          </a:p>
        </p:txBody>
      </p:sp>
      <p:cxnSp>
        <p:nvCxnSpPr>
          <p:cNvPr id="107" name="Gerade Verbindung mit Pfeil 106">
            <a:extLst>
              <a:ext uri="{FF2B5EF4-FFF2-40B4-BE49-F238E27FC236}">
                <a16:creationId xmlns:a16="http://schemas.microsoft.com/office/drawing/2014/main" id="{6693F0CE-AA75-A78C-5CA5-D6AF4539B385}"/>
              </a:ext>
            </a:extLst>
          </p:cNvPr>
          <p:cNvCxnSpPr>
            <a:cxnSpLocks/>
          </p:cNvCxnSpPr>
          <p:nvPr/>
        </p:nvCxnSpPr>
        <p:spPr>
          <a:xfrm flipV="1">
            <a:off x="6259943" y="764704"/>
            <a:ext cx="14426" cy="129614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Gerade Verbindung mit Pfeil 107">
            <a:extLst>
              <a:ext uri="{FF2B5EF4-FFF2-40B4-BE49-F238E27FC236}">
                <a16:creationId xmlns:a16="http://schemas.microsoft.com/office/drawing/2014/main" id="{D8FFE241-BF89-FCCF-E50F-CC6EABE741DB}"/>
              </a:ext>
            </a:extLst>
          </p:cNvPr>
          <p:cNvCxnSpPr>
            <a:cxnSpLocks/>
          </p:cNvCxnSpPr>
          <p:nvPr/>
        </p:nvCxnSpPr>
        <p:spPr>
          <a:xfrm>
            <a:off x="6259943" y="2060848"/>
            <a:ext cx="230425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feld 108">
            <a:extLst>
              <a:ext uri="{FF2B5EF4-FFF2-40B4-BE49-F238E27FC236}">
                <a16:creationId xmlns:a16="http://schemas.microsoft.com/office/drawing/2014/main" id="{4F070B50-B244-F716-FE6E-7A39F5FA7015}"/>
              </a:ext>
            </a:extLst>
          </p:cNvPr>
          <p:cNvSpPr txBox="1"/>
          <p:nvPr/>
        </p:nvSpPr>
        <p:spPr>
          <a:xfrm>
            <a:off x="8276167" y="198884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Y</a:t>
            </a:r>
          </a:p>
        </p:txBody>
      </p:sp>
      <p:sp>
        <p:nvSpPr>
          <p:cNvPr id="110" name="Textfeld 109">
            <a:extLst>
              <a:ext uri="{FF2B5EF4-FFF2-40B4-BE49-F238E27FC236}">
                <a16:creationId xmlns:a16="http://schemas.microsoft.com/office/drawing/2014/main" id="{3C0C4FBD-6E6D-6C11-7970-19B74E806E3E}"/>
              </a:ext>
            </a:extLst>
          </p:cNvPr>
          <p:cNvSpPr txBox="1"/>
          <p:nvPr/>
        </p:nvSpPr>
        <p:spPr>
          <a:xfrm>
            <a:off x="5801824" y="82742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MC</a:t>
            </a:r>
          </a:p>
        </p:txBody>
      </p:sp>
      <p:sp>
        <p:nvSpPr>
          <p:cNvPr id="111" name="Textfeld 110">
            <a:extLst>
              <a:ext uri="{FF2B5EF4-FFF2-40B4-BE49-F238E27FC236}">
                <a16:creationId xmlns:a16="http://schemas.microsoft.com/office/drawing/2014/main" id="{3E1EA22B-9749-1B62-E65A-A48939D18506}"/>
              </a:ext>
            </a:extLst>
          </p:cNvPr>
          <p:cNvSpPr txBox="1"/>
          <p:nvPr/>
        </p:nvSpPr>
        <p:spPr>
          <a:xfrm>
            <a:off x="3160030" y="395371"/>
            <a:ext cx="535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dirty="0"/>
              <a:t>CRS</a:t>
            </a:r>
            <a:endParaRPr lang="de-DE" dirty="0"/>
          </a:p>
        </p:txBody>
      </p:sp>
      <p:cxnSp>
        <p:nvCxnSpPr>
          <p:cNvPr id="125" name="Gerade Verbindung mit Pfeil 124">
            <a:extLst>
              <a:ext uri="{FF2B5EF4-FFF2-40B4-BE49-F238E27FC236}">
                <a16:creationId xmlns:a16="http://schemas.microsoft.com/office/drawing/2014/main" id="{99CB62A5-AD6B-5459-DBBC-3004CB8C32E6}"/>
              </a:ext>
            </a:extLst>
          </p:cNvPr>
          <p:cNvCxnSpPr>
            <a:cxnSpLocks/>
          </p:cNvCxnSpPr>
          <p:nvPr/>
        </p:nvCxnSpPr>
        <p:spPr>
          <a:xfrm flipV="1">
            <a:off x="345803" y="2714647"/>
            <a:ext cx="14426" cy="129614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Gerader Verbinder 138">
            <a:extLst>
              <a:ext uri="{FF2B5EF4-FFF2-40B4-BE49-F238E27FC236}">
                <a16:creationId xmlns:a16="http://schemas.microsoft.com/office/drawing/2014/main" id="{EBE64FD6-5E13-D127-EE2E-011804D54782}"/>
              </a:ext>
            </a:extLst>
          </p:cNvPr>
          <p:cNvCxnSpPr/>
          <p:nvPr/>
        </p:nvCxnSpPr>
        <p:spPr>
          <a:xfrm flipV="1">
            <a:off x="218485" y="1240883"/>
            <a:ext cx="1654553" cy="8013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Gerader Verbinder 139">
            <a:extLst>
              <a:ext uri="{FF2B5EF4-FFF2-40B4-BE49-F238E27FC236}">
                <a16:creationId xmlns:a16="http://schemas.microsoft.com/office/drawing/2014/main" id="{18EA6597-0A84-AE24-5343-790132691F3B}"/>
              </a:ext>
            </a:extLst>
          </p:cNvPr>
          <p:cNvCxnSpPr/>
          <p:nvPr/>
        </p:nvCxnSpPr>
        <p:spPr>
          <a:xfrm flipV="1">
            <a:off x="3386837" y="1259468"/>
            <a:ext cx="1654553" cy="8013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Gerader Verbinder 140">
            <a:extLst>
              <a:ext uri="{FF2B5EF4-FFF2-40B4-BE49-F238E27FC236}">
                <a16:creationId xmlns:a16="http://schemas.microsoft.com/office/drawing/2014/main" id="{B8D11717-B6A8-9ECF-3402-9D1D03B6A7A7}"/>
              </a:ext>
            </a:extLst>
          </p:cNvPr>
          <p:cNvCxnSpPr>
            <a:cxnSpLocks/>
          </p:cNvCxnSpPr>
          <p:nvPr/>
        </p:nvCxnSpPr>
        <p:spPr>
          <a:xfrm flipV="1">
            <a:off x="6259037" y="1575064"/>
            <a:ext cx="1806689" cy="1308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feld 142">
            <a:extLst>
              <a:ext uri="{FF2B5EF4-FFF2-40B4-BE49-F238E27FC236}">
                <a16:creationId xmlns:a16="http://schemas.microsoft.com/office/drawing/2014/main" id="{FF4E529F-8093-818B-895C-45F41079D337}"/>
              </a:ext>
            </a:extLst>
          </p:cNvPr>
          <p:cNvSpPr txBox="1"/>
          <p:nvPr/>
        </p:nvSpPr>
        <p:spPr>
          <a:xfrm>
            <a:off x="360870" y="827420"/>
            <a:ext cx="1216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Production</a:t>
            </a:r>
            <a:endParaRPr lang="de-DE" dirty="0"/>
          </a:p>
        </p:txBody>
      </p:sp>
      <p:sp>
        <p:nvSpPr>
          <p:cNvPr id="144" name="Textfeld 143">
            <a:extLst>
              <a:ext uri="{FF2B5EF4-FFF2-40B4-BE49-F238E27FC236}">
                <a16:creationId xmlns:a16="http://schemas.microsoft.com/office/drawing/2014/main" id="{DE09B9FB-A54F-36D5-0A3C-823C86298D4F}"/>
              </a:ext>
            </a:extLst>
          </p:cNvPr>
          <p:cNvSpPr txBox="1"/>
          <p:nvPr/>
        </p:nvSpPr>
        <p:spPr>
          <a:xfrm>
            <a:off x="4015329" y="786771"/>
            <a:ext cx="683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Costs</a:t>
            </a:r>
          </a:p>
        </p:txBody>
      </p:sp>
      <p:sp>
        <p:nvSpPr>
          <p:cNvPr id="145" name="Textfeld 144">
            <a:extLst>
              <a:ext uri="{FF2B5EF4-FFF2-40B4-BE49-F238E27FC236}">
                <a16:creationId xmlns:a16="http://schemas.microsoft.com/office/drawing/2014/main" id="{E1D428CF-E9B5-9E04-FA3A-F33AC1F285B2}"/>
              </a:ext>
            </a:extLst>
          </p:cNvPr>
          <p:cNvSpPr txBox="1"/>
          <p:nvPr/>
        </p:nvSpPr>
        <p:spPr>
          <a:xfrm>
            <a:off x="6710707" y="569098"/>
            <a:ext cx="14063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Marginal </a:t>
            </a:r>
            <a:r>
              <a:rPr lang="de-DE" dirty="0" err="1"/>
              <a:t>costs</a:t>
            </a:r>
            <a:r>
              <a:rPr lang="de-DE" dirty="0"/>
              <a:t> MC</a:t>
            </a:r>
          </a:p>
        </p:txBody>
      </p:sp>
      <p:cxnSp>
        <p:nvCxnSpPr>
          <p:cNvPr id="126" name="Gerade Verbindung mit Pfeil 125">
            <a:extLst>
              <a:ext uri="{FF2B5EF4-FFF2-40B4-BE49-F238E27FC236}">
                <a16:creationId xmlns:a16="http://schemas.microsoft.com/office/drawing/2014/main" id="{136ED94F-5DDE-B918-8842-4DEB2ABF589F}"/>
              </a:ext>
            </a:extLst>
          </p:cNvPr>
          <p:cNvCxnSpPr>
            <a:cxnSpLocks/>
          </p:cNvCxnSpPr>
          <p:nvPr/>
        </p:nvCxnSpPr>
        <p:spPr>
          <a:xfrm>
            <a:off x="354647" y="3994844"/>
            <a:ext cx="230425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feld 126">
            <a:extLst>
              <a:ext uri="{FF2B5EF4-FFF2-40B4-BE49-F238E27FC236}">
                <a16:creationId xmlns:a16="http://schemas.microsoft.com/office/drawing/2014/main" id="{B603170B-0BE7-DAE7-FFFC-5F8EA1265EF0}"/>
              </a:ext>
            </a:extLst>
          </p:cNvPr>
          <p:cNvSpPr txBox="1"/>
          <p:nvPr/>
        </p:nvSpPr>
        <p:spPr>
          <a:xfrm>
            <a:off x="2370871" y="3922836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L</a:t>
            </a:r>
          </a:p>
        </p:txBody>
      </p:sp>
      <p:sp>
        <p:nvSpPr>
          <p:cNvPr id="128" name="Textfeld 127">
            <a:extLst>
              <a:ext uri="{FF2B5EF4-FFF2-40B4-BE49-F238E27FC236}">
                <a16:creationId xmlns:a16="http://schemas.microsoft.com/office/drawing/2014/main" id="{952C1202-ECCE-047A-67C7-250FFC26C32D}"/>
              </a:ext>
            </a:extLst>
          </p:cNvPr>
          <p:cNvSpPr txBox="1"/>
          <p:nvPr/>
        </p:nvSpPr>
        <p:spPr>
          <a:xfrm>
            <a:off x="72197" y="2761416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Y</a:t>
            </a:r>
          </a:p>
        </p:txBody>
      </p:sp>
      <p:cxnSp>
        <p:nvCxnSpPr>
          <p:cNvPr id="129" name="Gerade Verbindung mit Pfeil 128">
            <a:extLst>
              <a:ext uri="{FF2B5EF4-FFF2-40B4-BE49-F238E27FC236}">
                <a16:creationId xmlns:a16="http://schemas.microsoft.com/office/drawing/2014/main" id="{0DC261C5-454D-F3D5-76F0-B7DE8556D0A2}"/>
              </a:ext>
            </a:extLst>
          </p:cNvPr>
          <p:cNvCxnSpPr>
            <a:cxnSpLocks/>
          </p:cNvCxnSpPr>
          <p:nvPr/>
        </p:nvCxnSpPr>
        <p:spPr>
          <a:xfrm flipV="1">
            <a:off x="3522999" y="2707992"/>
            <a:ext cx="14426" cy="129614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Gerade Verbindung mit Pfeil 129">
            <a:extLst>
              <a:ext uri="{FF2B5EF4-FFF2-40B4-BE49-F238E27FC236}">
                <a16:creationId xmlns:a16="http://schemas.microsoft.com/office/drawing/2014/main" id="{4A229DD7-2238-36CD-25E1-20C5891DE772}"/>
              </a:ext>
            </a:extLst>
          </p:cNvPr>
          <p:cNvCxnSpPr>
            <a:cxnSpLocks/>
          </p:cNvCxnSpPr>
          <p:nvPr/>
        </p:nvCxnSpPr>
        <p:spPr>
          <a:xfrm>
            <a:off x="3522999" y="3992271"/>
            <a:ext cx="230425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feld 130">
            <a:extLst>
              <a:ext uri="{FF2B5EF4-FFF2-40B4-BE49-F238E27FC236}">
                <a16:creationId xmlns:a16="http://schemas.microsoft.com/office/drawing/2014/main" id="{287FD02C-F7B7-19DF-6A9E-15F0370063C5}"/>
              </a:ext>
            </a:extLst>
          </p:cNvPr>
          <p:cNvSpPr txBox="1"/>
          <p:nvPr/>
        </p:nvSpPr>
        <p:spPr>
          <a:xfrm>
            <a:off x="5539223" y="3902901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Y</a:t>
            </a:r>
          </a:p>
        </p:txBody>
      </p:sp>
      <p:sp>
        <p:nvSpPr>
          <p:cNvPr id="132" name="Textfeld 131">
            <a:extLst>
              <a:ext uri="{FF2B5EF4-FFF2-40B4-BE49-F238E27FC236}">
                <a16:creationId xmlns:a16="http://schemas.microsoft.com/office/drawing/2014/main" id="{9A081430-611C-CF37-0AAF-094762C956A3}"/>
              </a:ext>
            </a:extLst>
          </p:cNvPr>
          <p:cNvSpPr txBox="1"/>
          <p:nvPr/>
        </p:nvSpPr>
        <p:spPr>
          <a:xfrm>
            <a:off x="3240549" y="2758843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K</a:t>
            </a:r>
          </a:p>
        </p:txBody>
      </p:sp>
      <p:cxnSp>
        <p:nvCxnSpPr>
          <p:cNvPr id="133" name="Gerade Verbindung mit Pfeil 132">
            <a:extLst>
              <a:ext uri="{FF2B5EF4-FFF2-40B4-BE49-F238E27FC236}">
                <a16:creationId xmlns:a16="http://schemas.microsoft.com/office/drawing/2014/main" id="{5F19213A-E643-15FA-B016-D6B279DB44E0}"/>
              </a:ext>
            </a:extLst>
          </p:cNvPr>
          <p:cNvCxnSpPr>
            <a:cxnSpLocks/>
          </p:cNvCxnSpPr>
          <p:nvPr/>
        </p:nvCxnSpPr>
        <p:spPr>
          <a:xfrm flipV="1">
            <a:off x="6397737" y="2678765"/>
            <a:ext cx="14426" cy="129614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Gerade Verbindung mit Pfeil 133">
            <a:extLst>
              <a:ext uri="{FF2B5EF4-FFF2-40B4-BE49-F238E27FC236}">
                <a16:creationId xmlns:a16="http://schemas.microsoft.com/office/drawing/2014/main" id="{960A08E2-FFA3-900A-70F1-53237ECDA6F9}"/>
              </a:ext>
            </a:extLst>
          </p:cNvPr>
          <p:cNvCxnSpPr>
            <a:cxnSpLocks/>
          </p:cNvCxnSpPr>
          <p:nvPr/>
        </p:nvCxnSpPr>
        <p:spPr>
          <a:xfrm>
            <a:off x="6381714" y="3959812"/>
            <a:ext cx="230425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feld 134">
            <a:extLst>
              <a:ext uri="{FF2B5EF4-FFF2-40B4-BE49-F238E27FC236}">
                <a16:creationId xmlns:a16="http://schemas.microsoft.com/office/drawing/2014/main" id="{20014189-C43F-8DFF-77BB-122F7BAF6C88}"/>
              </a:ext>
            </a:extLst>
          </p:cNvPr>
          <p:cNvSpPr txBox="1"/>
          <p:nvPr/>
        </p:nvSpPr>
        <p:spPr>
          <a:xfrm>
            <a:off x="8397938" y="3878511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Y</a:t>
            </a:r>
          </a:p>
        </p:txBody>
      </p:sp>
      <p:sp>
        <p:nvSpPr>
          <p:cNvPr id="137" name="Textfeld 136">
            <a:extLst>
              <a:ext uri="{FF2B5EF4-FFF2-40B4-BE49-F238E27FC236}">
                <a16:creationId xmlns:a16="http://schemas.microsoft.com/office/drawing/2014/main" id="{B367AF76-7522-F1CE-24A8-6EFD533E3C77}"/>
              </a:ext>
            </a:extLst>
          </p:cNvPr>
          <p:cNvSpPr txBox="1"/>
          <p:nvPr/>
        </p:nvSpPr>
        <p:spPr>
          <a:xfrm>
            <a:off x="3297825" y="2326794"/>
            <a:ext cx="555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DRS</a:t>
            </a:r>
          </a:p>
        </p:txBody>
      </p:sp>
      <p:sp>
        <p:nvSpPr>
          <p:cNvPr id="162" name="Freihandform: Form 161">
            <a:extLst>
              <a:ext uri="{FF2B5EF4-FFF2-40B4-BE49-F238E27FC236}">
                <a16:creationId xmlns:a16="http://schemas.microsoft.com/office/drawing/2014/main" id="{970C914B-95B9-B7D2-6431-803A5834CC48}"/>
              </a:ext>
            </a:extLst>
          </p:cNvPr>
          <p:cNvSpPr/>
          <p:nvPr/>
        </p:nvSpPr>
        <p:spPr>
          <a:xfrm>
            <a:off x="347179" y="3021990"/>
            <a:ext cx="1612232" cy="962526"/>
          </a:xfrm>
          <a:custGeom>
            <a:avLst/>
            <a:gdLst>
              <a:gd name="connsiteX0" fmla="*/ 0 w 1612232"/>
              <a:gd name="connsiteY0" fmla="*/ 962526 h 962526"/>
              <a:gd name="connsiteX1" fmla="*/ 577516 w 1612232"/>
              <a:gd name="connsiteY1" fmla="*/ 324852 h 962526"/>
              <a:gd name="connsiteX2" fmla="*/ 1612232 w 1612232"/>
              <a:gd name="connsiteY2" fmla="*/ 0 h 962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2232" h="962526">
                <a:moveTo>
                  <a:pt x="0" y="962526"/>
                </a:moveTo>
                <a:cubicBezTo>
                  <a:pt x="154405" y="723899"/>
                  <a:pt x="308811" y="485273"/>
                  <a:pt x="577516" y="324852"/>
                </a:cubicBezTo>
                <a:cubicBezTo>
                  <a:pt x="846221" y="164431"/>
                  <a:pt x="1229226" y="82215"/>
                  <a:pt x="1612232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" name="Freihandform: Form 162">
            <a:extLst>
              <a:ext uri="{FF2B5EF4-FFF2-40B4-BE49-F238E27FC236}">
                <a16:creationId xmlns:a16="http://schemas.microsoft.com/office/drawing/2014/main" id="{9F6DDF9C-1B37-65F5-5626-28E4C8EE347B}"/>
              </a:ext>
            </a:extLst>
          </p:cNvPr>
          <p:cNvSpPr/>
          <p:nvPr/>
        </p:nvSpPr>
        <p:spPr>
          <a:xfrm>
            <a:off x="3506936" y="3347009"/>
            <a:ext cx="2045369" cy="625642"/>
          </a:xfrm>
          <a:custGeom>
            <a:avLst/>
            <a:gdLst>
              <a:gd name="connsiteX0" fmla="*/ 0 w 2045369"/>
              <a:gd name="connsiteY0" fmla="*/ 625642 h 625642"/>
              <a:gd name="connsiteX1" fmla="*/ 1227221 w 2045369"/>
              <a:gd name="connsiteY1" fmla="*/ 445169 h 625642"/>
              <a:gd name="connsiteX2" fmla="*/ 2045369 w 2045369"/>
              <a:gd name="connsiteY2" fmla="*/ 0 h 625642"/>
              <a:gd name="connsiteX3" fmla="*/ 2045369 w 2045369"/>
              <a:gd name="connsiteY3" fmla="*/ 0 h 62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69" h="625642">
                <a:moveTo>
                  <a:pt x="0" y="625642"/>
                </a:moveTo>
                <a:cubicBezTo>
                  <a:pt x="443163" y="587542"/>
                  <a:pt x="886326" y="549443"/>
                  <a:pt x="1227221" y="445169"/>
                </a:cubicBezTo>
                <a:cubicBezTo>
                  <a:pt x="1568116" y="340895"/>
                  <a:pt x="2045369" y="0"/>
                  <a:pt x="2045369" y="0"/>
                </a:cubicBezTo>
                <a:lnTo>
                  <a:pt x="2045369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64" name="Gerader Verbinder 163">
            <a:extLst>
              <a:ext uri="{FF2B5EF4-FFF2-40B4-BE49-F238E27FC236}">
                <a16:creationId xmlns:a16="http://schemas.microsoft.com/office/drawing/2014/main" id="{CA6ED6A0-7E50-483F-7D1A-26C102434A92}"/>
              </a:ext>
            </a:extLst>
          </p:cNvPr>
          <p:cNvCxnSpPr>
            <a:cxnSpLocks/>
          </p:cNvCxnSpPr>
          <p:nvPr/>
        </p:nvCxnSpPr>
        <p:spPr>
          <a:xfrm flipV="1">
            <a:off x="6691351" y="3251659"/>
            <a:ext cx="1445742" cy="34851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 Verbindung mit Pfeil 111">
            <a:extLst>
              <a:ext uri="{FF2B5EF4-FFF2-40B4-BE49-F238E27FC236}">
                <a16:creationId xmlns:a16="http://schemas.microsoft.com/office/drawing/2014/main" id="{1070567D-C20A-D4F4-735C-DF6A7AEBE619}"/>
              </a:ext>
            </a:extLst>
          </p:cNvPr>
          <p:cNvCxnSpPr>
            <a:cxnSpLocks/>
          </p:cNvCxnSpPr>
          <p:nvPr/>
        </p:nvCxnSpPr>
        <p:spPr>
          <a:xfrm flipV="1">
            <a:off x="280747" y="4713575"/>
            <a:ext cx="14426" cy="129614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Gerade Verbindung mit Pfeil 112">
            <a:extLst>
              <a:ext uri="{FF2B5EF4-FFF2-40B4-BE49-F238E27FC236}">
                <a16:creationId xmlns:a16="http://schemas.microsoft.com/office/drawing/2014/main" id="{7B205DBA-036B-88B1-70CB-4746002C8D61}"/>
              </a:ext>
            </a:extLst>
          </p:cNvPr>
          <p:cNvCxnSpPr>
            <a:cxnSpLocks/>
          </p:cNvCxnSpPr>
          <p:nvPr/>
        </p:nvCxnSpPr>
        <p:spPr>
          <a:xfrm>
            <a:off x="249575" y="6009719"/>
            <a:ext cx="230425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feld 113">
            <a:extLst>
              <a:ext uri="{FF2B5EF4-FFF2-40B4-BE49-F238E27FC236}">
                <a16:creationId xmlns:a16="http://schemas.microsoft.com/office/drawing/2014/main" id="{3BC6038C-4DB1-9BD7-F052-8110AFA6E0E5}"/>
              </a:ext>
            </a:extLst>
          </p:cNvPr>
          <p:cNvSpPr txBox="1"/>
          <p:nvPr/>
        </p:nvSpPr>
        <p:spPr>
          <a:xfrm>
            <a:off x="2265799" y="5937711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L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9FF2C595-274E-29E3-ECCC-93FC4425334D}"/>
              </a:ext>
            </a:extLst>
          </p:cNvPr>
          <p:cNvSpPr txBox="1"/>
          <p:nvPr/>
        </p:nvSpPr>
        <p:spPr>
          <a:xfrm>
            <a:off x="-1703" y="4776291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Y</a:t>
            </a:r>
          </a:p>
        </p:txBody>
      </p:sp>
      <p:cxnSp>
        <p:nvCxnSpPr>
          <p:cNvPr id="116" name="Gerade Verbindung mit Pfeil 115">
            <a:extLst>
              <a:ext uri="{FF2B5EF4-FFF2-40B4-BE49-F238E27FC236}">
                <a16:creationId xmlns:a16="http://schemas.microsoft.com/office/drawing/2014/main" id="{8F709BA2-1CC4-A63D-9D25-78419FDE1C15}"/>
              </a:ext>
            </a:extLst>
          </p:cNvPr>
          <p:cNvCxnSpPr>
            <a:cxnSpLocks/>
          </p:cNvCxnSpPr>
          <p:nvPr/>
        </p:nvCxnSpPr>
        <p:spPr>
          <a:xfrm flipV="1">
            <a:off x="3417927" y="4722867"/>
            <a:ext cx="14426" cy="129614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Gerade Verbindung mit Pfeil 116">
            <a:extLst>
              <a:ext uri="{FF2B5EF4-FFF2-40B4-BE49-F238E27FC236}">
                <a16:creationId xmlns:a16="http://schemas.microsoft.com/office/drawing/2014/main" id="{99C28B34-B5B5-B6C7-20C2-EE43A9DC09F5}"/>
              </a:ext>
            </a:extLst>
          </p:cNvPr>
          <p:cNvCxnSpPr>
            <a:cxnSpLocks/>
          </p:cNvCxnSpPr>
          <p:nvPr/>
        </p:nvCxnSpPr>
        <p:spPr>
          <a:xfrm>
            <a:off x="3417927" y="6019011"/>
            <a:ext cx="230425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feld 117">
            <a:extLst>
              <a:ext uri="{FF2B5EF4-FFF2-40B4-BE49-F238E27FC236}">
                <a16:creationId xmlns:a16="http://schemas.microsoft.com/office/drawing/2014/main" id="{8D13EEE0-8653-E50F-7F34-C9FB7F85BC8C}"/>
              </a:ext>
            </a:extLst>
          </p:cNvPr>
          <p:cNvSpPr txBox="1"/>
          <p:nvPr/>
        </p:nvSpPr>
        <p:spPr>
          <a:xfrm>
            <a:off x="5425307" y="5947003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Y</a:t>
            </a:r>
          </a:p>
        </p:txBody>
      </p:sp>
      <p:sp>
        <p:nvSpPr>
          <p:cNvPr id="119" name="Textfeld 118">
            <a:extLst>
              <a:ext uri="{FF2B5EF4-FFF2-40B4-BE49-F238E27FC236}">
                <a16:creationId xmlns:a16="http://schemas.microsoft.com/office/drawing/2014/main" id="{EED67E45-569C-DDCE-9AE7-4DFF4BB7B6A1}"/>
              </a:ext>
            </a:extLst>
          </p:cNvPr>
          <p:cNvSpPr txBox="1"/>
          <p:nvPr/>
        </p:nvSpPr>
        <p:spPr>
          <a:xfrm>
            <a:off x="3126633" y="4785583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K</a:t>
            </a:r>
          </a:p>
        </p:txBody>
      </p:sp>
      <p:cxnSp>
        <p:nvCxnSpPr>
          <p:cNvPr id="120" name="Gerade Verbindung mit Pfeil 119">
            <a:extLst>
              <a:ext uri="{FF2B5EF4-FFF2-40B4-BE49-F238E27FC236}">
                <a16:creationId xmlns:a16="http://schemas.microsoft.com/office/drawing/2014/main" id="{9B08081E-35A5-6400-4894-40755E030F4D}"/>
              </a:ext>
            </a:extLst>
          </p:cNvPr>
          <p:cNvCxnSpPr>
            <a:cxnSpLocks/>
          </p:cNvCxnSpPr>
          <p:nvPr/>
        </p:nvCxnSpPr>
        <p:spPr>
          <a:xfrm flipV="1">
            <a:off x="6292665" y="4722867"/>
            <a:ext cx="14426" cy="129614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Gerade Verbindung mit Pfeil 120">
            <a:extLst>
              <a:ext uri="{FF2B5EF4-FFF2-40B4-BE49-F238E27FC236}">
                <a16:creationId xmlns:a16="http://schemas.microsoft.com/office/drawing/2014/main" id="{7A8BD851-0210-0529-5714-93D318481792}"/>
              </a:ext>
            </a:extLst>
          </p:cNvPr>
          <p:cNvCxnSpPr>
            <a:cxnSpLocks/>
          </p:cNvCxnSpPr>
          <p:nvPr/>
        </p:nvCxnSpPr>
        <p:spPr>
          <a:xfrm>
            <a:off x="6283821" y="6019011"/>
            <a:ext cx="230425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feld 121">
            <a:extLst>
              <a:ext uri="{FF2B5EF4-FFF2-40B4-BE49-F238E27FC236}">
                <a16:creationId xmlns:a16="http://schemas.microsoft.com/office/drawing/2014/main" id="{3E1D9EA3-D921-8ED6-A114-D366FA2BBF3C}"/>
              </a:ext>
            </a:extLst>
          </p:cNvPr>
          <p:cNvSpPr txBox="1"/>
          <p:nvPr/>
        </p:nvSpPr>
        <p:spPr>
          <a:xfrm>
            <a:off x="8265612" y="5947003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Y</a:t>
            </a:r>
          </a:p>
        </p:txBody>
      </p:sp>
      <p:sp>
        <p:nvSpPr>
          <p:cNvPr id="124" name="Textfeld 123">
            <a:extLst>
              <a:ext uri="{FF2B5EF4-FFF2-40B4-BE49-F238E27FC236}">
                <a16:creationId xmlns:a16="http://schemas.microsoft.com/office/drawing/2014/main" id="{A0D55BBF-60DB-EB1A-D191-9AD54E734AD2}"/>
              </a:ext>
            </a:extLst>
          </p:cNvPr>
          <p:cNvSpPr txBox="1"/>
          <p:nvPr/>
        </p:nvSpPr>
        <p:spPr>
          <a:xfrm>
            <a:off x="3183908" y="4353534"/>
            <a:ext cx="470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IRS</a:t>
            </a:r>
          </a:p>
        </p:txBody>
      </p:sp>
      <p:sp>
        <p:nvSpPr>
          <p:cNvPr id="153" name="Freihandform: Form 152">
            <a:extLst>
              <a:ext uri="{FF2B5EF4-FFF2-40B4-BE49-F238E27FC236}">
                <a16:creationId xmlns:a16="http://schemas.microsoft.com/office/drawing/2014/main" id="{752DE44C-B487-999A-8F81-A35B5D58554C}"/>
              </a:ext>
            </a:extLst>
          </p:cNvPr>
          <p:cNvSpPr/>
          <p:nvPr/>
        </p:nvSpPr>
        <p:spPr>
          <a:xfrm>
            <a:off x="245500" y="5368562"/>
            <a:ext cx="2045369" cy="625642"/>
          </a:xfrm>
          <a:custGeom>
            <a:avLst/>
            <a:gdLst>
              <a:gd name="connsiteX0" fmla="*/ 0 w 2045369"/>
              <a:gd name="connsiteY0" fmla="*/ 625642 h 625642"/>
              <a:gd name="connsiteX1" fmla="*/ 1227221 w 2045369"/>
              <a:gd name="connsiteY1" fmla="*/ 445169 h 625642"/>
              <a:gd name="connsiteX2" fmla="*/ 2045369 w 2045369"/>
              <a:gd name="connsiteY2" fmla="*/ 0 h 625642"/>
              <a:gd name="connsiteX3" fmla="*/ 2045369 w 2045369"/>
              <a:gd name="connsiteY3" fmla="*/ 0 h 62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69" h="625642">
                <a:moveTo>
                  <a:pt x="0" y="625642"/>
                </a:moveTo>
                <a:cubicBezTo>
                  <a:pt x="443163" y="587542"/>
                  <a:pt x="886326" y="549443"/>
                  <a:pt x="1227221" y="445169"/>
                </a:cubicBezTo>
                <a:cubicBezTo>
                  <a:pt x="1568116" y="340895"/>
                  <a:pt x="2045369" y="0"/>
                  <a:pt x="2045369" y="0"/>
                </a:cubicBezTo>
                <a:lnTo>
                  <a:pt x="2045369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4" name="Freihandform: Form 153">
            <a:extLst>
              <a:ext uri="{FF2B5EF4-FFF2-40B4-BE49-F238E27FC236}">
                <a16:creationId xmlns:a16="http://schemas.microsoft.com/office/drawing/2014/main" id="{8C974809-F6D0-6911-B129-F05801EA8E7B}"/>
              </a:ext>
            </a:extLst>
          </p:cNvPr>
          <p:cNvSpPr/>
          <p:nvPr/>
        </p:nvSpPr>
        <p:spPr>
          <a:xfrm>
            <a:off x="3437055" y="5043710"/>
            <a:ext cx="1612232" cy="962526"/>
          </a:xfrm>
          <a:custGeom>
            <a:avLst/>
            <a:gdLst>
              <a:gd name="connsiteX0" fmla="*/ 0 w 1612232"/>
              <a:gd name="connsiteY0" fmla="*/ 962526 h 962526"/>
              <a:gd name="connsiteX1" fmla="*/ 577516 w 1612232"/>
              <a:gd name="connsiteY1" fmla="*/ 324852 h 962526"/>
              <a:gd name="connsiteX2" fmla="*/ 1612232 w 1612232"/>
              <a:gd name="connsiteY2" fmla="*/ 0 h 962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2232" h="962526">
                <a:moveTo>
                  <a:pt x="0" y="962526"/>
                </a:moveTo>
                <a:cubicBezTo>
                  <a:pt x="154405" y="723899"/>
                  <a:pt x="308811" y="485273"/>
                  <a:pt x="577516" y="324852"/>
                </a:cubicBezTo>
                <a:cubicBezTo>
                  <a:pt x="846221" y="164431"/>
                  <a:pt x="1229226" y="82215"/>
                  <a:pt x="1612232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55" name="Gerader Verbinder 154">
            <a:extLst>
              <a:ext uri="{FF2B5EF4-FFF2-40B4-BE49-F238E27FC236}">
                <a16:creationId xmlns:a16="http://schemas.microsoft.com/office/drawing/2014/main" id="{76912472-CD75-3DDB-1EED-14D06F79F3E4}"/>
              </a:ext>
            </a:extLst>
          </p:cNvPr>
          <p:cNvCxnSpPr>
            <a:cxnSpLocks/>
          </p:cNvCxnSpPr>
          <p:nvPr/>
        </p:nvCxnSpPr>
        <p:spPr>
          <a:xfrm>
            <a:off x="6543002" y="5265833"/>
            <a:ext cx="1480996" cy="15903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hteck 71">
            <a:extLst>
              <a:ext uri="{FF2B5EF4-FFF2-40B4-BE49-F238E27FC236}">
                <a16:creationId xmlns:a16="http://schemas.microsoft.com/office/drawing/2014/main" id="{6D9EB846-C98F-D51F-D25E-A3096DCFB796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F07F69B-5FE7-7650-9A35-3DA5E1241485}"/>
              </a:ext>
            </a:extLst>
          </p:cNvPr>
          <p:cNvSpPr txBox="1"/>
          <p:nvPr/>
        </p:nvSpPr>
        <p:spPr>
          <a:xfrm>
            <a:off x="4228134" y="3408171"/>
            <a:ext cx="683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Costs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AEDDFE8-7BCA-0DFB-F1B2-6C9A4485A766}"/>
              </a:ext>
            </a:extLst>
          </p:cNvPr>
          <p:cNvSpPr txBox="1"/>
          <p:nvPr/>
        </p:nvSpPr>
        <p:spPr>
          <a:xfrm>
            <a:off x="4002007" y="4826019"/>
            <a:ext cx="683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Costs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B8D5BD1-BF01-DFD4-7D0C-8BD2F9A76CE8}"/>
              </a:ext>
            </a:extLst>
          </p:cNvPr>
          <p:cNvSpPr txBox="1"/>
          <p:nvPr/>
        </p:nvSpPr>
        <p:spPr>
          <a:xfrm>
            <a:off x="6580326" y="2730944"/>
            <a:ext cx="14063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Marginal </a:t>
            </a:r>
            <a:r>
              <a:rPr lang="de-DE" dirty="0" err="1"/>
              <a:t>costs</a:t>
            </a:r>
            <a:r>
              <a:rPr lang="de-DE" dirty="0"/>
              <a:t> MC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1681BC0-2CD7-CEB5-C5C8-449F29937FEC}"/>
              </a:ext>
            </a:extLst>
          </p:cNvPr>
          <p:cNvSpPr txBox="1"/>
          <p:nvPr/>
        </p:nvSpPr>
        <p:spPr>
          <a:xfrm>
            <a:off x="6972698" y="4629907"/>
            <a:ext cx="14063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Marginal </a:t>
            </a:r>
            <a:r>
              <a:rPr lang="de-DE" dirty="0" err="1"/>
              <a:t>costs</a:t>
            </a:r>
            <a:r>
              <a:rPr lang="de-DE" dirty="0"/>
              <a:t> MC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4A26124-5438-593F-96AD-E615E38595DB}"/>
              </a:ext>
            </a:extLst>
          </p:cNvPr>
          <p:cNvSpPr txBox="1"/>
          <p:nvPr/>
        </p:nvSpPr>
        <p:spPr>
          <a:xfrm>
            <a:off x="789789" y="5145623"/>
            <a:ext cx="1216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Production</a:t>
            </a:r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29A1AA5-3860-1142-A569-A84E9E34095D}"/>
              </a:ext>
            </a:extLst>
          </p:cNvPr>
          <p:cNvSpPr txBox="1"/>
          <p:nvPr/>
        </p:nvSpPr>
        <p:spPr>
          <a:xfrm>
            <a:off x="876356" y="2436461"/>
            <a:ext cx="1216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Production</a:t>
            </a:r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6FFE452-60E8-0AAD-53CD-59D2559F32EC}"/>
              </a:ext>
            </a:extLst>
          </p:cNvPr>
          <p:cNvSpPr txBox="1"/>
          <p:nvPr/>
        </p:nvSpPr>
        <p:spPr>
          <a:xfrm>
            <a:off x="5843366" y="4745494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MC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DD0046A6-3EC2-6716-5510-DA31B57CA55A}"/>
              </a:ext>
            </a:extLst>
          </p:cNvPr>
          <p:cNvSpPr txBox="1"/>
          <p:nvPr/>
        </p:nvSpPr>
        <p:spPr>
          <a:xfrm>
            <a:off x="5900273" y="278966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MC</a:t>
            </a:r>
          </a:p>
        </p:txBody>
      </p:sp>
    </p:spTree>
    <p:extLst>
      <p:ext uri="{BB962C8B-B14F-4D97-AF65-F5344CB8AC3E}">
        <p14:creationId xmlns:p14="http://schemas.microsoft.com/office/powerpoint/2010/main" val="3576029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CA341-B6CC-A2F6-5085-4CAC30145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43A983A-A483-0A86-7226-5F8C591C3595}"/>
              </a:ext>
            </a:extLst>
          </p:cNvPr>
          <p:cNvSpPr txBox="1">
            <a:spLocks/>
          </p:cNvSpPr>
          <p:nvPr/>
        </p:nvSpPr>
        <p:spPr>
          <a:xfrm>
            <a:off x="1523999" y="24375"/>
            <a:ext cx="10213675" cy="640485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800" dirty="0">
                <a:solidFill>
                  <a:sysClr val="windowText" lastClr="000000"/>
                </a:solidFill>
              </a:rPr>
              <a:t>Economies of Scale and Trade: New Trade Theory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62852F8-7A00-BF6B-6840-71474CF062C2}"/>
              </a:ext>
            </a:extLst>
          </p:cNvPr>
          <p:cNvSpPr txBox="1"/>
          <p:nvPr/>
        </p:nvSpPr>
        <p:spPr>
          <a:xfrm>
            <a:off x="955119" y="495298"/>
            <a:ext cx="9144000" cy="551963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400" dirty="0"/>
              <a:t>Is there trade if countries do not differ in their productivities?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/>
              <a:t>New assumption:</a:t>
            </a:r>
          </a:p>
          <a:p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Increasing returns to scale: Y=F(L) leads e.g. 2L↑ → 3Y↑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With constant factor prices,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average costs fall as production increases</a:t>
            </a:r>
            <a:endParaRPr lang="de-DE" sz="2400" dirty="0"/>
          </a:p>
          <a:p>
            <a:endParaRPr lang="de-DE" sz="2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FDA4914-92E4-C900-05F9-5E8C311BC9A2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0275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F2E3A-0CAA-87AA-835E-728CE6418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870B44B-7779-1F47-D8AA-3FFB24DFD1B7}"/>
              </a:ext>
            </a:extLst>
          </p:cNvPr>
          <p:cNvSpPr txBox="1">
            <a:spLocks/>
          </p:cNvSpPr>
          <p:nvPr/>
        </p:nvSpPr>
        <p:spPr>
          <a:xfrm>
            <a:off x="1524000" y="-27384"/>
            <a:ext cx="9144000" cy="640485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800" dirty="0">
                <a:solidFill>
                  <a:sysClr val="windowText" lastClr="000000"/>
                </a:solidFill>
              </a:rPr>
              <a:t>Economies of Scale and Trade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E520E58-98FF-8227-6EF1-D44223F0FBFF}"/>
              </a:ext>
            </a:extLst>
          </p:cNvPr>
          <p:cNvSpPr txBox="1"/>
          <p:nvPr/>
        </p:nvSpPr>
        <p:spPr>
          <a:xfrm>
            <a:off x="80682" y="404663"/>
            <a:ext cx="11567032" cy="22165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Consumers have a preference for the differentiation of a product (variants of a product)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Each country </a:t>
            </a:r>
            <a:r>
              <a:rPr lang="en-US" sz="2000" dirty="0" err="1"/>
              <a:t>specialises</a:t>
            </a:r>
            <a:r>
              <a:rPr lang="en-US" sz="2000" dirty="0"/>
              <a:t> in one product variant, produces the entire demand for the global market and uses its resources for this.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Due to the increasing economies of scale, the average production costs for each country fall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000" dirty="0"/>
              <a:t>		</a:t>
            </a:r>
            <a:endParaRPr lang="de-DE" sz="2400" dirty="0"/>
          </a:p>
          <a:p>
            <a:endParaRPr lang="de-DE" sz="2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CD81862-8356-B2FF-6AF6-5EBA31C135A5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0E64957A-C806-B278-2127-6251F36E9B43}"/>
              </a:ext>
            </a:extLst>
          </p:cNvPr>
          <p:cNvSpPr txBox="1"/>
          <p:nvPr/>
        </p:nvSpPr>
        <p:spPr>
          <a:xfrm>
            <a:off x="80682" y="2880169"/>
            <a:ext cx="831220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/>
              <a:t>Consequences:</a:t>
            </a:r>
          </a:p>
          <a:p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Each country has </a:t>
            </a:r>
            <a:r>
              <a:rPr lang="en-US" sz="1800" dirty="0" err="1"/>
              <a:t>specialised</a:t>
            </a:r>
            <a:r>
              <a:rPr lang="en-US" sz="1800" dirty="0"/>
              <a:t>, but the number of product variants on the world market has not decreased.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Overall, global production is produced at lower average costs than when individual countries are self-sufficient and producers can exploit economies of scale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Due to the economies of scale, a country </a:t>
            </a:r>
            <a:r>
              <a:rPr lang="en-US" sz="1800" dirty="0" err="1"/>
              <a:t>specialises</a:t>
            </a:r>
            <a:r>
              <a:rPr lang="en-US" sz="1800" dirty="0"/>
              <a:t> in the production of some products and imports the others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Trade also takes place between countries with comparable production conditions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009757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3C40C-C68B-F6DD-EFA8-07B90DFB0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5DC0E0E-89B3-42FB-8472-6E603BD6C631}"/>
              </a:ext>
            </a:extLst>
          </p:cNvPr>
          <p:cNvSpPr txBox="1">
            <a:spLocks/>
          </p:cNvSpPr>
          <p:nvPr/>
        </p:nvSpPr>
        <p:spPr>
          <a:xfrm>
            <a:off x="-197223" y="-40442"/>
            <a:ext cx="9144000" cy="640485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800" dirty="0">
                <a:solidFill>
                  <a:sysClr val="windowText" lastClr="000000"/>
                </a:solidFill>
              </a:rPr>
              <a:t>Internal and External Economies of Scale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3C4C0F8-5E59-BA6D-5544-DE2FB92A36F5}"/>
              </a:ext>
            </a:extLst>
          </p:cNvPr>
          <p:cNvSpPr txBox="1"/>
          <p:nvPr/>
        </p:nvSpPr>
        <p:spPr>
          <a:xfrm>
            <a:off x="0" y="777885"/>
            <a:ext cx="7433534" cy="59679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000" b="1" dirty="0"/>
              <a:t>Internal economies of scale:</a:t>
            </a:r>
            <a:r>
              <a:rPr lang="en-US" sz="2000" dirty="0"/>
              <a:t>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Average costs fall due to the size of the company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Due to high fixed costs, a certain size is necessary for efficient production (e.g. car sector/pharmaceutical sector)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Large companies produce differentiated products for which prices can vary.</a:t>
            </a:r>
          </a:p>
          <a:p>
            <a:endParaRPr lang="en-US" sz="2000" dirty="0"/>
          </a:p>
          <a:p>
            <a:r>
              <a:rPr lang="en-US" sz="2000" dirty="0"/>
              <a:t>Competition under monopolistic competition</a:t>
            </a:r>
          </a:p>
          <a:p>
            <a:endParaRPr lang="en-US" sz="2000" dirty="0"/>
          </a:p>
          <a:p>
            <a:r>
              <a:rPr lang="en-US" sz="2000" b="1" dirty="0"/>
              <a:t>External economies of scale:</a:t>
            </a:r>
            <a:r>
              <a:rPr lang="en-US" sz="2000" dirty="0"/>
              <a:t>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Average costs fall due to the number of companies (depend on the size of the industrial sector)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In principle, small companies that offer the same product under </a:t>
            </a:r>
            <a:r>
              <a:rPr lang="en-US" sz="2000" dirty="0" err="1"/>
              <a:t>favourable</a:t>
            </a:r>
            <a:r>
              <a:rPr lang="en-US" sz="2000" dirty="0"/>
              <a:t> conditions (geography/tax environment) at the same price (clustering of suppliers/e.g. souvenir shops or start-ups for similar products)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Competition under perfect competition</a:t>
            </a:r>
            <a:endParaRPr lang="de-DE" sz="2000" dirty="0"/>
          </a:p>
          <a:p>
            <a:endParaRPr lang="de-DE" sz="2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E78767AE-A098-A96E-5DB2-79E6B94F0703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3756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B0E20-7626-9E03-31FD-6630EE593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7687E71-DDE7-720B-6DB3-B8BB04F6EA58}"/>
              </a:ext>
            </a:extLst>
          </p:cNvPr>
          <p:cNvSpPr txBox="1">
            <a:spLocks/>
          </p:cNvSpPr>
          <p:nvPr/>
        </p:nvSpPr>
        <p:spPr>
          <a:xfrm>
            <a:off x="1524000" y="-27384"/>
            <a:ext cx="9144000" cy="640485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800" dirty="0">
                <a:solidFill>
                  <a:sysClr val="windowText" lastClr="000000"/>
                </a:solidFill>
              </a:rPr>
              <a:t>Internal Economies of Scale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0C1B830-5859-70C5-6BC0-0CBA23F72139}"/>
              </a:ext>
            </a:extLst>
          </p:cNvPr>
          <p:cNvSpPr txBox="1"/>
          <p:nvPr/>
        </p:nvSpPr>
        <p:spPr>
          <a:xfrm>
            <a:off x="631116" y="868985"/>
            <a:ext cx="6947647" cy="551963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2400" b="1" dirty="0" err="1"/>
              <a:t>Cost</a:t>
            </a:r>
            <a:r>
              <a:rPr lang="de-DE" sz="2400" b="1" dirty="0"/>
              <a:t> </a:t>
            </a:r>
            <a:r>
              <a:rPr lang="de-DE" sz="2400" b="1" dirty="0" err="1"/>
              <a:t>function</a:t>
            </a:r>
            <a:r>
              <a:rPr lang="de-DE" sz="2400" b="1" dirty="0"/>
              <a:t>:</a:t>
            </a:r>
          </a:p>
          <a:p>
            <a:endParaRPr lang="de-DE" sz="2400" dirty="0"/>
          </a:p>
          <a:p>
            <a:r>
              <a:rPr lang="de-DE" sz="2400" dirty="0"/>
              <a:t>Costs = Fixed </a:t>
            </a:r>
            <a:r>
              <a:rPr lang="de-DE" sz="2400" dirty="0" err="1"/>
              <a:t>costs</a:t>
            </a:r>
            <a:r>
              <a:rPr lang="de-DE" sz="2400" dirty="0"/>
              <a:t> + variable </a:t>
            </a:r>
            <a:r>
              <a:rPr lang="de-DE" sz="2400" dirty="0" err="1"/>
              <a:t>costs</a:t>
            </a:r>
            <a:endParaRPr lang="de-DE" sz="2400" dirty="0"/>
          </a:p>
          <a:p>
            <a:endParaRPr lang="de-DE" sz="2400" dirty="0"/>
          </a:p>
          <a:p>
            <a:pPr algn="ctr"/>
            <a:r>
              <a:rPr lang="de-DE" sz="2400" b="1" dirty="0"/>
              <a:t>K(x)=</a:t>
            </a:r>
            <a:r>
              <a:rPr lang="de-DE" sz="2400" b="1" dirty="0" err="1"/>
              <a:t>KF+k∙x</a:t>
            </a:r>
            <a:endParaRPr lang="de-DE" sz="2400" b="1" dirty="0"/>
          </a:p>
          <a:p>
            <a:pPr algn="ctr"/>
            <a:endParaRPr lang="de-DE" sz="2400" dirty="0"/>
          </a:p>
          <a:p>
            <a:r>
              <a:rPr lang="de-DE" sz="2400" dirty="0"/>
              <a:t>Average </a:t>
            </a:r>
            <a:r>
              <a:rPr lang="de-DE" sz="2400" dirty="0" err="1"/>
              <a:t>costs</a:t>
            </a:r>
            <a:r>
              <a:rPr lang="de-DE" sz="2400" dirty="0"/>
              <a:t> =</a:t>
            </a:r>
          </a:p>
          <a:p>
            <a:endParaRPr lang="de-DE" sz="2400" dirty="0"/>
          </a:p>
          <a:p>
            <a:pPr algn="ctr"/>
            <a:r>
              <a:rPr lang="de-DE" sz="2400" b="1" dirty="0"/>
              <a:t>DK(x)=KF/</a:t>
            </a:r>
            <a:r>
              <a:rPr lang="de-DE" sz="2400" b="1" dirty="0" err="1"/>
              <a:t>x+k</a:t>
            </a:r>
            <a:endParaRPr lang="de-DE" sz="2400" b="1" dirty="0"/>
          </a:p>
          <a:p>
            <a:endParaRPr lang="de-DE" sz="2400" dirty="0"/>
          </a:p>
          <a:p>
            <a:r>
              <a:rPr lang="de-DE" sz="2400" dirty="0" err="1"/>
              <a:t>Marinal</a:t>
            </a:r>
            <a:r>
              <a:rPr lang="de-DE" sz="2400" dirty="0"/>
              <a:t> </a:t>
            </a:r>
            <a:r>
              <a:rPr lang="de-DE" sz="2400" dirty="0" err="1"/>
              <a:t>costs</a:t>
            </a:r>
            <a:r>
              <a:rPr lang="de-DE" sz="2400" dirty="0"/>
              <a:t> =</a:t>
            </a:r>
          </a:p>
          <a:p>
            <a:endParaRPr lang="de-DE" sz="2400" dirty="0"/>
          </a:p>
          <a:p>
            <a:pPr algn="ctr"/>
            <a:r>
              <a:rPr lang="de-DE" sz="2400" b="1" dirty="0"/>
              <a:t>GK=</a:t>
            </a:r>
            <a:r>
              <a:rPr lang="de-DE" sz="2400" b="1" dirty="0" err="1"/>
              <a:t>dK</a:t>
            </a:r>
            <a:r>
              <a:rPr lang="de-DE" sz="2400" b="1" dirty="0"/>
              <a:t>/dx=K‘(x)=k</a:t>
            </a:r>
          </a:p>
          <a:p>
            <a:endParaRPr lang="de-DE" sz="2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BC93030-3C21-7553-1E41-D5718B97BEB5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4045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BFD89-799B-CE58-7170-6B77A6E11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B80BE2B-0C34-F965-8EE1-666487D9B16E}"/>
              </a:ext>
            </a:extLst>
          </p:cNvPr>
          <p:cNvSpPr txBox="1">
            <a:spLocks/>
          </p:cNvSpPr>
          <p:nvPr/>
        </p:nvSpPr>
        <p:spPr>
          <a:xfrm>
            <a:off x="1524000" y="-27384"/>
            <a:ext cx="9144000" cy="640485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800" dirty="0">
                <a:solidFill>
                  <a:sysClr val="windowText" lastClr="000000"/>
                </a:solidFill>
              </a:rPr>
              <a:t>Internal Economies of Scale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A1E2B85-F77D-7831-79B0-FD2AE1DCB5E6}"/>
              </a:ext>
            </a:extLst>
          </p:cNvPr>
          <p:cNvSpPr txBox="1"/>
          <p:nvPr/>
        </p:nvSpPr>
        <p:spPr>
          <a:xfrm>
            <a:off x="242048" y="5044392"/>
            <a:ext cx="8553036" cy="85613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400" dirty="0"/>
              <a:t>Due to the fixed cost degression, the average costs decrease with increasing output quantity, but are above the marginal costs (e.g. with constant marginal costs).</a:t>
            </a:r>
            <a:endParaRPr lang="de-DE" sz="2000" dirty="0"/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9471CEEE-8C3E-C436-726E-B7996E1A1F9F}"/>
              </a:ext>
            </a:extLst>
          </p:cNvPr>
          <p:cNvCxnSpPr/>
          <p:nvPr/>
        </p:nvCxnSpPr>
        <p:spPr>
          <a:xfrm flipV="1">
            <a:off x="2999656" y="889966"/>
            <a:ext cx="0" cy="367240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EB3C7951-6F1B-AD95-A4C1-8ADC5291F093}"/>
              </a:ext>
            </a:extLst>
          </p:cNvPr>
          <p:cNvCxnSpPr>
            <a:cxnSpLocks/>
          </p:cNvCxnSpPr>
          <p:nvPr/>
        </p:nvCxnSpPr>
        <p:spPr>
          <a:xfrm>
            <a:off x="2999656" y="4562374"/>
            <a:ext cx="525189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DD22FB98-5831-54E6-5336-912C090D1B59}"/>
              </a:ext>
            </a:extLst>
          </p:cNvPr>
          <p:cNvCxnSpPr>
            <a:cxnSpLocks/>
          </p:cNvCxnSpPr>
          <p:nvPr/>
        </p:nvCxnSpPr>
        <p:spPr>
          <a:xfrm flipV="1">
            <a:off x="3004430" y="3408886"/>
            <a:ext cx="4387715" cy="654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D4472508-26EF-952C-5484-4537143EFEEA}"/>
              </a:ext>
            </a:extLst>
          </p:cNvPr>
          <p:cNvSpPr/>
          <p:nvPr/>
        </p:nvSpPr>
        <p:spPr>
          <a:xfrm>
            <a:off x="3112168" y="1155033"/>
            <a:ext cx="3657600" cy="2081463"/>
          </a:xfrm>
          <a:custGeom>
            <a:avLst/>
            <a:gdLst>
              <a:gd name="connsiteX0" fmla="*/ 0 w 3657600"/>
              <a:gd name="connsiteY0" fmla="*/ 0 h 2081463"/>
              <a:gd name="connsiteX1" fmla="*/ 1251285 w 3657600"/>
              <a:gd name="connsiteY1" fmla="*/ 1600200 h 2081463"/>
              <a:gd name="connsiteX2" fmla="*/ 3657600 w 3657600"/>
              <a:gd name="connsiteY2" fmla="*/ 2081463 h 2081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57600" h="2081463">
                <a:moveTo>
                  <a:pt x="0" y="0"/>
                </a:moveTo>
                <a:cubicBezTo>
                  <a:pt x="320842" y="626645"/>
                  <a:pt x="641685" y="1253290"/>
                  <a:pt x="1251285" y="1600200"/>
                </a:cubicBezTo>
                <a:cubicBezTo>
                  <a:pt x="1860885" y="1947110"/>
                  <a:pt x="2759242" y="2014286"/>
                  <a:pt x="3657600" y="208146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5CD0452-FF52-D78E-2222-569097CC6E8B}"/>
              </a:ext>
            </a:extLst>
          </p:cNvPr>
          <p:cNvSpPr txBox="1"/>
          <p:nvPr/>
        </p:nvSpPr>
        <p:spPr>
          <a:xfrm>
            <a:off x="5323019" y="2726170"/>
            <a:ext cx="2416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dirty="0"/>
              <a:t>DK(x)=KF/</a:t>
            </a:r>
            <a:r>
              <a:rPr lang="de-DE" b="1" dirty="0" err="1"/>
              <a:t>x+k</a:t>
            </a:r>
            <a:r>
              <a:rPr lang="de-DE" b="1" dirty="0"/>
              <a:t>=KF/</a:t>
            </a:r>
            <a:r>
              <a:rPr lang="de-DE" b="1" dirty="0" err="1"/>
              <a:t>x+GK</a:t>
            </a:r>
            <a:endParaRPr lang="de-DE" b="1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EAE70BFC-4F58-4E73-0D66-2909C4BF55AE}"/>
              </a:ext>
            </a:extLst>
          </p:cNvPr>
          <p:cNvSpPr txBox="1"/>
          <p:nvPr/>
        </p:nvSpPr>
        <p:spPr>
          <a:xfrm>
            <a:off x="7449984" y="3224220"/>
            <a:ext cx="2823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GK=</a:t>
            </a:r>
            <a:r>
              <a:rPr lang="de-DE" b="1" dirty="0" err="1"/>
              <a:t>dK</a:t>
            </a:r>
            <a:r>
              <a:rPr lang="de-DE" b="1" dirty="0"/>
              <a:t>/dx=K‘(x)=k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B051857-B798-E99C-5271-2A32EA878E5B}"/>
              </a:ext>
            </a:extLst>
          </p:cNvPr>
          <p:cNvSpPr txBox="1"/>
          <p:nvPr/>
        </p:nvSpPr>
        <p:spPr>
          <a:xfrm>
            <a:off x="7763544" y="4551131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x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A16DBFE-6E3C-094D-1E97-54152A507D4E}"/>
              </a:ext>
            </a:extLst>
          </p:cNvPr>
          <p:cNvSpPr txBox="1"/>
          <p:nvPr/>
        </p:nvSpPr>
        <p:spPr>
          <a:xfrm>
            <a:off x="2548892" y="926351"/>
            <a:ext cx="450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DK</a:t>
            </a:r>
          </a:p>
          <a:p>
            <a:r>
              <a:rPr lang="de-DE" dirty="0"/>
              <a:t>GK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EA1518CE-E3A6-5D2D-BAA3-DDE3B1BE4284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5184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5BD20-3E3D-04E3-EAA4-D0A3B2C1B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E87E96B-B7C1-3AC4-2AB5-692CEF72A261}"/>
              </a:ext>
            </a:extLst>
          </p:cNvPr>
          <p:cNvSpPr txBox="1">
            <a:spLocks/>
          </p:cNvSpPr>
          <p:nvPr/>
        </p:nvSpPr>
        <p:spPr>
          <a:xfrm>
            <a:off x="1524000" y="-27384"/>
            <a:ext cx="9144000" cy="640485"/>
          </a:xfrm>
          <a:prstGeom prst="rect">
            <a:avLst/>
          </a:prstGeom>
        </p:spPr>
        <p:txBody>
          <a:bodyPr>
            <a:noAutofit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800" dirty="0" err="1">
                <a:solidFill>
                  <a:sysClr val="windowText" lastClr="000000"/>
                </a:solidFill>
              </a:rPr>
              <a:t>Monoplistic</a:t>
            </a:r>
            <a:r>
              <a:rPr lang="en-US" sz="2800" dirty="0">
                <a:solidFill>
                  <a:sysClr val="windowText" lastClr="000000"/>
                </a:solidFill>
              </a:rPr>
              <a:t> competition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34E7E5F-0723-F4E9-8D6B-542367304F55}"/>
              </a:ext>
            </a:extLst>
          </p:cNvPr>
          <p:cNvSpPr txBox="1"/>
          <p:nvPr/>
        </p:nvSpPr>
        <p:spPr>
          <a:xfrm>
            <a:off x="235789" y="355681"/>
            <a:ext cx="8453816" cy="551963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200" dirty="0"/>
              <a:t>Assumptions:</a:t>
            </a:r>
          </a:p>
          <a:p>
            <a:pPr algn="ctr"/>
            <a:endParaRPr lang="en-US" sz="2200" dirty="0"/>
          </a:p>
          <a:p>
            <a:pPr algn="ctr"/>
            <a:r>
              <a:rPr lang="en-US" sz="2200" dirty="0"/>
              <a:t>Few companies produce different product variants</a:t>
            </a:r>
          </a:p>
          <a:p>
            <a:pPr algn="ctr"/>
            <a:endParaRPr lang="en-US" sz="2200" dirty="0"/>
          </a:p>
          <a:p>
            <a:pPr algn="ctr"/>
            <a:r>
              <a:rPr lang="en-US" sz="2200" dirty="0"/>
              <a:t>Quasi-monopolies in the product variant (cf. monopoly)</a:t>
            </a:r>
          </a:p>
          <a:p>
            <a:pPr algn="ctr"/>
            <a:endParaRPr lang="en-US" sz="2200" dirty="0"/>
          </a:p>
          <a:p>
            <a:pPr algn="ctr"/>
            <a:r>
              <a:rPr lang="en-US" sz="2200" dirty="0"/>
              <a:t>However, the price is based on the industry average </a:t>
            </a:r>
          </a:p>
          <a:p>
            <a:pPr algn="ctr"/>
            <a:endParaRPr lang="en-US" sz="2200" dirty="0"/>
          </a:p>
          <a:p>
            <a:pPr algn="ctr"/>
            <a:r>
              <a:rPr lang="en-US" sz="2200" dirty="0"/>
              <a:t>Different and independent prices</a:t>
            </a:r>
          </a:p>
          <a:p>
            <a:pPr algn="ctr"/>
            <a:endParaRPr lang="en-US" sz="2200" dirty="0"/>
          </a:p>
          <a:p>
            <a:pPr algn="ctr"/>
            <a:r>
              <a:rPr lang="en-US" sz="2200" dirty="0"/>
              <a:t>Each company takes the prices of the other companies as given (cf. Cournot competition)</a:t>
            </a:r>
          </a:p>
          <a:p>
            <a:pPr algn="ctr"/>
            <a:endParaRPr lang="en-US" sz="2200" dirty="0"/>
          </a:p>
          <a:p>
            <a:pPr algn="ctr"/>
            <a:r>
              <a:rPr lang="en-US" sz="2200" dirty="0"/>
              <a:t>All companies have the same cost structure and face the same demand structure, even if they produce differentiated products</a:t>
            </a:r>
            <a:endParaRPr lang="de-DE" sz="2200" dirty="0"/>
          </a:p>
          <a:p>
            <a:endParaRPr lang="de-DE" sz="2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727F5538-E296-A55A-8388-9D656F4DB7A8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1569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1279</Words>
  <Application>Microsoft Office PowerPoint</Application>
  <PresentationFormat>Breitbild</PresentationFormat>
  <Paragraphs>224</Paragraphs>
  <Slides>15</Slides>
  <Notes>15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Sparkasse Rg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Außenwirtschaft</dc:title>
  <dc:creator>BK</dc:creator>
  <cp:lastModifiedBy>Köster, Bernhard Johannes</cp:lastModifiedBy>
  <cp:revision>645</cp:revision>
  <dcterms:created xsi:type="dcterms:W3CDTF">2019-02-11T10:45:01Z</dcterms:created>
  <dcterms:modified xsi:type="dcterms:W3CDTF">2025-04-29T09:49:34Z</dcterms:modified>
</cp:coreProperties>
</file>