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1405" r:id="rId2"/>
    <p:sldId id="1529" r:id="rId3"/>
    <p:sldId id="1530" r:id="rId4"/>
    <p:sldId id="1531" r:id="rId5"/>
    <p:sldId id="1532" r:id="rId6"/>
    <p:sldId id="1533" r:id="rId7"/>
    <p:sldId id="1534" r:id="rId8"/>
    <p:sldId id="1535" r:id="rId9"/>
    <p:sldId id="1536" r:id="rId10"/>
    <p:sldId id="1537" r:id="rId11"/>
    <p:sldId id="1538"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4" autoAdjust="0"/>
    <p:restoredTop sz="94660"/>
  </p:normalViewPr>
  <p:slideViewPr>
    <p:cSldViewPr snapToGrid="0">
      <p:cViewPr varScale="1">
        <p:scale>
          <a:sx n="64" d="100"/>
          <a:sy n="64" d="100"/>
        </p:scale>
        <p:origin x="784"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28.04.2025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DF5EB-DB3C-4036-678B-771B89869461}"/>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048764F-2F18-326C-65D6-806B9ADAB96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842BEED-7A6A-1E0A-5EE8-86DA530FC242}"/>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98132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6E0B3-9DD3-AEA9-940E-5633BAE0267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15421BF-D1B6-1BE6-675E-46F189094EF3}"/>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7362B49D-7B75-B89C-A78F-00B26307C3D9}"/>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8524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5FBB8-6FF4-98A1-B2B3-15DFCE291E3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AC4C7E8-DC10-750A-A627-9EF2671B6B99}"/>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98ED1EA-25CE-7721-E0C2-801393AC9B99}"/>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56915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76534A-AF7F-DCCF-E588-5BFB1342064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2249924-686B-8B62-F6BD-747E25D707F4}"/>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0DCA68AC-B583-3644-FA86-D9C3CE99EB70}"/>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548579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D489F-0CF6-7C0E-FCDD-E77DC89B79B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CF3EE4C-1A2B-1CEE-A3FD-43034D712D35}"/>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C7F8D97C-EA58-D953-52C8-F623EA2B1A22}"/>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399317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93D30B-A27C-3090-ABB7-DEA9F8D738A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FBCB448-B29E-99EC-5EB2-818E3B38C0A2}"/>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09E15D5-88B1-40CC-C475-4CD7C0C2D0F3}"/>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54827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83761-219B-1C7D-22A6-954A6618B4E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36AFE14-71F5-5A67-56ED-DEE7F8419F5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CB4D9CD-3A4D-1D52-EA98-732F7D77F603}"/>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73084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34575-7DF8-50DF-370B-FBDE39D2B98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9896B5A-35F2-5D3B-64C3-B1F0BDE7FDBA}"/>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7A3D0941-6C97-C95C-0511-AFBDE9A6BC7D}"/>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60994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1E4E0B-ECF0-1B4B-2FE8-1DA7B691E99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9233825-6C59-D13E-A4A1-0EB9C5B05FAA}"/>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06639E0B-4273-CA43-4F45-0EB6BFB5144B}"/>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34834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E746F-FE59-8CDE-3A31-56A5A1D2650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BC412F7-8E67-D1FC-C71B-296691FEF1B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AC39A54D-F7EA-65BF-B52A-240ECE25D45E}"/>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25522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28.04.2025</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28.04.2025</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28.04.2025</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28.04.2025</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28.04.2025</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28.04.2025</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28.04.2025</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28.04.2025</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28.04.2025</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28.04.2025</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28.04.2025</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28.04.2025</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80.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randeins.de/corporate-publishing/sachsen-machen/klang-zum-anfassen"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International Trade und Policy</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256948" y="1874728"/>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err="1"/>
              <a:t>Subsequently</a:t>
            </a:r>
            <a:r>
              <a:rPr lang="de-DE" sz="2800" b="1" u="sng" dirty="0"/>
              <a:t>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Tree>
    <p:extLst>
      <p:ext uri="{BB962C8B-B14F-4D97-AF65-F5344CB8AC3E}">
        <p14:creationId xmlns:p14="http://schemas.microsoft.com/office/powerpoint/2010/main" val="31849111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A93F9-5568-B8EF-D1D5-697E596F7CC9}"/>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660F46F4-439B-FB64-1B07-BA863C6E7684}"/>
              </a:ext>
            </a:extLst>
          </p:cNvPr>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External Economies of Scale and Trade</a:t>
            </a:r>
          </a:p>
        </p:txBody>
      </p:sp>
      <p:sp>
        <p:nvSpPr>
          <p:cNvPr id="9" name="Textfeld 8">
            <a:extLst>
              <a:ext uri="{FF2B5EF4-FFF2-40B4-BE49-F238E27FC236}">
                <a16:creationId xmlns:a16="http://schemas.microsoft.com/office/drawing/2014/main" id="{A40113DD-5997-6E17-87D0-EFB5762661EC}"/>
              </a:ext>
            </a:extLst>
          </p:cNvPr>
          <p:cNvSpPr txBox="1"/>
          <p:nvPr/>
        </p:nvSpPr>
        <p:spPr>
          <a:xfrm>
            <a:off x="814137" y="669181"/>
            <a:ext cx="9144000" cy="5519638"/>
          </a:xfrm>
          <a:prstGeom prst="rect">
            <a:avLst/>
          </a:prstGeom>
          <a:noFill/>
        </p:spPr>
        <p:txBody>
          <a:bodyPr wrap="square" rtlCol="0">
            <a:noAutofit/>
          </a:bodyPr>
          <a:lstStyle/>
          <a:p>
            <a:r>
              <a:rPr lang="en-US" sz="2600" i="1" dirty="0"/>
              <a:t>“When an industry has thus chosen a locality for itself, it is likely</a:t>
            </a:r>
          </a:p>
          <a:p>
            <a:r>
              <a:rPr lang="en-US" sz="2600" i="1" dirty="0"/>
              <a:t>to stay there long: so great are the advantages which people</a:t>
            </a:r>
          </a:p>
          <a:p>
            <a:r>
              <a:rPr lang="en-US" sz="2600" i="1" dirty="0"/>
              <a:t>following the same skilled trade get from near neighborhood to</a:t>
            </a:r>
          </a:p>
          <a:p>
            <a:r>
              <a:rPr lang="en-US" sz="2600" i="1" dirty="0"/>
              <a:t>one another. </a:t>
            </a:r>
            <a:r>
              <a:rPr lang="en-US" sz="2600" i="1" dirty="0">
                <a:solidFill>
                  <a:schemeClr val="tx2">
                    <a:lumMod val="60000"/>
                    <a:lumOff val="40000"/>
                  </a:schemeClr>
                </a:solidFill>
              </a:rPr>
              <a:t>The mysteries of the trade become no mysteries;</a:t>
            </a:r>
          </a:p>
          <a:p>
            <a:r>
              <a:rPr lang="en-US" sz="2600" i="1" dirty="0">
                <a:solidFill>
                  <a:schemeClr val="tx2">
                    <a:lumMod val="60000"/>
                    <a:lumOff val="40000"/>
                  </a:schemeClr>
                </a:solidFill>
              </a:rPr>
              <a:t>but are as it were in the air</a:t>
            </a:r>
            <a:r>
              <a:rPr lang="en-US" sz="2600" i="1" dirty="0"/>
              <a:t>,... Good work is rightly appreciated,</a:t>
            </a:r>
          </a:p>
          <a:p>
            <a:r>
              <a:rPr lang="en-US" sz="2600" i="1" dirty="0"/>
              <a:t>inventions and improvements in machinery, in processes and the</a:t>
            </a:r>
          </a:p>
          <a:p>
            <a:r>
              <a:rPr lang="en-US" sz="2600" i="1" dirty="0"/>
              <a:t>general organization of the business have their merits promptly</a:t>
            </a:r>
          </a:p>
          <a:p>
            <a:r>
              <a:rPr lang="en-US" sz="2600" i="1" dirty="0"/>
              <a:t>discussed: </a:t>
            </a:r>
            <a:r>
              <a:rPr lang="en-US" sz="2600" i="1" dirty="0">
                <a:solidFill>
                  <a:schemeClr val="tx2">
                    <a:lumMod val="60000"/>
                    <a:lumOff val="40000"/>
                  </a:schemeClr>
                </a:solidFill>
              </a:rPr>
              <a:t>if one man starts a new idea, it is taken up by others</a:t>
            </a:r>
          </a:p>
          <a:p>
            <a:r>
              <a:rPr lang="en-US" sz="2600" i="1" dirty="0">
                <a:solidFill>
                  <a:schemeClr val="tx2">
                    <a:lumMod val="60000"/>
                    <a:lumOff val="40000"/>
                  </a:schemeClr>
                </a:solidFill>
              </a:rPr>
              <a:t>and combined with suggestions of their own; and thus it becomes</a:t>
            </a:r>
          </a:p>
          <a:p>
            <a:r>
              <a:rPr lang="en-US" sz="2600" i="1" dirty="0">
                <a:solidFill>
                  <a:schemeClr val="tx2">
                    <a:lumMod val="60000"/>
                    <a:lumOff val="40000"/>
                  </a:schemeClr>
                </a:solidFill>
              </a:rPr>
              <a:t>the source of further new ideas</a:t>
            </a:r>
            <a:r>
              <a:rPr lang="en-US" sz="2600" i="1" dirty="0"/>
              <a:t>.</a:t>
            </a:r>
          </a:p>
          <a:p>
            <a:endParaRPr lang="en-US" sz="2600" i="1" dirty="0"/>
          </a:p>
          <a:p>
            <a:r>
              <a:rPr lang="en-US" sz="2400" dirty="0"/>
              <a:t>Marshall (Principles of Economics, London: MacMillan, 1920)</a:t>
            </a:r>
            <a:endParaRPr lang="de-DE" sz="2000" dirty="0"/>
          </a:p>
        </p:txBody>
      </p:sp>
      <p:sp>
        <p:nvSpPr>
          <p:cNvPr id="6" name="Rechteck 5">
            <a:extLst>
              <a:ext uri="{FF2B5EF4-FFF2-40B4-BE49-F238E27FC236}">
                <a16:creationId xmlns:a16="http://schemas.microsoft.com/office/drawing/2014/main" id="{DEDC4A18-0415-2BB2-7F8A-9D13529C6644}"/>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56678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02B669-1481-A692-076B-6F616D1F6DCA}"/>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6F157F1-5163-5525-A288-72967CA8BE6E}"/>
              </a:ext>
            </a:extLst>
          </p:cNvPr>
          <p:cNvSpPr txBox="1">
            <a:spLocks/>
          </p:cNvSpPr>
          <p:nvPr/>
        </p:nvSpPr>
        <p:spPr>
          <a:xfrm>
            <a:off x="790425" y="-51693"/>
            <a:ext cx="1111776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a:solidFill>
                  <a:sysClr val="windowText" lastClr="000000"/>
                </a:solidFill>
                <a:latin typeface="Times New Roman" panose="02020603050405020304" pitchFamily="18" charset="0"/>
                <a:cs typeface="Times New Roman" panose="02020603050405020304" pitchFamily="18" charset="0"/>
              </a:rPr>
              <a:t>Intra-Industry-Trade Germany – USA</a:t>
            </a:r>
          </a:p>
        </p:txBody>
      </p:sp>
      <mc:AlternateContent xmlns:mc="http://schemas.openxmlformats.org/markup-compatibility/2006" xmlns:a14="http://schemas.microsoft.com/office/drawing/2010/main">
        <mc:Choice Requires="a14">
          <p:sp>
            <p:nvSpPr>
              <p:cNvPr id="9" name="TextBox 9">
                <a:extLst>
                  <a:ext uri="{FF2B5EF4-FFF2-40B4-BE49-F238E27FC236}">
                    <a16:creationId xmlns:a16="http://schemas.microsoft.com/office/drawing/2014/main" id="{1B53F3EB-410F-FC80-36F4-31C0CC9F5C48}"/>
                  </a:ext>
                </a:extLst>
              </p:cNvPr>
              <p:cNvSpPr txBox="1"/>
              <p:nvPr/>
            </p:nvSpPr>
            <p:spPr>
              <a:xfrm>
                <a:off x="-5778" y="5218196"/>
                <a:ext cx="4443909" cy="530594"/>
              </a:xfrm>
              <a:prstGeom prst="rect">
                <a:avLst/>
              </a:prstGeom>
              <a:noFill/>
            </p:spPr>
            <p:txBody>
              <a:bodyPr wrap="none" rtlCol="0">
                <a:spAutoFit/>
              </a:bodyPr>
              <a:lstStyle/>
              <a:p>
                <a:r>
                  <a:rPr lang="de-DE" sz="1600" b="1" dirty="0">
                    <a:latin typeface="Times New Roman" panose="02020603050405020304" pitchFamily="18" charset="0"/>
                    <a:cs typeface="Times New Roman" panose="02020603050405020304" pitchFamily="18" charset="0"/>
                  </a:rPr>
                  <a:t>Grubel-Lloyd-Index: </a:t>
                </a:r>
                <a14:m>
                  <m:oMath xmlns:m="http://schemas.openxmlformats.org/officeDocument/2006/math">
                    <m:r>
                      <a:rPr lang="de-DE" sz="1600" b="1" i="0" smtClean="0">
                        <a:latin typeface="Cambria Math" panose="02040503050406030204" pitchFamily="18" charset="0"/>
                      </a:rPr>
                      <m:t>𝐆𝐋𝐈</m:t>
                    </m:r>
                    <m:r>
                      <a:rPr lang="de-DE" sz="1600" b="1" i="0" smtClean="0">
                        <a:latin typeface="Cambria Math" panose="02040503050406030204" pitchFamily="18" charset="0"/>
                      </a:rPr>
                      <m:t>=</m:t>
                    </m:r>
                    <m:r>
                      <a:rPr lang="de-DE" sz="1600" b="1" i="1">
                        <a:latin typeface="Cambria Math"/>
                      </a:rPr>
                      <m:t>𝟏</m:t>
                    </m:r>
                    <m:r>
                      <a:rPr lang="de-DE" sz="1600" b="1" i="1">
                        <a:latin typeface="Cambria Math"/>
                      </a:rPr>
                      <m:t>−</m:t>
                    </m:r>
                    <m:d>
                      <m:dPr>
                        <m:begChr m:val="["/>
                        <m:endChr m:val="]"/>
                        <m:ctrlPr>
                          <a:rPr lang="de-DE" sz="1600" b="1" i="1" smtClean="0">
                            <a:latin typeface="Cambria Math" panose="02040503050406030204" pitchFamily="18" charset="0"/>
                          </a:rPr>
                        </m:ctrlPr>
                      </m:dPr>
                      <m:e>
                        <m:f>
                          <m:fPr>
                            <m:ctrlPr>
                              <a:rPr lang="de-DE" sz="1600" b="1" i="1">
                                <a:latin typeface="Cambria Math" panose="02040503050406030204" pitchFamily="18" charset="0"/>
                              </a:rPr>
                            </m:ctrlPr>
                          </m:fPr>
                          <m:num>
                            <m:r>
                              <a:rPr lang="de-DE" sz="1600" b="1" i="1" smtClean="0">
                                <a:latin typeface="Cambria Math" panose="02040503050406030204" pitchFamily="18" charset="0"/>
                              </a:rPr>
                              <m:t>|</m:t>
                            </m:r>
                            <m:r>
                              <a:rPr lang="de-DE" sz="1600" b="1" i="1">
                                <a:latin typeface="Cambria Math"/>
                              </a:rPr>
                              <m:t>𝑬𝒙𝒑𝒐𝒓𝒕</m:t>
                            </m:r>
                            <m:r>
                              <a:rPr lang="de-DE" sz="1600" b="1" i="1">
                                <a:latin typeface="Cambria Math"/>
                              </a:rPr>
                              <m:t>−</m:t>
                            </m:r>
                            <m:r>
                              <a:rPr lang="de-DE" sz="1600" b="1" i="1">
                                <a:latin typeface="Cambria Math"/>
                              </a:rPr>
                              <m:t>𝑰𝒎𝒑𝒐𝒓𝒕</m:t>
                            </m:r>
                            <m:r>
                              <a:rPr lang="de-DE" sz="1600" b="1" i="1" smtClean="0">
                                <a:latin typeface="Cambria Math" panose="02040503050406030204" pitchFamily="18" charset="0"/>
                              </a:rPr>
                              <m:t>|</m:t>
                            </m:r>
                          </m:num>
                          <m:den>
                            <m:r>
                              <a:rPr lang="de-DE" sz="1600" b="1" i="1">
                                <a:latin typeface="Cambria Math"/>
                              </a:rPr>
                              <m:t>𝑬𝒙𝒑𝒐𝒓𝒕</m:t>
                            </m:r>
                            <m:r>
                              <a:rPr lang="de-DE" sz="1600" b="1" i="1">
                                <a:latin typeface="Cambria Math"/>
                              </a:rPr>
                              <m:t>+</m:t>
                            </m:r>
                            <m:r>
                              <a:rPr lang="de-DE" sz="1600" b="1" i="1">
                                <a:latin typeface="Cambria Math"/>
                              </a:rPr>
                              <m:t>𝑰𝒎𝒑𝒐𝒓𝒕</m:t>
                            </m:r>
                          </m:den>
                        </m:f>
                      </m:e>
                    </m:d>
                  </m:oMath>
                </a14:m>
                <a:endParaRPr lang="en-US" sz="1600" dirty="0">
                  <a:latin typeface="Times New Roman" panose="02020603050405020304" pitchFamily="18" charset="0"/>
                  <a:cs typeface="Times New Roman" panose="02020603050405020304" pitchFamily="18" charset="0"/>
                </a:endParaRPr>
              </a:p>
            </p:txBody>
          </p:sp>
        </mc:Choice>
        <mc:Fallback xmlns="">
          <p:sp>
            <p:nvSpPr>
              <p:cNvPr id="9" name="TextBox 9"/>
              <p:cNvSpPr txBox="1">
                <a:spLocks noRot="1" noChangeAspect="1" noMove="1" noResize="1" noEditPoints="1" noAdjustHandles="1" noChangeArrowheads="1" noChangeShapeType="1" noTextEdit="1"/>
              </p:cNvSpPr>
              <p:nvPr/>
            </p:nvSpPr>
            <p:spPr>
              <a:xfrm>
                <a:off x="-5778" y="5218196"/>
                <a:ext cx="4443909" cy="530594"/>
              </a:xfrm>
              <a:prstGeom prst="rect">
                <a:avLst/>
              </a:prstGeom>
              <a:blipFill>
                <a:blip r:embed="rId3"/>
                <a:stretch>
                  <a:fillRect l="-686" b="-2299"/>
                </a:stretch>
              </a:blipFill>
            </p:spPr>
            <p:txBody>
              <a:bodyPr/>
              <a:lstStyle/>
              <a:p>
                <a:r>
                  <a:rPr lang="de-DE">
                    <a:noFill/>
                  </a:rPr>
                  <a:t> </a:t>
                </a:r>
              </a:p>
            </p:txBody>
          </p:sp>
        </mc:Fallback>
      </mc:AlternateContent>
      <p:sp>
        <p:nvSpPr>
          <p:cNvPr id="10" name="Textfeld 9">
            <a:extLst>
              <a:ext uri="{FF2B5EF4-FFF2-40B4-BE49-F238E27FC236}">
                <a16:creationId xmlns:a16="http://schemas.microsoft.com/office/drawing/2014/main" id="{3C3C25B3-1457-78C5-1FA9-1B5360F09C81}"/>
              </a:ext>
            </a:extLst>
          </p:cNvPr>
          <p:cNvSpPr txBox="1"/>
          <p:nvPr/>
        </p:nvSpPr>
        <p:spPr>
          <a:xfrm>
            <a:off x="0" y="3904357"/>
            <a:ext cx="343555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Quelle</a:t>
            </a:r>
            <a:r>
              <a:rPr lang="de-DE" sz="1633">
                <a:latin typeface="Times New Roman" panose="02020603050405020304" pitchFamily="18" charset="0"/>
                <a:cs typeface="Times New Roman" panose="02020603050405020304" pitchFamily="18" charset="0"/>
              </a:rPr>
              <a:t>: Destatis, eigene Berechnungen</a:t>
            </a:r>
            <a:endParaRPr lang="de-DE" sz="1633" dirty="0">
              <a:latin typeface="Times New Roman" panose="02020603050405020304" pitchFamily="18" charset="0"/>
              <a:cs typeface="Times New Roman" panose="02020603050405020304" pitchFamily="18" charset="0"/>
            </a:endParaRPr>
          </a:p>
        </p:txBody>
      </p:sp>
      <p:sp>
        <p:nvSpPr>
          <p:cNvPr id="7" name="TextBox 9">
            <a:extLst>
              <a:ext uri="{FF2B5EF4-FFF2-40B4-BE49-F238E27FC236}">
                <a16:creationId xmlns:a16="http://schemas.microsoft.com/office/drawing/2014/main" id="{9538990F-31EB-551B-E0CA-55BB6FEC5871}"/>
              </a:ext>
            </a:extLst>
          </p:cNvPr>
          <p:cNvSpPr txBox="1"/>
          <p:nvPr/>
        </p:nvSpPr>
        <p:spPr>
          <a:xfrm>
            <a:off x="323634" y="4340360"/>
            <a:ext cx="3708400" cy="830997"/>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The Grubel-Lloyd Index is used as a measure of the split between inter- and intra-industry trade:</a:t>
            </a:r>
            <a:endParaRPr lang="de-DE" sz="1600"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38A8BC53-AD21-07B3-BF17-9ED3B715BFD8}"/>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5432C6EA-0BBA-C897-C891-517A3C029742}"/>
              </a:ext>
            </a:extLst>
          </p:cNvPr>
          <p:cNvPicPr>
            <a:picLocks noChangeAspect="1"/>
          </p:cNvPicPr>
          <p:nvPr/>
        </p:nvPicPr>
        <p:blipFill>
          <a:blip r:embed="rId4"/>
          <a:stretch>
            <a:fillRect/>
          </a:stretch>
        </p:blipFill>
        <p:spPr>
          <a:xfrm>
            <a:off x="352560" y="577886"/>
            <a:ext cx="10193520" cy="3381737"/>
          </a:xfrm>
          <a:prstGeom prst="rect">
            <a:avLst/>
          </a:prstGeom>
        </p:spPr>
      </p:pic>
      <p:sp>
        <p:nvSpPr>
          <p:cNvPr id="8" name="TextBox 9">
            <a:extLst>
              <a:ext uri="{FF2B5EF4-FFF2-40B4-BE49-F238E27FC236}">
                <a16:creationId xmlns:a16="http://schemas.microsoft.com/office/drawing/2014/main" id="{0C448BEE-5347-C7F4-384D-CF3D96F41D1D}"/>
              </a:ext>
            </a:extLst>
          </p:cNvPr>
          <p:cNvSpPr txBox="1"/>
          <p:nvPr/>
        </p:nvSpPr>
        <p:spPr>
          <a:xfrm>
            <a:off x="4361445" y="4275339"/>
            <a:ext cx="4328160" cy="1815882"/>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GLI = 1 means that exports and imports are balanced in an industry and there is therefore a high level of intra-industry trade!</a:t>
            </a:r>
          </a:p>
          <a:p>
            <a:r>
              <a:rPr lang="en-US" sz="1600" b="1" dirty="0">
                <a:latin typeface="Times New Roman" panose="02020603050405020304" pitchFamily="18" charset="0"/>
                <a:cs typeface="Times New Roman" panose="02020603050405020304" pitchFamily="18" charset="0"/>
              </a:rPr>
              <a:t>GLI → 0 means that either exports significantly exceed imports, or vice </a:t>
            </a:r>
            <a:r>
              <a:rPr lang="en-US" sz="1600" b="1" err="1">
                <a:latin typeface="Times New Roman" panose="02020603050405020304" pitchFamily="18" charset="0"/>
                <a:cs typeface="Times New Roman" panose="02020603050405020304" pitchFamily="18" charset="0"/>
              </a:rPr>
              <a:t>versa</a:t>
            </a:r>
            <a:r>
              <a:rPr lang="en-US" sz="1600" b="1">
                <a:latin typeface="Times New Roman" panose="02020603050405020304" pitchFamily="18" charset="0"/>
                <a:cs typeface="Times New Roman" panose="02020603050405020304" pitchFamily="18" charset="0"/>
              </a:rPr>
              <a:t>. This </a:t>
            </a:r>
            <a:r>
              <a:rPr lang="en-US" sz="1600" b="1" dirty="0">
                <a:latin typeface="Times New Roman" panose="02020603050405020304" pitchFamily="18" charset="0"/>
                <a:cs typeface="Times New Roman" panose="02020603050405020304" pitchFamily="18" charset="0"/>
              </a:rPr>
              <a:t>means that trade is primarily in one direction only and is inter-industry trade</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41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BC829-28D8-42A8-295F-234D3F004E50}"/>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B34F86FD-EF15-7B92-1417-A7BF6A193869}"/>
              </a:ext>
            </a:extLst>
          </p:cNvPr>
          <p:cNvSpPr txBox="1">
            <a:spLocks/>
          </p:cNvSpPr>
          <p:nvPr/>
        </p:nvSpPr>
        <p:spPr>
          <a:xfrm>
            <a:off x="1524000" y="27046"/>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External Economies of Scales: Reasons</a:t>
            </a:r>
          </a:p>
        </p:txBody>
      </p:sp>
      <p:sp>
        <p:nvSpPr>
          <p:cNvPr id="9" name="Textfeld 8">
            <a:extLst>
              <a:ext uri="{FF2B5EF4-FFF2-40B4-BE49-F238E27FC236}">
                <a16:creationId xmlns:a16="http://schemas.microsoft.com/office/drawing/2014/main" id="{575E27D8-212E-D624-9D94-5EA92B6E4E86}"/>
              </a:ext>
            </a:extLst>
          </p:cNvPr>
          <p:cNvSpPr txBox="1"/>
          <p:nvPr/>
        </p:nvSpPr>
        <p:spPr>
          <a:xfrm>
            <a:off x="-1" y="842092"/>
            <a:ext cx="8689605" cy="3261822"/>
          </a:xfrm>
          <a:prstGeom prst="rect">
            <a:avLst/>
          </a:prstGeom>
          <a:noFill/>
        </p:spPr>
        <p:txBody>
          <a:bodyPr wrap="square" rtlCol="0">
            <a:noAutofit/>
          </a:bodyPr>
          <a:lstStyle/>
          <a:p>
            <a:r>
              <a:rPr lang="en-US" sz="2800" dirty="0"/>
              <a:t>Specialized Suppliers</a:t>
            </a:r>
          </a:p>
          <a:p>
            <a:endParaRPr lang="en-US" sz="2800" dirty="0"/>
          </a:p>
          <a:p>
            <a:pPr marL="457200" indent="-457200">
              <a:buFont typeface="Arial" panose="020B0604020202020204" pitchFamily="34" charset="0"/>
              <a:buChar char="•"/>
            </a:pPr>
            <a:r>
              <a:rPr lang="en-US" sz="2800" dirty="0"/>
              <a:t>In many industries, production requires the use of highly </a:t>
            </a:r>
            <a:r>
              <a:rPr lang="en-US" sz="2800" dirty="0" err="1"/>
              <a:t>specialised</a:t>
            </a:r>
            <a:r>
              <a:rPr lang="en-US" sz="2800" dirty="0"/>
              <a:t> equipment or supporting services.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The market offered by a single company is too small to ensure the survival of its suppliers.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A geographically concentrated industry cluster brings together many companies that together form a large market.</a:t>
            </a:r>
            <a:endParaRPr lang="de-DE" sz="2400" dirty="0"/>
          </a:p>
          <a:p>
            <a:pPr marL="342900" indent="-342900">
              <a:buFont typeface="Wingdings" panose="05000000000000000000" pitchFamily="2" charset="2"/>
              <a:buChar char="Ø"/>
            </a:pPr>
            <a:endParaRPr lang="de-DE" sz="2400" dirty="0"/>
          </a:p>
          <a:p>
            <a:pPr marL="342900" indent="-342900">
              <a:buFont typeface="Wingdings" panose="05000000000000000000" pitchFamily="2" charset="2"/>
              <a:buChar char="Ø"/>
            </a:pPr>
            <a:endParaRPr lang="de-DE" sz="2400" dirty="0"/>
          </a:p>
        </p:txBody>
      </p:sp>
      <p:sp>
        <p:nvSpPr>
          <p:cNvPr id="6" name="Rechteck 5">
            <a:extLst>
              <a:ext uri="{FF2B5EF4-FFF2-40B4-BE49-F238E27FC236}">
                <a16:creationId xmlns:a16="http://schemas.microsoft.com/office/drawing/2014/main" id="{19D4664A-7D32-8339-419A-871967B9FD1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7202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77AB1-623A-EF19-1F52-2AA5AE98EAF0}"/>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91F1C619-514E-EB5D-8DFA-FAB67880D716}"/>
              </a:ext>
            </a:extLst>
          </p:cNvPr>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External Economies of Scales: Reasons</a:t>
            </a:r>
          </a:p>
        </p:txBody>
      </p:sp>
      <p:sp>
        <p:nvSpPr>
          <p:cNvPr id="9" name="Textfeld 8">
            <a:extLst>
              <a:ext uri="{FF2B5EF4-FFF2-40B4-BE49-F238E27FC236}">
                <a16:creationId xmlns:a16="http://schemas.microsoft.com/office/drawing/2014/main" id="{56809812-F77F-3BA4-2697-CD9FC9D936BE}"/>
              </a:ext>
            </a:extLst>
          </p:cNvPr>
          <p:cNvSpPr txBox="1"/>
          <p:nvPr/>
        </p:nvSpPr>
        <p:spPr>
          <a:xfrm>
            <a:off x="1524000" y="836712"/>
            <a:ext cx="9144000" cy="1868836"/>
          </a:xfrm>
          <a:prstGeom prst="rect">
            <a:avLst/>
          </a:prstGeom>
          <a:noFill/>
        </p:spPr>
        <p:txBody>
          <a:bodyPr wrap="square" rtlCol="0">
            <a:noAutofit/>
          </a:bodyPr>
          <a:lstStyle/>
          <a:p>
            <a:r>
              <a:rPr lang="de-DE" sz="2800" b="1" dirty="0"/>
              <a:t>Labor-Pooling</a:t>
            </a:r>
          </a:p>
          <a:p>
            <a:endParaRPr lang="de-DE" sz="2400" dirty="0"/>
          </a:p>
          <a:p>
            <a:pPr marL="457200" indent="-457200">
              <a:buFont typeface="Arial" panose="020B0604020202020204" pitchFamily="34" charset="0"/>
              <a:buChar char="•"/>
            </a:pPr>
            <a:r>
              <a:rPr lang="en-US" sz="2400" dirty="0"/>
              <a:t>A company cluster can create a pool of highly qualified </a:t>
            </a:r>
            <a:r>
              <a:rPr lang="en-US" sz="2400" dirty="0" err="1"/>
              <a:t>labour</a:t>
            </a:r>
            <a:r>
              <a:rPr lang="en-US" sz="2400" dirty="0"/>
              <a:t> for precisely this production sector.</a:t>
            </a:r>
            <a:endParaRPr lang="de-DE" sz="2400" dirty="0"/>
          </a:p>
        </p:txBody>
      </p:sp>
      <p:sp>
        <p:nvSpPr>
          <p:cNvPr id="2" name="Rechteck 1">
            <a:extLst>
              <a:ext uri="{FF2B5EF4-FFF2-40B4-BE49-F238E27FC236}">
                <a16:creationId xmlns:a16="http://schemas.microsoft.com/office/drawing/2014/main" id="{3534143B-A149-BE46-0237-1230280C8A97}"/>
              </a:ext>
            </a:extLst>
          </p:cNvPr>
          <p:cNvSpPr/>
          <p:nvPr/>
        </p:nvSpPr>
        <p:spPr>
          <a:xfrm>
            <a:off x="2015850" y="3202365"/>
            <a:ext cx="6096000" cy="3416320"/>
          </a:xfrm>
          <a:prstGeom prst="rect">
            <a:avLst/>
          </a:prstGeom>
        </p:spPr>
        <p:txBody>
          <a:bodyPr>
            <a:spAutoFit/>
          </a:bodyPr>
          <a:lstStyle/>
          <a:p>
            <a:pPr marL="457200" indent="-457200">
              <a:buFont typeface="Wingdings" panose="05000000000000000000" pitchFamily="2" charset="2"/>
              <a:buChar char="Ø"/>
            </a:pPr>
            <a:r>
              <a:rPr lang="en-US" sz="2400" dirty="0"/>
              <a:t>Benefit for</a:t>
            </a:r>
          </a:p>
          <a:p>
            <a:r>
              <a:rPr lang="en-US" sz="2400" dirty="0"/>
              <a:t>producers: </a:t>
            </a:r>
          </a:p>
          <a:p>
            <a:pPr marL="457200" indent="-457200">
              <a:buFont typeface="Wingdings" panose="05000000000000000000" pitchFamily="2" charset="2"/>
              <a:buChar char="Ø"/>
            </a:pPr>
            <a:r>
              <a:rPr lang="en-US" sz="2400" dirty="0"/>
              <a:t>the likelihood of </a:t>
            </a:r>
            <a:r>
              <a:rPr lang="en-US" sz="2400" dirty="0" err="1"/>
              <a:t>labour</a:t>
            </a:r>
            <a:r>
              <a:rPr lang="en-US" sz="2400" dirty="0"/>
              <a:t> shortages is reduced</a:t>
            </a:r>
          </a:p>
          <a:p>
            <a:endParaRPr lang="en-US" sz="2400" dirty="0"/>
          </a:p>
          <a:p>
            <a:r>
              <a:rPr lang="en-US" sz="2400" dirty="0"/>
              <a:t>employees: </a:t>
            </a:r>
          </a:p>
          <a:p>
            <a:pPr marL="457200" indent="-457200">
              <a:buFont typeface="Wingdings" panose="05000000000000000000" pitchFamily="2" charset="2"/>
              <a:buChar char="Ø"/>
            </a:pPr>
            <a:r>
              <a:rPr lang="en-US" sz="2400" dirty="0"/>
              <a:t>the risk of unemployment decreases</a:t>
            </a:r>
            <a:endParaRPr lang="de-DE" sz="2400" dirty="0"/>
          </a:p>
          <a:p>
            <a:pPr marL="914400" lvl="1" indent="-457200">
              <a:buFont typeface="Arial" panose="020B0604020202020204" pitchFamily="34" charset="0"/>
              <a:buChar char="•"/>
            </a:pPr>
            <a:endParaRPr lang="de-DE" sz="2400" u="sng" dirty="0"/>
          </a:p>
          <a:p>
            <a:pPr marL="914400" lvl="1" indent="-457200">
              <a:buFont typeface="Wingdings" panose="05000000000000000000" pitchFamily="2" charset="2"/>
              <a:buChar char="§"/>
            </a:pPr>
            <a:endParaRPr lang="de-DE" sz="2400" dirty="0"/>
          </a:p>
        </p:txBody>
      </p:sp>
      <p:sp>
        <p:nvSpPr>
          <p:cNvPr id="7" name="Rechteck 6">
            <a:extLst>
              <a:ext uri="{FF2B5EF4-FFF2-40B4-BE49-F238E27FC236}">
                <a16:creationId xmlns:a16="http://schemas.microsoft.com/office/drawing/2014/main" id="{134CB0C1-18AE-346F-F228-7303FFD79078}"/>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1356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D0DC9E-D81B-AF5C-4B62-5FF7C3C56ADA}"/>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2B397B4C-BDAB-B1BB-9643-D786ADF2520B}"/>
              </a:ext>
            </a:extLst>
          </p:cNvPr>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External Economies of Scales: Reasons</a:t>
            </a:r>
          </a:p>
        </p:txBody>
      </p:sp>
      <p:sp>
        <p:nvSpPr>
          <p:cNvPr id="9" name="Textfeld 8">
            <a:extLst>
              <a:ext uri="{FF2B5EF4-FFF2-40B4-BE49-F238E27FC236}">
                <a16:creationId xmlns:a16="http://schemas.microsoft.com/office/drawing/2014/main" id="{7952DC97-8F0B-5869-CA4B-069C6E2E0221}"/>
              </a:ext>
            </a:extLst>
          </p:cNvPr>
          <p:cNvSpPr txBox="1"/>
          <p:nvPr/>
        </p:nvSpPr>
        <p:spPr>
          <a:xfrm>
            <a:off x="0" y="750013"/>
            <a:ext cx="12033324" cy="3486749"/>
          </a:xfrm>
          <a:prstGeom prst="rect">
            <a:avLst/>
          </a:prstGeom>
          <a:noFill/>
        </p:spPr>
        <p:txBody>
          <a:bodyPr wrap="square" rtlCol="0">
            <a:noAutofit/>
          </a:bodyPr>
          <a:lstStyle/>
          <a:p>
            <a:r>
              <a:rPr lang="en-US" sz="2800" b="1" dirty="0"/>
              <a:t>Knowledge externalities</a:t>
            </a:r>
          </a:p>
          <a:p>
            <a:endParaRPr lang="en-US" sz="2800" b="1" dirty="0"/>
          </a:p>
          <a:p>
            <a:r>
              <a:rPr lang="en-US" sz="2800" b="1" dirty="0"/>
              <a:t>Knowledge is an important production factor in highly innovative industries.</a:t>
            </a:r>
          </a:p>
          <a:p>
            <a:r>
              <a:rPr lang="en-US" sz="2800" b="1" dirty="0"/>
              <a:t>	</a:t>
            </a:r>
          </a:p>
          <a:p>
            <a:r>
              <a:rPr lang="en-US" sz="2800" b="1" dirty="0"/>
              <a:t>	The </a:t>
            </a:r>
            <a:r>
              <a:rPr lang="en-US" sz="2800" b="1" dirty="0" err="1"/>
              <a:t>specialised</a:t>
            </a:r>
            <a:r>
              <a:rPr lang="en-US" sz="2800" b="1" dirty="0"/>
              <a:t> knowledge that determines success in innovative 	industries comes from research and</a:t>
            </a:r>
          </a:p>
          <a:p>
            <a:r>
              <a:rPr lang="en-US" sz="2800" b="1" dirty="0"/>
              <a:t>	</a:t>
            </a:r>
          </a:p>
          <a:p>
            <a:r>
              <a:rPr lang="en-US" sz="2800" b="1" dirty="0"/>
              <a:t>	development work </a:t>
            </a:r>
            <a:r>
              <a:rPr lang="en-US" sz="2800" b="1" dirty="0" err="1"/>
              <a:t>analysing</a:t>
            </a:r>
            <a:r>
              <a:rPr lang="en-US" sz="2800" b="1" dirty="0"/>
              <a:t> the design of third-party products</a:t>
            </a:r>
          </a:p>
          <a:p>
            <a:r>
              <a:rPr lang="en-US" sz="2800" b="1" dirty="0"/>
              <a:t>	the informal exchange of information and ideas</a:t>
            </a:r>
          </a:p>
          <a:p>
            <a:endParaRPr lang="en-US" sz="2800" b="1" dirty="0"/>
          </a:p>
          <a:p>
            <a:endParaRPr lang="en-US" sz="2800" b="1" dirty="0"/>
          </a:p>
          <a:p>
            <a:r>
              <a:rPr lang="en-US" sz="2800" b="1" dirty="0"/>
              <a:t>These spill-over effects are more likely to occur in clusters</a:t>
            </a:r>
            <a:endParaRPr lang="de-DE" sz="2400" dirty="0"/>
          </a:p>
          <a:p>
            <a:pPr marL="457200" indent="-457200">
              <a:buFont typeface="Arial" panose="020B0604020202020204" pitchFamily="34" charset="0"/>
              <a:buChar char="•"/>
            </a:pPr>
            <a:endParaRPr lang="de-DE" sz="2400" dirty="0"/>
          </a:p>
          <a:p>
            <a:pPr marL="914400" lvl="1" indent="-457200">
              <a:buFont typeface="Arial" panose="020B0604020202020204" pitchFamily="34" charset="0"/>
              <a:buChar char="•"/>
            </a:pPr>
            <a:endParaRPr lang="de-DE" sz="2400" u="sng" dirty="0"/>
          </a:p>
          <a:p>
            <a:pPr lvl="1"/>
            <a:endParaRPr lang="de-DE" sz="2400" dirty="0"/>
          </a:p>
        </p:txBody>
      </p:sp>
      <p:sp>
        <p:nvSpPr>
          <p:cNvPr id="10" name="Rechteck 9">
            <a:extLst>
              <a:ext uri="{FF2B5EF4-FFF2-40B4-BE49-F238E27FC236}">
                <a16:creationId xmlns:a16="http://schemas.microsoft.com/office/drawing/2014/main" id="{3DDCBFF7-EC67-0304-F532-07D8DBF9B3FE}"/>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9177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B6BD12-13A2-5AA1-371E-4AAA218B548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781FBC6-DC70-1B42-5745-13AB1A59BE1C}"/>
              </a:ext>
            </a:extLst>
          </p:cNvPr>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External Economies of Scale and Trade</a:t>
            </a:r>
          </a:p>
        </p:txBody>
      </p:sp>
      <p:sp>
        <p:nvSpPr>
          <p:cNvPr id="9" name="Textfeld 8">
            <a:extLst>
              <a:ext uri="{FF2B5EF4-FFF2-40B4-BE49-F238E27FC236}">
                <a16:creationId xmlns:a16="http://schemas.microsoft.com/office/drawing/2014/main" id="{93D569F9-5C37-D273-1F76-F8BEF358A04F}"/>
              </a:ext>
            </a:extLst>
          </p:cNvPr>
          <p:cNvSpPr txBox="1"/>
          <p:nvPr/>
        </p:nvSpPr>
        <p:spPr>
          <a:xfrm>
            <a:off x="8876" y="916761"/>
            <a:ext cx="9518766" cy="1062648"/>
          </a:xfrm>
          <a:prstGeom prst="rect">
            <a:avLst/>
          </a:prstGeom>
          <a:noFill/>
        </p:spPr>
        <p:txBody>
          <a:bodyPr wrap="square" rtlCol="0">
            <a:noAutofit/>
          </a:bodyPr>
          <a:lstStyle/>
          <a:p>
            <a:pPr marL="342900" indent="-342900">
              <a:buFont typeface="Arial" panose="020B0604020202020204" pitchFamily="34" charset="0"/>
              <a:buChar char="•"/>
            </a:pPr>
            <a:r>
              <a:rPr lang="en-US" sz="2400" dirty="0"/>
              <a:t>A country with large-scale production in a particular industry usually has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low production costs for the good in question.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Foreign trade expands the market and leads to a lower price due to increasing economies of scale</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Countries that are large producers in certain sectors from the outset usually remain so even if another country has the potential to produce these goods more cheaply.</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
        <p:nvSpPr>
          <p:cNvPr id="7" name="Rechteck 6">
            <a:extLst>
              <a:ext uri="{FF2B5EF4-FFF2-40B4-BE49-F238E27FC236}">
                <a16:creationId xmlns:a16="http://schemas.microsoft.com/office/drawing/2014/main" id="{24A03489-6C9C-0F74-5EDE-6AC0184FDED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7565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C39547-8278-D07F-374D-39CE68C1F48A}"/>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2EE7AA00-6CA1-E9A9-49C4-125959BBF6FE}"/>
              </a:ext>
            </a:extLst>
          </p:cNvPr>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External Economies of Scale</a:t>
            </a:r>
          </a:p>
        </p:txBody>
      </p:sp>
      <p:sp>
        <p:nvSpPr>
          <p:cNvPr id="9" name="Textfeld 8">
            <a:extLst>
              <a:ext uri="{FF2B5EF4-FFF2-40B4-BE49-F238E27FC236}">
                <a16:creationId xmlns:a16="http://schemas.microsoft.com/office/drawing/2014/main" id="{10023EBD-080B-1817-58A1-A72608602FF6}"/>
              </a:ext>
            </a:extLst>
          </p:cNvPr>
          <p:cNvSpPr txBox="1"/>
          <p:nvPr/>
        </p:nvSpPr>
        <p:spPr>
          <a:xfrm>
            <a:off x="313764" y="708886"/>
            <a:ext cx="2805954" cy="509358"/>
          </a:xfrm>
          <a:prstGeom prst="rect">
            <a:avLst/>
          </a:prstGeom>
          <a:noFill/>
        </p:spPr>
        <p:txBody>
          <a:bodyPr wrap="square" rtlCol="0">
            <a:noAutofit/>
          </a:bodyPr>
          <a:lstStyle/>
          <a:p>
            <a:r>
              <a:rPr lang="de-DE" sz="2400" dirty="0"/>
              <a:t>↑ </a:t>
            </a:r>
            <a:r>
              <a:rPr lang="de-DE" sz="2400" dirty="0" err="1"/>
              <a:t>Number</a:t>
            </a:r>
            <a:r>
              <a:rPr lang="de-DE" sz="2400" dirty="0"/>
              <a:t> </a:t>
            </a:r>
            <a:r>
              <a:rPr lang="de-DE" sz="2400" dirty="0" err="1"/>
              <a:t>of</a:t>
            </a:r>
            <a:r>
              <a:rPr lang="de-DE" sz="2400" dirty="0"/>
              <a:t> </a:t>
            </a:r>
            <a:r>
              <a:rPr lang="de-DE" sz="2400" dirty="0" err="1"/>
              <a:t>firms</a:t>
            </a:r>
            <a:endParaRPr lang="de-DE" sz="2400" dirty="0"/>
          </a:p>
          <a:p>
            <a:endParaRPr lang="de-DE" sz="2000" dirty="0"/>
          </a:p>
        </p:txBody>
      </p:sp>
      <p:cxnSp>
        <p:nvCxnSpPr>
          <p:cNvPr id="6" name="Gerade Verbindung mit Pfeil 5">
            <a:extLst>
              <a:ext uri="{FF2B5EF4-FFF2-40B4-BE49-F238E27FC236}">
                <a16:creationId xmlns:a16="http://schemas.microsoft.com/office/drawing/2014/main" id="{0258680A-27FC-7578-6034-63DF9DE36BD7}"/>
              </a:ext>
            </a:extLst>
          </p:cNvPr>
          <p:cNvCxnSpPr>
            <a:cxnSpLocks/>
          </p:cNvCxnSpPr>
          <p:nvPr/>
        </p:nvCxnSpPr>
        <p:spPr>
          <a:xfrm flipH="1" flipV="1">
            <a:off x="1882596" y="3355656"/>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5A764146-897F-7D70-E5BD-E4E88BF29604}"/>
              </a:ext>
            </a:extLst>
          </p:cNvPr>
          <p:cNvCxnSpPr>
            <a:cxnSpLocks/>
          </p:cNvCxnSpPr>
          <p:nvPr/>
        </p:nvCxnSpPr>
        <p:spPr>
          <a:xfrm>
            <a:off x="1888721" y="6062412"/>
            <a:ext cx="525189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ABD72F57-4B5D-6AF8-2A17-1B1C7416F80D}"/>
              </a:ext>
            </a:extLst>
          </p:cNvPr>
          <p:cNvSpPr txBox="1"/>
          <p:nvPr/>
        </p:nvSpPr>
        <p:spPr>
          <a:xfrm>
            <a:off x="6060497" y="6073286"/>
            <a:ext cx="284052" cy="369332"/>
          </a:xfrm>
          <a:prstGeom prst="rect">
            <a:avLst/>
          </a:prstGeom>
          <a:noFill/>
        </p:spPr>
        <p:txBody>
          <a:bodyPr wrap="none" rtlCol="0">
            <a:spAutoFit/>
          </a:bodyPr>
          <a:lstStyle/>
          <a:p>
            <a:r>
              <a:rPr lang="de-DE" dirty="0"/>
              <a:t>x</a:t>
            </a:r>
          </a:p>
        </p:txBody>
      </p:sp>
      <p:sp>
        <p:nvSpPr>
          <p:cNvPr id="10" name="Textfeld 9">
            <a:extLst>
              <a:ext uri="{FF2B5EF4-FFF2-40B4-BE49-F238E27FC236}">
                <a16:creationId xmlns:a16="http://schemas.microsoft.com/office/drawing/2014/main" id="{500436ED-7FB2-6862-6B42-684D54D12A35}"/>
              </a:ext>
            </a:extLst>
          </p:cNvPr>
          <p:cNvSpPr txBox="1"/>
          <p:nvPr/>
        </p:nvSpPr>
        <p:spPr>
          <a:xfrm>
            <a:off x="1091547" y="3336361"/>
            <a:ext cx="683842" cy="646331"/>
          </a:xfrm>
          <a:prstGeom prst="rect">
            <a:avLst/>
          </a:prstGeom>
          <a:noFill/>
        </p:spPr>
        <p:txBody>
          <a:bodyPr wrap="none" rtlCol="0">
            <a:spAutoFit/>
          </a:bodyPr>
          <a:lstStyle/>
          <a:p>
            <a:r>
              <a:rPr lang="de-DE" dirty="0"/>
              <a:t>Costs</a:t>
            </a:r>
          </a:p>
          <a:p>
            <a:r>
              <a:rPr lang="de-DE" dirty="0" err="1"/>
              <a:t>price</a:t>
            </a:r>
            <a:endParaRPr lang="de-DE" dirty="0"/>
          </a:p>
        </p:txBody>
      </p:sp>
      <p:sp>
        <p:nvSpPr>
          <p:cNvPr id="11" name="Freihandform: Form 10">
            <a:extLst>
              <a:ext uri="{FF2B5EF4-FFF2-40B4-BE49-F238E27FC236}">
                <a16:creationId xmlns:a16="http://schemas.microsoft.com/office/drawing/2014/main" id="{237DF0AE-B359-E065-C344-9453CE41506B}"/>
              </a:ext>
            </a:extLst>
          </p:cNvPr>
          <p:cNvSpPr/>
          <p:nvPr/>
        </p:nvSpPr>
        <p:spPr>
          <a:xfrm>
            <a:off x="2290565" y="3514858"/>
            <a:ext cx="4213448" cy="1476725"/>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r Verbinder 12">
            <a:extLst>
              <a:ext uri="{FF2B5EF4-FFF2-40B4-BE49-F238E27FC236}">
                <a16:creationId xmlns:a16="http://schemas.microsoft.com/office/drawing/2014/main" id="{F42F190E-8091-ED23-BD7F-05240A91B0A8}"/>
              </a:ext>
            </a:extLst>
          </p:cNvPr>
          <p:cNvCxnSpPr>
            <a:cxnSpLocks/>
          </p:cNvCxnSpPr>
          <p:nvPr/>
        </p:nvCxnSpPr>
        <p:spPr>
          <a:xfrm>
            <a:off x="3969625" y="3321067"/>
            <a:ext cx="1763430" cy="24266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feld 14">
            <a:extLst>
              <a:ext uri="{FF2B5EF4-FFF2-40B4-BE49-F238E27FC236}">
                <a16:creationId xmlns:a16="http://schemas.microsoft.com/office/drawing/2014/main" id="{5E4088B4-CD44-DC15-02F5-ABC91D67352D}"/>
              </a:ext>
            </a:extLst>
          </p:cNvPr>
          <p:cNvSpPr txBox="1"/>
          <p:nvPr/>
        </p:nvSpPr>
        <p:spPr>
          <a:xfrm>
            <a:off x="6591700" y="4771347"/>
            <a:ext cx="2007158" cy="369332"/>
          </a:xfrm>
          <a:prstGeom prst="rect">
            <a:avLst/>
          </a:prstGeom>
          <a:noFill/>
        </p:spPr>
        <p:txBody>
          <a:bodyPr wrap="square" rtlCol="0">
            <a:spAutoFit/>
          </a:bodyPr>
          <a:lstStyle/>
          <a:p>
            <a:r>
              <a:rPr lang="de-DE" dirty="0"/>
              <a:t>AC=Supply</a:t>
            </a:r>
          </a:p>
        </p:txBody>
      </p:sp>
      <p:sp>
        <p:nvSpPr>
          <p:cNvPr id="16" name="Textfeld 15">
            <a:extLst>
              <a:ext uri="{FF2B5EF4-FFF2-40B4-BE49-F238E27FC236}">
                <a16:creationId xmlns:a16="http://schemas.microsoft.com/office/drawing/2014/main" id="{26E5DEFB-78BE-3B75-FD6F-1EFD1EFB3DAB}"/>
              </a:ext>
            </a:extLst>
          </p:cNvPr>
          <p:cNvSpPr txBox="1"/>
          <p:nvPr/>
        </p:nvSpPr>
        <p:spPr>
          <a:xfrm>
            <a:off x="5674941" y="5434664"/>
            <a:ext cx="1919958" cy="369332"/>
          </a:xfrm>
          <a:prstGeom prst="rect">
            <a:avLst/>
          </a:prstGeom>
          <a:noFill/>
        </p:spPr>
        <p:txBody>
          <a:bodyPr wrap="square" rtlCol="0">
            <a:spAutoFit/>
          </a:bodyPr>
          <a:lstStyle/>
          <a:p>
            <a:r>
              <a:rPr lang="de-DE" dirty="0"/>
              <a:t>Demand D</a:t>
            </a:r>
          </a:p>
        </p:txBody>
      </p:sp>
      <p:cxnSp>
        <p:nvCxnSpPr>
          <p:cNvPr id="17" name="Gerader Verbinder 16">
            <a:extLst>
              <a:ext uri="{FF2B5EF4-FFF2-40B4-BE49-F238E27FC236}">
                <a16:creationId xmlns:a16="http://schemas.microsoft.com/office/drawing/2014/main" id="{2E181FBD-88EF-DDFC-29E4-2FBFFE3AB589}"/>
              </a:ext>
            </a:extLst>
          </p:cNvPr>
          <p:cNvCxnSpPr>
            <a:cxnSpLocks/>
          </p:cNvCxnSpPr>
          <p:nvPr/>
        </p:nvCxnSpPr>
        <p:spPr>
          <a:xfrm flipH="1">
            <a:off x="1940280" y="4723808"/>
            <a:ext cx="302181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B6A5E54F-D9D1-2715-603E-EFC74E2907E6}"/>
              </a:ext>
            </a:extLst>
          </p:cNvPr>
          <p:cNvCxnSpPr>
            <a:cxnSpLocks/>
          </p:cNvCxnSpPr>
          <p:nvPr/>
        </p:nvCxnSpPr>
        <p:spPr>
          <a:xfrm flipV="1">
            <a:off x="4980377" y="4725144"/>
            <a:ext cx="0" cy="130119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Textfeld 22">
            <a:extLst>
              <a:ext uri="{FF2B5EF4-FFF2-40B4-BE49-F238E27FC236}">
                <a16:creationId xmlns:a16="http://schemas.microsoft.com/office/drawing/2014/main" id="{24E09C04-D8B3-EE04-61FC-E369116C3613}"/>
              </a:ext>
            </a:extLst>
          </p:cNvPr>
          <p:cNvSpPr txBox="1"/>
          <p:nvPr/>
        </p:nvSpPr>
        <p:spPr>
          <a:xfrm>
            <a:off x="1553645" y="4508258"/>
            <a:ext cx="421910" cy="369332"/>
          </a:xfrm>
          <a:prstGeom prst="rect">
            <a:avLst/>
          </a:prstGeom>
          <a:noFill/>
        </p:spPr>
        <p:txBody>
          <a:bodyPr wrap="none" rtlCol="0">
            <a:spAutoFit/>
          </a:bodyPr>
          <a:lstStyle/>
          <a:p>
            <a:r>
              <a:rPr lang="de-DE" dirty="0"/>
              <a:t>p*</a:t>
            </a:r>
          </a:p>
        </p:txBody>
      </p:sp>
      <p:sp>
        <p:nvSpPr>
          <p:cNvPr id="24" name="Textfeld 23">
            <a:extLst>
              <a:ext uri="{FF2B5EF4-FFF2-40B4-BE49-F238E27FC236}">
                <a16:creationId xmlns:a16="http://schemas.microsoft.com/office/drawing/2014/main" id="{122C5CDF-08DD-A7FB-8AD4-08CB1403C858}"/>
              </a:ext>
            </a:extLst>
          </p:cNvPr>
          <p:cNvSpPr txBox="1"/>
          <p:nvPr/>
        </p:nvSpPr>
        <p:spPr>
          <a:xfrm>
            <a:off x="4764353" y="6059741"/>
            <a:ext cx="399468" cy="369332"/>
          </a:xfrm>
          <a:prstGeom prst="rect">
            <a:avLst/>
          </a:prstGeom>
          <a:noFill/>
        </p:spPr>
        <p:txBody>
          <a:bodyPr wrap="none" rtlCol="0">
            <a:spAutoFit/>
          </a:bodyPr>
          <a:lstStyle/>
          <a:p>
            <a:r>
              <a:rPr lang="de-DE" dirty="0"/>
              <a:t>x*</a:t>
            </a:r>
          </a:p>
        </p:txBody>
      </p:sp>
      <p:sp>
        <p:nvSpPr>
          <p:cNvPr id="2" name="Rechteck 1">
            <a:extLst>
              <a:ext uri="{FF2B5EF4-FFF2-40B4-BE49-F238E27FC236}">
                <a16:creationId xmlns:a16="http://schemas.microsoft.com/office/drawing/2014/main" id="{C53EF0B9-A422-AA6F-4E24-451E50FD6FCC}"/>
              </a:ext>
            </a:extLst>
          </p:cNvPr>
          <p:cNvSpPr/>
          <p:nvPr/>
        </p:nvSpPr>
        <p:spPr>
          <a:xfrm>
            <a:off x="3564454" y="694178"/>
            <a:ext cx="1843774" cy="461665"/>
          </a:xfrm>
          <a:prstGeom prst="rect">
            <a:avLst/>
          </a:prstGeom>
        </p:spPr>
        <p:txBody>
          <a:bodyPr wrap="none">
            <a:spAutoFit/>
          </a:bodyPr>
          <a:lstStyle/>
          <a:p>
            <a:r>
              <a:rPr lang="de-DE" sz="2400" dirty="0"/>
              <a:t>→ ↑ Output </a:t>
            </a:r>
          </a:p>
        </p:txBody>
      </p:sp>
      <p:sp>
        <p:nvSpPr>
          <p:cNvPr id="3" name="Rechteck 2">
            <a:extLst>
              <a:ext uri="{FF2B5EF4-FFF2-40B4-BE49-F238E27FC236}">
                <a16:creationId xmlns:a16="http://schemas.microsoft.com/office/drawing/2014/main" id="{475E5B4F-645A-BA1D-CC89-8E6AB61D20F2}"/>
              </a:ext>
            </a:extLst>
          </p:cNvPr>
          <p:cNvSpPr/>
          <p:nvPr/>
        </p:nvSpPr>
        <p:spPr>
          <a:xfrm>
            <a:off x="5816463" y="684150"/>
            <a:ext cx="2621039" cy="461665"/>
          </a:xfrm>
          <a:prstGeom prst="rect">
            <a:avLst/>
          </a:prstGeom>
        </p:spPr>
        <p:txBody>
          <a:bodyPr wrap="none">
            <a:spAutoFit/>
          </a:bodyPr>
          <a:lstStyle/>
          <a:p>
            <a:r>
              <a:rPr lang="de-DE" sz="2400" dirty="0"/>
              <a:t>→ ↓ Average Costs</a:t>
            </a:r>
          </a:p>
        </p:txBody>
      </p:sp>
      <p:sp>
        <p:nvSpPr>
          <p:cNvPr id="12" name="Rechteck 11">
            <a:extLst>
              <a:ext uri="{FF2B5EF4-FFF2-40B4-BE49-F238E27FC236}">
                <a16:creationId xmlns:a16="http://schemas.microsoft.com/office/drawing/2014/main" id="{B773AD2F-B2A6-54B6-F9D5-0F628D1FFF11}"/>
              </a:ext>
            </a:extLst>
          </p:cNvPr>
          <p:cNvSpPr/>
          <p:nvPr/>
        </p:nvSpPr>
        <p:spPr>
          <a:xfrm>
            <a:off x="388161" y="1383983"/>
            <a:ext cx="11492633" cy="461665"/>
          </a:xfrm>
          <a:prstGeom prst="rect">
            <a:avLst/>
          </a:prstGeom>
        </p:spPr>
        <p:txBody>
          <a:bodyPr wrap="square">
            <a:noAutofit/>
          </a:bodyPr>
          <a:lstStyle/>
          <a:p>
            <a:r>
              <a:rPr lang="de-DE" sz="2400" dirty="0"/>
              <a:t>→ </a:t>
            </a:r>
            <a:r>
              <a:rPr lang="de-DE" sz="2400" dirty="0" err="1"/>
              <a:t>falling</a:t>
            </a:r>
            <a:r>
              <a:rPr lang="de-DE" sz="2400" dirty="0"/>
              <a:t> </a:t>
            </a:r>
            <a:r>
              <a:rPr lang="de-DE" sz="2400" dirty="0" err="1"/>
              <a:t>demand</a:t>
            </a:r>
            <a:r>
              <a:rPr lang="de-DE" sz="2400" dirty="0"/>
              <a:t> </a:t>
            </a:r>
            <a:r>
              <a:rPr lang="de-DE" sz="2400" dirty="0" err="1"/>
              <a:t>curve</a:t>
            </a:r>
            <a:r>
              <a:rPr lang="de-DE" sz="2400" dirty="0"/>
              <a:t> </a:t>
            </a:r>
            <a:r>
              <a:rPr lang="de-DE" sz="2400" dirty="0" err="1"/>
              <a:t>cuts</a:t>
            </a:r>
            <a:r>
              <a:rPr lang="de-DE" sz="2400" dirty="0"/>
              <a:t> </a:t>
            </a:r>
            <a:r>
              <a:rPr lang="de-DE" sz="2400" dirty="0" err="1"/>
              <a:t>the</a:t>
            </a:r>
            <a:r>
              <a:rPr lang="de-DE" sz="2400" dirty="0"/>
              <a:t> </a:t>
            </a:r>
            <a:r>
              <a:rPr lang="de-DE" sz="2400" dirty="0" err="1"/>
              <a:t>falling</a:t>
            </a:r>
            <a:r>
              <a:rPr lang="de-DE" sz="2400" dirty="0"/>
              <a:t> </a:t>
            </a:r>
            <a:r>
              <a:rPr lang="de-DE" sz="2400" dirty="0" err="1"/>
              <a:t>average</a:t>
            </a:r>
            <a:r>
              <a:rPr lang="de-DE" sz="2400" dirty="0"/>
              <a:t> </a:t>
            </a:r>
            <a:r>
              <a:rPr lang="de-DE" sz="2400" dirty="0" err="1"/>
              <a:t>cost</a:t>
            </a:r>
            <a:r>
              <a:rPr lang="de-DE" sz="2400" dirty="0"/>
              <a:t> </a:t>
            </a:r>
            <a:r>
              <a:rPr lang="de-DE" sz="2400" dirty="0" err="1"/>
              <a:t>curve</a:t>
            </a:r>
            <a:r>
              <a:rPr lang="de-DE" sz="2400" dirty="0"/>
              <a:t> due to external </a:t>
            </a:r>
            <a:r>
              <a:rPr lang="de-DE" sz="2400" dirty="0" err="1"/>
              <a:t>economies</a:t>
            </a:r>
            <a:r>
              <a:rPr lang="de-DE" sz="2400" dirty="0"/>
              <a:t> </a:t>
            </a:r>
            <a:r>
              <a:rPr lang="de-DE" sz="2400" dirty="0" err="1"/>
              <a:t>of</a:t>
            </a:r>
            <a:r>
              <a:rPr lang="de-DE" sz="2400" dirty="0"/>
              <a:t> </a:t>
            </a:r>
            <a:r>
              <a:rPr lang="de-DE" sz="2400" dirty="0" err="1"/>
              <a:t>scale</a:t>
            </a:r>
            <a:endParaRPr lang="de-DE" sz="2400" dirty="0"/>
          </a:p>
        </p:txBody>
      </p:sp>
      <p:sp>
        <p:nvSpPr>
          <p:cNvPr id="21" name="Textfeld 20">
            <a:extLst>
              <a:ext uri="{FF2B5EF4-FFF2-40B4-BE49-F238E27FC236}">
                <a16:creationId xmlns:a16="http://schemas.microsoft.com/office/drawing/2014/main" id="{6E25FD90-E2BE-37D2-F9EA-39A985C77AEA}"/>
              </a:ext>
            </a:extLst>
          </p:cNvPr>
          <p:cNvSpPr txBox="1"/>
          <p:nvPr/>
        </p:nvSpPr>
        <p:spPr>
          <a:xfrm>
            <a:off x="2872947" y="2682996"/>
            <a:ext cx="6001240" cy="535412"/>
          </a:xfrm>
          <a:prstGeom prst="rect">
            <a:avLst/>
          </a:prstGeom>
          <a:noFill/>
        </p:spPr>
        <p:txBody>
          <a:bodyPr wrap="square" rtlCol="0">
            <a:noAutofit/>
          </a:bodyPr>
          <a:lstStyle/>
          <a:p>
            <a:r>
              <a:rPr lang="de-DE" sz="2400" dirty="0"/>
              <a:t>Equilibrium</a:t>
            </a:r>
          </a:p>
          <a:p>
            <a:endParaRPr lang="de-DE" sz="2000" dirty="0"/>
          </a:p>
        </p:txBody>
      </p:sp>
      <p:sp>
        <p:nvSpPr>
          <p:cNvPr id="22" name="Rechteck 21">
            <a:extLst>
              <a:ext uri="{FF2B5EF4-FFF2-40B4-BE49-F238E27FC236}">
                <a16:creationId xmlns:a16="http://schemas.microsoft.com/office/drawing/2014/main" id="{7F460420-F3A1-4FC2-1051-A3B76727CFE3}"/>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5792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5" grpId="0"/>
      <p:bldP spid="23" grpId="0"/>
      <p:bldP spid="24" grpId="0"/>
      <p:bldP spid="2" grpId="0"/>
      <p:bldP spid="3"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E80FB4-8C55-CDDC-4B58-B4E26725B3AA}"/>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4D955B22-EE3C-210A-36D2-60F3D3EE1D86}"/>
              </a:ext>
            </a:extLst>
          </p:cNvPr>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903" dirty="0" err="1">
                <a:solidFill>
                  <a:sysClr val="windowText" lastClr="000000"/>
                </a:solidFill>
              </a:rPr>
              <a:t>Beispiele</a:t>
            </a:r>
            <a:r>
              <a:rPr lang="en-US" sz="2903" dirty="0">
                <a:solidFill>
                  <a:sysClr val="windowText" lastClr="000000"/>
                </a:solidFill>
              </a:rPr>
              <a:t> </a:t>
            </a:r>
            <a:r>
              <a:rPr lang="en-US" sz="2903" dirty="0" err="1">
                <a:solidFill>
                  <a:sysClr val="windowText" lastClr="000000"/>
                </a:solidFill>
              </a:rPr>
              <a:t>für</a:t>
            </a:r>
            <a:r>
              <a:rPr lang="en-US" sz="2903" dirty="0">
                <a:solidFill>
                  <a:sysClr val="windowText" lastClr="000000"/>
                </a:solidFill>
              </a:rPr>
              <a:t> </a:t>
            </a:r>
            <a:r>
              <a:rPr lang="en-US" sz="2903" dirty="0" err="1">
                <a:solidFill>
                  <a:sysClr val="windowText" lastClr="000000"/>
                </a:solidFill>
              </a:rPr>
              <a:t>externe</a:t>
            </a:r>
            <a:r>
              <a:rPr lang="en-US" sz="2903" dirty="0">
                <a:solidFill>
                  <a:sysClr val="windowText" lastClr="000000"/>
                </a:solidFill>
              </a:rPr>
              <a:t> </a:t>
            </a:r>
            <a:r>
              <a:rPr lang="en-US" sz="2903" dirty="0" err="1">
                <a:solidFill>
                  <a:sysClr val="windowText" lastClr="000000"/>
                </a:solidFill>
              </a:rPr>
              <a:t>Skalenerträge</a:t>
            </a:r>
            <a:endParaRPr lang="en-US" sz="2903" dirty="0">
              <a:solidFill>
                <a:sysClr val="windowText" lastClr="000000"/>
              </a:solidFill>
            </a:endParaRPr>
          </a:p>
        </p:txBody>
      </p:sp>
      <p:sp>
        <p:nvSpPr>
          <p:cNvPr id="6" name="Content Placeholder 2">
            <a:extLst>
              <a:ext uri="{FF2B5EF4-FFF2-40B4-BE49-F238E27FC236}">
                <a16:creationId xmlns:a16="http://schemas.microsoft.com/office/drawing/2014/main" id="{C69EBE4D-81B4-B01A-4936-A830F2ACD96F}"/>
              </a:ext>
            </a:extLst>
          </p:cNvPr>
          <p:cNvSpPr txBox="1">
            <a:spLocks/>
          </p:cNvSpPr>
          <p:nvPr/>
        </p:nvSpPr>
        <p:spPr>
          <a:xfrm>
            <a:off x="0" y="889967"/>
            <a:ext cx="1219200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673930" lvl="2" indent="-259204">
              <a:buFont typeface="Symbol" panose="05050102010706020507" pitchFamily="18" charset="2"/>
              <a:buChar char="-"/>
            </a:pPr>
            <a:r>
              <a:rPr lang="en-US" altLang="en-US" sz="2400" kern="0" dirty="0">
                <a:solidFill>
                  <a:sysClr val="windowText" lastClr="000000"/>
                </a:solidFill>
                <a:latin typeface="Arial" panose="020B0604020202020204" pitchFamily="34" charset="0"/>
                <a:cs typeface="Arial" panose="020B0604020202020204" pitchFamily="34" charset="0"/>
              </a:rPr>
              <a:t>New York/Frankfurt: Investment Banking/Financial sector</a:t>
            </a: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a:solidFill>
                  <a:sysClr val="windowText" lastClr="000000"/>
                </a:solidFill>
                <a:latin typeface="Arial" panose="020B0604020202020204" pitchFamily="34" charset="0"/>
                <a:cs typeface="Arial" panose="020B0604020202020204" pitchFamily="34" charset="0"/>
              </a:rPr>
              <a:t>Silicon Valley: </a:t>
            </a:r>
            <a:r>
              <a:rPr lang="en-US" altLang="en-US" sz="2400" kern="0" dirty="0" err="1">
                <a:solidFill>
                  <a:sysClr val="windowText" lastClr="000000"/>
                </a:solidFill>
                <a:latin typeface="Arial" panose="020B0604020202020204" pitchFamily="34" charset="0"/>
                <a:cs typeface="Arial" panose="020B0604020202020204" pitchFamily="34" charset="0"/>
              </a:rPr>
              <a:t>Digitale</a:t>
            </a:r>
            <a:r>
              <a:rPr lang="en-US" altLang="en-US" sz="2400" kern="0" dirty="0">
                <a:solidFill>
                  <a:sysClr val="windowText" lastClr="000000"/>
                </a:solidFill>
                <a:latin typeface="Arial" panose="020B0604020202020204" pitchFamily="34" charset="0"/>
                <a:cs typeface="Arial" panose="020B0604020202020204" pitchFamily="34" charset="0"/>
              </a:rPr>
              <a:t> Technologiies</a:t>
            </a: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a:solidFill>
                  <a:sysClr val="windowText" lastClr="000000"/>
                </a:solidFill>
                <a:latin typeface="Arial" panose="020B0604020202020204" pitchFamily="34" charset="0"/>
                <a:cs typeface="Arial" panose="020B0604020202020204" pitchFamily="34" charset="0"/>
              </a:rPr>
              <a:t>Hollywood/Bollywood: Movies</a:t>
            </a: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673930" lvl="2" indent="-259204">
              <a:buFont typeface="Symbol" panose="05050102010706020507" pitchFamily="18" charset="2"/>
              <a:buChar char="-"/>
            </a:pPr>
            <a:r>
              <a:rPr lang="en-US" altLang="en-US" sz="2400" kern="0" dirty="0">
                <a:solidFill>
                  <a:sysClr val="windowText" lastClr="000000"/>
                </a:solidFill>
                <a:latin typeface="Arial" panose="020B0604020202020204" pitchFamily="34" charset="0"/>
                <a:cs typeface="Arial" panose="020B0604020202020204" pitchFamily="34" charset="0"/>
              </a:rPr>
              <a:t>Historical Example: “</a:t>
            </a:r>
            <a:r>
              <a:rPr lang="en-US" altLang="en-US" sz="2400" kern="0" dirty="0" err="1">
                <a:solidFill>
                  <a:sysClr val="windowText" lastClr="000000"/>
                </a:solidFill>
                <a:latin typeface="Arial" panose="020B0604020202020204" pitchFamily="34" charset="0"/>
                <a:cs typeface="Arial" panose="020B0604020202020204" pitchFamily="34" charset="0"/>
                <a:hlinkClick r:id="rId3"/>
              </a:rPr>
              <a:t>Musecon</a:t>
            </a:r>
            <a:r>
              <a:rPr lang="en-US" altLang="en-US" sz="2400" kern="0" dirty="0">
                <a:solidFill>
                  <a:sysClr val="windowText" lastClr="000000"/>
                </a:solidFill>
                <a:latin typeface="Arial" panose="020B0604020202020204" pitchFamily="34" charset="0"/>
                <a:cs typeface="Arial" panose="020B0604020202020204" pitchFamily="34" charset="0"/>
                <a:hlinkClick r:id="rId3"/>
              </a:rPr>
              <a:t> Valley</a:t>
            </a:r>
            <a:r>
              <a:rPr lang="en-US" altLang="en-US" sz="2400" kern="0" dirty="0">
                <a:solidFill>
                  <a:sysClr val="windowText" lastClr="000000"/>
                </a:solidFill>
                <a:latin typeface="Arial" panose="020B0604020202020204" pitchFamily="34" charset="0"/>
                <a:cs typeface="Arial" panose="020B0604020202020204" pitchFamily="34" charset="0"/>
              </a:rPr>
              <a:t>” Until WW II </a:t>
            </a:r>
            <a:r>
              <a:rPr lang="en-US" altLang="en-US" sz="2400" kern="0" dirty="0" err="1">
                <a:solidFill>
                  <a:sysClr val="windowText" lastClr="000000"/>
                </a:solidFill>
                <a:latin typeface="Arial" panose="020B0604020202020204" pitchFamily="34" charset="0"/>
                <a:cs typeface="Arial" panose="020B0604020202020204" pitchFamily="34" charset="0"/>
              </a:rPr>
              <a:t>Klingenthal</a:t>
            </a:r>
            <a:r>
              <a:rPr lang="en-US" altLang="en-US" sz="2400" kern="0" dirty="0">
                <a:solidFill>
                  <a:sysClr val="windowText" lastClr="000000"/>
                </a:solidFill>
                <a:latin typeface="Arial" panose="020B0604020202020204" pitchFamily="34" charset="0"/>
                <a:cs typeface="Arial" panose="020B0604020202020204" pitchFamily="34" charset="0"/>
              </a:rPr>
              <a:t> und </a:t>
            </a:r>
            <a:r>
              <a:rPr lang="en-US" altLang="en-US" sz="2400" kern="0" dirty="0" err="1">
                <a:solidFill>
                  <a:sysClr val="windowText" lastClr="000000"/>
                </a:solidFill>
                <a:latin typeface="Arial" panose="020B0604020202020204" pitchFamily="34" charset="0"/>
                <a:cs typeface="Arial" panose="020B0604020202020204" pitchFamily="34" charset="0"/>
              </a:rPr>
              <a:t>Graslitz</a:t>
            </a:r>
            <a:r>
              <a:rPr lang="en-US" altLang="en-US" sz="2400" kern="0" dirty="0">
                <a:solidFill>
                  <a:sysClr val="windowText" lastClr="000000"/>
                </a:solidFill>
                <a:latin typeface="Arial" panose="020B0604020202020204" pitchFamily="34" charset="0"/>
                <a:cs typeface="Arial" panose="020B0604020202020204" pitchFamily="34" charset="0"/>
              </a:rPr>
              <a:t> (</a:t>
            </a:r>
            <a:r>
              <a:rPr lang="en-US" altLang="en-US" sz="2400" kern="0" dirty="0" err="1">
                <a:solidFill>
                  <a:sysClr val="windowText" lastClr="000000"/>
                </a:solidFill>
                <a:latin typeface="Arial" panose="020B0604020202020204" pitchFamily="34" charset="0"/>
                <a:cs typeface="Arial" panose="020B0604020202020204" pitchFamily="34" charset="0"/>
              </a:rPr>
              <a:t>Kraslice</a:t>
            </a:r>
            <a:r>
              <a:rPr lang="en-US" altLang="en-US" sz="2400" kern="0" dirty="0">
                <a:solidFill>
                  <a:sysClr val="windowText" lastClr="000000"/>
                </a:solidFill>
                <a:latin typeface="Arial" panose="020B0604020202020204" pitchFamily="34" charset="0"/>
                <a:cs typeface="Arial" panose="020B0604020202020204" pitchFamily="34" charset="0"/>
              </a:rPr>
              <a:t>) were leaders in </a:t>
            </a:r>
            <a:r>
              <a:rPr lang="en-US" altLang="en-US" sz="2400" kern="0" dirty="0" err="1">
                <a:solidFill>
                  <a:sysClr val="windowText" lastClr="000000"/>
                </a:solidFill>
                <a:latin typeface="Arial" panose="020B0604020202020204" pitchFamily="34" charset="0"/>
                <a:cs typeface="Arial" panose="020B0604020202020204" pitchFamily="34" charset="0"/>
              </a:rPr>
              <a:t>manufactoring</a:t>
            </a:r>
            <a:r>
              <a:rPr lang="en-US" altLang="en-US" sz="2400" kern="0" dirty="0">
                <a:solidFill>
                  <a:sysClr val="windowText" lastClr="000000"/>
                </a:solidFill>
                <a:latin typeface="Arial" panose="020B0604020202020204" pitchFamily="34" charset="0"/>
                <a:cs typeface="Arial" panose="020B0604020202020204" pitchFamily="34" charset="0"/>
              </a:rPr>
              <a:t> musical instruments with small and medium-sized companies</a:t>
            </a:r>
          </a:p>
          <a:p>
            <a:pPr marL="673930" lvl="2" indent="-259204">
              <a:buFont typeface="Symbol" panose="05050102010706020507" pitchFamily="18" charset="2"/>
              <a:buChar char="-"/>
            </a:pPr>
            <a:endParaRPr lang="en-US" altLang="en-US" sz="2400" kern="0" dirty="0">
              <a:solidFill>
                <a:sysClr val="windowText" lastClr="000000"/>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Ø"/>
            </a:pPr>
            <a:r>
              <a:rPr lang="en-US" sz="2400" dirty="0"/>
              <a:t>Clustering     </a:t>
            </a:r>
          </a:p>
          <a:p>
            <a:pPr marL="457200" indent="-457200">
              <a:buFont typeface="Wingdings" panose="05000000000000000000" pitchFamily="2" charset="2"/>
              <a:buChar char="Ø"/>
            </a:pPr>
            <a:r>
              <a:rPr lang="en-US" sz="2400" dirty="0"/>
              <a:t>Starting point for an economic geographic analysis</a:t>
            </a:r>
            <a:endParaRPr lang="en-US" sz="2400" dirty="0">
              <a:solidFill>
                <a:sysClr val="windowText" lastClr="000000"/>
              </a:solidFill>
              <a:latin typeface="Arial" panose="020B0604020202020204" pitchFamily="34" charset="0"/>
              <a:cs typeface="Arial" panose="020B0604020202020204" pitchFamily="34" charset="0"/>
            </a:endParaRPr>
          </a:p>
        </p:txBody>
      </p:sp>
      <p:sp>
        <p:nvSpPr>
          <p:cNvPr id="5" name="Rechteck 4">
            <a:extLst>
              <a:ext uri="{FF2B5EF4-FFF2-40B4-BE49-F238E27FC236}">
                <a16:creationId xmlns:a16="http://schemas.microsoft.com/office/drawing/2014/main" id="{F4D3FDA2-BD92-68FE-D7A1-051D23FD9853}"/>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7553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4AA756-418F-BE16-5D97-5F9C165DDF7F}"/>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253A6013-11E5-6F84-6805-29B5B3C38250}"/>
              </a:ext>
            </a:extLst>
          </p:cNvPr>
          <p:cNvSpPr txBox="1">
            <a:spLocks/>
          </p:cNvSpPr>
          <p:nvPr/>
        </p:nvSpPr>
        <p:spPr>
          <a:xfrm>
            <a:off x="6096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External Economies of Scale and Trade</a:t>
            </a:r>
          </a:p>
        </p:txBody>
      </p:sp>
      <p:sp>
        <p:nvSpPr>
          <p:cNvPr id="9" name="Textfeld 8">
            <a:extLst>
              <a:ext uri="{FF2B5EF4-FFF2-40B4-BE49-F238E27FC236}">
                <a16:creationId xmlns:a16="http://schemas.microsoft.com/office/drawing/2014/main" id="{7CF08608-954E-2F04-6491-18B44FD36F92}"/>
              </a:ext>
            </a:extLst>
          </p:cNvPr>
          <p:cNvSpPr txBox="1"/>
          <p:nvPr/>
        </p:nvSpPr>
        <p:spPr>
          <a:xfrm>
            <a:off x="8294996" y="65358"/>
            <a:ext cx="3299749" cy="576064"/>
          </a:xfrm>
          <a:prstGeom prst="rect">
            <a:avLst/>
          </a:prstGeom>
          <a:noFill/>
        </p:spPr>
        <p:txBody>
          <a:bodyPr wrap="square" rtlCol="0">
            <a:noAutofit/>
          </a:bodyPr>
          <a:lstStyle/>
          <a:p>
            <a:r>
              <a:rPr lang="en-US" sz="2400" dirty="0"/>
              <a:t>Watches</a:t>
            </a:r>
          </a:p>
          <a:p>
            <a:endParaRPr lang="en-US" sz="2400" dirty="0"/>
          </a:p>
        </p:txBody>
      </p:sp>
      <p:cxnSp>
        <p:nvCxnSpPr>
          <p:cNvPr id="6" name="Gerade Verbindung mit Pfeil 5">
            <a:extLst>
              <a:ext uri="{FF2B5EF4-FFF2-40B4-BE49-F238E27FC236}">
                <a16:creationId xmlns:a16="http://schemas.microsoft.com/office/drawing/2014/main" id="{0445C041-A3A2-84A2-CF56-6134324B8346}"/>
              </a:ext>
            </a:extLst>
          </p:cNvPr>
          <p:cNvCxnSpPr>
            <a:cxnSpLocks/>
          </p:cNvCxnSpPr>
          <p:nvPr/>
        </p:nvCxnSpPr>
        <p:spPr>
          <a:xfrm flipH="1" flipV="1">
            <a:off x="940363" y="2115986"/>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09BCAE30-EA88-7840-2EE0-E1E956A00009}"/>
              </a:ext>
            </a:extLst>
          </p:cNvPr>
          <p:cNvCxnSpPr>
            <a:cxnSpLocks/>
          </p:cNvCxnSpPr>
          <p:nvPr/>
        </p:nvCxnSpPr>
        <p:spPr>
          <a:xfrm flipV="1">
            <a:off x="963075" y="4842454"/>
            <a:ext cx="3075366" cy="267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BF83E9A0-6941-8181-456B-87C5FDF76972}"/>
              </a:ext>
            </a:extLst>
          </p:cNvPr>
          <p:cNvSpPr txBox="1"/>
          <p:nvPr/>
        </p:nvSpPr>
        <p:spPr>
          <a:xfrm>
            <a:off x="3730807" y="4826831"/>
            <a:ext cx="284052" cy="369332"/>
          </a:xfrm>
          <a:prstGeom prst="rect">
            <a:avLst/>
          </a:prstGeom>
          <a:noFill/>
        </p:spPr>
        <p:txBody>
          <a:bodyPr wrap="none" rtlCol="0">
            <a:spAutoFit/>
          </a:bodyPr>
          <a:lstStyle/>
          <a:p>
            <a:r>
              <a:rPr lang="de-DE" dirty="0"/>
              <a:t>x</a:t>
            </a:r>
          </a:p>
        </p:txBody>
      </p:sp>
      <p:sp>
        <p:nvSpPr>
          <p:cNvPr id="10" name="Textfeld 9">
            <a:extLst>
              <a:ext uri="{FF2B5EF4-FFF2-40B4-BE49-F238E27FC236}">
                <a16:creationId xmlns:a16="http://schemas.microsoft.com/office/drawing/2014/main" id="{59F973E7-A74E-20C0-C840-BE57CAFAB07F}"/>
              </a:ext>
            </a:extLst>
          </p:cNvPr>
          <p:cNvSpPr txBox="1"/>
          <p:nvPr/>
        </p:nvSpPr>
        <p:spPr>
          <a:xfrm>
            <a:off x="168465" y="2148667"/>
            <a:ext cx="439479" cy="646331"/>
          </a:xfrm>
          <a:prstGeom prst="rect">
            <a:avLst/>
          </a:prstGeom>
          <a:noFill/>
        </p:spPr>
        <p:txBody>
          <a:bodyPr wrap="none" rtlCol="0">
            <a:spAutoFit/>
          </a:bodyPr>
          <a:lstStyle/>
          <a:p>
            <a:r>
              <a:rPr lang="de-DE" dirty="0"/>
              <a:t>AC</a:t>
            </a:r>
          </a:p>
          <a:p>
            <a:r>
              <a:rPr lang="de-DE" dirty="0"/>
              <a:t>P</a:t>
            </a:r>
          </a:p>
        </p:txBody>
      </p:sp>
      <p:sp>
        <p:nvSpPr>
          <p:cNvPr id="11" name="Freihandform: Form 10">
            <a:extLst>
              <a:ext uri="{FF2B5EF4-FFF2-40B4-BE49-F238E27FC236}">
                <a16:creationId xmlns:a16="http://schemas.microsoft.com/office/drawing/2014/main" id="{D63735B1-570C-B61F-B7B6-D91A298B5541}"/>
              </a:ext>
            </a:extLst>
          </p:cNvPr>
          <p:cNvSpPr/>
          <p:nvPr/>
        </p:nvSpPr>
        <p:spPr>
          <a:xfrm>
            <a:off x="923164" y="3010189"/>
            <a:ext cx="2485660" cy="1332234"/>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 name="Gerader Verbinder 11">
            <a:extLst>
              <a:ext uri="{FF2B5EF4-FFF2-40B4-BE49-F238E27FC236}">
                <a16:creationId xmlns:a16="http://schemas.microsoft.com/office/drawing/2014/main" id="{4563EBEA-7215-B269-6C9D-48C8900F35D4}"/>
              </a:ext>
            </a:extLst>
          </p:cNvPr>
          <p:cNvCxnSpPr>
            <a:cxnSpLocks/>
          </p:cNvCxnSpPr>
          <p:nvPr/>
        </p:nvCxnSpPr>
        <p:spPr>
          <a:xfrm>
            <a:off x="1096661" y="2471832"/>
            <a:ext cx="1388342" cy="205595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feld 18">
            <a:extLst>
              <a:ext uri="{FF2B5EF4-FFF2-40B4-BE49-F238E27FC236}">
                <a16:creationId xmlns:a16="http://schemas.microsoft.com/office/drawing/2014/main" id="{38746258-957D-9AB1-B6CC-3916D39B4876}"/>
              </a:ext>
            </a:extLst>
          </p:cNvPr>
          <p:cNvSpPr txBox="1"/>
          <p:nvPr/>
        </p:nvSpPr>
        <p:spPr>
          <a:xfrm>
            <a:off x="1651695" y="1544410"/>
            <a:ext cx="1889452" cy="535412"/>
          </a:xfrm>
          <a:prstGeom prst="rect">
            <a:avLst/>
          </a:prstGeom>
          <a:noFill/>
        </p:spPr>
        <p:txBody>
          <a:bodyPr wrap="square" rtlCol="0">
            <a:noAutofit/>
          </a:bodyPr>
          <a:lstStyle/>
          <a:p>
            <a:r>
              <a:rPr lang="de-DE" sz="2400" dirty="0"/>
              <a:t>Thailand</a:t>
            </a:r>
          </a:p>
          <a:p>
            <a:endParaRPr lang="de-DE" sz="2000" dirty="0"/>
          </a:p>
        </p:txBody>
      </p:sp>
      <p:cxnSp>
        <p:nvCxnSpPr>
          <p:cNvPr id="20" name="Gerade Verbindung mit Pfeil 19">
            <a:extLst>
              <a:ext uri="{FF2B5EF4-FFF2-40B4-BE49-F238E27FC236}">
                <a16:creationId xmlns:a16="http://schemas.microsoft.com/office/drawing/2014/main" id="{DE530923-9F1C-10F8-BD62-D05B80608206}"/>
              </a:ext>
            </a:extLst>
          </p:cNvPr>
          <p:cNvCxnSpPr>
            <a:cxnSpLocks/>
          </p:cNvCxnSpPr>
          <p:nvPr/>
        </p:nvCxnSpPr>
        <p:spPr>
          <a:xfrm flipV="1">
            <a:off x="5013978" y="4837105"/>
            <a:ext cx="3075366" cy="267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516C0949-5B72-B4FC-FE3E-36596880079E}"/>
              </a:ext>
            </a:extLst>
          </p:cNvPr>
          <p:cNvSpPr txBox="1"/>
          <p:nvPr/>
        </p:nvSpPr>
        <p:spPr>
          <a:xfrm>
            <a:off x="4200913" y="2136153"/>
            <a:ext cx="439479" cy="646331"/>
          </a:xfrm>
          <a:prstGeom prst="rect">
            <a:avLst/>
          </a:prstGeom>
          <a:noFill/>
        </p:spPr>
        <p:txBody>
          <a:bodyPr wrap="none" rtlCol="0">
            <a:spAutoFit/>
          </a:bodyPr>
          <a:lstStyle/>
          <a:p>
            <a:r>
              <a:rPr lang="de-DE" dirty="0"/>
              <a:t>AC</a:t>
            </a:r>
          </a:p>
          <a:p>
            <a:r>
              <a:rPr lang="de-DE" dirty="0"/>
              <a:t>P</a:t>
            </a:r>
          </a:p>
        </p:txBody>
      </p:sp>
      <p:sp>
        <p:nvSpPr>
          <p:cNvPr id="22" name="Freihandform: Form 21">
            <a:extLst>
              <a:ext uri="{FF2B5EF4-FFF2-40B4-BE49-F238E27FC236}">
                <a16:creationId xmlns:a16="http://schemas.microsoft.com/office/drawing/2014/main" id="{5F080F71-D400-C3EF-E099-9ED03FE969D9}"/>
              </a:ext>
            </a:extLst>
          </p:cNvPr>
          <p:cNvSpPr/>
          <p:nvPr/>
        </p:nvSpPr>
        <p:spPr>
          <a:xfrm>
            <a:off x="4993000" y="2391436"/>
            <a:ext cx="2632388" cy="1643322"/>
          </a:xfrm>
          <a:custGeom>
            <a:avLst/>
            <a:gdLst>
              <a:gd name="connsiteX0" fmla="*/ 0 w 3966210"/>
              <a:gd name="connsiteY0" fmla="*/ 0 h 1863090"/>
              <a:gd name="connsiteX1" fmla="*/ 1760220 w 3966210"/>
              <a:gd name="connsiteY1" fmla="*/ 1200150 h 1863090"/>
              <a:gd name="connsiteX2" fmla="*/ 3966210 w 3966210"/>
              <a:gd name="connsiteY2" fmla="*/ 1863090 h 1863090"/>
            </a:gdLst>
            <a:ahLst/>
            <a:cxnLst>
              <a:cxn ang="0">
                <a:pos x="connsiteX0" y="connsiteY0"/>
              </a:cxn>
              <a:cxn ang="0">
                <a:pos x="connsiteX1" y="connsiteY1"/>
              </a:cxn>
              <a:cxn ang="0">
                <a:pos x="connsiteX2" y="connsiteY2"/>
              </a:cxn>
            </a:cxnLst>
            <a:rect l="l" t="t" r="r" b="b"/>
            <a:pathLst>
              <a:path w="3966210" h="1863090">
                <a:moveTo>
                  <a:pt x="0" y="0"/>
                </a:moveTo>
                <a:cubicBezTo>
                  <a:pt x="549592" y="444817"/>
                  <a:pt x="1099185" y="889635"/>
                  <a:pt x="1760220" y="1200150"/>
                </a:cubicBezTo>
                <a:cubicBezTo>
                  <a:pt x="2421255" y="1510665"/>
                  <a:pt x="3193732" y="1686877"/>
                  <a:pt x="3966210" y="186309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r Verbinder 22">
            <a:extLst>
              <a:ext uri="{FF2B5EF4-FFF2-40B4-BE49-F238E27FC236}">
                <a16:creationId xmlns:a16="http://schemas.microsoft.com/office/drawing/2014/main" id="{9FFCE277-C309-EA8E-D4F3-E7282F292798}"/>
              </a:ext>
            </a:extLst>
          </p:cNvPr>
          <p:cNvCxnSpPr>
            <a:cxnSpLocks/>
          </p:cNvCxnSpPr>
          <p:nvPr/>
        </p:nvCxnSpPr>
        <p:spPr>
          <a:xfrm>
            <a:off x="5248268" y="2156521"/>
            <a:ext cx="1763430" cy="242668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DB160CF6-BAE2-70B7-EA81-D346527874BD}"/>
              </a:ext>
            </a:extLst>
          </p:cNvPr>
          <p:cNvCxnSpPr>
            <a:cxnSpLocks/>
          </p:cNvCxnSpPr>
          <p:nvPr/>
        </p:nvCxnSpPr>
        <p:spPr>
          <a:xfrm flipH="1" flipV="1">
            <a:off x="4993000" y="2136152"/>
            <a:ext cx="15954" cy="273630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hteck 24">
            <a:extLst>
              <a:ext uri="{FF2B5EF4-FFF2-40B4-BE49-F238E27FC236}">
                <a16:creationId xmlns:a16="http://schemas.microsoft.com/office/drawing/2014/main" id="{795A6FF0-6398-8E30-D77F-79F740A37B74}"/>
              </a:ext>
            </a:extLst>
          </p:cNvPr>
          <p:cNvSpPr/>
          <p:nvPr/>
        </p:nvSpPr>
        <p:spPr>
          <a:xfrm>
            <a:off x="7059074" y="4343122"/>
            <a:ext cx="725648" cy="369332"/>
          </a:xfrm>
          <a:prstGeom prst="rect">
            <a:avLst/>
          </a:prstGeom>
        </p:spPr>
        <p:txBody>
          <a:bodyPr wrap="none">
            <a:spAutoFit/>
          </a:bodyPr>
          <a:lstStyle/>
          <a:p>
            <a:r>
              <a:rPr lang="de-DE" dirty="0" err="1"/>
              <a:t>D</a:t>
            </a:r>
            <a:r>
              <a:rPr lang="de-DE" baseline="-25000" dirty="0" err="1"/>
              <a:t>Welt</a:t>
            </a:r>
            <a:r>
              <a:rPr lang="de-DE" dirty="0"/>
              <a:t>  </a:t>
            </a:r>
          </a:p>
        </p:txBody>
      </p:sp>
      <p:sp>
        <p:nvSpPr>
          <p:cNvPr id="29" name="Rechteck 28">
            <a:extLst>
              <a:ext uri="{FF2B5EF4-FFF2-40B4-BE49-F238E27FC236}">
                <a16:creationId xmlns:a16="http://schemas.microsoft.com/office/drawing/2014/main" id="{E86AC5D6-25AA-767A-993B-F2DE0426A20F}"/>
              </a:ext>
            </a:extLst>
          </p:cNvPr>
          <p:cNvSpPr/>
          <p:nvPr/>
        </p:nvSpPr>
        <p:spPr>
          <a:xfrm>
            <a:off x="7625389" y="3846838"/>
            <a:ext cx="670312" cy="369332"/>
          </a:xfrm>
          <a:prstGeom prst="rect">
            <a:avLst/>
          </a:prstGeom>
        </p:spPr>
        <p:txBody>
          <a:bodyPr wrap="none">
            <a:spAutoFit/>
          </a:bodyPr>
          <a:lstStyle/>
          <a:p>
            <a:r>
              <a:rPr lang="de-DE" dirty="0"/>
              <a:t>AC</a:t>
            </a:r>
            <a:r>
              <a:rPr lang="de-DE" baseline="-25000" dirty="0"/>
              <a:t>CH</a:t>
            </a:r>
            <a:r>
              <a:rPr lang="de-DE" dirty="0"/>
              <a:t> </a:t>
            </a:r>
          </a:p>
        </p:txBody>
      </p:sp>
      <p:sp>
        <p:nvSpPr>
          <p:cNvPr id="30" name="Rechteck 29">
            <a:extLst>
              <a:ext uri="{FF2B5EF4-FFF2-40B4-BE49-F238E27FC236}">
                <a16:creationId xmlns:a16="http://schemas.microsoft.com/office/drawing/2014/main" id="{9DF3F921-7A33-9FCB-4723-BCDEAB19A9C6}"/>
              </a:ext>
            </a:extLst>
          </p:cNvPr>
          <p:cNvSpPr/>
          <p:nvPr/>
        </p:nvSpPr>
        <p:spPr>
          <a:xfrm>
            <a:off x="3426024" y="4138017"/>
            <a:ext cx="793294" cy="369332"/>
          </a:xfrm>
          <a:prstGeom prst="rect">
            <a:avLst/>
          </a:prstGeom>
        </p:spPr>
        <p:txBody>
          <a:bodyPr wrap="none">
            <a:spAutoFit/>
          </a:bodyPr>
          <a:lstStyle/>
          <a:p>
            <a:r>
              <a:rPr lang="de-DE" dirty="0"/>
              <a:t>AC</a:t>
            </a:r>
            <a:r>
              <a:rPr lang="de-DE" baseline="-25000" dirty="0"/>
              <a:t>THAI</a:t>
            </a:r>
            <a:r>
              <a:rPr lang="de-DE" dirty="0"/>
              <a:t> </a:t>
            </a:r>
          </a:p>
        </p:txBody>
      </p:sp>
      <p:sp>
        <p:nvSpPr>
          <p:cNvPr id="31" name="Textfeld 30">
            <a:extLst>
              <a:ext uri="{FF2B5EF4-FFF2-40B4-BE49-F238E27FC236}">
                <a16:creationId xmlns:a16="http://schemas.microsoft.com/office/drawing/2014/main" id="{F6E29252-B590-ECA4-0835-12011162136A}"/>
              </a:ext>
            </a:extLst>
          </p:cNvPr>
          <p:cNvSpPr txBox="1"/>
          <p:nvPr/>
        </p:nvSpPr>
        <p:spPr>
          <a:xfrm>
            <a:off x="5903284" y="1516983"/>
            <a:ext cx="1889452" cy="535412"/>
          </a:xfrm>
          <a:prstGeom prst="rect">
            <a:avLst/>
          </a:prstGeom>
          <a:noFill/>
        </p:spPr>
        <p:txBody>
          <a:bodyPr wrap="square" rtlCol="0">
            <a:noAutofit/>
          </a:bodyPr>
          <a:lstStyle/>
          <a:p>
            <a:r>
              <a:rPr lang="de-DE" sz="2400" dirty="0" err="1"/>
              <a:t>Switzerland</a:t>
            </a:r>
            <a:endParaRPr lang="de-DE" sz="2400" dirty="0"/>
          </a:p>
          <a:p>
            <a:endParaRPr lang="de-DE" sz="2000" dirty="0"/>
          </a:p>
        </p:txBody>
      </p:sp>
      <p:sp>
        <p:nvSpPr>
          <p:cNvPr id="35" name="Rechteck 34">
            <a:extLst>
              <a:ext uri="{FF2B5EF4-FFF2-40B4-BE49-F238E27FC236}">
                <a16:creationId xmlns:a16="http://schemas.microsoft.com/office/drawing/2014/main" id="{BCE35637-D3C8-F589-972E-3721B47D7C45}"/>
              </a:ext>
            </a:extLst>
          </p:cNvPr>
          <p:cNvSpPr/>
          <p:nvPr/>
        </p:nvSpPr>
        <p:spPr>
          <a:xfrm>
            <a:off x="2464005" y="4343122"/>
            <a:ext cx="730328" cy="369332"/>
          </a:xfrm>
          <a:prstGeom prst="rect">
            <a:avLst/>
          </a:prstGeom>
        </p:spPr>
        <p:txBody>
          <a:bodyPr wrap="none">
            <a:spAutoFit/>
          </a:bodyPr>
          <a:lstStyle/>
          <a:p>
            <a:r>
              <a:rPr lang="de-DE" dirty="0"/>
              <a:t>D</a:t>
            </a:r>
            <a:r>
              <a:rPr lang="de-DE" baseline="-25000" dirty="0"/>
              <a:t>THAI</a:t>
            </a:r>
            <a:r>
              <a:rPr lang="de-DE" dirty="0"/>
              <a:t>  </a:t>
            </a:r>
          </a:p>
        </p:txBody>
      </p:sp>
      <p:sp>
        <p:nvSpPr>
          <p:cNvPr id="42" name="Textfeld 41">
            <a:extLst>
              <a:ext uri="{FF2B5EF4-FFF2-40B4-BE49-F238E27FC236}">
                <a16:creationId xmlns:a16="http://schemas.microsoft.com/office/drawing/2014/main" id="{A4C49FA9-F006-26D1-23E9-0C71FB0A48AB}"/>
              </a:ext>
            </a:extLst>
          </p:cNvPr>
          <p:cNvSpPr txBox="1"/>
          <p:nvPr/>
        </p:nvSpPr>
        <p:spPr>
          <a:xfrm>
            <a:off x="7783444" y="4827530"/>
            <a:ext cx="284052" cy="369332"/>
          </a:xfrm>
          <a:prstGeom prst="rect">
            <a:avLst/>
          </a:prstGeom>
          <a:noFill/>
        </p:spPr>
        <p:txBody>
          <a:bodyPr wrap="none" rtlCol="0">
            <a:spAutoFit/>
          </a:bodyPr>
          <a:lstStyle/>
          <a:p>
            <a:r>
              <a:rPr lang="de-DE" dirty="0"/>
              <a:t>x</a:t>
            </a:r>
          </a:p>
        </p:txBody>
      </p:sp>
      <p:sp>
        <p:nvSpPr>
          <p:cNvPr id="43" name="Rechteck 42">
            <a:extLst>
              <a:ext uri="{FF2B5EF4-FFF2-40B4-BE49-F238E27FC236}">
                <a16:creationId xmlns:a16="http://schemas.microsoft.com/office/drawing/2014/main" id="{F00762D8-EF88-51AD-12D7-F533ED2F38B3}"/>
              </a:ext>
            </a:extLst>
          </p:cNvPr>
          <p:cNvSpPr/>
          <p:nvPr/>
        </p:nvSpPr>
        <p:spPr>
          <a:xfrm>
            <a:off x="379040" y="3709134"/>
            <a:ext cx="606256" cy="369332"/>
          </a:xfrm>
          <a:prstGeom prst="rect">
            <a:avLst/>
          </a:prstGeom>
        </p:spPr>
        <p:txBody>
          <a:bodyPr wrap="none">
            <a:spAutoFit/>
          </a:bodyPr>
          <a:lstStyle/>
          <a:p>
            <a:r>
              <a:rPr lang="de-DE" dirty="0" err="1"/>
              <a:t>p</a:t>
            </a:r>
            <a:r>
              <a:rPr lang="de-DE" baseline="-25000" dirty="0" err="1"/>
              <a:t>THAI</a:t>
            </a:r>
            <a:endParaRPr lang="de-DE" dirty="0"/>
          </a:p>
        </p:txBody>
      </p:sp>
      <mc:AlternateContent xmlns:mc="http://schemas.openxmlformats.org/markup-compatibility/2006" xmlns:a14="http://schemas.microsoft.com/office/drawing/2010/main">
        <mc:Choice Requires="a14">
          <p:sp>
            <p:nvSpPr>
              <p:cNvPr id="44" name="Rechteck 43">
                <a:extLst>
                  <a:ext uri="{FF2B5EF4-FFF2-40B4-BE49-F238E27FC236}">
                    <a16:creationId xmlns:a16="http://schemas.microsoft.com/office/drawing/2014/main" id="{DEA44401-D816-6809-E65A-054AF738382B}"/>
                  </a:ext>
                </a:extLst>
              </p:cNvPr>
              <p:cNvSpPr/>
              <p:nvPr/>
            </p:nvSpPr>
            <p:spPr>
              <a:xfrm>
                <a:off x="142943" y="2837325"/>
                <a:ext cx="778290" cy="369909"/>
              </a:xfrm>
              <a:prstGeom prst="rect">
                <a:avLst/>
              </a:prstGeom>
            </p:spPr>
            <p:txBody>
              <a:bodyPr wrap="none">
                <a:spAutoFit/>
              </a:bodyPr>
              <a:lstStyle/>
              <a:p>
                <a14:m>
                  <m:oMath xmlns:m="http://schemas.openxmlformats.org/officeDocument/2006/math">
                    <m:acc>
                      <m:accPr>
                        <m:chr m:val="̅"/>
                        <m:ctrlPr>
                          <a:rPr lang="de-DE" i="1" smtClean="0">
                            <a:latin typeface="Cambria Math" panose="02040503050406030204" pitchFamily="18" charset="0"/>
                          </a:rPr>
                        </m:ctrlPr>
                      </m:accPr>
                      <m:e>
                        <m:r>
                          <a:rPr lang="de-DE" b="0" i="1" smtClean="0">
                            <a:latin typeface="Cambria Math" panose="02040503050406030204" pitchFamily="18" charset="0"/>
                          </a:rPr>
                          <m:t>𝐴𝐶</m:t>
                        </m:r>
                      </m:e>
                    </m:acc>
                  </m:oMath>
                </a14:m>
                <a:r>
                  <a:rPr lang="de-DE" baseline="-25000" dirty="0" err="1"/>
                  <a:t>THAI</a:t>
                </a:r>
                <a:endParaRPr lang="de-DE" dirty="0"/>
              </a:p>
            </p:txBody>
          </p:sp>
        </mc:Choice>
        <mc:Fallback xmlns="">
          <p:sp>
            <p:nvSpPr>
              <p:cNvPr id="44" name="Rechteck 43">
                <a:extLst>
                  <a:ext uri="{FF2B5EF4-FFF2-40B4-BE49-F238E27FC236}">
                    <a16:creationId xmlns:a16="http://schemas.microsoft.com/office/drawing/2014/main" id="{DEA44401-D816-6809-E65A-054AF738382B}"/>
                  </a:ext>
                </a:extLst>
              </p:cNvPr>
              <p:cNvSpPr>
                <a:spLocks noRot="1" noChangeAspect="1" noMove="1" noResize="1" noEditPoints="1" noAdjustHandles="1" noChangeArrowheads="1" noChangeShapeType="1" noTextEdit="1"/>
              </p:cNvSpPr>
              <p:nvPr/>
            </p:nvSpPr>
            <p:spPr>
              <a:xfrm>
                <a:off x="142943" y="2837325"/>
                <a:ext cx="778290" cy="369909"/>
              </a:xfrm>
              <a:prstGeom prst="rect">
                <a:avLst/>
              </a:prstGeom>
              <a:blipFill>
                <a:blip r:embed="rId3"/>
                <a:stretch>
                  <a:fillRect b="-21311"/>
                </a:stretch>
              </a:blipFill>
            </p:spPr>
            <p:txBody>
              <a:bodyPr/>
              <a:lstStyle/>
              <a:p>
                <a:r>
                  <a:rPr lang="de-DE">
                    <a:noFill/>
                  </a:rPr>
                  <a:t> </a:t>
                </a:r>
              </a:p>
            </p:txBody>
          </p:sp>
        </mc:Fallback>
      </mc:AlternateContent>
      <p:sp>
        <p:nvSpPr>
          <p:cNvPr id="49" name="Rechteck 48">
            <a:extLst>
              <a:ext uri="{FF2B5EF4-FFF2-40B4-BE49-F238E27FC236}">
                <a16:creationId xmlns:a16="http://schemas.microsoft.com/office/drawing/2014/main" id="{81E8952A-4C52-BB09-6FE9-FC2CAFCE7538}"/>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794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0" grpId="0"/>
      <p:bldP spid="11" grpId="0" animBg="1"/>
      <p:bldP spid="19" grpId="0"/>
      <p:bldP spid="22" grpId="0" animBg="1"/>
      <p:bldP spid="25" grpId="0"/>
      <p:bldP spid="29" grpId="0"/>
      <p:bldP spid="30" grpId="0"/>
      <p:bldP spid="35" grpId="0"/>
      <p:bldP spid="43" grpId="0"/>
      <p:bldP spid="4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ECD6CF-6093-8F7D-D707-5A59F31E541B}"/>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E4D9361A-65A6-B8F9-95B8-090EDB38EF3C}"/>
              </a:ext>
            </a:extLst>
          </p:cNvPr>
          <p:cNvSpPr txBox="1">
            <a:spLocks/>
          </p:cNvSpPr>
          <p:nvPr/>
        </p:nvSpPr>
        <p:spPr>
          <a:xfrm>
            <a:off x="1524000" y="-27384"/>
            <a:ext cx="9144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a:solidFill>
                  <a:sysClr val="windowText" lastClr="000000"/>
                </a:solidFill>
              </a:rPr>
              <a:t>External Economies of Scale and Welfare</a:t>
            </a:r>
          </a:p>
        </p:txBody>
      </p:sp>
      <p:sp>
        <p:nvSpPr>
          <p:cNvPr id="9" name="Textfeld 8">
            <a:extLst>
              <a:ext uri="{FF2B5EF4-FFF2-40B4-BE49-F238E27FC236}">
                <a16:creationId xmlns:a16="http://schemas.microsoft.com/office/drawing/2014/main" id="{65DDFC24-3DC8-EA59-D4B4-611E7FB5BF7C}"/>
              </a:ext>
            </a:extLst>
          </p:cNvPr>
          <p:cNvSpPr txBox="1"/>
          <p:nvPr/>
        </p:nvSpPr>
        <p:spPr>
          <a:xfrm>
            <a:off x="0" y="613101"/>
            <a:ext cx="9144000" cy="5519638"/>
          </a:xfrm>
          <a:prstGeom prst="rect">
            <a:avLst/>
          </a:prstGeom>
          <a:noFill/>
        </p:spPr>
        <p:txBody>
          <a:bodyPr wrap="square" rtlCol="0">
            <a:noAutofit/>
          </a:bodyPr>
          <a:lstStyle/>
          <a:p>
            <a:pPr marL="457200" indent="-457200">
              <a:buFont typeface="Arial" panose="020B0604020202020204" pitchFamily="34" charset="0"/>
              <a:buChar char="•"/>
            </a:pPr>
            <a:r>
              <a:rPr lang="en-US" sz="2800" dirty="0"/>
              <a:t>Foreign trade based on external economies of scale is less clear in its impact on national welfare than foreign trade caused by comparative advantages or economies of scale at the firm level.</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External economies of scale mean that historical development and chance can play a decisive role in the formation of the trade pattern.</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If external economies of scale play an important role, countries ca</a:t>
            </a:r>
            <a:endParaRPr lang="de-DE" sz="2800" dirty="0"/>
          </a:p>
        </p:txBody>
      </p:sp>
      <p:sp>
        <p:nvSpPr>
          <p:cNvPr id="5" name="Rechteck 4">
            <a:extLst>
              <a:ext uri="{FF2B5EF4-FFF2-40B4-BE49-F238E27FC236}">
                <a16:creationId xmlns:a16="http://schemas.microsoft.com/office/drawing/2014/main" id="{78761E1B-60ED-863D-829B-3501FA82B9F0}"/>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0075139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6">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E174F76-88D6-45A3-B2B4-F8B50747D29E}">
  <we:reference id="wa200007063" version="1.2.0.0" store="de-DE" storeType="OMEX"/>
  <we:alternateReferences>
    <we:reference id="wa200007063" version="1.2.0.0" store="wa200007063"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0</TotalTime>
  <Words>694</Words>
  <Application>Microsoft Office PowerPoint</Application>
  <PresentationFormat>Breitbild</PresentationFormat>
  <Paragraphs>113</Paragraphs>
  <Slides>11</Slides>
  <Notes>11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11</vt:i4>
      </vt:variant>
    </vt:vector>
  </HeadingPairs>
  <TitlesOfParts>
    <vt:vector size="20" baseType="lpstr">
      <vt:lpstr>Arial</vt:lpstr>
      <vt:lpstr>Calibri</vt:lpstr>
      <vt:lpstr>Calibri Light</vt:lpstr>
      <vt:lpstr>Cambria Math</vt:lpstr>
      <vt:lpstr>Sparkasse Rg</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Köster, Bernhard Johannes</cp:lastModifiedBy>
  <cp:revision>534</cp:revision>
  <dcterms:created xsi:type="dcterms:W3CDTF">2019-02-11T10:45:01Z</dcterms:created>
  <dcterms:modified xsi:type="dcterms:W3CDTF">2025-04-28T19:26:49Z</dcterms:modified>
</cp:coreProperties>
</file>