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405" r:id="rId2"/>
    <p:sldId id="1441" r:id="rId3"/>
    <p:sldId id="1442" r:id="rId4"/>
    <p:sldId id="1443" r:id="rId5"/>
    <p:sldId id="1444" r:id="rId6"/>
    <p:sldId id="1445" r:id="rId7"/>
    <p:sldId id="1446" r:id="rId8"/>
    <p:sldId id="1447" r:id="rId9"/>
    <p:sldId id="1448" r:id="rId10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6688DB8-530C-4269-8329-B8EA10861C27}" type="datetimeFigureOut">
              <a:rPr lang="de-DE" smtClean="0"/>
              <a:t>21.04.2025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85282" indent="-262299" defTabSz="51548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409878" indent="-262299" defTabSz="51548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934476" indent="-262299" defTabSz="51548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459072" indent="-262299" defTabSz="51548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0611" algn="l"/>
                <a:tab pos="1659402" algn="l"/>
                <a:tab pos="2493656" algn="l"/>
                <a:tab pos="3322445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20700" y="917575"/>
            <a:ext cx="8159750" cy="45910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5555" y="5813615"/>
            <a:ext cx="5226299" cy="550639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4933" tIns="52465" rIns="104933" bIns="5246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FAEA85-5BB6-5250-5A6C-B38951D72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009D8B2-535D-3FF0-DB64-2C36F4F3F1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F4695EB-C8AA-5257-785B-6106C0C29B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90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EC693-66F5-3E62-189E-1777C7C9B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2AE6CE4-33FB-4C99-35F1-4DA6A84D1A2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77EF151-D20B-A4A6-B9B6-33EA365F0E4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4896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ED6FC3-1C5E-33B6-6780-782D20F38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283B904-1E0C-F61C-055C-5B69B15F5C5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424C810-05B0-88A1-302B-3CAE8C88EA3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0917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2151BF-FD96-D619-B855-EEE35211B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2F864ED-C099-013D-7625-D0C9053E5E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4CD0CD8-2DB3-9B44-B0AC-B63706467DC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8323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656C91-B7EC-0A88-4413-7F7415D43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F3403CF0-7CE0-C789-6479-6B55F41FED7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DF617D2-75CB-5E2F-65C0-D35540E02E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5348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9B32B-0031-B4A9-FF6C-381425F2D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FCE8307-D2D2-FE3F-0CAC-DEC7120FFBC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D67A6AB-8083-0DA1-C9EB-0AFDA7B02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5071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33DEF6-68B8-C19B-F015-28113E454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606DC40-2246-E270-9A07-556BFD62498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CBBA5825-33EF-7D54-BEFB-70E8A7547C3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96383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BC01F-C165-7C67-0385-F07A9745B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59DB8D4-DAD6-981B-1E54-6106A606262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-74613" y="909638"/>
            <a:ext cx="7974013" cy="4486275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75C73AC-9A27-A238-EFBC-371561E15A3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09930" y="4925407"/>
            <a:ext cx="5679440" cy="284681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846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21.04.2025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21.04.2025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21.04.2025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21.04.2025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21.04.2025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21.04.2025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21.04.2025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21.04.2025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21.04.2025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21.04.2025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21.04.2025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21.04.2025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Trade und Policy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18491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91A38-24FE-8CB7-5AA0-188EBC5E8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2DAF90-C4C4-90D5-D100-E950F85CBA04}"/>
              </a:ext>
            </a:extLst>
          </p:cNvPr>
          <p:cNvSpPr txBox="1">
            <a:spLocks/>
          </p:cNvSpPr>
          <p:nvPr/>
        </p:nvSpPr>
        <p:spPr>
          <a:xfrm>
            <a:off x="0" y="10946"/>
            <a:ext cx="1219200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Timeline of US-Trade Policy Trade Policy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EF2B76-1CF3-DA15-71BC-BF3F8D341069}"/>
              </a:ext>
            </a:extLst>
          </p:cNvPr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51AE095-2866-7A7A-2B37-09E979AC9240}"/>
              </a:ext>
            </a:extLst>
          </p:cNvPr>
          <p:cNvSpPr txBox="1"/>
          <p:nvPr/>
        </p:nvSpPr>
        <p:spPr>
          <a:xfrm>
            <a:off x="208722" y="745233"/>
            <a:ext cx="1198327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/>
              <a:t>11.02.2025 USA: </a:t>
            </a:r>
            <a:r>
              <a:rPr lang="de-DE" sz="2200" dirty="0" err="1"/>
              <a:t>Annoucement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25% </a:t>
            </a:r>
            <a:r>
              <a:rPr lang="de-DE" sz="2200" dirty="0" err="1"/>
              <a:t>tariff</a:t>
            </a:r>
            <a:r>
              <a:rPr lang="de-DE" sz="2200" dirty="0"/>
              <a:t> on </a:t>
            </a:r>
            <a:r>
              <a:rPr lang="de-DE" sz="2200" dirty="0" err="1"/>
              <a:t>steal</a:t>
            </a:r>
            <a:r>
              <a:rPr lang="de-DE" sz="2200" dirty="0"/>
              <a:t> and Aluminium</a:t>
            </a:r>
          </a:p>
          <a:p>
            <a:endParaRPr lang="de-DE" sz="2200" dirty="0"/>
          </a:p>
          <a:p>
            <a:r>
              <a:rPr lang="de-DE" sz="2200" dirty="0"/>
              <a:t>12.03.2025  EU: </a:t>
            </a:r>
            <a:r>
              <a:rPr lang="de-DE" sz="2200" dirty="0" err="1"/>
              <a:t>Annoucement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EU </a:t>
            </a:r>
            <a:r>
              <a:rPr lang="de-DE" sz="2200" dirty="0" err="1"/>
              <a:t>reactivate</a:t>
            </a:r>
            <a:r>
              <a:rPr lang="de-DE" sz="2200" dirty="0"/>
              <a:t> </a:t>
            </a:r>
            <a:r>
              <a:rPr lang="de-DE" sz="2200" dirty="0" err="1"/>
              <a:t>Countermeasures</a:t>
            </a:r>
            <a:r>
              <a:rPr lang="de-DE" sz="2200" dirty="0"/>
              <a:t> </a:t>
            </a:r>
            <a:r>
              <a:rPr lang="de-DE" sz="2200" dirty="0" err="1"/>
              <a:t>from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first</a:t>
            </a:r>
            <a:r>
              <a:rPr lang="de-DE" sz="2200" dirty="0"/>
              <a:t> Trump-Administration</a:t>
            </a:r>
          </a:p>
          <a:p>
            <a:endParaRPr lang="de-DE" sz="2200" dirty="0"/>
          </a:p>
          <a:p>
            <a:r>
              <a:rPr lang="de-DE" sz="2200" dirty="0"/>
              <a:t>02.04.2025 USA: </a:t>
            </a:r>
            <a:r>
              <a:rPr lang="de-DE" sz="2200" dirty="0" err="1"/>
              <a:t>Annoucement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general</a:t>
            </a:r>
            <a:r>
              <a:rPr lang="de-DE" sz="2200" dirty="0"/>
              <a:t> </a:t>
            </a:r>
            <a:r>
              <a:rPr lang="de-DE" sz="2200" dirty="0" err="1"/>
              <a:t>tariffs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10% </a:t>
            </a:r>
            <a:r>
              <a:rPr lang="de-DE" sz="2200" dirty="0" err="1"/>
              <a:t>world</a:t>
            </a:r>
            <a:r>
              <a:rPr lang="de-DE" sz="2200" dirty="0"/>
              <a:t> </a:t>
            </a:r>
            <a:r>
              <a:rPr lang="de-DE" sz="2200" dirty="0" err="1"/>
              <a:t>wide</a:t>
            </a:r>
            <a:r>
              <a:rPr lang="de-DE" sz="2200" dirty="0"/>
              <a:t> on </a:t>
            </a:r>
            <a:r>
              <a:rPr lang="de-DE" sz="2200" dirty="0" err="1"/>
              <a:t>imports</a:t>
            </a:r>
            <a:r>
              <a:rPr lang="de-DE" sz="2200" dirty="0"/>
              <a:t> and individual </a:t>
            </a:r>
            <a:r>
              <a:rPr lang="de-DE" sz="2200" dirty="0" err="1"/>
              <a:t>tariffs</a:t>
            </a:r>
            <a:r>
              <a:rPr lang="de-DE" sz="2200" dirty="0"/>
              <a:t> due to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fowwlowing</a:t>
            </a:r>
            <a:r>
              <a:rPr lang="de-DE" sz="2200" dirty="0"/>
              <a:t> </a:t>
            </a:r>
            <a:r>
              <a:rPr lang="de-DE" sz="2200" dirty="0" err="1"/>
              <a:t>formula</a:t>
            </a:r>
            <a:r>
              <a:rPr lang="de-DE" sz="2200" dirty="0"/>
              <a:t> -&gt; EU 20% China 34%</a:t>
            </a:r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09.04.2025 EU: </a:t>
            </a:r>
            <a:r>
              <a:rPr lang="de-DE" sz="2200" dirty="0" err="1"/>
              <a:t>Announce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Countermeasures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tariffs</a:t>
            </a:r>
            <a:r>
              <a:rPr lang="de-DE" sz="2200" dirty="0"/>
              <a:t> </a:t>
            </a:r>
            <a:r>
              <a:rPr lang="de-DE" sz="2200" dirty="0" err="1"/>
              <a:t>between</a:t>
            </a:r>
            <a:endParaRPr lang="de-DE" sz="2200" dirty="0"/>
          </a:p>
          <a:p>
            <a:r>
              <a:rPr lang="de-DE" sz="2200" dirty="0"/>
              <a:t>10% to 25% on </a:t>
            </a:r>
            <a:r>
              <a:rPr lang="de-DE" sz="2200" dirty="0" err="1"/>
              <a:t>some</a:t>
            </a:r>
            <a:r>
              <a:rPr lang="de-DE" sz="2200" dirty="0"/>
              <a:t> </a:t>
            </a:r>
            <a:r>
              <a:rPr lang="de-DE" sz="2200" dirty="0" err="1"/>
              <a:t>imports</a:t>
            </a:r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09.04.2025 USA: Suspension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individual </a:t>
            </a:r>
            <a:r>
              <a:rPr lang="de-DE" sz="2200" dirty="0" err="1"/>
              <a:t>tariffs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90 </a:t>
            </a:r>
            <a:r>
              <a:rPr lang="de-DE" sz="2200" dirty="0" err="1"/>
              <a:t>days</a:t>
            </a:r>
            <a:endParaRPr lang="de-DE" sz="2200" dirty="0"/>
          </a:p>
          <a:p>
            <a:r>
              <a:rPr lang="de-DE" sz="2200" dirty="0" err="1"/>
              <a:t>Without</a:t>
            </a:r>
            <a:r>
              <a:rPr lang="de-DE" sz="2200" dirty="0"/>
              <a:t> China</a:t>
            </a:r>
          </a:p>
          <a:p>
            <a:endParaRPr lang="de-DE" sz="2200" dirty="0"/>
          </a:p>
          <a:p>
            <a:r>
              <a:rPr lang="de-DE" sz="2400" dirty="0"/>
              <a:t>Today: </a:t>
            </a:r>
            <a:r>
              <a:rPr lang="de-DE" sz="2400" dirty="0" err="1"/>
              <a:t>tariff</a:t>
            </a:r>
            <a:r>
              <a:rPr lang="de-DE" sz="2400" dirty="0"/>
              <a:t> spiral </a:t>
            </a:r>
            <a:r>
              <a:rPr lang="de-DE" sz="2400" dirty="0" err="1"/>
              <a:t>between</a:t>
            </a:r>
            <a:r>
              <a:rPr lang="de-DE" sz="2400" dirty="0"/>
              <a:t> USA (145%) and China (125%)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2E7F8A3-594C-5B22-D540-4AC4EF4DAF5E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FA18522-97F6-2A31-4025-A90FCAC0F6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105" y="2854738"/>
            <a:ext cx="20955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848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E19B26-53E0-6F57-A186-549ED394FB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5FDB93E-2367-7442-A61F-0846B7790593}"/>
              </a:ext>
            </a:extLst>
          </p:cNvPr>
          <p:cNvSpPr txBox="1">
            <a:spLocks/>
          </p:cNvSpPr>
          <p:nvPr/>
        </p:nvSpPr>
        <p:spPr>
          <a:xfrm>
            <a:off x="0" y="10946"/>
            <a:ext cx="1219200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Trade USA – China – EU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6AAEF6A-D344-E2BD-0E28-1D022075797C}"/>
              </a:ext>
            </a:extLst>
          </p:cNvPr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7F61C2F-BFB1-EAEC-CA34-C8A63D7B1956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ACD163D-B48D-E0C7-55BD-54DE20A71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32" y="890246"/>
            <a:ext cx="11438936" cy="203641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BBC729C5-C3F7-2A64-E7F6-D600E7924B9A}"/>
              </a:ext>
            </a:extLst>
          </p:cNvPr>
          <p:cNvSpPr txBox="1"/>
          <p:nvPr/>
        </p:nvSpPr>
        <p:spPr>
          <a:xfrm>
            <a:off x="451083" y="4482789"/>
            <a:ext cx="61026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Shares in world production and world trade in goods, measured in exports and imports. (Source: IMF </a:t>
            </a:r>
            <a:r>
              <a:rPr lang="en-US" dirty="0" err="1"/>
              <a:t>Datamapper</a:t>
            </a:r>
            <a:r>
              <a:rPr lang="en-US" dirty="0"/>
              <a:t>, IMF Dataset, ITC, UN Comtrade)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1959089-AFCF-762B-48D7-C97823412B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83" y="3013680"/>
            <a:ext cx="8658388" cy="1228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3517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8030F-4766-D19F-4EA3-9912E13F3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6BC41A-286F-37AB-4441-9AE1CC85E646}"/>
              </a:ext>
            </a:extLst>
          </p:cNvPr>
          <p:cNvSpPr txBox="1">
            <a:spLocks/>
          </p:cNvSpPr>
          <p:nvPr/>
        </p:nvSpPr>
        <p:spPr>
          <a:xfrm>
            <a:off x="0" y="10946"/>
            <a:ext cx="1219200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Bilateral Trade USA – China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49DA69C-3C2B-43C7-A9D2-6E9E4AE9FBF7}"/>
              </a:ext>
            </a:extLst>
          </p:cNvPr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F8B907F-B380-9B66-6E03-16BBCA86EB0D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A6FE82E-BE6E-24DB-E384-4F1986D349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67" y="834317"/>
            <a:ext cx="7938023" cy="189894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E057F936-9EF1-C720-9CCA-40900232F4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267" y="3043248"/>
            <a:ext cx="7963662" cy="164802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8E3955C-A153-97CD-3DC3-C6F9222A66A3}"/>
              </a:ext>
            </a:extLst>
          </p:cNvPr>
          <p:cNvSpPr txBox="1"/>
          <p:nvPr/>
        </p:nvSpPr>
        <p:spPr>
          <a:xfrm>
            <a:off x="558591" y="4695828"/>
            <a:ext cx="61026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Bilateral trade links between the USA and China broken down by goods and services (Source: Library of Congress of USA, US Census Bureau).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3104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147438-B9A7-C0D1-E3D0-4085C0BEE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7BF1631-CB7A-F70C-20BD-539C2D8246AC}"/>
              </a:ext>
            </a:extLst>
          </p:cNvPr>
          <p:cNvSpPr txBox="1">
            <a:spLocks/>
          </p:cNvSpPr>
          <p:nvPr/>
        </p:nvSpPr>
        <p:spPr>
          <a:xfrm>
            <a:off x="0" y="10946"/>
            <a:ext cx="1219200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Bilateral Trade USA – EU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BB4F093-A806-CC33-7EAE-B7A837437A98}"/>
              </a:ext>
            </a:extLst>
          </p:cNvPr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F41DECA-3D34-B4E6-149F-67F34D60117D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A385B8B-D4A4-8CA7-6446-314CD43D68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83" y="899431"/>
            <a:ext cx="7947355" cy="19232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852E653-09B7-F68E-4D18-A2B00DF0DF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783" y="3078133"/>
            <a:ext cx="7932874" cy="1662832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48DBC326-673B-E195-4C7E-942FE7D77987}"/>
              </a:ext>
            </a:extLst>
          </p:cNvPr>
          <p:cNvSpPr txBox="1"/>
          <p:nvPr/>
        </p:nvSpPr>
        <p:spPr>
          <a:xfrm>
            <a:off x="284783" y="4925160"/>
            <a:ext cx="6102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Bilateral trade links between the USA and the EU broken down by goods and services (source: Eurostat, EU Commission).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2422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D8844-9DFC-A00A-778D-CE9A5875D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3F4BE57-421E-E960-BFDA-2F6430C4D057}"/>
              </a:ext>
            </a:extLst>
          </p:cNvPr>
          <p:cNvSpPr txBox="1">
            <a:spLocks/>
          </p:cNvSpPr>
          <p:nvPr/>
        </p:nvSpPr>
        <p:spPr>
          <a:xfrm>
            <a:off x="0" y="10946"/>
            <a:ext cx="1219200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General Trade Model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2907173-9C15-8117-A73E-0CA495F6B832}"/>
              </a:ext>
            </a:extLst>
          </p:cNvPr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E34C97C-CA75-5B4F-B43C-70EAC1496665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DE6B29E-5306-14C9-8345-63793DB5F3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121" y="572249"/>
            <a:ext cx="7815135" cy="439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332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C2F3A-D525-1B90-4153-B12EA0025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C847AF-7BE2-A833-CF63-337E1156E25D}"/>
              </a:ext>
            </a:extLst>
          </p:cNvPr>
          <p:cNvSpPr txBox="1">
            <a:spLocks/>
          </p:cNvSpPr>
          <p:nvPr/>
        </p:nvSpPr>
        <p:spPr>
          <a:xfrm>
            <a:off x="0" y="10946"/>
            <a:ext cx="1219200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General Trade Model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55E3C2-936C-1831-377B-E8349D61C145}"/>
              </a:ext>
            </a:extLst>
          </p:cNvPr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9FD4113-319A-ECE4-FA7F-8D233A94D1A1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1B67F9D-1B03-3E69-4B3B-9AA52F5CC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922" y="856265"/>
            <a:ext cx="8086233" cy="4549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957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E88F71-42AC-DE0B-784A-95F3AC81E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03B9ED5-5974-6AD9-2D17-B66A8DD2A9FC}"/>
              </a:ext>
            </a:extLst>
          </p:cNvPr>
          <p:cNvSpPr txBox="1">
            <a:spLocks/>
          </p:cNvSpPr>
          <p:nvPr/>
        </p:nvSpPr>
        <p:spPr>
          <a:xfrm>
            <a:off x="0" y="10946"/>
            <a:ext cx="1219200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General Trade Model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AAAF9D-4A0D-7694-7EA7-A0C2DDCAD070}"/>
              </a:ext>
            </a:extLst>
          </p:cNvPr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B0B7E67-49E0-16A8-6812-2BF8E6B6D1CC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9999C84-1C1B-508D-34A2-922F7B9203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758" y="651432"/>
            <a:ext cx="5612494" cy="3157964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1C3D7DE-71BD-FA60-D7CA-C39E67E78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341" y="3651719"/>
            <a:ext cx="5339262" cy="300422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2AD00C8-8F32-4E05-8111-6FC5EF14CBAC}"/>
              </a:ext>
            </a:extLst>
          </p:cNvPr>
          <p:cNvSpPr txBox="1"/>
          <p:nvPr/>
        </p:nvSpPr>
        <p:spPr>
          <a:xfrm>
            <a:off x="2788320" y="3959763"/>
            <a:ext cx="154672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dirty="0"/>
              <a:t>Interchange B and A </a:t>
            </a:r>
          </a:p>
        </p:txBody>
      </p:sp>
    </p:spTree>
    <p:extLst>
      <p:ext uri="{BB962C8B-B14F-4D97-AF65-F5344CB8AC3E}">
        <p14:creationId xmlns:p14="http://schemas.microsoft.com/office/powerpoint/2010/main" val="4246016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08450-5DD3-6A0A-E5CB-E13B37FE4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BE43F7C-9BAE-6E41-8195-247C32B0F4B6}"/>
              </a:ext>
            </a:extLst>
          </p:cNvPr>
          <p:cNvSpPr txBox="1">
            <a:spLocks/>
          </p:cNvSpPr>
          <p:nvPr/>
        </p:nvSpPr>
        <p:spPr>
          <a:xfrm>
            <a:off x="0" y="10946"/>
            <a:ext cx="1219200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>
                <a:solidFill>
                  <a:sysClr val="windowText" lastClr="000000"/>
                </a:solidFill>
              </a:rPr>
              <a:t>General Trade Model – Exercise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37DDB0-0D0A-9B76-676D-582E3B547858}"/>
              </a:ext>
            </a:extLst>
          </p:cNvPr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922E762-7B32-4450-E061-DEAF8927814B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C307020-93C1-60ED-643F-274CAF0BC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814" y="861155"/>
            <a:ext cx="4745491" cy="59072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BB65E01-1A1F-01C1-165E-1A49BF1813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9868" y="880380"/>
            <a:ext cx="4591042" cy="57149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76F8A3BB-FD45-6AAF-57B8-21371D4D7101}"/>
              </a:ext>
            </a:extLst>
          </p:cNvPr>
          <p:cNvSpPr txBox="1"/>
          <p:nvPr/>
        </p:nvSpPr>
        <p:spPr>
          <a:xfrm>
            <a:off x="3160643" y="1552930"/>
            <a:ext cx="4000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Calculate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optimal </a:t>
            </a:r>
            <a:r>
              <a:rPr lang="de-DE" dirty="0" err="1"/>
              <a:t>tariff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Country A</a:t>
            </a:r>
          </a:p>
        </p:txBody>
      </p:sp>
    </p:spTree>
    <p:extLst>
      <p:ext uri="{BB962C8B-B14F-4D97-AF65-F5344CB8AC3E}">
        <p14:creationId xmlns:p14="http://schemas.microsoft.com/office/powerpoint/2010/main" val="3147398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Breitbild</PresentationFormat>
  <Paragraphs>37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Köster, Bernhard Johannes</cp:lastModifiedBy>
  <cp:revision>535</cp:revision>
  <dcterms:created xsi:type="dcterms:W3CDTF">2019-02-11T10:45:01Z</dcterms:created>
  <dcterms:modified xsi:type="dcterms:W3CDTF">2025-04-21T18:20:17Z</dcterms:modified>
</cp:coreProperties>
</file>