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1405" r:id="rId2"/>
    <p:sldId id="1441" r:id="rId3"/>
    <p:sldId id="1442" r:id="rId4"/>
    <p:sldId id="1443" r:id="rId5"/>
    <p:sldId id="1444" r:id="rId6"/>
    <p:sldId id="1445" r:id="rId7"/>
    <p:sldId id="1446" r:id="rId8"/>
    <p:sldId id="1447" r:id="rId9"/>
    <p:sldId id="1448" r:id="rId10"/>
    <p:sldId id="1449" r:id="rId11"/>
    <p:sldId id="1452" r:id="rId12"/>
    <p:sldId id="1453" r:id="rId13"/>
    <p:sldId id="1454" r:id="rId14"/>
  </p:sldIdLst>
  <p:sldSz cx="12192000" cy="6858000"/>
  <p:notesSz cx="7099300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54" autoAdjust="0"/>
    <p:restoredTop sz="94660"/>
  </p:normalViewPr>
  <p:slideViewPr>
    <p:cSldViewPr snapToGrid="0">
      <p:cViewPr varScale="1">
        <p:scale>
          <a:sx n="53" d="100"/>
          <a:sy n="53" d="100"/>
        </p:scale>
        <p:origin x="93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D6688DB8-530C-4269-8329-B8EA10861C27}" type="datetimeFigureOut">
              <a:rPr lang="de-DE" smtClean="0"/>
              <a:t>14.04.2025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622571D5-6680-4734-923E-3B58AF67DB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8837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30611" algn="l"/>
                <a:tab pos="1659402" algn="l"/>
                <a:tab pos="2493656" algn="l"/>
                <a:tab pos="3322445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30611" algn="l"/>
                <a:tab pos="1659402" algn="l"/>
                <a:tab pos="2493656" algn="l"/>
                <a:tab pos="3322445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30611" algn="l"/>
                <a:tab pos="1659402" algn="l"/>
                <a:tab pos="2493656" algn="l"/>
                <a:tab pos="3322445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30611" algn="l"/>
                <a:tab pos="1659402" algn="l"/>
                <a:tab pos="2493656" algn="l"/>
                <a:tab pos="3322445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30611" algn="l"/>
                <a:tab pos="1659402" algn="l"/>
                <a:tab pos="2493656" algn="l"/>
                <a:tab pos="3322445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5pPr>
            <a:lvl6pPr marL="2885282" indent="-262299" defTabSz="515489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30611" algn="l"/>
                <a:tab pos="1659402" algn="l"/>
                <a:tab pos="2493656" algn="l"/>
                <a:tab pos="3322445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6pPr>
            <a:lvl7pPr marL="3409878" indent="-262299" defTabSz="515489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30611" algn="l"/>
                <a:tab pos="1659402" algn="l"/>
                <a:tab pos="2493656" algn="l"/>
                <a:tab pos="3322445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7pPr>
            <a:lvl8pPr marL="3934476" indent="-262299" defTabSz="515489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30611" algn="l"/>
                <a:tab pos="1659402" algn="l"/>
                <a:tab pos="2493656" algn="l"/>
                <a:tab pos="3322445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8pPr>
            <a:lvl9pPr marL="4459072" indent="-262299" defTabSz="515489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30611" algn="l"/>
                <a:tab pos="1659402" algn="l"/>
                <a:tab pos="2493656" algn="l"/>
                <a:tab pos="3322445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520700" y="917575"/>
            <a:ext cx="8159750" cy="45910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5555" y="5813615"/>
            <a:ext cx="5226299" cy="550639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04933" tIns="52465" rIns="104933" bIns="5246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D15BB3-17A5-2C5D-2D6C-B44CA3C501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442331ED-7B83-F17C-6DB3-0756954E50E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-74613" y="909638"/>
            <a:ext cx="7974013" cy="4486275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C5B444D0-30D9-52CF-CF7F-6D47414779C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09930" y="4925407"/>
            <a:ext cx="5679440" cy="284681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55171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04D27C-25E5-1BFE-DFB2-0CC418179C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7E75E935-2F8F-1790-FEFC-E2F0E99025B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-74613" y="909638"/>
            <a:ext cx="7974013" cy="4486275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69284C35-33D4-B434-3F62-ED6472C1004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09930" y="4925407"/>
            <a:ext cx="5679440" cy="284681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989629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8FD446-3799-49B3-04FD-BCAD8F7901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43488BF0-FD05-5C0F-9230-C2E52AA4AEC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-74613" y="909638"/>
            <a:ext cx="7974013" cy="4486275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B911049A-C7D2-3B13-52FD-7C3B65D9F9E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09930" y="4925407"/>
            <a:ext cx="5679440" cy="284681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558011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751A38-91A0-EF0B-5360-EE6C997B3D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3B208740-2C74-9D32-0662-F02A2D6CF83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-74613" y="909638"/>
            <a:ext cx="7974013" cy="4486275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D76FF0EF-945D-8477-6455-774C7C274F5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09930" y="4925407"/>
            <a:ext cx="5679440" cy="284681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63948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FAEA85-5BB6-5250-5A6C-B38951D727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7009D8B2-535D-3FF0-DB64-2C36F4F3F1A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-74613" y="909638"/>
            <a:ext cx="7974013" cy="4486275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FF4695EB-C8AA-5257-785B-6106C0C29B3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09930" y="4925407"/>
            <a:ext cx="5679440" cy="284681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905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273491-3613-E15A-8395-866023DFE0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F0DA4A0C-D2EA-03F1-7522-BF9CD44CAC1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-74613" y="909638"/>
            <a:ext cx="7974013" cy="4486275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029CB1D9-CDBC-487C-7EA6-AC493783D56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09930" y="4925407"/>
            <a:ext cx="5679440" cy="284681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13799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D78777-EBA3-72BE-06F6-B59C42A04A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B7EF06E7-61E1-8616-A99E-E43E6B4AEC6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-74613" y="909638"/>
            <a:ext cx="7974013" cy="4486275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381957BE-F9FB-59CF-6B05-E6535673149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09930" y="4925407"/>
            <a:ext cx="5679440" cy="284681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375988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DD7825-2266-5239-B1C2-1D6DEA6CD0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A5284C75-9888-B295-EC0E-E13EF0C1BDA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-74613" y="909638"/>
            <a:ext cx="7974013" cy="4486275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347B44B4-E844-1926-DABE-77E7F492C87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09930" y="4925407"/>
            <a:ext cx="5679440" cy="284681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853548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CF6848-3718-0D1E-6C3A-0FDA45B727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A43606CB-61A4-C6D0-0638-B4943FBE3B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-74613" y="909638"/>
            <a:ext cx="7974013" cy="4486275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2D16F98E-07D2-AB2E-34B5-B9F2C9444DB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09930" y="4925407"/>
            <a:ext cx="5679440" cy="284681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137443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F08641-1081-D79F-2CB9-3EBAB72C03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6816EA78-61FE-657C-4A36-9C5A436EE7D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-74613" y="909638"/>
            <a:ext cx="7974013" cy="4486275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EA539219-3235-D0AB-2E63-344FF12903F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09930" y="4925407"/>
            <a:ext cx="5679440" cy="284681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509279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45A1D9-AAC1-B917-6EE4-E111856177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47912F6F-DE22-C543-4CD2-4C37B8A9454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-74613" y="909638"/>
            <a:ext cx="7974013" cy="4486275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630966D9-78C7-625D-8F34-A21441F2E87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09930" y="4925407"/>
            <a:ext cx="5679440" cy="284681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40714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EA744D-B7CC-2B77-B5E9-B3352AA060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CE77EFC9-58B4-67BD-2D2D-7FA656D9371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-74613" y="909638"/>
            <a:ext cx="7974013" cy="4486275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BEF1E6E4-DB7B-AA02-5C25-39178381CBA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09930" y="4925407"/>
            <a:ext cx="5679440" cy="284681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90435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B3BC38-0E54-4E83-9C64-1B0FE8E89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EC9CF90-778D-4430-989D-B06B207ADD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ED90CBE-81D9-4643-A1AE-B86217ACC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4D1A4-8FFF-4BFB-90C9-FC24F5E6DCA6}" type="datetime1">
              <a:rPr lang="de-DE" smtClean="0"/>
              <a:t>14.04.2025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0430AE-4C6A-4F3A-BF2A-58629ABF7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8FF889-B734-4B7E-8C08-21F1DFED8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2675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25FA87-5309-445C-9DF0-8120FB89B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5B6BD61-2396-495A-BFAA-9C771E69D4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91E7EB-A39D-416C-A164-E12DC448A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D224E-D163-457A-82D1-D92A750C1CC3}" type="datetime1">
              <a:rPr lang="de-DE" smtClean="0"/>
              <a:t>14.04.2025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05BF50-DB73-4D9C-A233-232EF43F2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98847C-98C6-4E04-B0E3-25C67DADE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8832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9DF09E4-1D7F-4436-BB2D-7BBA2DFAA8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FB841EE-956E-461C-A772-D99AEC8E26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8F7EA14-14D1-4580-B7B3-29A6990D5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B4B2-FA34-4BF0-B75E-975C258D12B6}" type="datetime1">
              <a:rPr lang="de-DE" smtClean="0"/>
              <a:t>14.04.2025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8F3D65-3CE9-43EF-BC85-7C75F4364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32D8BE-F679-4B2A-88DB-2FF5CF793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14686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966747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5057A8-F611-4FAA-B2BA-81B3F30C3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70FC1B-9290-445A-A5BA-7821E22B5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A07C6F-E1A4-42EA-8DA9-D15F0C56B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476A-BEE6-49D0-91FF-E09CB16D9188}" type="datetime1">
              <a:rPr lang="de-DE" smtClean="0"/>
              <a:t>14.04.2025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EC9CDB-7938-478F-8860-68E65DC39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443BFFA-0090-4167-924A-A28E136B0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549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E69AB-0989-4918-8829-5B0AD31CE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99E048-9AC8-4172-A009-61338CF2D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99301D-3635-494B-B445-07057B442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9F584-F1B5-4C5C-802A-C88B9ABFDAC1}" type="datetime1">
              <a:rPr lang="de-DE" smtClean="0"/>
              <a:t>14.04.2025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B211C6-2A75-4A02-B91E-AF4317E25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7F28D0-1ACA-4356-ABE5-F63263946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0525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A1A188-A70B-4B7E-BCBE-00830D5D4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A53C92-5708-4369-8C8B-E13D65EC91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CEEE671-CCEF-4F19-BC77-7AB2D9DD8A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ECBA611-0CEB-4900-BB6B-BFD245724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7E3F-C99D-4F7A-B9BF-3D4AD8B01801}" type="datetime1">
              <a:rPr lang="de-DE" smtClean="0"/>
              <a:t>14.04.2025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DE67985-3E25-4FF3-8259-412544912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8D3AE17-1B1A-441A-ADAB-EA753EFAF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452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E6D44B-ECB2-494B-B8DD-1ECD56F8D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E788603-C259-4996-B635-C72A6C532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E5EE397-1447-4365-8C4D-5FF9A09D70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5F77450-0CED-4F63-AFF7-A0A89B3543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992E2A0-8BDB-4F76-9EFD-16D48B207E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146F1C1-333C-4E5A-8A21-0E00CC52B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FBC1-A306-442D-9E8E-CCD47A24BC39}" type="datetime1">
              <a:rPr lang="de-DE" smtClean="0"/>
              <a:t>14.04.2025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B140476-F72C-43CA-B524-0F82D8BB9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74420F6-8C8B-4711-AE1B-287E00167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3274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29DFFF-4E57-4515-ACFA-89CD362EC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AE44362-E8E0-474C-90E4-0F4FEE906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E0AF1-C575-4C63-B2E4-2F9A4D8AF6FD}" type="datetime1">
              <a:rPr lang="de-DE" smtClean="0"/>
              <a:t>14.04.2025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DB84C6F-AD33-4F88-A79E-033B17A46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7A6BF78-29DB-4B06-A37A-C12BFB3A2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548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3B09D0F-C34E-4F2E-A969-A4A7F8B97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BCFDE-4171-468A-8ECB-9DD48FB7C024}" type="datetime1">
              <a:rPr lang="de-DE" smtClean="0"/>
              <a:t>14.04.2025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7DA608D-A34D-41DE-A4B0-ED9CBA5D3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0BC1171-87BC-4E9C-9CA5-040C0BF2D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9468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0AE8FB-302A-47F7-8EF6-814F266C2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1ED2AE-63C2-4A88-8E72-1C8A8ADFB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2D1504-586F-4EEF-B44E-8DCF11D09F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98C045F-E74E-4EB9-A608-C48C206C3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3E57-014D-4E4B-B56F-66D884F50570}" type="datetime1">
              <a:rPr lang="de-DE" smtClean="0"/>
              <a:t>14.04.2025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F301431-C3F5-4240-8C69-5B2793FF5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411E00E-D6B7-4E10-9B25-9B938B79F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7366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486D5B-B035-4C6E-B32C-E5BB0DB60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F3C39EE-6645-4E2B-8C44-42420026A3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9FD9577-3F00-433F-A5B5-D5EDE2FFDE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B6D8129-7F67-461A-ABC5-A539B51BD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44EC-1717-4AC2-9F9C-14F02B911630}" type="datetime1">
              <a:rPr lang="de-DE" smtClean="0"/>
              <a:t>14.04.2025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2C1295-848A-4E26-9974-D57A161E5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8616B5E-694A-44C5-8863-49AC0D6CA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942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B59945B-5C60-4625-AD95-0F99A2DB9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0D677A7-E942-4AD7-8973-E54D531E9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964EDA-3920-4803-A501-3B8BD18C18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3248A-B1E1-44F8-AED8-AFF90FB38D03}" type="datetime1">
              <a:rPr lang="de-DE" smtClean="0"/>
              <a:t>14.04.2025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F16B5C8-851E-463F-BE62-78864A5EA3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5A3770-135E-4C5B-87D8-C7193A65D1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6637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bernhardkoester.de/vorlesungen/inhalt.html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Trade und Policy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256948" y="1874728"/>
            <a:ext cx="531414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 dirty="0"/>
              <a:t>This </a:t>
            </a:r>
            <a:r>
              <a:rPr lang="de-DE" sz="2800" b="1" u="sng" dirty="0" err="1"/>
              <a:t>lecture</a:t>
            </a:r>
            <a:r>
              <a:rPr lang="de-DE" sz="2800" b="1" u="sng" dirty="0"/>
              <a:t> will </a:t>
            </a:r>
            <a:r>
              <a:rPr lang="de-DE" sz="2800" b="1" u="sng" dirty="0" err="1"/>
              <a:t>be</a:t>
            </a:r>
            <a:r>
              <a:rPr lang="de-DE" sz="2800" b="1" u="sng" dirty="0"/>
              <a:t> </a:t>
            </a:r>
            <a:r>
              <a:rPr lang="de-DE" sz="2800" b="1" u="sng" dirty="0" err="1"/>
              <a:t>recorded</a:t>
            </a:r>
            <a:r>
              <a:rPr lang="de-DE" sz="2800" b="1" u="sng" dirty="0"/>
              <a:t> and </a:t>
            </a:r>
          </a:p>
          <a:p>
            <a:pPr algn="ctr"/>
            <a:r>
              <a:rPr lang="de-DE" sz="2800" b="1" u="sng" dirty="0" err="1"/>
              <a:t>Subsequently</a:t>
            </a:r>
            <a:r>
              <a:rPr lang="de-DE" sz="2800" b="1" u="sng" dirty="0"/>
              <a:t> </a:t>
            </a:r>
            <a:r>
              <a:rPr lang="de-DE" sz="2800" b="1" u="sng" dirty="0" err="1"/>
              <a:t>uploaded</a:t>
            </a:r>
            <a:r>
              <a:rPr lang="de-DE" sz="2800" b="1" u="sng" dirty="0"/>
              <a:t> in </a:t>
            </a:r>
            <a:r>
              <a:rPr lang="de-DE" sz="2800" b="1" u="sng" dirty="0" err="1"/>
              <a:t>the</a:t>
            </a:r>
            <a:r>
              <a:rPr lang="de-DE" sz="2800" b="1" u="sng" dirty="0"/>
              <a:t> </a:t>
            </a:r>
          </a:p>
          <a:p>
            <a:pPr algn="ctr"/>
            <a:r>
              <a:rPr lang="de-DE" sz="2800" b="1" u="sng" dirty="0" err="1"/>
              <a:t>world</a:t>
            </a:r>
            <a:r>
              <a:rPr lang="de-DE" sz="2800" b="1" u="sng" dirty="0"/>
              <a:t>-</a:t>
            </a:r>
            <a:r>
              <a:rPr lang="de-DE" sz="2800" b="1" u="sng" dirty="0" err="1"/>
              <a:t>wide</a:t>
            </a:r>
            <a:r>
              <a:rPr lang="de-DE" sz="2800" b="1" u="sng" dirty="0"/>
              <a:t>-web</a:t>
            </a:r>
          </a:p>
          <a:p>
            <a:pPr algn="ctr"/>
            <a:endParaRPr lang="de-DE" sz="2800" b="1" u="sng" dirty="0"/>
          </a:p>
        </p:txBody>
      </p:sp>
    </p:spTree>
    <p:extLst>
      <p:ext uri="{BB962C8B-B14F-4D97-AF65-F5344CB8AC3E}">
        <p14:creationId xmlns:p14="http://schemas.microsoft.com/office/powerpoint/2010/main" val="31849111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2DB5BA-D666-5118-9A46-01836F23FF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C2E7E93-85AC-07A4-A6B9-B1026ADBDE44}"/>
              </a:ext>
            </a:extLst>
          </p:cNvPr>
          <p:cNvSpPr txBox="1">
            <a:spLocks/>
          </p:cNvSpPr>
          <p:nvPr/>
        </p:nvSpPr>
        <p:spPr>
          <a:xfrm>
            <a:off x="927564" y="40262"/>
            <a:ext cx="6266291" cy="469773"/>
          </a:xfrm>
          <a:prstGeom prst="rect">
            <a:avLst/>
          </a:prstGeom>
        </p:spPr>
        <p:txBody>
          <a:bodyPr/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400" dirty="0" err="1">
                <a:solidFill>
                  <a:sysClr val="windowText" lastClr="000000"/>
                </a:solidFill>
              </a:rPr>
              <a:t>Equlibrium</a:t>
            </a:r>
            <a:r>
              <a:rPr lang="en-US" sz="2400" dirty="0">
                <a:solidFill>
                  <a:sysClr val="windowText" lastClr="000000"/>
                </a:solidFill>
              </a:rPr>
              <a:t> on the world market</a:t>
            </a:r>
          </a:p>
        </p:txBody>
      </p:sp>
      <p:grpSp>
        <p:nvGrpSpPr>
          <p:cNvPr id="6" name="Group 33">
            <a:extLst>
              <a:ext uri="{FF2B5EF4-FFF2-40B4-BE49-F238E27FC236}">
                <a16:creationId xmlns:a16="http://schemas.microsoft.com/office/drawing/2014/main" id="{FA7D3A3B-D170-4E41-071E-729779654B9F}"/>
              </a:ext>
            </a:extLst>
          </p:cNvPr>
          <p:cNvGrpSpPr/>
          <p:nvPr/>
        </p:nvGrpSpPr>
        <p:grpSpPr>
          <a:xfrm>
            <a:off x="84921" y="426251"/>
            <a:ext cx="2740595" cy="4523939"/>
            <a:chOff x="180519" y="1124744"/>
            <a:chExt cx="3650717" cy="4987329"/>
          </a:xfrm>
        </p:grpSpPr>
        <p:grpSp>
          <p:nvGrpSpPr>
            <p:cNvPr id="7" name="Group 15">
              <a:extLst>
                <a:ext uri="{FF2B5EF4-FFF2-40B4-BE49-F238E27FC236}">
                  <a16:creationId xmlns:a16="http://schemas.microsoft.com/office/drawing/2014/main" id="{1CEFB857-1F0C-9813-346A-E2FDAD138C7C}"/>
                </a:ext>
              </a:extLst>
            </p:cNvPr>
            <p:cNvGrpSpPr/>
            <p:nvPr/>
          </p:nvGrpSpPr>
          <p:grpSpPr>
            <a:xfrm>
              <a:off x="611560" y="1916832"/>
              <a:ext cx="3024336" cy="3744416"/>
              <a:chOff x="755576" y="1628800"/>
              <a:chExt cx="3960440" cy="3960440"/>
            </a:xfrm>
          </p:grpSpPr>
          <p:cxnSp>
            <p:nvCxnSpPr>
              <p:cNvPr id="15" name="Straight Arrow Connector 9">
                <a:extLst>
                  <a:ext uri="{FF2B5EF4-FFF2-40B4-BE49-F238E27FC236}">
                    <a16:creationId xmlns:a16="http://schemas.microsoft.com/office/drawing/2014/main" id="{F26F2CF5-8887-7F87-9113-41B790074A1D}"/>
                  </a:ext>
                </a:extLst>
              </p:cNvPr>
              <p:cNvCxnSpPr/>
              <p:nvPr/>
            </p:nvCxnSpPr>
            <p:spPr>
              <a:xfrm flipV="1">
                <a:off x="755576" y="1628800"/>
                <a:ext cx="0" cy="396044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1">
                <a:extLst>
                  <a:ext uri="{FF2B5EF4-FFF2-40B4-BE49-F238E27FC236}">
                    <a16:creationId xmlns:a16="http://schemas.microsoft.com/office/drawing/2014/main" id="{5CFA575D-9BFA-DFDC-E458-6DF7B5CD34D5}"/>
                  </a:ext>
                </a:extLst>
              </p:cNvPr>
              <p:cNvCxnSpPr/>
              <p:nvPr/>
            </p:nvCxnSpPr>
            <p:spPr>
              <a:xfrm>
                <a:off x="755576" y="5589240"/>
                <a:ext cx="396044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" name="Straight Connector 17">
              <a:extLst>
                <a:ext uri="{FF2B5EF4-FFF2-40B4-BE49-F238E27FC236}">
                  <a16:creationId xmlns:a16="http://schemas.microsoft.com/office/drawing/2014/main" id="{24921BDF-6A06-DEEA-6B78-F109D6C00DCA}"/>
                </a:ext>
              </a:extLst>
            </p:cNvPr>
            <p:cNvCxnSpPr/>
            <p:nvPr/>
          </p:nvCxnSpPr>
          <p:spPr>
            <a:xfrm flipV="1">
              <a:off x="1043608" y="2060848"/>
              <a:ext cx="1548172" cy="3271718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9">
              <a:extLst>
                <a:ext uri="{FF2B5EF4-FFF2-40B4-BE49-F238E27FC236}">
                  <a16:creationId xmlns:a16="http://schemas.microsoft.com/office/drawing/2014/main" id="{68C15F83-2031-9D15-D173-2A9D59AFAEAC}"/>
                </a:ext>
              </a:extLst>
            </p:cNvPr>
            <p:cNvCxnSpPr/>
            <p:nvPr/>
          </p:nvCxnSpPr>
          <p:spPr>
            <a:xfrm>
              <a:off x="1691680" y="2060848"/>
              <a:ext cx="1304452" cy="308705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25">
              <a:extLst>
                <a:ext uri="{FF2B5EF4-FFF2-40B4-BE49-F238E27FC236}">
                  <a16:creationId xmlns:a16="http://schemas.microsoft.com/office/drawing/2014/main" id="{0D66C505-5765-535D-8955-226188C0BE60}"/>
                </a:ext>
              </a:extLst>
            </p:cNvPr>
            <p:cNvSpPr txBox="1"/>
            <p:nvPr/>
          </p:nvSpPr>
          <p:spPr>
            <a:xfrm>
              <a:off x="904982" y="1124744"/>
              <a:ext cx="1760770" cy="409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14" b="1" dirty="0">
                  <a:latin typeface="Arial" panose="020B0604020202020204" pitchFamily="34" charset="0"/>
                  <a:cs typeface="Arial" panose="020B0604020202020204" pitchFamily="34" charset="0"/>
                </a:rPr>
                <a:t>Country A</a:t>
              </a:r>
            </a:p>
          </p:txBody>
        </p:sp>
        <p:sp>
          <p:nvSpPr>
            <p:cNvPr id="11" name="TextBox 26">
              <a:extLst>
                <a:ext uri="{FF2B5EF4-FFF2-40B4-BE49-F238E27FC236}">
                  <a16:creationId xmlns:a16="http://schemas.microsoft.com/office/drawing/2014/main" id="{E1AD9796-7959-1A26-ED02-99ECBCD52066}"/>
                </a:ext>
              </a:extLst>
            </p:cNvPr>
            <p:cNvSpPr txBox="1"/>
            <p:nvPr/>
          </p:nvSpPr>
          <p:spPr>
            <a:xfrm>
              <a:off x="180519" y="1532697"/>
              <a:ext cx="1220837" cy="3936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</a:p>
          </p:txBody>
        </p:sp>
        <p:sp>
          <p:nvSpPr>
            <p:cNvPr id="12" name="TextBox 27">
              <a:extLst>
                <a:ext uri="{FF2B5EF4-FFF2-40B4-BE49-F238E27FC236}">
                  <a16:creationId xmlns:a16="http://schemas.microsoft.com/office/drawing/2014/main" id="{6593FD1D-9C81-2916-48AC-8CA0E4AD23FE}"/>
                </a:ext>
              </a:extLst>
            </p:cNvPr>
            <p:cNvSpPr txBox="1"/>
            <p:nvPr/>
          </p:nvSpPr>
          <p:spPr>
            <a:xfrm>
              <a:off x="2417152" y="5733256"/>
              <a:ext cx="1414084" cy="3788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         X</a:t>
              </a:r>
            </a:p>
          </p:txBody>
        </p:sp>
        <p:sp>
          <p:nvSpPr>
            <p:cNvPr id="13" name="TextBox 28">
              <a:extLst>
                <a:ext uri="{FF2B5EF4-FFF2-40B4-BE49-F238E27FC236}">
                  <a16:creationId xmlns:a16="http://schemas.microsoft.com/office/drawing/2014/main" id="{E905A503-C684-89FC-10AA-8D6510B1698D}"/>
                </a:ext>
              </a:extLst>
            </p:cNvPr>
            <p:cNvSpPr txBox="1"/>
            <p:nvPr/>
          </p:nvSpPr>
          <p:spPr>
            <a:xfrm>
              <a:off x="2139261" y="1699900"/>
              <a:ext cx="431767" cy="3788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</a:p>
          </p:txBody>
        </p:sp>
        <p:sp>
          <p:nvSpPr>
            <p:cNvPr id="14" name="TextBox 29">
              <a:extLst>
                <a:ext uri="{FF2B5EF4-FFF2-40B4-BE49-F238E27FC236}">
                  <a16:creationId xmlns:a16="http://schemas.microsoft.com/office/drawing/2014/main" id="{C44007F1-E67A-463A-92E5-9E831ADA4666}"/>
                </a:ext>
              </a:extLst>
            </p:cNvPr>
            <p:cNvSpPr txBox="1"/>
            <p:nvPr/>
          </p:nvSpPr>
          <p:spPr>
            <a:xfrm>
              <a:off x="2291660" y="5147900"/>
              <a:ext cx="446713" cy="3788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</a:p>
          </p:txBody>
        </p:sp>
      </p:grpSp>
      <p:grpSp>
        <p:nvGrpSpPr>
          <p:cNvPr id="17" name="Group 31">
            <a:extLst>
              <a:ext uri="{FF2B5EF4-FFF2-40B4-BE49-F238E27FC236}">
                <a16:creationId xmlns:a16="http://schemas.microsoft.com/office/drawing/2014/main" id="{BC816414-0B51-541B-3BF5-40B957756588}"/>
              </a:ext>
            </a:extLst>
          </p:cNvPr>
          <p:cNvGrpSpPr/>
          <p:nvPr/>
        </p:nvGrpSpPr>
        <p:grpSpPr>
          <a:xfrm>
            <a:off x="3241476" y="1144742"/>
            <a:ext cx="2286113" cy="3396510"/>
            <a:chOff x="798001" y="1628800"/>
            <a:chExt cx="3987902" cy="3960440"/>
          </a:xfrm>
        </p:grpSpPr>
        <p:cxnSp>
          <p:nvCxnSpPr>
            <p:cNvPr id="18" name="Straight Arrow Connector 51">
              <a:extLst>
                <a:ext uri="{FF2B5EF4-FFF2-40B4-BE49-F238E27FC236}">
                  <a16:creationId xmlns:a16="http://schemas.microsoft.com/office/drawing/2014/main" id="{6086FF69-9865-3484-F456-E01DD4125CA4}"/>
                </a:ext>
              </a:extLst>
            </p:cNvPr>
            <p:cNvCxnSpPr/>
            <p:nvPr/>
          </p:nvCxnSpPr>
          <p:spPr>
            <a:xfrm flipV="1">
              <a:off x="798001" y="1628800"/>
              <a:ext cx="0" cy="396044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52">
              <a:extLst>
                <a:ext uri="{FF2B5EF4-FFF2-40B4-BE49-F238E27FC236}">
                  <a16:creationId xmlns:a16="http://schemas.microsoft.com/office/drawing/2014/main" id="{B8F01A9B-3B79-802E-319D-6A757331082F}"/>
                </a:ext>
              </a:extLst>
            </p:cNvPr>
            <p:cNvCxnSpPr/>
            <p:nvPr/>
          </p:nvCxnSpPr>
          <p:spPr>
            <a:xfrm>
              <a:off x="825463" y="5589240"/>
              <a:ext cx="396044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46">
            <a:extLst>
              <a:ext uri="{FF2B5EF4-FFF2-40B4-BE49-F238E27FC236}">
                <a16:creationId xmlns:a16="http://schemas.microsoft.com/office/drawing/2014/main" id="{323F0833-26BF-F2E5-1094-9A6392809AB2}"/>
              </a:ext>
            </a:extLst>
          </p:cNvPr>
          <p:cNvSpPr txBox="1"/>
          <p:nvPr/>
        </p:nvSpPr>
        <p:spPr>
          <a:xfrm>
            <a:off x="3428592" y="426250"/>
            <a:ext cx="1321812" cy="371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14" b="1" dirty="0" err="1">
                <a:latin typeface="Arial" panose="020B0604020202020204" pitchFamily="34" charset="0"/>
                <a:cs typeface="Arial" panose="020B0604020202020204" pitchFamily="34" charset="0"/>
              </a:rPr>
              <a:t>Weltmarkt</a:t>
            </a:r>
            <a:endParaRPr lang="en-US" sz="1814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3" name="Group 71">
            <a:extLst>
              <a:ext uri="{FF2B5EF4-FFF2-40B4-BE49-F238E27FC236}">
                <a16:creationId xmlns:a16="http://schemas.microsoft.com/office/drawing/2014/main" id="{769BC012-9729-8FB9-3C7E-EDF7427A9D53}"/>
              </a:ext>
            </a:extLst>
          </p:cNvPr>
          <p:cNvGrpSpPr/>
          <p:nvPr/>
        </p:nvGrpSpPr>
        <p:grpSpPr>
          <a:xfrm>
            <a:off x="5764537" y="426250"/>
            <a:ext cx="2270370" cy="4115002"/>
            <a:chOff x="611560" y="1124744"/>
            <a:chExt cx="3024336" cy="4536504"/>
          </a:xfrm>
        </p:grpSpPr>
        <p:grpSp>
          <p:nvGrpSpPr>
            <p:cNvPr id="34" name="Group 73">
              <a:extLst>
                <a:ext uri="{FF2B5EF4-FFF2-40B4-BE49-F238E27FC236}">
                  <a16:creationId xmlns:a16="http://schemas.microsoft.com/office/drawing/2014/main" id="{CC29FB37-CA88-86D0-D1EE-369E508D33B0}"/>
                </a:ext>
              </a:extLst>
            </p:cNvPr>
            <p:cNvGrpSpPr/>
            <p:nvPr/>
          </p:nvGrpSpPr>
          <p:grpSpPr>
            <a:xfrm>
              <a:off x="611560" y="1916832"/>
              <a:ext cx="3024336" cy="3744416"/>
              <a:chOff x="755576" y="1628800"/>
              <a:chExt cx="3960440" cy="3960440"/>
            </a:xfrm>
          </p:grpSpPr>
          <p:cxnSp>
            <p:nvCxnSpPr>
              <p:cNvPr id="42" name="Straight Arrow Connector 84">
                <a:extLst>
                  <a:ext uri="{FF2B5EF4-FFF2-40B4-BE49-F238E27FC236}">
                    <a16:creationId xmlns:a16="http://schemas.microsoft.com/office/drawing/2014/main" id="{56A8A0BA-779F-9948-A018-1F386DE7696E}"/>
                  </a:ext>
                </a:extLst>
              </p:cNvPr>
              <p:cNvCxnSpPr/>
              <p:nvPr/>
            </p:nvCxnSpPr>
            <p:spPr>
              <a:xfrm flipV="1">
                <a:off x="755576" y="1628800"/>
                <a:ext cx="0" cy="396044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Arrow Connector 85">
                <a:extLst>
                  <a:ext uri="{FF2B5EF4-FFF2-40B4-BE49-F238E27FC236}">
                    <a16:creationId xmlns:a16="http://schemas.microsoft.com/office/drawing/2014/main" id="{BA4BFF32-66D6-189C-2C51-D76142B08169}"/>
                  </a:ext>
                </a:extLst>
              </p:cNvPr>
              <p:cNvCxnSpPr/>
              <p:nvPr/>
            </p:nvCxnSpPr>
            <p:spPr>
              <a:xfrm>
                <a:off x="755576" y="5589240"/>
                <a:ext cx="396044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5" name="Straight Connector 74">
              <a:extLst>
                <a:ext uri="{FF2B5EF4-FFF2-40B4-BE49-F238E27FC236}">
                  <a16:creationId xmlns:a16="http://schemas.microsoft.com/office/drawing/2014/main" id="{42EFA802-443A-98D4-97D8-703B2FC885EA}"/>
                </a:ext>
              </a:extLst>
            </p:cNvPr>
            <p:cNvCxnSpPr/>
            <p:nvPr/>
          </p:nvCxnSpPr>
          <p:spPr>
            <a:xfrm flipV="1">
              <a:off x="1601054" y="2132856"/>
              <a:ext cx="1366433" cy="315906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75">
              <a:extLst>
                <a:ext uri="{FF2B5EF4-FFF2-40B4-BE49-F238E27FC236}">
                  <a16:creationId xmlns:a16="http://schemas.microsoft.com/office/drawing/2014/main" id="{AEB86708-9BE5-1940-4C8B-79EBC609C03B}"/>
                </a:ext>
              </a:extLst>
            </p:cNvPr>
            <p:cNvCxnSpPr/>
            <p:nvPr/>
          </p:nvCxnSpPr>
          <p:spPr>
            <a:xfrm>
              <a:off x="1079001" y="2276872"/>
              <a:ext cx="1634490" cy="287102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76">
              <a:extLst>
                <a:ext uri="{FF2B5EF4-FFF2-40B4-BE49-F238E27FC236}">
                  <a16:creationId xmlns:a16="http://schemas.microsoft.com/office/drawing/2014/main" id="{88E3673A-400C-F465-0712-35BF7058A355}"/>
                </a:ext>
              </a:extLst>
            </p:cNvPr>
            <p:cNvSpPr txBox="1"/>
            <p:nvPr/>
          </p:nvSpPr>
          <p:spPr>
            <a:xfrm>
              <a:off x="904983" y="1124744"/>
              <a:ext cx="1745003" cy="4095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14" b="1" dirty="0">
                  <a:latin typeface="Arial" panose="020B0604020202020204" pitchFamily="34" charset="0"/>
                  <a:cs typeface="Arial" panose="020B0604020202020204" pitchFamily="34" charset="0"/>
                </a:rPr>
                <a:t>Country B</a:t>
              </a:r>
            </a:p>
          </p:txBody>
        </p:sp>
        <p:sp>
          <p:nvSpPr>
            <p:cNvPr id="40" name="TextBox 82">
              <a:extLst>
                <a:ext uri="{FF2B5EF4-FFF2-40B4-BE49-F238E27FC236}">
                  <a16:creationId xmlns:a16="http://schemas.microsoft.com/office/drawing/2014/main" id="{87C3280B-B77A-1150-57D5-B2B5516A965D}"/>
                </a:ext>
              </a:extLst>
            </p:cNvPr>
            <p:cNvSpPr txBox="1"/>
            <p:nvPr/>
          </p:nvSpPr>
          <p:spPr>
            <a:xfrm>
              <a:off x="2748586" y="1815589"/>
              <a:ext cx="540668" cy="3788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S*</a:t>
              </a:r>
            </a:p>
          </p:txBody>
        </p:sp>
        <p:sp>
          <p:nvSpPr>
            <p:cNvPr id="41" name="TextBox 83">
              <a:extLst>
                <a:ext uri="{FF2B5EF4-FFF2-40B4-BE49-F238E27FC236}">
                  <a16:creationId xmlns:a16="http://schemas.microsoft.com/office/drawing/2014/main" id="{3CBF7671-6EE1-1745-6A02-FB92FC1BF8D6}"/>
                </a:ext>
              </a:extLst>
            </p:cNvPr>
            <p:cNvSpPr txBox="1"/>
            <p:nvPr/>
          </p:nvSpPr>
          <p:spPr>
            <a:xfrm>
              <a:off x="2721174" y="5085184"/>
              <a:ext cx="555617" cy="3788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D*</a:t>
              </a:r>
            </a:p>
          </p:txBody>
        </p:sp>
      </p:grpSp>
      <p:sp>
        <p:nvSpPr>
          <p:cNvPr id="44" name="TextBox 26">
            <a:extLst>
              <a:ext uri="{FF2B5EF4-FFF2-40B4-BE49-F238E27FC236}">
                <a16:creationId xmlns:a16="http://schemas.microsoft.com/office/drawing/2014/main" id="{E8265A2B-AE64-EB5F-41A6-47D2FE3D9A0F}"/>
              </a:ext>
            </a:extLst>
          </p:cNvPr>
          <p:cNvSpPr txBox="1"/>
          <p:nvPr/>
        </p:nvSpPr>
        <p:spPr>
          <a:xfrm>
            <a:off x="2847170" y="818425"/>
            <a:ext cx="869454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,P</a:t>
            </a:r>
          </a:p>
        </p:txBody>
      </p:sp>
      <p:sp>
        <p:nvSpPr>
          <p:cNvPr id="45" name="TextBox 26">
            <a:extLst>
              <a:ext uri="{FF2B5EF4-FFF2-40B4-BE49-F238E27FC236}">
                <a16:creationId xmlns:a16="http://schemas.microsoft.com/office/drawing/2014/main" id="{97025618-34F6-519F-BA4F-60714C5452BE}"/>
              </a:ext>
            </a:extLst>
          </p:cNvPr>
          <p:cNvSpPr txBox="1"/>
          <p:nvPr/>
        </p:nvSpPr>
        <p:spPr>
          <a:xfrm>
            <a:off x="5320423" y="870164"/>
            <a:ext cx="916483" cy="357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</a:p>
        </p:txBody>
      </p:sp>
      <p:sp>
        <p:nvSpPr>
          <p:cNvPr id="46" name="TextBox 27">
            <a:extLst>
              <a:ext uri="{FF2B5EF4-FFF2-40B4-BE49-F238E27FC236}">
                <a16:creationId xmlns:a16="http://schemas.microsoft.com/office/drawing/2014/main" id="{80C0296D-6CFE-BC82-AB11-C1A5F3B580C4}"/>
              </a:ext>
            </a:extLst>
          </p:cNvPr>
          <p:cNvSpPr txBox="1"/>
          <p:nvPr/>
        </p:nvSpPr>
        <p:spPr>
          <a:xfrm>
            <a:off x="4599286" y="4579261"/>
            <a:ext cx="1061554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        X</a:t>
            </a:r>
          </a:p>
        </p:txBody>
      </p:sp>
      <p:sp>
        <p:nvSpPr>
          <p:cNvPr id="47" name="TextBox 27">
            <a:extLst>
              <a:ext uri="{FF2B5EF4-FFF2-40B4-BE49-F238E27FC236}">
                <a16:creationId xmlns:a16="http://schemas.microsoft.com/office/drawing/2014/main" id="{DAA9FDE1-3261-BF5E-0676-7479D62ED44B}"/>
              </a:ext>
            </a:extLst>
          </p:cNvPr>
          <p:cNvSpPr txBox="1"/>
          <p:nvPr/>
        </p:nvSpPr>
        <p:spPr>
          <a:xfrm>
            <a:off x="6975550" y="4579261"/>
            <a:ext cx="1061554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          X</a:t>
            </a: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E9FEDB29-58CA-81F1-A67D-F4D05EF82B7B}"/>
              </a:ext>
            </a:extLst>
          </p:cNvPr>
          <p:cNvSpPr/>
          <p:nvPr/>
        </p:nvSpPr>
        <p:spPr>
          <a:xfrm>
            <a:off x="8689605" y="421644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6644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9A0A03-AAD7-630F-04C1-D15641DC42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ADF1C62-6CBD-84B6-8E4E-11005FCD18D1}"/>
              </a:ext>
            </a:extLst>
          </p:cNvPr>
          <p:cNvSpPr txBox="1">
            <a:spLocks/>
          </p:cNvSpPr>
          <p:nvPr/>
        </p:nvSpPr>
        <p:spPr>
          <a:xfrm>
            <a:off x="927564" y="40262"/>
            <a:ext cx="6266291" cy="469773"/>
          </a:xfrm>
          <a:prstGeom prst="rect">
            <a:avLst/>
          </a:prstGeom>
        </p:spPr>
        <p:txBody>
          <a:bodyPr/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400" dirty="0">
                <a:solidFill>
                  <a:sysClr val="windowText" lastClr="000000"/>
                </a:solidFill>
              </a:rPr>
              <a:t>Tariff on the world market</a:t>
            </a:r>
          </a:p>
        </p:txBody>
      </p:sp>
      <p:grpSp>
        <p:nvGrpSpPr>
          <p:cNvPr id="6" name="Group 33">
            <a:extLst>
              <a:ext uri="{FF2B5EF4-FFF2-40B4-BE49-F238E27FC236}">
                <a16:creationId xmlns:a16="http://schemas.microsoft.com/office/drawing/2014/main" id="{C7303726-1164-9BB9-38C9-FB726F787F3B}"/>
              </a:ext>
            </a:extLst>
          </p:cNvPr>
          <p:cNvGrpSpPr/>
          <p:nvPr/>
        </p:nvGrpSpPr>
        <p:grpSpPr>
          <a:xfrm>
            <a:off x="84921" y="426251"/>
            <a:ext cx="2740595" cy="4523939"/>
            <a:chOff x="180519" y="1124744"/>
            <a:chExt cx="3650717" cy="4987329"/>
          </a:xfrm>
        </p:grpSpPr>
        <p:grpSp>
          <p:nvGrpSpPr>
            <p:cNvPr id="7" name="Group 15">
              <a:extLst>
                <a:ext uri="{FF2B5EF4-FFF2-40B4-BE49-F238E27FC236}">
                  <a16:creationId xmlns:a16="http://schemas.microsoft.com/office/drawing/2014/main" id="{1585DCDA-936C-833D-A400-93D0CDBFB8CB}"/>
                </a:ext>
              </a:extLst>
            </p:cNvPr>
            <p:cNvGrpSpPr/>
            <p:nvPr/>
          </p:nvGrpSpPr>
          <p:grpSpPr>
            <a:xfrm>
              <a:off x="611560" y="1916832"/>
              <a:ext cx="3024336" cy="3744416"/>
              <a:chOff x="755576" y="1628800"/>
              <a:chExt cx="3960440" cy="3960440"/>
            </a:xfrm>
          </p:grpSpPr>
          <p:cxnSp>
            <p:nvCxnSpPr>
              <p:cNvPr id="15" name="Straight Arrow Connector 9">
                <a:extLst>
                  <a:ext uri="{FF2B5EF4-FFF2-40B4-BE49-F238E27FC236}">
                    <a16:creationId xmlns:a16="http://schemas.microsoft.com/office/drawing/2014/main" id="{49802DCD-603C-BFBC-F9F0-ACCBE12B3C3C}"/>
                  </a:ext>
                </a:extLst>
              </p:cNvPr>
              <p:cNvCxnSpPr/>
              <p:nvPr/>
            </p:nvCxnSpPr>
            <p:spPr>
              <a:xfrm flipV="1">
                <a:off x="755576" y="1628800"/>
                <a:ext cx="0" cy="396044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1">
                <a:extLst>
                  <a:ext uri="{FF2B5EF4-FFF2-40B4-BE49-F238E27FC236}">
                    <a16:creationId xmlns:a16="http://schemas.microsoft.com/office/drawing/2014/main" id="{5D768E69-5828-4002-FAC8-1AD7C9DDA91D}"/>
                  </a:ext>
                </a:extLst>
              </p:cNvPr>
              <p:cNvCxnSpPr/>
              <p:nvPr/>
            </p:nvCxnSpPr>
            <p:spPr>
              <a:xfrm>
                <a:off x="755576" y="5589240"/>
                <a:ext cx="396044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" name="Straight Connector 17">
              <a:extLst>
                <a:ext uri="{FF2B5EF4-FFF2-40B4-BE49-F238E27FC236}">
                  <a16:creationId xmlns:a16="http://schemas.microsoft.com/office/drawing/2014/main" id="{836FE6B0-9BDF-F593-4630-231689F96B9B}"/>
                </a:ext>
              </a:extLst>
            </p:cNvPr>
            <p:cNvCxnSpPr/>
            <p:nvPr/>
          </p:nvCxnSpPr>
          <p:spPr>
            <a:xfrm flipV="1">
              <a:off x="1043608" y="2060848"/>
              <a:ext cx="1548172" cy="3271718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9">
              <a:extLst>
                <a:ext uri="{FF2B5EF4-FFF2-40B4-BE49-F238E27FC236}">
                  <a16:creationId xmlns:a16="http://schemas.microsoft.com/office/drawing/2014/main" id="{CAEC49A3-2A29-1B8E-AA37-986ABD05778C}"/>
                </a:ext>
              </a:extLst>
            </p:cNvPr>
            <p:cNvCxnSpPr/>
            <p:nvPr/>
          </p:nvCxnSpPr>
          <p:spPr>
            <a:xfrm>
              <a:off x="1691680" y="2060848"/>
              <a:ext cx="1304452" cy="308705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25">
              <a:extLst>
                <a:ext uri="{FF2B5EF4-FFF2-40B4-BE49-F238E27FC236}">
                  <a16:creationId xmlns:a16="http://schemas.microsoft.com/office/drawing/2014/main" id="{8AACDAD2-399E-2A07-AE04-ED10C0DACA1E}"/>
                </a:ext>
              </a:extLst>
            </p:cNvPr>
            <p:cNvSpPr txBox="1"/>
            <p:nvPr/>
          </p:nvSpPr>
          <p:spPr>
            <a:xfrm>
              <a:off x="904982" y="1124744"/>
              <a:ext cx="1760770" cy="409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14" b="1" dirty="0">
                  <a:latin typeface="Arial" panose="020B0604020202020204" pitchFamily="34" charset="0"/>
                  <a:cs typeface="Arial" panose="020B0604020202020204" pitchFamily="34" charset="0"/>
                </a:rPr>
                <a:t>Country A</a:t>
              </a:r>
            </a:p>
          </p:txBody>
        </p:sp>
        <p:sp>
          <p:nvSpPr>
            <p:cNvPr id="11" name="TextBox 26">
              <a:extLst>
                <a:ext uri="{FF2B5EF4-FFF2-40B4-BE49-F238E27FC236}">
                  <a16:creationId xmlns:a16="http://schemas.microsoft.com/office/drawing/2014/main" id="{4DF2A2CF-BDEA-52EA-32AF-D180EBA9BC57}"/>
                </a:ext>
              </a:extLst>
            </p:cNvPr>
            <p:cNvSpPr txBox="1"/>
            <p:nvPr/>
          </p:nvSpPr>
          <p:spPr>
            <a:xfrm>
              <a:off x="180519" y="1532697"/>
              <a:ext cx="1220837" cy="3936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</a:p>
          </p:txBody>
        </p:sp>
        <p:sp>
          <p:nvSpPr>
            <p:cNvPr id="12" name="TextBox 27">
              <a:extLst>
                <a:ext uri="{FF2B5EF4-FFF2-40B4-BE49-F238E27FC236}">
                  <a16:creationId xmlns:a16="http://schemas.microsoft.com/office/drawing/2014/main" id="{E333EBA4-508A-81BF-DCE8-46190F936498}"/>
                </a:ext>
              </a:extLst>
            </p:cNvPr>
            <p:cNvSpPr txBox="1"/>
            <p:nvPr/>
          </p:nvSpPr>
          <p:spPr>
            <a:xfrm>
              <a:off x="2417152" y="5733256"/>
              <a:ext cx="1414084" cy="3788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         X</a:t>
              </a:r>
            </a:p>
          </p:txBody>
        </p:sp>
        <p:sp>
          <p:nvSpPr>
            <p:cNvPr id="13" name="TextBox 28">
              <a:extLst>
                <a:ext uri="{FF2B5EF4-FFF2-40B4-BE49-F238E27FC236}">
                  <a16:creationId xmlns:a16="http://schemas.microsoft.com/office/drawing/2014/main" id="{5976B08E-2343-3F91-83E4-E13E63CDC5EE}"/>
                </a:ext>
              </a:extLst>
            </p:cNvPr>
            <p:cNvSpPr txBox="1"/>
            <p:nvPr/>
          </p:nvSpPr>
          <p:spPr>
            <a:xfrm>
              <a:off x="2139261" y="1699900"/>
              <a:ext cx="431767" cy="3788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</a:p>
          </p:txBody>
        </p:sp>
        <p:sp>
          <p:nvSpPr>
            <p:cNvPr id="14" name="TextBox 29">
              <a:extLst>
                <a:ext uri="{FF2B5EF4-FFF2-40B4-BE49-F238E27FC236}">
                  <a16:creationId xmlns:a16="http://schemas.microsoft.com/office/drawing/2014/main" id="{0057D747-550B-1B75-CE3A-EF7EA515C774}"/>
                </a:ext>
              </a:extLst>
            </p:cNvPr>
            <p:cNvSpPr txBox="1"/>
            <p:nvPr/>
          </p:nvSpPr>
          <p:spPr>
            <a:xfrm>
              <a:off x="2291660" y="5147900"/>
              <a:ext cx="446713" cy="3788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</a:p>
          </p:txBody>
        </p:sp>
      </p:grpSp>
      <p:grpSp>
        <p:nvGrpSpPr>
          <p:cNvPr id="17" name="Group 31">
            <a:extLst>
              <a:ext uri="{FF2B5EF4-FFF2-40B4-BE49-F238E27FC236}">
                <a16:creationId xmlns:a16="http://schemas.microsoft.com/office/drawing/2014/main" id="{D808A083-7CFB-EA19-6FD3-00283BA0A24B}"/>
              </a:ext>
            </a:extLst>
          </p:cNvPr>
          <p:cNvGrpSpPr/>
          <p:nvPr/>
        </p:nvGrpSpPr>
        <p:grpSpPr>
          <a:xfrm>
            <a:off x="3241476" y="1144742"/>
            <a:ext cx="2286113" cy="3396510"/>
            <a:chOff x="798001" y="1628800"/>
            <a:chExt cx="3987902" cy="3960440"/>
          </a:xfrm>
        </p:grpSpPr>
        <p:cxnSp>
          <p:nvCxnSpPr>
            <p:cNvPr id="18" name="Straight Arrow Connector 51">
              <a:extLst>
                <a:ext uri="{FF2B5EF4-FFF2-40B4-BE49-F238E27FC236}">
                  <a16:creationId xmlns:a16="http://schemas.microsoft.com/office/drawing/2014/main" id="{DE0E568A-A30E-7773-38E8-ADFE23AF1789}"/>
                </a:ext>
              </a:extLst>
            </p:cNvPr>
            <p:cNvCxnSpPr/>
            <p:nvPr/>
          </p:nvCxnSpPr>
          <p:spPr>
            <a:xfrm flipV="1">
              <a:off x="798001" y="1628800"/>
              <a:ext cx="0" cy="396044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52">
              <a:extLst>
                <a:ext uri="{FF2B5EF4-FFF2-40B4-BE49-F238E27FC236}">
                  <a16:creationId xmlns:a16="http://schemas.microsoft.com/office/drawing/2014/main" id="{C8E05E4E-95F7-6C62-9ECB-7457B4DF2722}"/>
                </a:ext>
              </a:extLst>
            </p:cNvPr>
            <p:cNvCxnSpPr/>
            <p:nvPr/>
          </p:nvCxnSpPr>
          <p:spPr>
            <a:xfrm>
              <a:off x="825463" y="5589240"/>
              <a:ext cx="396044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46">
            <a:extLst>
              <a:ext uri="{FF2B5EF4-FFF2-40B4-BE49-F238E27FC236}">
                <a16:creationId xmlns:a16="http://schemas.microsoft.com/office/drawing/2014/main" id="{00311F1A-2CB0-4FDF-5EBB-ADCE38E7AE0D}"/>
              </a:ext>
            </a:extLst>
          </p:cNvPr>
          <p:cNvSpPr txBox="1"/>
          <p:nvPr/>
        </p:nvSpPr>
        <p:spPr>
          <a:xfrm>
            <a:off x="3428591" y="426250"/>
            <a:ext cx="1891831" cy="371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14" b="1" dirty="0">
                <a:latin typeface="Arial" panose="020B0604020202020204" pitchFamily="34" charset="0"/>
                <a:cs typeface="Arial" panose="020B0604020202020204" pitchFamily="34" charset="0"/>
              </a:rPr>
              <a:t>World market</a:t>
            </a:r>
          </a:p>
        </p:txBody>
      </p:sp>
      <p:grpSp>
        <p:nvGrpSpPr>
          <p:cNvPr id="33" name="Group 71">
            <a:extLst>
              <a:ext uri="{FF2B5EF4-FFF2-40B4-BE49-F238E27FC236}">
                <a16:creationId xmlns:a16="http://schemas.microsoft.com/office/drawing/2014/main" id="{6E6BD422-A99B-1AFC-1173-362617DFF3F7}"/>
              </a:ext>
            </a:extLst>
          </p:cNvPr>
          <p:cNvGrpSpPr/>
          <p:nvPr/>
        </p:nvGrpSpPr>
        <p:grpSpPr>
          <a:xfrm>
            <a:off x="5764537" y="426250"/>
            <a:ext cx="2270370" cy="4115002"/>
            <a:chOff x="611560" y="1124744"/>
            <a:chExt cx="3024336" cy="4536504"/>
          </a:xfrm>
        </p:grpSpPr>
        <p:grpSp>
          <p:nvGrpSpPr>
            <p:cNvPr id="34" name="Group 73">
              <a:extLst>
                <a:ext uri="{FF2B5EF4-FFF2-40B4-BE49-F238E27FC236}">
                  <a16:creationId xmlns:a16="http://schemas.microsoft.com/office/drawing/2014/main" id="{4617E3DE-71D0-393B-22F4-B5CED9590C7A}"/>
                </a:ext>
              </a:extLst>
            </p:cNvPr>
            <p:cNvGrpSpPr/>
            <p:nvPr/>
          </p:nvGrpSpPr>
          <p:grpSpPr>
            <a:xfrm>
              <a:off x="611560" y="1916832"/>
              <a:ext cx="3024336" cy="3744416"/>
              <a:chOff x="755576" y="1628800"/>
              <a:chExt cx="3960440" cy="3960440"/>
            </a:xfrm>
          </p:grpSpPr>
          <p:cxnSp>
            <p:nvCxnSpPr>
              <p:cNvPr id="42" name="Straight Arrow Connector 84">
                <a:extLst>
                  <a:ext uri="{FF2B5EF4-FFF2-40B4-BE49-F238E27FC236}">
                    <a16:creationId xmlns:a16="http://schemas.microsoft.com/office/drawing/2014/main" id="{8F796128-D20C-785B-78EA-2B6AB539FFE2}"/>
                  </a:ext>
                </a:extLst>
              </p:cNvPr>
              <p:cNvCxnSpPr/>
              <p:nvPr/>
            </p:nvCxnSpPr>
            <p:spPr>
              <a:xfrm flipV="1">
                <a:off x="755576" y="1628800"/>
                <a:ext cx="0" cy="396044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Arrow Connector 85">
                <a:extLst>
                  <a:ext uri="{FF2B5EF4-FFF2-40B4-BE49-F238E27FC236}">
                    <a16:creationId xmlns:a16="http://schemas.microsoft.com/office/drawing/2014/main" id="{636F9B2B-AB7B-0408-D2DF-23DED493F6DC}"/>
                  </a:ext>
                </a:extLst>
              </p:cNvPr>
              <p:cNvCxnSpPr/>
              <p:nvPr/>
            </p:nvCxnSpPr>
            <p:spPr>
              <a:xfrm>
                <a:off x="755576" y="5589240"/>
                <a:ext cx="396044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5" name="Straight Connector 74">
              <a:extLst>
                <a:ext uri="{FF2B5EF4-FFF2-40B4-BE49-F238E27FC236}">
                  <a16:creationId xmlns:a16="http://schemas.microsoft.com/office/drawing/2014/main" id="{D86D91F3-E8CE-CBB2-86AD-048FFBF23737}"/>
                </a:ext>
              </a:extLst>
            </p:cNvPr>
            <p:cNvCxnSpPr/>
            <p:nvPr/>
          </p:nvCxnSpPr>
          <p:spPr>
            <a:xfrm flipV="1">
              <a:off x="1601054" y="2132856"/>
              <a:ext cx="1366433" cy="315906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75">
              <a:extLst>
                <a:ext uri="{FF2B5EF4-FFF2-40B4-BE49-F238E27FC236}">
                  <a16:creationId xmlns:a16="http://schemas.microsoft.com/office/drawing/2014/main" id="{00539B4A-F4B1-7F82-E481-41BB09DBCAA6}"/>
                </a:ext>
              </a:extLst>
            </p:cNvPr>
            <p:cNvCxnSpPr/>
            <p:nvPr/>
          </p:nvCxnSpPr>
          <p:spPr>
            <a:xfrm>
              <a:off x="1079001" y="2276872"/>
              <a:ext cx="1634490" cy="287102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76">
              <a:extLst>
                <a:ext uri="{FF2B5EF4-FFF2-40B4-BE49-F238E27FC236}">
                  <a16:creationId xmlns:a16="http://schemas.microsoft.com/office/drawing/2014/main" id="{159F9316-52E2-8A43-F93B-CB006E98BD37}"/>
                </a:ext>
              </a:extLst>
            </p:cNvPr>
            <p:cNvSpPr txBox="1"/>
            <p:nvPr/>
          </p:nvSpPr>
          <p:spPr>
            <a:xfrm>
              <a:off x="904983" y="1124744"/>
              <a:ext cx="1745003" cy="4095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14" b="1" dirty="0">
                  <a:latin typeface="Arial" panose="020B0604020202020204" pitchFamily="34" charset="0"/>
                  <a:cs typeface="Arial" panose="020B0604020202020204" pitchFamily="34" charset="0"/>
                </a:rPr>
                <a:t>Country B</a:t>
              </a:r>
            </a:p>
          </p:txBody>
        </p:sp>
        <p:sp>
          <p:nvSpPr>
            <p:cNvPr id="40" name="TextBox 82">
              <a:extLst>
                <a:ext uri="{FF2B5EF4-FFF2-40B4-BE49-F238E27FC236}">
                  <a16:creationId xmlns:a16="http://schemas.microsoft.com/office/drawing/2014/main" id="{A2BDD631-9A3D-AD31-0303-7C2401AF7081}"/>
                </a:ext>
              </a:extLst>
            </p:cNvPr>
            <p:cNvSpPr txBox="1"/>
            <p:nvPr/>
          </p:nvSpPr>
          <p:spPr>
            <a:xfrm>
              <a:off x="2748586" y="1815589"/>
              <a:ext cx="540668" cy="3788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S*</a:t>
              </a:r>
            </a:p>
          </p:txBody>
        </p:sp>
        <p:sp>
          <p:nvSpPr>
            <p:cNvPr id="41" name="TextBox 83">
              <a:extLst>
                <a:ext uri="{FF2B5EF4-FFF2-40B4-BE49-F238E27FC236}">
                  <a16:creationId xmlns:a16="http://schemas.microsoft.com/office/drawing/2014/main" id="{0D030781-1F14-87A9-4C43-48D282B0F5B7}"/>
                </a:ext>
              </a:extLst>
            </p:cNvPr>
            <p:cNvSpPr txBox="1"/>
            <p:nvPr/>
          </p:nvSpPr>
          <p:spPr>
            <a:xfrm>
              <a:off x="2721174" y="5085184"/>
              <a:ext cx="555617" cy="3788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D*</a:t>
              </a:r>
            </a:p>
          </p:txBody>
        </p:sp>
      </p:grpSp>
      <p:sp>
        <p:nvSpPr>
          <p:cNvPr id="44" name="TextBox 26">
            <a:extLst>
              <a:ext uri="{FF2B5EF4-FFF2-40B4-BE49-F238E27FC236}">
                <a16:creationId xmlns:a16="http://schemas.microsoft.com/office/drawing/2014/main" id="{F71B3F5A-827A-84F9-CA3B-6F0AC883F336}"/>
              </a:ext>
            </a:extLst>
          </p:cNvPr>
          <p:cNvSpPr txBox="1"/>
          <p:nvPr/>
        </p:nvSpPr>
        <p:spPr>
          <a:xfrm>
            <a:off x="2847170" y="818425"/>
            <a:ext cx="869454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</a:p>
        </p:txBody>
      </p:sp>
      <p:sp>
        <p:nvSpPr>
          <p:cNvPr id="45" name="TextBox 26">
            <a:extLst>
              <a:ext uri="{FF2B5EF4-FFF2-40B4-BE49-F238E27FC236}">
                <a16:creationId xmlns:a16="http://schemas.microsoft.com/office/drawing/2014/main" id="{3C27AB76-E2F3-0F05-2DF0-E2E7320BCA7E}"/>
              </a:ext>
            </a:extLst>
          </p:cNvPr>
          <p:cNvSpPr txBox="1"/>
          <p:nvPr/>
        </p:nvSpPr>
        <p:spPr>
          <a:xfrm>
            <a:off x="5320423" y="870164"/>
            <a:ext cx="916483" cy="357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</a:p>
        </p:txBody>
      </p:sp>
      <p:sp>
        <p:nvSpPr>
          <p:cNvPr id="46" name="TextBox 27">
            <a:extLst>
              <a:ext uri="{FF2B5EF4-FFF2-40B4-BE49-F238E27FC236}">
                <a16:creationId xmlns:a16="http://schemas.microsoft.com/office/drawing/2014/main" id="{48F37F91-DE33-3EDF-F19E-AAFBD41F5BAB}"/>
              </a:ext>
            </a:extLst>
          </p:cNvPr>
          <p:cNvSpPr txBox="1"/>
          <p:nvPr/>
        </p:nvSpPr>
        <p:spPr>
          <a:xfrm>
            <a:off x="4599286" y="4579261"/>
            <a:ext cx="1061554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        X</a:t>
            </a:r>
          </a:p>
        </p:txBody>
      </p:sp>
      <p:sp>
        <p:nvSpPr>
          <p:cNvPr id="47" name="TextBox 27">
            <a:extLst>
              <a:ext uri="{FF2B5EF4-FFF2-40B4-BE49-F238E27FC236}">
                <a16:creationId xmlns:a16="http://schemas.microsoft.com/office/drawing/2014/main" id="{59BA9D8F-76E4-9215-E613-88A20548C06C}"/>
              </a:ext>
            </a:extLst>
          </p:cNvPr>
          <p:cNvSpPr txBox="1"/>
          <p:nvPr/>
        </p:nvSpPr>
        <p:spPr>
          <a:xfrm>
            <a:off x="6975550" y="4579261"/>
            <a:ext cx="1061554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          X</a:t>
            </a: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14ACC4E8-9A5B-DB07-1D3F-C5B225BC14A5}"/>
              </a:ext>
            </a:extLst>
          </p:cNvPr>
          <p:cNvSpPr/>
          <p:nvPr/>
        </p:nvSpPr>
        <p:spPr>
          <a:xfrm>
            <a:off x="8689605" y="421644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" name="Straight Connector 45">
            <a:extLst>
              <a:ext uri="{FF2B5EF4-FFF2-40B4-BE49-F238E27FC236}">
                <a16:creationId xmlns:a16="http://schemas.microsoft.com/office/drawing/2014/main" id="{52819284-4735-D7E4-8053-F7FB20220C3E}"/>
              </a:ext>
            </a:extLst>
          </p:cNvPr>
          <p:cNvCxnSpPr/>
          <p:nvPr/>
        </p:nvCxnSpPr>
        <p:spPr>
          <a:xfrm>
            <a:off x="3265382" y="2189823"/>
            <a:ext cx="1545307" cy="2053287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32">
            <a:extLst>
              <a:ext uri="{FF2B5EF4-FFF2-40B4-BE49-F238E27FC236}">
                <a16:creationId xmlns:a16="http://schemas.microsoft.com/office/drawing/2014/main" id="{AB095EC7-943E-DD9E-0224-D4589528B598}"/>
              </a:ext>
            </a:extLst>
          </p:cNvPr>
          <p:cNvCxnSpPr/>
          <p:nvPr/>
        </p:nvCxnSpPr>
        <p:spPr>
          <a:xfrm flipV="1">
            <a:off x="3236609" y="1317712"/>
            <a:ext cx="1478397" cy="1828891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64">
            <a:extLst>
              <a:ext uri="{FF2B5EF4-FFF2-40B4-BE49-F238E27FC236}">
                <a16:creationId xmlns:a16="http://schemas.microsoft.com/office/drawing/2014/main" id="{140727EF-526F-DB32-8CEE-9C8224443F09}"/>
              </a:ext>
            </a:extLst>
          </p:cNvPr>
          <p:cNvCxnSpPr/>
          <p:nvPr/>
        </p:nvCxnSpPr>
        <p:spPr>
          <a:xfrm>
            <a:off x="510784" y="2636231"/>
            <a:ext cx="6509457" cy="2927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64">
            <a:extLst>
              <a:ext uri="{FF2B5EF4-FFF2-40B4-BE49-F238E27FC236}">
                <a16:creationId xmlns:a16="http://schemas.microsoft.com/office/drawing/2014/main" id="{4343BD20-4EA0-EACB-DC29-3D24AFA1345C}"/>
              </a:ext>
            </a:extLst>
          </p:cNvPr>
          <p:cNvCxnSpPr/>
          <p:nvPr/>
        </p:nvCxnSpPr>
        <p:spPr>
          <a:xfrm>
            <a:off x="3622125" y="2673348"/>
            <a:ext cx="13658" cy="1865619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8">
            <a:extLst>
              <a:ext uri="{FF2B5EF4-FFF2-40B4-BE49-F238E27FC236}">
                <a16:creationId xmlns:a16="http://schemas.microsoft.com/office/drawing/2014/main" id="{D3616BF8-F8AF-871A-3357-97DA2B44DA58}"/>
              </a:ext>
            </a:extLst>
          </p:cNvPr>
          <p:cNvSpPr txBox="1"/>
          <p:nvPr/>
        </p:nvSpPr>
        <p:spPr>
          <a:xfrm>
            <a:off x="4751541" y="1115837"/>
            <a:ext cx="455574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1633" baseline="30000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</a:p>
        </p:txBody>
      </p:sp>
      <p:sp>
        <p:nvSpPr>
          <p:cNvPr id="23" name="TextBox 28">
            <a:extLst>
              <a:ext uri="{FF2B5EF4-FFF2-40B4-BE49-F238E27FC236}">
                <a16:creationId xmlns:a16="http://schemas.microsoft.com/office/drawing/2014/main" id="{82682A16-4CD6-C5FD-F465-A72305D6E329}"/>
              </a:ext>
            </a:extLst>
          </p:cNvPr>
          <p:cNvSpPr txBox="1"/>
          <p:nvPr/>
        </p:nvSpPr>
        <p:spPr>
          <a:xfrm>
            <a:off x="4793938" y="4034426"/>
            <a:ext cx="466794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633" baseline="30000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</a:p>
        </p:txBody>
      </p:sp>
    </p:spTree>
    <p:extLst>
      <p:ext uri="{BB962C8B-B14F-4D97-AF65-F5344CB8AC3E}">
        <p14:creationId xmlns:p14="http://schemas.microsoft.com/office/powerpoint/2010/main" val="20199196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AB073B-AA1D-DC3D-7285-C9793630C0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09EDCDE-4A31-38CB-2446-1AA2FA4FEF89}"/>
              </a:ext>
            </a:extLst>
          </p:cNvPr>
          <p:cNvSpPr txBox="1">
            <a:spLocks/>
          </p:cNvSpPr>
          <p:nvPr/>
        </p:nvSpPr>
        <p:spPr>
          <a:xfrm>
            <a:off x="927564" y="40262"/>
            <a:ext cx="6266291" cy="469773"/>
          </a:xfrm>
          <a:prstGeom prst="rect">
            <a:avLst/>
          </a:prstGeom>
        </p:spPr>
        <p:txBody>
          <a:bodyPr/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400" dirty="0">
                <a:solidFill>
                  <a:sysClr val="windowText" lastClr="000000"/>
                </a:solidFill>
              </a:rPr>
              <a:t>Tariff on the world market</a:t>
            </a: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E74DB47F-5F6B-53F1-2207-E4657EAEC25A}"/>
              </a:ext>
            </a:extLst>
          </p:cNvPr>
          <p:cNvSpPr/>
          <p:nvPr/>
        </p:nvSpPr>
        <p:spPr>
          <a:xfrm>
            <a:off x="8689605" y="421644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4" name="Gruppieren 23">
            <a:extLst>
              <a:ext uri="{FF2B5EF4-FFF2-40B4-BE49-F238E27FC236}">
                <a16:creationId xmlns:a16="http://schemas.microsoft.com/office/drawing/2014/main" id="{E36C88E8-89BA-DF4A-B37F-B7C0794E9A47}"/>
              </a:ext>
            </a:extLst>
          </p:cNvPr>
          <p:cNvGrpSpPr/>
          <p:nvPr/>
        </p:nvGrpSpPr>
        <p:grpSpPr>
          <a:xfrm>
            <a:off x="84921" y="426250"/>
            <a:ext cx="7952183" cy="4523940"/>
            <a:chOff x="84921" y="426250"/>
            <a:chExt cx="7952183" cy="4523940"/>
          </a:xfrm>
        </p:grpSpPr>
        <p:grpSp>
          <p:nvGrpSpPr>
            <p:cNvPr id="6" name="Group 33">
              <a:extLst>
                <a:ext uri="{FF2B5EF4-FFF2-40B4-BE49-F238E27FC236}">
                  <a16:creationId xmlns:a16="http://schemas.microsoft.com/office/drawing/2014/main" id="{EC511FE1-6710-C251-2601-88B11930A449}"/>
                </a:ext>
              </a:extLst>
            </p:cNvPr>
            <p:cNvGrpSpPr/>
            <p:nvPr/>
          </p:nvGrpSpPr>
          <p:grpSpPr>
            <a:xfrm>
              <a:off x="84921" y="426251"/>
              <a:ext cx="2740595" cy="4523939"/>
              <a:chOff x="180519" y="1124744"/>
              <a:chExt cx="3650717" cy="4987329"/>
            </a:xfrm>
          </p:grpSpPr>
          <p:grpSp>
            <p:nvGrpSpPr>
              <p:cNvPr id="7" name="Group 15">
                <a:extLst>
                  <a:ext uri="{FF2B5EF4-FFF2-40B4-BE49-F238E27FC236}">
                    <a16:creationId xmlns:a16="http://schemas.microsoft.com/office/drawing/2014/main" id="{ECB83C10-D275-42A3-15A3-EE0EDDF4BDD8}"/>
                  </a:ext>
                </a:extLst>
              </p:cNvPr>
              <p:cNvGrpSpPr/>
              <p:nvPr/>
            </p:nvGrpSpPr>
            <p:grpSpPr>
              <a:xfrm>
                <a:off x="611560" y="1916832"/>
                <a:ext cx="3024336" cy="3744416"/>
                <a:chOff x="755576" y="1628800"/>
                <a:chExt cx="3960440" cy="3960440"/>
              </a:xfrm>
            </p:grpSpPr>
            <p:cxnSp>
              <p:nvCxnSpPr>
                <p:cNvPr id="15" name="Straight Arrow Connector 9">
                  <a:extLst>
                    <a:ext uri="{FF2B5EF4-FFF2-40B4-BE49-F238E27FC236}">
                      <a16:creationId xmlns:a16="http://schemas.microsoft.com/office/drawing/2014/main" id="{E0177C59-C370-6623-D0FB-30400F85F5FA}"/>
                    </a:ext>
                  </a:extLst>
                </p:cNvPr>
                <p:cNvCxnSpPr/>
                <p:nvPr/>
              </p:nvCxnSpPr>
              <p:spPr>
                <a:xfrm flipV="1">
                  <a:off x="755576" y="1628800"/>
                  <a:ext cx="0" cy="3960440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Arrow Connector 11">
                  <a:extLst>
                    <a:ext uri="{FF2B5EF4-FFF2-40B4-BE49-F238E27FC236}">
                      <a16:creationId xmlns:a16="http://schemas.microsoft.com/office/drawing/2014/main" id="{FFF443AE-4ABE-9073-EDC2-2EEFA7BFFD3A}"/>
                    </a:ext>
                  </a:extLst>
                </p:cNvPr>
                <p:cNvCxnSpPr/>
                <p:nvPr/>
              </p:nvCxnSpPr>
              <p:spPr>
                <a:xfrm>
                  <a:off x="755576" y="5589240"/>
                  <a:ext cx="3960440" cy="0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" name="Straight Connector 17">
                <a:extLst>
                  <a:ext uri="{FF2B5EF4-FFF2-40B4-BE49-F238E27FC236}">
                    <a16:creationId xmlns:a16="http://schemas.microsoft.com/office/drawing/2014/main" id="{803CE8AA-0641-BD9F-E8DB-95AC4E03E3E7}"/>
                  </a:ext>
                </a:extLst>
              </p:cNvPr>
              <p:cNvCxnSpPr/>
              <p:nvPr/>
            </p:nvCxnSpPr>
            <p:spPr>
              <a:xfrm flipV="1">
                <a:off x="1043608" y="2060848"/>
                <a:ext cx="1548172" cy="3271718"/>
              </a:xfrm>
              <a:prstGeom prst="line">
                <a:avLst/>
              </a:prstGeom>
              <a:ln w="254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19">
                <a:extLst>
                  <a:ext uri="{FF2B5EF4-FFF2-40B4-BE49-F238E27FC236}">
                    <a16:creationId xmlns:a16="http://schemas.microsoft.com/office/drawing/2014/main" id="{4A079BCD-4873-BC31-BEA2-C69ACB9B0D1E}"/>
                  </a:ext>
                </a:extLst>
              </p:cNvPr>
              <p:cNvCxnSpPr/>
              <p:nvPr/>
            </p:nvCxnSpPr>
            <p:spPr>
              <a:xfrm>
                <a:off x="1691680" y="2060848"/>
                <a:ext cx="1304452" cy="308705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25">
                <a:extLst>
                  <a:ext uri="{FF2B5EF4-FFF2-40B4-BE49-F238E27FC236}">
                    <a16:creationId xmlns:a16="http://schemas.microsoft.com/office/drawing/2014/main" id="{381A4A65-3CA8-D92B-669F-CD83E5468F29}"/>
                  </a:ext>
                </a:extLst>
              </p:cNvPr>
              <p:cNvSpPr txBox="1"/>
              <p:nvPr/>
            </p:nvSpPr>
            <p:spPr>
              <a:xfrm>
                <a:off x="904982" y="1124744"/>
                <a:ext cx="1760770" cy="4095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14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Country A</a:t>
                </a:r>
              </a:p>
            </p:txBody>
          </p:sp>
          <p:sp>
            <p:nvSpPr>
              <p:cNvPr id="11" name="TextBox 26">
                <a:extLst>
                  <a:ext uri="{FF2B5EF4-FFF2-40B4-BE49-F238E27FC236}">
                    <a16:creationId xmlns:a16="http://schemas.microsoft.com/office/drawing/2014/main" id="{992160B8-24EE-F278-1DD1-1F9ACA91A937}"/>
                  </a:ext>
                </a:extLst>
              </p:cNvPr>
              <p:cNvSpPr txBox="1"/>
              <p:nvPr/>
            </p:nvSpPr>
            <p:spPr>
              <a:xfrm>
                <a:off x="180519" y="1532697"/>
                <a:ext cx="1220837" cy="3936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33" dirty="0"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</a:p>
            </p:txBody>
          </p:sp>
          <p:sp>
            <p:nvSpPr>
              <p:cNvPr id="12" name="TextBox 27">
                <a:extLst>
                  <a:ext uri="{FF2B5EF4-FFF2-40B4-BE49-F238E27FC236}">
                    <a16:creationId xmlns:a16="http://schemas.microsoft.com/office/drawing/2014/main" id="{EE71D34C-83B0-E824-91AF-6D561AD44309}"/>
                  </a:ext>
                </a:extLst>
              </p:cNvPr>
              <p:cNvSpPr txBox="1"/>
              <p:nvPr/>
            </p:nvSpPr>
            <p:spPr>
              <a:xfrm>
                <a:off x="2417152" y="5733256"/>
                <a:ext cx="1414084" cy="3788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33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X</a:t>
                </a:r>
              </a:p>
            </p:txBody>
          </p:sp>
          <p:sp>
            <p:nvSpPr>
              <p:cNvPr id="13" name="TextBox 28">
                <a:extLst>
                  <a:ext uri="{FF2B5EF4-FFF2-40B4-BE49-F238E27FC236}">
                    <a16:creationId xmlns:a16="http://schemas.microsoft.com/office/drawing/2014/main" id="{2D9F8EBF-D6BB-FB68-6CEB-A6C8FEC9FCF9}"/>
                  </a:ext>
                </a:extLst>
              </p:cNvPr>
              <p:cNvSpPr txBox="1"/>
              <p:nvPr/>
            </p:nvSpPr>
            <p:spPr>
              <a:xfrm>
                <a:off x="2139261" y="1699900"/>
                <a:ext cx="431767" cy="3788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33" dirty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</a:p>
            </p:txBody>
          </p:sp>
          <p:sp>
            <p:nvSpPr>
              <p:cNvPr id="14" name="TextBox 29">
                <a:extLst>
                  <a:ext uri="{FF2B5EF4-FFF2-40B4-BE49-F238E27FC236}">
                    <a16:creationId xmlns:a16="http://schemas.microsoft.com/office/drawing/2014/main" id="{64446871-5F71-98C7-A58C-6ABD424F8963}"/>
                  </a:ext>
                </a:extLst>
              </p:cNvPr>
              <p:cNvSpPr txBox="1"/>
              <p:nvPr/>
            </p:nvSpPr>
            <p:spPr>
              <a:xfrm>
                <a:off x="2291660" y="5147900"/>
                <a:ext cx="446713" cy="3788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33" dirty="0">
                    <a:latin typeface="Arial" panose="020B0604020202020204" pitchFamily="34" charset="0"/>
                    <a:cs typeface="Arial" panose="020B0604020202020204" pitchFamily="34" charset="0"/>
                  </a:rPr>
                  <a:t>D</a:t>
                </a:r>
              </a:p>
            </p:txBody>
          </p:sp>
        </p:grpSp>
        <p:grpSp>
          <p:nvGrpSpPr>
            <p:cNvPr id="17" name="Group 31">
              <a:extLst>
                <a:ext uri="{FF2B5EF4-FFF2-40B4-BE49-F238E27FC236}">
                  <a16:creationId xmlns:a16="http://schemas.microsoft.com/office/drawing/2014/main" id="{2D71A874-38ED-979E-BCFE-DEAC87241AEB}"/>
                </a:ext>
              </a:extLst>
            </p:cNvPr>
            <p:cNvGrpSpPr/>
            <p:nvPr/>
          </p:nvGrpSpPr>
          <p:grpSpPr>
            <a:xfrm>
              <a:off x="3241476" y="1144742"/>
              <a:ext cx="2286113" cy="3396510"/>
              <a:chOff x="798001" y="1628800"/>
              <a:chExt cx="3987902" cy="3960440"/>
            </a:xfrm>
          </p:grpSpPr>
          <p:cxnSp>
            <p:nvCxnSpPr>
              <p:cNvPr id="18" name="Straight Arrow Connector 51">
                <a:extLst>
                  <a:ext uri="{FF2B5EF4-FFF2-40B4-BE49-F238E27FC236}">
                    <a16:creationId xmlns:a16="http://schemas.microsoft.com/office/drawing/2014/main" id="{FAEF2BFB-8BFB-D063-8970-CEBFBBC465DA}"/>
                  </a:ext>
                </a:extLst>
              </p:cNvPr>
              <p:cNvCxnSpPr/>
              <p:nvPr/>
            </p:nvCxnSpPr>
            <p:spPr>
              <a:xfrm flipV="1">
                <a:off x="798001" y="1628800"/>
                <a:ext cx="0" cy="396044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52">
                <a:extLst>
                  <a:ext uri="{FF2B5EF4-FFF2-40B4-BE49-F238E27FC236}">
                    <a16:creationId xmlns:a16="http://schemas.microsoft.com/office/drawing/2014/main" id="{664AEA89-BCA5-33B1-AE4A-DF266486D4D5}"/>
                  </a:ext>
                </a:extLst>
              </p:cNvPr>
              <p:cNvCxnSpPr/>
              <p:nvPr/>
            </p:nvCxnSpPr>
            <p:spPr>
              <a:xfrm>
                <a:off x="825463" y="5589240"/>
                <a:ext cx="396044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" name="TextBox 46">
              <a:extLst>
                <a:ext uri="{FF2B5EF4-FFF2-40B4-BE49-F238E27FC236}">
                  <a16:creationId xmlns:a16="http://schemas.microsoft.com/office/drawing/2014/main" id="{AEB14698-A6DD-809F-EC7A-B8BA86702E1E}"/>
                </a:ext>
              </a:extLst>
            </p:cNvPr>
            <p:cNvSpPr txBox="1"/>
            <p:nvPr/>
          </p:nvSpPr>
          <p:spPr>
            <a:xfrm>
              <a:off x="3428591" y="426250"/>
              <a:ext cx="1778523" cy="3715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14" b="1" dirty="0">
                  <a:latin typeface="Arial" panose="020B0604020202020204" pitchFamily="34" charset="0"/>
                  <a:cs typeface="Arial" panose="020B0604020202020204" pitchFamily="34" charset="0"/>
                </a:rPr>
                <a:t>World market</a:t>
              </a:r>
            </a:p>
          </p:txBody>
        </p:sp>
        <p:grpSp>
          <p:nvGrpSpPr>
            <p:cNvPr id="33" name="Group 71">
              <a:extLst>
                <a:ext uri="{FF2B5EF4-FFF2-40B4-BE49-F238E27FC236}">
                  <a16:creationId xmlns:a16="http://schemas.microsoft.com/office/drawing/2014/main" id="{D5ABBCD7-30A8-B06E-910E-CF79E921FEC0}"/>
                </a:ext>
              </a:extLst>
            </p:cNvPr>
            <p:cNvGrpSpPr/>
            <p:nvPr/>
          </p:nvGrpSpPr>
          <p:grpSpPr>
            <a:xfrm>
              <a:off x="5764537" y="426250"/>
              <a:ext cx="2270370" cy="4115002"/>
              <a:chOff x="611560" y="1124744"/>
              <a:chExt cx="3024336" cy="4536504"/>
            </a:xfrm>
          </p:grpSpPr>
          <p:grpSp>
            <p:nvGrpSpPr>
              <p:cNvPr id="34" name="Group 73">
                <a:extLst>
                  <a:ext uri="{FF2B5EF4-FFF2-40B4-BE49-F238E27FC236}">
                    <a16:creationId xmlns:a16="http://schemas.microsoft.com/office/drawing/2014/main" id="{E33122C1-F3C7-B536-7CE4-709F757DE5D4}"/>
                  </a:ext>
                </a:extLst>
              </p:cNvPr>
              <p:cNvGrpSpPr/>
              <p:nvPr/>
            </p:nvGrpSpPr>
            <p:grpSpPr>
              <a:xfrm>
                <a:off x="611560" y="1916832"/>
                <a:ext cx="3024336" cy="3744416"/>
                <a:chOff x="755576" y="1628800"/>
                <a:chExt cx="3960440" cy="3960440"/>
              </a:xfrm>
            </p:grpSpPr>
            <p:cxnSp>
              <p:nvCxnSpPr>
                <p:cNvPr id="42" name="Straight Arrow Connector 84">
                  <a:extLst>
                    <a:ext uri="{FF2B5EF4-FFF2-40B4-BE49-F238E27FC236}">
                      <a16:creationId xmlns:a16="http://schemas.microsoft.com/office/drawing/2014/main" id="{456C0CC0-E3C1-84DC-4862-9DB80FECF1D2}"/>
                    </a:ext>
                  </a:extLst>
                </p:cNvPr>
                <p:cNvCxnSpPr/>
                <p:nvPr/>
              </p:nvCxnSpPr>
              <p:spPr>
                <a:xfrm flipV="1">
                  <a:off x="755576" y="1628800"/>
                  <a:ext cx="0" cy="3960440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Arrow Connector 85">
                  <a:extLst>
                    <a:ext uri="{FF2B5EF4-FFF2-40B4-BE49-F238E27FC236}">
                      <a16:creationId xmlns:a16="http://schemas.microsoft.com/office/drawing/2014/main" id="{7B77973F-8A1F-4B0C-95AD-744EDE728385}"/>
                    </a:ext>
                  </a:extLst>
                </p:cNvPr>
                <p:cNvCxnSpPr/>
                <p:nvPr/>
              </p:nvCxnSpPr>
              <p:spPr>
                <a:xfrm>
                  <a:off x="755576" y="5589240"/>
                  <a:ext cx="3960440" cy="0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5" name="Straight Connector 74">
                <a:extLst>
                  <a:ext uri="{FF2B5EF4-FFF2-40B4-BE49-F238E27FC236}">
                    <a16:creationId xmlns:a16="http://schemas.microsoft.com/office/drawing/2014/main" id="{28113839-CEFD-DB0D-5E27-199D66828431}"/>
                  </a:ext>
                </a:extLst>
              </p:cNvPr>
              <p:cNvCxnSpPr/>
              <p:nvPr/>
            </p:nvCxnSpPr>
            <p:spPr>
              <a:xfrm flipV="1">
                <a:off x="1601054" y="2132856"/>
                <a:ext cx="1366433" cy="3159060"/>
              </a:xfrm>
              <a:prstGeom prst="line">
                <a:avLst/>
              </a:prstGeom>
              <a:ln w="254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75">
                <a:extLst>
                  <a:ext uri="{FF2B5EF4-FFF2-40B4-BE49-F238E27FC236}">
                    <a16:creationId xmlns:a16="http://schemas.microsoft.com/office/drawing/2014/main" id="{E59DEDD4-7936-2F82-48F4-C480E226FFE5}"/>
                  </a:ext>
                </a:extLst>
              </p:cNvPr>
              <p:cNvCxnSpPr/>
              <p:nvPr/>
            </p:nvCxnSpPr>
            <p:spPr>
              <a:xfrm>
                <a:off x="1079001" y="2276872"/>
                <a:ext cx="1634490" cy="287102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TextBox 76">
                <a:extLst>
                  <a:ext uri="{FF2B5EF4-FFF2-40B4-BE49-F238E27FC236}">
                    <a16:creationId xmlns:a16="http://schemas.microsoft.com/office/drawing/2014/main" id="{0951AED6-2E84-E8B3-6D4F-4C7C5AEC850E}"/>
                  </a:ext>
                </a:extLst>
              </p:cNvPr>
              <p:cNvSpPr txBox="1"/>
              <p:nvPr/>
            </p:nvSpPr>
            <p:spPr>
              <a:xfrm>
                <a:off x="904983" y="1124744"/>
                <a:ext cx="1745003" cy="4095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14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Country B</a:t>
                </a:r>
              </a:p>
            </p:txBody>
          </p:sp>
          <p:sp>
            <p:nvSpPr>
              <p:cNvPr id="40" name="TextBox 82">
                <a:extLst>
                  <a:ext uri="{FF2B5EF4-FFF2-40B4-BE49-F238E27FC236}">
                    <a16:creationId xmlns:a16="http://schemas.microsoft.com/office/drawing/2014/main" id="{BB122470-6DED-EDF1-336C-A2DA1B1A2161}"/>
                  </a:ext>
                </a:extLst>
              </p:cNvPr>
              <p:cNvSpPr txBox="1"/>
              <p:nvPr/>
            </p:nvSpPr>
            <p:spPr>
              <a:xfrm>
                <a:off x="2748586" y="1815589"/>
                <a:ext cx="540668" cy="3788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33" dirty="0">
                    <a:latin typeface="Arial" panose="020B0604020202020204" pitchFamily="34" charset="0"/>
                    <a:cs typeface="Arial" panose="020B0604020202020204" pitchFamily="34" charset="0"/>
                  </a:rPr>
                  <a:t>S*</a:t>
                </a:r>
              </a:p>
            </p:txBody>
          </p:sp>
          <p:sp>
            <p:nvSpPr>
              <p:cNvPr id="41" name="TextBox 83">
                <a:extLst>
                  <a:ext uri="{FF2B5EF4-FFF2-40B4-BE49-F238E27FC236}">
                    <a16:creationId xmlns:a16="http://schemas.microsoft.com/office/drawing/2014/main" id="{FEA93D11-6C77-6573-0980-720705FD95E0}"/>
                  </a:ext>
                </a:extLst>
              </p:cNvPr>
              <p:cNvSpPr txBox="1"/>
              <p:nvPr/>
            </p:nvSpPr>
            <p:spPr>
              <a:xfrm>
                <a:off x="2721174" y="5085184"/>
                <a:ext cx="555617" cy="3788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33" dirty="0">
                    <a:latin typeface="Arial" panose="020B0604020202020204" pitchFamily="34" charset="0"/>
                    <a:cs typeface="Arial" panose="020B0604020202020204" pitchFamily="34" charset="0"/>
                  </a:rPr>
                  <a:t>D*</a:t>
                </a:r>
              </a:p>
            </p:txBody>
          </p:sp>
        </p:grpSp>
        <p:sp>
          <p:nvSpPr>
            <p:cNvPr id="44" name="TextBox 26">
              <a:extLst>
                <a:ext uri="{FF2B5EF4-FFF2-40B4-BE49-F238E27FC236}">
                  <a16:creationId xmlns:a16="http://schemas.microsoft.com/office/drawing/2014/main" id="{09DB4A32-B06B-4F39-68ED-43AFA80CBA18}"/>
                </a:ext>
              </a:extLst>
            </p:cNvPr>
            <p:cNvSpPr txBox="1"/>
            <p:nvPr/>
          </p:nvSpPr>
          <p:spPr>
            <a:xfrm>
              <a:off x="2847170" y="818425"/>
              <a:ext cx="869454" cy="3436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,P</a:t>
              </a:r>
            </a:p>
          </p:txBody>
        </p:sp>
        <p:sp>
          <p:nvSpPr>
            <p:cNvPr id="45" name="TextBox 26">
              <a:extLst>
                <a:ext uri="{FF2B5EF4-FFF2-40B4-BE49-F238E27FC236}">
                  <a16:creationId xmlns:a16="http://schemas.microsoft.com/office/drawing/2014/main" id="{68D0759B-C128-A85E-1EC4-18A0B3F7B3AD}"/>
                </a:ext>
              </a:extLst>
            </p:cNvPr>
            <p:cNvSpPr txBox="1"/>
            <p:nvPr/>
          </p:nvSpPr>
          <p:spPr>
            <a:xfrm>
              <a:off x="5320423" y="870164"/>
              <a:ext cx="916483" cy="3570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</a:p>
          </p:txBody>
        </p:sp>
        <p:sp>
          <p:nvSpPr>
            <p:cNvPr id="46" name="TextBox 27">
              <a:extLst>
                <a:ext uri="{FF2B5EF4-FFF2-40B4-BE49-F238E27FC236}">
                  <a16:creationId xmlns:a16="http://schemas.microsoft.com/office/drawing/2014/main" id="{9E8BCC54-C96E-3728-94FB-FDB273FDDBC2}"/>
                </a:ext>
              </a:extLst>
            </p:cNvPr>
            <p:cNvSpPr txBox="1"/>
            <p:nvPr/>
          </p:nvSpPr>
          <p:spPr>
            <a:xfrm>
              <a:off x="4599286" y="4579261"/>
              <a:ext cx="1061554" cy="3436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         X</a:t>
              </a:r>
            </a:p>
          </p:txBody>
        </p:sp>
        <p:sp>
          <p:nvSpPr>
            <p:cNvPr id="47" name="TextBox 27">
              <a:extLst>
                <a:ext uri="{FF2B5EF4-FFF2-40B4-BE49-F238E27FC236}">
                  <a16:creationId xmlns:a16="http://schemas.microsoft.com/office/drawing/2014/main" id="{E3858A67-6D18-303A-7D2D-3A44E4643870}"/>
                </a:ext>
              </a:extLst>
            </p:cNvPr>
            <p:cNvSpPr txBox="1"/>
            <p:nvPr/>
          </p:nvSpPr>
          <p:spPr>
            <a:xfrm>
              <a:off x="6975550" y="4579261"/>
              <a:ext cx="1061554" cy="3436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           X</a:t>
              </a:r>
            </a:p>
          </p:txBody>
        </p:sp>
        <p:cxnSp>
          <p:nvCxnSpPr>
            <p:cNvPr id="2" name="Straight Connector 45">
              <a:extLst>
                <a:ext uri="{FF2B5EF4-FFF2-40B4-BE49-F238E27FC236}">
                  <a16:creationId xmlns:a16="http://schemas.microsoft.com/office/drawing/2014/main" id="{75E34084-64DA-C46C-C975-927D4A03ADF0}"/>
                </a:ext>
              </a:extLst>
            </p:cNvPr>
            <p:cNvCxnSpPr/>
            <p:nvPr/>
          </p:nvCxnSpPr>
          <p:spPr>
            <a:xfrm>
              <a:off x="3265382" y="2189823"/>
              <a:ext cx="1545307" cy="2053287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Straight Connector 32">
              <a:extLst>
                <a:ext uri="{FF2B5EF4-FFF2-40B4-BE49-F238E27FC236}">
                  <a16:creationId xmlns:a16="http://schemas.microsoft.com/office/drawing/2014/main" id="{001451BC-BABD-825C-8832-21B07A02DFA0}"/>
                </a:ext>
              </a:extLst>
            </p:cNvPr>
            <p:cNvCxnSpPr/>
            <p:nvPr/>
          </p:nvCxnSpPr>
          <p:spPr>
            <a:xfrm flipV="1">
              <a:off x="3236609" y="1317712"/>
              <a:ext cx="1478397" cy="1828891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64">
              <a:extLst>
                <a:ext uri="{FF2B5EF4-FFF2-40B4-BE49-F238E27FC236}">
                  <a16:creationId xmlns:a16="http://schemas.microsoft.com/office/drawing/2014/main" id="{C0C8F16D-7D45-6C0F-85A9-1BBCCB507DAC}"/>
                </a:ext>
              </a:extLst>
            </p:cNvPr>
            <p:cNvCxnSpPr/>
            <p:nvPr/>
          </p:nvCxnSpPr>
          <p:spPr>
            <a:xfrm>
              <a:off x="510784" y="2636231"/>
              <a:ext cx="6509457" cy="29272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64">
              <a:extLst>
                <a:ext uri="{FF2B5EF4-FFF2-40B4-BE49-F238E27FC236}">
                  <a16:creationId xmlns:a16="http://schemas.microsoft.com/office/drawing/2014/main" id="{92471C07-57B9-6398-6272-0CFE14C18387}"/>
                </a:ext>
              </a:extLst>
            </p:cNvPr>
            <p:cNvCxnSpPr/>
            <p:nvPr/>
          </p:nvCxnSpPr>
          <p:spPr>
            <a:xfrm>
              <a:off x="3622125" y="2673348"/>
              <a:ext cx="13658" cy="1865619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8">
              <a:extLst>
                <a:ext uri="{FF2B5EF4-FFF2-40B4-BE49-F238E27FC236}">
                  <a16:creationId xmlns:a16="http://schemas.microsoft.com/office/drawing/2014/main" id="{375D3454-8D60-E3C0-084E-CA420109AC45}"/>
                </a:ext>
              </a:extLst>
            </p:cNvPr>
            <p:cNvSpPr txBox="1"/>
            <p:nvPr/>
          </p:nvSpPr>
          <p:spPr>
            <a:xfrm>
              <a:off x="4751541" y="1115837"/>
              <a:ext cx="455574" cy="3436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lang="en-US" sz="1633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W</a:t>
              </a:r>
            </a:p>
          </p:txBody>
        </p:sp>
        <p:sp>
          <p:nvSpPr>
            <p:cNvPr id="23" name="TextBox 28">
              <a:extLst>
                <a:ext uri="{FF2B5EF4-FFF2-40B4-BE49-F238E27FC236}">
                  <a16:creationId xmlns:a16="http://schemas.microsoft.com/office/drawing/2014/main" id="{122F473A-CC93-7BB2-8A1E-2444A077DF41}"/>
                </a:ext>
              </a:extLst>
            </p:cNvPr>
            <p:cNvSpPr txBox="1"/>
            <p:nvPr/>
          </p:nvSpPr>
          <p:spPr>
            <a:xfrm>
              <a:off x="4793938" y="4034426"/>
              <a:ext cx="466794" cy="3436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US" sz="1633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W</a:t>
              </a:r>
            </a:p>
          </p:txBody>
        </p:sp>
      </p:grpSp>
      <p:grpSp>
        <p:nvGrpSpPr>
          <p:cNvPr id="75" name="Gruppieren 74">
            <a:extLst>
              <a:ext uri="{FF2B5EF4-FFF2-40B4-BE49-F238E27FC236}">
                <a16:creationId xmlns:a16="http://schemas.microsoft.com/office/drawing/2014/main" id="{F8DC90D2-8EC1-28EC-D972-B3D734400B1B}"/>
              </a:ext>
            </a:extLst>
          </p:cNvPr>
          <p:cNvGrpSpPr/>
          <p:nvPr/>
        </p:nvGrpSpPr>
        <p:grpSpPr>
          <a:xfrm>
            <a:off x="189195" y="4865955"/>
            <a:ext cx="7952183" cy="4523940"/>
            <a:chOff x="84921" y="426250"/>
            <a:chExt cx="7952183" cy="4523940"/>
          </a:xfrm>
        </p:grpSpPr>
        <p:grpSp>
          <p:nvGrpSpPr>
            <p:cNvPr id="76" name="Group 33">
              <a:extLst>
                <a:ext uri="{FF2B5EF4-FFF2-40B4-BE49-F238E27FC236}">
                  <a16:creationId xmlns:a16="http://schemas.microsoft.com/office/drawing/2014/main" id="{7478E8F6-2693-365F-4829-22107EE6FE6F}"/>
                </a:ext>
              </a:extLst>
            </p:cNvPr>
            <p:cNvGrpSpPr/>
            <p:nvPr/>
          </p:nvGrpSpPr>
          <p:grpSpPr>
            <a:xfrm>
              <a:off x="84921" y="426251"/>
              <a:ext cx="7430656" cy="4523939"/>
              <a:chOff x="180519" y="1124744"/>
              <a:chExt cx="9898295" cy="4987329"/>
            </a:xfrm>
          </p:grpSpPr>
          <p:grpSp>
            <p:nvGrpSpPr>
              <p:cNvPr id="100" name="Group 15">
                <a:extLst>
                  <a:ext uri="{FF2B5EF4-FFF2-40B4-BE49-F238E27FC236}">
                    <a16:creationId xmlns:a16="http://schemas.microsoft.com/office/drawing/2014/main" id="{16DB5BB7-CA3D-4147-47E0-AF67CD88AEDE}"/>
                  </a:ext>
                </a:extLst>
              </p:cNvPr>
              <p:cNvGrpSpPr/>
              <p:nvPr/>
            </p:nvGrpSpPr>
            <p:grpSpPr>
              <a:xfrm>
                <a:off x="611560" y="1916832"/>
                <a:ext cx="3024336" cy="3744416"/>
                <a:chOff x="755576" y="1628800"/>
                <a:chExt cx="3960440" cy="3960440"/>
              </a:xfrm>
            </p:grpSpPr>
            <p:cxnSp>
              <p:nvCxnSpPr>
                <p:cNvPr id="108" name="Straight Arrow Connector 9">
                  <a:extLst>
                    <a:ext uri="{FF2B5EF4-FFF2-40B4-BE49-F238E27FC236}">
                      <a16:creationId xmlns:a16="http://schemas.microsoft.com/office/drawing/2014/main" id="{F9B0F2D4-09E7-B729-D828-F1ED50A311B1}"/>
                    </a:ext>
                  </a:extLst>
                </p:cNvPr>
                <p:cNvCxnSpPr/>
                <p:nvPr/>
              </p:nvCxnSpPr>
              <p:spPr>
                <a:xfrm flipV="1">
                  <a:off x="755576" y="1628800"/>
                  <a:ext cx="0" cy="3960440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Straight Arrow Connector 11">
                  <a:extLst>
                    <a:ext uri="{FF2B5EF4-FFF2-40B4-BE49-F238E27FC236}">
                      <a16:creationId xmlns:a16="http://schemas.microsoft.com/office/drawing/2014/main" id="{8B2BC5E7-F866-58D1-9A61-56EFE9BC1221}"/>
                    </a:ext>
                  </a:extLst>
                </p:cNvPr>
                <p:cNvCxnSpPr/>
                <p:nvPr/>
              </p:nvCxnSpPr>
              <p:spPr>
                <a:xfrm>
                  <a:off x="755576" y="5589240"/>
                  <a:ext cx="3960440" cy="0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01" name="Straight Connector 17">
                <a:extLst>
                  <a:ext uri="{FF2B5EF4-FFF2-40B4-BE49-F238E27FC236}">
                    <a16:creationId xmlns:a16="http://schemas.microsoft.com/office/drawing/2014/main" id="{EFA735DA-341F-769F-F5C9-715C6E6A48AC}"/>
                  </a:ext>
                </a:extLst>
              </p:cNvPr>
              <p:cNvCxnSpPr/>
              <p:nvPr/>
            </p:nvCxnSpPr>
            <p:spPr>
              <a:xfrm flipV="1">
                <a:off x="8079530" y="2060848"/>
                <a:ext cx="1548171" cy="3271718"/>
              </a:xfrm>
              <a:prstGeom prst="line">
                <a:avLst/>
              </a:prstGeom>
              <a:ln w="254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9">
                <a:extLst>
                  <a:ext uri="{FF2B5EF4-FFF2-40B4-BE49-F238E27FC236}">
                    <a16:creationId xmlns:a16="http://schemas.microsoft.com/office/drawing/2014/main" id="{CD9E027F-F6EA-E0B3-4888-C06FD8A2B991}"/>
                  </a:ext>
                </a:extLst>
              </p:cNvPr>
              <p:cNvCxnSpPr/>
              <p:nvPr/>
            </p:nvCxnSpPr>
            <p:spPr>
              <a:xfrm>
                <a:off x="8727602" y="2060848"/>
                <a:ext cx="1304452" cy="308705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3" name="TextBox 25">
                <a:extLst>
                  <a:ext uri="{FF2B5EF4-FFF2-40B4-BE49-F238E27FC236}">
                    <a16:creationId xmlns:a16="http://schemas.microsoft.com/office/drawing/2014/main" id="{8239C6D3-A443-AB10-9DA0-EC9AD2878928}"/>
                  </a:ext>
                </a:extLst>
              </p:cNvPr>
              <p:cNvSpPr txBox="1"/>
              <p:nvPr/>
            </p:nvSpPr>
            <p:spPr>
              <a:xfrm>
                <a:off x="904982" y="1124744"/>
                <a:ext cx="1760770" cy="4095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14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Country A</a:t>
                </a:r>
              </a:p>
            </p:txBody>
          </p:sp>
          <p:sp>
            <p:nvSpPr>
              <p:cNvPr id="104" name="TextBox 26">
                <a:extLst>
                  <a:ext uri="{FF2B5EF4-FFF2-40B4-BE49-F238E27FC236}">
                    <a16:creationId xmlns:a16="http://schemas.microsoft.com/office/drawing/2014/main" id="{4BD69D23-33FB-5577-33BE-BB710E6E800F}"/>
                  </a:ext>
                </a:extLst>
              </p:cNvPr>
              <p:cNvSpPr txBox="1"/>
              <p:nvPr/>
            </p:nvSpPr>
            <p:spPr>
              <a:xfrm>
                <a:off x="180519" y="1532697"/>
                <a:ext cx="1220837" cy="3936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33" dirty="0"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</a:p>
            </p:txBody>
          </p:sp>
          <p:sp>
            <p:nvSpPr>
              <p:cNvPr id="105" name="TextBox 27">
                <a:extLst>
                  <a:ext uri="{FF2B5EF4-FFF2-40B4-BE49-F238E27FC236}">
                    <a16:creationId xmlns:a16="http://schemas.microsoft.com/office/drawing/2014/main" id="{87CD8EC5-58F3-A203-E900-419892F6AD51}"/>
                  </a:ext>
                </a:extLst>
              </p:cNvPr>
              <p:cNvSpPr txBox="1"/>
              <p:nvPr/>
            </p:nvSpPr>
            <p:spPr>
              <a:xfrm>
                <a:off x="2417152" y="5733256"/>
                <a:ext cx="1414084" cy="3788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33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X</a:t>
                </a:r>
              </a:p>
            </p:txBody>
          </p:sp>
          <p:sp>
            <p:nvSpPr>
              <p:cNvPr id="106" name="TextBox 28">
                <a:extLst>
                  <a:ext uri="{FF2B5EF4-FFF2-40B4-BE49-F238E27FC236}">
                    <a16:creationId xmlns:a16="http://schemas.microsoft.com/office/drawing/2014/main" id="{55A212C7-2363-A718-1B47-33AB5144BD64}"/>
                  </a:ext>
                </a:extLst>
              </p:cNvPr>
              <p:cNvSpPr txBox="1"/>
              <p:nvPr/>
            </p:nvSpPr>
            <p:spPr>
              <a:xfrm>
                <a:off x="9479702" y="1699900"/>
                <a:ext cx="431767" cy="3788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33" dirty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</a:p>
            </p:txBody>
          </p:sp>
          <p:sp>
            <p:nvSpPr>
              <p:cNvPr id="107" name="TextBox 29">
                <a:extLst>
                  <a:ext uri="{FF2B5EF4-FFF2-40B4-BE49-F238E27FC236}">
                    <a16:creationId xmlns:a16="http://schemas.microsoft.com/office/drawing/2014/main" id="{3BEE1B8B-7EAB-6314-DA13-EA83E7ADF403}"/>
                  </a:ext>
                </a:extLst>
              </p:cNvPr>
              <p:cNvSpPr txBox="1"/>
              <p:nvPr/>
            </p:nvSpPr>
            <p:spPr>
              <a:xfrm>
                <a:off x="9632101" y="5147900"/>
                <a:ext cx="446713" cy="3788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33" dirty="0">
                    <a:latin typeface="Arial" panose="020B0604020202020204" pitchFamily="34" charset="0"/>
                    <a:cs typeface="Arial" panose="020B0604020202020204" pitchFamily="34" charset="0"/>
                  </a:rPr>
                  <a:t>D</a:t>
                </a:r>
              </a:p>
            </p:txBody>
          </p:sp>
        </p:grpSp>
        <p:grpSp>
          <p:nvGrpSpPr>
            <p:cNvPr id="77" name="Group 31">
              <a:extLst>
                <a:ext uri="{FF2B5EF4-FFF2-40B4-BE49-F238E27FC236}">
                  <a16:creationId xmlns:a16="http://schemas.microsoft.com/office/drawing/2014/main" id="{62B1E294-DD91-41B6-517C-B281DB61CBCD}"/>
                </a:ext>
              </a:extLst>
            </p:cNvPr>
            <p:cNvGrpSpPr/>
            <p:nvPr/>
          </p:nvGrpSpPr>
          <p:grpSpPr>
            <a:xfrm>
              <a:off x="3241476" y="1144742"/>
              <a:ext cx="2286113" cy="3396510"/>
              <a:chOff x="798001" y="1628800"/>
              <a:chExt cx="3987902" cy="3960440"/>
            </a:xfrm>
          </p:grpSpPr>
          <p:cxnSp>
            <p:nvCxnSpPr>
              <p:cNvPr id="98" name="Straight Arrow Connector 51">
                <a:extLst>
                  <a:ext uri="{FF2B5EF4-FFF2-40B4-BE49-F238E27FC236}">
                    <a16:creationId xmlns:a16="http://schemas.microsoft.com/office/drawing/2014/main" id="{CEDE96E3-1E23-3F16-4464-50D08121FAD9}"/>
                  </a:ext>
                </a:extLst>
              </p:cNvPr>
              <p:cNvCxnSpPr/>
              <p:nvPr/>
            </p:nvCxnSpPr>
            <p:spPr>
              <a:xfrm flipV="1">
                <a:off x="798001" y="1628800"/>
                <a:ext cx="0" cy="396044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Arrow Connector 52">
                <a:extLst>
                  <a:ext uri="{FF2B5EF4-FFF2-40B4-BE49-F238E27FC236}">
                    <a16:creationId xmlns:a16="http://schemas.microsoft.com/office/drawing/2014/main" id="{9B9BFD0B-1BFB-F496-44C8-A67DE971BF42}"/>
                  </a:ext>
                </a:extLst>
              </p:cNvPr>
              <p:cNvCxnSpPr/>
              <p:nvPr/>
            </p:nvCxnSpPr>
            <p:spPr>
              <a:xfrm>
                <a:off x="825463" y="5589240"/>
                <a:ext cx="396044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8" name="TextBox 46">
              <a:extLst>
                <a:ext uri="{FF2B5EF4-FFF2-40B4-BE49-F238E27FC236}">
                  <a16:creationId xmlns:a16="http://schemas.microsoft.com/office/drawing/2014/main" id="{D96AF59C-234D-0552-CC0E-41CE369B69AF}"/>
                </a:ext>
              </a:extLst>
            </p:cNvPr>
            <p:cNvSpPr txBox="1"/>
            <p:nvPr/>
          </p:nvSpPr>
          <p:spPr>
            <a:xfrm>
              <a:off x="3428591" y="426250"/>
              <a:ext cx="1778523" cy="3715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14" b="1" dirty="0">
                  <a:latin typeface="Arial" panose="020B0604020202020204" pitchFamily="34" charset="0"/>
                  <a:cs typeface="Arial" panose="020B0604020202020204" pitchFamily="34" charset="0"/>
                </a:rPr>
                <a:t>World market</a:t>
              </a:r>
            </a:p>
          </p:txBody>
        </p:sp>
        <p:grpSp>
          <p:nvGrpSpPr>
            <p:cNvPr id="79" name="Group 71">
              <a:extLst>
                <a:ext uri="{FF2B5EF4-FFF2-40B4-BE49-F238E27FC236}">
                  <a16:creationId xmlns:a16="http://schemas.microsoft.com/office/drawing/2014/main" id="{7370B6DD-87CE-BC66-A630-277D6C36115B}"/>
                </a:ext>
              </a:extLst>
            </p:cNvPr>
            <p:cNvGrpSpPr/>
            <p:nvPr/>
          </p:nvGrpSpPr>
          <p:grpSpPr>
            <a:xfrm>
              <a:off x="725290" y="426250"/>
              <a:ext cx="7309617" cy="4115002"/>
              <a:chOff x="-6101180" y="1124744"/>
              <a:chExt cx="9737076" cy="4536504"/>
            </a:xfrm>
          </p:grpSpPr>
          <p:grpSp>
            <p:nvGrpSpPr>
              <p:cNvPr id="90" name="Group 73">
                <a:extLst>
                  <a:ext uri="{FF2B5EF4-FFF2-40B4-BE49-F238E27FC236}">
                    <a16:creationId xmlns:a16="http://schemas.microsoft.com/office/drawing/2014/main" id="{5B5EECC3-8611-AD75-206F-3412290123D7}"/>
                  </a:ext>
                </a:extLst>
              </p:cNvPr>
              <p:cNvGrpSpPr/>
              <p:nvPr/>
            </p:nvGrpSpPr>
            <p:grpSpPr>
              <a:xfrm>
                <a:off x="611560" y="1916832"/>
                <a:ext cx="3024336" cy="3744416"/>
                <a:chOff x="755576" y="1628800"/>
                <a:chExt cx="3960440" cy="3960440"/>
              </a:xfrm>
            </p:grpSpPr>
            <p:cxnSp>
              <p:nvCxnSpPr>
                <p:cNvPr id="96" name="Straight Arrow Connector 84">
                  <a:extLst>
                    <a:ext uri="{FF2B5EF4-FFF2-40B4-BE49-F238E27FC236}">
                      <a16:creationId xmlns:a16="http://schemas.microsoft.com/office/drawing/2014/main" id="{E08CA9EE-070A-CFF9-49C8-41B8F7F10E50}"/>
                    </a:ext>
                  </a:extLst>
                </p:cNvPr>
                <p:cNvCxnSpPr/>
                <p:nvPr/>
              </p:nvCxnSpPr>
              <p:spPr>
                <a:xfrm flipV="1">
                  <a:off x="755576" y="1628800"/>
                  <a:ext cx="0" cy="3960440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Straight Arrow Connector 85">
                  <a:extLst>
                    <a:ext uri="{FF2B5EF4-FFF2-40B4-BE49-F238E27FC236}">
                      <a16:creationId xmlns:a16="http://schemas.microsoft.com/office/drawing/2014/main" id="{481EB3A8-8BE7-7147-AC7A-329329A646D5}"/>
                    </a:ext>
                  </a:extLst>
                </p:cNvPr>
                <p:cNvCxnSpPr/>
                <p:nvPr/>
              </p:nvCxnSpPr>
              <p:spPr>
                <a:xfrm>
                  <a:off x="755576" y="5589240"/>
                  <a:ext cx="3960440" cy="0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91" name="Straight Connector 74">
                <a:extLst>
                  <a:ext uri="{FF2B5EF4-FFF2-40B4-BE49-F238E27FC236}">
                    <a16:creationId xmlns:a16="http://schemas.microsoft.com/office/drawing/2014/main" id="{4E13A7B9-F59A-B053-3D62-D2C27ABB5F87}"/>
                  </a:ext>
                </a:extLst>
              </p:cNvPr>
              <p:cNvCxnSpPr/>
              <p:nvPr/>
            </p:nvCxnSpPr>
            <p:spPr>
              <a:xfrm flipV="1">
                <a:off x="-5579127" y="2132856"/>
                <a:ext cx="1366435" cy="3159060"/>
              </a:xfrm>
              <a:prstGeom prst="line">
                <a:avLst/>
              </a:prstGeom>
              <a:ln w="254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75">
                <a:extLst>
                  <a:ext uri="{FF2B5EF4-FFF2-40B4-BE49-F238E27FC236}">
                    <a16:creationId xmlns:a16="http://schemas.microsoft.com/office/drawing/2014/main" id="{88B1F69A-5D85-7237-E07C-BB310E181DC2}"/>
                  </a:ext>
                </a:extLst>
              </p:cNvPr>
              <p:cNvCxnSpPr/>
              <p:nvPr/>
            </p:nvCxnSpPr>
            <p:spPr>
              <a:xfrm>
                <a:off x="-6101180" y="2276872"/>
                <a:ext cx="1634492" cy="287102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3" name="TextBox 76">
                <a:extLst>
                  <a:ext uri="{FF2B5EF4-FFF2-40B4-BE49-F238E27FC236}">
                    <a16:creationId xmlns:a16="http://schemas.microsoft.com/office/drawing/2014/main" id="{82550E80-C8CC-6BE2-8B2E-DDE4B26FA876}"/>
                  </a:ext>
                </a:extLst>
              </p:cNvPr>
              <p:cNvSpPr txBox="1"/>
              <p:nvPr/>
            </p:nvSpPr>
            <p:spPr>
              <a:xfrm>
                <a:off x="904983" y="1124744"/>
                <a:ext cx="1745003" cy="4095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14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Country B</a:t>
                </a:r>
              </a:p>
            </p:txBody>
          </p:sp>
          <p:sp>
            <p:nvSpPr>
              <p:cNvPr id="94" name="TextBox 82">
                <a:extLst>
                  <a:ext uri="{FF2B5EF4-FFF2-40B4-BE49-F238E27FC236}">
                    <a16:creationId xmlns:a16="http://schemas.microsoft.com/office/drawing/2014/main" id="{EC534549-5F1A-F549-A741-EDACF21B1804}"/>
                  </a:ext>
                </a:extLst>
              </p:cNvPr>
              <p:cNvSpPr txBox="1"/>
              <p:nvPr/>
            </p:nvSpPr>
            <p:spPr>
              <a:xfrm>
                <a:off x="-4367483" y="1815589"/>
                <a:ext cx="540668" cy="3788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33" dirty="0">
                    <a:latin typeface="Arial" panose="020B0604020202020204" pitchFamily="34" charset="0"/>
                    <a:cs typeface="Arial" panose="020B0604020202020204" pitchFamily="34" charset="0"/>
                  </a:rPr>
                  <a:t>S*</a:t>
                </a:r>
              </a:p>
            </p:txBody>
          </p:sp>
          <p:sp>
            <p:nvSpPr>
              <p:cNvPr id="95" name="TextBox 83">
                <a:extLst>
                  <a:ext uri="{FF2B5EF4-FFF2-40B4-BE49-F238E27FC236}">
                    <a16:creationId xmlns:a16="http://schemas.microsoft.com/office/drawing/2014/main" id="{93EAE1B0-1326-E5B4-3B2E-AC454979EBF4}"/>
                  </a:ext>
                </a:extLst>
              </p:cNvPr>
              <p:cNvSpPr txBox="1"/>
              <p:nvPr/>
            </p:nvSpPr>
            <p:spPr>
              <a:xfrm>
                <a:off x="-4394895" y="5085184"/>
                <a:ext cx="555617" cy="3788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33" dirty="0">
                    <a:latin typeface="Arial" panose="020B0604020202020204" pitchFamily="34" charset="0"/>
                    <a:cs typeface="Arial" panose="020B0604020202020204" pitchFamily="34" charset="0"/>
                  </a:rPr>
                  <a:t>D*</a:t>
                </a:r>
              </a:p>
            </p:txBody>
          </p:sp>
        </p:grpSp>
        <p:sp>
          <p:nvSpPr>
            <p:cNvPr id="80" name="TextBox 26">
              <a:extLst>
                <a:ext uri="{FF2B5EF4-FFF2-40B4-BE49-F238E27FC236}">
                  <a16:creationId xmlns:a16="http://schemas.microsoft.com/office/drawing/2014/main" id="{A4CC0061-EA2F-BBD0-716C-9B2C1A21279F}"/>
                </a:ext>
              </a:extLst>
            </p:cNvPr>
            <p:cNvSpPr txBox="1"/>
            <p:nvPr/>
          </p:nvSpPr>
          <p:spPr>
            <a:xfrm>
              <a:off x="2847170" y="818425"/>
              <a:ext cx="869454" cy="3436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,P</a:t>
              </a:r>
            </a:p>
          </p:txBody>
        </p:sp>
        <p:sp>
          <p:nvSpPr>
            <p:cNvPr id="81" name="TextBox 26">
              <a:extLst>
                <a:ext uri="{FF2B5EF4-FFF2-40B4-BE49-F238E27FC236}">
                  <a16:creationId xmlns:a16="http://schemas.microsoft.com/office/drawing/2014/main" id="{58618ACD-B635-764A-FB1A-A359D27A1D3A}"/>
                </a:ext>
              </a:extLst>
            </p:cNvPr>
            <p:cNvSpPr txBox="1"/>
            <p:nvPr/>
          </p:nvSpPr>
          <p:spPr>
            <a:xfrm>
              <a:off x="5320423" y="870164"/>
              <a:ext cx="916483" cy="3570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</a:p>
          </p:txBody>
        </p:sp>
        <p:sp>
          <p:nvSpPr>
            <p:cNvPr id="82" name="TextBox 27">
              <a:extLst>
                <a:ext uri="{FF2B5EF4-FFF2-40B4-BE49-F238E27FC236}">
                  <a16:creationId xmlns:a16="http://schemas.microsoft.com/office/drawing/2014/main" id="{DB4734D8-8040-21AC-0291-0B6433F79582}"/>
                </a:ext>
              </a:extLst>
            </p:cNvPr>
            <p:cNvSpPr txBox="1"/>
            <p:nvPr/>
          </p:nvSpPr>
          <p:spPr>
            <a:xfrm>
              <a:off x="4599286" y="4579261"/>
              <a:ext cx="1061554" cy="3436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         X</a:t>
              </a:r>
            </a:p>
          </p:txBody>
        </p:sp>
        <p:sp>
          <p:nvSpPr>
            <p:cNvPr id="83" name="TextBox 27">
              <a:extLst>
                <a:ext uri="{FF2B5EF4-FFF2-40B4-BE49-F238E27FC236}">
                  <a16:creationId xmlns:a16="http://schemas.microsoft.com/office/drawing/2014/main" id="{A46765EC-F4C0-F92F-6209-53BCA8FED8B4}"/>
                </a:ext>
              </a:extLst>
            </p:cNvPr>
            <p:cNvSpPr txBox="1"/>
            <p:nvPr/>
          </p:nvSpPr>
          <p:spPr>
            <a:xfrm>
              <a:off x="6975550" y="4579261"/>
              <a:ext cx="1061554" cy="3436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           X</a:t>
              </a:r>
            </a:p>
          </p:txBody>
        </p:sp>
        <p:cxnSp>
          <p:nvCxnSpPr>
            <p:cNvPr id="84" name="Straight Connector 45">
              <a:extLst>
                <a:ext uri="{FF2B5EF4-FFF2-40B4-BE49-F238E27FC236}">
                  <a16:creationId xmlns:a16="http://schemas.microsoft.com/office/drawing/2014/main" id="{EE4C50B9-EE5E-2C3D-A46B-80F32EED751B}"/>
                </a:ext>
              </a:extLst>
            </p:cNvPr>
            <p:cNvCxnSpPr/>
            <p:nvPr/>
          </p:nvCxnSpPr>
          <p:spPr>
            <a:xfrm>
              <a:off x="3265382" y="2189823"/>
              <a:ext cx="1545307" cy="2053287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32">
              <a:extLst>
                <a:ext uri="{FF2B5EF4-FFF2-40B4-BE49-F238E27FC236}">
                  <a16:creationId xmlns:a16="http://schemas.microsoft.com/office/drawing/2014/main" id="{960A145C-1E43-3FF8-FAB8-1A185A190A08}"/>
                </a:ext>
              </a:extLst>
            </p:cNvPr>
            <p:cNvCxnSpPr/>
            <p:nvPr/>
          </p:nvCxnSpPr>
          <p:spPr>
            <a:xfrm flipV="1">
              <a:off x="3236609" y="1317712"/>
              <a:ext cx="1478397" cy="1828891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64">
              <a:extLst>
                <a:ext uri="{FF2B5EF4-FFF2-40B4-BE49-F238E27FC236}">
                  <a16:creationId xmlns:a16="http://schemas.microsoft.com/office/drawing/2014/main" id="{5769FDEB-DE5A-BC91-10C0-833475326B75}"/>
                </a:ext>
              </a:extLst>
            </p:cNvPr>
            <p:cNvCxnSpPr/>
            <p:nvPr/>
          </p:nvCxnSpPr>
          <p:spPr>
            <a:xfrm>
              <a:off x="510784" y="2636231"/>
              <a:ext cx="6509457" cy="29272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64">
              <a:extLst>
                <a:ext uri="{FF2B5EF4-FFF2-40B4-BE49-F238E27FC236}">
                  <a16:creationId xmlns:a16="http://schemas.microsoft.com/office/drawing/2014/main" id="{B5E8A0C0-D95A-34BA-C013-DA5DB9321303}"/>
                </a:ext>
              </a:extLst>
            </p:cNvPr>
            <p:cNvCxnSpPr/>
            <p:nvPr/>
          </p:nvCxnSpPr>
          <p:spPr>
            <a:xfrm>
              <a:off x="3622125" y="2673348"/>
              <a:ext cx="13658" cy="1865619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Box 28">
              <a:extLst>
                <a:ext uri="{FF2B5EF4-FFF2-40B4-BE49-F238E27FC236}">
                  <a16:creationId xmlns:a16="http://schemas.microsoft.com/office/drawing/2014/main" id="{D0A085E4-FE16-BB1B-B11A-B836D0066F3E}"/>
                </a:ext>
              </a:extLst>
            </p:cNvPr>
            <p:cNvSpPr txBox="1"/>
            <p:nvPr/>
          </p:nvSpPr>
          <p:spPr>
            <a:xfrm>
              <a:off x="4751541" y="1115837"/>
              <a:ext cx="455574" cy="3436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lang="en-US" sz="1633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W</a:t>
              </a:r>
            </a:p>
          </p:txBody>
        </p:sp>
        <p:sp>
          <p:nvSpPr>
            <p:cNvPr id="89" name="TextBox 28">
              <a:extLst>
                <a:ext uri="{FF2B5EF4-FFF2-40B4-BE49-F238E27FC236}">
                  <a16:creationId xmlns:a16="http://schemas.microsoft.com/office/drawing/2014/main" id="{6C9AD68B-A4C0-36B3-6A6C-F5920AA559D4}"/>
                </a:ext>
              </a:extLst>
            </p:cNvPr>
            <p:cNvSpPr txBox="1"/>
            <p:nvPr/>
          </p:nvSpPr>
          <p:spPr>
            <a:xfrm>
              <a:off x="4793938" y="4034426"/>
              <a:ext cx="466794" cy="3436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US" sz="1633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W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391404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A60E96-B16F-6EFB-CB60-2FF96FBA9F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586E10C-5EA0-70FE-B301-0D4AACA50F3A}"/>
              </a:ext>
            </a:extLst>
          </p:cNvPr>
          <p:cNvSpPr txBox="1">
            <a:spLocks/>
          </p:cNvSpPr>
          <p:nvPr/>
        </p:nvSpPr>
        <p:spPr>
          <a:xfrm>
            <a:off x="0" y="10900"/>
            <a:ext cx="12192000" cy="499135"/>
          </a:xfrm>
          <a:prstGeom prst="rect">
            <a:avLst/>
          </a:prstGeom>
        </p:spPr>
        <p:txBody>
          <a:bodyPr/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100" dirty="0">
                <a:solidFill>
                  <a:sysClr val="windowText" lastClr="000000"/>
                </a:solidFill>
              </a:rPr>
              <a:t>Reciprocal tariffs on the world market of two similar countries trading two goods with similar volumes</a:t>
            </a: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46A38C73-1F99-9C41-7D7D-15E843078A90}"/>
              </a:ext>
            </a:extLst>
          </p:cNvPr>
          <p:cNvSpPr/>
          <p:nvPr/>
        </p:nvSpPr>
        <p:spPr>
          <a:xfrm>
            <a:off x="8689605" y="421644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4499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891A38-24FE-8CB7-5AA0-188EBC5E81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82DAF90-C4C4-90D5-D100-E950F85CBA04}"/>
              </a:ext>
            </a:extLst>
          </p:cNvPr>
          <p:cNvSpPr txBox="1">
            <a:spLocks/>
          </p:cNvSpPr>
          <p:nvPr/>
        </p:nvSpPr>
        <p:spPr>
          <a:xfrm>
            <a:off x="1938720" y="249482"/>
            <a:ext cx="7464960" cy="640485"/>
          </a:xfrm>
          <a:prstGeom prst="rect">
            <a:avLst/>
          </a:prstGeom>
        </p:spPr>
        <p:txBody>
          <a:bodyPr/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991" dirty="0">
                <a:solidFill>
                  <a:sysClr val="windowText" lastClr="000000"/>
                </a:solidFill>
              </a:rPr>
              <a:t>Trade Policy Instruments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7EF2B76-1CF3-DA15-71BC-BF3F8D341069}"/>
              </a:ext>
            </a:extLst>
          </p:cNvPr>
          <p:cNvSpPr txBox="1">
            <a:spLocks/>
          </p:cNvSpPr>
          <p:nvPr/>
        </p:nvSpPr>
        <p:spPr>
          <a:xfrm>
            <a:off x="1938720" y="1451881"/>
            <a:ext cx="7464960" cy="4105440"/>
          </a:xfrm>
          <a:prstGeom prst="rect">
            <a:avLst/>
          </a:prstGeom>
        </p:spPr>
        <p:txBody>
          <a:bodyPr/>
          <a:lstStyle>
            <a:lvl1pPr marL="0" marR="0" indent="0" rtl="0" hangingPunct="0">
              <a:spcBef>
                <a:spcPts val="0"/>
              </a:spcBef>
              <a:spcAft>
                <a:spcPts val="1417"/>
              </a:spcAft>
              <a:tabLst/>
              <a:defRPr lang="de-DE" sz="32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endParaRPr lang="en-US" sz="2903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651AE095-2866-7A7A-2B37-09E979AC9240}"/>
              </a:ext>
            </a:extLst>
          </p:cNvPr>
          <p:cNvSpPr txBox="1"/>
          <p:nvPr/>
        </p:nvSpPr>
        <p:spPr>
          <a:xfrm>
            <a:off x="2459986" y="2144415"/>
            <a:ext cx="6596726" cy="2325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903" dirty="0" err="1"/>
              <a:t>Tariffs</a:t>
            </a:r>
            <a:r>
              <a:rPr lang="de-DE" sz="2903" dirty="0"/>
              <a:t> and </a:t>
            </a:r>
            <a:r>
              <a:rPr lang="de-DE" sz="2903" dirty="0" err="1"/>
              <a:t>Quota</a:t>
            </a:r>
            <a:endParaRPr lang="de-DE" sz="2903" dirty="0"/>
          </a:p>
          <a:p>
            <a:endParaRPr lang="de-DE" sz="2903" dirty="0"/>
          </a:p>
          <a:p>
            <a:pPr marL="414726" indent="-414726">
              <a:buFont typeface="Arial" panose="020B0604020202020204" pitchFamily="34" charset="0"/>
              <a:buChar char="•"/>
            </a:pPr>
            <a:r>
              <a:rPr lang="de-DE" sz="2903" dirty="0"/>
              <a:t>Small </a:t>
            </a:r>
            <a:r>
              <a:rPr lang="de-DE" sz="2903" dirty="0" err="1"/>
              <a:t>country</a:t>
            </a:r>
            <a:endParaRPr lang="de-DE" sz="2903" dirty="0"/>
          </a:p>
          <a:p>
            <a:pPr marL="414726" indent="-414726">
              <a:buFont typeface="Arial" panose="020B0604020202020204" pitchFamily="34" charset="0"/>
              <a:buChar char="•"/>
            </a:pPr>
            <a:endParaRPr lang="de-DE" sz="2903" dirty="0"/>
          </a:p>
          <a:p>
            <a:pPr marL="414726" indent="-414726">
              <a:buFont typeface="Arial" panose="020B0604020202020204" pitchFamily="34" charset="0"/>
              <a:buChar char="•"/>
            </a:pPr>
            <a:r>
              <a:rPr lang="de-DE" sz="2903" dirty="0"/>
              <a:t>Model </a:t>
            </a:r>
            <a:r>
              <a:rPr lang="de-DE" sz="2903" dirty="0" err="1"/>
              <a:t>of</a:t>
            </a:r>
            <a:r>
              <a:rPr lang="de-DE" sz="2903" dirty="0"/>
              <a:t> </a:t>
            </a:r>
            <a:r>
              <a:rPr lang="de-DE" sz="2903" dirty="0" err="1"/>
              <a:t>general</a:t>
            </a:r>
            <a:r>
              <a:rPr lang="de-DE" sz="2903" dirty="0"/>
              <a:t> trade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2E7F8A3-594C-5B22-D540-4AC4EF4DAF5E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8848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71963E-D551-1024-91BB-6DBDBA2992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5168D0C-DA1E-3231-7628-4F6E96DC578A}"/>
              </a:ext>
            </a:extLst>
          </p:cNvPr>
          <p:cNvSpPr txBox="1">
            <a:spLocks/>
          </p:cNvSpPr>
          <p:nvPr/>
        </p:nvSpPr>
        <p:spPr>
          <a:xfrm>
            <a:off x="1938720" y="249482"/>
            <a:ext cx="7464960" cy="640485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991" dirty="0" err="1">
                <a:solidFill>
                  <a:sysClr val="windowText" lastClr="000000"/>
                </a:solidFill>
              </a:rPr>
              <a:t>Traiffs</a:t>
            </a:r>
            <a:r>
              <a:rPr lang="en-US" sz="3991" dirty="0">
                <a:solidFill>
                  <a:sysClr val="windowText" lastClr="000000"/>
                </a:solidFill>
              </a:rPr>
              <a:t> and quotas in a small country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CEAEA95A-AD7D-9EA2-8826-5E7402285D3A}"/>
              </a:ext>
            </a:extLst>
          </p:cNvPr>
          <p:cNvSpPr txBox="1"/>
          <p:nvPr/>
        </p:nvSpPr>
        <p:spPr>
          <a:xfrm>
            <a:off x="211904" y="1227246"/>
            <a:ext cx="8108895" cy="4112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3" u="sng" dirty="0"/>
              <a:t>Assumptions:</a:t>
            </a:r>
          </a:p>
          <a:p>
            <a:endParaRPr lang="en-US" sz="2903" u="sng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903" dirty="0"/>
              <a:t>Small country relative to the global market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903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903" dirty="0"/>
              <a:t>Normal demand and supply structure on the domestic market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903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903" dirty="0"/>
              <a:t>Completely price-elastic supply on the global market</a:t>
            </a:r>
            <a:endParaRPr lang="de-DE" sz="2903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4D344F90-9399-D263-D08C-60182B245EED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7830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D944B6-8975-C4A4-F057-9233F1E4E2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itle 1">
            <a:extLst>
              <a:ext uri="{FF2B5EF4-FFF2-40B4-BE49-F238E27FC236}">
                <a16:creationId xmlns:a16="http://schemas.microsoft.com/office/drawing/2014/main" id="{EAC15245-5F67-2583-BA53-5CF9077F582B}"/>
              </a:ext>
            </a:extLst>
          </p:cNvPr>
          <p:cNvSpPr txBox="1">
            <a:spLocks/>
          </p:cNvSpPr>
          <p:nvPr/>
        </p:nvSpPr>
        <p:spPr>
          <a:xfrm>
            <a:off x="1304850" y="26285"/>
            <a:ext cx="3876207" cy="504835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>
                <a:solidFill>
                  <a:sysClr val="windowText" lastClr="000000"/>
                </a:solidFill>
              </a:rPr>
              <a:t>Tariff: Small country</a:t>
            </a:r>
          </a:p>
        </p:txBody>
      </p:sp>
      <p:cxnSp>
        <p:nvCxnSpPr>
          <p:cNvPr id="87" name="Straight Arrow Connector 6">
            <a:extLst>
              <a:ext uri="{FF2B5EF4-FFF2-40B4-BE49-F238E27FC236}">
                <a16:creationId xmlns:a16="http://schemas.microsoft.com/office/drawing/2014/main" id="{A31C3286-F699-C4A2-D80B-C0E7D7B3BEF3}"/>
              </a:ext>
            </a:extLst>
          </p:cNvPr>
          <p:cNvCxnSpPr/>
          <p:nvPr/>
        </p:nvCxnSpPr>
        <p:spPr>
          <a:xfrm flipV="1">
            <a:off x="1538188" y="621307"/>
            <a:ext cx="0" cy="385531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7">
            <a:extLst>
              <a:ext uri="{FF2B5EF4-FFF2-40B4-BE49-F238E27FC236}">
                <a16:creationId xmlns:a16="http://schemas.microsoft.com/office/drawing/2014/main" id="{34EE4080-EF43-1EB8-AED6-11D0756E1179}"/>
              </a:ext>
            </a:extLst>
          </p:cNvPr>
          <p:cNvCxnSpPr/>
          <p:nvPr/>
        </p:nvCxnSpPr>
        <p:spPr>
          <a:xfrm>
            <a:off x="1538189" y="4476617"/>
            <a:ext cx="5284973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12">
            <a:extLst>
              <a:ext uri="{FF2B5EF4-FFF2-40B4-BE49-F238E27FC236}">
                <a16:creationId xmlns:a16="http://schemas.microsoft.com/office/drawing/2014/main" id="{120CC31B-EAAA-3E4C-D5EC-17F4E0353E69}"/>
              </a:ext>
            </a:extLst>
          </p:cNvPr>
          <p:cNvSpPr txBox="1"/>
          <p:nvPr/>
        </p:nvSpPr>
        <p:spPr>
          <a:xfrm>
            <a:off x="441024" y="737272"/>
            <a:ext cx="899839" cy="315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</a:p>
        </p:txBody>
      </p:sp>
      <p:sp>
        <p:nvSpPr>
          <p:cNvPr id="90" name="TextBox 15">
            <a:extLst>
              <a:ext uri="{FF2B5EF4-FFF2-40B4-BE49-F238E27FC236}">
                <a16:creationId xmlns:a16="http://schemas.microsoft.com/office/drawing/2014/main" id="{5F987A51-7A6F-E7A5-6BF7-64368880EADC}"/>
              </a:ext>
            </a:extLst>
          </p:cNvPr>
          <p:cNvSpPr txBox="1"/>
          <p:nvPr/>
        </p:nvSpPr>
        <p:spPr>
          <a:xfrm>
            <a:off x="5941612" y="4618395"/>
            <a:ext cx="277640" cy="3155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cxnSp>
        <p:nvCxnSpPr>
          <p:cNvPr id="91" name="Straight Connector 18">
            <a:extLst>
              <a:ext uri="{FF2B5EF4-FFF2-40B4-BE49-F238E27FC236}">
                <a16:creationId xmlns:a16="http://schemas.microsoft.com/office/drawing/2014/main" id="{72206C28-0E60-D6F7-8330-A330502F6CF4}"/>
              </a:ext>
            </a:extLst>
          </p:cNvPr>
          <p:cNvCxnSpPr/>
          <p:nvPr/>
        </p:nvCxnSpPr>
        <p:spPr>
          <a:xfrm flipH="1">
            <a:off x="1529786" y="3278206"/>
            <a:ext cx="4650312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12">
            <a:extLst>
              <a:ext uri="{FF2B5EF4-FFF2-40B4-BE49-F238E27FC236}">
                <a16:creationId xmlns:a16="http://schemas.microsoft.com/office/drawing/2014/main" id="{060AEE21-3371-7CF4-A310-ABC2EBC77C32}"/>
              </a:ext>
            </a:extLst>
          </p:cNvPr>
          <p:cNvSpPr txBox="1"/>
          <p:nvPr/>
        </p:nvSpPr>
        <p:spPr>
          <a:xfrm>
            <a:off x="43642" y="3107447"/>
            <a:ext cx="1577673" cy="315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451" baseline="-25000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</a:p>
        </p:txBody>
      </p:sp>
      <p:cxnSp>
        <p:nvCxnSpPr>
          <p:cNvPr id="95" name="Straight Connector 8">
            <a:extLst>
              <a:ext uri="{FF2B5EF4-FFF2-40B4-BE49-F238E27FC236}">
                <a16:creationId xmlns:a16="http://schemas.microsoft.com/office/drawing/2014/main" id="{2D445226-92BE-0F02-E378-A3243CDA14CF}"/>
              </a:ext>
            </a:extLst>
          </p:cNvPr>
          <p:cNvCxnSpPr/>
          <p:nvPr/>
        </p:nvCxnSpPr>
        <p:spPr>
          <a:xfrm flipV="1">
            <a:off x="1517285" y="844583"/>
            <a:ext cx="4650312" cy="2949254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19">
            <a:extLst>
              <a:ext uri="{FF2B5EF4-FFF2-40B4-BE49-F238E27FC236}">
                <a16:creationId xmlns:a16="http://schemas.microsoft.com/office/drawing/2014/main" id="{DF645C64-0DCB-1A24-CFBE-2DE62C8E7F0B}"/>
              </a:ext>
            </a:extLst>
          </p:cNvPr>
          <p:cNvCxnSpPr/>
          <p:nvPr/>
        </p:nvCxnSpPr>
        <p:spPr>
          <a:xfrm>
            <a:off x="1529786" y="844582"/>
            <a:ext cx="5436009" cy="307360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hteck 96">
            <a:extLst>
              <a:ext uri="{FF2B5EF4-FFF2-40B4-BE49-F238E27FC236}">
                <a16:creationId xmlns:a16="http://schemas.microsoft.com/office/drawing/2014/main" id="{9432A6C6-D140-4256-B82F-659646984AD3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6090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B8E889-143C-DF02-9FC1-51B2FDEC76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84AFEF2-84EC-8856-7425-8C868D1ABF90}"/>
              </a:ext>
            </a:extLst>
          </p:cNvPr>
          <p:cNvSpPr txBox="1">
            <a:spLocks/>
          </p:cNvSpPr>
          <p:nvPr/>
        </p:nvSpPr>
        <p:spPr>
          <a:xfrm>
            <a:off x="1938720" y="249482"/>
            <a:ext cx="7464960" cy="640485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991" dirty="0" err="1">
                <a:solidFill>
                  <a:sysClr val="windowText" lastClr="000000"/>
                </a:solidFill>
              </a:rPr>
              <a:t>Zoll</a:t>
            </a:r>
            <a:r>
              <a:rPr lang="en-US" sz="3991" dirty="0">
                <a:solidFill>
                  <a:sysClr val="windowText" lastClr="000000"/>
                </a:solidFill>
              </a:rPr>
              <a:t>: </a:t>
            </a:r>
            <a:r>
              <a:rPr lang="en-US" sz="3991" dirty="0" err="1">
                <a:solidFill>
                  <a:sysClr val="windowText" lastClr="000000"/>
                </a:solidFill>
              </a:rPr>
              <a:t>kleines</a:t>
            </a:r>
            <a:r>
              <a:rPr lang="en-US" sz="3991" dirty="0">
                <a:solidFill>
                  <a:sysClr val="windowText" lastClr="000000"/>
                </a:solidFill>
              </a:rPr>
              <a:t> Land (</a:t>
            </a:r>
            <a:r>
              <a:rPr lang="en-US" sz="3991" dirty="0" err="1">
                <a:solidFill>
                  <a:sysClr val="windowText" lastClr="000000"/>
                </a:solidFill>
              </a:rPr>
              <a:t>Zusammenassung</a:t>
            </a:r>
            <a:r>
              <a:rPr lang="en-US" sz="3991" dirty="0">
                <a:solidFill>
                  <a:sysClr val="windowText" lastClr="000000"/>
                </a:solidFill>
              </a:rPr>
              <a:t>)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B08766A-1CD5-DCD5-B2C3-1BD8C1B7A7EF}"/>
              </a:ext>
            </a:extLst>
          </p:cNvPr>
          <p:cNvSpPr txBox="1"/>
          <p:nvPr/>
        </p:nvSpPr>
        <p:spPr>
          <a:xfrm>
            <a:off x="7857917" y="851657"/>
            <a:ext cx="4201663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u="sng" dirty="0" err="1"/>
              <a:t>Effects</a:t>
            </a:r>
            <a:r>
              <a:rPr lang="de-DE" sz="2400" u="sng" dirty="0"/>
              <a:t>:</a:t>
            </a:r>
          </a:p>
          <a:p>
            <a:endParaRPr lang="de-DE" sz="2400" dirty="0"/>
          </a:p>
          <a:p>
            <a:pPr marL="259204" indent="-259204">
              <a:buFont typeface="Arial" panose="020B0604020202020204" pitchFamily="34" charset="0"/>
              <a:buChar char="•"/>
            </a:pPr>
            <a:r>
              <a:rPr lang="de-DE" sz="2400" dirty="0"/>
              <a:t>A: Producers Surplus </a:t>
            </a:r>
            <a:r>
              <a:rPr lang="de-DE" sz="2400" dirty="0">
                <a:latin typeface="Arial Unicode MS"/>
                <a:ea typeface="Arial Unicode MS"/>
                <a:cs typeface="Arial Unicode MS"/>
              </a:rPr>
              <a:t>↑</a:t>
            </a:r>
            <a:endParaRPr lang="de-DE" sz="2400" dirty="0"/>
          </a:p>
          <a:p>
            <a:pPr marL="259204" indent="-259204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259204" indent="-259204">
              <a:buFont typeface="Arial" panose="020B0604020202020204" pitchFamily="34" charset="0"/>
              <a:buChar char="•"/>
            </a:pPr>
            <a:r>
              <a:rPr lang="de-DE" sz="2400" dirty="0"/>
              <a:t>A+B+C+D: </a:t>
            </a:r>
            <a:r>
              <a:rPr lang="de-DE" sz="2400" dirty="0" err="1"/>
              <a:t>Cosumers</a:t>
            </a:r>
            <a:r>
              <a:rPr lang="de-DE" sz="2400" dirty="0"/>
              <a:t> Surplus </a:t>
            </a:r>
            <a:r>
              <a:rPr lang="de-DE" sz="2400" dirty="0">
                <a:latin typeface="Arial Unicode MS"/>
                <a:ea typeface="Arial Unicode MS"/>
                <a:cs typeface="Arial Unicode MS"/>
              </a:rPr>
              <a:t>↓</a:t>
            </a:r>
            <a:endParaRPr lang="de-DE" sz="2400" dirty="0"/>
          </a:p>
          <a:p>
            <a:pPr marL="259204" indent="-259204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259204" indent="-259204">
              <a:buFont typeface="Arial" panose="020B0604020202020204" pitchFamily="34" charset="0"/>
              <a:buChar char="•"/>
            </a:pPr>
            <a:r>
              <a:rPr lang="de-DE" sz="2400" dirty="0"/>
              <a:t>C: </a:t>
            </a:r>
            <a:r>
              <a:rPr lang="de-DE" sz="2400" dirty="0" err="1"/>
              <a:t>Tariff</a:t>
            </a:r>
            <a:r>
              <a:rPr lang="de-DE" sz="2400" dirty="0"/>
              <a:t> </a:t>
            </a:r>
            <a:r>
              <a:rPr lang="de-DE" sz="2400" dirty="0" err="1"/>
              <a:t>revenue</a:t>
            </a:r>
            <a:r>
              <a:rPr lang="de-DE" sz="2400" dirty="0"/>
              <a:t> </a:t>
            </a:r>
            <a:r>
              <a:rPr lang="de-DE" sz="2400" dirty="0">
                <a:latin typeface="Arial Unicode MS"/>
                <a:ea typeface="Arial Unicode MS"/>
                <a:cs typeface="Arial Unicode MS"/>
              </a:rPr>
              <a:t>↑</a:t>
            </a:r>
          </a:p>
          <a:p>
            <a:pPr marL="259204" indent="-259204">
              <a:buFont typeface="Arial" panose="020B0604020202020204" pitchFamily="34" charset="0"/>
              <a:buChar char="•"/>
            </a:pPr>
            <a:endParaRPr lang="de-DE" sz="2400" dirty="0">
              <a:latin typeface="Arial Unicode MS"/>
              <a:ea typeface="Arial Unicode MS"/>
              <a:cs typeface="Arial Unicode MS"/>
            </a:endParaRPr>
          </a:p>
          <a:p>
            <a:pPr marL="259204" indent="-259204">
              <a:buFont typeface="Arial" panose="020B0604020202020204" pitchFamily="34" charset="0"/>
              <a:buChar char="•"/>
            </a:pPr>
            <a:r>
              <a:rPr lang="de-DE" sz="2400" dirty="0"/>
              <a:t>B + D: Change in </a:t>
            </a:r>
            <a:r>
              <a:rPr lang="de-DE" sz="2400" dirty="0" err="1"/>
              <a:t>Welfare</a:t>
            </a:r>
            <a:r>
              <a:rPr lang="de-DE" sz="2400" dirty="0"/>
              <a:t> </a:t>
            </a:r>
            <a:r>
              <a:rPr lang="de-DE" sz="2400" dirty="0">
                <a:latin typeface="Arial Unicode MS"/>
                <a:ea typeface="Arial Unicode MS"/>
                <a:cs typeface="Arial Unicode MS"/>
              </a:rPr>
              <a:t>↓</a:t>
            </a:r>
            <a:endParaRPr lang="de-DE" sz="2400" dirty="0"/>
          </a:p>
          <a:p>
            <a:pPr marL="259204" indent="-259204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259204" indent="-259204">
              <a:buFont typeface="Arial" panose="020B0604020202020204" pitchFamily="34" charset="0"/>
              <a:buChar char="•"/>
            </a:pPr>
            <a:endParaRPr lang="de-DE" sz="2400" dirty="0"/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86C37D78-6FCA-3C59-ABF2-4C23DEAE2540}"/>
              </a:ext>
            </a:extLst>
          </p:cNvPr>
          <p:cNvGrpSpPr/>
          <p:nvPr/>
        </p:nvGrpSpPr>
        <p:grpSpPr>
          <a:xfrm>
            <a:off x="104602" y="1449218"/>
            <a:ext cx="7541588" cy="4126766"/>
            <a:chOff x="1767750" y="1600110"/>
            <a:chExt cx="7385986" cy="4166669"/>
          </a:xfrm>
        </p:grpSpPr>
        <p:cxnSp>
          <p:nvCxnSpPr>
            <p:cNvPr id="8" name="Straight Arrow Connector 6">
              <a:extLst>
                <a:ext uri="{FF2B5EF4-FFF2-40B4-BE49-F238E27FC236}">
                  <a16:creationId xmlns:a16="http://schemas.microsoft.com/office/drawing/2014/main" id="{638BB42A-2975-F3C2-8E8C-9D0083A43BDD}"/>
                </a:ext>
              </a:extLst>
            </p:cNvPr>
            <p:cNvCxnSpPr/>
            <p:nvPr/>
          </p:nvCxnSpPr>
          <p:spPr>
            <a:xfrm flipV="1">
              <a:off x="3227102" y="1606880"/>
              <a:ext cx="0" cy="385531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" name="Gruppieren 1">
              <a:extLst>
                <a:ext uri="{FF2B5EF4-FFF2-40B4-BE49-F238E27FC236}">
                  <a16:creationId xmlns:a16="http://schemas.microsoft.com/office/drawing/2014/main" id="{610A6EDC-9889-1D83-65AD-D39E18C0287E}"/>
                </a:ext>
              </a:extLst>
            </p:cNvPr>
            <p:cNvGrpSpPr/>
            <p:nvPr/>
          </p:nvGrpSpPr>
          <p:grpSpPr>
            <a:xfrm>
              <a:off x="1767750" y="1600110"/>
              <a:ext cx="7385986" cy="4166669"/>
              <a:chOff x="1767750" y="1600110"/>
              <a:chExt cx="7405634" cy="4335414"/>
            </a:xfrm>
          </p:grpSpPr>
          <p:cxnSp>
            <p:nvCxnSpPr>
              <p:cNvPr id="9" name="Straight Arrow Connector 7">
                <a:extLst>
                  <a:ext uri="{FF2B5EF4-FFF2-40B4-BE49-F238E27FC236}">
                    <a16:creationId xmlns:a16="http://schemas.microsoft.com/office/drawing/2014/main" id="{B156B77F-2412-0A58-2C52-5434FC9C97D7}"/>
                  </a:ext>
                </a:extLst>
              </p:cNvPr>
              <p:cNvCxnSpPr/>
              <p:nvPr/>
            </p:nvCxnSpPr>
            <p:spPr>
              <a:xfrm>
                <a:off x="3227103" y="5462190"/>
                <a:ext cx="5284973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12">
                <a:extLst>
                  <a:ext uri="{FF2B5EF4-FFF2-40B4-BE49-F238E27FC236}">
                    <a16:creationId xmlns:a16="http://schemas.microsoft.com/office/drawing/2014/main" id="{0C7147DF-374B-2C61-2C3B-308FFDE24D58}"/>
                  </a:ext>
                </a:extLst>
              </p:cNvPr>
              <p:cNvSpPr txBox="1"/>
              <p:nvPr/>
            </p:nvSpPr>
            <p:spPr>
              <a:xfrm>
                <a:off x="2573774" y="1722845"/>
                <a:ext cx="302543" cy="3315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51" dirty="0"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</a:p>
            </p:txBody>
          </p:sp>
          <p:sp>
            <p:nvSpPr>
              <p:cNvPr id="11" name="TextBox 15">
                <a:extLst>
                  <a:ext uri="{FF2B5EF4-FFF2-40B4-BE49-F238E27FC236}">
                    <a16:creationId xmlns:a16="http://schemas.microsoft.com/office/drawing/2014/main" id="{2DF2062D-9445-AB3E-1E7B-EB96AE5E1FA0}"/>
                  </a:ext>
                </a:extLst>
              </p:cNvPr>
              <p:cNvSpPr txBox="1"/>
              <p:nvPr/>
            </p:nvSpPr>
            <p:spPr>
              <a:xfrm>
                <a:off x="7630526" y="5603968"/>
                <a:ext cx="302544" cy="3315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51" dirty="0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</a:p>
            </p:txBody>
          </p:sp>
          <p:cxnSp>
            <p:nvCxnSpPr>
              <p:cNvPr id="12" name="Straight Connector 8">
                <a:extLst>
                  <a:ext uri="{FF2B5EF4-FFF2-40B4-BE49-F238E27FC236}">
                    <a16:creationId xmlns:a16="http://schemas.microsoft.com/office/drawing/2014/main" id="{7D378F84-BF38-0525-CDA2-BB59012CC62B}"/>
                  </a:ext>
                </a:extLst>
              </p:cNvPr>
              <p:cNvCxnSpPr/>
              <p:nvPr/>
            </p:nvCxnSpPr>
            <p:spPr>
              <a:xfrm flipV="1">
                <a:off x="3227103" y="1971919"/>
                <a:ext cx="4566481" cy="3098367"/>
              </a:xfrm>
              <a:prstGeom prst="line">
                <a:avLst/>
              </a:prstGeom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9">
                <a:extLst>
                  <a:ext uri="{FF2B5EF4-FFF2-40B4-BE49-F238E27FC236}">
                    <a16:creationId xmlns:a16="http://schemas.microsoft.com/office/drawing/2014/main" id="{7171A9F9-FABA-D9BD-D140-3FD0EFAD9AEA}"/>
                  </a:ext>
                </a:extLst>
              </p:cNvPr>
              <p:cNvCxnSpPr/>
              <p:nvPr/>
            </p:nvCxnSpPr>
            <p:spPr>
              <a:xfrm>
                <a:off x="3239379" y="1971918"/>
                <a:ext cx="5338014" cy="32290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feld 13">
                <a:extLst>
                  <a:ext uri="{FF2B5EF4-FFF2-40B4-BE49-F238E27FC236}">
                    <a16:creationId xmlns:a16="http://schemas.microsoft.com/office/drawing/2014/main" id="{AACBF2C7-7A4A-C47E-BF1C-59D04FF12667}"/>
                  </a:ext>
                </a:extLst>
              </p:cNvPr>
              <p:cNvSpPr txBox="1"/>
              <p:nvPr/>
            </p:nvSpPr>
            <p:spPr>
              <a:xfrm>
                <a:off x="8283700" y="4670032"/>
                <a:ext cx="889684" cy="3609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1633" dirty="0"/>
                  <a:t>Demand</a:t>
                </a:r>
              </a:p>
            </p:txBody>
          </p:sp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75E8501E-133F-E860-A237-DD90B744A047}"/>
                  </a:ext>
                </a:extLst>
              </p:cNvPr>
              <p:cNvSpPr txBox="1"/>
              <p:nvPr/>
            </p:nvSpPr>
            <p:spPr>
              <a:xfrm>
                <a:off x="7303939" y="1600110"/>
                <a:ext cx="741719" cy="3609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1633" dirty="0"/>
                  <a:t>Supply</a:t>
                </a:r>
              </a:p>
            </p:txBody>
          </p:sp>
          <p:cxnSp>
            <p:nvCxnSpPr>
              <p:cNvPr id="16" name="Straight Connector 18">
                <a:extLst>
                  <a:ext uri="{FF2B5EF4-FFF2-40B4-BE49-F238E27FC236}">
                    <a16:creationId xmlns:a16="http://schemas.microsoft.com/office/drawing/2014/main" id="{ECBC1B34-A637-0A90-F18D-50E74A7F26CE}"/>
                  </a:ext>
                </a:extLst>
              </p:cNvPr>
              <p:cNvCxnSpPr/>
              <p:nvPr/>
            </p:nvCxnSpPr>
            <p:spPr>
              <a:xfrm flipH="1">
                <a:off x="3227103" y="4343445"/>
                <a:ext cx="4566481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xtBox 12">
                <a:extLst>
                  <a:ext uri="{FF2B5EF4-FFF2-40B4-BE49-F238E27FC236}">
                    <a16:creationId xmlns:a16="http://schemas.microsoft.com/office/drawing/2014/main" id="{BA2269B3-C5B3-E2FE-C1E4-9B7D5F27DD7D}"/>
                  </a:ext>
                </a:extLst>
              </p:cNvPr>
              <p:cNvSpPr txBox="1"/>
              <p:nvPr/>
            </p:nvSpPr>
            <p:spPr>
              <a:xfrm>
                <a:off x="1767750" y="4164052"/>
                <a:ext cx="1549232" cy="3315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51" dirty="0"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lang="en-US" sz="1451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w</a:t>
                </a:r>
              </a:p>
            </p:txBody>
          </p:sp>
          <p:cxnSp>
            <p:nvCxnSpPr>
              <p:cNvPr id="18" name="Straight Connector 18">
                <a:extLst>
                  <a:ext uri="{FF2B5EF4-FFF2-40B4-BE49-F238E27FC236}">
                    <a16:creationId xmlns:a16="http://schemas.microsoft.com/office/drawing/2014/main" id="{E4CA6A68-634F-284F-6900-ED1180DACE50}"/>
                  </a:ext>
                </a:extLst>
              </p:cNvPr>
              <p:cNvCxnSpPr/>
              <p:nvPr/>
            </p:nvCxnSpPr>
            <p:spPr>
              <a:xfrm flipH="1">
                <a:off x="3254254" y="3690270"/>
                <a:ext cx="4566481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extBox 12">
                <a:extLst>
                  <a:ext uri="{FF2B5EF4-FFF2-40B4-BE49-F238E27FC236}">
                    <a16:creationId xmlns:a16="http://schemas.microsoft.com/office/drawing/2014/main" id="{A403A506-908A-CF93-DC76-E2E5E72614D3}"/>
                  </a:ext>
                </a:extLst>
              </p:cNvPr>
              <p:cNvSpPr txBox="1"/>
              <p:nvPr/>
            </p:nvSpPr>
            <p:spPr>
              <a:xfrm>
                <a:off x="2207568" y="3494318"/>
                <a:ext cx="958916" cy="3315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5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lang="en-US" sz="1451" baseline="-25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w</a:t>
                </a:r>
                <a:r>
                  <a:rPr lang="en-US" sz="145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+t</a:t>
                </a:r>
                <a:r>
                  <a:rPr lang="en-US" sz="145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sz="1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tarif</a:t>
                </a:r>
                <a:r>
                  <a:rPr lang="en-US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en-US" sz="1200" baseline="-25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20" name="Straight Connector 18">
                <a:extLst>
                  <a:ext uri="{FF2B5EF4-FFF2-40B4-BE49-F238E27FC236}">
                    <a16:creationId xmlns:a16="http://schemas.microsoft.com/office/drawing/2014/main" id="{519D9F5C-B121-2BD1-867C-44207621F465}"/>
                  </a:ext>
                </a:extLst>
              </p:cNvPr>
              <p:cNvCxnSpPr/>
              <p:nvPr/>
            </p:nvCxnSpPr>
            <p:spPr>
              <a:xfrm>
                <a:off x="5279095" y="3690271"/>
                <a:ext cx="0" cy="177192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18">
                <a:extLst>
                  <a:ext uri="{FF2B5EF4-FFF2-40B4-BE49-F238E27FC236}">
                    <a16:creationId xmlns:a16="http://schemas.microsoft.com/office/drawing/2014/main" id="{17DA3DD0-9471-75D2-2B34-E10F0716242D}"/>
                  </a:ext>
                </a:extLst>
              </p:cNvPr>
              <p:cNvCxnSpPr/>
              <p:nvPr/>
            </p:nvCxnSpPr>
            <p:spPr>
              <a:xfrm>
                <a:off x="6062905" y="3690271"/>
                <a:ext cx="0" cy="177192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Textfeld 21">
                <a:extLst>
                  <a:ext uri="{FF2B5EF4-FFF2-40B4-BE49-F238E27FC236}">
                    <a16:creationId xmlns:a16="http://schemas.microsoft.com/office/drawing/2014/main" id="{99EFE197-0F81-F302-F4AA-28D83F193C71}"/>
                  </a:ext>
                </a:extLst>
              </p:cNvPr>
              <p:cNvSpPr txBox="1"/>
              <p:nvPr/>
            </p:nvSpPr>
            <p:spPr>
              <a:xfrm>
                <a:off x="3815184" y="3877794"/>
                <a:ext cx="306494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1633" dirty="0"/>
                  <a:t>A</a:t>
                </a:r>
              </a:p>
            </p:txBody>
          </p:sp>
          <p:sp>
            <p:nvSpPr>
              <p:cNvPr id="23" name="Textfeld 22">
                <a:extLst>
                  <a:ext uri="{FF2B5EF4-FFF2-40B4-BE49-F238E27FC236}">
                    <a16:creationId xmlns:a16="http://schemas.microsoft.com/office/drawing/2014/main" id="{EB747879-4AA9-5721-AEB9-197F402E4D88}"/>
                  </a:ext>
                </a:extLst>
              </p:cNvPr>
              <p:cNvSpPr txBox="1"/>
              <p:nvPr/>
            </p:nvSpPr>
            <p:spPr>
              <a:xfrm>
                <a:off x="4925582" y="3951540"/>
                <a:ext cx="298480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1633" dirty="0"/>
                  <a:t>B</a:t>
                </a:r>
              </a:p>
            </p:txBody>
          </p:sp>
          <p:sp>
            <p:nvSpPr>
              <p:cNvPr id="24" name="Textfeld 23">
                <a:extLst>
                  <a:ext uri="{FF2B5EF4-FFF2-40B4-BE49-F238E27FC236}">
                    <a16:creationId xmlns:a16="http://schemas.microsoft.com/office/drawing/2014/main" id="{D44AE45C-0AD1-B66C-2694-190D2C17452D}"/>
                  </a:ext>
                </a:extLst>
              </p:cNvPr>
              <p:cNvSpPr txBox="1"/>
              <p:nvPr/>
            </p:nvSpPr>
            <p:spPr>
              <a:xfrm>
                <a:off x="5540365" y="3951540"/>
                <a:ext cx="296876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1633" dirty="0"/>
                  <a:t>C</a:t>
                </a:r>
              </a:p>
            </p:txBody>
          </p:sp>
          <p:sp>
            <p:nvSpPr>
              <p:cNvPr id="25" name="Textfeld 24">
                <a:extLst>
                  <a:ext uri="{FF2B5EF4-FFF2-40B4-BE49-F238E27FC236}">
                    <a16:creationId xmlns:a16="http://schemas.microsoft.com/office/drawing/2014/main" id="{97D13017-0B8E-BC93-723F-B23BE09DC7ED}"/>
                  </a:ext>
                </a:extLst>
              </p:cNvPr>
              <p:cNvSpPr txBox="1"/>
              <p:nvPr/>
            </p:nvSpPr>
            <p:spPr>
              <a:xfrm>
                <a:off x="6231932" y="3943111"/>
                <a:ext cx="312906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1633" dirty="0"/>
                  <a:t>D</a:t>
                </a:r>
              </a:p>
            </p:txBody>
          </p:sp>
        </p:grpSp>
      </p:grpSp>
      <p:sp>
        <p:nvSpPr>
          <p:cNvPr id="26" name="TextBox 15">
            <a:extLst>
              <a:ext uri="{FF2B5EF4-FFF2-40B4-BE49-F238E27FC236}">
                <a16:creationId xmlns:a16="http://schemas.microsoft.com/office/drawing/2014/main" id="{EB5277AE-C08F-33D7-576F-72DA2DC56A13}"/>
              </a:ext>
            </a:extLst>
          </p:cNvPr>
          <p:cNvSpPr txBox="1"/>
          <p:nvPr/>
        </p:nvSpPr>
        <p:spPr>
          <a:xfrm>
            <a:off x="3901910" y="5182874"/>
            <a:ext cx="391454" cy="3155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BB45CC4F-08BB-258D-FFAD-D331779DA66D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3305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386965-1DB6-F83F-9402-9D2DA8C645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7" name="Straight Arrow Connector 6">
            <a:extLst>
              <a:ext uri="{FF2B5EF4-FFF2-40B4-BE49-F238E27FC236}">
                <a16:creationId xmlns:a16="http://schemas.microsoft.com/office/drawing/2014/main" id="{281DB46E-14C2-C54C-1EDE-2BB2A19179EE}"/>
              </a:ext>
            </a:extLst>
          </p:cNvPr>
          <p:cNvCxnSpPr/>
          <p:nvPr/>
        </p:nvCxnSpPr>
        <p:spPr>
          <a:xfrm flipV="1">
            <a:off x="1538188" y="621307"/>
            <a:ext cx="0" cy="385531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7">
            <a:extLst>
              <a:ext uri="{FF2B5EF4-FFF2-40B4-BE49-F238E27FC236}">
                <a16:creationId xmlns:a16="http://schemas.microsoft.com/office/drawing/2014/main" id="{02C4239C-9405-6A7E-073D-57A5C4658E41}"/>
              </a:ext>
            </a:extLst>
          </p:cNvPr>
          <p:cNvCxnSpPr/>
          <p:nvPr/>
        </p:nvCxnSpPr>
        <p:spPr>
          <a:xfrm>
            <a:off x="1538189" y="4476617"/>
            <a:ext cx="5284973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12">
            <a:extLst>
              <a:ext uri="{FF2B5EF4-FFF2-40B4-BE49-F238E27FC236}">
                <a16:creationId xmlns:a16="http://schemas.microsoft.com/office/drawing/2014/main" id="{091B84DF-5C59-64A7-E84E-96CB64E78073}"/>
              </a:ext>
            </a:extLst>
          </p:cNvPr>
          <p:cNvSpPr txBox="1"/>
          <p:nvPr/>
        </p:nvSpPr>
        <p:spPr>
          <a:xfrm>
            <a:off x="441024" y="737272"/>
            <a:ext cx="899839" cy="315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</a:p>
        </p:txBody>
      </p:sp>
      <p:sp>
        <p:nvSpPr>
          <p:cNvPr id="90" name="TextBox 15">
            <a:extLst>
              <a:ext uri="{FF2B5EF4-FFF2-40B4-BE49-F238E27FC236}">
                <a16:creationId xmlns:a16="http://schemas.microsoft.com/office/drawing/2014/main" id="{A433F726-4408-A60B-8608-4AE70B15B870}"/>
              </a:ext>
            </a:extLst>
          </p:cNvPr>
          <p:cNvSpPr txBox="1"/>
          <p:nvPr/>
        </p:nvSpPr>
        <p:spPr>
          <a:xfrm>
            <a:off x="5941612" y="4618395"/>
            <a:ext cx="277640" cy="3155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cxnSp>
        <p:nvCxnSpPr>
          <p:cNvPr id="91" name="Straight Connector 18">
            <a:extLst>
              <a:ext uri="{FF2B5EF4-FFF2-40B4-BE49-F238E27FC236}">
                <a16:creationId xmlns:a16="http://schemas.microsoft.com/office/drawing/2014/main" id="{1BAE0CA2-949B-3AA2-89F1-DBDED61B29E0}"/>
              </a:ext>
            </a:extLst>
          </p:cNvPr>
          <p:cNvCxnSpPr/>
          <p:nvPr/>
        </p:nvCxnSpPr>
        <p:spPr>
          <a:xfrm flipH="1">
            <a:off x="1529786" y="3278206"/>
            <a:ext cx="4650312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12">
            <a:extLst>
              <a:ext uri="{FF2B5EF4-FFF2-40B4-BE49-F238E27FC236}">
                <a16:creationId xmlns:a16="http://schemas.microsoft.com/office/drawing/2014/main" id="{58D7F12F-83B6-45C0-030A-79700FB98679}"/>
              </a:ext>
            </a:extLst>
          </p:cNvPr>
          <p:cNvSpPr txBox="1"/>
          <p:nvPr/>
        </p:nvSpPr>
        <p:spPr>
          <a:xfrm>
            <a:off x="43642" y="3107447"/>
            <a:ext cx="1577673" cy="315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451" baseline="-25000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</a:p>
        </p:txBody>
      </p:sp>
      <p:cxnSp>
        <p:nvCxnSpPr>
          <p:cNvPr id="95" name="Straight Connector 8">
            <a:extLst>
              <a:ext uri="{FF2B5EF4-FFF2-40B4-BE49-F238E27FC236}">
                <a16:creationId xmlns:a16="http://schemas.microsoft.com/office/drawing/2014/main" id="{5EFC1A5D-032F-9821-C9E4-91B2A6C4F943}"/>
              </a:ext>
            </a:extLst>
          </p:cNvPr>
          <p:cNvCxnSpPr/>
          <p:nvPr/>
        </p:nvCxnSpPr>
        <p:spPr>
          <a:xfrm flipV="1">
            <a:off x="1517285" y="844583"/>
            <a:ext cx="4650312" cy="2949254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19">
            <a:extLst>
              <a:ext uri="{FF2B5EF4-FFF2-40B4-BE49-F238E27FC236}">
                <a16:creationId xmlns:a16="http://schemas.microsoft.com/office/drawing/2014/main" id="{A8A82CC2-79B7-3A8D-C639-D0A93A2EBEFE}"/>
              </a:ext>
            </a:extLst>
          </p:cNvPr>
          <p:cNvCxnSpPr/>
          <p:nvPr/>
        </p:nvCxnSpPr>
        <p:spPr>
          <a:xfrm>
            <a:off x="1529786" y="844582"/>
            <a:ext cx="5436009" cy="307360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hteck 96">
            <a:extLst>
              <a:ext uri="{FF2B5EF4-FFF2-40B4-BE49-F238E27FC236}">
                <a16:creationId xmlns:a16="http://schemas.microsoft.com/office/drawing/2014/main" id="{53E7230F-4964-F3D0-0E4E-009BF563FC93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65AD7C9E-9549-F41D-FB99-7824ADB75C6A}"/>
              </a:ext>
            </a:extLst>
          </p:cNvPr>
          <p:cNvSpPr txBox="1">
            <a:spLocks/>
          </p:cNvSpPr>
          <p:nvPr/>
        </p:nvSpPr>
        <p:spPr>
          <a:xfrm>
            <a:off x="348798" y="0"/>
            <a:ext cx="7464960" cy="640485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991" dirty="0">
                <a:solidFill>
                  <a:sysClr val="windowText" lastClr="000000"/>
                </a:solidFill>
              </a:rPr>
              <a:t>Import quota: Small country</a:t>
            </a:r>
          </a:p>
        </p:txBody>
      </p:sp>
    </p:spTree>
    <p:extLst>
      <p:ext uri="{BB962C8B-B14F-4D97-AF65-F5344CB8AC3E}">
        <p14:creationId xmlns:p14="http://schemas.microsoft.com/office/powerpoint/2010/main" val="3251530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B96016-ACFE-885E-7D10-6E995AC2BE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EFE5F58-553A-7F48-D0E9-CD31298F3B84}"/>
              </a:ext>
            </a:extLst>
          </p:cNvPr>
          <p:cNvSpPr txBox="1">
            <a:spLocks/>
          </p:cNvSpPr>
          <p:nvPr/>
        </p:nvSpPr>
        <p:spPr>
          <a:xfrm>
            <a:off x="1938720" y="249482"/>
            <a:ext cx="7464960" cy="640485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991" dirty="0">
                <a:solidFill>
                  <a:sysClr val="windowText" lastClr="000000"/>
                </a:solidFill>
              </a:rPr>
              <a:t>Import quota: Small country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7028F5F-32EE-B4C7-AAAD-6E0213103290}"/>
              </a:ext>
            </a:extLst>
          </p:cNvPr>
          <p:cNvCxnSpPr/>
          <p:nvPr/>
        </p:nvCxnSpPr>
        <p:spPr>
          <a:xfrm flipV="1">
            <a:off x="689232" y="1043664"/>
            <a:ext cx="0" cy="385531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3C85E02-829E-2907-1CEA-73F5FB28C51D}"/>
              </a:ext>
            </a:extLst>
          </p:cNvPr>
          <p:cNvCxnSpPr/>
          <p:nvPr/>
        </p:nvCxnSpPr>
        <p:spPr>
          <a:xfrm>
            <a:off x="689233" y="4898974"/>
            <a:ext cx="5284973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12">
            <a:extLst>
              <a:ext uri="{FF2B5EF4-FFF2-40B4-BE49-F238E27FC236}">
                <a16:creationId xmlns:a16="http://schemas.microsoft.com/office/drawing/2014/main" id="{03469F6C-6CCC-4916-BF84-27372A7F4D24}"/>
              </a:ext>
            </a:extLst>
          </p:cNvPr>
          <p:cNvSpPr txBox="1"/>
          <p:nvPr/>
        </p:nvSpPr>
        <p:spPr>
          <a:xfrm>
            <a:off x="20903" y="1159629"/>
            <a:ext cx="695480" cy="315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</a:p>
        </p:txBody>
      </p:sp>
      <p:sp>
        <p:nvSpPr>
          <p:cNvPr id="10" name="TextBox 15">
            <a:extLst>
              <a:ext uri="{FF2B5EF4-FFF2-40B4-BE49-F238E27FC236}">
                <a16:creationId xmlns:a16="http://schemas.microsoft.com/office/drawing/2014/main" id="{9CF47A35-E20C-4D68-E8D4-727AAD5FBBF4}"/>
              </a:ext>
            </a:extLst>
          </p:cNvPr>
          <p:cNvSpPr txBox="1"/>
          <p:nvPr/>
        </p:nvSpPr>
        <p:spPr>
          <a:xfrm>
            <a:off x="5573270" y="4941377"/>
            <a:ext cx="492328" cy="315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X</a:t>
            </a:r>
          </a:p>
        </p:txBody>
      </p:sp>
      <p:cxnSp>
        <p:nvCxnSpPr>
          <p:cNvPr id="11" name="Straight Connector 8">
            <a:extLst>
              <a:ext uri="{FF2B5EF4-FFF2-40B4-BE49-F238E27FC236}">
                <a16:creationId xmlns:a16="http://schemas.microsoft.com/office/drawing/2014/main" id="{55284240-F79C-82CD-E02F-32A014C91FFB}"/>
              </a:ext>
            </a:extLst>
          </p:cNvPr>
          <p:cNvCxnSpPr/>
          <p:nvPr/>
        </p:nvCxnSpPr>
        <p:spPr>
          <a:xfrm flipV="1">
            <a:off x="689233" y="1408703"/>
            <a:ext cx="4566481" cy="3098367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9">
            <a:extLst>
              <a:ext uri="{FF2B5EF4-FFF2-40B4-BE49-F238E27FC236}">
                <a16:creationId xmlns:a16="http://schemas.microsoft.com/office/drawing/2014/main" id="{A4B86553-743D-4B80-9607-4D8EBFE8533D}"/>
              </a:ext>
            </a:extLst>
          </p:cNvPr>
          <p:cNvCxnSpPr/>
          <p:nvPr/>
        </p:nvCxnSpPr>
        <p:spPr>
          <a:xfrm>
            <a:off x="701509" y="1408702"/>
            <a:ext cx="5338014" cy="322900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>
            <a:extLst>
              <a:ext uri="{FF2B5EF4-FFF2-40B4-BE49-F238E27FC236}">
                <a16:creationId xmlns:a16="http://schemas.microsoft.com/office/drawing/2014/main" id="{0DD9B5C4-9122-2882-C004-2C0BDC3F6EBB}"/>
              </a:ext>
            </a:extLst>
          </p:cNvPr>
          <p:cNvSpPr txBox="1"/>
          <p:nvPr/>
        </p:nvSpPr>
        <p:spPr>
          <a:xfrm>
            <a:off x="5745831" y="4106816"/>
            <a:ext cx="108234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Demand D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A660FDFB-6A5A-5598-17F7-B397C27F75DE}"/>
              </a:ext>
            </a:extLst>
          </p:cNvPr>
          <p:cNvSpPr txBox="1"/>
          <p:nvPr/>
        </p:nvSpPr>
        <p:spPr>
          <a:xfrm>
            <a:off x="4766069" y="1036894"/>
            <a:ext cx="899605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Supply S</a:t>
            </a:r>
          </a:p>
        </p:txBody>
      </p:sp>
      <p:cxnSp>
        <p:nvCxnSpPr>
          <p:cNvPr id="15" name="Straight Connector 18">
            <a:extLst>
              <a:ext uri="{FF2B5EF4-FFF2-40B4-BE49-F238E27FC236}">
                <a16:creationId xmlns:a16="http://schemas.microsoft.com/office/drawing/2014/main" id="{CEAC62D4-55BF-C1E5-C681-B654D1ADEBFF}"/>
              </a:ext>
            </a:extLst>
          </p:cNvPr>
          <p:cNvCxnSpPr/>
          <p:nvPr/>
        </p:nvCxnSpPr>
        <p:spPr>
          <a:xfrm flipH="1">
            <a:off x="689233" y="3780229"/>
            <a:ext cx="4566481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2">
            <a:extLst>
              <a:ext uri="{FF2B5EF4-FFF2-40B4-BE49-F238E27FC236}">
                <a16:creationId xmlns:a16="http://schemas.microsoft.com/office/drawing/2014/main" id="{8CE89A66-7994-766A-101A-F1FFBD785469}"/>
              </a:ext>
            </a:extLst>
          </p:cNvPr>
          <p:cNvSpPr txBox="1"/>
          <p:nvPr/>
        </p:nvSpPr>
        <p:spPr>
          <a:xfrm>
            <a:off x="219905" y="3625435"/>
            <a:ext cx="476599" cy="315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451" baseline="-25000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</a:p>
        </p:txBody>
      </p:sp>
      <p:cxnSp>
        <p:nvCxnSpPr>
          <p:cNvPr id="17" name="Straight Connector 18">
            <a:extLst>
              <a:ext uri="{FF2B5EF4-FFF2-40B4-BE49-F238E27FC236}">
                <a16:creationId xmlns:a16="http://schemas.microsoft.com/office/drawing/2014/main" id="{DE7FCC30-C305-9D75-6F66-3FFEE3150ED0}"/>
              </a:ext>
            </a:extLst>
          </p:cNvPr>
          <p:cNvCxnSpPr/>
          <p:nvPr/>
        </p:nvCxnSpPr>
        <p:spPr>
          <a:xfrm flipH="1">
            <a:off x="716383" y="3192371"/>
            <a:ext cx="287397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8">
            <a:extLst>
              <a:ext uri="{FF2B5EF4-FFF2-40B4-BE49-F238E27FC236}">
                <a16:creationId xmlns:a16="http://schemas.microsoft.com/office/drawing/2014/main" id="{906415DB-847D-A942-473F-DD8365717935}"/>
              </a:ext>
            </a:extLst>
          </p:cNvPr>
          <p:cNvCxnSpPr/>
          <p:nvPr/>
        </p:nvCxnSpPr>
        <p:spPr>
          <a:xfrm>
            <a:off x="2668638" y="3192373"/>
            <a:ext cx="7271" cy="170660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C7E51F0-F40E-6F3B-218C-EF719E25E5BC}"/>
              </a:ext>
            </a:extLst>
          </p:cNvPr>
          <p:cNvCxnSpPr/>
          <p:nvPr/>
        </p:nvCxnSpPr>
        <p:spPr>
          <a:xfrm>
            <a:off x="3590353" y="3192373"/>
            <a:ext cx="0" cy="170660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feld 19">
            <a:extLst>
              <a:ext uri="{FF2B5EF4-FFF2-40B4-BE49-F238E27FC236}">
                <a16:creationId xmlns:a16="http://schemas.microsoft.com/office/drawing/2014/main" id="{85AB58E7-0BB3-9C00-D9B1-F66A7332F07C}"/>
              </a:ext>
            </a:extLst>
          </p:cNvPr>
          <p:cNvSpPr txBox="1"/>
          <p:nvPr/>
        </p:nvSpPr>
        <p:spPr>
          <a:xfrm>
            <a:off x="1277314" y="3314578"/>
            <a:ext cx="306494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A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14860ED6-160B-D412-E642-D0417CAEF3AC}"/>
              </a:ext>
            </a:extLst>
          </p:cNvPr>
          <p:cNvSpPr txBox="1"/>
          <p:nvPr/>
        </p:nvSpPr>
        <p:spPr>
          <a:xfrm>
            <a:off x="2387712" y="3388324"/>
            <a:ext cx="298480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B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3F1A98DD-FC68-16BB-C269-AEB57F46ECCF}"/>
              </a:ext>
            </a:extLst>
          </p:cNvPr>
          <p:cNvSpPr txBox="1"/>
          <p:nvPr/>
        </p:nvSpPr>
        <p:spPr>
          <a:xfrm>
            <a:off x="3180246" y="3445213"/>
            <a:ext cx="418704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C``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CFB97E77-457A-B700-233C-D313CB5A13F3}"/>
              </a:ext>
            </a:extLst>
          </p:cNvPr>
          <p:cNvSpPr txBox="1"/>
          <p:nvPr/>
        </p:nvSpPr>
        <p:spPr>
          <a:xfrm>
            <a:off x="3694062" y="3379895"/>
            <a:ext cx="31290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D</a:t>
            </a:r>
          </a:p>
        </p:txBody>
      </p:sp>
      <p:cxnSp>
        <p:nvCxnSpPr>
          <p:cNvPr id="24" name="Straight Connector 8">
            <a:extLst>
              <a:ext uri="{FF2B5EF4-FFF2-40B4-BE49-F238E27FC236}">
                <a16:creationId xmlns:a16="http://schemas.microsoft.com/office/drawing/2014/main" id="{43D7368F-A842-8460-9C2C-A962B72BDE18}"/>
              </a:ext>
            </a:extLst>
          </p:cNvPr>
          <p:cNvCxnSpPr/>
          <p:nvPr/>
        </p:nvCxnSpPr>
        <p:spPr>
          <a:xfrm flipV="1">
            <a:off x="2675908" y="1546943"/>
            <a:ext cx="3331192" cy="2256200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feld 24">
            <a:extLst>
              <a:ext uri="{FF2B5EF4-FFF2-40B4-BE49-F238E27FC236}">
                <a16:creationId xmlns:a16="http://schemas.microsoft.com/office/drawing/2014/main" id="{3377A81A-7F9F-82AC-FF1C-E4F84AF69AC5}"/>
              </a:ext>
            </a:extLst>
          </p:cNvPr>
          <p:cNvSpPr txBox="1"/>
          <p:nvPr/>
        </p:nvSpPr>
        <p:spPr>
          <a:xfrm>
            <a:off x="2741225" y="3257689"/>
            <a:ext cx="357790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C`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F1621C53-9AEA-1CFB-3CCB-B970BE5D48BF}"/>
              </a:ext>
            </a:extLst>
          </p:cNvPr>
          <p:cNvSpPr txBox="1"/>
          <p:nvPr/>
        </p:nvSpPr>
        <p:spPr>
          <a:xfrm>
            <a:off x="5713505" y="1167529"/>
            <a:ext cx="960519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Supply S`</a:t>
            </a:r>
          </a:p>
        </p:txBody>
      </p:sp>
      <p:sp>
        <p:nvSpPr>
          <p:cNvPr id="27" name="TextBox 15">
            <a:extLst>
              <a:ext uri="{FF2B5EF4-FFF2-40B4-BE49-F238E27FC236}">
                <a16:creationId xmlns:a16="http://schemas.microsoft.com/office/drawing/2014/main" id="{36A52B7B-CDE1-EC4B-410F-CC36256BFA01}"/>
              </a:ext>
            </a:extLst>
          </p:cNvPr>
          <p:cNvSpPr txBox="1"/>
          <p:nvPr/>
        </p:nvSpPr>
        <p:spPr>
          <a:xfrm>
            <a:off x="1448984" y="5217004"/>
            <a:ext cx="15048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Import quota Q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EF2F624D-DFB8-631F-9869-2918D943F5E0}"/>
              </a:ext>
            </a:extLst>
          </p:cNvPr>
          <p:cNvSpPr txBox="1"/>
          <p:nvPr/>
        </p:nvSpPr>
        <p:spPr>
          <a:xfrm rot="16200000">
            <a:off x="2119931" y="4624990"/>
            <a:ext cx="457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200" dirty="0"/>
              <a:t>{</a:t>
            </a:r>
          </a:p>
        </p:txBody>
      </p:sp>
      <p:cxnSp>
        <p:nvCxnSpPr>
          <p:cNvPr id="29" name="Straight Connector 18">
            <a:extLst>
              <a:ext uri="{FF2B5EF4-FFF2-40B4-BE49-F238E27FC236}">
                <a16:creationId xmlns:a16="http://schemas.microsoft.com/office/drawing/2014/main" id="{10B2931E-6A1F-D39B-0861-417A8413B9CE}"/>
              </a:ext>
            </a:extLst>
          </p:cNvPr>
          <p:cNvCxnSpPr/>
          <p:nvPr/>
        </p:nvCxnSpPr>
        <p:spPr>
          <a:xfrm flipH="1">
            <a:off x="1788018" y="3780189"/>
            <a:ext cx="17908" cy="1118789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mit Pfeil 29">
            <a:extLst>
              <a:ext uri="{FF2B5EF4-FFF2-40B4-BE49-F238E27FC236}">
                <a16:creationId xmlns:a16="http://schemas.microsoft.com/office/drawing/2014/main" id="{09DBC7B7-C424-B03A-0833-D67C0700A3C5}"/>
              </a:ext>
            </a:extLst>
          </p:cNvPr>
          <p:cNvCxnSpPr/>
          <p:nvPr/>
        </p:nvCxnSpPr>
        <p:spPr>
          <a:xfrm>
            <a:off x="4287078" y="2156420"/>
            <a:ext cx="629479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hteck 30">
            <a:extLst>
              <a:ext uri="{FF2B5EF4-FFF2-40B4-BE49-F238E27FC236}">
                <a16:creationId xmlns:a16="http://schemas.microsoft.com/office/drawing/2014/main" id="{F65FBC36-8F98-09C0-BF65-112250A6C7DE}"/>
              </a:ext>
            </a:extLst>
          </p:cNvPr>
          <p:cNvSpPr/>
          <p:nvPr/>
        </p:nvSpPr>
        <p:spPr>
          <a:xfrm>
            <a:off x="177979" y="2962700"/>
            <a:ext cx="5437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endParaRPr lang="de-DE" dirty="0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1922ACD2-7735-8A50-D8A7-D87958EF38C4}"/>
              </a:ext>
            </a:extLst>
          </p:cNvPr>
          <p:cNvSpPr txBox="1"/>
          <p:nvPr/>
        </p:nvSpPr>
        <p:spPr>
          <a:xfrm rot="16200000">
            <a:off x="3080714" y="4611740"/>
            <a:ext cx="457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200" dirty="0"/>
              <a:t>{</a:t>
            </a:r>
          </a:p>
        </p:txBody>
      </p:sp>
      <p:sp>
        <p:nvSpPr>
          <p:cNvPr id="33" name="TextBox 15">
            <a:extLst>
              <a:ext uri="{FF2B5EF4-FFF2-40B4-BE49-F238E27FC236}">
                <a16:creationId xmlns:a16="http://schemas.microsoft.com/office/drawing/2014/main" id="{075B4CCF-CDD4-8C45-A311-319F6E43585F}"/>
              </a:ext>
            </a:extLst>
          </p:cNvPr>
          <p:cNvSpPr txBox="1"/>
          <p:nvPr/>
        </p:nvSpPr>
        <p:spPr>
          <a:xfrm>
            <a:off x="2972473" y="5233812"/>
            <a:ext cx="6382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E20ADE3-7479-2E53-7038-69E35EF10FBB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1CEB9059-2D33-603F-03CE-0D755EBFE130}"/>
              </a:ext>
            </a:extLst>
          </p:cNvPr>
          <p:cNvSpPr txBox="1"/>
          <p:nvPr/>
        </p:nvSpPr>
        <p:spPr>
          <a:xfrm>
            <a:off x="7397792" y="822118"/>
            <a:ext cx="4926220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u="sng" dirty="0" err="1"/>
              <a:t>Effects</a:t>
            </a:r>
            <a:r>
              <a:rPr lang="de-DE" sz="2400" u="sng" dirty="0"/>
              <a:t>:</a:t>
            </a:r>
          </a:p>
          <a:p>
            <a:endParaRPr lang="de-DE" sz="2400" dirty="0"/>
          </a:p>
          <a:p>
            <a:pPr marL="259204" indent="-259204">
              <a:buFont typeface="Arial" panose="020B0604020202020204" pitchFamily="34" charset="0"/>
              <a:buChar char="•"/>
            </a:pPr>
            <a:r>
              <a:rPr lang="de-DE" sz="2400" dirty="0"/>
              <a:t>A: Producers Surplus </a:t>
            </a:r>
            <a:r>
              <a:rPr lang="de-DE" sz="2400" dirty="0">
                <a:latin typeface="Arial Unicode MS"/>
                <a:ea typeface="Arial Unicode MS"/>
                <a:cs typeface="Arial Unicode MS"/>
              </a:rPr>
              <a:t>↑</a:t>
            </a:r>
            <a:endParaRPr lang="de-DE" sz="2400" dirty="0"/>
          </a:p>
          <a:p>
            <a:pPr marL="259204" indent="-259204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259204" indent="-259204">
              <a:buFont typeface="Arial" panose="020B0604020202020204" pitchFamily="34" charset="0"/>
              <a:buChar char="•"/>
            </a:pPr>
            <a:r>
              <a:rPr lang="de-DE" sz="2400" dirty="0"/>
              <a:t>A+B+ C`+C``+D : </a:t>
            </a:r>
            <a:r>
              <a:rPr lang="de-DE" sz="2400" dirty="0" err="1"/>
              <a:t>Cosumers</a:t>
            </a:r>
            <a:r>
              <a:rPr lang="de-DE" sz="2400" dirty="0"/>
              <a:t> Surplus </a:t>
            </a:r>
            <a:r>
              <a:rPr lang="de-DE" sz="2400" dirty="0">
                <a:latin typeface="Arial Unicode MS"/>
                <a:ea typeface="Arial Unicode MS"/>
                <a:cs typeface="Arial Unicode MS"/>
              </a:rPr>
              <a:t>↓</a:t>
            </a:r>
            <a:endParaRPr lang="de-DE" sz="2400" dirty="0"/>
          </a:p>
          <a:p>
            <a:pPr marL="259204" indent="-259204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259204" indent="-259204">
              <a:buFont typeface="Arial" panose="020B0604020202020204" pitchFamily="34" charset="0"/>
              <a:buChar char="•"/>
            </a:pPr>
            <a:r>
              <a:rPr lang="de-DE" sz="2400" dirty="0"/>
              <a:t>C`+C``: </a:t>
            </a:r>
            <a:r>
              <a:rPr lang="de-DE" sz="2400" dirty="0" err="1"/>
              <a:t>Quota</a:t>
            </a:r>
            <a:r>
              <a:rPr lang="de-DE" sz="2400" dirty="0"/>
              <a:t> </a:t>
            </a:r>
            <a:r>
              <a:rPr lang="de-DE" sz="2400" dirty="0" err="1"/>
              <a:t>rent</a:t>
            </a:r>
            <a:r>
              <a:rPr lang="de-DE" sz="2400" dirty="0"/>
              <a:t> </a:t>
            </a:r>
            <a:r>
              <a:rPr lang="de-DE" sz="2400" dirty="0">
                <a:latin typeface="Arial Unicode MS"/>
                <a:ea typeface="Arial Unicode MS"/>
                <a:cs typeface="Arial Unicode MS"/>
              </a:rPr>
              <a:t>↑</a:t>
            </a:r>
          </a:p>
          <a:p>
            <a:pPr marL="259204" indent="-259204">
              <a:buFont typeface="Arial" panose="020B0604020202020204" pitchFamily="34" charset="0"/>
              <a:buChar char="•"/>
            </a:pPr>
            <a:endParaRPr lang="de-DE" sz="2400" dirty="0">
              <a:latin typeface="Arial Unicode MS"/>
              <a:ea typeface="Arial Unicode MS"/>
              <a:cs typeface="Arial Unicode MS"/>
            </a:endParaRPr>
          </a:p>
          <a:p>
            <a:pPr marL="259204" indent="-259204">
              <a:buFont typeface="Arial" panose="020B0604020202020204" pitchFamily="34" charset="0"/>
              <a:buChar char="•"/>
            </a:pPr>
            <a:r>
              <a:rPr lang="de-DE" sz="2400" dirty="0"/>
              <a:t>B + D: Change in </a:t>
            </a:r>
            <a:r>
              <a:rPr lang="de-DE" sz="2400" dirty="0" err="1"/>
              <a:t>Welfare</a:t>
            </a:r>
            <a:r>
              <a:rPr lang="de-DE" sz="2400" dirty="0"/>
              <a:t> </a:t>
            </a:r>
            <a:r>
              <a:rPr lang="de-DE" sz="2400" dirty="0">
                <a:latin typeface="Arial Unicode MS"/>
                <a:ea typeface="Arial Unicode MS"/>
                <a:cs typeface="Arial Unicode MS"/>
              </a:rPr>
              <a:t>↓</a:t>
            </a:r>
            <a:endParaRPr lang="de-DE" sz="2400" dirty="0"/>
          </a:p>
          <a:p>
            <a:pPr marL="259204" indent="-259204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259204" indent="-259204">
              <a:buFont typeface="Arial" panose="020B0604020202020204" pitchFamily="34" charset="0"/>
              <a:buChar char="•"/>
            </a:pP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496717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F76F60-A68C-2406-FE46-62FB3F64EB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710ED2D-6C77-81F1-F7F7-AD82423EF0BB}"/>
              </a:ext>
            </a:extLst>
          </p:cNvPr>
          <p:cNvSpPr txBox="1">
            <a:spLocks/>
          </p:cNvSpPr>
          <p:nvPr/>
        </p:nvSpPr>
        <p:spPr>
          <a:xfrm>
            <a:off x="1938720" y="249482"/>
            <a:ext cx="7464960" cy="640485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991" dirty="0">
                <a:solidFill>
                  <a:sysClr val="windowText" lastClr="000000"/>
                </a:solidFill>
              </a:rPr>
              <a:t>Differences between tariffs and quota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E17B122-9663-890C-F8E9-75E2EA714963}"/>
              </a:ext>
            </a:extLst>
          </p:cNvPr>
          <p:cNvSpPr txBox="1"/>
          <p:nvPr/>
        </p:nvSpPr>
        <p:spPr>
          <a:xfrm>
            <a:off x="1" y="809791"/>
            <a:ext cx="12192000" cy="32632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200" dirty="0"/>
              <a:t>In general, the effects of tariffs and quotas are the same, but they differ in their practical effects:</a:t>
            </a:r>
          </a:p>
          <a:p>
            <a:endParaRPr lang="de-DE" sz="2200" dirty="0"/>
          </a:p>
          <a:p>
            <a:pPr marL="414726" indent="-414726">
              <a:buFont typeface="Arial" panose="020B0604020202020204" pitchFamily="34" charset="0"/>
              <a:buChar char="•"/>
            </a:pPr>
            <a:r>
              <a:rPr lang="en-US" sz="2200" dirty="0"/>
              <a:t>Rent seeking: lobby expenditure to obtain an import quota ties up resources, whereas with a tariff all market participants can calculate directly with the surcharge</a:t>
            </a:r>
          </a:p>
          <a:p>
            <a:pPr marL="414726" indent="-414726">
              <a:buFont typeface="Arial" panose="020B0604020202020204" pitchFamily="34" charset="0"/>
              <a:buChar char="•"/>
            </a:pPr>
            <a:endParaRPr lang="de-DE" sz="2200" dirty="0"/>
          </a:p>
          <a:p>
            <a:pPr marL="414726" indent="-414726">
              <a:buFont typeface="Arial" panose="020B0604020202020204" pitchFamily="34" charset="0"/>
              <a:buChar char="•"/>
            </a:pPr>
            <a:r>
              <a:rPr lang="en-US" sz="2200" dirty="0"/>
              <a:t>A quota has a direct influence on the quantity, whereas with a tariff the effect can only be estimated due to a demand structure that is unknown in principle</a:t>
            </a:r>
          </a:p>
          <a:p>
            <a:pPr marL="414726" indent="-414726">
              <a:buFont typeface="Arial" panose="020B0604020202020204" pitchFamily="34" charset="0"/>
              <a:buChar char="•"/>
            </a:pPr>
            <a:endParaRPr lang="de-DE" sz="2200" dirty="0"/>
          </a:p>
          <a:p>
            <a:pPr marL="414726" indent="-414726">
              <a:buFont typeface="Arial" panose="020B0604020202020204" pitchFamily="34" charset="0"/>
              <a:buChar char="•"/>
            </a:pPr>
            <a:r>
              <a:rPr lang="en-US" sz="2200" dirty="0"/>
              <a:t>The tariff has a direct price effect, whereas the price is only indirectly influenced by a quota.</a:t>
            </a:r>
            <a:endParaRPr lang="de-DE" sz="2903" dirty="0"/>
          </a:p>
          <a:p>
            <a:pPr marL="259204" indent="-259204">
              <a:buFont typeface="Arial" panose="020B0604020202020204" pitchFamily="34" charset="0"/>
              <a:buChar char="•"/>
            </a:pPr>
            <a:endParaRPr lang="de-DE" sz="2903" dirty="0"/>
          </a:p>
          <a:p>
            <a:pPr marL="259204" indent="-259204">
              <a:buFont typeface="Arial" panose="020B0604020202020204" pitchFamily="34" charset="0"/>
              <a:buChar char="•"/>
            </a:pPr>
            <a:endParaRPr lang="de-DE" sz="2903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2CA3F509-CD0D-C375-D363-DBD7E7512BF5}"/>
              </a:ext>
            </a:extLst>
          </p:cNvPr>
          <p:cNvSpPr/>
          <p:nvPr/>
        </p:nvSpPr>
        <p:spPr>
          <a:xfrm>
            <a:off x="8689605" y="421644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6214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365DE9-B3BD-82E2-D4F1-15F4B7F06E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AFD36F1-9651-6DDB-E96D-9859DEF1412F}"/>
              </a:ext>
            </a:extLst>
          </p:cNvPr>
          <p:cNvSpPr txBox="1">
            <a:spLocks/>
          </p:cNvSpPr>
          <p:nvPr/>
        </p:nvSpPr>
        <p:spPr>
          <a:xfrm>
            <a:off x="1938720" y="68914"/>
            <a:ext cx="7464960" cy="640485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de-DE" sz="4000" dirty="0"/>
              <a:t>Model </a:t>
            </a:r>
            <a:r>
              <a:rPr lang="de-DE" sz="4000" dirty="0" err="1"/>
              <a:t>of</a:t>
            </a:r>
            <a:r>
              <a:rPr lang="de-DE" sz="4000" dirty="0"/>
              <a:t> </a:t>
            </a:r>
            <a:r>
              <a:rPr lang="de-DE" sz="4000" dirty="0" err="1"/>
              <a:t>general</a:t>
            </a:r>
            <a:r>
              <a:rPr lang="de-DE" sz="4000" dirty="0"/>
              <a:t> trade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4E78C31-690F-3260-024D-9A8316E5F14C}"/>
              </a:ext>
            </a:extLst>
          </p:cNvPr>
          <p:cNvSpPr txBox="1">
            <a:spLocks/>
          </p:cNvSpPr>
          <p:nvPr/>
        </p:nvSpPr>
        <p:spPr>
          <a:xfrm>
            <a:off x="186461" y="709399"/>
            <a:ext cx="10254341" cy="3407502"/>
          </a:xfrm>
          <a:prstGeom prst="rect">
            <a:avLst/>
          </a:prstGeom>
        </p:spPr>
        <p:txBody>
          <a:bodyPr/>
          <a:lstStyle>
            <a:lvl1pPr marL="0" marR="0" indent="0" rtl="0" hangingPunct="0">
              <a:spcBef>
                <a:spcPts val="0"/>
              </a:spcBef>
              <a:spcAft>
                <a:spcPts val="1417"/>
              </a:spcAft>
              <a:tabLst/>
              <a:defRPr lang="de-DE" sz="32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supply and demand structure of a trading partner has a relevant size relative to the world market </a:t>
            </a:r>
          </a:p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simplify matters, only two countries A and B are considered.</a:t>
            </a:r>
          </a:p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W.o.l.g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we assume, that we have higher equilibrium price of the good in country A than in country B in the case without trade relations</a:t>
            </a:r>
            <a:endParaRPr lang="en-US" altLang="en-US" sz="2177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903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8AC8CE93-AC16-7C05-1593-0A865070B9BA}"/>
              </a:ext>
            </a:extLst>
          </p:cNvPr>
          <p:cNvSpPr/>
          <p:nvPr/>
        </p:nvSpPr>
        <p:spPr>
          <a:xfrm>
            <a:off x="8689605" y="421644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7221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509</Words>
  <Application>Microsoft Office PowerPoint</Application>
  <PresentationFormat>Breitbild</PresentationFormat>
  <Paragraphs>152</Paragraphs>
  <Slides>13</Slides>
  <Notes>13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20" baseType="lpstr">
      <vt:lpstr>Arial</vt:lpstr>
      <vt:lpstr>Arial Unicode MS</vt:lpstr>
      <vt:lpstr>Calibri</vt:lpstr>
      <vt:lpstr>Calibri Light</vt:lpstr>
      <vt:lpstr>Sparkasse Rg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Außenwirtschaft</dc:title>
  <dc:creator>BK</dc:creator>
  <cp:lastModifiedBy>Köster, Bernhard Johannes</cp:lastModifiedBy>
  <cp:revision>527</cp:revision>
  <dcterms:created xsi:type="dcterms:W3CDTF">2019-02-11T10:45:01Z</dcterms:created>
  <dcterms:modified xsi:type="dcterms:W3CDTF">2025-04-14T19:25:31Z</dcterms:modified>
</cp:coreProperties>
</file>