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1405" r:id="rId2"/>
    <p:sldId id="1428" r:id="rId3"/>
    <p:sldId id="1434" r:id="rId4"/>
    <p:sldId id="1429" r:id="rId5"/>
    <p:sldId id="1432" r:id="rId6"/>
    <p:sldId id="1439" r:id="rId7"/>
    <p:sldId id="1440" r:id="rId8"/>
    <p:sldId id="1436" r:id="rId9"/>
    <p:sldId id="1431" r:id="rId10"/>
    <p:sldId id="1438" r:id="rId11"/>
    <p:sldId id="1435" r:id="rId12"/>
    <p:sldId id="1437" r:id="rId13"/>
  </p:sldIdLst>
  <p:sldSz cx="12192000" cy="6858000"/>
  <p:notesSz cx="7099300" cy="1023461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054" autoAdjust="0"/>
    <p:restoredTop sz="94660"/>
  </p:normalViewPr>
  <p:slideViewPr>
    <p:cSldViewPr snapToGrid="0">
      <p:cViewPr varScale="1">
        <p:scale>
          <a:sx n="43" d="100"/>
          <a:sy n="43" d="100"/>
        </p:scale>
        <p:origin x="1116" y="4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6363" cy="513508"/>
          </a:xfrm>
          <a:prstGeom prst="rect">
            <a:avLst/>
          </a:prstGeom>
        </p:spPr>
        <p:txBody>
          <a:bodyPr vert="horz" lIns="99048" tIns="49524" rIns="99048" bIns="49524" rtlCol="0"/>
          <a:lstStyle>
            <a:lvl1pPr algn="l">
              <a:defRPr sz="1300"/>
            </a:lvl1pPr>
          </a:lstStyle>
          <a:p>
            <a:endParaRPr lang="de-DE"/>
          </a:p>
        </p:txBody>
      </p:sp>
      <p:sp>
        <p:nvSpPr>
          <p:cNvPr id="3" name="Datumsplatzhalter 2"/>
          <p:cNvSpPr>
            <a:spLocks noGrp="1"/>
          </p:cNvSpPr>
          <p:nvPr>
            <p:ph type="dt" idx="1"/>
          </p:nvPr>
        </p:nvSpPr>
        <p:spPr>
          <a:xfrm>
            <a:off x="4021294" y="0"/>
            <a:ext cx="3076363" cy="513508"/>
          </a:xfrm>
          <a:prstGeom prst="rect">
            <a:avLst/>
          </a:prstGeom>
        </p:spPr>
        <p:txBody>
          <a:bodyPr vert="horz" lIns="99048" tIns="49524" rIns="99048" bIns="49524" rtlCol="0"/>
          <a:lstStyle>
            <a:lvl1pPr algn="r">
              <a:defRPr sz="1300"/>
            </a:lvl1pPr>
          </a:lstStyle>
          <a:p>
            <a:fld id="{D6688DB8-530C-4269-8329-B8EA10861C27}" type="datetimeFigureOut">
              <a:rPr lang="de-DE" smtClean="0"/>
              <a:t>07.04.2025</a:t>
            </a:fld>
            <a:endParaRPr lang="de-DE"/>
          </a:p>
        </p:txBody>
      </p:sp>
      <p:sp>
        <p:nvSpPr>
          <p:cNvPr id="4" name="Folienbildplatzhalter 3"/>
          <p:cNvSpPr>
            <a:spLocks noGrp="1" noRot="1" noChangeAspect="1"/>
          </p:cNvSpPr>
          <p:nvPr>
            <p:ph type="sldImg" idx="2"/>
          </p:nvPr>
        </p:nvSpPr>
        <p:spPr>
          <a:xfrm>
            <a:off x="479425" y="1279525"/>
            <a:ext cx="6140450" cy="3454400"/>
          </a:xfrm>
          <a:prstGeom prst="rect">
            <a:avLst/>
          </a:prstGeom>
          <a:noFill/>
          <a:ln w="12700">
            <a:solidFill>
              <a:prstClr val="black"/>
            </a:solidFill>
          </a:ln>
        </p:spPr>
        <p:txBody>
          <a:bodyPr vert="horz" lIns="99048" tIns="49524" rIns="99048" bIns="49524" rtlCol="0" anchor="ctr"/>
          <a:lstStyle/>
          <a:p>
            <a:endParaRPr lang="de-DE"/>
          </a:p>
        </p:txBody>
      </p:sp>
      <p:sp>
        <p:nvSpPr>
          <p:cNvPr id="5" name="Notizenplatzhalter 4"/>
          <p:cNvSpPr>
            <a:spLocks noGrp="1"/>
          </p:cNvSpPr>
          <p:nvPr>
            <p:ph type="body" sz="quarter" idx="3"/>
          </p:nvPr>
        </p:nvSpPr>
        <p:spPr>
          <a:xfrm>
            <a:off x="709930" y="4925407"/>
            <a:ext cx="5679440" cy="4029879"/>
          </a:xfrm>
          <a:prstGeom prst="rect">
            <a:avLst/>
          </a:prstGeom>
        </p:spPr>
        <p:txBody>
          <a:bodyPr vert="horz" lIns="99048" tIns="49524" rIns="99048" bIns="49524"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9721107"/>
            <a:ext cx="3076363" cy="513507"/>
          </a:xfrm>
          <a:prstGeom prst="rect">
            <a:avLst/>
          </a:prstGeom>
        </p:spPr>
        <p:txBody>
          <a:bodyPr vert="horz" lIns="99048" tIns="49524" rIns="99048" bIns="49524" rtlCol="0" anchor="b"/>
          <a:lstStyle>
            <a:lvl1pPr algn="l">
              <a:defRPr sz="1300"/>
            </a:lvl1pPr>
          </a:lstStyle>
          <a:p>
            <a:endParaRPr lang="de-DE"/>
          </a:p>
        </p:txBody>
      </p:sp>
      <p:sp>
        <p:nvSpPr>
          <p:cNvPr id="7" name="Foliennummernplatzhalter 6"/>
          <p:cNvSpPr>
            <a:spLocks noGrp="1"/>
          </p:cNvSpPr>
          <p:nvPr>
            <p:ph type="sldNum" sz="quarter" idx="5"/>
          </p:nvPr>
        </p:nvSpPr>
        <p:spPr>
          <a:xfrm>
            <a:off x="4021294" y="9721107"/>
            <a:ext cx="3076363" cy="513507"/>
          </a:xfrm>
          <a:prstGeom prst="rect">
            <a:avLst/>
          </a:prstGeom>
        </p:spPr>
        <p:txBody>
          <a:bodyPr vert="horz" lIns="99048" tIns="49524" rIns="99048" bIns="49524" rtlCol="0" anchor="b"/>
          <a:lstStyle>
            <a:lvl1pPr algn="r">
              <a:defRPr sz="13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830611" algn="l"/>
                <a:tab pos="1659402" algn="l"/>
                <a:tab pos="2493656" algn="l"/>
                <a:tab pos="3322445" algn="l"/>
              </a:tabLst>
              <a:defRPr sz="14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830611" algn="l"/>
                <a:tab pos="1659402" algn="l"/>
                <a:tab pos="2493656" algn="l"/>
                <a:tab pos="3322445" algn="l"/>
              </a:tabLst>
              <a:defRPr sz="14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830611" algn="l"/>
                <a:tab pos="1659402" algn="l"/>
                <a:tab pos="2493656" algn="l"/>
                <a:tab pos="3322445" algn="l"/>
              </a:tabLst>
              <a:defRPr sz="14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830611" algn="l"/>
                <a:tab pos="1659402" algn="l"/>
                <a:tab pos="2493656" algn="l"/>
                <a:tab pos="3322445" algn="l"/>
              </a:tabLst>
              <a:defRPr sz="14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830611" algn="l"/>
                <a:tab pos="1659402" algn="l"/>
                <a:tab pos="2493656" algn="l"/>
                <a:tab pos="3322445" algn="l"/>
              </a:tabLst>
              <a:defRPr sz="1400">
                <a:solidFill>
                  <a:srgbClr val="000000"/>
                </a:solidFill>
                <a:latin typeface="Times New Roman" pitchFamily="18" charset="0"/>
              </a:defRPr>
            </a:lvl5pPr>
            <a:lvl6pPr marL="2885282" indent="-262299" defTabSz="515489" eaLnBrk="0" fontAlgn="base" hangingPunct="0">
              <a:spcBef>
                <a:spcPct val="30000"/>
              </a:spcBef>
              <a:spcAft>
                <a:spcPct val="0"/>
              </a:spcAft>
              <a:buClr>
                <a:srgbClr val="000000"/>
              </a:buClr>
              <a:buSzPct val="100000"/>
              <a:buFont typeface="Times New Roman" pitchFamily="18" charset="0"/>
              <a:tabLst>
                <a:tab pos="830611" algn="l"/>
                <a:tab pos="1659402" algn="l"/>
                <a:tab pos="2493656" algn="l"/>
                <a:tab pos="3322445" algn="l"/>
              </a:tabLst>
              <a:defRPr sz="1400">
                <a:solidFill>
                  <a:srgbClr val="000000"/>
                </a:solidFill>
                <a:latin typeface="Times New Roman" pitchFamily="18" charset="0"/>
              </a:defRPr>
            </a:lvl6pPr>
            <a:lvl7pPr marL="3409878" indent="-262299" defTabSz="515489" eaLnBrk="0" fontAlgn="base" hangingPunct="0">
              <a:spcBef>
                <a:spcPct val="30000"/>
              </a:spcBef>
              <a:spcAft>
                <a:spcPct val="0"/>
              </a:spcAft>
              <a:buClr>
                <a:srgbClr val="000000"/>
              </a:buClr>
              <a:buSzPct val="100000"/>
              <a:buFont typeface="Times New Roman" pitchFamily="18" charset="0"/>
              <a:tabLst>
                <a:tab pos="830611" algn="l"/>
                <a:tab pos="1659402" algn="l"/>
                <a:tab pos="2493656" algn="l"/>
                <a:tab pos="3322445" algn="l"/>
              </a:tabLst>
              <a:defRPr sz="1400">
                <a:solidFill>
                  <a:srgbClr val="000000"/>
                </a:solidFill>
                <a:latin typeface="Times New Roman" pitchFamily="18" charset="0"/>
              </a:defRPr>
            </a:lvl7pPr>
            <a:lvl8pPr marL="3934476" indent="-262299" defTabSz="515489" eaLnBrk="0" fontAlgn="base" hangingPunct="0">
              <a:spcBef>
                <a:spcPct val="30000"/>
              </a:spcBef>
              <a:spcAft>
                <a:spcPct val="0"/>
              </a:spcAft>
              <a:buClr>
                <a:srgbClr val="000000"/>
              </a:buClr>
              <a:buSzPct val="100000"/>
              <a:buFont typeface="Times New Roman" pitchFamily="18" charset="0"/>
              <a:tabLst>
                <a:tab pos="830611" algn="l"/>
                <a:tab pos="1659402" algn="l"/>
                <a:tab pos="2493656" algn="l"/>
                <a:tab pos="3322445" algn="l"/>
              </a:tabLst>
              <a:defRPr sz="1400">
                <a:solidFill>
                  <a:srgbClr val="000000"/>
                </a:solidFill>
                <a:latin typeface="Times New Roman" pitchFamily="18" charset="0"/>
              </a:defRPr>
            </a:lvl8pPr>
            <a:lvl9pPr marL="4459072" indent="-262299" defTabSz="515489" eaLnBrk="0" fontAlgn="base" hangingPunct="0">
              <a:spcBef>
                <a:spcPct val="30000"/>
              </a:spcBef>
              <a:spcAft>
                <a:spcPct val="0"/>
              </a:spcAft>
              <a:buClr>
                <a:srgbClr val="000000"/>
              </a:buClr>
              <a:buSzPct val="100000"/>
              <a:buFont typeface="Times New Roman" pitchFamily="18" charset="0"/>
              <a:tabLst>
                <a:tab pos="830611" algn="l"/>
                <a:tab pos="1659402" algn="l"/>
                <a:tab pos="2493656" algn="l"/>
                <a:tab pos="3322445" algn="l"/>
              </a:tabLst>
              <a:defRPr sz="14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520700" y="917575"/>
            <a:ext cx="8159750" cy="4591050"/>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45555" y="5813615"/>
            <a:ext cx="5226299" cy="5506395"/>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104933" tIns="52465" rIns="104933" bIns="52465"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A9B414-A25F-92CD-183B-3838DCEC3C50}"/>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2A9F3384-C91C-5AF5-04CE-0AA11FC3AF4E}"/>
              </a:ext>
            </a:extLst>
          </p:cNvPr>
          <p:cNvSpPr>
            <a:spLocks noGrp="1" noRot="1" noChangeAspect="1" noResize="1"/>
          </p:cNvSpPr>
          <p:nvPr>
            <p:ph type="sldImg"/>
          </p:nvPr>
        </p:nvSpPr>
        <p:spPr>
          <a:xfrm>
            <a:off x="-74613" y="909638"/>
            <a:ext cx="7974013" cy="4486275"/>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8FD3F116-1F4C-FB17-29E2-EF612A3B4045}"/>
              </a:ext>
            </a:extLst>
          </p:cNvPr>
          <p:cNvSpPr txBox="1">
            <a:spLocks noGrp="1"/>
          </p:cNvSpPr>
          <p:nvPr>
            <p:ph type="body" sz="quarter" idx="1"/>
          </p:nvPr>
        </p:nvSpPr>
        <p:spPr>
          <a:xfrm>
            <a:off x="709930" y="4925407"/>
            <a:ext cx="5679440" cy="284681"/>
          </a:xfrm>
        </p:spPr>
        <p:txBody>
          <a:bodyPr>
            <a:spAutoFit/>
          </a:bodyPr>
          <a:lstStyle/>
          <a:p>
            <a:endParaRPr lang="de-DE" dirty="0"/>
          </a:p>
        </p:txBody>
      </p:sp>
    </p:spTree>
    <p:extLst>
      <p:ext uri="{BB962C8B-B14F-4D97-AF65-F5344CB8AC3E}">
        <p14:creationId xmlns:p14="http://schemas.microsoft.com/office/powerpoint/2010/main" val="22831269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B47065-BDE5-B04D-80C4-6B77065A95A3}"/>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CD4FE05B-0E58-A63C-7DEB-C183EA49639D}"/>
              </a:ext>
            </a:extLst>
          </p:cNvPr>
          <p:cNvSpPr>
            <a:spLocks noGrp="1" noRot="1" noChangeAspect="1" noResize="1"/>
          </p:cNvSpPr>
          <p:nvPr>
            <p:ph type="sldImg"/>
          </p:nvPr>
        </p:nvSpPr>
        <p:spPr>
          <a:xfrm>
            <a:off x="-74613" y="909638"/>
            <a:ext cx="7974013" cy="4486275"/>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58B11326-3B2F-014C-FCA2-652AC9B83BC0}"/>
              </a:ext>
            </a:extLst>
          </p:cNvPr>
          <p:cNvSpPr txBox="1">
            <a:spLocks noGrp="1"/>
          </p:cNvSpPr>
          <p:nvPr>
            <p:ph type="body" sz="quarter" idx="1"/>
          </p:nvPr>
        </p:nvSpPr>
        <p:spPr>
          <a:xfrm>
            <a:off x="709930" y="4925407"/>
            <a:ext cx="5679440" cy="284681"/>
          </a:xfrm>
        </p:spPr>
        <p:txBody>
          <a:bodyPr>
            <a:spAutoFit/>
          </a:bodyPr>
          <a:lstStyle/>
          <a:p>
            <a:endParaRPr lang="de-DE" dirty="0"/>
          </a:p>
        </p:txBody>
      </p:sp>
    </p:spTree>
    <p:extLst>
      <p:ext uri="{BB962C8B-B14F-4D97-AF65-F5344CB8AC3E}">
        <p14:creationId xmlns:p14="http://schemas.microsoft.com/office/powerpoint/2010/main" val="29060143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A2781D-7CB4-1480-B883-EAE973D96258}"/>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D7C11B9B-3E0A-A25E-1A5D-C9C5DCF626FB}"/>
              </a:ext>
            </a:extLst>
          </p:cNvPr>
          <p:cNvSpPr>
            <a:spLocks noGrp="1" noRot="1" noChangeAspect="1" noResize="1"/>
          </p:cNvSpPr>
          <p:nvPr>
            <p:ph type="sldImg"/>
          </p:nvPr>
        </p:nvSpPr>
        <p:spPr>
          <a:xfrm>
            <a:off x="-74613" y="909638"/>
            <a:ext cx="7974013" cy="4486275"/>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6D8FCF2E-85AA-2052-3314-A12D387210C3}"/>
              </a:ext>
            </a:extLst>
          </p:cNvPr>
          <p:cNvSpPr txBox="1">
            <a:spLocks noGrp="1"/>
          </p:cNvSpPr>
          <p:nvPr>
            <p:ph type="body" sz="quarter" idx="1"/>
          </p:nvPr>
        </p:nvSpPr>
        <p:spPr>
          <a:xfrm>
            <a:off x="709930" y="4925407"/>
            <a:ext cx="5679440" cy="284681"/>
          </a:xfrm>
        </p:spPr>
        <p:txBody>
          <a:bodyPr>
            <a:spAutoFit/>
          </a:bodyPr>
          <a:lstStyle/>
          <a:p>
            <a:endParaRPr lang="de-DE" dirty="0"/>
          </a:p>
        </p:txBody>
      </p:sp>
    </p:spTree>
    <p:extLst>
      <p:ext uri="{BB962C8B-B14F-4D97-AF65-F5344CB8AC3E}">
        <p14:creationId xmlns:p14="http://schemas.microsoft.com/office/powerpoint/2010/main" val="15031008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CB9EB8-D25A-E3BB-105C-66BC3A40C8BF}"/>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FD102411-4981-5EC3-D51B-B70C0D1ABA7C}"/>
              </a:ext>
            </a:extLst>
          </p:cNvPr>
          <p:cNvSpPr>
            <a:spLocks noGrp="1" noRot="1" noChangeAspect="1" noResize="1"/>
          </p:cNvSpPr>
          <p:nvPr>
            <p:ph type="sldImg"/>
          </p:nvPr>
        </p:nvSpPr>
        <p:spPr>
          <a:xfrm>
            <a:off x="-74613" y="909638"/>
            <a:ext cx="7974013" cy="4486275"/>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F3CFEF2C-F4BC-AF35-AF0D-FC90892EC925}"/>
              </a:ext>
            </a:extLst>
          </p:cNvPr>
          <p:cNvSpPr txBox="1">
            <a:spLocks noGrp="1"/>
          </p:cNvSpPr>
          <p:nvPr>
            <p:ph type="body" sz="quarter" idx="1"/>
          </p:nvPr>
        </p:nvSpPr>
        <p:spPr>
          <a:xfrm>
            <a:off x="709930" y="4925407"/>
            <a:ext cx="5679440" cy="284681"/>
          </a:xfrm>
        </p:spPr>
        <p:txBody>
          <a:bodyPr>
            <a:spAutoFit/>
          </a:bodyPr>
          <a:lstStyle/>
          <a:p>
            <a:endParaRPr lang="de-DE" dirty="0"/>
          </a:p>
        </p:txBody>
      </p:sp>
    </p:spTree>
    <p:extLst>
      <p:ext uri="{BB962C8B-B14F-4D97-AF65-F5344CB8AC3E}">
        <p14:creationId xmlns:p14="http://schemas.microsoft.com/office/powerpoint/2010/main" val="4734830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33AE44-F7DB-1BEF-BC9B-49F72D051DB5}"/>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879725FA-951E-F783-4C63-58C25AC7E380}"/>
              </a:ext>
            </a:extLst>
          </p:cNvPr>
          <p:cNvSpPr>
            <a:spLocks noGrp="1" noRot="1" noChangeAspect="1" noResize="1"/>
          </p:cNvSpPr>
          <p:nvPr>
            <p:ph type="sldImg"/>
          </p:nvPr>
        </p:nvSpPr>
        <p:spPr>
          <a:xfrm>
            <a:off x="-74613" y="909638"/>
            <a:ext cx="7974013" cy="4486275"/>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B6F7499A-C24D-F7DD-B0DA-52F6F5DAE021}"/>
              </a:ext>
            </a:extLst>
          </p:cNvPr>
          <p:cNvSpPr txBox="1">
            <a:spLocks noGrp="1"/>
          </p:cNvSpPr>
          <p:nvPr>
            <p:ph type="body" sz="quarter" idx="1"/>
          </p:nvPr>
        </p:nvSpPr>
        <p:spPr>
          <a:xfrm>
            <a:off x="709930" y="4925407"/>
            <a:ext cx="5679440" cy="284681"/>
          </a:xfrm>
        </p:spPr>
        <p:txBody>
          <a:bodyPr>
            <a:spAutoFit/>
          </a:bodyPr>
          <a:lstStyle/>
          <a:p>
            <a:endParaRPr lang="de-DE" dirty="0"/>
          </a:p>
        </p:txBody>
      </p:sp>
    </p:spTree>
    <p:extLst>
      <p:ext uri="{BB962C8B-B14F-4D97-AF65-F5344CB8AC3E}">
        <p14:creationId xmlns:p14="http://schemas.microsoft.com/office/powerpoint/2010/main" val="19694700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FA994D-EC56-8FD6-DB60-1B26D3174128}"/>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F01FC4FA-81A7-92C1-8CA7-99322D2D73F6}"/>
              </a:ext>
            </a:extLst>
          </p:cNvPr>
          <p:cNvSpPr>
            <a:spLocks noGrp="1" noRot="1" noChangeAspect="1" noResize="1"/>
          </p:cNvSpPr>
          <p:nvPr>
            <p:ph type="sldImg"/>
          </p:nvPr>
        </p:nvSpPr>
        <p:spPr>
          <a:xfrm>
            <a:off x="-74613" y="909638"/>
            <a:ext cx="7974013" cy="4486275"/>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235CA2EB-3C7E-E22C-C3E5-AA86D4125B18}"/>
              </a:ext>
            </a:extLst>
          </p:cNvPr>
          <p:cNvSpPr txBox="1">
            <a:spLocks noGrp="1"/>
          </p:cNvSpPr>
          <p:nvPr>
            <p:ph type="body" sz="quarter" idx="1"/>
          </p:nvPr>
        </p:nvSpPr>
        <p:spPr>
          <a:xfrm>
            <a:off x="709930" y="4925407"/>
            <a:ext cx="5679440" cy="284681"/>
          </a:xfrm>
        </p:spPr>
        <p:txBody>
          <a:bodyPr>
            <a:spAutoFit/>
          </a:bodyPr>
          <a:lstStyle/>
          <a:p>
            <a:endParaRPr lang="de-DE" dirty="0"/>
          </a:p>
        </p:txBody>
      </p:sp>
    </p:spTree>
    <p:extLst>
      <p:ext uri="{BB962C8B-B14F-4D97-AF65-F5344CB8AC3E}">
        <p14:creationId xmlns:p14="http://schemas.microsoft.com/office/powerpoint/2010/main" val="37753951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B83E4C-5483-B765-5B38-69CBF8A91D43}"/>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5A3FCF2A-72E1-CC74-E7E6-9E4F07091239}"/>
              </a:ext>
            </a:extLst>
          </p:cNvPr>
          <p:cNvSpPr>
            <a:spLocks noGrp="1" noRot="1" noChangeAspect="1" noResize="1"/>
          </p:cNvSpPr>
          <p:nvPr>
            <p:ph type="sldImg"/>
          </p:nvPr>
        </p:nvSpPr>
        <p:spPr>
          <a:xfrm>
            <a:off x="-74613" y="909638"/>
            <a:ext cx="7974013" cy="4486275"/>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D37BE81F-27AD-6A97-A17F-15BF2AAA8482}"/>
              </a:ext>
            </a:extLst>
          </p:cNvPr>
          <p:cNvSpPr txBox="1">
            <a:spLocks noGrp="1"/>
          </p:cNvSpPr>
          <p:nvPr>
            <p:ph type="body" sz="quarter" idx="1"/>
          </p:nvPr>
        </p:nvSpPr>
        <p:spPr>
          <a:xfrm>
            <a:off x="709930" y="4925407"/>
            <a:ext cx="5679440" cy="284681"/>
          </a:xfrm>
        </p:spPr>
        <p:txBody>
          <a:bodyPr>
            <a:spAutoFit/>
          </a:bodyPr>
          <a:lstStyle/>
          <a:p>
            <a:endParaRPr lang="de-DE" dirty="0"/>
          </a:p>
        </p:txBody>
      </p:sp>
    </p:spTree>
    <p:extLst>
      <p:ext uri="{BB962C8B-B14F-4D97-AF65-F5344CB8AC3E}">
        <p14:creationId xmlns:p14="http://schemas.microsoft.com/office/powerpoint/2010/main" val="31949315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248311-F830-0162-061C-398ECAC00C3A}"/>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F11B457C-BE55-6DB1-5EAF-12C01742A5C7}"/>
              </a:ext>
            </a:extLst>
          </p:cNvPr>
          <p:cNvSpPr>
            <a:spLocks noGrp="1" noRot="1" noChangeAspect="1" noResize="1"/>
          </p:cNvSpPr>
          <p:nvPr>
            <p:ph type="sldImg"/>
          </p:nvPr>
        </p:nvSpPr>
        <p:spPr>
          <a:xfrm>
            <a:off x="-74613" y="909638"/>
            <a:ext cx="7974013" cy="4486275"/>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30CB8F34-BC70-5481-F462-F4D35EBC68B4}"/>
              </a:ext>
            </a:extLst>
          </p:cNvPr>
          <p:cNvSpPr txBox="1">
            <a:spLocks noGrp="1"/>
          </p:cNvSpPr>
          <p:nvPr>
            <p:ph type="body" sz="quarter" idx="1"/>
          </p:nvPr>
        </p:nvSpPr>
        <p:spPr>
          <a:xfrm>
            <a:off x="709930" y="4925407"/>
            <a:ext cx="5679440" cy="284681"/>
          </a:xfrm>
        </p:spPr>
        <p:txBody>
          <a:bodyPr>
            <a:spAutoFit/>
          </a:bodyPr>
          <a:lstStyle/>
          <a:p>
            <a:endParaRPr lang="de-DE" dirty="0"/>
          </a:p>
        </p:txBody>
      </p:sp>
    </p:spTree>
    <p:extLst>
      <p:ext uri="{BB962C8B-B14F-4D97-AF65-F5344CB8AC3E}">
        <p14:creationId xmlns:p14="http://schemas.microsoft.com/office/powerpoint/2010/main" val="35563363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D705A9-0843-4C65-717D-31E71CB9DB7B}"/>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E65B9D42-5FC5-4E73-90F2-C8E540B1BEED}"/>
              </a:ext>
            </a:extLst>
          </p:cNvPr>
          <p:cNvSpPr>
            <a:spLocks noGrp="1" noRot="1" noChangeAspect="1" noResize="1"/>
          </p:cNvSpPr>
          <p:nvPr>
            <p:ph type="sldImg"/>
          </p:nvPr>
        </p:nvSpPr>
        <p:spPr>
          <a:xfrm>
            <a:off x="-74613" y="909638"/>
            <a:ext cx="7974013" cy="4486275"/>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97ACD61B-49F6-8168-CD3E-332E0577B185}"/>
              </a:ext>
            </a:extLst>
          </p:cNvPr>
          <p:cNvSpPr txBox="1">
            <a:spLocks noGrp="1"/>
          </p:cNvSpPr>
          <p:nvPr>
            <p:ph type="body" sz="quarter" idx="1"/>
          </p:nvPr>
        </p:nvSpPr>
        <p:spPr>
          <a:xfrm>
            <a:off x="709930" y="4925407"/>
            <a:ext cx="5679440" cy="284681"/>
          </a:xfrm>
        </p:spPr>
        <p:txBody>
          <a:bodyPr>
            <a:spAutoFit/>
          </a:bodyPr>
          <a:lstStyle/>
          <a:p>
            <a:endParaRPr lang="de-DE" dirty="0"/>
          </a:p>
        </p:txBody>
      </p:sp>
    </p:spTree>
    <p:extLst>
      <p:ext uri="{BB962C8B-B14F-4D97-AF65-F5344CB8AC3E}">
        <p14:creationId xmlns:p14="http://schemas.microsoft.com/office/powerpoint/2010/main" val="22888328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161996-5B95-0E4A-2B1F-AF5D2445D0BE}"/>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94DDA1DA-D97C-581A-EE34-D743B53947B5}"/>
              </a:ext>
            </a:extLst>
          </p:cNvPr>
          <p:cNvSpPr>
            <a:spLocks noGrp="1" noRot="1" noChangeAspect="1" noResize="1"/>
          </p:cNvSpPr>
          <p:nvPr>
            <p:ph type="sldImg"/>
          </p:nvPr>
        </p:nvSpPr>
        <p:spPr>
          <a:xfrm>
            <a:off x="-74613" y="909638"/>
            <a:ext cx="7974013" cy="4486275"/>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83F04947-4F01-040E-6DCE-F7604EDE9532}"/>
              </a:ext>
            </a:extLst>
          </p:cNvPr>
          <p:cNvSpPr txBox="1">
            <a:spLocks noGrp="1"/>
          </p:cNvSpPr>
          <p:nvPr>
            <p:ph type="body" sz="quarter" idx="1"/>
          </p:nvPr>
        </p:nvSpPr>
        <p:spPr>
          <a:xfrm>
            <a:off x="709930" y="4925407"/>
            <a:ext cx="5679440" cy="284681"/>
          </a:xfrm>
        </p:spPr>
        <p:txBody>
          <a:bodyPr>
            <a:spAutoFit/>
          </a:bodyPr>
          <a:lstStyle/>
          <a:p>
            <a:endParaRPr lang="de-DE" dirty="0"/>
          </a:p>
        </p:txBody>
      </p:sp>
    </p:spTree>
    <p:extLst>
      <p:ext uri="{BB962C8B-B14F-4D97-AF65-F5344CB8AC3E}">
        <p14:creationId xmlns:p14="http://schemas.microsoft.com/office/powerpoint/2010/main" val="19263173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419887-2A68-4A00-EA02-9DD017D0B33B}"/>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6E11C18C-8493-A24C-7B22-855093AE2D69}"/>
              </a:ext>
            </a:extLst>
          </p:cNvPr>
          <p:cNvSpPr>
            <a:spLocks noGrp="1" noRot="1" noChangeAspect="1" noResize="1"/>
          </p:cNvSpPr>
          <p:nvPr>
            <p:ph type="sldImg"/>
          </p:nvPr>
        </p:nvSpPr>
        <p:spPr>
          <a:xfrm>
            <a:off x="-74613" y="909638"/>
            <a:ext cx="7974013" cy="4486275"/>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CAFBF4B1-26DC-FE6D-8D05-6D9E0FCFA098}"/>
              </a:ext>
            </a:extLst>
          </p:cNvPr>
          <p:cNvSpPr txBox="1">
            <a:spLocks noGrp="1"/>
          </p:cNvSpPr>
          <p:nvPr>
            <p:ph type="body" sz="quarter" idx="1"/>
          </p:nvPr>
        </p:nvSpPr>
        <p:spPr>
          <a:xfrm>
            <a:off x="709930" y="4925407"/>
            <a:ext cx="5679440" cy="284681"/>
          </a:xfrm>
        </p:spPr>
        <p:txBody>
          <a:bodyPr>
            <a:spAutoFit/>
          </a:bodyPr>
          <a:lstStyle/>
          <a:p>
            <a:endParaRPr lang="de-DE" dirty="0"/>
          </a:p>
        </p:txBody>
      </p:sp>
    </p:spTree>
    <p:extLst>
      <p:ext uri="{BB962C8B-B14F-4D97-AF65-F5344CB8AC3E}">
        <p14:creationId xmlns:p14="http://schemas.microsoft.com/office/powerpoint/2010/main" val="32278027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2D84D1A4-8FFF-4BFB-90C9-FC24F5E6DCA6}" type="datetime1">
              <a:rPr lang="de-DE" smtClean="0"/>
              <a:t>07.04.2025</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9CCD224E-D163-457A-82D1-D92A750C1CC3}" type="datetime1">
              <a:rPr lang="de-DE" smtClean="0"/>
              <a:t>07.04.2025</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D497B4B2-FA34-4BF0-B75E-975C258D12B6}" type="datetime1">
              <a:rPr lang="de-DE" smtClean="0"/>
              <a:t>07.04.2025</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66747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F810476A-BEE6-49D0-91FF-E09CB16D9188}" type="datetime1">
              <a:rPr lang="de-DE" smtClean="0"/>
              <a:t>07.04.2025</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EEA9F584-F1B5-4C5C-802A-C88B9ABFDAC1}" type="datetime1">
              <a:rPr lang="de-DE" smtClean="0"/>
              <a:t>07.04.2025</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8CFA7E3F-C99D-4F7A-B9BF-3D4AD8B01801}" type="datetime1">
              <a:rPr lang="de-DE" smtClean="0"/>
              <a:t>07.04.2025</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2C2EFBC1-A306-442D-9E8E-CCD47A24BC39}" type="datetime1">
              <a:rPr lang="de-DE" smtClean="0"/>
              <a:t>07.04.2025</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24EE0AF1-C575-4C63-B2E4-2F9A4D8AF6FD}" type="datetime1">
              <a:rPr lang="de-DE" smtClean="0"/>
              <a:t>07.04.2025</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CD7BCFDE-4171-468A-8ECB-9DD48FB7C024}" type="datetime1">
              <a:rPr lang="de-DE" smtClean="0"/>
              <a:t>07.04.2025</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2BA3E57-014D-4E4B-B56F-66D884F50570}" type="datetime1">
              <a:rPr lang="de-DE" smtClean="0"/>
              <a:t>07.04.2025</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7A2444EC-1717-4AC2-9F9C-14F02B911630}" type="datetime1">
              <a:rPr lang="de-DE" smtClean="0"/>
              <a:t>07.04.2025</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3248A-B1E1-44F8-AED8-AFF90FB38D03}" type="datetime1">
              <a:rPr lang="de-DE" smtClean="0"/>
              <a:t>07.04.2025</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9.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dirty="0">
                <a:latin typeface="Times New Roman" panose="02020603050405020304" pitchFamily="18" charset="0"/>
                <a:cs typeface="Times New Roman" panose="02020603050405020304" pitchFamily="18" charset="0"/>
              </a:rPr>
              <a:t>International Trade und Policy</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256948" y="1874728"/>
            <a:ext cx="5314147" cy="1815882"/>
          </a:xfrm>
          <a:prstGeom prst="rect">
            <a:avLst/>
          </a:prstGeom>
          <a:noFill/>
        </p:spPr>
        <p:txBody>
          <a:bodyPr wrap="none" rtlCol="0">
            <a:spAutoFit/>
          </a:bodyPr>
          <a:lstStyle/>
          <a:p>
            <a:pPr algn="ctr"/>
            <a:r>
              <a:rPr lang="de-DE" sz="2800" b="1" u="sng" dirty="0"/>
              <a:t>This </a:t>
            </a:r>
            <a:r>
              <a:rPr lang="de-DE" sz="2800" b="1" u="sng" dirty="0" err="1"/>
              <a:t>lecture</a:t>
            </a:r>
            <a:r>
              <a:rPr lang="de-DE" sz="2800" b="1" u="sng" dirty="0"/>
              <a:t> will </a:t>
            </a:r>
            <a:r>
              <a:rPr lang="de-DE" sz="2800" b="1" u="sng" dirty="0" err="1"/>
              <a:t>be</a:t>
            </a:r>
            <a:r>
              <a:rPr lang="de-DE" sz="2800" b="1" u="sng" dirty="0"/>
              <a:t> </a:t>
            </a:r>
            <a:r>
              <a:rPr lang="de-DE" sz="2800" b="1" u="sng" dirty="0" err="1"/>
              <a:t>recorded</a:t>
            </a:r>
            <a:r>
              <a:rPr lang="de-DE" sz="2800" b="1" u="sng" dirty="0"/>
              <a:t> and </a:t>
            </a:r>
          </a:p>
          <a:p>
            <a:pPr algn="ctr"/>
            <a:r>
              <a:rPr lang="de-DE" sz="2800" b="1" u="sng" dirty="0" err="1"/>
              <a:t>Subsequently</a:t>
            </a:r>
            <a:r>
              <a:rPr lang="de-DE" sz="2800" b="1" u="sng" dirty="0"/>
              <a:t> </a:t>
            </a:r>
            <a:r>
              <a:rPr lang="de-DE" sz="2800" b="1" u="sng" dirty="0" err="1"/>
              <a:t>uploaded</a:t>
            </a:r>
            <a:r>
              <a:rPr lang="de-DE" sz="2800" b="1" u="sng" dirty="0"/>
              <a:t> in </a:t>
            </a:r>
            <a:r>
              <a:rPr lang="de-DE" sz="2800" b="1" u="sng" dirty="0" err="1"/>
              <a:t>the</a:t>
            </a:r>
            <a:r>
              <a:rPr lang="de-DE" sz="2800" b="1" u="sng" dirty="0"/>
              <a:t> </a:t>
            </a:r>
          </a:p>
          <a:p>
            <a:pPr algn="ctr"/>
            <a:r>
              <a:rPr lang="de-DE" sz="2800" b="1" u="sng" dirty="0" err="1"/>
              <a:t>world</a:t>
            </a:r>
            <a:r>
              <a:rPr lang="de-DE" sz="2800" b="1" u="sng" dirty="0"/>
              <a:t>-</a:t>
            </a:r>
            <a:r>
              <a:rPr lang="de-DE" sz="2800" b="1" u="sng" dirty="0" err="1"/>
              <a:t>wide</a:t>
            </a:r>
            <a:r>
              <a:rPr lang="de-DE" sz="2800" b="1" u="sng" dirty="0"/>
              <a:t>-web</a:t>
            </a:r>
          </a:p>
          <a:p>
            <a:pPr algn="ctr"/>
            <a:endParaRPr lang="de-DE" sz="2800" b="1" u="sng" dirty="0"/>
          </a:p>
        </p:txBody>
      </p:sp>
    </p:spTree>
    <p:extLst>
      <p:ext uri="{BB962C8B-B14F-4D97-AF65-F5344CB8AC3E}">
        <p14:creationId xmlns:p14="http://schemas.microsoft.com/office/powerpoint/2010/main" val="318491116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B63100-14B8-25E9-EF70-F4FE870B42B4}"/>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F95478FD-6130-E551-384C-59A0B839A3C2}"/>
              </a:ext>
            </a:extLst>
          </p:cNvPr>
          <p:cNvSpPr txBox="1">
            <a:spLocks/>
          </p:cNvSpPr>
          <p:nvPr/>
        </p:nvSpPr>
        <p:spPr>
          <a:xfrm>
            <a:off x="238539" y="122681"/>
            <a:ext cx="11499573" cy="1328431"/>
          </a:xfrm>
          <a:prstGeom prst="rect">
            <a:avLst/>
          </a:prstGeom>
        </p:spPr>
        <p:txBody>
          <a:bodyPr>
            <a:normAutofit fontScale="97500"/>
          </a:bodyPr>
          <a:lstStyle>
            <a:lvl1pPr algn="ctr" rtl="0" hangingPunct="0">
              <a:tabLst/>
              <a:defRPr lang="de-DE" sz="4400" b="0" i="0" u="none" strike="noStrike" kern="1200">
                <a:ln>
                  <a:noFill/>
                </a:ln>
                <a:latin typeface="Arial" pitchFamily="18"/>
              </a:defRPr>
            </a:lvl1pPr>
          </a:lstStyle>
          <a:p>
            <a:r>
              <a:rPr lang="en-US" sz="2631" b="1" dirty="0">
                <a:solidFill>
                  <a:sysClr val="windowText" lastClr="000000"/>
                </a:solidFill>
                <a:latin typeface="Times New Roman" panose="02020603050405020304" pitchFamily="18" charset="0"/>
                <a:cs typeface="Times New Roman" panose="02020603050405020304" pitchFamily="18" charset="0"/>
              </a:rPr>
              <a:t>Heckscher Ohlin Model </a:t>
            </a:r>
            <a:r>
              <a:rPr lang="en-US" sz="2631" dirty="0">
                <a:solidFill>
                  <a:sysClr val="windowText" lastClr="000000"/>
                </a:solidFill>
                <a:latin typeface="Times New Roman" panose="02020603050405020304" pitchFamily="18" charset="0"/>
                <a:cs typeface="Times New Roman" panose="02020603050405020304" pitchFamily="18" charset="0"/>
              </a:rPr>
              <a:t>– Heckscher Ohlin Theorem</a:t>
            </a:r>
          </a:p>
          <a:p>
            <a:endParaRPr lang="en-US" sz="2631" dirty="0">
              <a:solidFill>
                <a:sysClr val="windowText" lastClr="000000"/>
              </a:solidFill>
              <a:latin typeface="Times New Roman" panose="02020603050405020304" pitchFamily="18" charset="0"/>
              <a:cs typeface="Times New Roman" panose="02020603050405020304" pitchFamily="18" charset="0"/>
            </a:endParaRPr>
          </a:p>
          <a:p>
            <a:r>
              <a:rPr lang="en-US" sz="2631" dirty="0">
                <a:solidFill>
                  <a:sysClr val="windowText" lastClr="000000"/>
                </a:solidFill>
                <a:latin typeface="Times New Roman" panose="02020603050405020304" pitchFamily="18" charset="0"/>
                <a:cs typeface="Times New Roman" panose="02020603050405020304" pitchFamily="18" charset="0"/>
              </a:rPr>
              <a:t>A country exports the good which uses its abundant factor intensively.</a:t>
            </a:r>
          </a:p>
        </p:txBody>
      </p:sp>
      <p:sp>
        <p:nvSpPr>
          <p:cNvPr id="2" name="Rechteck 1">
            <a:extLst>
              <a:ext uri="{FF2B5EF4-FFF2-40B4-BE49-F238E27FC236}">
                <a16:creationId xmlns:a16="http://schemas.microsoft.com/office/drawing/2014/main" id="{065A70A7-D756-8818-966D-479A0085F8C2}"/>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724173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B8DF9C-2B18-45AB-E244-9BE43E313319}"/>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3C722821-0118-C5C9-69B6-BC00C819AA62}"/>
              </a:ext>
            </a:extLst>
          </p:cNvPr>
          <p:cNvSpPr txBox="1">
            <a:spLocks/>
          </p:cNvSpPr>
          <p:nvPr/>
        </p:nvSpPr>
        <p:spPr>
          <a:xfrm>
            <a:off x="79513" y="122682"/>
            <a:ext cx="12107458" cy="1000440"/>
          </a:xfrm>
          <a:prstGeom prst="rect">
            <a:avLst/>
          </a:prstGeom>
        </p:spPr>
        <p:txBody>
          <a:bodyPr>
            <a:normAutofit fontScale="70000" lnSpcReduction="20000"/>
          </a:bodyPr>
          <a:lstStyle>
            <a:lvl1pPr algn="ctr" rtl="0" hangingPunct="0">
              <a:tabLst/>
              <a:defRPr lang="de-DE" sz="4400" b="0" i="0" u="none" strike="noStrike" kern="1200">
                <a:ln>
                  <a:noFill/>
                </a:ln>
                <a:latin typeface="Arial" pitchFamily="18"/>
              </a:defRPr>
            </a:lvl1pPr>
          </a:lstStyle>
          <a:p>
            <a:r>
              <a:rPr lang="en-US" sz="2631" b="1" dirty="0">
                <a:solidFill>
                  <a:sysClr val="windowText" lastClr="000000"/>
                </a:solidFill>
                <a:latin typeface="Times New Roman" panose="02020603050405020304" pitchFamily="18" charset="0"/>
                <a:cs typeface="Times New Roman" panose="02020603050405020304" pitchFamily="18" charset="0"/>
              </a:rPr>
              <a:t>Heckscher Ohlin Model</a:t>
            </a:r>
            <a:r>
              <a:rPr lang="en-US" sz="2631" dirty="0">
                <a:solidFill>
                  <a:sysClr val="windowText" lastClr="000000"/>
                </a:solidFill>
                <a:latin typeface="Times New Roman" panose="02020603050405020304" pitchFamily="18" charset="0"/>
                <a:cs typeface="Times New Roman" panose="02020603050405020304" pitchFamily="18" charset="0"/>
              </a:rPr>
              <a:t> – Stolper Samuelson theorem</a:t>
            </a:r>
          </a:p>
          <a:p>
            <a:r>
              <a:rPr lang="en-US" sz="2631" dirty="0">
                <a:solidFill>
                  <a:sysClr val="windowText" lastClr="000000"/>
                </a:solidFill>
                <a:latin typeface="Times New Roman" panose="02020603050405020304" pitchFamily="18" charset="0"/>
                <a:cs typeface="Times New Roman" panose="02020603050405020304" pitchFamily="18" charset="0"/>
              </a:rPr>
              <a:t>  </a:t>
            </a:r>
          </a:p>
          <a:p>
            <a:r>
              <a:rPr lang="en-US" sz="2631" dirty="0">
                <a:solidFill>
                  <a:sysClr val="windowText" lastClr="000000"/>
                </a:solidFill>
                <a:latin typeface="Times New Roman" panose="02020603050405020304" pitchFamily="18" charset="0"/>
                <a:cs typeface="Times New Roman" panose="02020603050405020304" pitchFamily="18" charset="0"/>
              </a:rPr>
              <a:t>An increase in the relative price of a good will increase the real return to the factor used intensively in the production of that good, and reduce the real return to the other factor, in terms of both goods</a:t>
            </a:r>
          </a:p>
        </p:txBody>
      </p:sp>
      <p:sp>
        <p:nvSpPr>
          <p:cNvPr id="2" name="Rechteck 1">
            <a:extLst>
              <a:ext uri="{FF2B5EF4-FFF2-40B4-BE49-F238E27FC236}">
                <a16:creationId xmlns:a16="http://schemas.microsoft.com/office/drawing/2014/main" id="{C373D168-4ECA-C8B6-5CE1-F242BA732AF6}"/>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8505283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6597C6-B929-2716-5D4D-9807FACB0881}"/>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5CBA4C3E-14EA-3239-8AEE-95A267409193}"/>
              </a:ext>
            </a:extLst>
          </p:cNvPr>
          <p:cNvSpPr txBox="1">
            <a:spLocks/>
          </p:cNvSpPr>
          <p:nvPr/>
        </p:nvSpPr>
        <p:spPr>
          <a:xfrm>
            <a:off x="1938720" y="122682"/>
            <a:ext cx="8721846" cy="449797"/>
          </a:xfrm>
          <a:prstGeom prst="rect">
            <a:avLst/>
          </a:prstGeom>
        </p:spPr>
        <p:txBody>
          <a:bodyPr>
            <a:normAutofit fontScale="90000" lnSpcReduction="10000"/>
          </a:bodyPr>
          <a:lstStyle>
            <a:lvl1pPr algn="ctr" rtl="0" hangingPunct="0">
              <a:tabLst/>
              <a:defRPr lang="de-DE" sz="4400" b="0" i="0" u="none" strike="noStrike" kern="1200">
                <a:ln>
                  <a:noFill/>
                </a:ln>
                <a:latin typeface="Arial" pitchFamily="18"/>
              </a:defRPr>
            </a:lvl1pPr>
          </a:lstStyle>
          <a:p>
            <a:r>
              <a:rPr lang="en-US" sz="2631" b="1" dirty="0">
                <a:solidFill>
                  <a:sysClr val="windowText" lastClr="000000"/>
                </a:solidFill>
                <a:latin typeface="Times New Roman" panose="02020603050405020304" pitchFamily="18" charset="0"/>
                <a:cs typeface="Times New Roman" panose="02020603050405020304" pitchFamily="18" charset="0"/>
              </a:rPr>
              <a:t>Heckscher Ohlin Model </a:t>
            </a:r>
            <a:r>
              <a:rPr lang="en-US" sz="2631" dirty="0">
                <a:solidFill>
                  <a:sysClr val="windowText" lastClr="000000"/>
                </a:solidFill>
                <a:latin typeface="Times New Roman" panose="02020603050405020304" pitchFamily="18" charset="0"/>
                <a:cs typeface="Times New Roman" panose="02020603050405020304" pitchFamily="18" charset="0"/>
              </a:rPr>
              <a:t>– Overall Effects</a:t>
            </a:r>
          </a:p>
        </p:txBody>
      </p:sp>
      <p:sp>
        <p:nvSpPr>
          <p:cNvPr id="2" name="Rechteck 1">
            <a:extLst>
              <a:ext uri="{FF2B5EF4-FFF2-40B4-BE49-F238E27FC236}">
                <a16:creationId xmlns:a16="http://schemas.microsoft.com/office/drawing/2014/main" id="{1EA79377-7FC6-5B02-7B98-128D6F04E89E}"/>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5" name="Textfeld 4">
            <a:extLst>
              <a:ext uri="{FF2B5EF4-FFF2-40B4-BE49-F238E27FC236}">
                <a16:creationId xmlns:a16="http://schemas.microsoft.com/office/drawing/2014/main" id="{31C8EF24-05C8-A973-6C66-F68070D5B0C9}"/>
              </a:ext>
            </a:extLst>
          </p:cNvPr>
          <p:cNvSpPr txBox="1"/>
          <p:nvPr/>
        </p:nvSpPr>
        <p:spPr>
          <a:xfrm>
            <a:off x="0" y="751344"/>
            <a:ext cx="8597348" cy="5170646"/>
          </a:xfrm>
          <a:prstGeom prst="rect">
            <a:avLst/>
          </a:prstGeom>
          <a:noFill/>
        </p:spPr>
        <p:txBody>
          <a:bodyPr wrap="square">
            <a:spAutoFit/>
          </a:bodyPr>
          <a:lstStyle/>
          <a:p>
            <a:pPr marL="285750" indent="-285750" algn="l">
              <a:buFont typeface="Arial" panose="020B0604020202020204" pitchFamily="34" charset="0"/>
              <a:buChar char="•"/>
            </a:pPr>
            <a:r>
              <a:rPr lang="en-US" sz="2200" b="0" i="0" u="none" strike="noStrike" baseline="0" dirty="0">
                <a:latin typeface="Times New Roman" panose="02020603050405020304" pitchFamily="18" charset="0"/>
                <a:cs typeface="Times New Roman" panose="02020603050405020304" pitchFamily="18" charset="0"/>
              </a:rPr>
              <a:t>Heckscher Ohlin theorem + Stolper Samuelson theorem implies that </a:t>
            </a:r>
          </a:p>
          <a:p>
            <a:pPr marL="742950" lvl="1" indent="-285750">
              <a:buFont typeface="Arial" panose="020B0604020202020204" pitchFamily="34" charset="0"/>
              <a:buChar char="•"/>
            </a:pPr>
            <a:r>
              <a:rPr lang="en-US" sz="2200" b="0" i="0" u="none" strike="noStrike" baseline="0" dirty="0">
                <a:latin typeface="Times New Roman" panose="02020603050405020304" pitchFamily="18" charset="0"/>
                <a:cs typeface="Times New Roman" panose="02020603050405020304" pitchFamily="18" charset="0"/>
              </a:rPr>
              <a:t>the owners of the abundant factor gain and</a:t>
            </a:r>
          </a:p>
          <a:p>
            <a:pPr marL="742950" lvl="1" indent="-285750">
              <a:buFont typeface="Arial" panose="020B0604020202020204" pitchFamily="34" charset="0"/>
              <a:buChar char="•"/>
            </a:pPr>
            <a:r>
              <a:rPr lang="en-US" sz="2200" b="0" i="0" u="none" strike="noStrike" baseline="0" dirty="0">
                <a:latin typeface="Times New Roman" panose="02020603050405020304" pitchFamily="18" charset="0"/>
                <a:cs typeface="Times New Roman" panose="02020603050405020304" pitchFamily="18" charset="0"/>
              </a:rPr>
              <a:t>the owners of the scarce factor lose from trade</a:t>
            </a:r>
          </a:p>
          <a:p>
            <a:pPr marL="285750" indent="-285750" algn="l">
              <a:buFont typeface="Arial" panose="020B0604020202020204" pitchFamily="34" charset="0"/>
              <a:buChar char="•"/>
            </a:pPr>
            <a:endParaRPr lang="en-US" sz="2200" dirty="0">
              <a:latin typeface="Times New Roman" panose="02020603050405020304" pitchFamily="18" charset="0"/>
              <a:cs typeface="Times New Roman" panose="02020603050405020304" pitchFamily="18" charset="0"/>
            </a:endParaRPr>
          </a:p>
          <a:p>
            <a:pPr marL="285750" indent="-285750" algn="l">
              <a:buFont typeface="Arial" panose="020B0604020202020204" pitchFamily="34" charset="0"/>
              <a:buChar char="•"/>
            </a:pPr>
            <a:r>
              <a:rPr lang="en-US" sz="2200" b="0" i="0" u="none" strike="noStrike" baseline="0" dirty="0">
                <a:latin typeface="Times New Roman" panose="02020603050405020304" pitchFamily="18" charset="0"/>
                <a:cs typeface="Times New Roman" panose="02020603050405020304" pitchFamily="18" charset="0"/>
              </a:rPr>
              <a:t>The gains from trade for the winners is lager than the losses of the losers</a:t>
            </a:r>
          </a:p>
          <a:p>
            <a:pPr marL="742950" lvl="1" indent="-285750">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There exists as in the specific factors model a compensation mechanism for an overall gain</a:t>
            </a:r>
          </a:p>
          <a:p>
            <a:pPr algn="l"/>
            <a:endParaRPr lang="en-US" sz="2200" dirty="0">
              <a:latin typeface="Times New Roman" panose="02020603050405020304" pitchFamily="18" charset="0"/>
              <a:cs typeface="Times New Roman" panose="02020603050405020304" pitchFamily="18" charset="0"/>
            </a:endParaRPr>
          </a:p>
          <a:p>
            <a:pPr marL="285750" indent="-285750" algn="l">
              <a:buFont typeface="Arial" panose="020B0604020202020204" pitchFamily="34" charset="0"/>
              <a:buChar char="•"/>
            </a:pPr>
            <a:r>
              <a:rPr lang="en-US" sz="2200" b="0" i="0" u="none" strike="noStrike" baseline="0" dirty="0">
                <a:latin typeface="Times New Roman" panose="02020603050405020304" pitchFamily="18" charset="0"/>
                <a:cs typeface="Times New Roman" panose="02020603050405020304" pitchFamily="18" charset="0"/>
              </a:rPr>
              <a:t>The overall gains follows similar to the Ricardian and the specific factors model from the reason that consumption possibilities are larger under trade than under autarky because production and consumption choices then no longer have to coincide</a:t>
            </a:r>
          </a:p>
          <a:p>
            <a:pPr marL="285750" indent="-285750" algn="l">
              <a:buFont typeface="Arial" panose="020B0604020202020204" pitchFamily="34" charset="0"/>
              <a:buChar char="•"/>
            </a:pPr>
            <a:endParaRPr lang="en-US" sz="2200" b="0" i="0" u="none" strike="noStrike" baseline="0" dirty="0">
              <a:latin typeface="Times New Roman" panose="02020603050405020304" pitchFamily="18" charset="0"/>
              <a:cs typeface="Times New Roman" panose="02020603050405020304" pitchFamily="18" charset="0"/>
            </a:endParaRPr>
          </a:p>
          <a:p>
            <a:pPr marL="285750" indent="-285750" algn="l">
              <a:buFont typeface="Arial" panose="020B0604020202020204" pitchFamily="34" charset="0"/>
              <a:buChar char="•"/>
            </a:pPr>
            <a:r>
              <a:rPr lang="en-US" sz="2200" dirty="0">
                <a:latin typeface="Times New Roman" panose="02020603050405020304" pitchFamily="18" charset="0"/>
                <a:cs typeface="Times New Roman" panose="02020603050405020304" pitchFamily="18" charset="0"/>
              </a:rPr>
              <a:t>In a</a:t>
            </a:r>
            <a:r>
              <a:rPr lang="en-US" sz="2200" b="0" i="0" u="none" strike="noStrike" baseline="0" dirty="0">
                <a:latin typeface="Times New Roman" panose="02020603050405020304" pitchFamily="18" charset="0"/>
                <a:cs typeface="Times New Roman" panose="02020603050405020304" pitchFamily="18" charset="0"/>
              </a:rPr>
              <a:t>ll three models, the main reason for the gains from trade is comparative advantage</a:t>
            </a:r>
            <a:endParaRPr lang="de-DE"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5945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78F829-2032-9B72-542B-1EF7FB300908}"/>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BB47C912-339B-D130-C08D-AF69931677EE}"/>
              </a:ext>
            </a:extLst>
          </p:cNvPr>
          <p:cNvSpPr txBox="1">
            <a:spLocks/>
          </p:cNvSpPr>
          <p:nvPr/>
        </p:nvSpPr>
        <p:spPr>
          <a:xfrm>
            <a:off x="1938720" y="122682"/>
            <a:ext cx="8721846" cy="449797"/>
          </a:xfrm>
          <a:prstGeom prst="rect">
            <a:avLst/>
          </a:prstGeom>
        </p:spPr>
        <p:txBody>
          <a:bodyPr>
            <a:normAutofit fontScale="90000" lnSpcReduction="10000"/>
          </a:bodyPr>
          <a:lstStyle>
            <a:lvl1pPr algn="ctr" rtl="0" hangingPunct="0">
              <a:tabLst/>
              <a:defRPr lang="de-DE" sz="4400" b="0" i="0" u="none" strike="noStrike" kern="1200">
                <a:ln>
                  <a:noFill/>
                </a:ln>
                <a:latin typeface="Arial" pitchFamily="18"/>
              </a:defRPr>
            </a:lvl1pPr>
          </a:lstStyle>
          <a:p>
            <a:r>
              <a:rPr lang="en-US" sz="2631" dirty="0">
                <a:solidFill>
                  <a:sysClr val="windowText" lastClr="000000"/>
                </a:solidFill>
                <a:latin typeface="Times New Roman" panose="02020603050405020304" pitchFamily="18" charset="0"/>
                <a:cs typeface="Times New Roman" panose="02020603050405020304" pitchFamily="18" charset="0"/>
              </a:rPr>
              <a:t>Heckscher Ohlin Model</a:t>
            </a:r>
          </a:p>
        </p:txBody>
      </p:sp>
      <p:sp>
        <p:nvSpPr>
          <p:cNvPr id="2" name="Rechteck 1">
            <a:extLst>
              <a:ext uri="{FF2B5EF4-FFF2-40B4-BE49-F238E27FC236}">
                <a16:creationId xmlns:a16="http://schemas.microsoft.com/office/drawing/2014/main" id="{5D2BC7A8-4978-DAAE-549E-3EA85FFCA9CC}"/>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5" name="Textfeld 4">
                <a:extLst>
                  <a:ext uri="{FF2B5EF4-FFF2-40B4-BE49-F238E27FC236}">
                    <a16:creationId xmlns:a16="http://schemas.microsoft.com/office/drawing/2014/main" id="{8C034825-12EF-BCD2-EE01-5864D3CFA47C}"/>
                  </a:ext>
                </a:extLst>
              </p:cNvPr>
              <p:cNvSpPr txBox="1"/>
              <p:nvPr/>
            </p:nvSpPr>
            <p:spPr>
              <a:xfrm>
                <a:off x="159022" y="696460"/>
                <a:ext cx="9024735" cy="5915402"/>
              </a:xfrm>
              <a:prstGeom prst="rect">
                <a:avLst/>
              </a:prstGeom>
              <a:noFill/>
            </p:spPr>
            <p:txBody>
              <a:bodyPr wrap="square">
                <a:spAutoFit/>
              </a:bodyPr>
              <a:lstStyle/>
              <a:p>
                <a:pPr marL="285750" indent="-285750" algn="l">
                  <a:buFont typeface="Arial" panose="020B0604020202020204" pitchFamily="34" charset="0"/>
                  <a:buChar char="•"/>
                </a:pPr>
                <a:r>
                  <a:rPr lang="en-US" sz="1800" b="0" i="0" u="none" strike="noStrike" dirty="0">
                    <a:latin typeface="Times New Roman" panose="02020603050405020304" pitchFamily="18" charset="0"/>
                  </a:rPr>
                  <a:t>2 goods (A and A), 2 factors (Capital K and Labor L), 2 countries (1 and 2)</a:t>
                </a:r>
              </a:p>
              <a:p>
                <a:pPr marL="285750" indent="-285750" algn="l">
                  <a:buFont typeface="Arial" panose="020B0604020202020204" pitchFamily="34" charset="0"/>
                  <a:buChar char="•"/>
                </a:pPr>
                <a:endParaRPr lang="en-US" sz="1800" b="0" i="0" u="none" strike="noStrike" dirty="0">
                  <a:latin typeface="Times New Roman" panose="02020603050405020304" pitchFamily="18" charset="0"/>
                </a:endParaRPr>
              </a:p>
              <a:p>
                <a:pPr marL="285750" indent="-285750" algn="l">
                  <a:buFont typeface="Arial" panose="020B0604020202020204" pitchFamily="34" charset="0"/>
                  <a:buChar char="•"/>
                </a:pPr>
                <a:r>
                  <a:rPr lang="en-US" sz="1800" b="1" i="0" u="none" strike="noStrike" dirty="0">
                    <a:latin typeface="Times New Roman" panose="02020603050405020304" pitchFamily="18" charset="0"/>
                  </a:rPr>
                  <a:t>Identical</a:t>
                </a:r>
                <a:r>
                  <a:rPr lang="en-US" sz="1800" b="0" i="0" u="none" strike="noStrike" dirty="0">
                    <a:latin typeface="Times New Roman" panose="02020603050405020304" pitchFamily="18" charset="0"/>
                  </a:rPr>
                  <a:t> production technology in both countries: </a:t>
                </a:r>
                <a:r>
                  <a:rPr lang="en-US" dirty="0">
                    <a:latin typeface="Times New Roman" panose="02020603050405020304" pitchFamily="18" charset="0"/>
                  </a:rPr>
                  <a:t>A</a:t>
                </a:r>
                <a:r>
                  <a:rPr lang="en-US" sz="1800" b="0" i="0" u="none" strike="noStrike" dirty="0">
                    <a:latin typeface="Times New Roman" panose="02020603050405020304" pitchFamily="18" charset="0"/>
                  </a:rPr>
                  <a:t>= F</a:t>
                </a:r>
                <a:r>
                  <a:rPr lang="en-US" sz="1100" b="0" i="0" u="none" strike="noStrike" dirty="0">
                    <a:latin typeface="Times New Roman" panose="02020603050405020304" pitchFamily="18" charset="0"/>
                  </a:rPr>
                  <a:t>A </a:t>
                </a:r>
                <a:r>
                  <a:rPr lang="en-US" sz="1800" b="0" i="0" u="none" strike="noStrike" dirty="0">
                    <a:latin typeface="Times New Roman" panose="02020603050405020304" pitchFamily="18" charset="0"/>
                  </a:rPr>
                  <a:t>(K</a:t>
                </a:r>
                <a:r>
                  <a:rPr lang="en-US" sz="1100" b="0" i="0" u="none" strike="noStrike" dirty="0">
                    <a:latin typeface="Times New Roman" panose="02020603050405020304" pitchFamily="18" charset="0"/>
                  </a:rPr>
                  <a:t> </a:t>
                </a:r>
                <a:r>
                  <a:rPr lang="en-US" sz="1800" b="0" i="0" u="none" strike="noStrike" dirty="0">
                    <a:latin typeface="Times New Roman" panose="02020603050405020304" pitchFamily="18" charset="0"/>
                  </a:rPr>
                  <a:t>; L</a:t>
                </a:r>
                <a:r>
                  <a:rPr lang="en-US" sz="1100" b="0" i="0" u="none" strike="noStrike" dirty="0">
                    <a:latin typeface="Times New Roman" panose="02020603050405020304" pitchFamily="18" charset="0"/>
                  </a:rPr>
                  <a:t> </a:t>
                </a:r>
                <a:r>
                  <a:rPr lang="en-US" sz="1800" b="0" i="0" u="none" strike="noStrike" dirty="0">
                    <a:latin typeface="Times New Roman" panose="02020603050405020304" pitchFamily="18" charset="0"/>
                  </a:rPr>
                  <a:t>) and </a:t>
                </a:r>
                <a:r>
                  <a:rPr lang="en-US" dirty="0">
                    <a:latin typeface="Times New Roman" panose="02020603050405020304" pitchFamily="18" charset="0"/>
                  </a:rPr>
                  <a:t>B</a:t>
                </a:r>
                <a:r>
                  <a:rPr lang="en-US" sz="1800" b="0" i="0" u="none" strike="noStrike" dirty="0">
                    <a:latin typeface="Times New Roman" panose="02020603050405020304" pitchFamily="18" charset="0"/>
                  </a:rPr>
                  <a:t>= F</a:t>
                </a:r>
                <a:r>
                  <a:rPr lang="en-US" sz="1100" b="0" i="0" u="none" strike="noStrike" dirty="0">
                    <a:latin typeface="Times New Roman" panose="02020603050405020304" pitchFamily="18" charset="0"/>
                  </a:rPr>
                  <a:t>B </a:t>
                </a:r>
                <a:r>
                  <a:rPr lang="en-US" sz="1800" b="0" i="0" u="none" strike="noStrike" dirty="0">
                    <a:latin typeface="Times New Roman" panose="02020603050405020304" pitchFamily="18" charset="0"/>
                  </a:rPr>
                  <a:t>(K; L)                                 with positive but decreasing marginal products and </a:t>
                </a:r>
                <a:r>
                  <a:rPr lang="en-US" sz="1800" b="1" i="0" u="none" strike="noStrike" dirty="0">
                    <a:latin typeface="Times New Roman" panose="02020603050405020304" pitchFamily="18" charset="0"/>
                  </a:rPr>
                  <a:t>constant returns to scale</a:t>
                </a:r>
              </a:p>
              <a:p>
                <a:pPr marL="285750" indent="-285750" algn="l">
                  <a:buFont typeface="Arial" panose="020B0604020202020204" pitchFamily="34" charset="0"/>
                  <a:buChar char="•"/>
                </a:pPr>
                <a:endParaRPr lang="en-US" dirty="0">
                  <a:latin typeface="Times New Roman" panose="02020603050405020304" pitchFamily="18" charset="0"/>
                </a:endParaRPr>
              </a:p>
              <a:p>
                <a:pPr marL="285750" indent="-285750">
                  <a:buFont typeface="Arial" panose="020B0604020202020204" pitchFamily="34" charset="0"/>
                  <a:buChar char="•"/>
                </a:pPr>
                <a:r>
                  <a:rPr lang="en-US" sz="1800" b="1" i="0" u="none" strike="noStrike" dirty="0">
                    <a:latin typeface="Times New Roman" panose="02020603050405020304" pitchFamily="18" charset="0"/>
                  </a:rPr>
                  <a:t>Different</a:t>
                </a:r>
                <a:r>
                  <a:rPr lang="en-US" sz="1800" b="0" i="0" u="none" strike="noStrike" dirty="0">
                    <a:latin typeface="Times New Roman" panose="02020603050405020304" pitchFamily="18" charset="0"/>
                  </a:rPr>
                  <a:t> factor intensities for </a:t>
                </a:r>
                <a:r>
                  <a:rPr lang="en-US" sz="1800" b="1" i="0" u="none" strike="noStrike" dirty="0">
                    <a:latin typeface="Times New Roman" panose="02020603050405020304" pitchFamily="18" charset="0"/>
                  </a:rPr>
                  <a:t>given</a:t>
                </a:r>
                <a:r>
                  <a:rPr lang="en-US" sz="1800" b="0" i="0" u="none" strike="noStrike" dirty="0">
                    <a:latin typeface="Times New Roman" panose="02020603050405020304" pitchFamily="18" charset="0"/>
                  </a:rPr>
                  <a:t> wage-</a:t>
                </a:r>
                <a:r>
                  <a:rPr lang="en-US" dirty="0">
                    <a:latin typeface="Times New Roman" panose="02020603050405020304" pitchFamily="18" charset="0"/>
                  </a:rPr>
                  <a:t>rental</a:t>
                </a:r>
                <a:r>
                  <a:rPr lang="en-US" sz="1800" b="0" i="0" u="none" strike="noStrike" dirty="0">
                    <a:latin typeface="Times New Roman" panose="02020603050405020304" pitchFamily="18" charset="0"/>
                  </a:rPr>
                  <a:t> ratio (w/r)                                                         in the production of A (capital intensive) and B (labor intensive)                                      </a:t>
                </a:r>
                <a:r>
                  <a:rPr lang="en-US" dirty="0" err="1">
                    <a:latin typeface="Times New Roman" panose="02020603050405020304" pitchFamily="18" charset="0"/>
                  </a:rPr>
                  <a:t>w.l.o.g</a:t>
                </a:r>
                <a:r>
                  <a:rPr lang="en-US" dirty="0">
                    <a:latin typeface="Times New Roman" panose="02020603050405020304" pitchFamily="18" charset="0"/>
                  </a:rPr>
                  <a:t>.</a:t>
                </a:r>
                <a:r>
                  <a:rPr lang="en-US" sz="1800" b="0" i="0" u="none" strike="noStrike" dirty="0">
                    <a:latin typeface="Times New Roman" panose="02020603050405020304" pitchFamily="18" charset="0"/>
                  </a:rPr>
                  <a:t>                                            </a:t>
                </a:r>
                <a14:m>
                  <m:oMath xmlns:m="http://schemas.openxmlformats.org/officeDocument/2006/math">
                    <m:sSub>
                      <m:sSubPr>
                        <m:ctrlPr>
                          <a:rPr lang="de-DE" i="1" smtClean="0">
                            <a:latin typeface="Cambria Math" panose="02040503050406030204" pitchFamily="18" charset="0"/>
                          </a:rPr>
                        </m:ctrlPr>
                      </m:sSubPr>
                      <m:e>
                        <m:d>
                          <m:dPr>
                            <m:ctrlPr>
                              <a:rPr lang="de-DE" i="1">
                                <a:latin typeface="Cambria Math" panose="02040503050406030204" pitchFamily="18" charset="0"/>
                              </a:rPr>
                            </m:ctrlPr>
                          </m:dPr>
                          <m:e>
                            <m:f>
                              <m:fPr>
                                <m:ctrlPr>
                                  <a:rPr lang="de-DE" i="1">
                                    <a:latin typeface="Cambria Math" panose="02040503050406030204" pitchFamily="18" charset="0"/>
                                  </a:rPr>
                                </m:ctrlPr>
                              </m:fPr>
                              <m:num>
                                <m:r>
                                  <a:rPr lang="de-DE" b="0" i="1" smtClean="0">
                                    <a:latin typeface="Cambria Math" panose="02040503050406030204" pitchFamily="18" charset="0"/>
                                  </a:rPr>
                                  <m:t>𝐾</m:t>
                                </m:r>
                              </m:num>
                              <m:den>
                                <m:r>
                                  <a:rPr lang="de-DE" b="0" i="1" smtClean="0">
                                    <a:latin typeface="Cambria Math" panose="02040503050406030204" pitchFamily="18" charset="0"/>
                                  </a:rPr>
                                  <m:t>𝐿</m:t>
                                </m:r>
                              </m:den>
                            </m:f>
                          </m:e>
                        </m:d>
                      </m:e>
                      <m:sub>
                        <m:r>
                          <a:rPr lang="de-DE" b="0" i="1" smtClean="0">
                            <a:latin typeface="Cambria Math" panose="02040503050406030204" pitchFamily="18" charset="0"/>
                          </a:rPr>
                          <m:t>𝐴</m:t>
                        </m:r>
                      </m:sub>
                    </m:sSub>
                    <m:r>
                      <a:rPr lang="de-DE" b="0" i="1" smtClean="0">
                        <a:latin typeface="Cambria Math" panose="02040503050406030204" pitchFamily="18" charset="0"/>
                      </a:rPr>
                      <m:t>&gt;</m:t>
                    </m:r>
                    <m:sSub>
                      <m:sSubPr>
                        <m:ctrlPr>
                          <a:rPr lang="de-DE" i="1">
                            <a:latin typeface="Cambria Math" panose="02040503050406030204" pitchFamily="18" charset="0"/>
                          </a:rPr>
                        </m:ctrlPr>
                      </m:sSubPr>
                      <m:e>
                        <m:d>
                          <m:dPr>
                            <m:ctrlPr>
                              <a:rPr lang="de-DE" i="1">
                                <a:latin typeface="Cambria Math" panose="02040503050406030204" pitchFamily="18" charset="0"/>
                              </a:rPr>
                            </m:ctrlPr>
                          </m:dPr>
                          <m:e>
                            <m:f>
                              <m:fPr>
                                <m:ctrlPr>
                                  <a:rPr lang="de-DE" i="1">
                                    <a:latin typeface="Cambria Math" panose="02040503050406030204" pitchFamily="18" charset="0"/>
                                  </a:rPr>
                                </m:ctrlPr>
                              </m:fPr>
                              <m:num>
                                <m:r>
                                  <a:rPr lang="de-DE" i="1">
                                    <a:latin typeface="Cambria Math" panose="02040503050406030204" pitchFamily="18" charset="0"/>
                                  </a:rPr>
                                  <m:t>𝐾</m:t>
                                </m:r>
                              </m:num>
                              <m:den>
                                <m:r>
                                  <a:rPr lang="de-DE" i="1">
                                    <a:latin typeface="Cambria Math" panose="02040503050406030204" pitchFamily="18" charset="0"/>
                                  </a:rPr>
                                  <m:t>𝐿</m:t>
                                </m:r>
                              </m:den>
                            </m:f>
                          </m:e>
                        </m:d>
                      </m:e>
                      <m:sub>
                        <m:r>
                          <a:rPr lang="de-DE" b="0" i="1" smtClean="0">
                            <a:latin typeface="Cambria Math" panose="02040503050406030204" pitchFamily="18" charset="0"/>
                          </a:rPr>
                          <m:t>𝐵</m:t>
                        </m:r>
                      </m:sub>
                    </m:sSub>
                  </m:oMath>
                </a14:m>
                <a:endParaRPr lang="en-US" sz="1800" b="0" i="0" u="none" strike="noStrike" dirty="0">
                  <a:latin typeface="Times New Roman" panose="02020603050405020304" pitchFamily="18" charset="0"/>
                </a:endParaRPr>
              </a:p>
              <a:p>
                <a:pPr marL="285750" indent="-285750" algn="l">
                  <a:buFont typeface="Arial" panose="020B0604020202020204" pitchFamily="34" charset="0"/>
                  <a:buChar char="•"/>
                </a:pPr>
                <a:endParaRPr lang="en-US" dirty="0">
                  <a:latin typeface="Times New Roman" panose="02020603050405020304" pitchFamily="18" charset="0"/>
                </a:endParaRPr>
              </a:p>
              <a:p>
                <a:pPr marL="285750" indent="-285750" algn="l">
                  <a:buFont typeface="Arial" panose="020B0604020202020204" pitchFamily="34" charset="0"/>
                  <a:buChar char="•"/>
                </a:pPr>
                <a:r>
                  <a:rPr lang="en-US" sz="1800" b="0" i="0" u="none" strike="noStrike" dirty="0">
                    <a:latin typeface="Times New Roman" panose="02020603050405020304" pitchFamily="18" charset="0"/>
                  </a:rPr>
                  <a:t>Factors are fully </a:t>
                </a:r>
                <a:r>
                  <a:rPr lang="en-US" sz="1800" b="1" i="0" u="none" strike="noStrike" dirty="0">
                    <a:latin typeface="Times New Roman" panose="02020603050405020304" pitchFamily="18" charset="0"/>
                  </a:rPr>
                  <a:t>mobile</a:t>
                </a:r>
                <a:r>
                  <a:rPr lang="en-US" sz="1800" b="0" i="0" u="none" strike="noStrike" dirty="0">
                    <a:latin typeface="Times New Roman" panose="02020603050405020304" pitchFamily="18" charset="0"/>
                  </a:rPr>
                  <a:t> across sectors and fully </a:t>
                </a:r>
                <a:r>
                  <a:rPr lang="en-US" sz="1800" b="1" i="0" u="none" strike="noStrike" dirty="0">
                    <a:latin typeface="Times New Roman" panose="02020603050405020304" pitchFamily="18" charset="0"/>
                  </a:rPr>
                  <a:t>immobile</a:t>
                </a:r>
                <a:r>
                  <a:rPr lang="en-US" sz="1800" b="0" i="0" u="none" strike="noStrike" dirty="0">
                    <a:latin typeface="Times New Roman" panose="02020603050405020304" pitchFamily="18" charset="0"/>
                  </a:rPr>
                  <a:t> across </a:t>
                </a:r>
                <a:r>
                  <a:rPr lang="de-DE" sz="1800" b="0" i="0" u="none" strike="noStrike" dirty="0">
                    <a:latin typeface="Times New Roman" panose="02020603050405020304" pitchFamily="18" charset="0"/>
                  </a:rPr>
                  <a:t>countries.</a:t>
                </a:r>
              </a:p>
              <a:p>
                <a:pPr marL="285750" indent="-285750" algn="l">
                  <a:buFont typeface="Arial" panose="020B0604020202020204" pitchFamily="34" charset="0"/>
                  <a:buChar char="•"/>
                </a:pPr>
                <a:endParaRPr lang="de-DE" sz="1800" b="0" i="0" u="none" strike="noStrike" dirty="0">
                  <a:latin typeface="Times New Roman" panose="02020603050405020304" pitchFamily="18" charset="0"/>
                </a:endParaRPr>
              </a:p>
              <a:p>
                <a:pPr marL="285750" indent="-285750">
                  <a:buFont typeface="Arial" panose="020B0604020202020204" pitchFamily="34" charset="0"/>
                  <a:buChar char="•"/>
                </a:pPr>
                <a:r>
                  <a:rPr lang="en-US" b="1" dirty="0">
                    <a:latin typeface="Times New Roman" panose="02020603050405020304" pitchFamily="18" charset="0"/>
                  </a:rPr>
                  <a:t>Different</a:t>
                </a:r>
                <a:r>
                  <a:rPr lang="en-US" dirty="0">
                    <a:latin typeface="Times New Roman" panose="02020603050405020304" pitchFamily="18" charset="0"/>
                  </a:rPr>
                  <a:t> relative Factor endowments in country 1 (capital abundant) and 2 (labor abundant) </a:t>
                </a:r>
                <a:r>
                  <a:rPr lang="en-US" dirty="0" err="1">
                    <a:latin typeface="Times New Roman" panose="02020603050405020304" pitchFamily="18" charset="0"/>
                  </a:rPr>
                  <a:t>w.l.o.g</a:t>
                </a:r>
                <a:r>
                  <a:rPr lang="en-US" dirty="0">
                    <a:latin typeface="Times New Roman" panose="02020603050405020304" pitchFamily="18" charset="0"/>
                  </a:rPr>
                  <a:t>.                                           </a:t>
                </a:r>
                <a14:m>
                  <m:oMath xmlns:m="http://schemas.openxmlformats.org/officeDocument/2006/math">
                    <m:d>
                      <m:dPr>
                        <m:ctrlPr>
                          <a:rPr lang="de-DE" i="1">
                            <a:latin typeface="Cambria Math" panose="02040503050406030204" pitchFamily="18" charset="0"/>
                          </a:rPr>
                        </m:ctrlPr>
                      </m:dPr>
                      <m:e>
                        <m:f>
                          <m:fPr>
                            <m:ctrlPr>
                              <a:rPr lang="de-DE" i="1">
                                <a:latin typeface="Cambria Math" panose="02040503050406030204" pitchFamily="18" charset="0"/>
                              </a:rPr>
                            </m:ctrlPr>
                          </m:fPr>
                          <m:num>
                            <m:sSub>
                              <m:sSubPr>
                                <m:ctrlPr>
                                  <a:rPr lang="de-DE" i="1">
                                    <a:latin typeface="Cambria Math" panose="02040503050406030204" pitchFamily="18" charset="0"/>
                                  </a:rPr>
                                </m:ctrlPr>
                              </m:sSubPr>
                              <m:e>
                                <m:acc>
                                  <m:accPr>
                                    <m:chr m:val="̅"/>
                                    <m:ctrlPr>
                                      <a:rPr lang="de-DE" i="1">
                                        <a:latin typeface="Cambria Math" panose="02040503050406030204" pitchFamily="18" charset="0"/>
                                      </a:rPr>
                                    </m:ctrlPr>
                                  </m:accPr>
                                  <m:e>
                                    <m:r>
                                      <a:rPr lang="de-DE" i="1">
                                        <a:latin typeface="Cambria Math" panose="02040503050406030204" pitchFamily="18" charset="0"/>
                                      </a:rPr>
                                      <m:t>𝐾</m:t>
                                    </m:r>
                                  </m:e>
                                </m:acc>
                              </m:e>
                              <m:sub>
                                <m:r>
                                  <a:rPr lang="de-DE" i="1">
                                    <a:latin typeface="Cambria Math" panose="02040503050406030204" pitchFamily="18" charset="0"/>
                                  </a:rPr>
                                  <m:t>1</m:t>
                                </m:r>
                              </m:sub>
                            </m:sSub>
                          </m:num>
                          <m:den>
                            <m:sSub>
                              <m:sSubPr>
                                <m:ctrlPr>
                                  <a:rPr lang="de-DE" i="1">
                                    <a:latin typeface="Cambria Math" panose="02040503050406030204" pitchFamily="18" charset="0"/>
                                  </a:rPr>
                                </m:ctrlPr>
                              </m:sSubPr>
                              <m:e>
                                <m:acc>
                                  <m:accPr>
                                    <m:chr m:val="̅"/>
                                    <m:ctrlPr>
                                      <a:rPr lang="de-DE" i="1">
                                        <a:latin typeface="Cambria Math" panose="02040503050406030204" pitchFamily="18" charset="0"/>
                                      </a:rPr>
                                    </m:ctrlPr>
                                  </m:accPr>
                                  <m:e>
                                    <m:r>
                                      <a:rPr lang="de-DE" i="1">
                                        <a:latin typeface="Cambria Math" panose="02040503050406030204" pitchFamily="18" charset="0"/>
                                      </a:rPr>
                                      <m:t>𝐿</m:t>
                                    </m:r>
                                  </m:e>
                                </m:acc>
                              </m:e>
                              <m:sub>
                                <m:r>
                                  <a:rPr lang="de-DE" i="1">
                                    <a:latin typeface="Cambria Math" panose="02040503050406030204" pitchFamily="18" charset="0"/>
                                  </a:rPr>
                                  <m:t>1</m:t>
                                </m:r>
                              </m:sub>
                            </m:sSub>
                          </m:den>
                        </m:f>
                      </m:e>
                    </m:d>
                    <m:r>
                      <a:rPr lang="de-DE" b="0" i="1" smtClean="0">
                        <a:latin typeface="Cambria Math" panose="02040503050406030204" pitchFamily="18" charset="0"/>
                      </a:rPr>
                      <m:t>&gt;</m:t>
                    </m:r>
                    <m:d>
                      <m:dPr>
                        <m:ctrlPr>
                          <a:rPr lang="de-DE" i="1">
                            <a:latin typeface="Cambria Math" panose="02040503050406030204" pitchFamily="18" charset="0"/>
                          </a:rPr>
                        </m:ctrlPr>
                      </m:dPr>
                      <m:e>
                        <m:f>
                          <m:fPr>
                            <m:ctrlPr>
                              <a:rPr lang="de-DE" i="1">
                                <a:latin typeface="Cambria Math" panose="02040503050406030204" pitchFamily="18" charset="0"/>
                              </a:rPr>
                            </m:ctrlPr>
                          </m:fPr>
                          <m:num>
                            <m:sSub>
                              <m:sSubPr>
                                <m:ctrlPr>
                                  <a:rPr lang="de-DE" i="1">
                                    <a:latin typeface="Cambria Math" panose="02040503050406030204" pitchFamily="18" charset="0"/>
                                  </a:rPr>
                                </m:ctrlPr>
                              </m:sSubPr>
                              <m:e>
                                <m:acc>
                                  <m:accPr>
                                    <m:chr m:val="̅"/>
                                    <m:ctrlPr>
                                      <a:rPr lang="de-DE" i="1">
                                        <a:latin typeface="Cambria Math" panose="02040503050406030204" pitchFamily="18" charset="0"/>
                                      </a:rPr>
                                    </m:ctrlPr>
                                  </m:accPr>
                                  <m:e>
                                    <m:r>
                                      <a:rPr lang="de-DE" i="1">
                                        <a:latin typeface="Cambria Math" panose="02040503050406030204" pitchFamily="18" charset="0"/>
                                      </a:rPr>
                                      <m:t>𝐾</m:t>
                                    </m:r>
                                  </m:e>
                                </m:acc>
                              </m:e>
                              <m:sub>
                                <m:r>
                                  <a:rPr lang="de-DE" b="0" i="1" smtClean="0">
                                    <a:latin typeface="Cambria Math" panose="02040503050406030204" pitchFamily="18" charset="0"/>
                                  </a:rPr>
                                  <m:t>2</m:t>
                                </m:r>
                              </m:sub>
                            </m:sSub>
                          </m:num>
                          <m:den>
                            <m:sSub>
                              <m:sSubPr>
                                <m:ctrlPr>
                                  <a:rPr lang="de-DE" i="1">
                                    <a:latin typeface="Cambria Math" panose="02040503050406030204" pitchFamily="18" charset="0"/>
                                  </a:rPr>
                                </m:ctrlPr>
                              </m:sSubPr>
                              <m:e>
                                <m:acc>
                                  <m:accPr>
                                    <m:chr m:val="̅"/>
                                    <m:ctrlPr>
                                      <a:rPr lang="de-DE" i="1">
                                        <a:latin typeface="Cambria Math" panose="02040503050406030204" pitchFamily="18" charset="0"/>
                                      </a:rPr>
                                    </m:ctrlPr>
                                  </m:accPr>
                                  <m:e>
                                    <m:r>
                                      <a:rPr lang="de-DE" i="1">
                                        <a:latin typeface="Cambria Math" panose="02040503050406030204" pitchFamily="18" charset="0"/>
                                      </a:rPr>
                                      <m:t>𝐿</m:t>
                                    </m:r>
                                  </m:e>
                                </m:acc>
                              </m:e>
                              <m:sub>
                                <m:r>
                                  <a:rPr lang="de-DE" b="0" i="1" smtClean="0">
                                    <a:latin typeface="Cambria Math" panose="02040503050406030204" pitchFamily="18" charset="0"/>
                                  </a:rPr>
                                  <m:t>2</m:t>
                                </m:r>
                              </m:sub>
                            </m:sSub>
                          </m:den>
                        </m:f>
                      </m:e>
                    </m:d>
                  </m:oMath>
                </a14:m>
                <a:endParaRPr lang="de-DE" dirty="0">
                  <a:latin typeface="Times New Roman" panose="02020603050405020304" pitchFamily="18" charset="0"/>
                </a:endParaRPr>
              </a:p>
              <a:p>
                <a:pPr marL="285750" indent="-285750" algn="l">
                  <a:buFont typeface="Arial" panose="020B0604020202020204" pitchFamily="34" charset="0"/>
                  <a:buChar char="•"/>
                </a:pPr>
                <a:endParaRPr lang="de-DE" sz="1800" b="0" i="0" u="none" strike="noStrike" dirty="0">
                  <a:latin typeface="Times New Roman" panose="02020603050405020304" pitchFamily="18" charset="0"/>
                </a:endParaRPr>
              </a:p>
              <a:p>
                <a:pPr marL="285750" indent="-285750" algn="l">
                  <a:buFont typeface="Arial" panose="020B0604020202020204" pitchFamily="34" charset="0"/>
                  <a:buChar char="•"/>
                </a:pPr>
                <a:endParaRPr lang="en-US" sz="1800" b="0" i="0" u="none" strike="noStrike" dirty="0">
                  <a:latin typeface="Times New Roman" panose="02020603050405020304" pitchFamily="18" charset="0"/>
                </a:endParaRPr>
              </a:p>
              <a:p>
                <a:pPr marL="285750" indent="-285750" algn="l">
                  <a:buFont typeface="Arial" panose="020B0604020202020204" pitchFamily="34" charset="0"/>
                  <a:buChar char="•"/>
                </a:pPr>
                <a:r>
                  <a:rPr lang="en-US" sz="1800" b="0" i="0" u="none" strike="noStrike" dirty="0">
                    <a:latin typeface="Times New Roman" panose="02020603050405020304" pitchFamily="18" charset="0"/>
                  </a:rPr>
                  <a:t>Perfectly competitive goods and factor markets.</a:t>
                </a:r>
              </a:p>
              <a:p>
                <a:pPr marL="285750" indent="-285750" algn="l">
                  <a:buFont typeface="Arial" panose="020B0604020202020204" pitchFamily="34" charset="0"/>
                  <a:buChar char="•"/>
                </a:pPr>
                <a:endParaRPr lang="en-US" sz="1800" b="0" i="0" u="none" strike="noStrike" dirty="0">
                  <a:latin typeface="Times New Roman" panose="02020603050405020304" pitchFamily="18" charset="0"/>
                </a:endParaRPr>
              </a:p>
              <a:p>
                <a:pPr marL="285750" indent="-285750" algn="l">
                  <a:buFont typeface="Arial" panose="020B0604020202020204" pitchFamily="34" charset="0"/>
                  <a:buChar char="•"/>
                </a:pPr>
                <a:r>
                  <a:rPr lang="en-US" sz="1800" b="1" i="0" u="none" strike="noStrike" dirty="0">
                    <a:latin typeface="Times New Roman" panose="02020603050405020304" pitchFamily="18" charset="0"/>
                  </a:rPr>
                  <a:t>Identical</a:t>
                </a:r>
                <a:r>
                  <a:rPr lang="en-US" sz="1800" b="0" i="0" u="none" strike="noStrike" dirty="0">
                    <a:latin typeface="Times New Roman" panose="02020603050405020304" pitchFamily="18" charset="0"/>
                  </a:rPr>
                  <a:t> convex and homothetic preferences in both countries.</a:t>
                </a:r>
              </a:p>
              <a:p>
                <a:pPr marL="285750" indent="-285750" algn="l">
                  <a:buFont typeface="Arial" panose="020B0604020202020204" pitchFamily="34" charset="0"/>
                  <a:buChar char="•"/>
                </a:pPr>
                <a:endParaRPr lang="en-US" dirty="0">
                  <a:latin typeface="Times New Roman" panose="02020603050405020304" pitchFamily="18" charset="0"/>
                </a:endParaRPr>
              </a:p>
            </p:txBody>
          </p:sp>
        </mc:Choice>
        <mc:Fallback xmlns="">
          <p:sp>
            <p:nvSpPr>
              <p:cNvPr id="5" name="Textfeld 4">
                <a:extLst>
                  <a:ext uri="{FF2B5EF4-FFF2-40B4-BE49-F238E27FC236}">
                    <a16:creationId xmlns:a16="http://schemas.microsoft.com/office/drawing/2014/main" id="{8C034825-12EF-BCD2-EE01-5864D3CFA47C}"/>
                  </a:ext>
                </a:extLst>
              </p:cNvPr>
              <p:cNvSpPr txBox="1">
                <a:spLocks noRot="1" noChangeAspect="1" noMove="1" noResize="1" noEditPoints="1" noAdjustHandles="1" noChangeArrowheads="1" noChangeShapeType="1" noTextEdit="1"/>
              </p:cNvSpPr>
              <p:nvPr/>
            </p:nvSpPr>
            <p:spPr>
              <a:xfrm>
                <a:off x="159022" y="696460"/>
                <a:ext cx="9024735" cy="5915402"/>
              </a:xfrm>
              <a:prstGeom prst="rect">
                <a:avLst/>
              </a:prstGeom>
              <a:blipFill>
                <a:blip r:embed="rId3"/>
                <a:stretch>
                  <a:fillRect l="-405" t="-515" r="-10466"/>
                </a:stretch>
              </a:blipFill>
            </p:spPr>
            <p:txBody>
              <a:bodyPr/>
              <a:lstStyle/>
              <a:p>
                <a:r>
                  <a:rPr lang="de-DE">
                    <a:noFill/>
                  </a:rPr>
                  <a:t> </a:t>
                </a:r>
              </a:p>
            </p:txBody>
          </p:sp>
        </mc:Fallback>
      </mc:AlternateContent>
    </p:spTree>
    <p:extLst>
      <p:ext uri="{BB962C8B-B14F-4D97-AF65-F5344CB8AC3E}">
        <p14:creationId xmlns:p14="http://schemas.microsoft.com/office/powerpoint/2010/main" val="3380289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7190A18-EEC1-6D67-2E94-AEB9B6DD4006}"/>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D8F17828-7A1C-D6B4-85F4-4D7A4C877BCF}"/>
              </a:ext>
            </a:extLst>
          </p:cNvPr>
          <p:cNvSpPr txBox="1">
            <a:spLocks/>
          </p:cNvSpPr>
          <p:nvPr/>
        </p:nvSpPr>
        <p:spPr>
          <a:xfrm>
            <a:off x="0" y="92865"/>
            <a:ext cx="12186971" cy="453787"/>
          </a:xfrm>
          <a:prstGeom prst="rect">
            <a:avLst/>
          </a:prstGeom>
        </p:spPr>
        <p:txBody>
          <a:bodyPr>
            <a:normAutofit fontScale="90000" lnSpcReduction="10000"/>
          </a:bodyPr>
          <a:lstStyle>
            <a:lvl1pPr algn="ctr" rtl="0" hangingPunct="0">
              <a:tabLst/>
              <a:defRPr lang="de-DE" sz="4400" b="0" i="0" u="none" strike="noStrike" kern="1200">
                <a:ln>
                  <a:noFill/>
                </a:ln>
                <a:latin typeface="Arial" pitchFamily="18"/>
              </a:defRPr>
            </a:lvl1pPr>
          </a:lstStyle>
          <a:p>
            <a:r>
              <a:rPr lang="en-US" sz="2631" b="1" dirty="0">
                <a:solidFill>
                  <a:sysClr val="windowText" lastClr="000000"/>
                </a:solidFill>
                <a:latin typeface="Times New Roman" panose="02020603050405020304" pitchFamily="18" charset="0"/>
                <a:cs typeface="Times New Roman" panose="02020603050405020304" pitchFamily="18" charset="0"/>
              </a:rPr>
              <a:t>Heckscher Ohlin Model </a:t>
            </a:r>
            <a:r>
              <a:rPr lang="en-US" sz="2631" dirty="0">
                <a:solidFill>
                  <a:sysClr val="windowText" lastClr="000000"/>
                </a:solidFill>
                <a:latin typeface="Times New Roman" panose="02020603050405020304" pitchFamily="18" charset="0"/>
                <a:cs typeface="Times New Roman" panose="02020603050405020304" pitchFamily="18" charset="0"/>
              </a:rPr>
              <a:t>– Cost </a:t>
            </a:r>
            <a:r>
              <a:rPr lang="en-US" sz="2631" dirty="0" err="1">
                <a:solidFill>
                  <a:sysClr val="windowText" lastClr="000000"/>
                </a:solidFill>
                <a:latin typeface="Times New Roman" panose="02020603050405020304" pitchFamily="18" charset="0"/>
                <a:cs typeface="Times New Roman" panose="02020603050405020304" pitchFamily="18" charset="0"/>
              </a:rPr>
              <a:t>Minization</a:t>
            </a:r>
            <a:r>
              <a:rPr lang="en-US" sz="2631" dirty="0">
                <a:solidFill>
                  <a:sysClr val="windowText" lastClr="000000"/>
                </a:solidFill>
                <a:latin typeface="Times New Roman" panose="02020603050405020304" pitchFamily="18" charset="0"/>
                <a:cs typeface="Times New Roman" panose="02020603050405020304" pitchFamily="18" charset="0"/>
              </a:rPr>
              <a:t> – Factor Intensities – Factor Price Ratios</a:t>
            </a:r>
          </a:p>
        </p:txBody>
      </p:sp>
      <p:sp>
        <p:nvSpPr>
          <p:cNvPr id="2" name="Rechteck 1">
            <a:extLst>
              <a:ext uri="{FF2B5EF4-FFF2-40B4-BE49-F238E27FC236}">
                <a16:creationId xmlns:a16="http://schemas.microsoft.com/office/drawing/2014/main" id="{DC02CE08-523A-A563-9E38-8FEB74AF0FA3}"/>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7614775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7D0DDF-CC84-2CC4-EC4F-91DBB481A41E}"/>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0B317764-0EAE-4B4B-D916-128DB0612273}"/>
              </a:ext>
            </a:extLst>
          </p:cNvPr>
          <p:cNvSpPr txBox="1">
            <a:spLocks/>
          </p:cNvSpPr>
          <p:nvPr/>
        </p:nvSpPr>
        <p:spPr>
          <a:xfrm>
            <a:off x="506895" y="82926"/>
            <a:ext cx="10952922" cy="449797"/>
          </a:xfrm>
          <a:prstGeom prst="rect">
            <a:avLst/>
          </a:prstGeom>
        </p:spPr>
        <p:txBody>
          <a:bodyPr>
            <a:normAutofit fontScale="90000" lnSpcReduction="10000"/>
          </a:bodyPr>
          <a:lstStyle>
            <a:lvl1pPr algn="ctr" rtl="0" hangingPunct="0">
              <a:tabLst/>
              <a:defRPr lang="de-DE" sz="4400" b="0" i="0" u="none" strike="noStrike" kern="1200">
                <a:ln>
                  <a:noFill/>
                </a:ln>
                <a:latin typeface="Arial" pitchFamily="18"/>
              </a:defRPr>
            </a:lvl1pPr>
          </a:lstStyle>
          <a:p>
            <a:r>
              <a:rPr lang="en-US" sz="2631" b="1" dirty="0">
                <a:solidFill>
                  <a:sysClr val="windowText" lastClr="000000"/>
                </a:solidFill>
                <a:latin typeface="Times New Roman" panose="02020603050405020304" pitchFamily="18" charset="0"/>
                <a:cs typeface="Times New Roman" panose="02020603050405020304" pitchFamily="18" charset="0"/>
              </a:rPr>
              <a:t>Heckscher Ohlin Model </a:t>
            </a:r>
            <a:r>
              <a:rPr lang="en-US" sz="2631" dirty="0">
                <a:solidFill>
                  <a:sysClr val="windowText" lastClr="000000"/>
                </a:solidFill>
                <a:latin typeface="Times New Roman" panose="02020603050405020304" pitchFamily="18" charset="0"/>
                <a:cs typeface="Times New Roman" panose="02020603050405020304" pitchFamily="18" charset="0"/>
              </a:rPr>
              <a:t>– Cost Minimization – Edgeworth Box </a:t>
            </a:r>
          </a:p>
        </p:txBody>
      </p:sp>
      <p:sp>
        <p:nvSpPr>
          <p:cNvPr id="2" name="Rechteck 1">
            <a:extLst>
              <a:ext uri="{FF2B5EF4-FFF2-40B4-BE49-F238E27FC236}">
                <a16:creationId xmlns:a16="http://schemas.microsoft.com/office/drawing/2014/main" id="{71A4C5C3-FC4D-F4A1-4CF4-806296C4F403}"/>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099397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886CD1-84C6-ECF8-9000-535C1A47FD31}"/>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9B63472F-409E-9DA1-A717-94FCE2B52C6C}"/>
              </a:ext>
            </a:extLst>
          </p:cNvPr>
          <p:cNvSpPr txBox="1">
            <a:spLocks/>
          </p:cNvSpPr>
          <p:nvPr/>
        </p:nvSpPr>
        <p:spPr>
          <a:xfrm>
            <a:off x="506895" y="82926"/>
            <a:ext cx="10952922" cy="449797"/>
          </a:xfrm>
          <a:prstGeom prst="rect">
            <a:avLst/>
          </a:prstGeom>
        </p:spPr>
        <p:txBody>
          <a:bodyPr>
            <a:normAutofit fontScale="90000" lnSpcReduction="10000"/>
          </a:bodyPr>
          <a:lstStyle>
            <a:lvl1pPr algn="ctr" rtl="0" hangingPunct="0">
              <a:tabLst/>
              <a:defRPr lang="de-DE" sz="4400" b="0" i="0" u="none" strike="noStrike" kern="1200">
                <a:ln>
                  <a:noFill/>
                </a:ln>
                <a:latin typeface="Arial" pitchFamily="18"/>
              </a:defRPr>
            </a:lvl1pPr>
          </a:lstStyle>
          <a:p>
            <a:r>
              <a:rPr lang="en-US" sz="2631" b="1" dirty="0">
                <a:solidFill>
                  <a:sysClr val="windowText" lastClr="000000"/>
                </a:solidFill>
                <a:latin typeface="Times New Roman" panose="02020603050405020304" pitchFamily="18" charset="0"/>
                <a:cs typeface="Times New Roman" panose="02020603050405020304" pitchFamily="18" charset="0"/>
              </a:rPr>
              <a:t>Heckscher Ohlin Model </a:t>
            </a:r>
            <a:r>
              <a:rPr lang="en-US" sz="2631" dirty="0">
                <a:solidFill>
                  <a:sysClr val="windowText" lastClr="000000"/>
                </a:solidFill>
                <a:latin typeface="Times New Roman" panose="02020603050405020304" pitchFamily="18" charset="0"/>
                <a:cs typeface="Times New Roman" panose="02020603050405020304" pitchFamily="18" charset="0"/>
              </a:rPr>
              <a:t>– Contract Curve – Transformation curve</a:t>
            </a:r>
          </a:p>
        </p:txBody>
      </p:sp>
      <p:sp>
        <p:nvSpPr>
          <p:cNvPr id="2" name="Rechteck 1">
            <a:extLst>
              <a:ext uri="{FF2B5EF4-FFF2-40B4-BE49-F238E27FC236}">
                <a16:creationId xmlns:a16="http://schemas.microsoft.com/office/drawing/2014/main" id="{474E20EF-4644-1AE2-60BE-5AC3F3BDFF5F}"/>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159939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DD7E0B2-9E78-5A23-A7BB-DFDD161CA645}"/>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DF7177C2-2DE4-8FB4-0849-807FF0814AF3}"/>
              </a:ext>
            </a:extLst>
          </p:cNvPr>
          <p:cNvSpPr txBox="1">
            <a:spLocks/>
          </p:cNvSpPr>
          <p:nvPr/>
        </p:nvSpPr>
        <p:spPr>
          <a:xfrm>
            <a:off x="496958" y="122682"/>
            <a:ext cx="11300790" cy="449797"/>
          </a:xfrm>
          <a:prstGeom prst="rect">
            <a:avLst/>
          </a:prstGeom>
        </p:spPr>
        <p:txBody>
          <a:bodyPr>
            <a:normAutofit fontScale="82500" lnSpcReduction="10000"/>
          </a:bodyPr>
          <a:lstStyle>
            <a:lvl1pPr algn="ctr" rtl="0" hangingPunct="0">
              <a:tabLst/>
              <a:defRPr lang="de-DE" sz="4400" b="0" i="0" u="none" strike="noStrike" kern="1200">
                <a:ln>
                  <a:noFill/>
                </a:ln>
                <a:latin typeface="Arial" pitchFamily="18"/>
              </a:defRPr>
            </a:lvl1pPr>
          </a:lstStyle>
          <a:p>
            <a:r>
              <a:rPr lang="en-US" sz="2631" b="1" dirty="0">
                <a:solidFill>
                  <a:sysClr val="windowText" lastClr="000000"/>
                </a:solidFill>
                <a:latin typeface="Times New Roman" panose="02020603050405020304" pitchFamily="18" charset="0"/>
                <a:cs typeface="Times New Roman" panose="02020603050405020304" pitchFamily="18" charset="0"/>
              </a:rPr>
              <a:t>Heckscher Ohlin Model </a:t>
            </a:r>
            <a:r>
              <a:rPr lang="en-US" sz="2631" dirty="0">
                <a:solidFill>
                  <a:sysClr val="windowText" lastClr="000000"/>
                </a:solidFill>
                <a:latin typeface="Times New Roman" panose="02020603050405020304" pitchFamily="18" charset="0"/>
                <a:cs typeface="Times New Roman" panose="02020603050405020304" pitchFamily="18" charset="0"/>
              </a:rPr>
              <a:t>– Factor Market Clearing – Autarky Equilibrium – relative Supply</a:t>
            </a:r>
          </a:p>
        </p:txBody>
      </p:sp>
      <p:sp>
        <p:nvSpPr>
          <p:cNvPr id="2" name="Rechteck 1">
            <a:extLst>
              <a:ext uri="{FF2B5EF4-FFF2-40B4-BE49-F238E27FC236}">
                <a16:creationId xmlns:a16="http://schemas.microsoft.com/office/drawing/2014/main" id="{7B9FDE39-5592-DD63-F311-F450BCADD504}"/>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16317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13C9C4-75EA-BE86-22FC-629EC0946EC8}"/>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327259F4-AC4C-4A0D-938C-155309199CFE}"/>
              </a:ext>
            </a:extLst>
          </p:cNvPr>
          <p:cNvSpPr txBox="1">
            <a:spLocks/>
          </p:cNvSpPr>
          <p:nvPr/>
        </p:nvSpPr>
        <p:spPr>
          <a:xfrm>
            <a:off x="1938720" y="122682"/>
            <a:ext cx="8721846" cy="449797"/>
          </a:xfrm>
          <a:prstGeom prst="rect">
            <a:avLst/>
          </a:prstGeom>
        </p:spPr>
        <p:txBody>
          <a:bodyPr>
            <a:normAutofit fontScale="90000" lnSpcReduction="10000"/>
          </a:bodyPr>
          <a:lstStyle>
            <a:lvl1pPr algn="ctr" rtl="0" hangingPunct="0">
              <a:tabLst/>
              <a:defRPr lang="de-DE" sz="4400" b="0" i="0" u="none" strike="noStrike" kern="1200">
                <a:ln>
                  <a:noFill/>
                </a:ln>
                <a:latin typeface="Arial" pitchFamily="18"/>
              </a:defRPr>
            </a:lvl1pPr>
          </a:lstStyle>
          <a:p>
            <a:r>
              <a:rPr lang="en-US" sz="2631" b="1" dirty="0">
                <a:solidFill>
                  <a:sysClr val="windowText" lastClr="000000"/>
                </a:solidFill>
                <a:latin typeface="Times New Roman" panose="02020603050405020304" pitchFamily="18" charset="0"/>
                <a:cs typeface="Times New Roman" panose="02020603050405020304" pitchFamily="18" charset="0"/>
              </a:rPr>
              <a:t>Heckscher Ohlin Model </a:t>
            </a:r>
            <a:r>
              <a:rPr lang="en-US" sz="2631" dirty="0">
                <a:solidFill>
                  <a:sysClr val="windowText" lastClr="000000"/>
                </a:solidFill>
                <a:latin typeface="Times New Roman" panose="02020603050405020304" pitchFamily="18" charset="0"/>
                <a:cs typeface="Times New Roman" panose="02020603050405020304" pitchFamily="18" charset="0"/>
              </a:rPr>
              <a:t>– Trade Equilibrium</a:t>
            </a:r>
          </a:p>
        </p:txBody>
      </p:sp>
      <p:sp>
        <p:nvSpPr>
          <p:cNvPr id="2" name="Rechteck 1">
            <a:extLst>
              <a:ext uri="{FF2B5EF4-FFF2-40B4-BE49-F238E27FC236}">
                <a16:creationId xmlns:a16="http://schemas.microsoft.com/office/drawing/2014/main" id="{FFDBE80D-ABE7-A944-AD07-64067B53189E}"/>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9731217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940725-467E-C7B4-87B9-8876A11ED912}"/>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C0A5083A-1E8C-3683-EF53-8B383DEC8666}"/>
              </a:ext>
            </a:extLst>
          </p:cNvPr>
          <p:cNvSpPr txBox="1">
            <a:spLocks/>
          </p:cNvSpPr>
          <p:nvPr/>
        </p:nvSpPr>
        <p:spPr>
          <a:xfrm>
            <a:off x="119271" y="122682"/>
            <a:ext cx="11628782" cy="1169405"/>
          </a:xfrm>
          <a:prstGeom prst="rect">
            <a:avLst/>
          </a:prstGeom>
        </p:spPr>
        <p:txBody>
          <a:bodyPr>
            <a:normAutofit fontScale="82500" lnSpcReduction="20000"/>
          </a:bodyPr>
          <a:lstStyle>
            <a:lvl1pPr algn="ctr" rtl="0" hangingPunct="0">
              <a:tabLst/>
              <a:defRPr lang="de-DE" sz="4400" b="0" i="0" u="none" strike="noStrike" kern="1200">
                <a:ln>
                  <a:noFill/>
                </a:ln>
                <a:latin typeface="Arial" pitchFamily="18"/>
              </a:defRPr>
            </a:lvl1pPr>
          </a:lstStyle>
          <a:p>
            <a:r>
              <a:rPr lang="en-US" sz="2631" b="1" dirty="0">
                <a:solidFill>
                  <a:sysClr val="windowText" lastClr="000000"/>
                </a:solidFill>
                <a:latin typeface="Times New Roman" panose="02020603050405020304" pitchFamily="18" charset="0"/>
                <a:cs typeface="Times New Roman" panose="02020603050405020304" pitchFamily="18" charset="0"/>
              </a:rPr>
              <a:t>Heckscher Ohlin Model </a:t>
            </a:r>
            <a:r>
              <a:rPr lang="en-US" sz="2631" dirty="0">
                <a:solidFill>
                  <a:sysClr val="windowText" lastClr="000000"/>
                </a:solidFill>
                <a:latin typeface="Times New Roman" panose="02020603050405020304" pitchFamily="18" charset="0"/>
                <a:cs typeface="Times New Roman" panose="02020603050405020304" pitchFamily="18" charset="0"/>
              </a:rPr>
              <a:t>– Factor price equalization theorem</a:t>
            </a:r>
          </a:p>
          <a:p>
            <a:endParaRPr lang="en-US" sz="2631" dirty="0">
              <a:solidFill>
                <a:sysClr val="windowText" lastClr="000000"/>
              </a:solidFill>
              <a:latin typeface="Times New Roman" panose="02020603050405020304" pitchFamily="18" charset="0"/>
              <a:cs typeface="Times New Roman" panose="02020603050405020304" pitchFamily="18" charset="0"/>
            </a:endParaRPr>
          </a:p>
          <a:p>
            <a:r>
              <a:rPr lang="en-US" sz="2631" dirty="0">
                <a:solidFill>
                  <a:sysClr val="windowText" lastClr="000000"/>
                </a:solidFill>
                <a:latin typeface="Times New Roman" panose="02020603050405020304" pitchFamily="18" charset="0"/>
                <a:cs typeface="Times New Roman" panose="02020603050405020304" pitchFamily="18" charset="0"/>
              </a:rPr>
              <a:t> If two countries are engaged in free trade, have identical technologies, and produce both goods, then they must have the same factor prices</a:t>
            </a:r>
          </a:p>
        </p:txBody>
      </p:sp>
      <p:sp>
        <p:nvSpPr>
          <p:cNvPr id="2" name="Rechteck 1">
            <a:extLst>
              <a:ext uri="{FF2B5EF4-FFF2-40B4-BE49-F238E27FC236}">
                <a16:creationId xmlns:a16="http://schemas.microsoft.com/office/drawing/2014/main" id="{3FD67D24-7056-1164-D7B1-E62E6723F12B}"/>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81621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496DA9-9039-C0EF-7530-10BEF0F181DA}"/>
            </a:ext>
          </a:extLst>
        </p:cNvPr>
        <p:cNvGrpSpPr/>
        <p:nvPr/>
      </p:nvGrpSpPr>
      <p:grpSpPr>
        <a:xfrm>
          <a:off x="0" y="0"/>
          <a:ext cx="0" cy="0"/>
          <a:chOff x="0" y="0"/>
          <a:chExt cx="0" cy="0"/>
        </a:xfrm>
      </p:grpSpPr>
      <p:sp>
        <p:nvSpPr>
          <p:cNvPr id="4" name="Title 1">
            <a:extLst>
              <a:ext uri="{FF2B5EF4-FFF2-40B4-BE49-F238E27FC236}">
                <a16:creationId xmlns:a16="http://schemas.microsoft.com/office/drawing/2014/main" id="{56273001-2878-16D3-DEE2-B699BC039997}"/>
              </a:ext>
            </a:extLst>
          </p:cNvPr>
          <p:cNvSpPr txBox="1">
            <a:spLocks/>
          </p:cNvSpPr>
          <p:nvPr/>
        </p:nvSpPr>
        <p:spPr>
          <a:xfrm>
            <a:off x="238539" y="122682"/>
            <a:ext cx="11499573" cy="1179344"/>
          </a:xfrm>
          <a:prstGeom prst="rect">
            <a:avLst/>
          </a:prstGeom>
        </p:spPr>
        <p:txBody>
          <a:bodyPr>
            <a:normAutofit fontScale="82500" lnSpcReduction="20000"/>
          </a:bodyPr>
          <a:lstStyle>
            <a:lvl1pPr algn="ctr" rtl="0" hangingPunct="0">
              <a:tabLst/>
              <a:defRPr lang="de-DE" sz="4400" b="0" i="0" u="none" strike="noStrike" kern="1200">
                <a:ln>
                  <a:noFill/>
                </a:ln>
                <a:latin typeface="Arial" pitchFamily="18"/>
              </a:defRPr>
            </a:lvl1pPr>
          </a:lstStyle>
          <a:p>
            <a:r>
              <a:rPr lang="en-US" sz="2631" b="1" dirty="0">
                <a:solidFill>
                  <a:sysClr val="windowText" lastClr="000000"/>
                </a:solidFill>
                <a:latin typeface="Times New Roman" panose="02020603050405020304" pitchFamily="18" charset="0"/>
                <a:cs typeface="Times New Roman" panose="02020603050405020304" pitchFamily="18" charset="0"/>
              </a:rPr>
              <a:t>Heckscher Ohlin Model </a:t>
            </a:r>
            <a:r>
              <a:rPr lang="en-US" sz="2631" dirty="0">
                <a:solidFill>
                  <a:sysClr val="windowText" lastClr="000000"/>
                </a:solidFill>
                <a:latin typeface="Times New Roman" panose="02020603050405020304" pitchFamily="18" charset="0"/>
                <a:cs typeface="Times New Roman" panose="02020603050405020304" pitchFamily="18" charset="0"/>
              </a:rPr>
              <a:t>– Rybczynski theorem</a:t>
            </a:r>
          </a:p>
          <a:p>
            <a:endParaRPr lang="en-US" sz="2631" dirty="0">
              <a:solidFill>
                <a:sysClr val="windowText" lastClr="000000"/>
              </a:solidFill>
              <a:latin typeface="Times New Roman" panose="02020603050405020304" pitchFamily="18" charset="0"/>
              <a:cs typeface="Times New Roman" panose="02020603050405020304" pitchFamily="18" charset="0"/>
            </a:endParaRPr>
          </a:p>
          <a:p>
            <a:r>
              <a:rPr lang="en-US" sz="2631" dirty="0">
                <a:solidFill>
                  <a:sysClr val="windowText" lastClr="000000"/>
                </a:solidFill>
                <a:latin typeface="Times New Roman" panose="02020603050405020304" pitchFamily="18" charset="0"/>
                <a:cs typeface="Times New Roman" panose="02020603050405020304" pitchFamily="18" charset="0"/>
              </a:rPr>
              <a:t>For given relative goods prices, an increase in the endowment of a factor will increase the output of the industry using this factor intensively and decrease the output of the other industry</a:t>
            </a:r>
          </a:p>
        </p:txBody>
      </p:sp>
      <p:sp>
        <p:nvSpPr>
          <p:cNvPr id="2" name="Rechteck 1">
            <a:extLst>
              <a:ext uri="{FF2B5EF4-FFF2-40B4-BE49-F238E27FC236}">
                <a16:creationId xmlns:a16="http://schemas.microsoft.com/office/drawing/2014/main" id="{B1E81A80-FA87-618F-A124-AECAC2ECCA55}"/>
              </a:ext>
            </a:extLst>
          </p:cNvPr>
          <p:cNvSpPr/>
          <p:nvPr/>
        </p:nvSpPr>
        <p:spPr>
          <a:xfrm>
            <a:off x="8684576" y="423676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414212266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500</Words>
  <Application>Microsoft Office PowerPoint</Application>
  <PresentationFormat>Breitbild</PresentationFormat>
  <Paragraphs>52</Paragraphs>
  <Slides>12</Slides>
  <Notes>12</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12</vt:i4>
      </vt:variant>
    </vt:vector>
  </HeadingPairs>
  <TitlesOfParts>
    <vt:vector size="19" baseType="lpstr">
      <vt:lpstr>Arial</vt:lpstr>
      <vt:lpstr>Calibri</vt:lpstr>
      <vt:lpstr>Calibri Light</vt:lpstr>
      <vt:lpstr>Cambria Math</vt:lpstr>
      <vt:lpstr>Sparkasse Rg</vt:lpstr>
      <vt:lpstr>Times New Roman</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Köster, Bernhard Johannes</cp:lastModifiedBy>
  <cp:revision>518</cp:revision>
  <dcterms:created xsi:type="dcterms:W3CDTF">2019-02-11T10:45:01Z</dcterms:created>
  <dcterms:modified xsi:type="dcterms:W3CDTF">2025-04-07T14:41:37Z</dcterms:modified>
</cp:coreProperties>
</file>