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1405" r:id="rId2"/>
    <p:sldId id="1409" r:id="rId3"/>
    <p:sldId id="1410" r:id="rId4"/>
    <p:sldId id="1411" r:id="rId5"/>
    <p:sldId id="1412" r:id="rId6"/>
    <p:sldId id="1413" r:id="rId7"/>
    <p:sldId id="1414" r:id="rId8"/>
    <p:sldId id="1415" r:id="rId9"/>
    <p:sldId id="1418" r:id="rId10"/>
    <p:sldId id="1420" r:id="rId11"/>
    <p:sldId id="1421" r:id="rId12"/>
    <p:sldId id="1422" r:id="rId13"/>
    <p:sldId id="1423" r:id="rId14"/>
    <p:sldId id="1427" r:id="rId15"/>
    <p:sldId id="1424" r:id="rId16"/>
    <p:sldId id="1425" r:id="rId17"/>
    <p:sldId id="1426"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54" autoAdjust="0"/>
    <p:restoredTop sz="94660"/>
  </p:normalViewPr>
  <p:slideViewPr>
    <p:cSldViewPr snapToGrid="0">
      <p:cViewPr varScale="1">
        <p:scale>
          <a:sx n="64" d="100"/>
          <a:sy n="64" d="100"/>
        </p:scale>
        <p:origin x="784"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18.03.2025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CE5A5-71CB-CA4B-06E1-9508C4EF1F4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B39037F-2FA9-75CB-3BC5-AA0227C2CB9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B08A7EF3-5717-85CA-D2F5-938616645494}"/>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69709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919DA5-7EEC-D936-6E57-AE0C3077235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9ECB0CB-43B4-BD2E-2F57-61C6FAF69F53}"/>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AED20FB-30C7-9264-D86C-AFDDA4EC0B69}"/>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674023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9EC84-5481-0114-CBCB-4A666A47BDA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81F8BF0-800B-3237-9AFC-75ED499E3B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C35BB50-D299-E634-7BC4-4D4384D94831}"/>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53985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CD719-96F9-7C9B-174E-359954AFFA9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EB3D523-5D40-25C0-1B17-731BCB075AAB}"/>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7DBD4789-1F9B-27DE-12EA-6EA1A2D20FDB}"/>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44133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C124B-D237-37E9-2582-344D1DFC2DF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5B41BF5-5752-82F5-FE48-B210A70EBA93}"/>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71B5D5F-1414-A07E-79A7-04A790535F07}"/>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3911199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2DEF4-C34C-6744-11F6-496CB1728DB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A7A0DB0-C04E-26CF-4ACC-D2F286EBA45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8401093-3DA2-5118-CA6E-B1135475D3C2}"/>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805195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20683F-1ADD-E62C-59D6-07604116A92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E09CFE3-676D-178E-B01B-44996F304B6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5A8FD53B-6565-248C-3590-D11A8B377C1A}"/>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41220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B47B3-7131-2476-D46E-FCFD595C5E9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08FD3C2-E5DC-D6D0-EFDC-B0CE0B35B21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0A58066E-D649-9001-28E7-F1A27B60F3F3}"/>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42360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9CC5D0-9A96-D8C5-5BE0-15FF437FEF8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EC00431-8E09-67E3-C9A7-5E1EEFFB6673}"/>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0672DFFD-8AB5-27C9-5327-64D54A95C27E}"/>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94723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CBFEE5-D32B-2D9E-2B06-2A3EED2FB2A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B44E9E2-D3FA-85A2-6CBB-0CECC089112B}"/>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C096204B-6DCC-9B7B-A3E9-3B9F5817EEBE}"/>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03184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8A904-B7E6-D36E-EA1F-49969D7C5C3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C37EA0A-5549-216F-1597-02B4DFCDE30A}"/>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CB960CB5-C6AE-C653-38FE-897EDF0F8EBA}"/>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99085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025E9-8B80-5D79-E1CB-2D74DA00AE8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A89889F-9B30-7472-496F-C614A4CC82B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0CC1088-570C-ADDC-B48A-52ABB6CCC0B9}"/>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853719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02CF7-3810-6D4F-ACC6-5CBDA4394A4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B1A72D4-6A79-43D9-E056-E701D2F7BB05}"/>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A2D14E8C-6BE7-DEE2-28D4-5C948CDD17AE}"/>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44427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29A77-3E7B-17B9-C3ED-F1090BB90CE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6E91F36-617D-A032-7409-37DEAFB5CE5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FF33A2D5-1B87-8660-CDC4-F6A998BBA8CF}"/>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54495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4EC1E-3D1C-7148-902A-2D885DBEAAF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CCCB8D7-B9D0-61F6-48E8-346856303422}"/>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748BFAE9-C1F8-E985-EC8B-C7807EDA7EC6}"/>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31755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0F6CA9-4BE1-6D1E-D141-DFA3125D17E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49321B4-21CF-9019-4EC9-F495E2D5D8A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9BC66BDA-4847-7F7D-2B9A-5EB6020B0247}"/>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925549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18.03.2025</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18.03.2025</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18.03.2025</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18.03.2025</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18.03.2025</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18.03.2025</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18.03.2025</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18.03.2025</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18.03.2025</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18.03.2025</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18.03.2025</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18.03.2025</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demap.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International Trade und Policy</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256948" y="1874728"/>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err="1"/>
              <a:t>Subsequently</a:t>
            </a:r>
            <a:r>
              <a:rPr lang="de-DE" sz="2800" b="1" u="sng" dirty="0"/>
              <a:t>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Tree>
    <p:extLst>
      <p:ext uri="{BB962C8B-B14F-4D97-AF65-F5344CB8AC3E}">
        <p14:creationId xmlns:p14="http://schemas.microsoft.com/office/powerpoint/2010/main" val="31849111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37B64-6E9D-ABC8-C229-AC7CA615EABF}"/>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75CB0FD3-63D0-00AD-F380-620A2F146C75}"/>
              </a:ext>
            </a:extLst>
          </p:cNvPr>
          <p:cNvSpPr txBox="1">
            <a:spLocks/>
          </p:cNvSpPr>
          <p:nvPr/>
        </p:nvSpPr>
        <p:spPr>
          <a:xfrm>
            <a:off x="1941949" y="44625"/>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a:solidFill>
                  <a:sysClr val="windowText" lastClr="000000"/>
                </a:solidFill>
                <a:latin typeface="Times New Roman" panose="02020603050405020304" pitchFamily="18" charset="0"/>
                <a:cs typeface="Times New Roman" panose="02020603050405020304" pitchFamily="18" charset="0"/>
              </a:rPr>
              <a:t>Why </a:t>
            </a:r>
            <a:r>
              <a:rPr lang="en-US" sz="3991" dirty="0" err="1">
                <a:solidFill>
                  <a:sysClr val="windowText" lastClr="000000"/>
                </a:solidFill>
                <a:latin typeface="Times New Roman" panose="02020603050405020304" pitchFamily="18" charset="0"/>
                <a:cs typeface="Times New Roman" panose="02020603050405020304" pitchFamily="18" charset="0"/>
              </a:rPr>
              <a:t>Gravitaty</a:t>
            </a:r>
            <a:r>
              <a:rPr lang="en-US" sz="3991" dirty="0">
                <a:solidFill>
                  <a:sysClr val="windowText" lastClr="000000"/>
                </a:solidFill>
                <a:latin typeface="Times New Roman" panose="02020603050405020304" pitchFamily="18" charset="0"/>
                <a:cs typeface="Times New Roman" panose="02020603050405020304" pitchFamily="18" charset="0"/>
              </a:rPr>
              <a:t> model?</a:t>
            </a:r>
          </a:p>
        </p:txBody>
      </p:sp>
      <p:pic>
        <p:nvPicPr>
          <p:cNvPr id="9" name="Grafik 8">
            <a:extLst>
              <a:ext uri="{FF2B5EF4-FFF2-40B4-BE49-F238E27FC236}">
                <a16:creationId xmlns:a16="http://schemas.microsoft.com/office/drawing/2014/main" id="{76661AB2-D787-3936-97EE-669B30C572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5236" y="685110"/>
            <a:ext cx="6886700" cy="1557931"/>
          </a:xfrm>
          <a:prstGeom prst="rect">
            <a:avLst/>
          </a:prstGeom>
        </p:spPr>
      </p:pic>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A0791C05-58C6-61CD-A16D-5E8454122C5A}"/>
                  </a:ext>
                </a:extLst>
              </p:cNvPr>
              <p:cNvSpPr/>
              <p:nvPr/>
            </p:nvSpPr>
            <p:spPr>
              <a:xfrm>
                <a:off x="8708534" y="2274749"/>
                <a:ext cx="3252019" cy="1961563"/>
              </a:xfrm>
              <a:prstGeom prst="rect">
                <a:avLst/>
              </a:prstGeom>
              <a:ln>
                <a:solidFill>
                  <a:schemeClr val="tx1"/>
                </a:solidFill>
              </a:ln>
            </p:spPr>
            <p:txBody>
              <a:bodyPr wrap="square">
                <a:spAutoFit/>
              </a:bodyPr>
              <a:lstStyle/>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a:rPr>
                      <m:t>=</m:t>
                    </m:r>
                    <m:r>
                      <a:rPr lang="de-DE" i="1">
                        <a:latin typeface="Cambria Math"/>
                      </a:rPr>
                      <m:t>𝐶</m:t>
                    </m:r>
                    <m:f>
                      <m:fPr>
                        <m:ctrlPr>
                          <a:rPr lang="de-DE" i="1">
                            <a:latin typeface="Cambria Math" panose="02040503050406030204" pitchFamily="18" charset="0"/>
                          </a:rPr>
                        </m:ctrlPr>
                      </m:fPr>
                      <m:num>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𝐴</m:t>
                                </m:r>
                              </m:sub>
                            </m:sSub>
                            <m:r>
                              <a:rPr lang="de-DE" i="1">
                                <a:latin typeface="Cambria Math"/>
                              </a:rPr>
                              <m:t>)</m:t>
                            </m:r>
                          </m:e>
                          <m:sup>
                            <m:r>
                              <m:rPr>
                                <m:sty m:val="p"/>
                              </m:rPr>
                              <a:rPr lang="el-GR" i="1">
                                <a:latin typeface="Cambria Math"/>
                              </a:rPr>
                              <m:t>α</m:t>
                            </m:r>
                          </m:sup>
                        </m:sSup>
                        <m:r>
                          <a:rPr lang="de-DE" i="1">
                            <a:latin typeface="Cambria Math"/>
                            <a:ea typeface="Cambria Math"/>
                          </a:rPr>
                          <m:t>×</m:t>
                        </m:r>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𝐵</m:t>
                                </m:r>
                              </m:sub>
                            </m:sSub>
                            <m:r>
                              <a:rPr lang="de-DE" i="1">
                                <a:latin typeface="Cambria Math"/>
                              </a:rPr>
                              <m:t>)</m:t>
                            </m:r>
                          </m:e>
                          <m:sup>
                            <m:r>
                              <m:rPr>
                                <m:sty m:val="p"/>
                              </m:rPr>
                              <a:rPr lang="el-GR" i="1">
                                <a:latin typeface="Cambria Math"/>
                              </a:rPr>
                              <m:t>β</m:t>
                            </m:r>
                          </m:sup>
                        </m:sSup>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r>
                              <a:rPr lang="de-DE" i="1">
                                <a:latin typeface="Cambria Math"/>
                              </a:rPr>
                              <m:t>)</m:t>
                            </m:r>
                          </m:e>
                          <m:sup>
                            <m:r>
                              <m:rPr>
                                <m:sty m:val="p"/>
                              </m:rPr>
                              <a:rPr lang="el-GR" i="1">
                                <a:latin typeface="Cambria Math"/>
                              </a:rPr>
                              <m:t>γ</m:t>
                            </m:r>
                          </m:sup>
                        </m:sSup>
                      </m:den>
                    </m:f>
                  </m:oMath>
                </a14:m>
                <a:r>
                  <a:rPr lang="de-DE" dirty="0">
                    <a:latin typeface="Times New Roman" panose="02020603050405020304" pitchFamily="18" charset="0"/>
                    <a:cs typeface="Times New Roman" panose="02020603050405020304" pitchFamily="18" charset="0"/>
                  </a:rPr>
                  <a:t>  </a:t>
                </a:r>
              </a:p>
              <a:p>
                <a:pPr algn="ct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Traade</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volume</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Distance</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r>
                      <a:rPr lang="de-DE" i="1">
                        <a:latin typeface="Cambria Math"/>
                      </a:rPr>
                      <m:t>𝐶</m:t>
                    </m:r>
                  </m:oMath>
                </a14:m>
                <a:r>
                  <a:rPr lang="de-DE" dirty="0">
                    <a:latin typeface="Times New Roman" panose="02020603050405020304" pitchFamily="18" charset="0"/>
                    <a:cs typeface="Times New Roman" panose="02020603050405020304" pitchFamily="18" charset="0"/>
                  </a:rPr>
                  <a:t>&gt;0: Constant</a:t>
                </a:r>
              </a:p>
              <a:p>
                <a:r>
                  <a:rPr lang="de-DE" dirty="0">
                    <a:latin typeface="Times New Roman" panose="02020603050405020304" pitchFamily="18" charset="0"/>
                    <a:cs typeface="Times New Roman" panose="02020603050405020304" pitchFamily="18" charset="0"/>
                  </a:rPr>
                  <a:t>α,</a:t>
                </a:r>
                <a:r>
                  <a:rPr lang="el-GR" dirty="0">
                    <a:latin typeface="Times New Roman" panose="02020603050405020304" pitchFamily="18" charset="0"/>
                    <a:cs typeface="Times New Roman" panose="02020603050405020304" pitchFamily="18" charset="0"/>
                  </a:rPr>
                  <a:t>β</a:t>
                </a:r>
                <a:r>
                  <a:rPr lang="de-DE"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γ</a:t>
                </a:r>
                <a:r>
                  <a:rPr lang="de-DE" dirty="0">
                    <a:latin typeface="Times New Roman" panose="02020603050405020304" pitchFamily="18" charset="0"/>
                    <a:cs typeface="Times New Roman" panose="02020603050405020304" pitchFamily="18" charset="0"/>
                  </a:rPr>
                  <a:t>&gt;0: </a:t>
                </a:r>
                <a:r>
                  <a:rPr lang="de-DE" dirty="0" err="1">
                    <a:latin typeface="Times New Roman" panose="02020603050405020304" pitchFamily="18" charset="0"/>
                    <a:cs typeface="Times New Roman" panose="02020603050405020304" pitchFamily="18" charset="0"/>
                  </a:rPr>
                  <a:t>Elasticities</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trade</a:t>
                </a:r>
              </a:p>
            </p:txBody>
          </p:sp>
        </mc:Choice>
        <mc:Fallback xmlns="">
          <p:sp>
            <p:nvSpPr>
              <p:cNvPr id="2" name="Rechteck 1">
                <a:extLst>
                  <a:ext uri="{FF2B5EF4-FFF2-40B4-BE49-F238E27FC236}">
                    <a16:creationId xmlns:a16="http://schemas.microsoft.com/office/drawing/2014/main" id="{A0791C05-58C6-61CD-A16D-5E8454122C5A}"/>
                  </a:ext>
                </a:extLst>
              </p:cNvPr>
              <p:cNvSpPr>
                <a:spLocks noRot="1" noChangeAspect="1" noMove="1" noResize="1" noEditPoints="1" noAdjustHandles="1" noChangeArrowheads="1" noChangeShapeType="1" noTextEdit="1"/>
              </p:cNvSpPr>
              <p:nvPr/>
            </p:nvSpPr>
            <p:spPr>
              <a:xfrm>
                <a:off x="8708534" y="2274749"/>
                <a:ext cx="3252019" cy="1961563"/>
              </a:xfrm>
              <a:prstGeom prst="rect">
                <a:avLst/>
              </a:prstGeom>
              <a:blipFill>
                <a:blip r:embed="rId4"/>
                <a:stretch>
                  <a:fillRect l="-1495" b="-3704"/>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3D1C3F2F-D6BD-019E-C846-E0892D455327}"/>
                  </a:ext>
                </a:extLst>
              </p:cNvPr>
              <p:cNvSpPr/>
              <p:nvPr/>
            </p:nvSpPr>
            <p:spPr>
              <a:xfrm>
                <a:off x="422784" y="2314157"/>
                <a:ext cx="4444180" cy="1906356"/>
              </a:xfrm>
              <a:prstGeom prst="rect">
                <a:avLst/>
              </a:prstGeom>
              <a:ln>
                <a:solidFill>
                  <a:schemeClr val="tx1"/>
                </a:solidFill>
              </a:ln>
            </p:spPr>
            <p:txBody>
              <a:bodyPr wrap="square">
                <a:spAutoFit/>
              </a:bodyPr>
              <a:lstStyle/>
              <a:p>
                <a14:m>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𝐹</m:t>
                        </m:r>
                      </m:e>
                      <m:sub>
                        <m:r>
                          <a:rPr lang="de-DE" i="1">
                            <a:latin typeface="Cambria Math"/>
                          </a:rPr>
                          <m:t>𝐴𝐵</m:t>
                        </m:r>
                      </m:sub>
                    </m:sSub>
                    <m:r>
                      <a:rPr lang="de-DE" i="1">
                        <a:latin typeface="Cambria Math"/>
                      </a:rPr>
                      <m:t>=</m:t>
                    </m:r>
                    <m:r>
                      <a:rPr lang="de-DE" b="0" i="1" smtClean="0">
                        <a:latin typeface="Cambria Math" panose="02040503050406030204" pitchFamily="18" charset="0"/>
                      </a:rPr>
                      <m:t>𝐺</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𝐴</m:t>
                            </m:r>
                          </m:sub>
                        </m:sSub>
                        <m:r>
                          <a:rPr lang="de-DE" i="1">
                            <a:latin typeface="Cambria Math"/>
                            <a:ea typeface="Cambria Math"/>
                          </a:rPr>
                          <m:t>×</m:t>
                        </m:r>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𝐵</m:t>
                            </m:r>
                          </m:sub>
                        </m:sSub>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panose="02040503050406030204" pitchFamily="18" charset="0"/>
                                  </a:rPr>
                                  <m:t>𝑅</m:t>
                                </m:r>
                              </m:e>
                              <m:sub>
                                <m:r>
                                  <a:rPr lang="de-DE" i="1">
                                    <a:latin typeface="Cambria Math"/>
                                  </a:rPr>
                                  <m:t>𝐴𝐵</m:t>
                                </m:r>
                              </m:sub>
                            </m:sSub>
                            <m:r>
                              <a:rPr lang="de-DE" i="1">
                                <a:latin typeface="Cambria Math"/>
                              </a:rPr>
                              <m:t>)</m:t>
                            </m:r>
                          </m:e>
                          <m:sup>
                            <m:r>
                              <a:rPr lang="de-DE" i="1">
                                <a:latin typeface="Cambria Math" panose="02040503050406030204" pitchFamily="18" charset="0"/>
                              </a:rPr>
                              <m:t>2</m:t>
                            </m:r>
                          </m:sup>
                        </m:sSup>
                      </m:den>
                    </m:f>
                  </m:oMath>
                </a14:m>
                <a:r>
                  <a:rPr lang="de-DE" dirty="0">
                    <a:latin typeface="Times New Roman" panose="02020603050405020304" pitchFamily="18" charset="0"/>
                    <a:cs typeface="Times New Roman" panose="02020603050405020304" pitchFamily="18" charset="0"/>
                  </a:rPr>
                  <a:t> (Law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Gravity)</a:t>
                </a:r>
              </a:p>
              <a:p>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𝐹</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Force </a:t>
                </a:r>
                <a:r>
                  <a:rPr lang="de-DE" dirty="0" err="1">
                    <a:latin typeface="Times New Roman" panose="02020603050405020304" pitchFamily="18" charset="0"/>
                    <a:cs typeface="Times New Roman" panose="02020603050405020304" pitchFamily="18" charset="0"/>
                  </a:rPr>
                  <a:t>between</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two</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planets</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𝑅</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Distance</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r>
                      <a:rPr lang="de-DE" b="0" i="1" smtClean="0">
                        <a:latin typeface="Cambria Math" panose="02040503050406030204" pitchFamily="18" charset="0"/>
                        <a:cs typeface="Times New Roman" panose="02020603050405020304" pitchFamily="18" charset="0"/>
                      </a:rPr>
                      <m:t>𝐺</m:t>
                    </m:r>
                  </m:oMath>
                </a14:m>
                <a:r>
                  <a:rPr lang="de-DE" dirty="0">
                    <a:latin typeface="Times New Roman" panose="02020603050405020304" pitchFamily="18" charset="0"/>
                    <a:cs typeface="Times New Roman" panose="02020603050405020304" pitchFamily="18" charset="0"/>
                  </a:rPr>
                  <a:t>&gt;0: </a:t>
                </a:r>
                <a:r>
                  <a:rPr lang="de-DE" dirty="0" err="1">
                    <a:latin typeface="Times New Roman" panose="02020603050405020304" pitchFamily="18" charset="0"/>
                    <a:cs typeface="Times New Roman" panose="02020603050405020304" pitchFamily="18" charset="0"/>
                  </a:rPr>
                  <a:t>constant</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of</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gravity</a:t>
                </a: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a:extLst>
                  <a:ext uri="{FF2B5EF4-FFF2-40B4-BE49-F238E27FC236}">
                    <a16:creationId xmlns:a16="http://schemas.microsoft.com/office/drawing/2014/main" id="{3D1C3F2F-D6BD-019E-C846-E0892D455327}"/>
                  </a:ext>
                </a:extLst>
              </p:cNvPr>
              <p:cNvSpPr>
                <a:spLocks noRot="1" noChangeAspect="1" noMove="1" noResize="1" noEditPoints="1" noAdjustHandles="1" noChangeArrowheads="1" noChangeShapeType="1" noTextEdit="1"/>
              </p:cNvSpPr>
              <p:nvPr/>
            </p:nvSpPr>
            <p:spPr>
              <a:xfrm>
                <a:off x="422784" y="2314157"/>
                <a:ext cx="4444180" cy="1906356"/>
              </a:xfrm>
              <a:prstGeom prst="rect">
                <a:avLst/>
              </a:prstGeom>
              <a:blipFill>
                <a:blip r:embed="rId5"/>
                <a:stretch>
                  <a:fillRect/>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679CD72F-7AD3-E87E-CE59-7A38DDD1E93E}"/>
                  </a:ext>
                </a:extLst>
              </p:cNvPr>
              <p:cNvSpPr txBox="1"/>
              <p:nvPr/>
            </p:nvSpPr>
            <p:spPr>
              <a:xfrm>
                <a:off x="5153136" y="2721258"/>
                <a:ext cx="3269226" cy="1092154"/>
              </a:xfrm>
              <a:prstGeom prst="rect">
                <a:avLst/>
              </a:prstGeom>
              <a:noFill/>
              <a:ln>
                <a:solidFill>
                  <a:srgbClr val="FF0000"/>
                </a:solidFill>
              </a:ln>
            </p:spPr>
            <p:txBody>
              <a:bodyPr wrap="square" rtlCol="0">
                <a:noAutofit/>
              </a:bodyPr>
              <a:lstStyle/>
              <a:p>
                <a:pPr algn="ctr"/>
                <a:r>
                  <a:rPr lang="de-DE" sz="1400" b="1" dirty="0" err="1">
                    <a:latin typeface="Times New Roman" panose="02020603050405020304" pitchFamily="18" charset="0"/>
                    <a:cs typeface="Times New Roman" panose="02020603050405020304" pitchFamily="18" charset="0"/>
                  </a:rPr>
                  <a:t>Conceptionally</a:t>
                </a:r>
                <a:r>
                  <a:rPr lang="de-DE" sz="1400" b="1" dirty="0">
                    <a:latin typeface="Times New Roman" panose="02020603050405020304" pitchFamily="18" charset="0"/>
                    <a:cs typeface="Times New Roman" panose="02020603050405020304" pitchFamily="18" charset="0"/>
                  </a:rPr>
                  <a:t> </a:t>
                </a:r>
                <a:r>
                  <a:rPr lang="de-DE" sz="1400" b="1" dirty="0" err="1">
                    <a:latin typeface="Times New Roman" panose="02020603050405020304" pitchFamily="18" charset="0"/>
                    <a:cs typeface="Times New Roman" panose="02020603050405020304" pitchFamily="18" charset="0"/>
                  </a:rPr>
                  <a:t>the</a:t>
                </a:r>
                <a:r>
                  <a:rPr lang="de-DE" sz="1400" b="1" dirty="0">
                    <a:latin typeface="Times New Roman" panose="02020603050405020304" pitchFamily="18" charset="0"/>
                    <a:cs typeface="Times New Roman" panose="02020603050405020304" pitchFamily="18" charset="0"/>
                  </a:rPr>
                  <a:t> </a:t>
                </a:r>
                <a:r>
                  <a:rPr lang="de-DE" sz="1400" b="1" dirty="0" err="1">
                    <a:latin typeface="Times New Roman" panose="02020603050405020304" pitchFamily="18" charset="0"/>
                    <a:cs typeface="Times New Roman" panose="02020603050405020304" pitchFamily="18" charset="0"/>
                  </a:rPr>
                  <a:t>models</a:t>
                </a:r>
                <a:r>
                  <a:rPr lang="de-DE" sz="1400" b="1" dirty="0">
                    <a:latin typeface="Times New Roman" panose="02020603050405020304" pitchFamily="18" charset="0"/>
                    <a:cs typeface="Times New Roman" panose="02020603050405020304" pitchFamily="18" charset="0"/>
                  </a:rPr>
                  <a:t> </a:t>
                </a:r>
                <a:r>
                  <a:rPr lang="de-DE" sz="1400" b="1" dirty="0" err="1">
                    <a:latin typeface="Times New Roman" panose="02020603050405020304" pitchFamily="18" charset="0"/>
                    <a:cs typeface="Times New Roman" panose="02020603050405020304" pitchFamily="18" charset="0"/>
                  </a:rPr>
                  <a:t>coincide</a:t>
                </a:r>
                <a:r>
                  <a:rPr lang="de-DE" sz="1400" b="1" dirty="0">
                    <a:latin typeface="Times New Roman" panose="02020603050405020304" pitchFamily="18" charset="0"/>
                    <a:cs typeface="Times New Roman" panose="02020603050405020304" pitchFamily="18" charset="0"/>
                  </a:rPr>
                  <a:t> </a:t>
                </a:r>
                <a:r>
                  <a:rPr lang="de-DE" sz="1400" b="1" dirty="0" err="1">
                    <a:latin typeface="Times New Roman" panose="02020603050405020304" pitchFamily="18" charset="0"/>
                    <a:cs typeface="Times New Roman" panose="02020603050405020304" pitchFamily="18" charset="0"/>
                  </a:rPr>
                  <a:t>for</a:t>
                </a:r>
                <a:r>
                  <a:rPr lang="de-DE" sz="1400" b="1" dirty="0">
                    <a:latin typeface="Times New Roman" panose="02020603050405020304" pitchFamily="18" charset="0"/>
                    <a:cs typeface="Times New Roman" panose="02020603050405020304" pitchFamily="18" charset="0"/>
                  </a:rPr>
                  <a:t> α=</a:t>
                </a:r>
                <a:r>
                  <a:rPr lang="el-GR" sz="1400" b="1" dirty="0">
                    <a:latin typeface="Times New Roman" panose="02020603050405020304" pitchFamily="18" charset="0"/>
                    <a:cs typeface="Times New Roman" panose="02020603050405020304" pitchFamily="18" charset="0"/>
                  </a:rPr>
                  <a:t>β</a:t>
                </a:r>
                <a:r>
                  <a:rPr lang="de-DE" sz="1400" b="1" dirty="0">
                    <a:latin typeface="Times New Roman" panose="02020603050405020304" pitchFamily="18" charset="0"/>
                    <a:cs typeface="Times New Roman" panose="02020603050405020304" pitchFamily="18" charset="0"/>
                  </a:rPr>
                  <a:t>=1, </a:t>
                </a:r>
                <a:r>
                  <a:rPr lang="el-GR" sz="1400" b="1" dirty="0">
                    <a:latin typeface="Times New Roman" panose="02020603050405020304" pitchFamily="18" charset="0"/>
                    <a:cs typeface="Times New Roman" panose="02020603050405020304" pitchFamily="18" charset="0"/>
                  </a:rPr>
                  <a:t>γ</a:t>
                </a:r>
                <a:r>
                  <a:rPr lang="de-DE" sz="1400" b="1" dirty="0">
                    <a:latin typeface="Times New Roman" panose="02020603050405020304" pitchFamily="18" charset="0"/>
                    <a:cs typeface="Times New Roman" panose="02020603050405020304" pitchFamily="18" charset="0"/>
                  </a:rPr>
                  <a:t>=2 and </a:t>
                </a:r>
                <a14:m>
                  <m:oMath xmlns:m="http://schemas.openxmlformats.org/officeDocument/2006/math">
                    <m:r>
                      <a:rPr lang="de-DE" sz="1400" b="1" i="1">
                        <a:latin typeface="Cambria Math"/>
                      </a:rPr>
                      <m:t>𝑪</m:t>
                    </m:r>
                    <m:r>
                      <a:rPr lang="de-DE" sz="1400" b="1" i="1" smtClean="0">
                        <a:latin typeface="Cambria Math" panose="02040503050406030204" pitchFamily="18" charset="0"/>
                      </a:rPr>
                      <m:t>=</m:t>
                    </m:r>
                    <m:r>
                      <a:rPr lang="de-DE" sz="1400" b="1" i="1" smtClean="0">
                        <a:latin typeface="Cambria Math" panose="02040503050406030204" pitchFamily="18" charset="0"/>
                      </a:rPr>
                      <m:t>𝑮</m:t>
                    </m:r>
                  </m:oMath>
                </a14:m>
                <a:endParaRPr lang="de-DE" sz="1400" b="1" dirty="0">
                  <a:latin typeface="Times New Roman" panose="02020603050405020304" pitchFamily="18" charset="0"/>
                  <a:cs typeface="Times New Roman" panose="02020603050405020304" pitchFamily="18" charset="0"/>
                </a:endParaRPr>
              </a:p>
            </p:txBody>
          </p:sp>
        </mc:Choice>
        <mc:Fallback xmlns="">
          <p:sp>
            <p:nvSpPr>
              <p:cNvPr id="14" name="Textfeld 13">
                <a:extLst>
                  <a:ext uri="{FF2B5EF4-FFF2-40B4-BE49-F238E27FC236}">
                    <a16:creationId xmlns:a16="http://schemas.microsoft.com/office/drawing/2014/main" id="{679CD72F-7AD3-E87E-CE59-7A38DDD1E93E}"/>
                  </a:ext>
                </a:extLst>
              </p:cNvPr>
              <p:cNvSpPr txBox="1">
                <a:spLocks noRot="1" noChangeAspect="1" noMove="1" noResize="1" noEditPoints="1" noAdjustHandles="1" noChangeArrowheads="1" noChangeShapeType="1" noTextEdit="1"/>
              </p:cNvSpPr>
              <p:nvPr/>
            </p:nvSpPr>
            <p:spPr>
              <a:xfrm>
                <a:off x="5153136" y="2721258"/>
                <a:ext cx="3269226" cy="1092154"/>
              </a:xfrm>
              <a:prstGeom prst="rect">
                <a:avLst/>
              </a:prstGeom>
              <a:blipFill>
                <a:blip r:embed="rId6"/>
                <a:stretch>
                  <a:fillRect/>
                </a:stretch>
              </a:blipFill>
              <a:ln>
                <a:solidFill>
                  <a:srgbClr val="FF0000"/>
                </a:solidFill>
              </a:ln>
            </p:spPr>
            <p:txBody>
              <a:bodyPr/>
              <a:lstStyle/>
              <a:p>
                <a:r>
                  <a:rPr lang="de-DE">
                    <a:noFill/>
                  </a:rPr>
                  <a:t> </a:t>
                </a:r>
              </a:p>
            </p:txBody>
          </p:sp>
        </mc:Fallback>
      </mc:AlternateContent>
      <p:sp>
        <p:nvSpPr>
          <p:cNvPr id="15" name="Rechteck 14">
            <a:extLst>
              <a:ext uri="{FF2B5EF4-FFF2-40B4-BE49-F238E27FC236}">
                <a16:creationId xmlns:a16="http://schemas.microsoft.com/office/drawing/2014/main" id="{7CC5B0A1-3A2C-7E18-D378-8F4165D4C84B}"/>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605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B77F67-30D4-8B67-4E83-374845265A9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6734F009-16D8-3F7D-2947-538E47A877FC}"/>
              </a:ext>
            </a:extLst>
          </p:cNvPr>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a:solidFill>
                  <a:sysClr val="windowText" lastClr="000000"/>
                </a:solidFill>
                <a:latin typeface="Times New Roman" panose="02020603050405020304" pitchFamily="18" charset="0"/>
                <a:cs typeface="Times New Roman" panose="02020603050405020304" pitchFamily="18" charset="0"/>
              </a:rPr>
              <a:t>General numerical effect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1E21CE05-2217-5B92-4FDA-2048D335A96C}"/>
              </a:ext>
            </a:extLst>
          </p:cNvPr>
          <p:cNvSpPr txBox="1">
            <a:spLocks/>
          </p:cNvSpPr>
          <p:nvPr/>
        </p:nvSpPr>
        <p:spPr>
          <a:xfrm>
            <a:off x="377687" y="2102974"/>
            <a:ext cx="10284337" cy="1572555"/>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gn="ctr"/>
            <a:r>
              <a:rPr lang="en-US" altLang="en-US" sz="2903" dirty="0">
                <a:solidFill>
                  <a:sysClr val="windowText" lastClr="000000"/>
                </a:solidFill>
                <a:latin typeface="Times New Roman" panose="02020603050405020304" pitchFamily="18" charset="0"/>
                <a:cs typeface="Times New Roman" panose="02020603050405020304" pitchFamily="18" charset="0"/>
              </a:rPr>
              <a:t>Estimates of the effect of distance from the gravity model predict that a 1% increase in the distance between countries is associated with a decrease in the volume of trade of 0.7% to 1%.</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AB58462F-538B-354C-20EF-6C790CF4CB62}"/>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84369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8AD72-C83F-DEE8-E73F-723AB2E156FD}"/>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464876D-B6B7-1EA3-911E-89F751BB00F9}"/>
              </a:ext>
            </a:extLst>
          </p:cNvPr>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a:solidFill>
                  <a:sysClr val="windowText" lastClr="000000"/>
                </a:solidFill>
                <a:latin typeface="Times New Roman" panose="02020603050405020304" pitchFamily="18" charset="0"/>
                <a:cs typeface="Times New Roman" panose="02020603050405020304" pitchFamily="18" charset="0"/>
              </a:rPr>
              <a:t>Borders and Trade agreements</a:t>
            </a:r>
          </a:p>
        </p:txBody>
      </p:sp>
      <p:sp>
        <p:nvSpPr>
          <p:cNvPr id="5" name="Rechteck 4">
            <a:extLst>
              <a:ext uri="{FF2B5EF4-FFF2-40B4-BE49-F238E27FC236}">
                <a16:creationId xmlns:a16="http://schemas.microsoft.com/office/drawing/2014/main" id="{0C082D2C-935B-DB09-F861-A329BD762BD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Content Placeholder 2">
            <a:extLst>
              <a:ext uri="{FF2B5EF4-FFF2-40B4-BE49-F238E27FC236}">
                <a16:creationId xmlns:a16="http://schemas.microsoft.com/office/drawing/2014/main" id="{9A16D7A8-3ACC-0AC9-E2DF-3656C9FED04B}"/>
              </a:ext>
            </a:extLst>
          </p:cNvPr>
          <p:cNvSpPr txBox="1">
            <a:spLocks/>
          </p:cNvSpPr>
          <p:nvPr/>
        </p:nvSpPr>
        <p:spPr>
          <a:xfrm>
            <a:off x="457200" y="1600200"/>
            <a:ext cx="8229600" cy="4525963"/>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342900" indent="-342900">
              <a:spcBef>
                <a:spcPct val="50000"/>
              </a:spcBef>
              <a:buFont typeface="Arial" panose="020B0604020202020204" pitchFamily="34" charset="0"/>
              <a:buChar char="•"/>
            </a:pPr>
            <a:r>
              <a:rPr lang="en-US" altLang="en-US" sz="2400" dirty="0">
                <a:solidFill>
                  <a:sysClr val="windowText" lastClr="000000"/>
                </a:solidFill>
                <a:latin typeface="Arial" panose="020B0604020202020204" pitchFamily="34" charset="0"/>
                <a:cs typeface="Arial" panose="020B0604020202020204" pitchFamily="34" charset="0"/>
              </a:rPr>
              <a:t>Besides distance, borders increase the cost and time needed to trade.</a:t>
            </a:r>
          </a:p>
          <a:p>
            <a:pPr marL="342900" indent="-342900">
              <a:spcBef>
                <a:spcPct val="50000"/>
              </a:spcBef>
              <a:buFont typeface="Arial" panose="020B0604020202020204" pitchFamily="34" charset="0"/>
              <a:buChar char="•"/>
            </a:pPr>
            <a:r>
              <a:rPr lang="en-US" altLang="en-US" sz="2400" i="1" dirty="0">
                <a:solidFill>
                  <a:sysClr val="windowText" lastClr="000000"/>
                </a:solidFill>
                <a:latin typeface="Arial" panose="020B0604020202020204" pitchFamily="34" charset="0"/>
                <a:cs typeface="Arial" panose="020B0604020202020204" pitchFamily="34" charset="0"/>
              </a:rPr>
              <a:t>Trade agreements</a:t>
            </a:r>
            <a:r>
              <a:rPr lang="en-US" altLang="en-US" sz="2400" dirty="0">
                <a:solidFill>
                  <a:sysClr val="windowText" lastClr="000000"/>
                </a:solidFill>
                <a:latin typeface="Arial" panose="020B0604020202020204" pitchFamily="34" charset="0"/>
                <a:cs typeface="Arial" panose="020B0604020202020204" pitchFamily="34" charset="0"/>
              </a:rPr>
              <a:t> between countries are intended to reduce the formalities and tariffs needed to cross borders, and therefore to increase trade. </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Arial" panose="020B0604020202020204" pitchFamily="34" charset="0"/>
                <a:cs typeface="Arial" panose="020B0604020202020204" pitchFamily="34" charset="0"/>
              </a:rPr>
              <a:t>The gravity model can assess the effect of trade agreements on trade: does a trade agreement lead to significantly more trade among its partners than one would otherwise predict given their GDPs and distances from one another?</a:t>
            </a:r>
            <a:endParaRPr lang="en-US" sz="240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3524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4DD00-6005-3FAD-028E-5A452ADC602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B47E4882-0A32-07FB-6779-1CEA5DB881D2}"/>
              </a:ext>
            </a:extLst>
          </p:cNvPr>
          <p:cNvSpPr txBox="1">
            <a:spLocks/>
          </p:cNvSpPr>
          <p:nvPr/>
        </p:nvSpPr>
        <p:spPr>
          <a:xfrm>
            <a:off x="1984440" y="104702"/>
            <a:ext cx="7464960" cy="989383"/>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dirty="0">
                <a:solidFill>
                  <a:sysClr val="windowText" lastClr="000000"/>
                </a:solidFill>
                <a:latin typeface="Times New Roman" panose="02020603050405020304" pitchFamily="18" charset="0"/>
                <a:cs typeface="Times New Roman" panose="02020603050405020304" pitchFamily="18" charset="0"/>
              </a:rPr>
              <a:t>Example: NAFTA/USMCA</a:t>
            </a:r>
          </a:p>
        </p:txBody>
      </p:sp>
      <p:sp>
        <p:nvSpPr>
          <p:cNvPr id="6" name="Content Placeholder 2">
            <a:extLst>
              <a:ext uri="{FF2B5EF4-FFF2-40B4-BE49-F238E27FC236}">
                <a16:creationId xmlns:a16="http://schemas.microsoft.com/office/drawing/2014/main" id="{2C155329-A21C-24E9-D7E2-ABBF6BC793B9}"/>
              </a:ext>
            </a:extLst>
          </p:cNvPr>
          <p:cNvSpPr txBox="1">
            <a:spLocks/>
          </p:cNvSpPr>
          <p:nvPr/>
        </p:nvSpPr>
        <p:spPr>
          <a:xfrm>
            <a:off x="0" y="1169941"/>
            <a:ext cx="12245340" cy="1938992"/>
          </a:xfrm>
          <a:prstGeom prst="rect">
            <a:avLst/>
          </a:prstGeom>
        </p:spPr>
        <p:txBody>
          <a:bodyPr wrap="square">
            <a:sp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26" indent="-414726">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1994, Mexico and Canada and the USA signed the North American Free Trade Agreement (NAFTA).Trump described NAFTA as the “worst deal ever”. This was “renegotiated” in 2017/2018 and since December 2019, the agreement has replaced the NFTA agreement under the acronym of the three countries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USMCA.Contrary</a:t>
            </a:r>
            <a:r>
              <a:rPr lang="en-US" altLang="en-US" sz="2400" dirty="0">
                <a:solidFill>
                  <a:sysClr val="windowText" lastClr="000000"/>
                </a:solidFill>
                <a:latin typeface="Times New Roman" panose="02020603050405020304" pitchFamily="18" charset="0"/>
                <a:cs typeface="Times New Roman" panose="02020603050405020304" pitchFamily="18" charset="0"/>
              </a:rPr>
              <a:t> to other announcements, USMCA can only be seen as a marginal adjustment to the previous NAFTA agreement</a:t>
            </a:r>
          </a:p>
        </p:txBody>
      </p:sp>
      <p:sp>
        <p:nvSpPr>
          <p:cNvPr id="5" name="Rechteck 4">
            <a:extLst>
              <a:ext uri="{FF2B5EF4-FFF2-40B4-BE49-F238E27FC236}">
                <a16:creationId xmlns:a16="http://schemas.microsoft.com/office/drawing/2014/main" id="{022F43A9-6CBB-C94F-0D57-D30CDC736218}"/>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51D17682-2AEF-FFBB-9470-9DDE98A6E241}"/>
              </a:ext>
            </a:extLst>
          </p:cNvPr>
          <p:cNvSpPr txBox="1"/>
          <p:nvPr/>
        </p:nvSpPr>
        <p:spPr>
          <a:xfrm>
            <a:off x="198782" y="3184789"/>
            <a:ext cx="8269357" cy="2400657"/>
          </a:xfrm>
          <a:prstGeom prst="rect">
            <a:avLst/>
          </a:prstGeom>
          <a:noFill/>
        </p:spPr>
        <p:txBody>
          <a:bodyPr wrap="square">
            <a:spAutoFit/>
          </a:bodyPr>
          <a:lstStyle/>
          <a:p>
            <a:pPr lvl="3">
              <a:spcBef>
                <a:spcPct val="50000"/>
              </a:spcBef>
            </a:pPr>
            <a:r>
              <a:rPr lang="en-US" altLang="en-US" sz="2000" dirty="0">
                <a:solidFill>
                  <a:sysClr val="windowText" lastClr="000000"/>
                </a:solidFill>
                <a:latin typeface="Times New Roman" panose="02020603050405020304" pitchFamily="18" charset="0"/>
                <a:cs typeface="Times New Roman" panose="02020603050405020304" pitchFamily="18" charset="0"/>
              </a:rPr>
              <a:t>But </a:t>
            </a:r>
            <a:r>
              <a:rPr lang="en-US" altLang="en-US" sz="2000" dirty="0" err="1">
                <a:solidFill>
                  <a:sysClr val="windowText" lastClr="000000"/>
                </a:solidFill>
                <a:latin typeface="Times New Roman" panose="02020603050405020304" pitchFamily="18" charset="0"/>
                <a:cs typeface="Times New Roman" panose="02020603050405020304" pitchFamily="18" charset="0"/>
              </a:rPr>
              <a:t>onlySlight</a:t>
            </a:r>
            <a:r>
              <a:rPr lang="en-US" altLang="en-US" sz="2000" dirty="0">
                <a:solidFill>
                  <a:sysClr val="windowText" lastClr="000000"/>
                </a:solidFill>
                <a:latin typeface="Times New Roman" panose="02020603050405020304" pitchFamily="18" charset="0"/>
                <a:cs typeface="Times New Roman" panose="02020603050405020304" pitchFamily="18" charset="0"/>
              </a:rPr>
              <a:t> modifications in the area of automotive production</a:t>
            </a:r>
          </a:p>
          <a:p>
            <a:pPr lvl="3">
              <a:spcBef>
                <a:spcPct val="50000"/>
              </a:spcBef>
            </a:pPr>
            <a:r>
              <a:rPr lang="en-US" altLang="en-US" sz="2000" dirty="0">
                <a:solidFill>
                  <a:sysClr val="windowText" lastClr="000000"/>
                </a:solidFill>
                <a:latin typeface="Times New Roman" panose="02020603050405020304" pitchFamily="18" charset="0"/>
                <a:cs typeface="Times New Roman" panose="02020603050405020304" pitchFamily="18" charset="0"/>
              </a:rPr>
              <a:t>Adjustments to intellectual property</a:t>
            </a:r>
          </a:p>
          <a:p>
            <a:pPr lvl="3">
              <a:spcBef>
                <a:spcPct val="50000"/>
              </a:spcBef>
            </a:pPr>
            <a:r>
              <a:rPr lang="en-US" altLang="en-US" sz="2000" dirty="0">
                <a:solidFill>
                  <a:sysClr val="windowText" lastClr="000000"/>
                </a:solidFill>
                <a:latin typeface="Times New Roman" panose="02020603050405020304" pitchFamily="18" charset="0"/>
                <a:cs typeface="Times New Roman" panose="02020603050405020304" pitchFamily="18" charset="0"/>
              </a:rPr>
              <a:t>Due to USMCA/NAFTA and the small physical distance between the countries, trade in this region is much more pronounced between the USA and CAN &amp; Mex than with a the EU.</a:t>
            </a:r>
          </a:p>
          <a:p>
            <a:pPr lvl="3">
              <a:spcBef>
                <a:spcPct val="50000"/>
              </a:spcBef>
            </a:pPr>
            <a:r>
              <a:rPr lang="en-US" altLang="en-US" sz="2000" dirty="0">
                <a:solidFill>
                  <a:sysClr val="windowText" lastClr="000000"/>
                </a:solidFill>
                <a:latin typeface="Times New Roman" panose="02020603050405020304" pitchFamily="18" charset="0"/>
                <a:cs typeface="Times New Roman" panose="02020603050405020304" pitchFamily="18" charset="0"/>
              </a:rPr>
              <a:t>Since the “new” Election of Trump everything changes!!!!</a:t>
            </a:r>
          </a:p>
        </p:txBody>
      </p:sp>
    </p:spTree>
    <p:extLst>
      <p:ext uri="{BB962C8B-B14F-4D97-AF65-F5344CB8AC3E}">
        <p14:creationId xmlns:p14="http://schemas.microsoft.com/office/powerpoint/2010/main" val="3849162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79A21E-6A7D-349C-0BEE-739F84EA2E9C}"/>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5636E3C-D95C-0461-3F68-B362B7FC8643}"/>
              </a:ext>
            </a:extLst>
          </p:cNvPr>
          <p:cNvSpPr txBox="1">
            <a:spLocks/>
          </p:cNvSpPr>
          <p:nvPr/>
        </p:nvSpPr>
        <p:spPr>
          <a:xfrm>
            <a:off x="1938720" y="184164"/>
            <a:ext cx="7464960" cy="640485"/>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altLang="en-US" sz="3991" dirty="0">
                <a:solidFill>
                  <a:sysClr val="windowText" lastClr="000000"/>
                </a:solidFill>
                <a:latin typeface="Times New Roman" panose="02020603050405020304" pitchFamily="18" charset="0"/>
                <a:cs typeface="Times New Roman" panose="02020603050405020304" pitchFamily="18" charset="0"/>
              </a:rPr>
              <a:t>Eurozone USA + Mex +Canada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93A967D5-E5DA-053C-B327-18AB0F3EF1D5}"/>
              </a:ext>
            </a:extLst>
          </p:cNvPr>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A8009060-E04D-BAB5-069A-DA9DA0F6B494}"/>
              </a:ext>
            </a:extLst>
          </p:cNvPr>
          <p:cNvSpPr txBox="1"/>
          <p:nvPr/>
        </p:nvSpPr>
        <p:spPr>
          <a:xfrm>
            <a:off x="9094962" y="481029"/>
            <a:ext cx="16946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IMF</a:t>
            </a:r>
          </a:p>
        </p:txBody>
      </p:sp>
      <p:sp>
        <p:nvSpPr>
          <p:cNvPr id="8" name="Rechteck 7">
            <a:extLst>
              <a:ext uri="{FF2B5EF4-FFF2-40B4-BE49-F238E27FC236}">
                <a16:creationId xmlns:a16="http://schemas.microsoft.com/office/drawing/2014/main" id="{0158348D-0AA9-541F-8A3A-6FC9E0B5B696}"/>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7606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5C068-7E53-8EAB-605F-E427F044E823}"/>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4AF9E5D3-5769-3FB9-7F04-A7A3E68CDE02}"/>
              </a:ext>
            </a:extLst>
          </p:cNvPr>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a:solidFill>
                  <a:sysClr val="windowText" lastClr="000000"/>
                </a:solidFill>
                <a:latin typeface="Times New Roman" panose="02020603050405020304" pitchFamily="18" charset="0"/>
                <a:cs typeface="Times New Roman" panose="02020603050405020304" pitchFamily="18" charset="0"/>
              </a:rPr>
              <a:t>Borders and Trade agreements</a:t>
            </a:r>
          </a:p>
        </p:txBody>
      </p:sp>
      <p:sp>
        <p:nvSpPr>
          <p:cNvPr id="6" name="Content Placeholder 2">
            <a:extLst>
              <a:ext uri="{FF2B5EF4-FFF2-40B4-BE49-F238E27FC236}">
                <a16:creationId xmlns:a16="http://schemas.microsoft.com/office/drawing/2014/main" id="{EBF36AC1-BBD9-D65B-E360-332BFE79BEBD}"/>
              </a:ext>
            </a:extLst>
          </p:cNvPr>
          <p:cNvSpPr txBox="1">
            <a:spLocks/>
          </p:cNvSpPr>
          <p:nvPr/>
        </p:nvSpPr>
        <p:spPr>
          <a:xfrm>
            <a:off x="2116806" y="1739913"/>
            <a:ext cx="7464960" cy="168908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Yet even with a free trade agreement between the U.S. and Canada, which use a common language, the border between these countries still seems to be associated with a reduction in trade.</a:t>
            </a:r>
          </a:p>
          <a:p>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D785B75-522E-61CE-911A-9777D6EFA0B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966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6DDBD-DE89-C8A5-03B8-ED99945E0BE1}"/>
            </a:ext>
          </a:extLst>
        </p:cNvPr>
        <p:cNvGrpSpPr/>
        <p:nvPr/>
      </p:nvGrpSpPr>
      <p:grpSpPr>
        <a:xfrm>
          <a:off x="0" y="0"/>
          <a:ext cx="0" cy="0"/>
          <a:chOff x="0" y="0"/>
          <a:chExt cx="0" cy="0"/>
        </a:xfrm>
      </p:grpSpPr>
      <p:sp>
        <p:nvSpPr>
          <p:cNvPr id="5" name="Foliennummernplatzhalter 3">
            <a:extLst>
              <a:ext uri="{FF2B5EF4-FFF2-40B4-BE49-F238E27FC236}">
                <a16:creationId xmlns:a16="http://schemas.microsoft.com/office/drawing/2014/main" id="{CD0A737D-EB25-FBEC-481B-6F4B66C23793}"/>
              </a:ext>
            </a:extLst>
          </p:cNvPr>
          <p:cNvSpPr>
            <a:spLocks noGrp="1"/>
          </p:cNvSpPr>
          <p:nvPr>
            <p:ph type="sldNum" sz="quarter" idx="12"/>
          </p:nvPr>
        </p:nvSpPr>
        <p:spPr/>
        <p:txBody>
          <a:bodyPr/>
          <a:lstStyle/>
          <a:p>
            <a:pPr lvl="0"/>
            <a:fld id="{5300DE9C-389F-4056-A799-8642F6081CF3}" type="slidenum">
              <a:rPr>
                <a:latin typeface="Times New Roman" panose="02020603050405020304" pitchFamily="18" charset="0"/>
                <a:cs typeface="Times New Roman" panose="02020603050405020304" pitchFamily="18" charset="0"/>
              </a:rPr>
              <a:t>16</a:t>
            </a:fld>
            <a:endParaRPr lang="de-DE" dirty="0">
              <a:latin typeface="Times New Roman" panose="02020603050405020304" pitchFamily="18" charset="0"/>
              <a:cs typeface="Times New Roman" panose="02020603050405020304" pitchFamily="18" charset="0"/>
            </a:endParaRPr>
          </a:p>
        </p:txBody>
      </p:sp>
      <p:sp>
        <p:nvSpPr>
          <p:cNvPr id="7" name="Title 1">
            <a:extLst>
              <a:ext uri="{FF2B5EF4-FFF2-40B4-BE49-F238E27FC236}">
                <a16:creationId xmlns:a16="http://schemas.microsoft.com/office/drawing/2014/main" id="{D8580C90-BF5B-B26F-274E-0DC7548B261A}"/>
              </a:ext>
            </a:extLst>
          </p:cNvPr>
          <p:cNvSpPr txBox="1">
            <a:spLocks/>
          </p:cNvSpPr>
          <p:nvPr/>
        </p:nvSpPr>
        <p:spPr>
          <a:xfrm>
            <a:off x="1938720" y="171474"/>
            <a:ext cx="7464960" cy="640485"/>
          </a:xfrm>
          <a:prstGeom prst="rect">
            <a:avLst/>
          </a:prstGeom>
        </p:spPr>
        <p:txBody>
          <a:bodyPr>
            <a:normAutofit fontScale="55000" lnSpcReduction="20000"/>
          </a:bodyPr>
          <a:lstStyle>
            <a:lvl1pPr algn="ctr" rtl="0" hangingPunct="0">
              <a:tabLst/>
              <a:defRPr lang="de-DE" sz="4400" b="0" i="0" u="none" strike="noStrike" kern="1200">
                <a:ln>
                  <a:noFill/>
                </a:ln>
                <a:latin typeface="Arial" pitchFamily="18"/>
              </a:defRPr>
            </a:lvl1pPr>
          </a:lstStyle>
          <a:p>
            <a:r>
              <a:rPr lang="en-US" altLang="en-US" sz="3991" dirty="0">
                <a:solidFill>
                  <a:sysClr val="windowText" lastClr="000000"/>
                </a:solidFill>
                <a:latin typeface="Times New Roman" panose="02020603050405020304" pitchFamily="18" charset="0"/>
                <a:cs typeface="Times New Roman" panose="02020603050405020304" pitchFamily="18" charset="0"/>
              </a:rPr>
              <a:t>Canadian provinces and U.S. States that trade</a:t>
            </a:r>
            <a:br>
              <a:rPr lang="en-US" altLang="en-US" sz="3991" dirty="0">
                <a:solidFill>
                  <a:sysClr val="windowText" lastClr="000000"/>
                </a:solidFill>
                <a:latin typeface="Times New Roman" panose="02020603050405020304" pitchFamily="18" charset="0"/>
                <a:cs typeface="Times New Roman" panose="02020603050405020304" pitchFamily="18" charset="0"/>
              </a:rPr>
            </a:br>
            <a:r>
              <a:rPr lang="en-US" altLang="en-US" sz="3991" dirty="0">
                <a:solidFill>
                  <a:sysClr val="windowText" lastClr="000000"/>
                </a:solidFill>
                <a:latin typeface="Times New Roman" panose="02020603050405020304" pitchFamily="18" charset="0"/>
                <a:cs typeface="Times New Roman" panose="02020603050405020304" pitchFamily="18" charset="0"/>
              </a:rPr>
              <a:t>with British Columbia</a:t>
            </a:r>
          </a:p>
          <a:p>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8" name="Picture 12" descr="fig02_04">
            <a:extLst>
              <a:ext uri="{FF2B5EF4-FFF2-40B4-BE49-F238E27FC236}">
                <a16:creationId xmlns:a16="http://schemas.microsoft.com/office/drawing/2014/main" id="{C427C76E-88FF-C377-2048-4AA12231CB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040" y="1451881"/>
            <a:ext cx="5875200" cy="4305600"/>
          </a:xfrm>
          <a:prstGeom prst="rect">
            <a:avLst/>
          </a:prstGeom>
          <a:noFill/>
          <a:extLst>
            <a:ext uri="{909E8E84-426E-40DD-AFC4-6F175D3DCCD1}">
              <a14:hiddenFill xmlns:a14="http://schemas.microsoft.com/office/drawing/2010/main">
                <a:solidFill>
                  <a:srgbClr val="FFFFFF"/>
                </a:solidFill>
              </a14:hiddenFill>
            </a:ext>
          </a:extLst>
        </p:spPr>
      </p:pic>
      <p:sp>
        <p:nvSpPr>
          <p:cNvPr id="3" name="Ellipse 2">
            <a:extLst>
              <a:ext uri="{FF2B5EF4-FFF2-40B4-BE49-F238E27FC236}">
                <a16:creationId xmlns:a16="http://schemas.microsoft.com/office/drawing/2014/main" id="{49B27B4E-1DA6-CDF6-D7B5-E611E53211F8}"/>
              </a:ext>
            </a:extLst>
          </p:cNvPr>
          <p:cNvSpPr/>
          <p:nvPr/>
        </p:nvSpPr>
        <p:spPr>
          <a:xfrm>
            <a:off x="4267111" y="3604681"/>
            <a:ext cx="653175" cy="8040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CCBAD4DB-D591-A509-D619-D4D716ECF477}"/>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74839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59FF8-5B06-B63E-A3B3-455D7272246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74ADB0B9-B813-3607-3999-AF69D4BAD751}"/>
              </a:ext>
            </a:extLst>
          </p:cNvPr>
          <p:cNvSpPr txBox="1">
            <a:spLocks/>
          </p:cNvSpPr>
          <p:nvPr/>
        </p:nvSpPr>
        <p:spPr>
          <a:xfrm>
            <a:off x="1703512" y="171474"/>
            <a:ext cx="7853648"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Trade with British Columbia, as percent of GDP (2009)</a:t>
            </a:r>
          </a:p>
        </p:txBody>
      </p:sp>
      <p:pic>
        <p:nvPicPr>
          <p:cNvPr id="6" name="Picture 1" descr="tbl02_01.gif">
            <a:extLst>
              <a:ext uri="{FF2B5EF4-FFF2-40B4-BE49-F238E27FC236}">
                <a16:creationId xmlns:a16="http://schemas.microsoft.com/office/drawing/2014/main" id="{78FA5A4C-8CA1-2DEC-988F-D284434166F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3960" y="739506"/>
            <a:ext cx="7603200" cy="272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feld 2">
            <a:extLst>
              <a:ext uri="{FF2B5EF4-FFF2-40B4-BE49-F238E27FC236}">
                <a16:creationId xmlns:a16="http://schemas.microsoft.com/office/drawing/2014/main" id="{9E26B9B8-3EBC-ECB6-EEE8-2119F451DD66}"/>
              </a:ext>
            </a:extLst>
          </p:cNvPr>
          <p:cNvSpPr txBox="1"/>
          <p:nvPr/>
        </p:nvSpPr>
        <p:spPr>
          <a:xfrm>
            <a:off x="3995192" y="3426319"/>
            <a:ext cx="1378904" cy="461665"/>
          </a:xfrm>
          <a:prstGeom prst="rect">
            <a:avLst/>
          </a:prstGeom>
          <a:noFill/>
        </p:spPr>
        <p:txBody>
          <a:bodyPr wrap="none" rtlCol="0">
            <a:spAutoFit/>
          </a:bodyPr>
          <a:lstStyle/>
          <a:p>
            <a:r>
              <a:rPr lang="de-DE" sz="2400" dirty="0" err="1">
                <a:latin typeface="Times New Roman" panose="02020603050405020304" pitchFamily="18" charset="0"/>
                <a:cs typeface="Times New Roman" panose="02020603050405020304" pitchFamily="18" charset="0"/>
              </a:rPr>
              <a:t>Interprete</a:t>
            </a:r>
            <a:endParaRPr lang="de-DE" sz="2400" dirty="0">
              <a:latin typeface="Times New Roman" panose="02020603050405020304" pitchFamily="18" charset="0"/>
              <a:cs typeface="Times New Roman" panose="02020603050405020304" pitchFamily="18" charset="0"/>
            </a:endParaRPr>
          </a:p>
        </p:txBody>
      </p:sp>
      <p:sp>
        <p:nvSpPr>
          <p:cNvPr id="2" name="Textfeld 1">
            <a:extLst>
              <a:ext uri="{FF2B5EF4-FFF2-40B4-BE49-F238E27FC236}">
                <a16:creationId xmlns:a16="http://schemas.microsoft.com/office/drawing/2014/main" id="{9F33B494-185D-6180-30A0-EAC19BEDF095}"/>
              </a:ext>
            </a:extLst>
          </p:cNvPr>
          <p:cNvSpPr txBox="1"/>
          <p:nvPr/>
        </p:nvSpPr>
        <p:spPr>
          <a:xfrm>
            <a:off x="5378823" y="1679388"/>
            <a:ext cx="300082" cy="369332"/>
          </a:xfrm>
          <a:prstGeom prst="rect">
            <a:avLst/>
          </a:prstGeom>
          <a:noFill/>
        </p:spPr>
        <p:txBody>
          <a:bodyPr wrap="none" rtlCol="0">
            <a:spAutoFit/>
          </a:bodyPr>
          <a:lstStyle/>
          <a:p>
            <a:r>
              <a:rPr lang="de-DE" dirty="0">
                <a:solidFill>
                  <a:srgbClr val="FF0000"/>
                </a:solidFill>
              </a:rPr>
              <a:t>&gt;</a:t>
            </a:r>
          </a:p>
        </p:txBody>
      </p:sp>
      <p:sp>
        <p:nvSpPr>
          <p:cNvPr id="13" name="Textfeld 12">
            <a:extLst>
              <a:ext uri="{FF2B5EF4-FFF2-40B4-BE49-F238E27FC236}">
                <a16:creationId xmlns:a16="http://schemas.microsoft.com/office/drawing/2014/main" id="{5B19DDED-FBE2-9A8C-1F7C-3EB3468F4B03}"/>
              </a:ext>
            </a:extLst>
          </p:cNvPr>
          <p:cNvSpPr txBox="1"/>
          <p:nvPr/>
        </p:nvSpPr>
        <p:spPr>
          <a:xfrm>
            <a:off x="5374105" y="1425359"/>
            <a:ext cx="300082" cy="369332"/>
          </a:xfrm>
          <a:prstGeom prst="rect">
            <a:avLst/>
          </a:prstGeom>
          <a:noFill/>
        </p:spPr>
        <p:txBody>
          <a:bodyPr wrap="none" rtlCol="0">
            <a:spAutoFit/>
          </a:bodyPr>
          <a:lstStyle/>
          <a:p>
            <a:r>
              <a:rPr lang="de-DE" dirty="0">
                <a:solidFill>
                  <a:srgbClr val="FF0000"/>
                </a:solidFill>
              </a:rPr>
              <a:t>&gt;</a:t>
            </a:r>
          </a:p>
        </p:txBody>
      </p:sp>
      <p:sp>
        <p:nvSpPr>
          <p:cNvPr id="14" name="Textfeld 13">
            <a:extLst>
              <a:ext uri="{FF2B5EF4-FFF2-40B4-BE49-F238E27FC236}">
                <a16:creationId xmlns:a16="http://schemas.microsoft.com/office/drawing/2014/main" id="{41591EA9-94FD-5457-9210-8CD907FF8B7B}"/>
              </a:ext>
            </a:extLst>
          </p:cNvPr>
          <p:cNvSpPr txBox="1"/>
          <p:nvPr/>
        </p:nvSpPr>
        <p:spPr>
          <a:xfrm>
            <a:off x="5374105" y="1951922"/>
            <a:ext cx="300082" cy="369332"/>
          </a:xfrm>
          <a:prstGeom prst="rect">
            <a:avLst/>
          </a:prstGeom>
          <a:noFill/>
        </p:spPr>
        <p:txBody>
          <a:bodyPr wrap="none" rtlCol="0">
            <a:spAutoFit/>
          </a:bodyPr>
          <a:lstStyle/>
          <a:p>
            <a:r>
              <a:rPr lang="de-DE" dirty="0">
                <a:solidFill>
                  <a:srgbClr val="FF0000"/>
                </a:solidFill>
              </a:rPr>
              <a:t>&gt;</a:t>
            </a:r>
          </a:p>
        </p:txBody>
      </p:sp>
      <p:sp>
        <p:nvSpPr>
          <p:cNvPr id="15" name="Textfeld 14">
            <a:extLst>
              <a:ext uri="{FF2B5EF4-FFF2-40B4-BE49-F238E27FC236}">
                <a16:creationId xmlns:a16="http://schemas.microsoft.com/office/drawing/2014/main" id="{73D1C124-408C-D1AB-2164-0D57CDF8C8BA}"/>
              </a:ext>
            </a:extLst>
          </p:cNvPr>
          <p:cNvSpPr txBox="1"/>
          <p:nvPr/>
        </p:nvSpPr>
        <p:spPr>
          <a:xfrm>
            <a:off x="5369387" y="2212006"/>
            <a:ext cx="300082" cy="369332"/>
          </a:xfrm>
          <a:prstGeom prst="rect">
            <a:avLst/>
          </a:prstGeom>
          <a:noFill/>
        </p:spPr>
        <p:txBody>
          <a:bodyPr wrap="none" rtlCol="0">
            <a:spAutoFit/>
          </a:bodyPr>
          <a:lstStyle/>
          <a:p>
            <a:r>
              <a:rPr lang="de-DE" dirty="0">
                <a:solidFill>
                  <a:srgbClr val="FF0000"/>
                </a:solidFill>
              </a:rPr>
              <a:t>&gt;</a:t>
            </a:r>
          </a:p>
        </p:txBody>
      </p:sp>
      <p:sp>
        <p:nvSpPr>
          <p:cNvPr id="16" name="Textfeld 15">
            <a:extLst>
              <a:ext uri="{FF2B5EF4-FFF2-40B4-BE49-F238E27FC236}">
                <a16:creationId xmlns:a16="http://schemas.microsoft.com/office/drawing/2014/main" id="{3D1A044A-53F5-2727-F9F9-ABB282BF5261}"/>
              </a:ext>
            </a:extLst>
          </p:cNvPr>
          <p:cNvSpPr txBox="1"/>
          <p:nvPr/>
        </p:nvSpPr>
        <p:spPr>
          <a:xfrm>
            <a:off x="5369387" y="2704620"/>
            <a:ext cx="300082" cy="369332"/>
          </a:xfrm>
          <a:prstGeom prst="rect">
            <a:avLst/>
          </a:prstGeom>
          <a:noFill/>
        </p:spPr>
        <p:txBody>
          <a:bodyPr wrap="none" rtlCol="0">
            <a:spAutoFit/>
          </a:bodyPr>
          <a:lstStyle/>
          <a:p>
            <a:r>
              <a:rPr lang="de-DE" dirty="0">
                <a:solidFill>
                  <a:srgbClr val="FF0000"/>
                </a:solidFill>
              </a:rPr>
              <a:t>&gt;</a:t>
            </a:r>
          </a:p>
        </p:txBody>
      </p:sp>
      <p:sp>
        <p:nvSpPr>
          <p:cNvPr id="17" name="Textfeld 16">
            <a:extLst>
              <a:ext uri="{FF2B5EF4-FFF2-40B4-BE49-F238E27FC236}">
                <a16:creationId xmlns:a16="http://schemas.microsoft.com/office/drawing/2014/main" id="{C4E1A40A-9972-F8C1-C71C-CD5101AD9A6E}"/>
              </a:ext>
            </a:extLst>
          </p:cNvPr>
          <p:cNvSpPr txBox="1"/>
          <p:nvPr/>
        </p:nvSpPr>
        <p:spPr>
          <a:xfrm>
            <a:off x="5378823" y="2444673"/>
            <a:ext cx="300082" cy="369332"/>
          </a:xfrm>
          <a:prstGeom prst="rect">
            <a:avLst/>
          </a:prstGeom>
          <a:noFill/>
        </p:spPr>
        <p:txBody>
          <a:bodyPr wrap="none" rtlCol="0">
            <a:spAutoFit/>
          </a:bodyPr>
          <a:lstStyle/>
          <a:p>
            <a:r>
              <a:rPr lang="de-DE" dirty="0">
                <a:solidFill>
                  <a:srgbClr val="FF0000"/>
                </a:solidFill>
              </a:rPr>
              <a:t>&gt;</a:t>
            </a:r>
          </a:p>
        </p:txBody>
      </p:sp>
      <p:sp>
        <p:nvSpPr>
          <p:cNvPr id="18" name="Rechteck 17">
            <a:extLst>
              <a:ext uri="{FF2B5EF4-FFF2-40B4-BE49-F238E27FC236}">
                <a16:creationId xmlns:a16="http://schemas.microsoft.com/office/drawing/2014/main" id="{9380C9F0-6B2D-372D-55CC-94AAF33041C3}"/>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7610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28C8F-7437-201C-CA2E-7FBF6F89E083}"/>
            </a:ext>
          </a:extLst>
        </p:cNvPr>
        <p:cNvGrpSpPr/>
        <p:nvPr/>
      </p:nvGrpSpPr>
      <p:grpSpPr>
        <a:xfrm>
          <a:off x="0" y="0"/>
          <a:ext cx="0" cy="0"/>
          <a:chOff x="0" y="0"/>
          <a:chExt cx="0" cy="0"/>
        </a:xfrm>
      </p:grpSpPr>
      <p:sp>
        <p:nvSpPr>
          <p:cNvPr id="8" name="Titel 1">
            <a:extLst>
              <a:ext uri="{FF2B5EF4-FFF2-40B4-BE49-F238E27FC236}">
                <a16:creationId xmlns:a16="http://schemas.microsoft.com/office/drawing/2014/main" id="{40C22EEC-7F08-AAA4-771D-80FF1C276DD9}"/>
              </a:ext>
            </a:extLst>
          </p:cNvPr>
          <p:cNvSpPr txBox="1">
            <a:spLocks/>
          </p:cNvSpPr>
          <p:nvPr/>
        </p:nvSpPr>
        <p:spPr>
          <a:xfrm>
            <a:off x="1938720" y="249482"/>
            <a:ext cx="7464960" cy="145381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b="1" dirty="0">
                <a:solidFill>
                  <a:sysClr val="windowText" lastClr="000000"/>
                </a:solidFill>
                <a:latin typeface="Times New Roman" panose="02020603050405020304" pitchFamily="18" charset="0"/>
                <a:cs typeface="Times New Roman" panose="02020603050405020304" pitchFamily="18" charset="0"/>
              </a:rPr>
              <a:t>The gravity model:</a:t>
            </a:r>
          </a:p>
          <a:p>
            <a:r>
              <a:rPr lang="en-US" sz="2903" b="1" dirty="0">
                <a:solidFill>
                  <a:sysClr val="windowText" lastClr="000000"/>
                </a:solidFill>
                <a:latin typeface="Times New Roman" panose="02020603050405020304" pitchFamily="18" charset="0"/>
                <a:cs typeface="Times New Roman" panose="02020603050405020304" pitchFamily="18" charset="0"/>
              </a:rPr>
              <a:t> who trades with whom and on which variables do the trading volumes depend?</a:t>
            </a:r>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6" name="Rectangle 3">
            <a:extLst>
              <a:ext uri="{FF2B5EF4-FFF2-40B4-BE49-F238E27FC236}">
                <a16:creationId xmlns:a16="http://schemas.microsoft.com/office/drawing/2014/main" id="{7A6DBE56-6BFB-B37C-9D8F-37BBD8390841}"/>
              </a:ext>
            </a:extLst>
          </p:cNvPr>
          <p:cNvSpPr txBox="1">
            <a:spLocks noChangeArrowheads="1"/>
          </p:cNvSpPr>
          <p:nvPr/>
        </p:nvSpPr>
        <p:spPr>
          <a:xfrm>
            <a:off x="2270037" y="1825668"/>
            <a:ext cx="7955703" cy="4145760"/>
          </a:xfrm>
          <a:prstGeom prst="rect">
            <a:avLst/>
          </a:prstGeom>
          <a:noFill/>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177" dirty="0">
                <a:latin typeface="Times New Roman" panose="02020603050405020304" pitchFamily="18" charset="0"/>
                <a:cs typeface="Times New Roman" panose="02020603050405020304" pitchFamily="18" charset="0"/>
              </a:rPr>
              <a:t>Find the data on exports and imports of the 20 largest trading partners (countries) of the USA measured in US dollars</a:t>
            </a:r>
          </a:p>
          <a:p>
            <a:pPr>
              <a:spcBef>
                <a:spcPct val="50000"/>
              </a:spcBef>
            </a:pPr>
            <a:r>
              <a:rPr lang="en-US" altLang="en-US" sz="2177" dirty="0">
                <a:latin typeface="Times New Roman" panose="02020603050405020304" pitchFamily="18" charset="0"/>
                <a:cs typeface="Times New Roman" panose="02020603050405020304" pitchFamily="18" charset="0"/>
              </a:rPr>
              <a:t>Use the database International Trade Center (WTO/UNCTAD)</a:t>
            </a: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a:latin typeface="Times New Roman" panose="02020603050405020304" pitchFamily="18" charset="0"/>
                <a:cs typeface="Times New Roman" panose="02020603050405020304" pitchFamily="18" charset="0"/>
                <a:hlinkClick r:id="rId3"/>
              </a:rPr>
              <a:t>https://www.trademap.org</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endParaRPr lang="en-US" altLang="en-US" sz="2177"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9DE3281C-FBCC-9022-9C3E-8B5F9DF6DBAD}"/>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9694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strips(downRight)">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059AB-7564-5C9C-26E8-F160475C24F8}"/>
            </a:ext>
          </a:extLst>
        </p:cNvPr>
        <p:cNvGrpSpPr/>
        <p:nvPr/>
      </p:nvGrpSpPr>
      <p:grpSpPr>
        <a:xfrm>
          <a:off x="0" y="0"/>
          <a:ext cx="0" cy="0"/>
          <a:chOff x="0" y="0"/>
          <a:chExt cx="0" cy="0"/>
        </a:xfrm>
      </p:grpSpPr>
      <p:sp>
        <p:nvSpPr>
          <p:cNvPr id="4" name="Titel 1">
            <a:extLst>
              <a:ext uri="{FF2B5EF4-FFF2-40B4-BE49-F238E27FC236}">
                <a16:creationId xmlns:a16="http://schemas.microsoft.com/office/drawing/2014/main" id="{1886074E-9142-27D0-4EA6-7FB342F16073}"/>
              </a:ext>
            </a:extLst>
          </p:cNvPr>
          <p:cNvSpPr txBox="1">
            <a:spLocks/>
          </p:cNvSpPr>
          <p:nvPr/>
        </p:nvSpPr>
        <p:spPr>
          <a:xfrm>
            <a:off x="661382" y="164199"/>
            <a:ext cx="7464960" cy="299199"/>
          </a:xfrm>
          <a:prstGeom prst="rect">
            <a:avLst/>
          </a:prstGeom>
        </p:spPr>
        <p:txBody>
          <a:bodyPr>
            <a:normAutofit fontScale="25000" lnSpcReduction="20000"/>
          </a:bodyPr>
          <a:lstStyle>
            <a:lvl1pPr algn="ctr" rtl="0" hangingPunct="0">
              <a:tabLst/>
              <a:defRPr lang="de-DE" sz="4400" b="0" i="0" u="none" strike="noStrike" kern="1200">
                <a:ln>
                  <a:noFill/>
                </a:ln>
                <a:latin typeface="Arial" pitchFamily="18"/>
              </a:defRPr>
            </a:lvl1pPr>
          </a:lstStyle>
          <a:p>
            <a:r>
              <a:rPr lang="en-US" altLang="en-US" sz="11611" dirty="0">
                <a:solidFill>
                  <a:sysClr val="windowText" lastClr="000000"/>
                </a:solidFill>
                <a:latin typeface="Times New Roman" panose="02020603050405020304" pitchFamily="18" charset="0"/>
                <a:cs typeface="Times New Roman" panose="02020603050405020304" pitchFamily="18" charset="0"/>
              </a:rPr>
              <a:t>Trading Partners USA (2019 Goods)</a:t>
            </a:r>
          </a:p>
          <a:p>
            <a:br>
              <a:rPr lang="en-US" altLang="en-US" sz="11611" dirty="0">
                <a:solidFill>
                  <a:sysClr val="windowText" lastClr="000000"/>
                </a:solidFill>
                <a:latin typeface="Times New Roman" panose="02020603050405020304" pitchFamily="18" charset="0"/>
                <a:cs typeface="Times New Roman" panose="02020603050405020304" pitchFamily="18" charset="0"/>
              </a:rPr>
            </a:br>
            <a:endParaRPr lang="en-US" sz="1161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93E30E16-796E-A914-A3A9-4556F65A09C2}"/>
              </a:ext>
            </a:extLst>
          </p:cNvPr>
          <p:cNvSpPr/>
          <p:nvPr/>
        </p:nvSpPr>
        <p:spPr>
          <a:xfrm>
            <a:off x="2699490" y="5617969"/>
            <a:ext cx="594387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F383A607-4609-8852-EF37-BD91F4446662}"/>
              </a:ext>
            </a:extLst>
          </p:cNvPr>
          <p:cNvSpPr txBox="1"/>
          <p:nvPr/>
        </p:nvSpPr>
        <p:spPr>
          <a:xfrm>
            <a:off x="1938722" y="6107017"/>
            <a:ext cx="1215397"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a:t>
            </a:r>
          </a:p>
        </p:txBody>
      </p:sp>
      <p:sp>
        <p:nvSpPr>
          <p:cNvPr id="25" name="Rechteck 24">
            <a:extLst>
              <a:ext uri="{FF2B5EF4-FFF2-40B4-BE49-F238E27FC236}">
                <a16:creationId xmlns:a16="http://schemas.microsoft.com/office/drawing/2014/main" id="{D2B3257A-B1E0-435F-38C0-78A31DDA91AC}"/>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9340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1BA7F7-8B6A-BA21-46C4-976A5B29B493}"/>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9DC76A8C-406C-A642-D784-780840299FF2}"/>
              </a:ext>
            </a:extLst>
          </p:cNvPr>
          <p:cNvSpPr txBox="1">
            <a:spLocks/>
          </p:cNvSpPr>
          <p:nvPr/>
        </p:nvSpPr>
        <p:spPr>
          <a:xfrm>
            <a:off x="1336934" y="1478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a:solidFill>
                  <a:sysClr val="windowText" lastClr="000000"/>
                </a:solidFill>
                <a:latin typeface="Times New Roman" panose="02020603050405020304" pitchFamily="18" charset="0"/>
                <a:cs typeface="Times New Roman" panose="02020603050405020304" pitchFamily="18" charset="0"/>
              </a:rPr>
              <a:t>Gravity model: Size and Distance</a:t>
            </a:r>
          </a:p>
        </p:txBody>
      </p:sp>
      <p:sp>
        <p:nvSpPr>
          <p:cNvPr id="6" name="Content Placeholder 2">
            <a:extLst>
              <a:ext uri="{FF2B5EF4-FFF2-40B4-BE49-F238E27FC236}">
                <a16:creationId xmlns:a16="http://schemas.microsoft.com/office/drawing/2014/main" id="{D32BA75C-73A8-AFE3-126D-0EF791B81920}"/>
              </a:ext>
            </a:extLst>
          </p:cNvPr>
          <p:cNvSpPr txBox="1">
            <a:spLocks/>
          </p:cNvSpPr>
          <p:nvPr/>
        </p:nvSpPr>
        <p:spPr>
          <a:xfrm>
            <a:off x="773723" y="1124744"/>
            <a:ext cx="10519508"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a:solidFill>
                  <a:sysClr val="windowText" lastClr="000000"/>
                </a:solidFill>
                <a:latin typeface="Times New Roman" panose="02020603050405020304" pitchFamily="18" charset="0"/>
                <a:cs typeface="Times New Roman" panose="02020603050405020304" pitchFamily="18" charset="0"/>
              </a:rPr>
              <a:t>The descriptive empirical findings on the regional distribution of international trade flows in the USA reveal two correlations</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The larger the trading partners, the greater the trade volume</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The smaller the distance between the trading partners, the greater the trade</a:t>
            </a:r>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AE58962D-2E5F-4ED6-3136-D6F4DF831889}"/>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17632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1DEFF8-AB8F-B99A-3A04-777A2FFF0EC1}"/>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5C1BF35-CC40-93D1-A25C-7846DB243B2F}"/>
              </a:ext>
            </a:extLst>
          </p:cNvPr>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a:solidFill>
                  <a:sysClr val="windowText" lastClr="000000"/>
                </a:solidFill>
                <a:latin typeface="Times New Roman" panose="02020603050405020304" pitchFamily="18" charset="0"/>
                <a:cs typeface="Times New Roman" panose="02020603050405020304" pitchFamily="18" charset="0"/>
              </a:rPr>
              <a:t>Gravity Model: Size</a:t>
            </a:r>
          </a:p>
        </p:txBody>
      </p:sp>
      <p:sp>
        <p:nvSpPr>
          <p:cNvPr id="6" name="Content Placeholder 2">
            <a:extLst>
              <a:ext uri="{FF2B5EF4-FFF2-40B4-BE49-F238E27FC236}">
                <a16:creationId xmlns:a16="http://schemas.microsoft.com/office/drawing/2014/main" id="{76BE3209-706D-4B0A-5D98-B901A190B1AF}"/>
              </a:ext>
            </a:extLst>
          </p:cNvPr>
          <p:cNvSpPr txBox="1">
            <a:spLocks/>
          </p:cNvSpPr>
          <p:nvPr/>
        </p:nvSpPr>
        <p:spPr>
          <a:xfrm>
            <a:off x="715901" y="111579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a:solidFill>
                  <a:sysClr val="windowText" lastClr="000000"/>
                </a:solidFill>
                <a:latin typeface="Times New Roman" panose="02020603050405020304" pitchFamily="18" charset="0"/>
                <a:cs typeface="Times New Roman" panose="02020603050405020304" pitchFamily="18" charset="0"/>
              </a:rPr>
              <a:t>In fact, the size of an economy is directly related to the volume of imports and exports.</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Larger economies produce more goods and services, so they have more to sell in the export market.</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Larger economies generate more income from the goods and services sold, so they are able to buy more imports.</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4DF03615-6004-2D1D-4232-672F2798FAE0}"/>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36178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A983E7-49B1-C9C1-BB85-60BA88269AEB}"/>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82B3CCDF-BF57-174B-AB8D-CED7EDD19ECA}"/>
              </a:ext>
            </a:extLst>
          </p:cNvPr>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a:solidFill>
                  <a:sysClr val="windowText" lastClr="000000"/>
                </a:solidFill>
                <a:latin typeface="Times New Roman" panose="02020603050405020304" pitchFamily="18" charset="0"/>
                <a:cs typeface="Times New Roman" panose="02020603050405020304" pitchFamily="18" charset="0"/>
              </a:rPr>
              <a:t>Gravity Model: Distance</a:t>
            </a:r>
          </a:p>
        </p:txBody>
      </p:sp>
      <p:sp>
        <p:nvSpPr>
          <p:cNvPr id="6" name="Content Placeholder 2">
            <a:extLst>
              <a:ext uri="{FF2B5EF4-FFF2-40B4-BE49-F238E27FC236}">
                <a16:creationId xmlns:a16="http://schemas.microsoft.com/office/drawing/2014/main" id="{71A43B7B-155D-F080-6931-BDAFB5D25FCE}"/>
              </a:ext>
            </a:extLst>
          </p:cNvPr>
          <p:cNvSpPr txBox="1">
            <a:spLocks/>
          </p:cNvSpPr>
          <p:nvPr/>
        </p:nvSpPr>
        <p:spPr>
          <a:xfrm>
            <a:off x="923302" y="1107479"/>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a:solidFill>
                  <a:sysClr val="windowText" lastClr="000000"/>
                </a:solidFill>
                <a:latin typeface="Times New Roman" panose="02020603050405020304" pitchFamily="18" charset="0"/>
                <a:cs typeface="Times New Roman" panose="02020603050405020304" pitchFamily="18" charset="0"/>
              </a:rPr>
              <a:t>In terms of the distance between two markets that are located in different countries, </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a greater distance also means higher transportation costs and therefore higher export and import costs</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In general, these higher costs will translate into a reduction in trade volumes</a:t>
            </a:r>
          </a:p>
          <a:p>
            <a:pPr marL="342900" indent="-342900">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This results in an inversely proportional relationship between distance and trade volume</a:t>
            </a:r>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53580082-903E-48D5-18EA-0955C2CA816F}"/>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38562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2459E-A10A-9355-AC8A-2CD8D044F42E}"/>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69F61170-A32D-7CAB-1C4A-864E72C6C378}"/>
              </a:ext>
            </a:extLst>
          </p:cNvPr>
          <p:cNvSpPr txBox="1">
            <a:spLocks/>
          </p:cNvSpPr>
          <p:nvPr/>
        </p:nvSpPr>
        <p:spPr>
          <a:xfrm>
            <a:off x="242924" y="184164"/>
            <a:ext cx="9182572"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Case Study:</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871E12B9-B6C6-2C57-BB9E-66BC998398C0}"/>
              </a:ext>
            </a:extLst>
          </p:cNvPr>
          <p:cNvSpPr txBox="1"/>
          <p:nvPr/>
        </p:nvSpPr>
        <p:spPr>
          <a:xfrm>
            <a:off x="842198" y="3893142"/>
            <a:ext cx="2770310"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IMF Datamapper</a:t>
            </a:r>
          </a:p>
        </p:txBody>
      </p:sp>
      <p:sp>
        <p:nvSpPr>
          <p:cNvPr id="10" name="Textfeld 9">
            <a:extLst>
              <a:ext uri="{FF2B5EF4-FFF2-40B4-BE49-F238E27FC236}">
                <a16:creationId xmlns:a16="http://schemas.microsoft.com/office/drawing/2014/main" id="{B2CB9839-A0DD-ED23-06D1-F5DAD8C277BC}"/>
              </a:ext>
            </a:extLst>
          </p:cNvPr>
          <p:cNvSpPr txBox="1"/>
          <p:nvPr/>
        </p:nvSpPr>
        <p:spPr>
          <a:xfrm>
            <a:off x="673233" y="4589887"/>
            <a:ext cx="7560841"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Do a linear </a:t>
            </a:r>
            <a:r>
              <a:rPr lang="de-DE" dirty="0" err="1">
                <a:latin typeface="Times New Roman" panose="02020603050405020304" pitchFamily="18" charset="0"/>
                <a:cs typeface="Times New Roman" panose="02020603050405020304" pitchFamily="18" charset="0"/>
              </a:rPr>
              <a:t>regression</a:t>
            </a:r>
            <a:r>
              <a:rPr lang="de-DE" dirty="0">
                <a:latin typeface="Times New Roman" panose="02020603050405020304" pitchFamily="18" charset="0"/>
                <a:cs typeface="Times New Roman" panose="02020603050405020304" pitchFamily="18" charset="0"/>
              </a:rPr>
              <a:t> and </a:t>
            </a:r>
            <a:r>
              <a:rPr lang="de-DE" dirty="0" err="1">
                <a:latin typeface="Times New Roman" panose="02020603050405020304" pitchFamily="18" charset="0"/>
                <a:cs typeface="Times New Roman" panose="02020603050405020304" pitchFamily="18" charset="0"/>
              </a:rPr>
              <a:t>interprete</a:t>
            </a:r>
            <a:endParaRPr lang="de-DE"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BE0B167E-CA64-A5B4-4852-BA039FC4DF2B}"/>
              </a:ext>
            </a:extLst>
          </p:cNvPr>
          <p:cNvSpPr txBox="1">
            <a:spLocks/>
          </p:cNvSpPr>
          <p:nvPr/>
        </p:nvSpPr>
        <p:spPr>
          <a:xfrm>
            <a:off x="457847" y="709447"/>
            <a:ext cx="8752726"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marL="342900" indent="-342900" algn="l">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Determine the relative share of trade volume in total eurozone-US trade of the eurozone countries</a:t>
            </a:r>
          </a:p>
          <a:p>
            <a:pPr marL="342900" indent="-342900" algn="l">
              <a:buFont typeface="Arial" panose="020B0604020202020204" pitchFamily="34" charset="0"/>
              <a:buChar char="•"/>
            </a:pP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Determine the share of eurozone countries in terms of GDP (euro nominal) of the eurozone</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Additionally do the same for the trade USA-CA and USA-MEX vs USA-EU</a:t>
            </a:r>
          </a:p>
          <a:p>
            <a:pPr marL="342900" indent="-342900" algn="l">
              <a:buFont typeface="Arial" panose="020B0604020202020204" pitchFamily="34" charset="0"/>
              <a:buChar char="•"/>
            </a:pP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DC718F09-997B-2D69-4236-F3ACA52E62B6}"/>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36808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F139F2-BE53-0166-6292-9FE7B88F2DE0}"/>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79C91183-4785-EF13-C1CD-8C0EE1C7417E}"/>
              </a:ext>
            </a:extLst>
          </p:cNvPr>
          <p:cNvSpPr txBox="1">
            <a:spLocks/>
          </p:cNvSpPr>
          <p:nvPr/>
        </p:nvSpPr>
        <p:spPr>
          <a:xfrm>
            <a:off x="1938720" y="184164"/>
            <a:ext cx="7464960" cy="640485"/>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altLang="en-US" sz="3991" dirty="0">
                <a:solidFill>
                  <a:sysClr val="windowText" lastClr="000000"/>
                </a:solidFill>
                <a:latin typeface="Times New Roman" panose="02020603050405020304" pitchFamily="18" charset="0"/>
                <a:cs typeface="Times New Roman" panose="02020603050405020304" pitchFamily="18" charset="0"/>
              </a:rPr>
              <a:t>Eurozone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a:extLst>
              <a:ext uri="{FF2B5EF4-FFF2-40B4-BE49-F238E27FC236}">
                <a16:creationId xmlns:a16="http://schemas.microsoft.com/office/drawing/2014/main" id="{3EADDE3D-C170-5ABA-8D48-E595F1D369DE}"/>
              </a:ext>
            </a:extLst>
          </p:cNvPr>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59B05F95-C188-8DF0-8EDE-445759A4FB4D}"/>
              </a:ext>
            </a:extLst>
          </p:cNvPr>
          <p:cNvSpPr txBox="1"/>
          <p:nvPr/>
        </p:nvSpPr>
        <p:spPr>
          <a:xfrm>
            <a:off x="9094962" y="481029"/>
            <a:ext cx="1694695"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IMF</a:t>
            </a:r>
          </a:p>
        </p:txBody>
      </p:sp>
      <p:sp>
        <p:nvSpPr>
          <p:cNvPr id="8" name="Rechteck 7">
            <a:extLst>
              <a:ext uri="{FF2B5EF4-FFF2-40B4-BE49-F238E27FC236}">
                <a16:creationId xmlns:a16="http://schemas.microsoft.com/office/drawing/2014/main" id="{7AC13174-1721-537F-23D1-1A1CFDCED335}"/>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75603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B78E02-829A-E9F7-BAB5-98E8B459A4E0}"/>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73CC981-38C8-9AC6-9D75-76A92D26663C}"/>
              </a:ext>
            </a:extLst>
          </p:cNvPr>
          <p:cNvSpPr txBox="1">
            <a:spLocks/>
          </p:cNvSpPr>
          <p:nvPr/>
        </p:nvSpPr>
        <p:spPr>
          <a:xfrm>
            <a:off x="1837057" y="1"/>
            <a:ext cx="8517886" cy="477520"/>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000" dirty="0">
                <a:solidFill>
                  <a:sysClr val="windowText" lastClr="000000"/>
                </a:solidFill>
                <a:latin typeface="Times New Roman" panose="02020603050405020304" pitchFamily="18" charset="0"/>
                <a:cs typeface="Times New Roman" panose="02020603050405020304" pitchFamily="18" charset="0"/>
              </a:rPr>
              <a:t>Gravity model – </a:t>
            </a:r>
            <a:r>
              <a:rPr lang="en-US" sz="3000" b="1" dirty="0">
                <a:solidFill>
                  <a:sysClr val="windowText" lastClr="000000"/>
                </a:solidFill>
                <a:latin typeface="Times New Roman" panose="02020603050405020304" pitchFamily="18" charset="0"/>
                <a:cs typeface="Times New Roman" panose="02020603050405020304" pitchFamily="18" charset="0"/>
              </a:rPr>
              <a:t>General</a:t>
            </a:r>
            <a:r>
              <a:rPr lang="en-US" sz="3000" dirty="0">
                <a:solidFill>
                  <a:sysClr val="windowText" lastClr="000000"/>
                </a:solidFill>
                <a:latin typeface="Times New Roman" panose="02020603050405020304" pitchFamily="18" charset="0"/>
                <a:cs typeface="Times New Roman" panose="02020603050405020304" pitchFamily="18" charset="0"/>
              </a:rPr>
              <a:t> </a:t>
            </a:r>
            <a:r>
              <a:rPr lang="en-US" sz="3000"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000"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C0B4ACB0-2C97-CE85-A3F0-43FD5A406F26}"/>
              </a:ext>
            </a:extLst>
          </p:cNvPr>
          <p:cNvSpPr txBox="1"/>
          <p:nvPr/>
        </p:nvSpPr>
        <p:spPr>
          <a:xfrm>
            <a:off x="0" y="568961"/>
            <a:ext cx="8803021" cy="5766473"/>
          </a:xfrm>
          <a:prstGeom prst="rect">
            <a:avLst/>
          </a:prstGeom>
          <a:noFill/>
        </p:spPr>
        <p:txBody>
          <a:bodyPr wrap="square" rtlCol="0">
            <a:noAutofit/>
          </a:bodyPr>
          <a:lstStyle/>
          <a:p>
            <a:pPr marL="457200" indent="-457200">
              <a:buFont typeface="+mj-lt"/>
              <a:buAutoNum type="arabicParenR"/>
            </a:pPr>
            <a:r>
              <a:rPr lang="en-US" sz="2000" b="1" dirty="0">
                <a:latin typeface="Times New Roman" panose="02020603050405020304" pitchFamily="18" charset="0"/>
                <a:cs typeface="Times New Roman" panose="02020603050405020304" pitchFamily="18" charset="0"/>
              </a:rPr>
              <a:t>Distance between markets influences transportation costs and therefore the cost of imports and exports.</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en-US" sz="2000" b="1" dirty="0">
                <a:latin typeface="Times New Roman" panose="02020603050405020304" pitchFamily="18" charset="0"/>
                <a:cs typeface="Times New Roman" panose="02020603050405020304" pitchFamily="18" charset="0"/>
              </a:rPr>
              <a:t>Cultural affinity: if two countries have cultural ties, it is likely that they also have strong economic ties.</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en-US" sz="2000" b="1" dirty="0">
                <a:latin typeface="Times New Roman" panose="02020603050405020304" pitchFamily="18" charset="0"/>
                <a:cs typeface="Times New Roman" panose="02020603050405020304" pitchFamily="18" charset="0"/>
              </a:rPr>
              <a:t>Geography: ocean harbors and a lack of mountain barriers make transportation and trade easier</a:t>
            </a:r>
            <a:r>
              <a:rPr lang="de-DE" sz="2000" dirty="0">
                <a:latin typeface="Times New Roman" panose="02020603050405020304" pitchFamily="18" charset="0"/>
                <a:cs typeface="Times New Roman" panose="02020603050405020304" pitchFamily="18" charset="0"/>
              </a:rPr>
              <a:t>.</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en-US" sz="2000" b="1" dirty="0">
                <a:latin typeface="Times New Roman" panose="02020603050405020304" pitchFamily="18" charset="0"/>
                <a:cs typeface="Times New Roman" panose="02020603050405020304" pitchFamily="18" charset="0"/>
              </a:rPr>
              <a:t>Borders: crossing borders involves formalities that take time and perhaps monetary costs like tariffs. These implicit and explicit costs reduce trade. The existence of borders may also indicate the existence of different languages (see 2) or different currencies, either of which may impede trade more.</a:t>
            </a:r>
          </a:p>
          <a:p>
            <a:pPr marL="457200" indent="-457200">
              <a:buFont typeface="+mj-lt"/>
              <a:buAutoNum type="arabicParenR"/>
            </a:pPr>
            <a:endParaRPr lang="de-DE" sz="20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en-US" sz="2000" b="1" dirty="0">
                <a:latin typeface="Times New Roman" panose="02020603050405020304" pitchFamily="18" charset="0"/>
                <a:cs typeface="Times New Roman" panose="02020603050405020304" pitchFamily="18" charset="0"/>
              </a:rPr>
              <a:t>Multinational corporations: corporations spread across different nations import and export many goods between their divisions.</a:t>
            </a:r>
          </a:p>
          <a:p>
            <a:endParaRPr lang="de-DE" sz="20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8C8F586C-19AB-DEE6-4C98-0B0A4BF8457A}"/>
              </a:ext>
            </a:extLst>
          </p:cNvPr>
          <p:cNvSpPr/>
          <p:nvPr/>
        </p:nvSpPr>
        <p:spPr>
          <a:xfrm>
            <a:off x="8689605"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845264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892</Words>
  <Application>Microsoft Office PowerPoint</Application>
  <PresentationFormat>Breitbild</PresentationFormat>
  <Paragraphs>89</Paragraphs>
  <Slides>17</Slides>
  <Notes>17</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17</vt:i4>
      </vt:variant>
    </vt:vector>
  </HeadingPairs>
  <TitlesOfParts>
    <vt:vector size="24" baseType="lpstr">
      <vt:lpstr>Arial</vt:lpstr>
      <vt:lpstr>Calibri</vt:lpstr>
      <vt:lpstr>Calibri Light</vt:lpstr>
      <vt:lpstr>Cambria Math</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Köster, Bernhard Johannes</cp:lastModifiedBy>
  <cp:revision>484</cp:revision>
  <dcterms:created xsi:type="dcterms:W3CDTF">2019-02-11T10:45:01Z</dcterms:created>
  <dcterms:modified xsi:type="dcterms:W3CDTF">2025-03-18T05:58:06Z</dcterms:modified>
</cp:coreProperties>
</file>