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1405" r:id="rId2"/>
    <p:sldId id="1402" r:id="rId3"/>
    <p:sldId id="1026" r:id="rId4"/>
    <p:sldId id="1373" r:id="rId5"/>
    <p:sldId id="526" r:id="rId6"/>
    <p:sldId id="1406" r:id="rId7"/>
    <p:sldId id="1407" r:id="rId8"/>
    <p:sldId id="1408" r:id="rId9"/>
    <p:sldId id="544" r:id="rId10"/>
    <p:sldId id="546" r:id="rId11"/>
    <p:sldId id="534" r:id="rId12"/>
    <p:sldId id="535" r:id="rId13"/>
    <p:sldId id="537" r:id="rId14"/>
    <p:sldId id="539" r:id="rId15"/>
    <p:sldId id="540" r:id="rId16"/>
    <p:sldId id="542" r:id="rId17"/>
    <p:sldId id="543" r:id="rId18"/>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650" autoAdjust="0"/>
    <p:restoredTop sz="94660"/>
  </p:normalViewPr>
  <p:slideViewPr>
    <p:cSldViewPr snapToGrid="0">
      <p:cViewPr varScale="1">
        <p:scale>
          <a:sx n="60" d="100"/>
          <a:sy n="60" d="100"/>
        </p:scale>
        <p:origin x="1032" y="52"/>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688DB8-530C-4269-8329-B8EA10861C27}" type="datetimeFigureOut">
              <a:rPr lang="de-DE" smtClean="0"/>
              <a:t>06.03.2025</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2571D5-6680-4734-923E-3B58AF67DB71}" type="slidenum">
              <a:rPr lang="de-DE" smtClean="0"/>
              <a:t>‹Nr.›</a:t>
            </a:fld>
            <a:endParaRPr lang="de-DE"/>
          </a:p>
        </p:txBody>
      </p:sp>
    </p:spTree>
    <p:extLst>
      <p:ext uri="{BB962C8B-B14F-4D97-AF65-F5344CB8AC3E}">
        <p14:creationId xmlns:p14="http://schemas.microsoft.com/office/powerpoint/2010/main" val="24788371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42" name="Rectangle 26"/>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1pPr>
            <a:lvl2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2pPr>
            <a:lvl3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3pPr>
            <a:lvl4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4pPr>
            <a:lvl5pPr eaLnBrk="0" hangingPunct="0">
              <a:spcBef>
                <a:spcPct val="30000"/>
              </a:spcBef>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5pPr>
            <a:lvl6pPr marL="2663665"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6pPr>
            <a:lvl7pPr marL="3147967"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7pPr>
            <a:lvl8pPr marL="3632271"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8pPr>
            <a:lvl9pPr marL="4116573" indent="-242152" defTabSz="475895" eaLnBrk="0" fontAlgn="base" hangingPunct="0">
              <a:spcBef>
                <a:spcPct val="30000"/>
              </a:spcBef>
              <a:spcAft>
                <a:spcPct val="0"/>
              </a:spcAft>
              <a:buClr>
                <a:srgbClr val="000000"/>
              </a:buClr>
              <a:buSzPct val="100000"/>
              <a:buFont typeface="Times New Roman" pitchFamily="18" charset="0"/>
              <a:tabLst>
                <a:tab pos="766812" algn="l"/>
                <a:tab pos="1531944" algn="l"/>
                <a:tab pos="2302120" algn="l"/>
                <a:tab pos="3067250" algn="l"/>
              </a:tabLst>
              <a:defRPr sz="1300">
                <a:solidFill>
                  <a:srgbClr val="000000"/>
                </a:solidFill>
                <a:latin typeface="Times New Roman" pitchFamily="18" charset="0"/>
              </a:defRPr>
            </a:lvl9pPr>
          </a:lstStyle>
          <a:p>
            <a:pPr eaLnBrk="1" hangingPunct="1">
              <a:spcBef>
                <a:spcPct val="0"/>
              </a:spcBef>
              <a:buClrTx/>
              <a:buFontTx/>
              <a:buNone/>
            </a:pPr>
            <a:fld id="{A654DD85-E7C0-41FF-966F-0F0387813021}" type="slidenum">
              <a:rPr lang="de-DE" altLang="de-DE" smtClean="0">
                <a:latin typeface="Sparkasse Rg" pitchFamily="34" charset="0"/>
              </a:rPr>
              <a:pPr eaLnBrk="1" hangingPunct="1">
                <a:spcBef>
                  <a:spcPct val="0"/>
                </a:spcBef>
                <a:buClrTx/>
                <a:buFontTx/>
                <a:buNone/>
              </a:pPr>
              <a:t>1</a:t>
            </a:fld>
            <a:endParaRPr lang="de-DE" altLang="de-DE">
              <a:latin typeface="Sparkasse Rg" pitchFamily="34" charset="0"/>
            </a:endParaRPr>
          </a:p>
        </p:txBody>
      </p:sp>
      <p:sp>
        <p:nvSpPr>
          <p:cNvPr id="61443" name="Rectangle 1"/>
          <p:cNvSpPr>
            <a:spLocks noGrp="1" noRot="1" noChangeAspect="1" noChangeArrowheads="1" noTextEdit="1"/>
          </p:cNvSpPr>
          <p:nvPr>
            <p:ph type="sldImg"/>
          </p:nvPr>
        </p:nvSpPr>
        <p:spPr>
          <a:xfrm>
            <a:off x="-206375" y="819150"/>
            <a:ext cx="7289800" cy="4102100"/>
          </a:xfrm>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61444" name="Rectangle 2"/>
          <p:cNvSpPr>
            <a:spLocks noGrp="1" noChangeArrowheads="1"/>
          </p:cNvSpPr>
          <p:nvPr>
            <p:ph type="body" idx="1"/>
          </p:nvPr>
        </p:nvSpPr>
        <p:spPr>
          <a:xfrm>
            <a:off x="913416" y="5194108"/>
            <a:ext cx="5048661" cy="4919627"/>
          </a:xfrm>
          <a:noFill/>
          <a:extLst>
            <a:ext uri="{91240B29-F687-4F45-9708-019B960494DF}">
              <a14:hiddenLine xmlns:a14="http://schemas.microsoft.com/office/drawing/2010/main" w="9525">
                <a:solidFill>
                  <a:srgbClr val="80808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6873" tIns="48435" rIns="96873" bIns="48435" anchor="ctr"/>
          <a:lstStyle/>
          <a:p>
            <a:endParaRPr lang="de-DE" altLang="de-DE"/>
          </a:p>
        </p:txBody>
      </p:sp>
    </p:spTree>
    <p:extLst>
      <p:ext uri="{BB962C8B-B14F-4D97-AF65-F5344CB8AC3E}">
        <p14:creationId xmlns:p14="http://schemas.microsoft.com/office/powerpoint/2010/main" val="41073054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1F9F4E0-F8D2-E5DB-913F-F01B70CA7313}"/>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2C0AFEE2-6E60-5072-DD11-5FC1D23535BB}"/>
              </a:ext>
            </a:extLst>
          </p:cNvPr>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a:extLst>
              <a:ext uri="{FF2B5EF4-FFF2-40B4-BE49-F238E27FC236}">
                <a16:creationId xmlns:a16="http://schemas.microsoft.com/office/drawing/2014/main" id="{97545BDB-7081-A07F-2941-E2A2330269AD}"/>
              </a:ext>
            </a:extLst>
          </p:cNvPr>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996547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571271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145859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15645575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6423030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33261558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23364708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noResize="1"/>
          </p:cNvSpPr>
          <p:nvPr>
            <p:ph type="sldImg"/>
          </p:nvPr>
        </p:nvSpPr>
        <p:spPr>
          <a:xfrm>
            <a:off x="217488" y="812800"/>
            <a:ext cx="7123112" cy="4008438"/>
          </a:xfrm>
          <a:solidFill>
            <a:srgbClr val="CFE7F5"/>
          </a:solidFill>
          <a:ln w="25400">
            <a:solidFill>
              <a:srgbClr val="808080"/>
            </a:solidFill>
            <a:prstDash val="solid"/>
          </a:ln>
        </p:spPr>
      </p:sp>
      <p:sp>
        <p:nvSpPr>
          <p:cNvPr id="3" name="Notizenplatzhalter 2"/>
          <p:cNvSpPr txBox="1">
            <a:spLocks noGrp="1"/>
          </p:cNvSpPr>
          <p:nvPr>
            <p:ph type="body" sz="quarter" idx="1"/>
          </p:nvPr>
        </p:nvSpPr>
        <p:spPr/>
        <p:txBody>
          <a:bodyPr>
            <a:spAutoFit/>
          </a:bodyPr>
          <a:lstStyle/>
          <a:p>
            <a:endParaRPr lang="de-DE" dirty="0"/>
          </a:p>
        </p:txBody>
      </p:sp>
    </p:spTree>
    <p:extLst>
      <p:ext uri="{BB962C8B-B14F-4D97-AF65-F5344CB8AC3E}">
        <p14:creationId xmlns:p14="http://schemas.microsoft.com/office/powerpoint/2010/main" val="9130962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AB3BC38-0E54-4E83-9C64-1B0FE8E89F2B}"/>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FEC9CF90-778D-4430-989D-B06B207ADDE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3ED90CBE-81D9-4643-A1AE-B86217ACC6FE}"/>
              </a:ext>
            </a:extLst>
          </p:cNvPr>
          <p:cNvSpPr>
            <a:spLocks noGrp="1"/>
          </p:cNvSpPr>
          <p:nvPr>
            <p:ph type="dt" sz="half" idx="10"/>
          </p:nvPr>
        </p:nvSpPr>
        <p:spPr/>
        <p:txBody>
          <a:bodyPr/>
          <a:lstStyle/>
          <a:p>
            <a:fld id="{2D84D1A4-8FFF-4BFB-90C9-FC24F5E6DCA6}" type="datetime1">
              <a:rPr lang="de-DE" smtClean="0"/>
              <a:t>06.03.2025</a:t>
            </a:fld>
            <a:endParaRPr lang="de-DE"/>
          </a:p>
        </p:txBody>
      </p:sp>
      <p:sp>
        <p:nvSpPr>
          <p:cNvPr id="5" name="Fußzeilenplatzhalter 4">
            <a:extLst>
              <a:ext uri="{FF2B5EF4-FFF2-40B4-BE49-F238E27FC236}">
                <a16:creationId xmlns:a16="http://schemas.microsoft.com/office/drawing/2014/main" id="{C60430AE-4C6A-4F3A-BF2A-58629ABF7EEA}"/>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68FF889-B734-4B7E-8C08-21F1DFED8AA6}"/>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6826758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25FA87-5309-445C-9DF0-8120FB89BDB3}"/>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65B6BD61-2396-495A-BFAA-9C771E69D49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5691E7EB-A39D-416C-A164-E12DC448AA7E}"/>
              </a:ext>
            </a:extLst>
          </p:cNvPr>
          <p:cNvSpPr>
            <a:spLocks noGrp="1"/>
          </p:cNvSpPr>
          <p:nvPr>
            <p:ph type="dt" sz="half" idx="10"/>
          </p:nvPr>
        </p:nvSpPr>
        <p:spPr/>
        <p:txBody>
          <a:bodyPr/>
          <a:lstStyle/>
          <a:p>
            <a:fld id="{9CCD224E-D163-457A-82D1-D92A750C1CC3}" type="datetime1">
              <a:rPr lang="de-DE" smtClean="0"/>
              <a:t>06.03.2025</a:t>
            </a:fld>
            <a:endParaRPr lang="de-DE"/>
          </a:p>
        </p:txBody>
      </p:sp>
      <p:sp>
        <p:nvSpPr>
          <p:cNvPr id="5" name="Fußzeilenplatzhalter 4">
            <a:extLst>
              <a:ext uri="{FF2B5EF4-FFF2-40B4-BE49-F238E27FC236}">
                <a16:creationId xmlns:a16="http://schemas.microsoft.com/office/drawing/2014/main" id="{4205BF50-DB73-4D9C-A233-232EF43F254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E98847C-98C6-4E04-B0E3-25C67DADED1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528832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B9DF09E4-1D7F-4436-BB2D-7BBA2DFAA82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6FB841EE-956E-461C-A772-D99AEC8E266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8F7EA14-14D1-4580-B7B3-29A6990D5EB9}"/>
              </a:ext>
            </a:extLst>
          </p:cNvPr>
          <p:cNvSpPr>
            <a:spLocks noGrp="1"/>
          </p:cNvSpPr>
          <p:nvPr>
            <p:ph type="dt" sz="half" idx="10"/>
          </p:nvPr>
        </p:nvSpPr>
        <p:spPr/>
        <p:txBody>
          <a:bodyPr/>
          <a:lstStyle/>
          <a:p>
            <a:fld id="{D497B4B2-FA34-4BF0-B75E-975C258D12B6}" type="datetime1">
              <a:rPr lang="de-DE" smtClean="0"/>
              <a:t>06.03.2025</a:t>
            </a:fld>
            <a:endParaRPr lang="de-DE"/>
          </a:p>
        </p:txBody>
      </p:sp>
      <p:sp>
        <p:nvSpPr>
          <p:cNvPr id="5" name="Fußzeilenplatzhalter 4">
            <a:extLst>
              <a:ext uri="{FF2B5EF4-FFF2-40B4-BE49-F238E27FC236}">
                <a16:creationId xmlns:a16="http://schemas.microsoft.com/office/drawing/2014/main" id="{768F3D65-3CE9-43EF-BC85-7C75F436472E}"/>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8432D8BE-F679-4B2A-88DB-2FF5CF79399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7414686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2997200" y="2401889"/>
            <a:ext cx="8595784" cy="909637"/>
          </a:xfrm>
        </p:spPr>
        <p:txBody>
          <a:bodyPr/>
          <a:lstStyle/>
          <a:p>
            <a:r>
              <a:rPr lang="de-DE"/>
              <a:t>Titelmasterformat durch Klicken bearbeiten</a:t>
            </a:r>
          </a:p>
        </p:txBody>
      </p:sp>
    </p:spTree>
    <p:extLst>
      <p:ext uri="{BB962C8B-B14F-4D97-AF65-F5344CB8AC3E}">
        <p14:creationId xmlns:p14="http://schemas.microsoft.com/office/powerpoint/2010/main" val="39667475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5057A8-F611-4FAA-B2BA-81B3F30C3B37}"/>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D570FC1B-9290-445A-A5BA-7821E22B54B8}"/>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C2A07C6F-E1A4-42EA-8DA9-D15F0C56B8BB}"/>
              </a:ext>
            </a:extLst>
          </p:cNvPr>
          <p:cNvSpPr>
            <a:spLocks noGrp="1"/>
          </p:cNvSpPr>
          <p:nvPr>
            <p:ph type="dt" sz="half" idx="10"/>
          </p:nvPr>
        </p:nvSpPr>
        <p:spPr/>
        <p:txBody>
          <a:bodyPr/>
          <a:lstStyle/>
          <a:p>
            <a:fld id="{F810476A-BEE6-49D0-91FF-E09CB16D9188}" type="datetime1">
              <a:rPr lang="de-DE" smtClean="0"/>
              <a:t>06.03.2025</a:t>
            </a:fld>
            <a:endParaRPr lang="de-DE"/>
          </a:p>
        </p:txBody>
      </p:sp>
      <p:sp>
        <p:nvSpPr>
          <p:cNvPr id="5" name="Fußzeilenplatzhalter 4">
            <a:extLst>
              <a:ext uri="{FF2B5EF4-FFF2-40B4-BE49-F238E27FC236}">
                <a16:creationId xmlns:a16="http://schemas.microsoft.com/office/drawing/2014/main" id="{C6EC9CDB-7938-478F-8860-68E65DC393E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443BFFA-0090-4167-924A-A28E136B04F7}"/>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254940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5E69AB-0989-4918-8829-5B0AD31CEC97}"/>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8C99E048-9AC8-4172-A009-61338CF2DE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AC99301D-3635-494B-B445-07057B4422D1}"/>
              </a:ext>
            </a:extLst>
          </p:cNvPr>
          <p:cNvSpPr>
            <a:spLocks noGrp="1"/>
          </p:cNvSpPr>
          <p:nvPr>
            <p:ph type="dt" sz="half" idx="10"/>
          </p:nvPr>
        </p:nvSpPr>
        <p:spPr/>
        <p:txBody>
          <a:bodyPr/>
          <a:lstStyle/>
          <a:p>
            <a:fld id="{EEA9F584-F1B5-4C5C-802A-C88B9ABFDAC1}" type="datetime1">
              <a:rPr lang="de-DE" smtClean="0"/>
              <a:t>06.03.2025</a:t>
            </a:fld>
            <a:endParaRPr lang="de-DE"/>
          </a:p>
        </p:txBody>
      </p:sp>
      <p:sp>
        <p:nvSpPr>
          <p:cNvPr id="5" name="Fußzeilenplatzhalter 4">
            <a:extLst>
              <a:ext uri="{FF2B5EF4-FFF2-40B4-BE49-F238E27FC236}">
                <a16:creationId xmlns:a16="http://schemas.microsoft.com/office/drawing/2014/main" id="{17B211C6-2A75-4A02-B91E-AF4317E2552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FD7F28D0-1ACA-4356-ABE5-F63263946B05}"/>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12905250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4A1A188-A70B-4B7E-BCBE-00830D5D406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BFA53C92-5708-4369-8C8B-E13D65EC911B}"/>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FCEEE671-CCEF-4F19-BC77-7AB2D9DD8A7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AECBA611-0CEB-4900-BB6B-BFD245724811}"/>
              </a:ext>
            </a:extLst>
          </p:cNvPr>
          <p:cNvSpPr>
            <a:spLocks noGrp="1"/>
          </p:cNvSpPr>
          <p:nvPr>
            <p:ph type="dt" sz="half" idx="10"/>
          </p:nvPr>
        </p:nvSpPr>
        <p:spPr/>
        <p:txBody>
          <a:bodyPr/>
          <a:lstStyle/>
          <a:p>
            <a:fld id="{8CFA7E3F-C99D-4F7A-B9BF-3D4AD8B01801}" type="datetime1">
              <a:rPr lang="de-DE" smtClean="0"/>
              <a:t>06.03.2025</a:t>
            </a:fld>
            <a:endParaRPr lang="de-DE"/>
          </a:p>
        </p:txBody>
      </p:sp>
      <p:sp>
        <p:nvSpPr>
          <p:cNvPr id="6" name="Fußzeilenplatzhalter 5">
            <a:extLst>
              <a:ext uri="{FF2B5EF4-FFF2-40B4-BE49-F238E27FC236}">
                <a16:creationId xmlns:a16="http://schemas.microsoft.com/office/drawing/2014/main" id="{BDE67985-3E25-4FF3-8259-41254491266F}"/>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68D3AE17-1B1A-441A-ADAB-EA753EFAFFE0}"/>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964529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EE6D44B-ECB2-494B-B8DD-1ECD56F8DB23}"/>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0E788603-C259-4996-B635-C72A6C532B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1E5EE397-1447-4365-8C4D-5FF9A09D70E3}"/>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55F77450-0CED-4F63-AFF7-A0A89B3543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5992E2A0-8BDB-4F76-9EFD-16D48B207E19}"/>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146F1C1-333C-4E5A-8A21-0E00CC52B77A}"/>
              </a:ext>
            </a:extLst>
          </p:cNvPr>
          <p:cNvSpPr>
            <a:spLocks noGrp="1"/>
          </p:cNvSpPr>
          <p:nvPr>
            <p:ph type="dt" sz="half" idx="10"/>
          </p:nvPr>
        </p:nvSpPr>
        <p:spPr/>
        <p:txBody>
          <a:bodyPr/>
          <a:lstStyle/>
          <a:p>
            <a:fld id="{2C2EFBC1-A306-442D-9E8E-CCD47A24BC39}" type="datetime1">
              <a:rPr lang="de-DE" smtClean="0"/>
              <a:t>06.03.2025</a:t>
            </a:fld>
            <a:endParaRPr lang="de-DE"/>
          </a:p>
        </p:txBody>
      </p:sp>
      <p:sp>
        <p:nvSpPr>
          <p:cNvPr id="8" name="Fußzeilenplatzhalter 7">
            <a:extLst>
              <a:ext uri="{FF2B5EF4-FFF2-40B4-BE49-F238E27FC236}">
                <a16:creationId xmlns:a16="http://schemas.microsoft.com/office/drawing/2014/main" id="{BB140476-F72C-43CA-B524-0F82D8BB921E}"/>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974420F6-8C8B-4711-AE1B-287E00167AC8}"/>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413274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29DFFF-4E57-4515-ACFA-89CD362EC0FA}"/>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CAE44362-E8E0-474C-90E4-0F4FEE906CA9}"/>
              </a:ext>
            </a:extLst>
          </p:cNvPr>
          <p:cNvSpPr>
            <a:spLocks noGrp="1"/>
          </p:cNvSpPr>
          <p:nvPr>
            <p:ph type="dt" sz="half" idx="10"/>
          </p:nvPr>
        </p:nvSpPr>
        <p:spPr/>
        <p:txBody>
          <a:bodyPr/>
          <a:lstStyle/>
          <a:p>
            <a:fld id="{24EE0AF1-C575-4C63-B2E4-2F9A4D8AF6FD}" type="datetime1">
              <a:rPr lang="de-DE" smtClean="0"/>
              <a:t>06.03.2025</a:t>
            </a:fld>
            <a:endParaRPr lang="de-DE"/>
          </a:p>
        </p:txBody>
      </p:sp>
      <p:sp>
        <p:nvSpPr>
          <p:cNvPr id="4" name="Fußzeilenplatzhalter 3">
            <a:extLst>
              <a:ext uri="{FF2B5EF4-FFF2-40B4-BE49-F238E27FC236}">
                <a16:creationId xmlns:a16="http://schemas.microsoft.com/office/drawing/2014/main" id="{BDB84C6F-AD33-4F88-A79E-033B17A4662B}"/>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57A6BF78-29DB-4B06-A37A-C12BFB3A20D9}"/>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1854823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B3B09D0F-C34E-4F2E-A969-A4A7F8B97D80}"/>
              </a:ext>
            </a:extLst>
          </p:cNvPr>
          <p:cNvSpPr>
            <a:spLocks noGrp="1"/>
          </p:cNvSpPr>
          <p:nvPr>
            <p:ph type="dt" sz="half" idx="10"/>
          </p:nvPr>
        </p:nvSpPr>
        <p:spPr/>
        <p:txBody>
          <a:bodyPr/>
          <a:lstStyle/>
          <a:p>
            <a:fld id="{CD7BCFDE-4171-468A-8ECB-9DD48FB7C024}" type="datetime1">
              <a:rPr lang="de-DE" smtClean="0"/>
              <a:t>06.03.2025</a:t>
            </a:fld>
            <a:endParaRPr lang="de-DE"/>
          </a:p>
        </p:txBody>
      </p:sp>
      <p:sp>
        <p:nvSpPr>
          <p:cNvPr id="3" name="Fußzeilenplatzhalter 2">
            <a:extLst>
              <a:ext uri="{FF2B5EF4-FFF2-40B4-BE49-F238E27FC236}">
                <a16:creationId xmlns:a16="http://schemas.microsoft.com/office/drawing/2014/main" id="{F7DA608D-A34D-41DE-A4B0-ED9CBA5D3DB5}"/>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20BC1171-87BC-4E9C-9CA5-040C0BF2DD0D}"/>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6294685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30AE8FB-302A-47F7-8EF6-814F266C2FA7}"/>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CB1ED2AE-63C2-4A88-8E72-1C8A8ADFBBD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982D1504-586F-4EEF-B44E-8DCF11D09F7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798C045F-E74E-4EB9-A608-C48C206C33DD}"/>
              </a:ext>
            </a:extLst>
          </p:cNvPr>
          <p:cNvSpPr>
            <a:spLocks noGrp="1"/>
          </p:cNvSpPr>
          <p:nvPr>
            <p:ph type="dt" sz="half" idx="10"/>
          </p:nvPr>
        </p:nvSpPr>
        <p:spPr/>
        <p:txBody>
          <a:bodyPr/>
          <a:lstStyle/>
          <a:p>
            <a:fld id="{A2BA3E57-014D-4E4B-B56F-66D884F50570}" type="datetime1">
              <a:rPr lang="de-DE" smtClean="0"/>
              <a:t>06.03.2025</a:t>
            </a:fld>
            <a:endParaRPr lang="de-DE"/>
          </a:p>
        </p:txBody>
      </p:sp>
      <p:sp>
        <p:nvSpPr>
          <p:cNvPr id="6" name="Fußzeilenplatzhalter 5">
            <a:extLst>
              <a:ext uri="{FF2B5EF4-FFF2-40B4-BE49-F238E27FC236}">
                <a16:creationId xmlns:a16="http://schemas.microsoft.com/office/drawing/2014/main" id="{7F301431-C3F5-4240-8C69-5B2793FF5709}"/>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1411E00E-D6B7-4E10-9B25-9B938B79F2DF}"/>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2127366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3486D5B-B035-4C6E-B32C-E5BB0DB6048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DF3C39EE-6645-4E2B-8C44-42420026A3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49FD9577-3F00-433F-A5B5-D5EDE2FFDE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9B6D8129-7F67-461A-ABC5-A539B51BD875}"/>
              </a:ext>
            </a:extLst>
          </p:cNvPr>
          <p:cNvSpPr>
            <a:spLocks noGrp="1"/>
          </p:cNvSpPr>
          <p:nvPr>
            <p:ph type="dt" sz="half" idx="10"/>
          </p:nvPr>
        </p:nvSpPr>
        <p:spPr/>
        <p:txBody>
          <a:bodyPr/>
          <a:lstStyle/>
          <a:p>
            <a:fld id="{7A2444EC-1717-4AC2-9F9C-14F02B911630}" type="datetime1">
              <a:rPr lang="de-DE" smtClean="0"/>
              <a:t>06.03.2025</a:t>
            </a:fld>
            <a:endParaRPr lang="de-DE"/>
          </a:p>
        </p:txBody>
      </p:sp>
      <p:sp>
        <p:nvSpPr>
          <p:cNvPr id="6" name="Fußzeilenplatzhalter 5">
            <a:extLst>
              <a:ext uri="{FF2B5EF4-FFF2-40B4-BE49-F238E27FC236}">
                <a16:creationId xmlns:a16="http://schemas.microsoft.com/office/drawing/2014/main" id="{192C1295-848A-4E26-9974-D57A161E5731}"/>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A8616B5E-694A-44C5-8863-49AC0D6CAEC3}"/>
              </a:ext>
            </a:extLst>
          </p:cNvPr>
          <p:cNvSpPr>
            <a:spLocks noGrp="1"/>
          </p:cNvSpPr>
          <p:nvPr>
            <p:ph type="sldNum" sz="quarter" idx="12"/>
          </p:nvPr>
        </p:nvSpPr>
        <p:spPr/>
        <p:txBody>
          <a:bodyPr/>
          <a:lstStyle/>
          <a:p>
            <a:fld id="{F3B15BC7-5F82-419E-A605-7DD15ECFCFA0}" type="slidenum">
              <a:rPr lang="de-DE" smtClean="0"/>
              <a:t>‹Nr.›</a:t>
            </a:fld>
            <a:endParaRPr lang="de-DE"/>
          </a:p>
        </p:txBody>
      </p:sp>
    </p:spTree>
    <p:extLst>
      <p:ext uri="{BB962C8B-B14F-4D97-AF65-F5344CB8AC3E}">
        <p14:creationId xmlns:p14="http://schemas.microsoft.com/office/powerpoint/2010/main" val="3301942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EB59945B-5C60-4625-AD95-0F99A2DB974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10D677A7-E942-4AD7-8973-E54D531E93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8964EDA-3920-4803-A501-3B8BD18C18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3248A-B1E1-44F8-AED8-AFF90FB38D03}" type="datetime1">
              <a:rPr lang="de-DE" smtClean="0"/>
              <a:t>06.03.2025</a:t>
            </a:fld>
            <a:endParaRPr lang="de-DE"/>
          </a:p>
        </p:txBody>
      </p:sp>
      <p:sp>
        <p:nvSpPr>
          <p:cNvPr id="5" name="Fußzeilenplatzhalter 4">
            <a:extLst>
              <a:ext uri="{FF2B5EF4-FFF2-40B4-BE49-F238E27FC236}">
                <a16:creationId xmlns:a16="http://schemas.microsoft.com/office/drawing/2014/main" id="{1F16B5C8-851E-463F-BE62-78864A5EA3F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D15A3770-135E-4C5B-87D8-C7193A65D1D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B15BC7-5F82-419E-A605-7DD15ECFCFA0}" type="slidenum">
              <a:rPr lang="de-DE" smtClean="0"/>
              <a:t>‹Nr.›</a:t>
            </a:fld>
            <a:endParaRPr lang="de-DE"/>
          </a:p>
        </p:txBody>
      </p:sp>
    </p:spTree>
    <p:extLst>
      <p:ext uri="{BB962C8B-B14F-4D97-AF65-F5344CB8AC3E}">
        <p14:creationId xmlns:p14="http://schemas.microsoft.com/office/powerpoint/2010/main" val="8166370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hyperlink" Target="http://www.bernhardkoester.de/vorlesungen/inhalt.html"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image" Target="../media/image9.png"/><Relationship Id="rId7" Type="http://schemas.openxmlformats.org/officeDocument/2006/relationships/image" Target="../media/image38.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11.png"/><Relationship Id="rId4" Type="http://schemas.openxmlformats.org/officeDocument/2006/relationships/image" Target="../media/image10.png"/><Relationship Id="rId9" Type="http://schemas.openxmlformats.org/officeDocument/2006/relationships/image" Target="../media/image13.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6.xml.rels><?xml version="1.0" encoding="UTF-8" standalone="yes"?>
<Relationships xmlns="http://schemas.openxmlformats.org/package/2006/relationships"><Relationship Id="rId8" Type="http://schemas.openxmlformats.org/officeDocument/2006/relationships/image" Target="../media/image19.png"/><Relationship Id="rId3" Type="http://schemas.openxmlformats.org/officeDocument/2006/relationships/image" Target="../media/image16.png"/><Relationship Id="rId7" Type="http://schemas.openxmlformats.org/officeDocument/2006/relationships/image" Target="../media/image18.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45.png"/><Relationship Id="rId5" Type="http://schemas.openxmlformats.org/officeDocument/2006/relationships/image" Target="../media/image44.png"/><Relationship Id="rId4" Type="http://schemas.openxmlformats.org/officeDocument/2006/relationships/image" Target="../media/image17.png"/></Relationships>
</file>

<file path=ppt/slides/_rels/slide17.xml.rels><?xml version="1.0" encoding="UTF-8" standalone="yes"?>
<Relationships xmlns="http://schemas.openxmlformats.org/package/2006/relationships"><Relationship Id="rId8" Type="http://schemas.openxmlformats.org/officeDocument/2006/relationships/image" Target="../media/image131.png"/><Relationship Id="rId13" Type="http://schemas.openxmlformats.org/officeDocument/2006/relationships/image" Target="../media/image25.png"/><Relationship Id="rId3" Type="http://schemas.openxmlformats.org/officeDocument/2006/relationships/image" Target="../media/image20.png"/><Relationship Id="rId7" Type="http://schemas.openxmlformats.org/officeDocument/2006/relationships/image" Target="../media/image121.png"/><Relationship Id="rId12" Type="http://schemas.openxmlformats.org/officeDocument/2006/relationships/image" Target="../media/image24.png"/><Relationship Id="rId17" Type="http://schemas.openxmlformats.org/officeDocument/2006/relationships/image" Target="../media/image29.png"/><Relationship Id="rId2" Type="http://schemas.openxmlformats.org/officeDocument/2006/relationships/notesSlide" Target="../notesSlides/notesSlide9.xml"/><Relationship Id="rId16" Type="http://schemas.openxmlformats.org/officeDocument/2006/relationships/image" Target="../media/image28.png"/><Relationship Id="rId1" Type="http://schemas.openxmlformats.org/officeDocument/2006/relationships/slideLayout" Target="../slideLayouts/slideLayout7.xml"/><Relationship Id="rId6" Type="http://schemas.openxmlformats.org/officeDocument/2006/relationships/image" Target="../media/image111.png"/><Relationship Id="rId11" Type="http://schemas.openxmlformats.org/officeDocument/2006/relationships/image" Target="../media/image23.png"/><Relationship Id="rId5" Type="http://schemas.openxmlformats.org/officeDocument/2006/relationships/image" Target="../media/image106.png"/><Relationship Id="rId15" Type="http://schemas.openxmlformats.org/officeDocument/2006/relationships/image" Target="../media/image27.png"/><Relationship Id="rId10" Type="http://schemas.openxmlformats.org/officeDocument/2006/relationships/image" Target="../media/image22.png"/><Relationship Id="rId4" Type="http://schemas.openxmlformats.org/officeDocument/2006/relationships/image" Target="../media/image21.png"/><Relationship Id="rId9" Type="http://schemas.openxmlformats.org/officeDocument/2006/relationships/image" Target="../media/image160.png"/><Relationship Id="rId14" Type="http://schemas.openxmlformats.org/officeDocument/2006/relationships/image" Target="../media/image26.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8" Type="http://schemas.openxmlformats.org/officeDocument/2006/relationships/hyperlink" Target="https://ec.europa.eu/eurostat/de/web/main/data/database" TargetMode="External"/><Relationship Id="rId3" Type="http://schemas.openxmlformats.org/officeDocument/2006/relationships/hyperlink" Target="https://www.trademap.org/Index.aspx" TargetMode="External"/><Relationship Id="rId7" Type="http://schemas.openxmlformats.org/officeDocument/2006/relationships/hyperlink" Target="https://data.ecb.europa.eu/" TargetMode="External"/><Relationship Id="rId2" Type="http://schemas.openxmlformats.org/officeDocument/2006/relationships/hyperlink" Target="https://data.wto.org/en" TargetMode="External"/><Relationship Id="rId1" Type="http://schemas.openxmlformats.org/officeDocument/2006/relationships/slideLayout" Target="../slideLayouts/slideLayout1.xml"/><Relationship Id="rId6" Type="http://schemas.openxmlformats.org/officeDocument/2006/relationships/hyperlink" Target="https://www.bundesbank.de/de/statistiken" TargetMode="External"/><Relationship Id="rId5" Type="http://schemas.openxmlformats.org/officeDocument/2006/relationships/hyperlink" Target="https://www-genesis.destatis.de/genesis/online" TargetMode="External"/><Relationship Id="rId10" Type="http://schemas.openxmlformats.org/officeDocument/2006/relationships/hyperlink" Target="https://data.worldbank.org/" TargetMode="External"/><Relationship Id="rId4" Type="http://schemas.openxmlformats.org/officeDocument/2006/relationships/hyperlink" Target="https://comtrade.un.org/" TargetMode="External"/><Relationship Id="rId9" Type="http://schemas.openxmlformats.org/officeDocument/2006/relationships/hyperlink" Target="https://www.imf.org/en/Dat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eck 4"/>
          <p:cNvSpPr/>
          <p:nvPr/>
        </p:nvSpPr>
        <p:spPr>
          <a:xfrm>
            <a:off x="0" y="0"/>
            <a:ext cx="12192001" cy="6858000"/>
          </a:xfrm>
          <a:prstGeom prst="rect">
            <a:avLst/>
          </a:prstGeom>
          <a:noFill/>
          <a:ln w="57150">
            <a:solidFill>
              <a:srgbClr val="FF0000"/>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7" name="Rechteck 6"/>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8" name="Textfeld 7"/>
          <p:cNvSpPr txBox="1"/>
          <p:nvPr/>
        </p:nvSpPr>
        <p:spPr>
          <a:xfrm>
            <a:off x="2775472" y="159476"/>
            <a:ext cx="6277087" cy="523220"/>
          </a:xfrm>
          <a:prstGeom prst="rect">
            <a:avLst/>
          </a:prstGeom>
          <a:noFill/>
        </p:spPr>
        <p:txBody>
          <a:bodyPr wrap="square" rtlCol="0">
            <a:spAutoFit/>
          </a:bodyPr>
          <a:lstStyle/>
          <a:p>
            <a:pPr algn="ctr"/>
            <a:r>
              <a:rPr lang="de-DE" sz="2800" dirty="0">
                <a:latin typeface="Times New Roman" panose="02020603050405020304" pitchFamily="18" charset="0"/>
                <a:cs typeface="Times New Roman" panose="02020603050405020304" pitchFamily="18" charset="0"/>
              </a:rPr>
              <a:t>International Trade und Policy</a:t>
            </a:r>
            <a:endParaRPr lang="de-DE" sz="2800" b="1" dirty="0"/>
          </a:p>
        </p:txBody>
      </p:sp>
      <p:pic>
        <p:nvPicPr>
          <p:cNvPr id="10" name="Grafik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75201" y="1171482"/>
            <a:ext cx="1330796" cy="998097"/>
          </a:xfrm>
          <a:prstGeom prst="rect">
            <a:avLst/>
          </a:prstGeom>
        </p:spPr>
      </p:pic>
      <p:sp>
        <p:nvSpPr>
          <p:cNvPr id="11" name="Textfeld 10"/>
          <p:cNvSpPr txBox="1"/>
          <p:nvPr/>
        </p:nvSpPr>
        <p:spPr>
          <a:xfrm>
            <a:off x="117080" y="765139"/>
            <a:ext cx="1831335" cy="400110"/>
          </a:xfrm>
          <a:prstGeom prst="rect">
            <a:avLst/>
          </a:prstGeom>
          <a:noFill/>
        </p:spPr>
        <p:txBody>
          <a:bodyPr wrap="none" rtlCol="0">
            <a:spAutoFit/>
          </a:bodyPr>
          <a:lstStyle/>
          <a:p>
            <a:r>
              <a:rPr lang="de-DE" sz="2000" b="1" dirty="0"/>
              <a:t>Wilhelmshaven</a:t>
            </a:r>
          </a:p>
        </p:txBody>
      </p:sp>
      <p:sp>
        <p:nvSpPr>
          <p:cNvPr id="12" name="Textfeld 11"/>
          <p:cNvSpPr txBox="1"/>
          <p:nvPr/>
        </p:nvSpPr>
        <p:spPr>
          <a:xfrm>
            <a:off x="1735536" y="5762816"/>
            <a:ext cx="4493795" cy="738664"/>
          </a:xfrm>
          <a:prstGeom prst="rect">
            <a:avLst/>
          </a:prstGeom>
          <a:noFill/>
        </p:spPr>
        <p:txBody>
          <a:bodyPr wrap="none" rtlCol="0">
            <a:spAutoFit/>
          </a:bodyPr>
          <a:lstStyle/>
          <a:p>
            <a:pPr algn="ctr"/>
            <a:r>
              <a:rPr lang="de-DE" sz="1400" b="1" dirty="0"/>
              <a:t>Prof. Dr. Bernhard Köster</a:t>
            </a:r>
          </a:p>
          <a:p>
            <a:pPr algn="ctr"/>
            <a:r>
              <a:rPr lang="de-DE" sz="1400" b="1" dirty="0"/>
              <a:t>Jade-Hochschule Wilhelmshaven</a:t>
            </a:r>
          </a:p>
          <a:p>
            <a:pPr algn="ctr"/>
            <a:r>
              <a:rPr lang="de-DE" sz="1400" b="1" dirty="0">
                <a:hlinkClick r:id="rId4"/>
              </a:rPr>
              <a:t>http://www.bernhardkoester.de/vorlesungen/inhalt.html</a:t>
            </a:r>
            <a:endParaRPr lang="de-DE" sz="1400" b="1" dirty="0"/>
          </a:p>
        </p:txBody>
      </p:sp>
      <p:sp>
        <p:nvSpPr>
          <p:cNvPr id="13" name="Textfeld 12"/>
          <p:cNvSpPr txBox="1"/>
          <p:nvPr/>
        </p:nvSpPr>
        <p:spPr>
          <a:xfrm>
            <a:off x="3256948" y="1874728"/>
            <a:ext cx="5314147" cy="1815882"/>
          </a:xfrm>
          <a:prstGeom prst="rect">
            <a:avLst/>
          </a:prstGeom>
          <a:noFill/>
        </p:spPr>
        <p:txBody>
          <a:bodyPr wrap="none" rtlCol="0">
            <a:spAutoFit/>
          </a:bodyPr>
          <a:lstStyle/>
          <a:p>
            <a:pPr algn="ctr"/>
            <a:r>
              <a:rPr lang="de-DE" sz="2800" b="1" u="sng" dirty="0"/>
              <a:t>This </a:t>
            </a:r>
            <a:r>
              <a:rPr lang="de-DE" sz="2800" b="1" u="sng" dirty="0" err="1"/>
              <a:t>lecture</a:t>
            </a:r>
            <a:r>
              <a:rPr lang="de-DE" sz="2800" b="1" u="sng" dirty="0"/>
              <a:t> will </a:t>
            </a:r>
            <a:r>
              <a:rPr lang="de-DE" sz="2800" b="1" u="sng" dirty="0" err="1"/>
              <a:t>be</a:t>
            </a:r>
            <a:r>
              <a:rPr lang="de-DE" sz="2800" b="1" u="sng" dirty="0"/>
              <a:t> </a:t>
            </a:r>
            <a:r>
              <a:rPr lang="de-DE" sz="2800" b="1" u="sng" dirty="0" err="1"/>
              <a:t>recorded</a:t>
            </a:r>
            <a:r>
              <a:rPr lang="de-DE" sz="2800" b="1" u="sng" dirty="0"/>
              <a:t> and </a:t>
            </a:r>
          </a:p>
          <a:p>
            <a:pPr algn="ctr"/>
            <a:r>
              <a:rPr lang="de-DE" sz="2800" b="1" u="sng" dirty="0" err="1"/>
              <a:t>Subsequently</a:t>
            </a:r>
            <a:r>
              <a:rPr lang="de-DE" sz="2800" b="1" u="sng" dirty="0"/>
              <a:t> </a:t>
            </a:r>
            <a:r>
              <a:rPr lang="de-DE" sz="2800" b="1" u="sng" dirty="0" err="1"/>
              <a:t>uploaded</a:t>
            </a:r>
            <a:r>
              <a:rPr lang="de-DE" sz="2800" b="1" u="sng" dirty="0"/>
              <a:t> in </a:t>
            </a:r>
            <a:r>
              <a:rPr lang="de-DE" sz="2800" b="1" u="sng" dirty="0" err="1"/>
              <a:t>the</a:t>
            </a:r>
            <a:r>
              <a:rPr lang="de-DE" sz="2800" b="1" u="sng" dirty="0"/>
              <a:t> </a:t>
            </a:r>
          </a:p>
          <a:p>
            <a:pPr algn="ctr"/>
            <a:r>
              <a:rPr lang="de-DE" sz="2800" b="1" u="sng" dirty="0" err="1"/>
              <a:t>world</a:t>
            </a:r>
            <a:r>
              <a:rPr lang="de-DE" sz="2800" b="1" u="sng" dirty="0"/>
              <a:t>-</a:t>
            </a:r>
            <a:r>
              <a:rPr lang="de-DE" sz="2800" b="1" u="sng" dirty="0" err="1"/>
              <a:t>wide</a:t>
            </a:r>
            <a:r>
              <a:rPr lang="de-DE" sz="2800" b="1" u="sng" dirty="0"/>
              <a:t>-web</a:t>
            </a:r>
          </a:p>
          <a:p>
            <a:pPr algn="ctr"/>
            <a:endParaRPr lang="de-DE" sz="2800" b="1" u="sng" dirty="0"/>
          </a:p>
        </p:txBody>
      </p:sp>
    </p:spTree>
    <p:extLst>
      <p:ext uri="{BB962C8B-B14F-4D97-AF65-F5344CB8AC3E}">
        <p14:creationId xmlns:p14="http://schemas.microsoft.com/office/powerpoint/2010/main" val="3184911169"/>
      </p:ext>
    </p:extLst>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291941" y="867790"/>
            <a:ext cx="8303288" cy="5122420"/>
          </a:xfrm>
          <a:prstGeom prst="rect">
            <a:avLst/>
          </a:prstGeom>
          <a:noFill/>
        </p:spPr>
        <p:txBody>
          <a:bodyPr wrap="square" rtlCol="0">
            <a:noAutofit/>
          </a:bodyPr>
          <a:lstStyle/>
          <a:p>
            <a:pPr marL="342900" indent="-342900">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Two</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Goods</a:t>
            </a:r>
            <a:r>
              <a:rPr lang="de-DE" sz="2400" dirty="0">
                <a:latin typeface="Times New Roman" panose="02020603050405020304" pitchFamily="18" charset="0"/>
                <a:cs typeface="Times New Roman" panose="02020603050405020304" pitchFamily="18" charset="0"/>
              </a:rPr>
              <a:t> A und B</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Two</a:t>
            </a:r>
            <a:r>
              <a:rPr lang="de-DE" sz="2400" dirty="0">
                <a:latin typeface="Times New Roman" panose="02020603050405020304" pitchFamily="18" charset="0"/>
                <a:cs typeface="Times New Roman" panose="02020603050405020304" pitchFamily="18" charset="0"/>
              </a:rPr>
              <a:t> Producers 1 and 2</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One</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production</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factor</a:t>
            </a:r>
            <a:r>
              <a:rPr lang="de-DE" sz="2400" dirty="0">
                <a:latin typeface="Times New Roman" panose="02020603050405020304" pitchFamily="18" charset="0"/>
                <a:cs typeface="Times New Roman" panose="02020603050405020304" pitchFamily="18" charset="0"/>
              </a:rPr>
              <a:t> (time)</a:t>
            </a: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Linear </a:t>
            </a:r>
            <a:r>
              <a:rPr lang="de-DE" sz="2400" dirty="0" err="1">
                <a:latin typeface="Times New Roman" panose="02020603050405020304" pitchFamily="18" charset="0"/>
                <a:cs typeface="Times New Roman" panose="02020603050405020304" pitchFamily="18" charset="0"/>
              </a:rPr>
              <a:t>production</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technology</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with</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constant</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returns</a:t>
            </a:r>
            <a:r>
              <a:rPr lang="de-DE" sz="2400" dirty="0">
                <a:latin typeface="Times New Roman" panose="02020603050405020304" pitchFamily="18" charset="0"/>
                <a:cs typeface="Times New Roman" panose="02020603050405020304" pitchFamily="18" charset="0"/>
              </a:rPr>
              <a:t> to </a:t>
            </a:r>
            <a:r>
              <a:rPr lang="de-DE" sz="2400" dirty="0" err="1">
                <a:latin typeface="Times New Roman" panose="02020603050405020304" pitchFamily="18" charset="0"/>
                <a:cs typeface="Times New Roman" panose="02020603050405020304" pitchFamily="18" charset="0"/>
              </a:rPr>
              <a:t>scale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opportunity</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costs</a:t>
            </a:r>
            <a:r>
              <a:rPr lang="de-DE" sz="2400" b="1"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within</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this</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model</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are</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measured</a:t>
            </a:r>
            <a:r>
              <a:rPr lang="de-DE" sz="2400" dirty="0">
                <a:latin typeface="Times New Roman" panose="02020603050405020304" pitchFamily="18" charset="0"/>
                <a:cs typeface="Times New Roman" panose="02020603050405020304" pitchFamily="18" charset="0"/>
              </a:rPr>
              <a:t> via </a:t>
            </a:r>
            <a:r>
              <a:rPr lang="de-DE" sz="2400" dirty="0" err="1">
                <a:latin typeface="Times New Roman" panose="02020603050405020304" pitchFamily="18" charset="0"/>
                <a:cs typeface="Times New Roman" panose="02020603050405020304" pitchFamily="18" charset="0"/>
              </a:rPr>
              <a:t>units</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of</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the</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other</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good</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How</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much</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less</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of</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good</a:t>
            </a:r>
            <a:r>
              <a:rPr lang="de-DE" sz="2400" b="1" dirty="0">
                <a:latin typeface="Times New Roman" panose="02020603050405020304" pitchFamily="18" charset="0"/>
                <a:cs typeface="Times New Roman" panose="02020603050405020304" pitchFamily="18" charset="0"/>
              </a:rPr>
              <a:t> A </a:t>
            </a:r>
            <a:r>
              <a:rPr lang="de-DE" sz="2400" b="1" dirty="0" err="1">
                <a:latin typeface="Times New Roman" panose="02020603050405020304" pitchFamily="18" charset="0"/>
                <a:cs typeface="Times New Roman" panose="02020603050405020304" pitchFamily="18" charset="0"/>
              </a:rPr>
              <a:t>can</a:t>
            </a:r>
            <a:r>
              <a:rPr lang="de-DE" sz="2400" b="1" dirty="0">
                <a:latin typeface="Times New Roman" panose="02020603050405020304" pitchFamily="18" charset="0"/>
                <a:cs typeface="Times New Roman" panose="02020603050405020304" pitchFamily="18" charset="0"/>
              </a:rPr>
              <a:t> I </a:t>
            </a:r>
            <a:r>
              <a:rPr lang="de-DE" sz="2400" b="1" dirty="0" err="1">
                <a:latin typeface="Times New Roman" panose="02020603050405020304" pitchFamily="18" charset="0"/>
                <a:cs typeface="Times New Roman" panose="02020603050405020304" pitchFamily="18" charset="0"/>
              </a:rPr>
              <a:t>produce</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if</a:t>
            </a:r>
            <a:r>
              <a:rPr lang="de-DE" sz="2400" b="1" dirty="0">
                <a:latin typeface="Times New Roman" panose="02020603050405020304" pitchFamily="18" charset="0"/>
                <a:cs typeface="Times New Roman" panose="02020603050405020304" pitchFamily="18" charset="0"/>
              </a:rPr>
              <a:t> I </a:t>
            </a:r>
            <a:r>
              <a:rPr lang="de-DE" sz="2400" b="1" dirty="0" err="1">
                <a:latin typeface="Times New Roman" panose="02020603050405020304" pitchFamily="18" charset="0"/>
                <a:cs typeface="Times New Roman" panose="02020603050405020304" pitchFamily="18" charset="0"/>
              </a:rPr>
              <a:t>increase</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the</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production</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of</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good</a:t>
            </a:r>
            <a:r>
              <a:rPr lang="de-DE" sz="2400" b="1" dirty="0">
                <a:latin typeface="Times New Roman" panose="02020603050405020304" pitchFamily="18" charset="0"/>
                <a:cs typeface="Times New Roman" panose="02020603050405020304" pitchFamily="18" charset="0"/>
              </a:rPr>
              <a:t> B </a:t>
            </a:r>
            <a:r>
              <a:rPr lang="de-DE" sz="2400" b="1" dirty="0" err="1">
                <a:latin typeface="Times New Roman" panose="02020603050405020304" pitchFamily="18" charset="0"/>
                <a:cs typeface="Times New Roman" panose="02020603050405020304" pitchFamily="18" charset="0"/>
              </a:rPr>
              <a:t>by</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one</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unit</a:t>
            </a:r>
            <a:endParaRPr lang="de-DE" sz="2400" b="1"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r>
              <a:rPr lang="de-DE" sz="2400"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9" name="Rechteck 8">
            <a:extLst>
              <a:ext uri="{FF2B5EF4-FFF2-40B4-BE49-F238E27FC236}">
                <a16:creationId xmlns:a16="http://schemas.microsoft.com/office/drawing/2014/main" id="{4AC54E15-FE82-4500-9551-C691A023A63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2" name="Textfeld 1">
            <a:extLst>
              <a:ext uri="{FF2B5EF4-FFF2-40B4-BE49-F238E27FC236}">
                <a16:creationId xmlns:a16="http://schemas.microsoft.com/office/drawing/2014/main" id="{3EDCDF49-EEF3-C5A6-8F59-F5C29B643C7F}"/>
              </a:ext>
            </a:extLst>
          </p:cNvPr>
          <p:cNvSpPr txBox="1">
            <a:spLocks/>
          </p:cNvSpPr>
          <p:nvPr/>
        </p:nvSpPr>
        <p:spPr>
          <a:xfrm>
            <a:off x="1917068" y="30778"/>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a:t>
            </a:r>
            <a:endParaRPr lang="de-DE" sz="32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87379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feld 6">
            <a:extLst>
              <a:ext uri="{FF2B5EF4-FFF2-40B4-BE49-F238E27FC236}">
                <a16:creationId xmlns:a16="http://schemas.microsoft.com/office/drawing/2014/main" id="{D8487C15-A534-4455-BED5-9598DF16A639}"/>
              </a:ext>
            </a:extLst>
          </p:cNvPr>
          <p:cNvSpPr txBox="1">
            <a:spLocks/>
          </p:cNvSpPr>
          <p:nvPr/>
        </p:nvSpPr>
        <p:spPr>
          <a:xfrm>
            <a:off x="1917068" y="30778"/>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 name="Inhaltsplatzhalter 2"/>
              <p:cNvSpPr>
                <a:spLocks noGrp="1"/>
              </p:cNvSpPr>
              <p:nvPr/>
            </p:nvSpPr>
            <p:spPr>
              <a:xfrm>
                <a:off x="128105" y="2671479"/>
                <a:ext cx="11786839" cy="674912"/>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200" dirty="0">
                    <a:latin typeface="Times New Roman" panose="02020603050405020304" pitchFamily="18" charset="0"/>
                    <a:cs typeface="Times New Roman" panose="02020603050405020304" pitchFamily="18" charset="0"/>
                  </a:rPr>
                  <a:t>	</a:t>
                </a:r>
                <a14:m>
                  <m:oMath xmlns:m="http://schemas.openxmlformats.org/officeDocument/2006/math">
                    <m:r>
                      <a:rPr lang="de-DE" sz="2200" b="0" i="1" smtClean="0">
                        <a:latin typeface="Cambria Math" panose="02040503050406030204" pitchFamily="18" charset="0"/>
                        <a:cs typeface="Times New Roman" panose="02020603050405020304" pitchFamily="18" charset="0"/>
                      </a:rPr>
                      <m:t>𝑦</m:t>
                    </m:r>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𝐹</m:t>
                    </m:r>
                    <m:d>
                      <m:dPr>
                        <m:ctrlPr>
                          <a:rPr lang="de-DE" sz="2200" b="0" i="1" smtClean="0">
                            <a:latin typeface="Cambria Math" panose="02040503050406030204" pitchFamily="18" charset="0"/>
                            <a:cs typeface="Times New Roman" panose="02020603050405020304" pitchFamily="18" charset="0"/>
                          </a:rPr>
                        </m:ctrlPr>
                      </m:dPr>
                      <m:e>
                        <m:r>
                          <a:rPr lang="de-DE" sz="2200" b="0" i="1" smtClean="0">
                            <a:latin typeface="Cambria Math" panose="02040503050406030204" pitchFamily="18" charset="0"/>
                            <a:cs typeface="Times New Roman" panose="02020603050405020304" pitchFamily="18" charset="0"/>
                          </a:rPr>
                          <m:t>𝐿</m:t>
                        </m:r>
                      </m:e>
                    </m:d>
                    <m:r>
                      <a:rPr lang="de-DE" sz="2200" b="0" i="1" smtClean="0">
                        <a:latin typeface="Cambria Math" panose="02040503050406030204" pitchFamily="18" charset="0"/>
                        <a:cs typeface="Times New Roman" panose="02020603050405020304" pitchFamily="18" charset="0"/>
                      </a:rPr>
                      <m:t>=</m:t>
                    </m:r>
                    <m:r>
                      <a:rPr lang="de-DE" sz="2200" b="0" i="1" smtClean="0">
                        <a:latin typeface="Cambria Math" panose="02040503050406030204" pitchFamily="18" charset="0"/>
                        <a:cs typeface="Times New Roman" panose="02020603050405020304" pitchFamily="18" charset="0"/>
                      </a:rPr>
                      <m:t>𝐴𝐿</m:t>
                    </m:r>
                    <m:r>
                      <a:rPr lang="de-DE" sz="2200" b="0" i="1" smtClean="0">
                        <a:latin typeface="Cambria Math" panose="02040503050406030204" pitchFamily="18" charset="0"/>
                        <a:cs typeface="Times New Roman" panose="02020603050405020304" pitchFamily="18" charset="0"/>
                      </a:rPr>
                      <m:t>=</m:t>
                    </m:r>
                    <m:f>
                      <m:fPr>
                        <m:ctrlPr>
                          <a:rPr lang="de-DE" sz="2200" b="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1</m:t>
                        </m:r>
                      </m:num>
                      <m:den>
                        <m:r>
                          <a:rPr lang="de-DE" sz="2200" b="0" i="1" smtClean="0">
                            <a:latin typeface="Cambria Math" panose="02040503050406030204" pitchFamily="18" charset="0"/>
                            <a:cs typeface="Times New Roman" panose="02020603050405020304" pitchFamily="18" charset="0"/>
                          </a:rPr>
                          <m:t>𝑎</m:t>
                        </m:r>
                      </m:den>
                    </m:f>
                    <m:r>
                      <a:rPr lang="de-DE" sz="2200" b="0" i="1" smtClean="0">
                        <a:latin typeface="Cambria Math" panose="02040503050406030204" pitchFamily="18" charset="0"/>
                        <a:cs typeface="Times New Roman" panose="02020603050405020304" pitchFamily="18" charset="0"/>
                      </a:rPr>
                      <m:t>𝐿</m:t>
                    </m:r>
                  </m:oMath>
                </a14:m>
                <a:r>
                  <a:rPr lang="en-US" sz="2200" dirty="0">
                    <a:latin typeface="Times New Roman" panose="02020603050405020304" pitchFamily="18" charset="0"/>
                    <a:cs typeface="Times New Roman" panose="02020603050405020304" pitchFamily="18" charset="0"/>
                  </a:rPr>
                  <a:t> (y: Output; F(.): Production function; L: labor; a labor coefficients)</a:t>
                </a:r>
              </a:p>
            </p:txBody>
          </p:sp>
        </mc:Choice>
        <mc:Fallback xmlns="">
          <p:sp>
            <p:nvSpPr>
              <p:cNvPr id="4" name="Inhaltsplatzhalter 2"/>
              <p:cNvSpPr>
                <a:spLocks noGrp="1" noRot="1" noChangeAspect="1" noMove="1" noResize="1" noEditPoints="1" noAdjustHandles="1" noChangeArrowheads="1" noChangeShapeType="1" noTextEdit="1"/>
              </p:cNvSpPr>
              <p:nvPr/>
            </p:nvSpPr>
            <p:spPr>
              <a:xfrm>
                <a:off x="128105" y="2671479"/>
                <a:ext cx="11786839" cy="674912"/>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Inhaltsplatzhalter 2"/>
              <p:cNvSpPr>
                <a:spLocks noGrp="1"/>
              </p:cNvSpPr>
              <p:nvPr/>
            </p:nvSpPr>
            <p:spPr>
              <a:xfrm>
                <a:off x="0" y="3397083"/>
                <a:ext cx="11786839" cy="729705"/>
              </a:xfrm>
              <a:prstGeom prst="rect">
                <a:avLst/>
              </a:prstGeom>
            </p:spPr>
            <p:txBody>
              <a:bodyPr vert="horz" lIns="82944" tIns="41472" rIns="82944" bIns="41472"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None/>
                </a:pPr>
                <a:r>
                  <a:rPr lang="en-US" sz="2200" dirty="0">
                    <a:latin typeface="Times New Roman" panose="02020603050405020304" pitchFamily="18" charset="0"/>
                    <a:cs typeface="Times New Roman" panose="02020603050405020304" pitchFamily="18" charset="0"/>
                  </a:rPr>
                  <a:t>labor coefficients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𝑙𝑎𝑏𝑜𝑟</m:t>
                        </m:r>
                        <m:r>
                          <a:rPr lang="de-DE" sz="2200" b="0" i="1" smtClean="0">
                            <a:latin typeface="Cambria Math" panose="02040503050406030204" pitchFamily="18" charset="0"/>
                            <a:cs typeface="Times New Roman" panose="02020603050405020304" pitchFamily="18" charset="0"/>
                          </a:rPr>
                          <m:t> </m:t>
                        </m:r>
                        <m:r>
                          <a:rPr lang="de-DE" sz="2200" b="0" i="1" smtClean="0">
                            <a:latin typeface="Cambria Math" panose="02040503050406030204" pitchFamily="18" charset="0"/>
                            <a:cs typeface="Times New Roman" panose="02020603050405020304" pitchFamily="18" charset="0"/>
                          </a:rPr>
                          <m:t>𝑖𝑛𝑝𝑢𝑡</m:t>
                        </m:r>
                      </m:num>
                      <m:den>
                        <m:r>
                          <a:rPr lang="de-DE" sz="2200" i="1">
                            <a:latin typeface="Cambria Math" panose="02040503050406030204" pitchFamily="18" charset="0"/>
                            <a:cs typeface="Times New Roman" panose="02020603050405020304" pitchFamily="18" charset="0"/>
                          </a:rPr>
                          <m:t>𝑂𝑢𝑡𝑝𝑢𝑡</m:t>
                        </m:r>
                      </m:den>
                    </m:f>
                  </m:oMath>
                </a14:m>
                <a:r>
                  <a:rPr lang="en-US" sz="2200" dirty="0">
                    <a:latin typeface="Times New Roman" panose="02020603050405020304" pitchFamily="18" charset="0"/>
                    <a:cs typeface="Times New Roman" panose="02020603050405020304" pitchFamily="18" charset="0"/>
                  </a:rPr>
                  <a:t>		productivity of labor = </a:t>
                </a:r>
                <a14:m>
                  <m:oMath xmlns:m="http://schemas.openxmlformats.org/officeDocument/2006/math">
                    <m:r>
                      <m:rPr>
                        <m:sty m:val="p"/>
                      </m:rPr>
                      <a:rPr lang="de-DE" sz="2200" b="0" i="0" smtClean="0">
                        <a:latin typeface="Cambria Math" panose="02040503050406030204" pitchFamily="18" charset="0"/>
                        <a:cs typeface="Times New Roman" panose="02020603050405020304" pitchFamily="18" charset="0"/>
                      </a:rPr>
                      <m:t>A</m:t>
                    </m:r>
                    <m:r>
                      <a:rPr lang="de-DE" sz="2200" b="0" i="0" smtClean="0">
                        <a:latin typeface="Cambria Math" panose="02040503050406030204" pitchFamily="18" charset="0"/>
                        <a:cs typeface="Times New Roman" panose="02020603050405020304" pitchFamily="18" charset="0"/>
                      </a:rPr>
                      <m:t>=</m:t>
                    </m:r>
                    <m:f>
                      <m:fPr>
                        <m:ctrlPr>
                          <a:rPr lang="en-US" sz="2200" i="1" smtClean="0">
                            <a:latin typeface="Cambria Math" panose="02040503050406030204" pitchFamily="18" charset="0"/>
                            <a:cs typeface="Times New Roman" panose="02020603050405020304" pitchFamily="18" charset="0"/>
                          </a:rPr>
                        </m:ctrlPr>
                      </m:fPr>
                      <m:num>
                        <m:r>
                          <a:rPr lang="de-DE" sz="2200" b="0" i="1" smtClean="0">
                            <a:latin typeface="Cambria Math" panose="02040503050406030204" pitchFamily="18" charset="0"/>
                            <a:cs typeface="Times New Roman" panose="02020603050405020304" pitchFamily="18" charset="0"/>
                          </a:rPr>
                          <m:t>𝑂𝑢𝑡𝑝𝑢𝑡</m:t>
                        </m:r>
                      </m:num>
                      <m:den>
                        <m:r>
                          <a:rPr lang="de-DE" sz="2200" i="1">
                            <a:latin typeface="Cambria Math" panose="02040503050406030204" pitchFamily="18" charset="0"/>
                            <a:cs typeface="Times New Roman" panose="02020603050405020304" pitchFamily="18" charset="0"/>
                          </a:rPr>
                          <m:t>𝑙𝑎𝑏𝑜𝑟</m:t>
                        </m:r>
                        <m:r>
                          <a:rPr lang="de-DE" sz="2200" i="1">
                            <a:latin typeface="Cambria Math" panose="02040503050406030204" pitchFamily="18" charset="0"/>
                            <a:cs typeface="Times New Roman" panose="02020603050405020304" pitchFamily="18" charset="0"/>
                          </a:rPr>
                          <m:t> </m:t>
                        </m:r>
                        <m:r>
                          <a:rPr lang="de-DE" sz="2200" i="1">
                            <a:latin typeface="Cambria Math" panose="02040503050406030204" pitchFamily="18" charset="0"/>
                            <a:cs typeface="Times New Roman" panose="02020603050405020304" pitchFamily="18" charset="0"/>
                          </a:rPr>
                          <m:t>𝑖𝑛𝑝𝑢𝑡</m:t>
                        </m:r>
                      </m:den>
                    </m:f>
                    <m:r>
                      <a:rPr lang="de-DE" sz="2200" b="0" i="0" smtClean="0">
                        <a:latin typeface="Cambria Math" panose="02040503050406030204" pitchFamily="18" charset="0"/>
                        <a:cs typeface="Times New Roman" panose="02020603050405020304" pitchFamily="18" charset="0"/>
                      </a:rPr>
                      <m:t>=</m:t>
                    </m:r>
                    <m:f>
                      <m:fPr>
                        <m:ctrlPr>
                          <a:rPr lang="de-DE" sz="2200" i="1">
                            <a:latin typeface="Cambria Math" panose="02040503050406030204" pitchFamily="18" charset="0"/>
                            <a:cs typeface="Times New Roman" panose="02020603050405020304" pitchFamily="18" charset="0"/>
                          </a:rPr>
                        </m:ctrlPr>
                      </m:fPr>
                      <m:num>
                        <m:r>
                          <a:rPr lang="de-DE" sz="2200" i="1">
                            <a:latin typeface="Cambria Math" panose="02040503050406030204" pitchFamily="18" charset="0"/>
                            <a:cs typeface="Times New Roman" panose="02020603050405020304" pitchFamily="18" charset="0"/>
                          </a:rPr>
                          <m:t>1</m:t>
                        </m:r>
                      </m:num>
                      <m:den>
                        <m:r>
                          <a:rPr lang="de-DE" sz="2200" i="1">
                            <a:latin typeface="Cambria Math" panose="02040503050406030204" pitchFamily="18" charset="0"/>
                            <a:cs typeface="Times New Roman" panose="02020603050405020304" pitchFamily="18" charset="0"/>
                          </a:rPr>
                          <m:t>𝑎</m:t>
                        </m:r>
                      </m:den>
                    </m:f>
                  </m:oMath>
                </a14:m>
                <a:r>
                  <a:rPr lang="en-US" sz="2200" dirty="0">
                    <a:latin typeface="Times New Roman" panose="02020603050405020304" pitchFamily="18" charset="0"/>
                    <a:cs typeface="Times New Roman" panose="02020603050405020304" pitchFamily="18" charset="0"/>
                  </a:rPr>
                  <a:t>		</a:t>
                </a:r>
              </a:p>
            </p:txBody>
          </p:sp>
        </mc:Choice>
        <mc:Fallback xmlns="">
          <p:sp>
            <p:nvSpPr>
              <p:cNvPr id="8" name="Inhaltsplatzhalter 2"/>
              <p:cNvSpPr>
                <a:spLocks noGrp="1" noRot="1" noChangeAspect="1" noMove="1" noResize="1" noEditPoints="1" noAdjustHandles="1" noChangeArrowheads="1" noChangeShapeType="1" noTextEdit="1"/>
              </p:cNvSpPr>
              <p:nvPr/>
            </p:nvSpPr>
            <p:spPr>
              <a:xfrm>
                <a:off x="0" y="3397083"/>
                <a:ext cx="11786839" cy="729705"/>
              </a:xfrm>
              <a:prstGeom prst="rect">
                <a:avLst/>
              </a:prstGeom>
              <a:blipFill>
                <a:blip r:embed="rId4"/>
                <a:stretch>
                  <a:fillRect/>
                </a:stretch>
              </a:blipFill>
            </p:spPr>
            <p:txBody>
              <a:bodyPr/>
              <a:lstStyle/>
              <a:p>
                <a:r>
                  <a:rPr lang="de-DE">
                    <a:noFill/>
                  </a:rPr>
                  <a:t> </a:t>
                </a:r>
              </a:p>
            </p:txBody>
          </p:sp>
        </mc:Fallback>
      </mc:AlternateContent>
      <p:sp>
        <p:nvSpPr>
          <p:cNvPr id="9" name="Inhaltsplatzhalter 2"/>
          <p:cNvSpPr>
            <a:spLocks noGrp="1"/>
          </p:cNvSpPr>
          <p:nvPr/>
        </p:nvSpPr>
        <p:spPr>
          <a:xfrm>
            <a:off x="128107" y="3849065"/>
            <a:ext cx="8325013" cy="1718615"/>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200" dirty="0">
              <a:latin typeface="Times New Roman" panose="02020603050405020304" pitchFamily="18" charset="0"/>
              <a:cs typeface="Times New Roman" panose="02020603050405020304" pitchFamily="18" charset="0"/>
            </a:endParaRPr>
          </a:p>
          <a:p>
            <a:r>
              <a:rPr lang="en-US" sz="2200" dirty="0">
                <a:latin typeface="Times New Roman" panose="02020603050405020304" pitchFamily="18" charset="0"/>
                <a:cs typeface="Times New Roman" panose="02020603050405020304" pitchFamily="18" charset="0"/>
              </a:rPr>
              <a:t>Labor is completely flexible between the production sectors</a:t>
            </a:r>
          </a:p>
          <a:p>
            <a:r>
              <a:rPr lang="en-US" sz="2200" dirty="0">
                <a:latin typeface="Times New Roman" panose="02020603050405020304" pitchFamily="18" charset="0"/>
                <a:cs typeface="Times New Roman" panose="02020603050405020304" pitchFamily="18" charset="0"/>
              </a:rPr>
              <a:t>Linearity and only one factor of production result in constant returns to scale in production</a:t>
            </a:r>
            <a:endParaRPr lang="en-US" sz="2177" b="1" dirty="0">
              <a:latin typeface="Times New Roman" panose="02020603050405020304" pitchFamily="18" charset="0"/>
              <a:cs typeface="Times New Roman" panose="02020603050405020304" pitchFamily="18" charset="0"/>
            </a:endParaRPr>
          </a:p>
        </p:txBody>
      </p:sp>
      <p:sp>
        <p:nvSpPr>
          <p:cNvPr id="10" name="Inhaltsplatzhalter 2"/>
          <p:cNvSpPr>
            <a:spLocks noGrp="1"/>
          </p:cNvSpPr>
          <p:nvPr/>
        </p:nvSpPr>
        <p:spPr>
          <a:xfrm>
            <a:off x="277055" y="305714"/>
            <a:ext cx="11786839" cy="2280275"/>
          </a:xfrm>
          <a:prstGeom prst="rect">
            <a:avLst/>
          </a:prstGeom>
        </p:spPr>
        <p:txBody>
          <a:bodyPr vert="horz" lIns="82944" tIns="41472" rIns="82944" bIns="41472" rtlCol="0">
            <a:normAutofit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endParaRPr lang="en-US" sz="2177" dirty="0">
              <a:latin typeface="Times New Roman" panose="02020603050405020304" pitchFamily="18" charset="0"/>
              <a:cs typeface="Times New Roman" panose="02020603050405020304" pitchFamily="18" charset="0"/>
            </a:endParaRPr>
          </a:p>
          <a:p>
            <a:pPr marL="0" indent="0">
              <a:buNone/>
            </a:pPr>
            <a:r>
              <a:rPr lang="en-US" sz="2540" dirty="0">
                <a:latin typeface="Times New Roman" panose="02020603050405020304" pitchFamily="18" charset="0"/>
                <a:cs typeface="Times New Roman" panose="02020603050405020304" pitchFamily="18" charset="0"/>
              </a:rPr>
              <a:t>Assumptions:</a:t>
            </a:r>
          </a:p>
          <a:p>
            <a:pPr marL="0" indent="0">
              <a:buNone/>
            </a:pPr>
            <a:r>
              <a:rPr lang="en-US" sz="2200" dirty="0">
                <a:latin typeface="Times New Roman" panose="02020603050405020304" pitchFamily="18" charset="0"/>
                <a:cs typeface="Times New Roman" panose="02020603050405020304" pitchFamily="18" charset="0"/>
              </a:rPr>
              <a:t>Labor is the only input factor</a:t>
            </a:r>
          </a:p>
          <a:p>
            <a:pPr marL="0" indent="0">
              <a:buNone/>
            </a:pPr>
            <a:r>
              <a:rPr lang="en-US" sz="2200" dirty="0">
                <a:latin typeface="Times New Roman" panose="02020603050405020304" pitchFamily="18" charset="0"/>
                <a:cs typeface="Times New Roman" panose="02020603050405020304" pitchFamily="18" charset="0"/>
              </a:rPr>
              <a:t>Countries differ only in terms of labor productivity or the labor coefficients:</a:t>
            </a:r>
          </a:p>
          <a:p>
            <a:pPr marL="0" indent="0">
              <a:buNone/>
            </a:pPr>
            <a:endParaRPr lang="en-US" sz="2200" b="1" dirty="0">
              <a:latin typeface="Times New Roman" panose="02020603050405020304" pitchFamily="18" charset="0"/>
              <a:cs typeface="Times New Roman" panose="02020603050405020304" pitchFamily="18" charset="0"/>
            </a:endParaRPr>
          </a:p>
          <a:p>
            <a:pPr marL="0" indent="0">
              <a:buNone/>
            </a:pPr>
            <a:r>
              <a:rPr lang="de-DE" sz="2000" dirty="0">
                <a:latin typeface="Times New Roman" panose="02020603050405020304" pitchFamily="18" charset="0"/>
                <a:cs typeface="Times New Roman" panose="02020603050405020304" pitchFamily="18" charset="0"/>
              </a:rPr>
              <a:t>→ </a:t>
            </a:r>
            <a:r>
              <a:rPr lang="de-DE" sz="2000" b="1" dirty="0">
                <a:latin typeface="Times New Roman" panose="02020603050405020304" pitchFamily="18" charset="0"/>
                <a:cs typeface="Times New Roman" panose="02020603050405020304" pitchFamily="18" charset="0"/>
              </a:rPr>
              <a:t>linear </a:t>
            </a:r>
            <a:r>
              <a:rPr lang="de-DE" sz="2000" b="1" dirty="0" err="1">
                <a:latin typeface="Times New Roman" panose="02020603050405020304" pitchFamily="18" charset="0"/>
                <a:cs typeface="Times New Roman" panose="02020603050405020304" pitchFamily="18" charset="0"/>
              </a:rPr>
              <a:t>production</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function</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through</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the</a:t>
            </a:r>
            <a:r>
              <a:rPr lang="de-DE" sz="2000" b="1" dirty="0">
                <a:latin typeface="Times New Roman" panose="02020603050405020304" pitchFamily="18" charset="0"/>
                <a:cs typeface="Times New Roman" panose="02020603050405020304" pitchFamily="18" charset="0"/>
              </a:rPr>
              <a:t> </a:t>
            </a:r>
            <a:r>
              <a:rPr lang="de-DE" sz="2000" b="1" dirty="0" err="1">
                <a:latin typeface="Times New Roman" panose="02020603050405020304" pitchFamily="18" charset="0"/>
                <a:cs typeface="Times New Roman" panose="02020603050405020304" pitchFamily="18" charset="0"/>
              </a:rPr>
              <a:t>origin</a:t>
            </a:r>
            <a:endParaRPr lang="en-US" sz="2177" b="1"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C248948E-FFB1-4D71-AE24-5B0E5338AA92}"/>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46230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9" grpId="0"/>
      <p:bldP spid="10"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41169" y="618564"/>
            <a:ext cx="4616069" cy="336981"/>
          </a:xfrm>
          <a:prstGeom prst="rect">
            <a:avLst/>
          </a:prstGeom>
        </p:spPr>
        <p:txBody>
          <a:bodyPr vert="horz" lIns="82944" tIns="41472" rIns="82944" bIns="41472" rtlCol="0">
            <a:normAutofit fontScale="925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633" i="1" dirty="0">
                <a:latin typeface="Times New Roman" panose="02020603050405020304" pitchFamily="18" charset="0"/>
                <a:cs typeface="Times New Roman" panose="02020603050405020304" pitchFamily="18" charset="0"/>
              </a:rPr>
              <a:t>Labor input (i.e. hours) per unit good (</a:t>
            </a:r>
            <a:r>
              <a:rPr lang="en-US" sz="1633" i="1" dirty="0" err="1">
                <a:latin typeface="Times New Roman" panose="02020603050405020304" pitchFamily="18" charset="0"/>
                <a:cs typeface="Times New Roman" panose="02020603050405020304" pitchFamily="18" charset="0"/>
              </a:rPr>
              <a:t>i.e</a:t>
            </a:r>
            <a:r>
              <a:rPr lang="en-US" sz="1633" i="1" dirty="0">
                <a:latin typeface="Times New Roman" panose="02020603050405020304" pitchFamily="18" charset="0"/>
                <a:cs typeface="Times New Roman" panose="02020603050405020304" pitchFamily="18" charset="0"/>
              </a:rPr>
              <a:t> Liter/number) </a:t>
            </a:r>
          </a:p>
          <a:p>
            <a:pPr marL="0" indent="0">
              <a:buNone/>
            </a:pPr>
            <a:endParaRPr lang="en-US" sz="1633"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2" name="TextBox 13"/>
              <p:cNvSpPr txBox="1"/>
              <p:nvPr/>
            </p:nvSpPr>
            <p:spPr>
              <a:xfrm>
                <a:off x="5009318" y="595437"/>
                <a:ext cx="3130207" cy="36375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t>Labor </a:t>
                </a:r>
                <a:r>
                  <a:rPr lang="de-DE" sz="1633" dirty="0" err="1"/>
                  <a:t>coefficient</a:t>
                </a:r>
                <a:r>
                  <a:rPr lang="de-DE" sz="1633" dirty="0"/>
                  <a:t>: </a:t>
                </a:r>
                <a14:m>
                  <m:oMath xmlns:m="http://schemas.openxmlformats.org/officeDocument/2006/math">
                    <m:sSub>
                      <m:sSubPr>
                        <m:ctrlPr>
                          <a:rPr lang="de-DE" sz="1633" i="1" smtClean="0">
                            <a:latin typeface="Cambria Math" panose="02040503050406030204" pitchFamily="18" charset="0"/>
                          </a:rPr>
                        </m:ctrlPr>
                      </m:sSubPr>
                      <m:e>
                        <m:r>
                          <a:rPr lang="de-DE" sz="1633" i="1">
                            <a:latin typeface="Cambria Math"/>
                          </a:rPr>
                          <m:t>𝑎</m:t>
                        </m:r>
                      </m:e>
                      <m:sub>
                        <m:r>
                          <a:rPr lang="de-DE" sz="1633" b="0" i="1" smtClean="0">
                            <a:latin typeface="Cambria Math" panose="02040503050406030204" pitchFamily="18" charset="0"/>
                          </a:rPr>
                          <m:t>𝑐𝑜𝑢𝑛𝑡𝑟𝑦</m:t>
                        </m:r>
                        <m:r>
                          <a:rPr lang="de-DE" sz="1633" b="0" i="1" smtClean="0">
                            <a:latin typeface="Cambria Math" panose="02040503050406030204" pitchFamily="18" charset="0"/>
                          </a:rPr>
                          <m:t>,</m:t>
                        </m:r>
                        <m:r>
                          <a:rPr lang="de-DE" sz="1633" b="0" i="1" smtClean="0">
                            <a:latin typeface="Cambria Math" panose="02040503050406030204" pitchFamily="18" charset="0"/>
                          </a:rPr>
                          <m:t>𝑔𝑜𝑜𝑑</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2" name="TextBox 13"/>
              <p:cNvSpPr txBox="1">
                <a:spLocks noRot="1" noChangeAspect="1" noMove="1" noResize="1" noEditPoints="1" noAdjustHandles="1" noChangeArrowheads="1" noChangeShapeType="1" noTextEdit="1"/>
              </p:cNvSpPr>
              <p:nvPr/>
            </p:nvSpPr>
            <p:spPr>
              <a:xfrm>
                <a:off x="5009318" y="595437"/>
                <a:ext cx="3130207" cy="363754"/>
              </a:xfrm>
              <a:prstGeom prst="rect">
                <a:avLst/>
              </a:prstGeom>
              <a:blipFill>
                <a:blip r:embed="rId3"/>
                <a:stretch>
                  <a:fillRect l="-1170" t="-5085" b="-18644"/>
                </a:stretch>
              </a:blipFill>
            </p:spPr>
            <p:txBody>
              <a:bodyPr/>
              <a:lstStyle/>
              <a:p>
                <a:r>
                  <a:rPr lang="de-DE">
                    <a:noFill/>
                  </a:rPr>
                  <a:t> </a:t>
                </a:r>
              </a:p>
            </p:txBody>
          </p:sp>
        </mc:Fallback>
      </mc:AlternateContent>
      <p:sp>
        <p:nvSpPr>
          <p:cNvPr id="17" name="Textfeld 16">
            <a:extLst>
              <a:ext uri="{FF2B5EF4-FFF2-40B4-BE49-F238E27FC236}">
                <a16:creationId xmlns:a16="http://schemas.microsoft.com/office/drawing/2014/main" id="{22C12E7E-831E-4DA6-9688-AD561B2C78AE}"/>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a:t>
            </a:r>
            <a:r>
              <a:rPr lang="de-DE" sz="3200" b="1" dirty="0">
                <a:latin typeface="Times New Roman" panose="02020603050405020304" pitchFamily="18" charset="0"/>
                <a:cs typeface="Times New Roman" panose="02020603050405020304" pitchFamily="18" charset="0"/>
              </a:rPr>
              <a:t> – </a:t>
            </a:r>
            <a:r>
              <a:rPr lang="de-DE" sz="3200" b="1" dirty="0" err="1">
                <a:latin typeface="Times New Roman" panose="02020603050405020304" pitchFamily="18" charset="0"/>
                <a:cs typeface="Times New Roman" panose="02020603050405020304" pitchFamily="18" charset="0"/>
              </a:rPr>
              <a:t>Example</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766689769"/>
                  </p:ext>
                </p:extLst>
              </p:nvPr>
            </p:nvGraphicFramePr>
            <p:xfrm>
              <a:off x="603555" y="1008161"/>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err="1"/>
                            <a:t>Wine</a:t>
                          </a:r>
                          <a:r>
                            <a:rPr lang="de-DE" dirty="0"/>
                            <a:t> [L]</a:t>
                          </a:r>
                        </a:p>
                      </a:txBody>
                      <a:tcPr/>
                    </a:tc>
                    <a:tc>
                      <a:txBody>
                        <a:bodyPr/>
                        <a:lstStyle/>
                        <a:p>
                          <a:pPr algn="ctr"/>
                          <a:r>
                            <a:rPr lang="de-DE" dirty="0"/>
                            <a:t>Clothes [</a:t>
                          </a:r>
                          <a:r>
                            <a:rPr lang="de-DE" dirty="0" err="1"/>
                            <a:t>Number</a:t>
                          </a:r>
                          <a:r>
                            <a:rPr lang="de-DE" dirty="0"/>
                            <a:t>]</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𝑃𝐶</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𝑈𝐶</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 name="Tabelle 1">
                <a:extLst>
                  <a:ext uri="{FF2B5EF4-FFF2-40B4-BE49-F238E27FC236}">
                    <a16:creationId xmlns:a16="http://schemas.microsoft.com/office/drawing/2014/main" id="{8F1DA21E-6988-4F59-9922-437B102DF9B0}"/>
                  </a:ext>
                </a:extLst>
              </p:cNvPr>
              <p:cNvGraphicFramePr>
                <a:graphicFrameLocks noGrp="1"/>
              </p:cNvGraphicFramePr>
              <p:nvPr>
                <p:extLst>
                  <p:ext uri="{D42A27DB-BD31-4B8C-83A1-F6EECF244321}">
                    <p14:modId xmlns:p14="http://schemas.microsoft.com/office/powerpoint/2010/main" val="766689769"/>
                  </p:ext>
                </p:extLst>
              </p:nvPr>
            </p:nvGraphicFramePr>
            <p:xfrm>
              <a:off x="603555" y="1008161"/>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err="1"/>
                            <a:t>Wine</a:t>
                          </a:r>
                          <a:r>
                            <a:rPr lang="de-DE" dirty="0"/>
                            <a:t> [L]</a:t>
                          </a:r>
                        </a:p>
                      </a:txBody>
                      <a:tcPr/>
                    </a:tc>
                    <a:tc>
                      <a:txBody>
                        <a:bodyPr/>
                        <a:lstStyle/>
                        <a:p>
                          <a:pPr algn="ctr"/>
                          <a:r>
                            <a:rPr lang="de-DE" dirty="0"/>
                            <a:t>Clothes [</a:t>
                          </a:r>
                          <a:r>
                            <a:rPr lang="de-DE" dirty="0" err="1"/>
                            <a:t>Number</a:t>
                          </a:r>
                          <a:r>
                            <a:rPr lang="de-DE" dirty="0"/>
                            <a:t>]</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endParaRPr lang="de-DE"/>
                        </a:p>
                      </a:txBody>
                      <a:tcPr>
                        <a:blipFill>
                          <a:blip r:embed="rId4"/>
                          <a:stretch>
                            <a:fillRect l="-100265" t="-108197" r="-100265" b="-124590"/>
                          </a:stretch>
                        </a:blipFill>
                      </a:tcPr>
                    </a:tc>
                    <a:tc>
                      <a:txBody>
                        <a:bodyPr/>
                        <a:lstStyle/>
                        <a:p>
                          <a:endParaRPr lang="de-DE"/>
                        </a:p>
                      </a:txBody>
                      <a:tcPr>
                        <a:blipFill>
                          <a:blip r:embed="rId4"/>
                          <a:stretch>
                            <a:fillRect l="-200796" t="-108197" r="-531" b="-124590"/>
                          </a:stretch>
                        </a:blipFill>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endParaRPr lang="de-DE"/>
                        </a:p>
                      </a:txBody>
                      <a:tcPr>
                        <a:blipFill>
                          <a:blip r:embed="rId4"/>
                          <a:stretch>
                            <a:fillRect l="-100265" t="-208197" r="-100265" b="-24590"/>
                          </a:stretch>
                        </a:blipFill>
                      </a:tcPr>
                    </a:tc>
                    <a:tc>
                      <a:txBody>
                        <a:bodyPr/>
                        <a:lstStyle/>
                        <a:p>
                          <a:endParaRPr lang="de-DE"/>
                        </a:p>
                      </a:txBody>
                      <a:tcPr>
                        <a:blipFill>
                          <a:blip r:embed="rId4"/>
                          <a:stretch>
                            <a:fillRect l="-200796" t="-208197" r="-531" b="-24590"/>
                          </a:stretch>
                        </a:blipFill>
                      </a:tcPr>
                    </a:tc>
                    <a:extLst>
                      <a:ext uri="{0D108BD9-81ED-4DB2-BD59-A6C34878D82A}">
                        <a16:rowId xmlns:a16="http://schemas.microsoft.com/office/drawing/2014/main" val="3078704704"/>
                      </a:ext>
                    </a:extLst>
                  </a:tr>
                </a:tbl>
              </a:graphicData>
            </a:graphic>
          </p:graphicFrame>
        </mc:Fallback>
      </mc:AlternateContent>
      <p:sp>
        <p:nvSpPr>
          <p:cNvPr id="20" name="Rechteck 19">
            <a:extLst>
              <a:ext uri="{FF2B5EF4-FFF2-40B4-BE49-F238E27FC236}">
                <a16:creationId xmlns:a16="http://schemas.microsoft.com/office/drawing/2014/main" id="{C22B8BB6-5A89-42F7-B8C7-9374812BEC0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
        <p:nvSpPr>
          <p:cNvPr id="3" name="Inhaltsplatzhalter 2">
            <a:extLst>
              <a:ext uri="{FF2B5EF4-FFF2-40B4-BE49-F238E27FC236}">
                <a16:creationId xmlns:a16="http://schemas.microsoft.com/office/drawing/2014/main" id="{8BF0479B-65AB-AB6D-C1B9-A7508ECF0F69}"/>
              </a:ext>
            </a:extLst>
          </p:cNvPr>
          <p:cNvSpPr>
            <a:spLocks noGrp="1"/>
          </p:cNvSpPr>
          <p:nvPr/>
        </p:nvSpPr>
        <p:spPr>
          <a:xfrm>
            <a:off x="241169" y="2177990"/>
            <a:ext cx="7464960" cy="40979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a:latin typeface="Times New Roman" panose="02020603050405020304" pitchFamily="18" charset="0"/>
                <a:cs typeface="Times New Roman" panose="02020603050405020304" pitchFamily="18" charset="0"/>
              </a:rPr>
              <a:t>Absolute cost advantages? </a:t>
            </a:r>
          </a:p>
          <a:p>
            <a:pPr marL="0" indent="0">
              <a:buNone/>
            </a:pPr>
            <a:endParaRPr lang="en-US" sz="1633"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7663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6"/>
          <p:cNvSpPr txBox="1"/>
          <p:nvPr/>
        </p:nvSpPr>
        <p:spPr>
          <a:xfrm>
            <a:off x="236414" y="2562352"/>
            <a:ext cx="4153701" cy="33855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dirty="0">
                <a:latin typeface="Times New Roman" panose="02020603050405020304" pitchFamily="18" charset="0"/>
                <a:cs typeface="Times New Roman" panose="02020603050405020304" pitchFamily="18" charset="0"/>
                <a:sym typeface="Wingdings" panose="05000000000000000000" pitchFamily="2" charset="2"/>
              </a:rPr>
              <a:t>Opportunity costs of wine in units of clothes</a:t>
            </a:r>
            <a:endParaRPr lang="en-US" sz="1600" b="1" dirty="0">
              <a:latin typeface="Times New Roman" panose="02020603050405020304" pitchFamily="18" charset="0"/>
              <a:cs typeface="Times New Roman" panose="02020603050405020304" pitchFamily="18" charset="0"/>
            </a:endParaRPr>
          </a:p>
        </p:txBody>
      </p:sp>
      <p:sp>
        <p:nvSpPr>
          <p:cNvPr id="17" name="TextBox 20"/>
          <p:cNvSpPr txBox="1"/>
          <p:nvPr/>
        </p:nvSpPr>
        <p:spPr>
          <a:xfrm>
            <a:off x="2820654" y="4868846"/>
            <a:ext cx="156762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633" dirty="0">
              <a:latin typeface="Times New Roman" panose="02020603050405020304" pitchFamily="18" charset="0"/>
              <a:cs typeface="Times New Roman" panose="02020603050405020304" pitchFamily="18" charset="0"/>
            </a:endParaRPr>
          </a:p>
        </p:txBody>
      </p:sp>
      <p:sp>
        <p:nvSpPr>
          <p:cNvPr id="20" name="Textfeld 19">
            <a:extLst>
              <a:ext uri="{FF2B5EF4-FFF2-40B4-BE49-F238E27FC236}">
                <a16:creationId xmlns:a16="http://schemas.microsoft.com/office/drawing/2014/main" id="{BA2D8B70-F7C7-42C9-9286-D12CE791F398}"/>
              </a:ext>
            </a:extLst>
          </p:cNvPr>
          <p:cNvSpPr txBox="1">
            <a:spLocks/>
          </p:cNvSpPr>
          <p:nvPr/>
        </p:nvSpPr>
        <p:spPr>
          <a:xfrm>
            <a:off x="1847528" y="12257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a:t>
            </a:r>
            <a:endParaRPr lang="de-DE" sz="3200" b="1" dirty="0">
              <a:latin typeface="Times New Roman" panose="02020603050405020304" pitchFamily="18" charset="0"/>
              <a:cs typeface="Times New Roman" panose="02020603050405020304" pitchFamily="18" charset="0"/>
            </a:endParaRPr>
          </a:p>
        </p:txBody>
      </p:sp>
      <p:sp>
        <p:nvSpPr>
          <p:cNvPr id="21" name="Inhaltsplatzhalter 2">
            <a:extLst>
              <a:ext uri="{FF2B5EF4-FFF2-40B4-BE49-F238E27FC236}">
                <a16:creationId xmlns:a16="http://schemas.microsoft.com/office/drawing/2014/main" id="{5E905A01-B481-4477-A0EF-8ABD2904E4DD}"/>
              </a:ext>
            </a:extLst>
          </p:cNvPr>
          <p:cNvSpPr>
            <a:spLocks noGrp="1"/>
          </p:cNvSpPr>
          <p:nvPr/>
        </p:nvSpPr>
        <p:spPr>
          <a:xfrm>
            <a:off x="216094" y="2152556"/>
            <a:ext cx="7464960" cy="409797"/>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a:latin typeface="Times New Roman" panose="02020603050405020304" pitchFamily="18" charset="0"/>
                <a:cs typeface="Times New Roman" panose="02020603050405020304" pitchFamily="18" charset="0"/>
              </a:rPr>
              <a:t>Comparative advantage? </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4" name="Rechteck 13">
            <a:extLst>
              <a:ext uri="{FF2B5EF4-FFF2-40B4-BE49-F238E27FC236}">
                <a16:creationId xmlns:a16="http://schemas.microsoft.com/office/drawing/2014/main" id="{F585BF1E-40D2-41C2-9D8F-C50F42D99D24}"/>
              </a:ext>
            </a:extLst>
          </p:cNvPr>
          <p:cNvSpPr/>
          <p:nvPr/>
        </p:nvSpPr>
        <p:spPr>
          <a:xfrm>
            <a:off x="8689605" y="4227342"/>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graphicFrame>
            <p:nvGraphicFramePr>
              <p:cNvPr id="2" name="Tabelle 1">
                <a:extLst>
                  <a:ext uri="{FF2B5EF4-FFF2-40B4-BE49-F238E27FC236}">
                    <a16:creationId xmlns:a16="http://schemas.microsoft.com/office/drawing/2014/main" id="{A476D551-5C2F-B16F-E459-581089786F27}"/>
                  </a:ext>
                </a:extLst>
              </p:cNvPr>
              <p:cNvGraphicFramePr>
                <a:graphicFrameLocks noGrp="1"/>
              </p:cNvGraphicFramePr>
              <p:nvPr>
                <p:extLst>
                  <p:ext uri="{D42A27DB-BD31-4B8C-83A1-F6EECF244321}">
                    <p14:modId xmlns:p14="http://schemas.microsoft.com/office/powerpoint/2010/main" val="1346893073"/>
                  </p:ext>
                </p:extLst>
              </p:nvPr>
            </p:nvGraphicFramePr>
            <p:xfrm>
              <a:off x="499909" y="842572"/>
              <a:ext cx="6897330" cy="114300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6429">
                    <a:tc>
                      <a:txBody>
                        <a:bodyPr/>
                        <a:lstStyle/>
                        <a:p>
                          <a:endParaRPr lang="de-DE" sz="1900" dirty="0"/>
                        </a:p>
                      </a:txBody>
                      <a:tcPr/>
                    </a:tc>
                    <a:tc>
                      <a:txBody>
                        <a:bodyPr/>
                        <a:lstStyle/>
                        <a:p>
                          <a:pPr algn="ctr"/>
                          <a:r>
                            <a:rPr lang="de-DE" sz="1900" dirty="0" err="1"/>
                            <a:t>Wine</a:t>
                          </a:r>
                          <a:r>
                            <a:rPr lang="de-DE" sz="1900" dirty="0"/>
                            <a:t> [L]</a:t>
                          </a:r>
                        </a:p>
                      </a:txBody>
                      <a:tcPr/>
                    </a:tc>
                    <a:tc>
                      <a:txBody>
                        <a:bodyPr/>
                        <a:lstStyle/>
                        <a:p>
                          <a:pPr algn="ctr"/>
                          <a:r>
                            <a:rPr lang="de-DE" sz="1900" dirty="0"/>
                            <a:t>Clothes [</a:t>
                          </a:r>
                          <a:r>
                            <a:rPr lang="de-DE" sz="1900" dirty="0" err="1"/>
                            <a:t>Number</a:t>
                          </a:r>
                          <a:r>
                            <a:rPr lang="de-DE" sz="1900" dirty="0"/>
                            <a:t>]</a:t>
                          </a:r>
                        </a:p>
                      </a:txBody>
                      <a:tcPr/>
                    </a:tc>
                    <a:extLst>
                      <a:ext uri="{0D108BD9-81ED-4DB2-BD59-A6C34878D82A}">
                        <a16:rowId xmlns:a16="http://schemas.microsoft.com/office/drawing/2014/main" val="2746142610"/>
                      </a:ext>
                    </a:extLst>
                  </a:tr>
                  <a:tr h="376429">
                    <a:tc>
                      <a:txBody>
                        <a:bodyPr/>
                        <a:lstStyle/>
                        <a:p>
                          <a:r>
                            <a:rPr lang="de-DE" sz="1900" dirty="0"/>
                            <a:t>Portugal</a:t>
                          </a:r>
                        </a:p>
                      </a:txBody>
                      <a:tcPr/>
                    </a:tc>
                    <a:tc>
                      <a:txBody>
                        <a:bodyPr/>
                        <a:lstStyle/>
                        <a:p>
                          <a:pPr algn="ctr"/>
                          <a14:m>
                            <m:oMath xmlns:m="http://schemas.openxmlformats.org/officeDocument/2006/math">
                              <m:sSub>
                                <m:sSubPr>
                                  <m:ctrlPr>
                                    <a:rPr lang="de-DE" sz="1900" i="1" smtClean="0">
                                      <a:latin typeface="Cambria Math" panose="02040503050406030204" pitchFamily="18" charset="0"/>
                                    </a:rPr>
                                  </m:ctrlPr>
                                </m:sSubPr>
                                <m:e>
                                  <m:r>
                                    <a:rPr lang="de-DE" sz="1900" i="1">
                                      <a:latin typeface="Cambria Math"/>
                                    </a:rPr>
                                    <m:t>𝑎</m:t>
                                  </m:r>
                                </m:e>
                                <m:sub>
                                  <m:r>
                                    <a:rPr lang="de-DE" sz="1900" b="0" i="1" smtClean="0">
                                      <a:latin typeface="Cambria Math" panose="02040503050406030204" pitchFamily="18" charset="0"/>
                                    </a:rPr>
                                    <m:t>𝑃𝑊</m:t>
                                  </m:r>
                                </m:sub>
                              </m:sSub>
                            </m:oMath>
                          </a14:m>
                          <a:r>
                            <a:rPr lang="en-US" sz="1900" dirty="0"/>
                            <a:t>=5</a:t>
                          </a:r>
                          <a:endParaRPr lang="de-DE" sz="1900" dirty="0"/>
                        </a:p>
                      </a:txBody>
                      <a:tcPr/>
                    </a:tc>
                    <a:tc>
                      <a:txBody>
                        <a:bodyPr/>
                        <a:lstStyle/>
                        <a:p>
                          <a:pPr algn="ctr"/>
                          <a14:m>
                            <m:oMath xmlns:m="http://schemas.openxmlformats.org/officeDocument/2006/math">
                              <m:sSub>
                                <m:sSubPr>
                                  <m:ctrlPr>
                                    <a:rPr lang="de-DE" sz="1900" i="1" smtClean="0">
                                      <a:latin typeface="Cambria Math" panose="02040503050406030204" pitchFamily="18" charset="0"/>
                                    </a:rPr>
                                  </m:ctrlPr>
                                </m:sSubPr>
                                <m:e>
                                  <m:r>
                                    <a:rPr lang="de-DE" sz="1900" i="1">
                                      <a:latin typeface="Cambria Math"/>
                                    </a:rPr>
                                    <m:t>𝑎</m:t>
                                  </m:r>
                                </m:e>
                                <m:sub>
                                  <m:r>
                                    <a:rPr lang="de-DE" sz="1900" b="0" i="1" smtClean="0">
                                      <a:latin typeface="Cambria Math" panose="02040503050406030204" pitchFamily="18" charset="0"/>
                                    </a:rPr>
                                    <m:t>𝑃𝐶</m:t>
                                  </m:r>
                                </m:sub>
                              </m:sSub>
                            </m:oMath>
                          </a14:m>
                          <a:r>
                            <a:rPr lang="en-US" sz="1900" dirty="0"/>
                            <a:t>=1</a:t>
                          </a:r>
                          <a:endParaRPr lang="de-DE" sz="1900" dirty="0"/>
                        </a:p>
                      </a:txBody>
                      <a:tcPr/>
                    </a:tc>
                    <a:extLst>
                      <a:ext uri="{0D108BD9-81ED-4DB2-BD59-A6C34878D82A}">
                        <a16:rowId xmlns:a16="http://schemas.microsoft.com/office/drawing/2014/main" val="897897460"/>
                      </a:ext>
                    </a:extLst>
                  </a:tr>
                  <a:tr h="376429">
                    <a:tc>
                      <a:txBody>
                        <a:bodyPr/>
                        <a:lstStyle/>
                        <a:p>
                          <a:r>
                            <a:rPr lang="de-DE" sz="1900" dirty="0"/>
                            <a:t>UK</a:t>
                          </a:r>
                        </a:p>
                      </a:txBody>
                      <a:tcPr/>
                    </a:tc>
                    <a:tc>
                      <a:txBody>
                        <a:bodyPr/>
                        <a:lstStyle/>
                        <a:p>
                          <a:pPr algn="ctr"/>
                          <a14:m>
                            <m:oMath xmlns:m="http://schemas.openxmlformats.org/officeDocument/2006/math">
                              <m:sSub>
                                <m:sSubPr>
                                  <m:ctrlPr>
                                    <a:rPr lang="de-DE" sz="1900" i="1" smtClean="0">
                                      <a:latin typeface="Cambria Math" panose="02040503050406030204" pitchFamily="18" charset="0"/>
                                    </a:rPr>
                                  </m:ctrlPr>
                                </m:sSubPr>
                                <m:e>
                                  <m:r>
                                    <a:rPr lang="de-DE" sz="1900" i="1">
                                      <a:latin typeface="Cambria Math"/>
                                    </a:rPr>
                                    <m:t>𝑎</m:t>
                                  </m:r>
                                </m:e>
                                <m:sub>
                                  <m:r>
                                    <a:rPr lang="de-DE" sz="1900" b="0" i="1" smtClean="0">
                                      <a:latin typeface="Cambria Math" panose="02040503050406030204" pitchFamily="18" charset="0"/>
                                    </a:rPr>
                                    <m:t>𝑈𝑊</m:t>
                                  </m:r>
                                </m:sub>
                              </m:sSub>
                            </m:oMath>
                          </a14:m>
                          <a:r>
                            <a:rPr lang="en-US" sz="1900" dirty="0"/>
                            <a:t>=3</a:t>
                          </a:r>
                          <a:endParaRPr lang="de-DE" sz="1900" dirty="0"/>
                        </a:p>
                      </a:txBody>
                      <a:tcPr/>
                    </a:tc>
                    <a:tc>
                      <a:txBody>
                        <a:bodyPr/>
                        <a:lstStyle/>
                        <a:p>
                          <a:pPr algn="ctr"/>
                          <a14:m>
                            <m:oMath xmlns:m="http://schemas.openxmlformats.org/officeDocument/2006/math">
                              <m:sSub>
                                <m:sSubPr>
                                  <m:ctrlPr>
                                    <a:rPr lang="de-DE" sz="1900" i="1" smtClean="0">
                                      <a:latin typeface="Cambria Math" panose="02040503050406030204" pitchFamily="18" charset="0"/>
                                    </a:rPr>
                                  </m:ctrlPr>
                                </m:sSubPr>
                                <m:e>
                                  <m:r>
                                    <a:rPr lang="de-DE" sz="1900" i="1">
                                      <a:latin typeface="Cambria Math"/>
                                    </a:rPr>
                                    <m:t>𝑎</m:t>
                                  </m:r>
                                </m:e>
                                <m:sub>
                                  <m:r>
                                    <a:rPr lang="de-DE" sz="1900" b="0" i="1" smtClean="0">
                                      <a:latin typeface="Cambria Math" panose="02040503050406030204" pitchFamily="18" charset="0"/>
                                    </a:rPr>
                                    <m:t>𝑈𝐶</m:t>
                                  </m:r>
                                </m:sub>
                              </m:sSub>
                            </m:oMath>
                          </a14:m>
                          <a:r>
                            <a:rPr lang="en-US" sz="1900" dirty="0"/>
                            <a:t>=2</a:t>
                          </a:r>
                          <a:endParaRPr lang="de-DE" sz="1900" dirty="0"/>
                        </a:p>
                      </a:txBody>
                      <a:tcPr/>
                    </a:tc>
                    <a:extLst>
                      <a:ext uri="{0D108BD9-81ED-4DB2-BD59-A6C34878D82A}">
                        <a16:rowId xmlns:a16="http://schemas.microsoft.com/office/drawing/2014/main" val="3078704704"/>
                      </a:ext>
                    </a:extLst>
                  </a:tr>
                </a:tbl>
              </a:graphicData>
            </a:graphic>
          </p:graphicFrame>
        </mc:Choice>
        <mc:Fallback xmlns="">
          <p:graphicFrame>
            <p:nvGraphicFramePr>
              <p:cNvPr id="2" name="Tabelle 1">
                <a:extLst>
                  <a:ext uri="{FF2B5EF4-FFF2-40B4-BE49-F238E27FC236}">
                    <a16:creationId xmlns:a16="http://schemas.microsoft.com/office/drawing/2014/main" id="{A476D551-5C2F-B16F-E459-581089786F27}"/>
                  </a:ext>
                </a:extLst>
              </p:cNvPr>
              <p:cNvGraphicFramePr>
                <a:graphicFrameLocks noGrp="1"/>
              </p:cNvGraphicFramePr>
              <p:nvPr>
                <p:extLst>
                  <p:ext uri="{D42A27DB-BD31-4B8C-83A1-F6EECF244321}">
                    <p14:modId xmlns:p14="http://schemas.microsoft.com/office/powerpoint/2010/main" val="1346893073"/>
                  </p:ext>
                </p:extLst>
              </p:nvPr>
            </p:nvGraphicFramePr>
            <p:xfrm>
              <a:off x="499909" y="842572"/>
              <a:ext cx="6897330" cy="114300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81000">
                    <a:tc>
                      <a:txBody>
                        <a:bodyPr/>
                        <a:lstStyle/>
                        <a:p>
                          <a:endParaRPr lang="de-DE" sz="1900" dirty="0"/>
                        </a:p>
                      </a:txBody>
                      <a:tcPr/>
                    </a:tc>
                    <a:tc>
                      <a:txBody>
                        <a:bodyPr/>
                        <a:lstStyle/>
                        <a:p>
                          <a:pPr algn="ctr"/>
                          <a:r>
                            <a:rPr lang="de-DE" sz="1900" dirty="0" err="1"/>
                            <a:t>Wine</a:t>
                          </a:r>
                          <a:r>
                            <a:rPr lang="de-DE" sz="1900" dirty="0"/>
                            <a:t> [L]</a:t>
                          </a:r>
                        </a:p>
                      </a:txBody>
                      <a:tcPr/>
                    </a:tc>
                    <a:tc>
                      <a:txBody>
                        <a:bodyPr/>
                        <a:lstStyle/>
                        <a:p>
                          <a:pPr algn="ctr"/>
                          <a:r>
                            <a:rPr lang="de-DE" sz="1900" dirty="0"/>
                            <a:t>Clothes [</a:t>
                          </a:r>
                          <a:r>
                            <a:rPr lang="de-DE" sz="1900" dirty="0" err="1"/>
                            <a:t>Number</a:t>
                          </a:r>
                          <a:r>
                            <a:rPr lang="de-DE" sz="1900" dirty="0"/>
                            <a:t>]</a:t>
                          </a:r>
                        </a:p>
                      </a:txBody>
                      <a:tcPr/>
                    </a:tc>
                    <a:extLst>
                      <a:ext uri="{0D108BD9-81ED-4DB2-BD59-A6C34878D82A}">
                        <a16:rowId xmlns:a16="http://schemas.microsoft.com/office/drawing/2014/main" val="2746142610"/>
                      </a:ext>
                    </a:extLst>
                  </a:tr>
                  <a:tr h="381000">
                    <a:tc>
                      <a:txBody>
                        <a:bodyPr/>
                        <a:lstStyle/>
                        <a:p>
                          <a:r>
                            <a:rPr lang="de-DE" sz="1900" dirty="0"/>
                            <a:t>Portugal</a:t>
                          </a:r>
                        </a:p>
                      </a:txBody>
                      <a:tcPr/>
                    </a:tc>
                    <a:tc>
                      <a:txBody>
                        <a:bodyPr/>
                        <a:lstStyle/>
                        <a:p>
                          <a:endParaRPr lang="de-DE"/>
                        </a:p>
                      </a:txBody>
                      <a:tcPr>
                        <a:blipFill>
                          <a:blip r:embed="rId3"/>
                          <a:stretch>
                            <a:fillRect l="-100265" t="-109677" r="-100265" b="-129032"/>
                          </a:stretch>
                        </a:blipFill>
                      </a:tcPr>
                    </a:tc>
                    <a:tc>
                      <a:txBody>
                        <a:bodyPr/>
                        <a:lstStyle/>
                        <a:p>
                          <a:endParaRPr lang="de-DE"/>
                        </a:p>
                      </a:txBody>
                      <a:tcPr>
                        <a:blipFill>
                          <a:blip r:embed="rId3"/>
                          <a:stretch>
                            <a:fillRect l="-200796" t="-109677" r="-531" b="-129032"/>
                          </a:stretch>
                        </a:blipFill>
                      </a:tcPr>
                    </a:tc>
                    <a:extLst>
                      <a:ext uri="{0D108BD9-81ED-4DB2-BD59-A6C34878D82A}">
                        <a16:rowId xmlns:a16="http://schemas.microsoft.com/office/drawing/2014/main" val="897897460"/>
                      </a:ext>
                    </a:extLst>
                  </a:tr>
                  <a:tr h="381000">
                    <a:tc>
                      <a:txBody>
                        <a:bodyPr/>
                        <a:lstStyle/>
                        <a:p>
                          <a:r>
                            <a:rPr lang="de-DE" sz="1900" dirty="0"/>
                            <a:t>UK</a:t>
                          </a:r>
                        </a:p>
                      </a:txBody>
                      <a:tcPr/>
                    </a:tc>
                    <a:tc>
                      <a:txBody>
                        <a:bodyPr/>
                        <a:lstStyle/>
                        <a:p>
                          <a:endParaRPr lang="de-DE"/>
                        </a:p>
                      </a:txBody>
                      <a:tcPr>
                        <a:blipFill>
                          <a:blip r:embed="rId3"/>
                          <a:stretch>
                            <a:fillRect l="-100265" t="-206349" r="-100265" b="-26984"/>
                          </a:stretch>
                        </a:blipFill>
                      </a:tcPr>
                    </a:tc>
                    <a:tc>
                      <a:txBody>
                        <a:bodyPr/>
                        <a:lstStyle/>
                        <a:p>
                          <a:endParaRPr lang="de-DE"/>
                        </a:p>
                      </a:txBody>
                      <a:tcPr>
                        <a:blipFill>
                          <a:blip r:embed="rId3"/>
                          <a:stretch>
                            <a:fillRect l="-200796" t="-206349" r="-531" b="-26984"/>
                          </a:stretch>
                        </a:blipFill>
                      </a:tcPr>
                    </a:tc>
                    <a:extLst>
                      <a:ext uri="{0D108BD9-81ED-4DB2-BD59-A6C34878D82A}">
                        <a16:rowId xmlns:a16="http://schemas.microsoft.com/office/drawing/2014/main" val="3078704704"/>
                      </a:ext>
                    </a:extLst>
                  </a:tr>
                </a:tbl>
              </a:graphicData>
            </a:graphic>
          </p:graphicFrame>
        </mc:Fallback>
      </mc:AlternateContent>
      <p:sp>
        <p:nvSpPr>
          <p:cNvPr id="3" name="TextBox 6">
            <a:extLst>
              <a:ext uri="{FF2B5EF4-FFF2-40B4-BE49-F238E27FC236}">
                <a16:creationId xmlns:a16="http://schemas.microsoft.com/office/drawing/2014/main" id="{B3A87DAA-DDC1-F6FF-43C7-2988B300CE48}"/>
              </a:ext>
            </a:extLst>
          </p:cNvPr>
          <p:cNvSpPr txBox="1"/>
          <p:nvPr/>
        </p:nvSpPr>
        <p:spPr>
          <a:xfrm>
            <a:off x="287123" y="5121147"/>
            <a:ext cx="4039888" cy="33855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00" b="1" dirty="0">
                <a:latin typeface="Times New Roman" panose="02020603050405020304" pitchFamily="18" charset="0"/>
                <a:cs typeface="Times New Roman" panose="02020603050405020304" pitchFamily="18" charset="0"/>
                <a:sym typeface="Wingdings" panose="05000000000000000000" pitchFamily="2" charset="2"/>
              </a:rPr>
              <a:t>Opportunity costs of clothes in units of wine</a:t>
            </a:r>
            <a:endParaRPr lang="en-US" sz="16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4037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21"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2363520" y="553464"/>
            <a:ext cx="7464960" cy="377741"/>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814" b="1" i="1" dirty="0">
                <a:latin typeface="Times New Roman" panose="02020603050405020304" pitchFamily="18" charset="0"/>
                <a:cs typeface="Times New Roman" panose="02020603050405020304" pitchFamily="18" charset="0"/>
              </a:rPr>
              <a:t>No Trade</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13" name="TextBox 6"/>
          <p:cNvSpPr txBox="1"/>
          <p:nvPr/>
        </p:nvSpPr>
        <p:spPr>
          <a:xfrm>
            <a:off x="2344211" y="3165657"/>
            <a:ext cx="1016625"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Portugal </a:t>
            </a:r>
            <a:endParaRPr lang="en-US" sz="1633"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5" name="TextBox 15"/>
              <p:cNvSpPr txBox="1"/>
              <p:nvPr/>
            </p:nvSpPr>
            <p:spPr>
              <a:xfrm>
                <a:off x="-7780" y="4778087"/>
                <a:ext cx="546739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S</a:t>
                </a:r>
                <a14:m>
                  <m:oMath xmlns:m="http://schemas.openxmlformats.org/officeDocument/2006/math">
                    <m:r>
                      <m:rPr>
                        <m:sty m:val="p"/>
                      </m:rPr>
                      <a:rPr lang="de-DE" sz="1633" b="0" i="0" smtClean="0">
                        <a:latin typeface="Cambria Math" panose="02040503050406030204" pitchFamily="18" charset="0"/>
                      </a:rPr>
                      <m:t>ince</m:t>
                    </m:r>
                    <m:r>
                      <a:rPr lang="de-DE" sz="1633" b="0" i="0" smtClean="0">
                        <a:latin typeface="Cambria Math" panose="02040503050406030204" pitchFamily="18" charset="0"/>
                      </a:rPr>
                      <m:t> </m:t>
                    </m:r>
                    <m:r>
                      <m:rPr>
                        <m:sty m:val="p"/>
                      </m:rPr>
                      <a:rPr lang="de-DE" sz="1633" b="0" i="0" smtClean="0">
                        <a:latin typeface="Cambria Math" panose="02040503050406030204" pitchFamily="18" charset="0"/>
                      </a:rPr>
                      <m:t>labor</m:t>
                    </m:r>
                    <m:r>
                      <a:rPr lang="de-DE" sz="1633" b="0" i="0" smtClean="0">
                        <a:latin typeface="Cambria Math" panose="02040503050406030204" pitchFamily="18" charset="0"/>
                      </a:rPr>
                      <m:t> </m:t>
                    </m:r>
                    <m:r>
                      <m:rPr>
                        <m:sty m:val="p"/>
                      </m:rPr>
                      <a:rPr lang="de-DE" sz="1633" b="0" i="0" smtClean="0">
                        <a:latin typeface="Cambria Math" panose="02040503050406030204" pitchFamily="18" charset="0"/>
                      </a:rPr>
                      <m:t>is</m:t>
                    </m:r>
                    <m:r>
                      <a:rPr lang="de-DE" sz="1633" b="0" i="0" smtClean="0">
                        <a:latin typeface="Cambria Math" panose="02040503050406030204" pitchFamily="18" charset="0"/>
                      </a:rPr>
                      <m:t> </m:t>
                    </m:r>
                    <m:r>
                      <m:rPr>
                        <m:sty m:val="p"/>
                      </m:rPr>
                      <a:rPr lang="de-DE" sz="1633" b="0" i="0" smtClean="0">
                        <a:latin typeface="Cambria Math" panose="02040503050406030204" pitchFamily="18" charset="0"/>
                      </a:rPr>
                      <m:t>totally</m:t>
                    </m:r>
                    <m:r>
                      <a:rPr lang="de-DE" sz="1633" b="0" i="0" smtClean="0">
                        <a:latin typeface="Cambria Math" panose="02040503050406030204" pitchFamily="18" charset="0"/>
                      </a:rPr>
                      <m:t> </m:t>
                    </m:r>
                    <m:r>
                      <m:rPr>
                        <m:sty m:val="p"/>
                      </m:rPr>
                      <a:rPr lang="de-DE" sz="1633" b="0" i="0" smtClean="0">
                        <a:latin typeface="Cambria Math" panose="02040503050406030204" pitchFamily="18" charset="0"/>
                      </a:rPr>
                      <m:t>flexible</m:t>
                    </m:r>
                    <m:r>
                      <a:rPr lang="de-DE" sz="1633" b="0" i="0" smtClean="0">
                        <a:latin typeface="Cambria Math" panose="02040503050406030204" pitchFamily="18" charset="0"/>
                      </a:rPr>
                      <m:t> </m:t>
                    </m:r>
                    <m:r>
                      <m:rPr>
                        <m:sty m:val="p"/>
                      </m:rPr>
                      <a:rPr lang="de-DE" sz="1633" b="0" i="0" smtClean="0">
                        <a:latin typeface="Cambria Math" panose="02040503050406030204" pitchFamily="18" charset="0"/>
                      </a:rPr>
                      <m:t>between</m:t>
                    </m:r>
                    <m:r>
                      <a:rPr lang="de-DE" sz="1633" b="0" i="0" smtClean="0">
                        <a:latin typeface="Cambria Math" panose="02040503050406030204" pitchFamily="18" charset="0"/>
                      </a:rPr>
                      <m:t> </m:t>
                    </m:r>
                    <m:r>
                      <m:rPr>
                        <m:sty m:val="p"/>
                      </m:rPr>
                      <a:rPr lang="de-DE" sz="1633" b="0" i="0" smtClean="0">
                        <a:latin typeface="Cambria Math" panose="02040503050406030204" pitchFamily="18" charset="0"/>
                      </a:rPr>
                      <m:t>sectors</m:t>
                    </m:r>
                    <m:sSub>
                      <m:sSubPr>
                        <m:ctrlPr>
                          <a:rPr lang="de-DE" sz="1633" i="1">
                            <a:latin typeface="Cambria Math" panose="02040503050406030204" pitchFamily="18" charset="0"/>
                          </a:rPr>
                        </m:ctrlPr>
                      </m:sSubPr>
                      <m:e>
                        <m:r>
                          <m:rPr>
                            <m:nor/>
                          </m:rPr>
                          <a:rPr lang="de-DE" sz="1600" i="1" dirty="0"/>
                          <m:t>⇒</m:t>
                        </m:r>
                        <m:r>
                          <a:rPr lang="de-DE" sz="1600" b="0" i="1" dirty="0" smtClean="0">
                            <a:latin typeface="Cambria Math" panose="02040503050406030204" pitchFamily="18" charset="0"/>
                          </a:rPr>
                          <m:t> </m:t>
                        </m:r>
                        <m:r>
                          <a:rPr lang="de-DE" sz="1633" i="1">
                            <a:latin typeface="Cambria Math"/>
                          </a:rPr>
                          <m:t>𝑤</m:t>
                        </m:r>
                      </m:e>
                      <m:sub>
                        <m:r>
                          <a:rPr lang="de-DE" sz="1633" b="0" i="1" smtClean="0">
                            <a:latin typeface="Cambria Math" panose="02040503050406030204" pitchFamily="18" charset="0"/>
                          </a:rPr>
                          <m:t>𝑃𝑊</m:t>
                        </m:r>
                      </m:sub>
                    </m:sSub>
                    <m:r>
                      <a:rPr lang="de-DE" sz="1633" i="1">
                        <a:latin typeface="Cambria Math"/>
                      </a:rPr>
                      <m:t>=</m:t>
                    </m:r>
                    <m:sSub>
                      <m:sSubPr>
                        <m:ctrlPr>
                          <a:rPr lang="de-DE" sz="1633" i="1">
                            <a:latin typeface="Cambria Math" panose="02040503050406030204" pitchFamily="18" charset="0"/>
                          </a:rPr>
                        </m:ctrlPr>
                      </m:sSubPr>
                      <m:e>
                        <m:r>
                          <a:rPr lang="de-DE" sz="1633" i="1">
                            <a:latin typeface="Cambria Math"/>
                          </a:rPr>
                          <m:t>𝑤</m:t>
                        </m:r>
                      </m:e>
                      <m:sub>
                        <m:r>
                          <a:rPr lang="de-DE" sz="1633" b="0" i="1" smtClean="0">
                            <a:latin typeface="Cambria Math" panose="02040503050406030204" pitchFamily="18" charset="0"/>
                          </a:rPr>
                          <m:t>𝑃𝐶</m:t>
                        </m:r>
                      </m:sub>
                    </m:sSub>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5" name="TextBox 15"/>
              <p:cNvSpPr txBox="1">
                <a:spLocks noRot="1" noChangeAspect="1" noMove="1" noResize="1" noEditPoints="1" noAdjustHandles="1" noChangeArrowheads="1" noChangeShapeType="1" noTextEdit="1"/>
              </p:cNvSpPr>
              <p:nvPr/>
            </p:nvSpPr>
            <p:spPr>
              <a:xfrm>
                <a:off x="-7780" y="4778087"/>
                <a:ext cx="5467394" cy="343620"/>
              </a:xfrm>
              <a:prstGeom prst="rect">
                <a:avLst/>
              </a:prstGeom>
              <a:blipFill>
                <a:blip r:embed="rId3"/>
                <a:stretch>
                  <a:fillRect l="-669" t="-5357" b="-23214"/>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6" name="TextBox 25"/>
              <p:cNvSpPr txBox="1"/>
              <p:nvPr/>
            </p:nvSpPr>
            <p:spPr>
              <a:xfrm>
                <a:off x="1198643" y="5548672"/>
                <a:ext cx="7490962" cy="48564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a:t>
                </a:r>
                <a14:m>
                  <m:oMath xmlns:m="http://schemas.openxmlformats.org/officeDocument/2006/math">
                    <m:f>
                      <m:fPr>
                        <m:ctrlPr>
                          <a:rPr lang="de-DE" sz="1633" i="1" smtClean="0">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den>
                    </m:f>
                    <m:r>
                      <a:rPr lang="de-DE" sz="1633" i="1">
                        <a:latin typeface="Cambria Math"/>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𝑃𝑊</m:t>
                        </m:r>
                      </m:sub>
                    </m:sSub>
                    <m:r>
                      <a:rPr lang="de-DE" sz="1600" b="0" i="1" smtClean="0">
                        <a:latin typeface="Cambria Math" panose="02040503050406030204" pitchFamily="18" charset="0"/>
                      </a:rPr>
                      <m:t>=</m:t>
                    </m:r>
                    <m:sSub>
                      <m:sSubPr>
                        <m:ctrlPr>
                          <a:rPr lang="de-DE" sz="1600" i="1">
                            <a:latin typeface="Cambria Math" panose="02040503050406030204" pitchFamily="18" charset="0"/>
                          </a:rPr>
                        </m:ctrlPr>
                      </m:sSubPr>
                      <m:e>
                        <m:r>
                          <a:rPr lang="de-DE" sz="1600" i="1">
                            <a:latin typeface="Cambria Math"/>
                          </a:rPr>
                          <m:t>𝑤</m:t>
                        </m:r>
                      </m:e>
                      <m:sub>
                        <m:r>
                          <a:rPr lang="de-DE" sz="1600" i="1">
                            <a:latin typeface="Cambria Math" panose="02040503050406030204" pitchFamily="18" charset="0"/>
                          </a:rPr>
                          <m:t>𝑃</m:t>
                        </m:r>
                        <m:r>
                          <a:rPr lang="de-DE" sz="1600" b="0" i="1" smtClean="0">
                            <a:latin typeface="Cambria Math" panose="02040503050406030204" pitchFamily="18" charset="0"/>
                          </a:rPr>
                          <m:t>𝐶</m:t>
                        </m:r>
                      </m:sub>
                    </m:sSub>
                    <m:r>
                      <a:rPr lang="de-DE" sz="1600" b="0" i="1" smtClean="0">
                        <a:latin typeface="Cambria Math" panose="02040503050406030204" pitchFamily="18" charset="0"/>
                      </a:rPr>
                      <m:t>=</m:t>
                    </m:r>
                    <m:f>
                      <m:fPr>
                        <m:ctrlPr>
                          <a:rPr lang="de-DE" sz="1633" i="1">
                            <a:latin typeface="Cambria Math" panose="02040503050406030204" pitchFamily="18" charset="0"/>
                          </a:rPr>
                        </m:ctrlPr>
                      </m:fPr>
                      <m:num>
                        <m:sSub>
                          <m:sSubPr>
                            <m:ctrlPr>
                              <a:rPr lang="de-DE" sz="1633" i="1">
                                <a:latin typeface="Cambria Math" panose="02040503050406030204" pitchFamily="18" charset="0"/>
                              </a:rPr>
                            </m:ctrlPr>
                          </m:sSubPr>
                          <m:e>
                            <m:r>
                              <a:rPr lang="de-DE" sz="1633" i="1">
                                <a:latin typeface="Cambria Math"/>
                              </a:rPr>
                              <m:t>𝑝</m:t>
                            </m:r>
                          </m:e>
                          <m:sub>
                            <m:r>
                              <a:rPr lang="de-DE" sz="1633" b="0" i="1" smtClean="0">
                                <a:latin typeface="Cambria Math" panose="02040503050406030204" pitchFamily="18" charset="0"/>
                              </a:rPr>
                              <m:t>𝑃𝐶</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𝐶</m:t>
                            </m:r>
                          </m:sub>
                        </m:sSub>
                      </m:den>
                    </m:f>
                  </m:oMath>
                </a14:m>
                <a:r>
                  <a:rPr lang="en-US" sz="1633" dirty="0">
                    <a:latin typeface="Times New Roman" panose="02020603050405020304" pitchFamily="18" charset="0"/>
                    <a:cs typeface="Times New Roman" panose="02020603050405020304" pitchFamily="18" charset="0"/>
                  </a:rPr>
                  <a:t>     or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𝑃𝐶</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𝑊</m:t>
                            </m:r>
                          </m:sub>
                        </m:sSub>
                      </m:num>
                      <m:den>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𝑃</m:t>
                            </m:r>
                            <m:r>
                              <a:rPr lang="de-DE" sz="1600" b="0" i="1" smtClean="0">
                                <a:latin typeface="Cambria Math" panose="02040503050406030204" pitchFamily="18" charset="0"/>
                              </a:rPr>
                              <m:t>𝐶</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5</m:t>
                        </m:r>
                      </m:num>
                      <m:den>
                        <m:r>
                          <a:rPr lang="de-DE" sz="1633" i="1">
                            <a:latin typeface="Cambria Math" panose="02040503050406030204" pitchFamily="18" charset="0"/>
                          </a:rPr>
                          <m:t>1</m:t>
                        </m:r>
                      </m:den>
                    </m:f>
                  </m:oMath>
                </a14:m>
                <a:r>
                  <a:rPr lang="en-US" sz="1633" dirty="0">
                    <a:latin typeface="Times New Roman" panose="02020603050405020304" pitchFamily="18" charset="0"/>
                    <a:cs typeface="Times New Roman" panose="02020603050405020304" pitchFamily="18" charset="0"/>
                  </a:rPr>
                  <a:t>      und     </a:t>
                </a:r>
                <a14:m>
                  <m:oMath xmlns:m="http://schemas.openxmlformats.org/officeDocument/2006/math">
                    <m:f>
                      <m:fPr>
                        <m:ctrlPr>
                          <a:rPr lang="en-US" sz="1633" i="1">
                            <a:latin typeface="Cambria Math" panose="02040503050406030204" pitchFamily="18" charset="0"/>
                          </a:rPr>
                        </m:ctrlPr>
                      </m:fPr>
                      <m:num>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𝑈𝑊</m:t>
                            </m:r>
                          </m:sub>
                        </m:sSub>
                      </m:num>
                      <m:den>
                        <m:sSub>
                          <m:sSubPr>
                            <m:ctrlPr>
                              <a:rPr lang="en-US" sz="1633" i="1">
                                <a:latin typeface="Cambria Math" panose="02040503050406030204" pitchFamily="18" charset="0"/>
                              </a:rPr>
                            </m:ctrlPr>
                          </m:sSubPr>
                          <m:e>
                            <m:r>
                              <a:rPr lang="de-DE" sz="1633" i="1">
                                <a:latin typeface="Cambria Math"/>
                              </a:rPr>
                              <m:t>𝑃</m:t>
                            </m:r>
                          </m:e>
                          <m:sub>
                            <m:r>
                              <a:rPr lang="de-DE" sz="1633" b="0" i="1" smtClean="0">
                                <a:latin typeface="Cambria Math" panose="02040503050406030204" pitchFamily="18" charset="0"/>
                              </a:rPr>
                              <m:t>𝑈𝐶</m:t>
                            </m:r>
                          </m:sub>
                        </m:sSub>
                      </m:den>
                    </m:f>
                    <m:r>
                      <a:rPr lang="de-DE" sz="1633" i="1">
                        <a:latin typeface="Cambria Math"/>
                      </a:rPr>
                      <m:t>=</m:t>
                    </m:r>
                    <m:f>
                      <m:fPr>
                        <m:ctrlPr>
                          <a:rPr lang="de-DE" sz="1633" i="1">
                            <a:latin typeface="Cambria Math" panose="02040503050406030204" pitchFamily="18" charset="0"/>
                          </a:rPr>
                        </m:ctrlPr>
                      </m:fPr>
                      <m:num>
                        <m:sSub>
                          <m:sSubPr>
                            <m:ctrlPr>
                              <a:rPr lang="de-DE" sz="1600" i="1">
                                <a:latin typeface="Cambria Math" panose="02040503050406030204" pitchFamily="18" charset="0"/>
                              </a:rPr>
                            </m:ctrlPr>
                          </m:sSubPr>
                          <m:e>
                            <m:r>
                              <a:rPr lang="de-DE" sz="1600" i="1">
                                <a:latin typeface="Cambria Math"/>
                              </a:rPr>
                              <m:t>𝑎</m:t>
                            </m:r>
                          </m:e>
                          <m:sub>
                            <m:r>
                              <a:rPr lang="de-DE" sz="1600" i="1">
                                <a:latin typeface="Cambria Math" panose="02040503050406030204" pitchFamily="18" charset="0"/>
                              </a:rPr>
                              <m:t>𝑈𝑊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𝑈</m:t>
                            </m:r>
                            <m:r>
                              <a:rPr lang="de-DE" b="0" i="1" smtClean="0">
                                <a:latin typeface="Cambria Math" panose="02040503050406030204" pitchFamily="18" charset="0"/>
                              </a:rPr>
                              <m:t>𝐶</m:t>
                            </m:r>
                          </m:sub>
                        </m:sSub>
                      </m:den>
                    </m:f>
                    <m:r>
                      <a:rPr lang="de-DE" sz="1633" i="1">
                        <a:latin typeface="Cambria Math"/>
                      </a:rPr>
                      <m:t>=</m:t>
                    </m:r>
                    <m:f>
                      <m:fPr>
                        <m:ctrlPr>
                          <a:rPr lang="de-DE" sz="1633" i="1">
                            <a:latin typeface="Cambria Math" panose="02040503050406030204" pitchFamily="18" charset="0"/>
                          </a:rPr>
                        </m:ctrlPr>
                      </m:fPr>
                      <m:num>
                        <m:r>
                          <a:rPr lang="de-DE" sz="1633" i="1">
                            <a:latin typeface="Cambria Math" panose="02040503050406030204" pitchFamily="18" charset="0"/>
                          </a:rPr>
                          <m:t>3</m:t>
                        </m:r>
                      </m:num>
                      <m:den>
                        <m:r>
                          <a:rPr lang="de-DE" sz="1633" i="1">
                            <a:latin typeface="Cambria Math" panose="02040503050406030204" pitchFamily="18" charset="0"/>
                          </a:rPr>
                          <m:t>2</m:t>
                        </m:r>
                      </m:den>
                    </m:f>
                  </m:oMath>
                </a14:m>
                <a:r>
                  <a:rPr lang="en-US" sz="1633" dirty="0">
                    <a:latin typeface="Times New Roman" panose="02020603050405020304" pitchFamily="18" charset="0"/>
                    <a:cs typeface="Times New Roman" panose="02020603050405020304" pitchFamily="18" charset="0"/>
                  </a:rPr>
                  <a:t> </a:t>
                </a:r>
              </a:p>
            </p:txBody>
          </p:sp>
        </mc:Choice>
        <mc:Fallback xmlns="">
          <p:sp>
            <p:nvSpPr>
              <p:cNvPr id="16" name="TextBox 25"/>
              <p:cNvSpPr txBox="1">
                <a:spLocks noRot="1" noChangeAspect="1" noMove="1" noResize="1" noEditPoints="1" noAdjustHandles="1" noChangeArrowheads="1" noChangeShapeType="1" noTextEdit="1"/>
              </p:cNvSpPr>
              <p:nvPr/>
            </p:nvSpPr>
            <p:spPr>
              <a:xfrm>
                <a:off x="1198643" y="5548672"/>
                <a:ext cx="7490962" cy="485646"/>
              </a:xfrm>
              <a:prstGeom prst="rect">
                <a:avLst/>
              </a:prstGeom>
              <a:blipFill>
                <a:blip r:embed="rId4"/>
                <a:stretch>
                  <a:fillRect l="-489"/>
                </a:stretch>
              </a:blipFill>
            </p:spPr>
            <p:txBody>
              <a:bodyPr/>
              <a:lstStyle/>
              <a:p>
                <a:r>
                  <a:rPr lang="de-DE">
                    <a:noFill/>
                  </a:rPr>
                  <a:t> </a:t>
                </a:r>
              </a:p>
            </p:txBody>
          </p:sp>
        </mc:Fallback>
      </mc:AlternateContent>
      <p:sp>
        <p:nvSpPr>
          <p:cNvPr id="17" name="TextBox 26"/>
          <p:cNvSpPr txBox="1"/>
          <p:nvPr/>
        </p:nvSpPr>
        <p:spPr>
          <a:xfrm>
            <a:off x="3002416" y="6190696"/>
            <a:ext cx="4825402"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b="1" dirty="0">
                <a:latin typeface="Times New Roman" panose="02020603050405020304" pitchFamily="18" charset="0"/>
                <a:cs typeface="Times New Roman" panose="02020603050405020304" pitchFamily="18" charset="0"/>
                <a:sym typeface="Wingdings" panose="05000000000000000000" pitchFamily="2" charset="2"/>
              </a:rPr>
              <a:t> Prices equal opportunity costs!</a:t>
            </a:r>
            <a:endParaRPr lang="en-US" sz="1633" b="1" dirty="0">
              <a:latin typeface="Times New Roman" panose="02020603050405020304" pitchFamily="18" charset="0"/>
              <a:cs typeface="Times New Roman" panose="02020603050405020304" pitchFamily="18" charset="0"/>
            </a:endParaRPr>
          </a:p>
        </p:txBody>
      </p:sp>
      <p:sp>
        <p:nvSpPr>
          <p:cNvPr id="23" name="Textfeld 22">
            <a:extLst>
              <a:ext uri="{FF2B5EF4-FFF2-40B4-BE49-F238E27FC236}">
                <a16:creationId xmlns:a16="http://schemas.microsoft.com/office/drawing/2014/main" id="{60676C59-7C7D-42D9-A4AB-EA0C75A45511}"/>
              </a:ext>
            </a:extLst>
          </p:cNvPr>
          <p:cNvSpPr txBox="1">
            <a:spLocks/>
          </p:cNvSpPr>
          <p:nvPr/>
        </p:nvSpPr>
        <p:spPr>
          <a:xfrm>
            <a:off x="1847528" y="47220"/>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F134F8D2-7681-4CE7-A9D7-8EC32F697412}"/>
                  </a:ext>
                </a:extLst>
              </p:cNvPr>
              <p:cNvSpPr txBox="1"/>
              <p:nvPr/>
            </p:nvSpPr>
            <p:spPr>
              <a:xfrm>
                <a:off x="0" y="2263376"/>
                <a:ext cx="12192000" cy="923330"/>
              </a:xfrm>
              <a:prstGeom prst="rect">
                <a:avLst/>
              </a:prstGeom>
              <a:noFill/>
            </p:spPr>
            <p:txBody>
              <a:bodyPr wrap="square" rtlCol="0">
                <a:spAutoFit/>
              </a:bodyPr>
              <a:lstStyle/>
              <a:p>
                <a:r>
                  <a:rPr lang="de-DE" dirty="0"/>
                  <a:t>Profit </a:t>
                </a:r>
                <a:r>
                  <a:rPr lang="de-DE" dirty="0" err="1"/>
                  <a:t>optimization</a:t>
                </a:r>
                <a:r>
                  <a:rPr lang="de-DE" dirty="0"/>
                  <a:t> (p: </a:t>
                </a:r>
                <a:r>
                  <a:rPr lang="de-DE" dirty="0" err="1"/>
                  <a:t>price</a:t>
                </a:r>
                <a:r>
                  <a:rPr lang="de-DE" dirty="0"/>
                  <a:t>, w: wage):</a:t>
                </a:r>
              </a:p>
              <a:p>
                <a:endParaRPr lang="de-DE" dirty="0"/>
              </a:p>
              <a:p>
                <a:r>
                  <a:rPr lang="de-DE" dirty="0"/>
                  <a:t>Profit = </a:t>
                </a:r>
                <a:r>
                  <a:rPr lang="de-DE" dirty="0" err="1"/>
                  <a:t>revenue</a:t>
                </a:r>
                <a:r>
                  <a:rPr lang="de-DE" dirty="0"/>
                  <a:t> – </a:t>
                </a:r>
                <a:r>
                  <a:rPr lang="de-DE" dirty="0" err="1"/>
                  <a:t>costs</a:t>
                </a:r>
                <a:r>
                  <a:rPr lang="de-DE" dirty="0"/>
                  <a:t> </a:t>
                </a:r>
                <a14:m>
                  <m:oMath xmlns:m="http://schemas.openxmlformats.org/officeDocument/2006/math">
                    <m:r>
                      <m:rPr>
                        <m:nor/>
                      </m:rPr>
                      <a:rPr lang="de-DE" i="1" dirty="0"/>
                      <m:t>py</m:t>
                    </m:r>
                    <m:r>
                      <m:rPr>
                        <m:nor/>
                      </m:rPr>
                      <a:rPr lang="de-DE" i="1" dirty="0"/>
                      <m:t>−</m:t>
                    </m:r>
                    <m:r>
                      <m:rPr>
                        <m:nor/>
                      </m:rPr>
                      <a:rPr lang="de-DE" i="1" dirty="0"/>
                      <m:t>wL</m:t>
                    </m:r>
                    <m:r>
                      <m:rPr>
                        <m:nor/>
                      </m:rPr>
                      <a:rPr lang="de-DE" i="1" dirty="0"/>
                      <m:t> = </m:t>
                    </m:r>
                    <m:r>
                      <m:rPr>
                        <m:nor/>
                      </m:rPr>
                      <a:rPr lang="de-DE" i="1" dirty="0"/>
                      <m:t>pL</m:t>
                    </m:r>
                    <m:r>
                      <m:rPr>
                        <m:nor/>
                      </m:rPr>
                      <a:rPr lang="de-DE" i="1" dirty="0"/>
                      <m:t>/</m:t>
                    </m:r>
                    <m:r>
                      <m:rPr>
                        <m:nor/>
                      </m:rPr>
                      <a:rPr lang="de-DE" i="1" dirty="0"/>
                      <m:t>a</m:t>
                    </m:r>
                    <m:r>
                      <m:rPr>
                        <m:nor/>
                      </m:rPr>
                      <a:rPr lang="de-DE" i="1" dirty="0"/>
                      <m:t>−</m:t>
                    </m:r>
                    <m:r>
                      <m:rPr>
                        <m:nor/>
                      </m:rPr>
                      <a:rPr lang="de-DE" i="1" dirty="0"/>
                      <m:t>wL</m:t>
                    </m:r>
                    <m:r>
                      <m:rPr>
                        <m:nor/>
                      </m:rPr>
                      <a:rPr lang="de-DE" i="1" dirty="0"/>
                      <m:t>⇒ </m:t>
                    </m:r>
                    <m:r>
                      <m:rPr>
                        <m:nor/>
                      </m:rPr>
                      <a:rPr lang="de-DE" i="1" dirty="0"/>
                      <m:t>p</m:t>
                    </m:r>
                    <m:r>
                      <m:rPr>
                        <m:nor/>
                      </m:rPr>
                      <a:rPr lang="de-DE" i="1" dirty="0"/>
                      <m:t>/</m:t>
                    </m:r>
                    <m:r>
                      <m:rPr>
                        <m:nor/>
                      </m:rPr>
                      <a:rPr lang="de-DE" i="1" dirty="0"/>
                      <m:t>a</m:t>
                    </m:r>
                    <m:r>
                      <m:rPr>
                        <m:nor/>
                      </m:rPr>
                      <a:rPr lang="de-DE" i="1" dirty="0"/>
                      <m:t>=</m:t>
                    </m:r>
                    <m:r>
                      <m:rPr>
                        <m:nor/>
                      </m:rPr>
                      <a:rPr lang="de-DE" i="1" dirty="0"/>
                      <m:t>w</m:t>
                    </m:r>
                  </m:oMath>
                </a14:m>
                <a:r>
                  <a:rPr lang="de-DE" dirty="0">
                    <a:latin typeface="Cambria Math" panose="02040503050406030204" pitchFamily="18" charset="0"/>
                    <a:ea typeface="Cambria Math" panose="02040503050406030204" pitchFamily="18" charset="0"/>
                  </a:rPr>
                  <a:t> in </a:t>
                </a:r>
                <a:r>
                  <a:rPr lang="de-DE" dirty="0" err="1">
                    <a:latin typeface="Cambria Math" panose="02040503050406030204" pitchFamily="18" charset="0"/>
                    <a:ea typeface="Cambria Math" panose="02040503050406030204" pitchFamily="18" charset="0"/>
                  </a:rPr>
                  <a:t>optimum</a:t>
                </a:r>
                <a:r>
                  <a:rPr lang="de-DE" dirty="0">
                    <a:latin typeface="Cambria Math" panose="02040503050406030204" pitchFamily="18" charset="0"/>
                    <a:ea typeface="Cambria Math" panose="02040503050406030204" pitchFamily="18" charset="0"/>
                  </a:rPr>
                  <a:t> (Marginal </a:t>
                </a:r>
                <a:r>
                  <a:rPr lang="de-DE" dirty="0" err="1">
                    <a:latin typeface="Cambria Math" panose="02040503050406030204" pitchFamily="18" charset="0"/>
                    <a:ea typeface="Cambria Math" panose="02040503050406030204" pitchFamily="18" charset="0"/>
                  </a:rPr>
                  <a:t>value</a:t>
                </a:r>
                <a:r>
                  <a:rPr lang="de-DE" dirty="0">
                    <a:latin typeface="Cambria Math" panose="02040503050406030204" pitchFamily="18" charset="0"/>
                    <a:ea typeface="Cambria Math" panose="02040503050406030204" pitchFamily="18" charset="0"/>
                  </a:rPr>
                  <a:t> </a:t>
                </a:r>
                <a:r>
                  <a:rPr lang="de-DE" dirty="0" err="1">
                    <a:latin typeface="Cambria Math" panose="02040503050406030204" pitchFamily="18" charset="0"/>
                    <a:ea typeface="Cambria Math" panose="02040503050406030204" pitchFamily="18" charset="0"/>
                  </a:rPr>
                  <a:t>product</a:t>
                </a:r>
                <a:r>
                  <a:rPr lang="de-DE" dirty="0">
                    <a:latin typeface="Cambria Math" panose="02040503050406030204" pitchFamily="18" charset="0"/>
                    <a:ea typeface="Cambria Math" panose="02040503050406030204" pitchFamily="18" charset="0"/>
                  </a:rPr>
                  <a:t> =</a:t>
                </a:r>
                <a:r>
                  <a:rPr lang="de-DE" dirty="0" err="1">
                    <a:latin typeface="Cambria Math" panose="02040503050406030204" pitchFamily="18" charset="0"/>
                    <a:ea typeface="Cambria Math" panose="02040503050406030204" pitchFamily="18" charset="0"/>
                  </a:rPr>
                  <a:t>factor</a:t>
                </a:r>
                <a:r>
                  <a:rPr lang="de-DE" dirty="0">
                    <a:latin typeface="Cambria Math" panose="02040503050406030204" pitchFamily="18" charset="0"/>
                    <a:ea typeface="Cambria Math" panose="02040503050406030204" pitchFamily="18" charset="0"/>
                  </a:rPr>
                  <a:t> </a:t>
                </a:r>
                <a:r>
                  <a:rPr lang="de-DE" dirty="0" err="1">
                    <a:latin typeface="Cambria Math" panose="02040503050406030204" pitchFamily="18" charset="0"/>
                    <a:ea typeface="Cambria Math" panose="02040503050406030204" pitchFamily="18" charset="0"/>
                  </a:rPr>
                  <a:t>prize</a:t>
                </a:r>
                <a:r>
                  <a:rPr lang="de-DE" dirty="0">
                    <a:latin typeface="Cambria Math" panose="02040503050406030204" pitchFamily="18" charset="0"/>
                    <a:ea typeface="Cambria Math" panose="02040503050406030204" pitchFamily="18" charset="0"/>
                  </a:rPr>
                  <a:t>, </a:t>
                </a:r>
                <a:r>
                  <a:rPr lang="de-DE" dirty="0" err="1">
                    <a:latin typeface="Cambria Math" panose="02040503050406030204" pitchFamily="18" charset="0"/>
                    <a:ea typeface="Cambria Math" panose="02040503050406030204" pitchFamily="18" charset="0"/>
                  </a:rPr>
                  <a:t>see</a:t>
                </a:r>
                <a:r>
                  <a:rPr lang="de-DE" dirty="0">
                    <a:latin typeface="Cambria Math" panose="02040503050406030204" pitchFamily="18" charset="0"/>
                    <a:ea typeface="Cambria Math" panose="02040503050406030204" pitchFamily="18" charset="0"/>
                  </a:rPr>
                  <a:t> </a:t>
                </a:r>
                <a:r>
                  <a:rPr lang="de-DE" dirty="0" err="1">
                    <a:latin typeface="Cambria Math" panose="02040503050406030204" pitchFamily="18" charset="0"/>
                    <a:ea typeface="Cambria Math" panose="02040503050406030204" pitchFamily="18" charset="0"/>
                  </a:rPr>
                  <a:t>Microeconomics</a:t>
                </a:r>
                <a:r>
                  <a:rPr lang="de-DE" dirty="0">
                    <a:latin typeface="Cambria Math" panose="02040503050406030204" pitchFamily="18" charset="0"/>
                    <a:ea typeface="Cambria Math" panose="02040503050406030204" pitchFamily="18" charset="0"/>
                  </a:rPr>
                  <a:t>)</a:t>
                </a:r>
                <a:endParaRPr lang="de-DE" dirty="0"/>
              </a:p>
            </p:txBody>
          </p:sp>
        </mc:Choice>
        <mc:Fallback xmlns="">
          <p:sp>
            <p:nvSpPr>
              <p:cNvPr id="2" name="Textfeld 1">
                <a:extLst>
                  <a:ext uri="{FF2B5EF4-FFF2-40B4-BE49-F238E27FC236}">
                    <a16:creationId xmlns:a16="http://schemas.microsoft.com/office/drawing/2014/main" id="{F134F8D2-7681-4CE7-A9D7-8EC32F697412}"/>
                  </a:ext>
                </a:extLst>
              </p:cNvPr>
              <p:cNvSpPr txBox="1">
                <a:spLocks noRot="1" noChangeAspect="1" noMove="1" noResize="1" noEditPoints="1" noAdjustHandles="1" noChangeArrowheads="1" noChangeShapeType="1" noTextEdit="1"/>
              </p:cNvSpPr>
              <p:nvPr/>
            </p:nvSpPr>
            <p:spPr>
              <a:xfrm>
                <a:off x="0" y="2263376"/>
                <a:ext cx="12192000" cy="923330"/>
              </a:xfrm>
              <a:prstGeom prst="rect">
                <a:avLst/>
              </a:prstGeom>
              <a:blipFill>
                <a:blip r:embed="rId5"/>
                <a:stretch>
                  <a:fillRect l="-400" t="-3289" b="-9211"/>
                </a:stretch>
              </a:blipFill>
            </p:spPr>
            <p:txBody>
              <a:bodyPr/>
              <a:lstStyle/>
              <a:p>
                <a:r>
                  <a:rPr lang="de-DE">
                    <a:noFill/>
                  </a:rPr>
                  <a:t> </a:t>
                </a:r>
              </a:p>
            </p:txBody>
          </p:sp>
        </mc:Fallback>
      </mc:AlternateContent>
      <p:sp>
        <p:nvSpPr>
          <p:cNvPr id="3" name="Rechteck 2"/>
          <p:cNvSpPr/>
          <p:nvPr/>
        </p:nvSpPr>
        <p:spPr>
          <a:xfrm>
            <a:off x="2446719" y="3603102"/>
            <a:ext cx="675570" cy="369332"/>
          </a:xfrm>
          <a:prstGeom prst="rect">
            <a:avLst/>
          </a:prstGeom>
        </p:spPr>
        <p:txBody>
          <a:bodyPr wrap="none">
            <a:spAutoFit/>
          </a:bodyPr>
          <a:lstStyle/>
          <a:p>
            <a:r>
              <a:rPr lang="en-US" dirty="0">
                <a:latin typeface="Times New Roman" panose="02020603050405020304" pitchFamily="18" charset="0"/>
                <a:cs typeface="Times New Roman" panose="02020603050405020304" pitchFamily="18" charset="0"/>
                <a:sym typeface="Wingdings" panose="05000000000000000000" pitchFamily="2" charset="2"/>
              </a:rPr>
              <a:t>Wine</a:t>
            </a:r>
            <a:endParaRPr lang="de-DE" dirty="0"/>
          </a:p>
        </p:txBody>
      </p:sp>
      <p:sp>
        <p:nvSpPr>
          <p:cNvPr id="4" name="Rechteck 3"/>
          <p:cNvSpPr/>
          <p:nvPr/>
        </p:nvSpPr>
        <p:spPr>
          <a:xfrm>
            <a:off x="2398397" y="4166456"/>
            <a:ext cx="908251" cy="369332"/>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sym typeface="Wingdings" panose="05000000000000000000" pitchFamily="2" charset="2"/>
              </a:rPr>
              <a:t>Clothes</a:t>
            </a:r>
            <a:endParaRPr lang="de-DE" dirty="0"/>
          </a:p>
        </p:txBody>
      </p:sp>
      <mc:AlternateContent xmlns:mc="http://schemas.openxmlformats.org/markup-compatibility/2006" xmlns:a14="http://schemas.microsoft.com/office/drawing/2010/main">
        <mc:Choice Requires="a14">
          <p:sp>
            <p:nvSpPr>
              <p:cNvPr id="5" name="Rechteck 4"/>
              <p:cNvSpPr/>
              <p:nvPr/>
            </p:nvSpPr>
            <p:spPr>
              <a:xfrm>
                <a:off x="4777499" y="3459114"/>
                <a:ext cx="1403269" cy="61330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a:rPr>
                            <m:t>𝑤</m:t>
                          </m:r>
                        </m:e>
                        <m:sub>
                          <m:r>
                            <a:rPr lang="de-DE" b="0" i="1" smtClean="0">
                              <a:latin typeface="Cambria Math" panose="02040503050406030204" pitchFamily="18" charset="0"/>
                            </a:rPr>
                            <m:t>𝑃𝑊</m:t>
                          </m:r>
                        </m:sub>
                      </m:sSub>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𝑃𝑊</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𝑃𝑊</m:t>
                              </m:r>
                            </m:sub>
                          </m:sSub>
                        </m:den>
                      </m:f>
                    </m:oMath>
                  </m:oMathPara>
                </a14:m>
                <a:endParaRPr lang="de-DE" dirty="0"/>
              </a:p>
            </p:txBody>
          </p:sp>
        </mc:Choice>
        <mc:Fallback xmlns="">
          <p:sp>
            <p:nvSpPr>
              <p:cNvPr id="5" name="Rechteck 4"/>
              <p:cNvSpPr>
                <a:spLocks noRot="1" noChangeAspect="1" noMove="1" noResize="1" noEditPoints="1" noAdjustHandles="1" noChangeArrowheads="1" noChangeShapeType="1" noTextEdit="1"/>
              </p:cNvSpPr>
              <p:nvPr/>
            </p:nvSpPr>
            <p:spPr>
              <a:xfrm>
                <a:off x="4777499" y="3459114"/>
                <a:ext cx="1403269" cy="613309"/>
              </a:xfrm>
              <a:prstGeom prst="rect">
                <a:avLst/>
              </a:prstGeom>
              <a:blipFill>
                <a:blip r:embed="rId7"/>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7" name="Rechteck 6"/>
              <p:cNvSpPr/>
              <p:nvPr/>
            </p:nvSpPr>
            <p:spPr>
              <a:xfrm>
                <a:off x="4327388" y="4092101"/>
                <a:ext cx="1853380" cy="612027"/>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de-DE" i="1" smtClean="0">
                              <a:latin typeface="Cambria Math" panose="02040503050406030204" pitchFamily="18" charset="0"/>
                            </a:rPr>
                          </m:ctrlPr>
                        </m:sSubPr>
                        <m:e>
                          <m:r>
                            <a:rPr lang="de-DE" i="1">
                              <a:latin typeface="Cambria Math" panose="02040503050406030204" pitchFamily="18" charset="0"/>
                            </a:rPr>
                            <m:t>          </m:t>
                          </m:r>
                          <m:r>
                            <a:rPr lang="de-DE" i="1">
                              <a:latin typeface="Cambria Math"/>
                            </a:rPr>
                            <m:t>𝑤</m:t>
                          </m:r>
                        </m:e>
                        <m:sub>
                          <m:r>
                            <a:rPr lang="de-DE" b="0" i="1" smtClean="0">
                              <a:latin typeface="Cambria Math" panose="02040503050406030204" pitchFamily="18" charset="0"/>
                            </a:rPr>
                            <m:t>𝑃𝐶</m:t>
                          </m:r>
                        </m:sub>
                      </m:sSub>
                      <m:r>
                        <a:rPr lang="de-DE" b="0" i="1" smtClean="0">
                          <a:latin typeface="Cambria Math" panose="02040503050406030204" pitchFamily="18" charset="0"/>
                        </a:rPr>
                        <m:t> </m:t>
                      </m:r>
                      <m:r>
                        <a:rPr lang="de-DE" i="1">
                          <a:latin typeface="Cambria Math"/>
                        </a:rPr>
                        <m:t>=</m:t>
                      </m:r>
                      <m:f>
                        <m:fPr>
                          <m:ctrlPr>
                            <a:rPr lang="de-DE" i="1">
                              <a:latin typeface="Cambria Math" panose="02040503050406030204" pitchFamily="18" charset="0"/>
                            </a:rPr>
                          </m:ctrlPr>
                        </m:fPr>
                        <m:num>
                          <m:sSub>
                            <m:sSubPr>
                              <m:ctrlPr>
                                <a:rPr lang="de-DE" i="1">
                                  <a:latin typeface="Cambria Math" panose="02040503050406030204" pitchFamily="18" charset="0"/>
                                </a:rPr>
                              </m:ctrlPr>
                            </m:sSubPr>
                            <m:e>
                              <m:r>
                                <a:rPr lang="de-DE" i="1">
                                  <a:latin typeface="Cambria Math"/>
                                </a:rPr>
                                <m:t>𝑝</m:t>
                              </m:r>
                            </m:e>
                            <m:sub>
                              <m:r>
                                <a:rPr lang="de-DE" b="0" i="1" smtClean="0">
                                  <a:latin typeface="Cambria Math" panose="02040503050406030204" pitchFamily="18" charset="0"/>
                                </a:rPr>
                                <m:t>𝑃𝐶</m:t>
                              </m:r>
                            </m:sub>
                          </m:sSub>
                        </m:num>
                        <m:den>
                          <m:sSub>
                            <m:sSubPr>
                              <m:ctrlPr>
                                <a:rPr lang="de-DE" i="1">
                                  <a:latin typeface="Cambria Math" panose="02040503050406030204" pitchFamily="18" charset="0"/>
                                </a:rPr>
                              </m:ctrlPr>
                            </m:sSubPr>
                            <m:e>
                              <m:r>
                                <a:rPr lang="de-DE" i="1">
                                  <a:latin typeface="Cambria Math"/>
                                </a:rPr>
                                <m:t>𝑎</m:t>
                              </m:r>
                            </m:e>
                            <m:sub>
                              <m:r>
                                <a:rPr lang="de-DE" i="1">
                                  <a:latin typeface="Cambria Math" panose="02040503050406030204" pitchFamily="18" charset="0"/>
                                </a:rPr>
                                <m:t>𝑃</m:t>
                              </m:r>
                              <m:r>
                                <a:rPr lang="de-DE" b="0" i="1" smtClean="0">
                                  <a:latin typeface="Cambria Math" panose="02040503050406030204" pitchFamily="18" charset="0"/>
                                </a:rPr>
                                <m:t>𝐶</m:t>
                              </m:r>
                            </m:sub>
                          </m:sSub>
                        </m:den>
                      </m:f>
                    </m:oMath>
                  </m:oMathPara>
                </a14:m>
                <a:endParaRPr lang="de-DE" dirty="0"/>
              </a:p>
            </p:txBody>
          </p:sp>
        </mc:Choice>
        <mc:Fallback xmlns="">
          <p:sp>
            <p:nvSpPr>
              <p:cNvPr id="7" name="Rechteck 6"/>
              <p:cNvSpPr>
                <a:spLocks noRot="1" noChangeAspect="1" noMove="1" noResize="1" noEditPoints="1" noAdjustHandles="1" noChangeArrowheads="1" noChangeShapeType="1" noTextEdit="1"/>
              </p:cNvSpPr>
              <p:nvPr/>
            </p:nvSpPr>
            <p:spPr>
              <a:xfrm>
                <a:off x="4327388" y="4092101"/>
                <a:ext cx="1853380" cy="612027"/>
              </a:xfrm>
              <a:prstGeom prst="rect">
                <a:avLst/>
              </a:prstGeom>
              <a:blipFill>
                <a:blip r:embed="rId8"/>
                <a:stretch>
                  <a:fillRect/>
                </a:stretch>
              </a:blipFill>
            </p:spPr>
            <p:txBody>
              <a:bodyPr/>
              <a:lstStyle/>
              <a:p>
                <a:r>
                  <a:rPr lang="de-DE">
                    <a:noFill/>
                  </a:rPr>
                  <a:t> </a:t>
                </a:r>
              </a:p>
            </p:txBody>
          </p:sp>
        </mc:Fallback>
      </mc:AlternateContent>
      <p:sp>
        <p:nvSpPr>
          <p:cNvPr id="18" name="Rechteck 17">
            <a:extLst>
              <a:ext uri="{FF2B5EF4-FFF2-40B4-BE49-F238E27FC236}">
                <a16:creationId xmlns:a16="http://schemas.microsoft.com/office/drawing/2014/main" id="{0C402496-1D80-406C-90C8-69EA244F8280}"/>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graphicFrame>
            <p:nvGraphicFramePr>
              <p:cNvPr id="8" name="Tabelle 7">
                <a:extLst>
                  <a:ext uri="{FF2B5EF4-FFF2-40B4-BE49-F238E27FC236}">
                    <a16:creationId xmlns:a16="http://schemas.microsoft.com/office/drawing/2014/main" id="{14AC725C-CEA8-78B2-99AB-88E4BF26F45B}"/>
                  </a:ext>
                </a:extLst>
              </p:cNvPr>
              <p:cNvGraphicFramePr>
                <a:graphicFrameLocks noGrp="1"/>
              </p:cNvGraphicFramePr>
              <p:nvPr>
                <p:extLst>
                  <p:ext uri="{D42A27DB-BD31-4B8C-83A1-F6EECF244321}">
                    <p14:modId xmlns:p14="http://schemas.microsoft.com/office/powerpoint/2010/main" val="2849569392"/>
                  </p:ext>
                </p:extLst>
              </p:nvPr>
            </p:nvGraphicFramePr>
            <p:xfrm>
              <a:off x="2503319" y="1025788"/>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err="1"/>
                            <a:t>Wine</a:t>
                          </a:r>
                          <a:r>
                            <a:rPr lang="de-DE" dirty="0"/>
                            <a:t> [L]</a:t>
                          </a:r>
                        </a:p>
                      </a:txBody>
                      <a:tcPr/>
                    </a:tc>
                    <a:tc>
                      <a:txBody>
                        <a:bodyPr/>
                        <a:lstStyle/>
                        <a:p>
                          <a:pPr algn="ctr"/>
                          <a:r>
                            <a:rPr lang="de-DE" dirty="0"/>
                            <a:t>Clothes [</a:t>
                          </a:r>
                          <a:r>
                            <a:rPr lang="de-DE" dirty="0" err="1"/>
                            <a:t>Number</a:t>
                          </a:r>
                          <a:r>
                            <a:rPr lang="de-DE" dirty="0"/>
                            <a:t>]</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𝑃𝑊</m:t>
                                  </m:r>
                                </m:sub>
                              </m:sSub>
                            </m:oMath>
                          </a14:m>
                          <a:r>
                            <a:rPr lang="en-US" sz="1800" dirty="0"/>
                            <a:t>=5</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𝑃𝐶</m:t>
                                  </m:r>
                                </m:sub>
                              </m:sSub>
                            </m:oMath>
                          </a14:m>
                          <a:r>
                            <a:rPr lang="en-US" sz="1800" dirty="0"/>
                            <a:t>=1</a:t>
                          </a:r>
                          <a:endParaRPr lang="de-DE" dirty="0"/>
                        </a:p>
                      </a:txBody>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𝑈𝑊</m:t>
                                  </m:r>
                                </m:sub>
                              </m:sSub>
                            </m:oMath>
                          </a14:m>
                          <a:r>
                            <a:rPr lang="en-US" sz="1800" dirty="0"/>
                            <a:t>=3</a:t>
                          </a:r>
                          <a:endParaRPr lang="de-DE" dirty="0"/>
                        </a:p>
                      </a:txBody>
                      <a:tcPr/>
                    </a:tc>
                    <a:tc>
                      <a:txBody>
                        <a:bodyPr/>
                        <a:lstStyle/>
                        <a:p>
                          <a:pPr algn="ctr"/>
                          <a14:m>
                            <m:oMath xmlns:m="http://schemas.openxmlformats.org/officeDocument/2006/math">
                              <m:sSub>
                                <m:sSubPr>
                                  <m:ctrlPr>
                                    <a:rPr lang="de-DE" sz="1800" i="1" smtClean="0">
                                      <a:latin typeface="Cambria Math" panose="02040503050406030204" pitchFamily="18" charset="0"/>
                                    </a:rPr>
                                  </m:ctrlPr>
                                </m:sSubPr>
                                <m:e>
                                  <m:r>
                                    <a:rPr lang="de-DE" sz="1800" i="1">
                                      <a:latin typeface="Cambria Math"/>
                                    </a:rPr>
                                    <m:t>𝑎</m:t>
                                  </m:r>
                                </m:e>
                                <m:sub>
                                  <m:r>
                                    <a:rPr lang="de-DE" sz="1800" b="0" i="1" smtClean="0">
                                      <a:latin typeface="Cambria Math" panose="02040503050406030204" pitchFamily="18" charset="0"/>
                                    </a:rPr>
                                    <m:t>𝑈𝐶</m:t>
                                  </m:r>
                                </m:sub>
                              </m:sSub>
                            </m:oMath>
                          </a14:m>
                          <a:r>
                            <a:rPr lang="en-US" sz="1800" dirty="0"/>
                            <a:t>=2</a:t>
                          </a:r>
                          <a:endParaRPr lang="de-DE" dirty="0"/>
                        </a:p>
                      </a:txBody>
                      <a:tcPr/>
                    </a:tc>
                    <a:extLst>
                      <a:ext uri="{0D108BD9-81ED-4DB2-BD59-A6C34878D82A}">
                        <a16:rowId xmlns:a16="http://schemas.microsoft.com/office/drawing/2014/main" val="3078704704"/>
                      </a:ext>
                    </a:extLst>
                  </a:tr>
                </a:tbl>
              </a:graphicData>
            </a:graphic>
          </p:graphicFrame>
        </mc:Choice>
        <mc:Fallback xmlns="">
          <p:graphicFrame>
            <p:nvGraphicFramePr>
              <p:cNvPr id="8" name="Tabelle 7">
                <a:extLst>
                  <a:ext uri="{FF2B5EF4-FFF2-40B4-BE49-F238E27FC236}">
                    <a16:creationId xmlns:a16="http://schemas.microsoft.com/office/drawing/2014/main" id="{14AC725C-CEA8-78B2-99AB-88E4BF26F45B}"/>
                  </a:ext>
                </a:extLst>
              </p:cNvPr>
              <p:cNvGraphicFramePr>
                <a:graphicFrameLocks noGrp="1"/>
              </p:cNvGraphicFramePr>
              <p:nvPr>
                <p:extLst>
                  <p:ext uri="{D42A27DB-BD31-4B8C-83A1-F6EECF244321}">
                    <p14:modId xmlns:p14="http://schemas.microsoft.com/office/powerpoint/2010/main" val="2849569392"/>
                  </p:ext>
                </p:extLst>
              </p:nvPr>
            </p:nvGraphicFramePr>
            <p:xfrm>
              <a:off x="2503319" y="1025788"/>
              <a:ext cx="6897330" cy="1112520"/>
            </p:xfrm>
            <a:graphic>
              <a:graphicData uri="http://schemas.openxmlformats.org/drawingml/2006/table">
                <a:tbl>
                  <a:tblPr firstRow="1" bandRow="1">
                    <a:tableStyleId>{5940675A-B579-460E-94D1-54222C63F5DA}</a:tableStyleId>
                  </a:tblPr>
                  <a:tblGrid>
                    <a:gridCol w="2299110">
                      <a:extLst>
                        <a:ext uri="{9D8B030D-6E8A-4147-A177-3AD203B41FA5}">
                          <a16:colId xmlns:a16="http://schemas.microsoft.com/office/drawing/2014/main" val="1494182750"/>
                        </a:ext>
                      </a:extLst>
                    </a:gridCol>
                    <a:gridCol w="2299110">
                      <a:extLst>
                        <a:ext uri="{9D8B030D-6E8A-4147-A177-3AD203B41FA5}">
                          <a16:colId xmlns:a16="http://schemas.microsoft.com/office/drawing/2014/main" val="3948243263"/>
                        </a:ext>
                      </a:extLst>
                    </a:gridCol>
                    <a:gridCol w="2299110">
                      <a:extLst>
                        <a:ext uri="{9D8B030D-6E8A-4147-A177-3AD203B41FA5}">
                          <a16:colId xmlns:a16="http://schemas.microsoft.com/office/drawing/2014/main" val="40814447"/>
                        </a:ext>
                      </a:extLst>
                    </a:gridCol>
                  </a:tblGrid>
                  <a:tr h="370840">
                    <a:tc>
                      <a:txBody>
                        <a:bodyPr/>
                        <a:lstStyle/>
                        <a:p>
                          <a:endParaRPr lang="de-DE" dirty="0"/>
                        </a:p>
                      </a:txBody>
                      <a:tcPr/>
                    </a:tc>
                    <a:tc>
                      <a:txBody>
                        <a:bodyPr/>
                        <a:lstStyle/>
                        <a:p>
                          <a:pPr algn="ctr"/>
                          <a:r>
                            <a:rPr lang="de-DE" dirty="0" err="1"/>
                            <a:t>Wine</a:t>
                          </a:r>
                          <a:r>
                            <a:rPr lang="de-DE" dirty="0"/>
                            <a:t> [L]</a:t>
                          </a:r>
                        </a:p>
                      </a:txBody>
                      <a:tcPr/>
                    </a:tc>
                    <a:tc>
                      <a:txBody>
                        <a:bodyPr/>
                        <a:lstStyle/>
                        <a:p>
                          <a:pPr algn="ctr"/>
                          <a:r>
                            <a:rPr lang="de-DE" dirty="0"/>
                            <a:t>Clothes [</a:t>
                          </a:r>
                          <a:r>
                            <a:rPr lang="de-DE" dirty="0" err="1"/>
                            <a:t>Number</a:t>
                          </a:r>
                          <a:r>
                            <a:rPr lang="de-DE" dirty="0"/>
                            <a:t>]</a:t>
                          </a:r>
                        </a:p>
                      </a:txBody>
                      <a:tcPr/>
                    </a:tc>
                    <a:extLst>
                      <a:ext uri="{0D108BD9-81ED-4DB2-BD59-A6C34878D82A}">
                        <a16:rowId xmlns:a16="http://schemas.microsoft.com/office/drawing/2014/main" val="2746142610"/>
                      </a:ext>
                    </a:extLst>
                  </a:tr>
                  <a:tr h="370840">
                    <a:tc>
                      <a:txBody>
                        <a:bodyPr/>
                        <a:lstStyle/>
                        <a:p>
                          <a:r>
                            <a:rPr lang="de-DE" dirty="0"/>
                            <a:t>Portugal</a:t>
                          </a:r>
                        </a:p>
                      </a:txBody>
                      <a:tcPr/>
                    </a:tc>
                    <a:tc>
                      <a:txBody>
                        <a:bodyPr/>
                        <a:lstStyle/>
                        <a:p>
                          <a:endParaRPr lang="de-DE"/>
                        </a:p>
                      </a:txBody>
                      <a:tcPr>
                        <a:blipFill>
                          <a:blip r:embed="rId9"/>
                          <a:stretch>
                            <a:fillRect l="-100531" t="-108197" r="-100796" b="-124590"/>
                          </a:stretch>
                        </a:blipFill>
                      </a:tcPr>
                    </a:tc>
                    <a:tc>
                      <a:txBody>
                        <a:bodyPr/>
                        <a:lstStyle/>
                        <a:p>
                          <a:endParaRPr lang="de-DE"/>
                        </a:p>
                      </a:txBody>
                      <a:tcPr>
                        <a:blipFill>
                          <a:blip r:embed="rId9"/>
                          <a:stretch>
                            <a:fillRect l="-200000" t="-108197" r="-529" b="-124590"/>
                          </a:stretch>
                        </a:blipFill>
                      </a:tcPr>
                    </a:tc>
                    <a:extLst>
                      <a:ext uri="{0D108BD9-81ED-4DB2-BD59-A6C34878D82A}">
                        <a16:rowId xmlns:a16="http://schemas.microsoft.com/office/drawing/2014/main" val="897897460"/>
                      </a:ext>
                    </a:extLst>
                  </a:tr>
                  <a:tr h="370840">
                    <a:tc>
                      <a:txBody>
                        <a:bodyPr/>
                        <a:lstStyle/>
                        <a:p>
                          <a:r>
                            <a:rPr lang="de-DE" dirty="0"/>
                            <a:t>UK</a:t>
                          </a:r>
                        </a:p>
                      </a:txBody>
                      <a:tcPr/>
                    </a:tc>
                    <a:tc>
                      <a:txBody>
                        <a:bodyPr/>
                        <a:lstStyle/>
                        <a:p>
                          <a:endParaRPr lang="de-DE"/>
                        </a:p>
                      </a:txBody>
                      <a:tcPr>
                        <a:blipFill>
                          <a:blip r:embed="rId9"/>
                          <a:stretch>
                            <a:fillRect l="-100531" t="-208197" r="-100796" b="-24590"/>
                          </a:stretch>
                        </a:blipFill>
                      </a:tcPr>
                    </a:tc>
                    <a:tc>
                      <a:txBody>
                        <a:bodyPr/>
                        <a:lstStyle/>
                        <a:p>
                          <a:endParaRPr lang="de-DE"/>
                        </a:p>
                      </a:txBody>
                      <a:tcPr>
                        <a:blipFill>
                          <a:blip r:embed="rId9"/>
                          <a:stretch>
                            <a:fillRect l="-200000" t="-208197" r="-529" b="-24590"/>
                          </a:stretch>
                        </a:blipFill>
                      </a:tcPr>
                    </a:tc>
                    <a:extLst>
                      <a:ext uri="{0D108BD9-81ED-4DB2-BD59-A6C34878D82A}">
                        <a16:rowId xmlns:a16="http://schemas.microsoft.com/office/drawing/2014/main" val="3078704704"/>
                      </a:ext>
                    </a:extLst>
                  </a:tr>
                </a:tbl>
              </a:graphicData>
            </a:graphic>
          </p:graphicFrame>
        </mc:Fallback>
      </mc:AlternateContent>
    </p:spTree>
    <p:extLst>
      <p:ext uri="{BB962C8B-B14F-4D97-AF65-F5344CB8AC3E}">
        <p14:creationId xmlns:p14="http://schemas.microsoft.com/office/powerpoint/2010/main" val="275290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7"/>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3" grpId="0"/>
      <p:bldP spid="15" grpId="0"/>
      <p:bldP spid="16" grpId="0"/>
      <p:bldP spid="17" grpId="0"/>
      <p:bldP spid="2" grpId="0"/>
      <p:bldP spid="3" grpId="0"/>
      <p:bldP spid="4" grpId="0"/>
      <p:bldP spid="5" grpId="0"/>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Inhaltsplatzhalter 2"/>
          <p:cNvSpPr>
            <a:spLocks noGrp="1"/>
          </p:cNvSpPr>
          <p:nvPr/>
        </p:nvSpPr>
        <p:spPr>
          <a:xfrm>
            <a:off x="3814413" y="1196772"/>
            <a:ext cx="5005123" cy="504056"/>
          </a:xfrm>
          <a:prstGeom prst="rect">
            <a:avLst/>
          </a:prstGeom>
        </p:spPr>
        <p:txBody>
          <a:bodyPr vert="horz" lIns="82944" tIns="41472" rIns="82944" bIns="41472"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2540" b="1" i="1" dirty="0">
                <a:latin typeface="Times New Roman" panose="02020603050405020304" pitchFamily="18" charset="0"/>
                <a:cs typeface="Times New Roman" panose="02020603050405020304" pitchFamily="18" charset="0"/>
              </a:rPr>
              <a:t>Interpretation of relative prices:</a:t>
            </a:r>
          </a:p>
          <a:p>
            <a:pPr marL="0" indent="0">
              <a:buNone/>
            </a:pPr>
            <a:endParaRPr lang="en-US" sz="1633" dirty="0">
              <a:latin typeface="Times New Roman" panose="02020603050405020304" pitchFamily="18" charset="0"/>
              <a:cs typeface="Times New Roman" panose="02020603050405020304" pitchFamily="18" charset="0"/>
            </a:endParaRPr>
          </a:p>
        </p:txBody>
      </p:sp>
      <p:sp>
        <p:nvSpPr>
          <p:cNvPr id="7" name="TextBox 25"/>
          <p:cNvSpPr txBox="1"/>
          <p:nvPr/>
        </p:nvSpPr>
        <p:spPr>
          <a:xfrm>
            <a:off x="310387" y="4145312"/>
            <a:ext cx="9036496" cy="483209"/>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b="1" dirty="0">
                <a:latin typeface="Times New Roman" panose="02020603050405020304" pitchFamily="18" charset="0"/>
                <a:cs typeface="Times New Roman" panose="02020603050405020304" pitchFamily="18" charset="0"/>
                <a:sym typeface="Wingdings" panose="05000000000000000000" pitchFamily="2" charset="2"/>
              </a:rPr>
              <a:t> Relative prices= Exchange ratio of goods</a:t>
            </a:r>
            <a:endParaRPr lang="en-US" sz="2540" dirty="0">
              <a:latin typeface="Times New Roman" panose="02020603050405020304" pitchFamily="18" charset="0"/>
              <a:cs typeface="Times New Roman" panose="02020603050405020304" pitchFamily="18" charset="0"/>
            </a:endParaRPr>
          </a:p>
        </p:txBody>
      </p:sp>
      <p:sp>
        <p:nvSpPr>
          <p:cNvPr id="9" name="Textfeld 8">
            <a:extLst>
              <a:ext uri="{FF2B5EF4-FFF2-40B4-BE49-F238E27FC236}">
                <a16:creationId xmlns:a16="http://schemas.microsoft.com/office/drawing/2014/main" id="{0E1B2743-FBFD-4AC1-866A-82B5EF5E2214}"/>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 name="TextBox 25"/>
              <p:cNvSpPr txBox="1"/>
              <p:nvPr/>
            </p:nvSpPr>
            <p:spPr>
              <a:xfrm>
                <a:off x="1847527" y="2043493"/>
                <a:ext cx="9454653" cy="65069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a:t>
                </a:r>
                <a14:m>
                  <m:oMath xmlns:m="http://schemas.openxmlformats.org/officeDocument/2006/math">
                    <m:r>
                      <a:rPr lang="de-DE" sz="2540">
                        <a:latin typeface="Cambria Math" panose="02040503050406030204" pitchFamily="18" charset="0"/>
                        <a:sym typeface="Wingdings" panose="05000000000000000000" pitchFamily="2" charset="2"/>
                      </a:rPr>
                      <m:t>  </m:t>
                    </m:r>
                    <m:r>
                      <a:rPr lang="de-DE" sz="2540" b="0" i="1" smtClean="0">
                        <a:latin typeface="Cambria Math" panose="02040503050406030204" pitchFamily="18" charset="0"/>
                        <a:sym typeface="Wingdings" panose="05000000000000000000" pitchFamily="2" charset="2"/>
                      </a:rPr>
                      <m:t>𝑤𝑖𝑛𝑒</m:t>
                    </m:r>
                    <m:r>
                      <a:rPr lang="de-DE" sz="2540">
                        <a:latin typeface="Cambria Math" panose="02040503050406030204" pitchFamily="18" charset="0"/>
                        <a:sym typeface="Wingdings" panose="05000000000000000000" pitchFamily="2" charset="2"/>
                      </a:rPr>
                      <m:t> </m:t>
                    </m:r>
                    <m:r>
                      <m:rPr>
                        <m:sty m:val="p"/>
                      </m:rPr>
                      <a:rPr lang="de-DE" sz="2540" b="0" i="0" smtClean="0">
                        <a:latin typeface="Cambria Math" panose="02040503050406030204" pitchFamily="18" charset="0"/>
                        <a:sym typeface="Wingdings" panose="05000000000000000000" pitchFamily="2" charset="2"/>
                      </a:rPr>
                      <m:t>in</m:t>
                    </m:r>
                    <m:r>
                      <a:rPr lang="de-DE" sz="2540" b="0" i="0" smtClean="0">
                        <a:latin typeface="Cambria Math" panose="02040503050406030204" pitchFamily="18" charset="0"/>
                        <a:sym typeface="Wingdings" panose="05000000000000000000" pitchFamily="2" charset="2"/>
                      </a:rPr>
                      <m:t> </m:t>
                    </m:r>
                    <m:r>
                      <m:rPr>
                        <m:sty m:val="p"/>
                      </m:rPr>
                      <a:rPr lang="de-DE" sz="2540" i="1" smtClean="0">
                        <a:latin typeface="Cambria Math" panose="02040503050406030204" pitchFamily="18" charset="0"/>
                        <a:sym typeface="Wingdings" panose="05000000000000000000" pitchFamily="2" charset="2"/>
                      </a:rPr>
                      <m:t>Portugal</m:t>
                    </m:r>
                    <m:r>
                      <a:rPr lang="de-DE" sz="2540" b="0" i="1" smtClean="0">
                        <a:latin typeface="Cambria Math" panose="02040503050406030204" pitchFamily="18" charset="0"/>
                        <a:sym typeface="Wingdings" panose="05000000000000000000" pitchFamily="2" charset="2"/>
                      </a:rPr>
                      <m:t> </m:t>
                    </m:r>
                    <m:r>
                      <a:rPr lang="de-DE" sz="2540" b="0" i="1" smtClean="0">
                        <a:latin typeface="Cambria Math" panose="02040503050406030204" pitchFamily="18" charset="0"/>
                        <a:sym typeface="Wingdings" panose="05000000000000000000" pitchFamily="2" charset="2"/>
                      </a:rPr>
                      <m:t>𝑒𝑞𝑢𝑎𝑙𝑠</m:t>
                    </m:r>
                    <m:r>
                      <a:rPr lang="de-DE" sz="2540">
                        <a:latin typeface="Cambria Math" panose="02040503050406030204" pitchFamily="18" charset="0"/>
                        <a:sym typeface="Wingdings" panose="05000000000000000000" pitchFamily="2" charset="2"/>
                      </a:rPr>
                      <m:t>  </m:t>
                    </m:r>
                    <m:f>
                      <m:fPr>
                        <m:ctrlPr>
                          <a:rPr lang="en-US" sz="2540" i="1">
                            <a:latin typeface="Cambria Math" panose="02040503050406030204" pitchFamily="18" charset="0"/>
                            <a:sym typeface="Wingdings" panose="05000000000000000000" pitchFamily="2" charset="2"/>
                          </a:rPr>
                        </m:ctrlPr>
                      </m:fPr>
                      <m:num>
                        <m:r>
                          <a:rPr lang="de-DE" sz="2540" i="1">
                            <a:latin typeface="Cambria Math" panose="02040503050406030204" pitchFamily="18" charset="0"/>
                            <a:sym typeface="Wingdings" panose="05000000000000000000" pitchFamily="2" charset="2"/>
                          </a:rPr>
                          <m:t>5</m:t>
                        </m:r>
                      </m:num>
                      <m:den>
                        <m:r>
                          <a:rPr lang="de-DE" sz="2540" i="1">
                            <a:latin typeface="Cambria Math" panose="02040503050406030204" pitchFamily="18" charset="0"/>
                            <a:sym typeface="Wingdings" panose="05000000000000000000" pitchFamily="2" charset="2"/>
                          </a:rPr>
                          <m:t>1</m:t>
                        </m:r>
                      </m:den>
                    </m:f>
                  </m:oMath>
                </a14:m>
                <a:r>
                  <a:rPr lang="en-US" sz="2540" dirty="0">
                    <a:latin typeface="Times New Roman" panose="02020603050405020304" pitchFamily="18" charset="0"/>
                    <a:cs typeface="Times New Roman" panose="02020603050405020304" pitchFamily="18" charset="0"/>
                  </a:rPr>
                  <a:t> clothes</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5" name="TextBox 25"/>
              <p:cNvSpPr txBox="1">
                <a:spLocks noRot="1" noChangeAspect="1" noMove="1" noResize="1" noEditPoints="1" noAdjustHandles="1" noChangeArrowheads="1" noChangeShapeType="1" noTextEdit="1"/>
              </p:cNvSpPr>
              <p:nvPr/>
            </p:nvSpPr>
            <p:spPr>
              <a:xfrm>
                <a:off x="1847527" y="2043493"/>
                <a:ext cx="9454653" cy="650691"/>
              </a:xfrm>
              <a:prstGeom prst="rect">
                <a:avLst/>
              </a:prstGeom>
              <a:blipFill>
                <a:blip r:embed="rId3"/>
                <a:stretch>
                  <a:fillRect b="-841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8" name="TextBox 25"/>
              <p:cNvSpPr txBox="1"/>
              <p:nvPr/>
            </p:nvSpPr>
            <p:spPr>
              <a:xfrm>
                <a:off x="1209144" y="2998347"/>
                <a:ext cx="10093036" cy="64511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540" dirty="0">
                    <a:latin typeface="Times New Roman" panose="02020603050405020304" pitchFamily="18" charset="0"/>
                    <a:cs typeface="Times New Roman" panose="02020603050405020304" pitchFamily="18" charset="0"/>
                    <a:sym typeface="Wingdings" panose="05000000000000000000" pitchFamily="2" charset="2"/>
                  </a:rPr>
                  <a:t> 1 </a:t>
                </a:r>
                <a:r>
                  <a:rPr lang="de-DE" sz="2540" dirty="0">
                    <a:latin typeface="Times New Roman" panose="02020603050405020304" pitchFamily="18" charset="0"/>
                    <a:cs typeface="Times New Roman" panose="02020603050405020304" pitchFamily="18" charset="0"/>
                    <a:sym typeface="Wingdings" panose="05000000000000000000" pitchFamily="2" charset="2"/>
                  </a:rPr>
                  <a:t>L </a:t>
                </a:r>
                <a14:m>
                  <m:oMath xmlns:m="http://schemas.openxmlformats.org/officeDocument/2006/math">
                    <m:r>
                      <a:rPr lang="de-DE" sz="2540" i="1">
                        <a:latin typeface="Cambria Math" panose="02040503050406030204" pitchFamily="18" charset="0"/>
                        <a:sym typeface="Wingdings" panose="05000000000000000000" pitchFamily="2" charset="2"/>
                      </a:rPr>
                      <m:t>𝑤𝑖𝑛𝑒</m:t>
                    </m:r>
                    <m:r>
                      <a:rPr lang="de-DE" sz="2540">
                        <a:latin typeface="Cambria Math" panose="02040503050406030204" pitchFamily="18" charset="0"/>
                        <a:sym typeface="Wingdings" panose="05000000000000000000" pitchFamily="2" charset="2"/>
                      </a:rPr>
                      <m:t> </m:t>
                    </m:r>
                    <m:r>
                      <m:rPr>
                        <m:sty m:val="p"/>
                      </m:rPr>
                      <a:rPr lang="de-DE" sz="2540">
                        <a:latin typeface="Cambria Math" panose="02040503050406030204" pitchFamily="18" charset="0"/>
                        <a:sym typeface="Wingdings" panose="05000000000000000000" pitchFamily="2" charset="2"/>
                      </a:rPr>
                      <m:t>in</m:t>
                    </m:r>
                    <m:r>
                      <a:rPr lang="de-DE" sz="2540">
                        <a:latin typeface="Cambria Math" panose="02040503050406030204" pitchFamily="18" charset="0"/>
                        <a:sym typeface="Wingdings" panose="05000000000000000000" pitchFamily="2" charset="2"/>
                      </a:rPr>
                      <m:t> </m:t>
                    </m:r>
                    <m:r>
                      <a:rPr lang="de-DE" sz="2540" b="0" i="1" smtClean="0">
                        <a:latin typeface="Cambria Math" panose="02040503050406030204" pitchFamily="18" charset="0"/>
                        <a:sym typeface="Wingdings" panose="05000000000000000000" pitchFamily="2" charset="2"/>
                      </a:rPr>
                      <m:t>𝑈𝐾</m:t>
                    </m:r>
                    <m:r>
                      <a:rPr lang="de-DE" sz="2540" i="1">
                        <a:latin typeface="Cambria Math" panose="02040503050406030204" pitchFamily="18" charset="0"/>
                        <a:sym typeface="Wingdings" panose="05000000000000000000" pitchFamily="2" charset="2"/>
                      </a:rPr>
                      <m:t> </m:t>
                    </m:r>
                    <m:r>
                      <a:rPr lang="de-DE" sz="2540" i="1">
                        <a:latin typeface="Cambria Math" panose="02040503050406030204" pitchFamily="18" charset="0"/>
                        <a:sym typeface="Wingdings" panose="05000000000000000000" pitchFamily="2" charset="2"/>
                      </a:rPr>
                      <m:t>𝑒𝑞𝑢𝑎𝑙𝑠</m:t>
                    </m:r>
                    <m:f>
                      <m:fPr>
                        <m:ctrlPr>
                          <a:rPr lang="en-US" sz="2540" i="1">
                            <a:latin typeface="Cambria Math" panose="02040503050406030204" pitchFamily="18" charset="0"/>
                            <a:sym typeface="Wingdings" panose="05000000000000000000" pitchFamily="2" charset="2"/>
                          </a:rPr>
                        </m:ctrlPr>
                      </m:fPr>
                      <m:num>
                        <m:r>
                          <a:rPr lang="de-DE" sz="2540" b="0" i="1" smtClean="0">
                            <a:latin typeface="Cambria Math" panose="02040503050406030204" pitchFamily="18" charset="0"/>
                            <a:sym typeface="Wingdings" panose="05000000000000000000" pitchFamily="2" charset="2"/>
                          </a:rPr>
                          <m:t>3</m:t>
                        </m:r>
                      </m:num>
                      <m:den>
                        <m:r>
                          <a:rPr lang="de-DE" sz="2540" b="0" i="1" smtClean="0">
                            <a:latin typeface="Cambria Math" panose="02040503050406030204" pitchFamily="18" charset="0"/>
                            <a:sym typeface="Wingdings" panose="05000000000000000000" pitchFamily="2" charset="2"/>
                          </a:rPr>
                          <m:t>2</m:t>
                        </m:r>
                      </m:den>
                    </m:f>
                  </m:oMath>
                </a14:m>
                <a:r>
                  <a:rPr lang="en-US" sz="2540" dirty="0">
                    <a:latin typeface="Times New Roman" panose="02020603050405020304" pitchFamily="18" charset="0"/>
                    <a:cs typeface="Times New Roman" panose="02020603050405020304" pitchFamily="18" charset="0"/>
                  </a:rPr>
                  <a:t> clothes</a:t>
                </a:r>
                <a:endParaRPr lang="en-US" sz="2540" b="1" dirty="0">
                  <a:latin typeface="Times New Roman" panose="02020603050405020304" pitchFamily="18" charset="0"/>
                  <a:cs typeface="Times New Roman" panose="02020603050405020304" pitchFamily="18" charset="0"/>
                  <a:sym typeface="Wingdings" panose="05000000000000000000" pitchFamily="2" charset="2"/>
                </a:endParaRPr>
              </a:p>
            </p:txBody>
          </p:sp>
        </mc:Choice>
        <mc:Fallback xmlns="">
          <p:sp>
            <p:nvSpPr>
              <p:cNvPr id="8" name="TextBox 25"/>
              <p:cNvSpPr txBox="1">
                <a:spLocks noRot="1" noChangeAspect="1" noMove="1" noResize="1" noEditPoints="1" noAdjustHandles="1" noChangeArrowheads="1" noChangeShapeType="1" noTextEdit="1"/>
              </p:cNvSpPr>
              <p:nvPr/>
            </p:nvSpPr>
            <p:spPr>
              <a:xfrm>
                <a:off x="1209144" y="2998347"/>
                <a:ext cx="10093036" cy="645113"/>
              </a:xfrm>
              <a:prstGeom prst="rect">
                <a:avLst/>
              </a:prstGeom>
              <a:blipFill>
                <a:blip r:embed="rId4"/>
                <a:stretch>
                  <a:fillRect b="-8491"/>
                </a:stretch>
              </a:blipFill>
            </p:spPr>
            <p:txBody>
              <a:bodyPr/>
              <a:lstStyle/>
              <a:p>
                <a:r>
                  <a:rPr lang="de-DE">
                    <a:noFill/>
                  </a:rPr>
                  <a:t> </a:t>
                </a:r>
              </a:p>
            </p:txBody>
          </p:sp>
        </mc:Fallback>
      </mc:AlternateContent>
      <p:sp>
        <p:nvSpPr>
          <p:cNvPr id="11" name="Rechteck 10">
            <a:extLst>
              <a:ext uri="{FF2B5EF4-FFF2-40B4-BE49-F238E27FC236}">
                <a16:creationId xmlns:a16="http://schemas.microsoft.com/office/drawing/2014/main" id="{1A32590A-CBD3-4190-AF01-26509D91FA78}"/>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28394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5" grpId="0"/>
      <p:bldP spid="8"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Arrow Connector 7"/>
          <p:cNvCxnSpPr/>
          <p:nvPr/>
        </p:nvCxnSpPr>
        <p:spPr>
          <a:xfrm flipV="1">
            <a:off x="2861652" y="2510536"/>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 name="TextBox 17"/>
              <p:cNvSpPr txBox="1"/>
              <p:nvPr/>
            </p:nvSpPr>
            <p:spPr>
              <a:xfrm>
                <a:off x="935823" y="2786202"/>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𝑃𝐶</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8" name="TextBox 17"/>
              <p:cNvSpPr txBox="1">
                <a:spLocks noRot="1" noChangeAspect="1" noMove="1" noResize="1" noEditPoints="1" noAdjustHandles="1" noChangeArrowheads="1" noChangeShapeType="1" noTextEdit="1"/>
              </p:cNvSpPr>
              <p:nvPr/>
            </p:nvSpPr>
            <p:spPr>
              <a:xfrm>
                <a:off x="935823" y="2786202"/>
                <a:ext cx="2024840" cy="616323"/>
              </a:xfrm>
              <a:prstGeom prst="rect">
                <a:avLst/>
              </a:prstGeom>
              <a:blipFill>
                <a:blip r:embed="rId3"/>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9" name="TextBox 18"/>
              <p:cNvSpPr txBox="1"/>
              <p:nvPr/>
            </p:nvSpPr>
            <p:spPr>
              <a:xfrm>
                <a:off x="1589609" y="4907080"/>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𝑈𝐶</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8"/>
              <p:cNvSpPr txBox="1">
                <a:spLocks noRot="1" noChangeAspect="1" noMove="1" noResize="1" noEditPoints="1" noAdjustHandles="1" noChangeArrowheads="1" noChangeShapeType="1" noTextEdit="1"/>
              </p:cNvSpPr>
              <p:nvPr/>
            </p:nvSpPr>
            <p:spPr>
              <a:xfrm>
                <a:off x="1589609" y="4907080"/>
                <a:ext cx="675377" cy="616323"/>
              </a:xfrm>
              <a:prstGeom prst="rect">
                <a:avLst/>
              </a:prstGeom>
              <a:blipFill>
                <a:blip r:embed="rId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2"/>
              <p:cNvSpPr txBox="1"/>
              <p:nvPr/>
            </p:nvSpPr>
            <p:spPr>
              <a:xfrm>
                <a:off x="2535064" y="5013199"/>
                <a:ext cx="338554"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0" name="TextBox 12"/>
              <p:cNvSpPr txBox="1">
                <a:spLocks noRot="1" noChangeAspect="1" noMove="1" noResize="1" noEditPoints="1" noAdjustHandles="1" noChangeArrowheads="1" noChangeShapeType="1" noTextEdit="1"/>
              </p:cNvSpPr>
              <p:nvPr/>
            </p:nvSpPr>
            <p:spPr>
              <a:xfrm>
                <a:off x="2535064" y="5013199"/>
                <a:ext cx="338554"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1" name="TextBox 19"/>
              <p:cNvSpPr txBox="1"/>
              <p:nvPr/>
            </p:nvSpPr>
            <p:spPr>
              <a:xfrm>
                <a:off x="2483420" y="3052567"/>
                <a:ext cx="33855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1" name="TextBox 19"/>
              <p:cNvSpPr txBox="1">
                <a:spLocks noRot="1" noChangeAspect="1" noMove="1" noResize="1" noEditPoints="1" noAdjustHandles="1" noChangeArrowheads="1" noChangeShapeType="1" noTextEdit="1"/>
              </p:cNvSpPr>
              <p:nvPr/>
            </p:nvSpPr>
            <p:spPr>
              <a:xfrm>
                <a:off x="2483420" y="3052567"/>
                <a:ext cx="338554" cy="315599"/>
              </a:xfrm>
              <a:prstGeom prst="rect">
                <a:avLst/>
              </a:prstGeom>
              <a:blipFill>
                <a:blip r:embed="rId6"/>
                <a:stretch>
                  <a:fillRect/>
                </a:stretch>
              </a:blipFill>
            </p:spPr>
            <p:txBody>
              <a:bodyPr/>
              <a:lstStyle/>
              <a:p>
                <a:r>
                  <a:rPr lang="de-DE">
                    <a:noFill/>
                  </a:rPr>
                  <a:t> </a:t>
                </a:r>
              </a:p>
            </p:txBody>
          </p:sp>
        </mc:Fallback>
      </mc:AlternateContent>
      <p:sp>
        <p:nvSpPr>
          <p:cNvPr id="12" name="TextBox 20"/>
          <p:cNvSpPr txBox="1"/>
          <p:nvPr/>
        </p:nvSpPr>
        <p:spPr>
          <a:xfrm>
            <a:off x="2534312" y="4032330"/>
            <a:ext cx="277640"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sp>
        <p:nvSpPr>
          <p:cNvPr id="13" name="TextBox 21"/>
          <p:cNvSpPr txBox="1"/>
          <p:nvPr/>
        </p:nvSpPr>
        <p:spPr>
          <a:xfrm>
            <a:off x="88760" y="4023318"/>
            <a:ext cx="2526654"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Relative world market price</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4" name="TextBox 14"/>
              <p:cNvSpPr txBox="1"/>
              <p:nvPr/>
            </p:nvSpPr>
            <p:spPr>
              <a:xfrm>
                <a:off x="3514827" y="4404745"/>
                <a:ext cx="3619620" cy="6992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British worker wins: she can sell wine for a relative price of 3 instead of </a:t>
                </a:r>
                <a14:m>
                  <m:oMath xmlns:m="http://schemas.openxmlformats.org/officeDocument/2006/math">
                    <m:r>
                      <a:rPr lang="de-DE" sz="1633" b="0" i="0" smtClean="0">
                        <a:latin typeface="Cambria Math" panose="02040503050406030204" pitchFamily="18" charset="0"/>
                      </a:rPr>
                      <m:t> </m:t>
                    </m:r>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14" name="TextBox 14"/>
              <p:cNvSpPr txBox="1">
                <a:spLocks noRot="1" noChangeAspect="1" noMove="1" noResize="1" noEditPoints="1" noAdjustHandles="1" noChangeArrowheads="1" noChangeShapeType="1" noTextEdit="1"/>
              </p:cNvSpPr>
              <p:nvPr/>
            </p:nvSpPr>
            <p:spPr>
              <a:xfrm>
                <a:off x="3514827" y="4404745"/>
                <a:ext cx="3619620" cy="699294"/>
              </a:xfrm>
              <a:prstGeom prst="rect">
                <a:avLst/>
              </a:prstGeom>
              <a:blipFill>
                <a:blip r:embed="rId7"/>
                <a:stretch>
                  <a:fillRect l="-1012" t="-3509" b="-2632"/>
                </a:stretch>
              </a:blipFill>
            </p:spPr>
            <p:txBody>
              <a:bodyPr/>
              <a:lstStyle/>
              <a:p>
                <a:r>
                  <a:rPr lang="de-DE">
                    <a:noFill/>
                  </a:rPr>
                  <a:t> </a:t>
                </a:r>
              </a:p>
            </p:txBody>
          </p:sp>
        </mc:Fallback>
      </mc:AlternateContent>
      <p:cxnSp>
        <p:nvCxnSpPr>
          <p:cNvPr id="15" name="Straight Connector 27"/>
          <p:cNvCxnSpPr/>
          <p:nvPr/>
        </p:nvCxnSpPr>
        <p:spPr>
          <a:xfrm flipH="1">
            <a:off x="2778708" y="525387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28"/>
          <p:cNvCxnSpPr/>
          <p:nvPr/>
        </p:nvCxnSpPr>
        <p:spPr>
          <a:xfrm flipH="1">
            <a:off x="2778708" y="420879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29"/>
          <p:cNvCxnSpPr/>
          <p:nvPr/>
        </p:nvCxnSpPr>
        <p:spPr>
          <a:xfrm flipH="1">
            <a:off x="2778708" y="3229029"/>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39"/>
          <p:cNvSpPr txBox="1"/>
          <p:nvPr/>
        </p:nvSpPr>
        <p:spPr>
          <a:xfrm>
            <a:off x="3514827" y="3363248"/>
            <a:ext cx="3849595" cy="594906"/>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Portuguese consumer wins: he can buy wine for a relative price of 3 instead of 5</a:t>
            </a:r>
          </a:p>
        </p:txBody>
      </p:sp>
      <p:sp>
        <p:nvSpPr>
          <p:cNvPr id="19" name="Curved Up Arrow 2"/>
          <p:cNvSpPr/>
          <p:nvPr/>
        </p:nvSpPr>
        <p:spPr>
          <a:xfrm rot="16200000">
            <a:off x="2725870" y="4540529"/>
            <a:ext cx="1055377" cy="391905"/>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0" name="Curved Down Arrow 5"/>
          <p:cNvSpPr/>
          <p:nvPr/>
        </p:nvSpPr>
        <p:spPr>
          <a:xfrm rot="5400000">
            <a:off x="2752208" y="3513580"/>
            <a:ext cx="1004766" cy="389837"/>
          </a:xfrm>
          <a:prstGeom prst="curved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sz="1633">
              <a:solidFill>
                <a:schemeClr val="tx1"/>
              </a:solidFill>
              <a:latin typeface="Times New Roman" panose="02020603050405020304" pitchFamily="18" charset="0"/>
              <a:cs typeface="Times New Roman" panose="02020603050405020304" pitchFamily="18" charset="0"/>
            </a:endParaRPr>
          </a:p>
        </p:txBody>
      </p:sp>
      <p:sp>
        <p:nvSpPr>
          <p:cNvPr id="21" name="Textfeld 20">
            <a:extLst>
              <a:ext uri="{FF2B5EF4-FFF2-40B4-BE49-F238E27FC236}">
                <a16:creationId xmlns:a16="http://schemas.microsoft.com/office/drawing/2014/main" id="{8A45090D-B55B-4F8B-98AB-723CCCBB75C1}"/>
              </a:ext>
            </a:extLst>
          </p:cNvPr>
          <p:cNvSpPr txBox="1">
            <a:spLocks/>
          </p:cNvSpPr>
          <p:nvPr/>
        </p:nvSpPr>
        <p:spPr>
          <a:xfrm>
            <a:off x="1847528" y="189863"/>
            <a:ext cx="8208912" cy="720000"/>
          </a:xfrm>
          <a:prstGeom prst="rect">
            <a:avLst/>
          </a:prstGeom>
          <a:noFill/>
          <a:ln>
            <a:noFill/>
          </a:ln>
        </p:spPr>
        <p:txBody>
          <a:bodyPr wrap="square" rtlCol="0" anchor="ctr" anchorCtr="0">
            <a:noAutofit/>
          </a:bodyPr>
          <a:lstStyle/>
          <a:p>
            <a:pPr algn="ctr"/>
            <a:r>
              <a:rPr lang="en-US" sz="3200" b="1" dirty="0">
                <a:latin typeface="Times New Roman" panose="02020603050405020304" pitchFamily="18" charset="0"/>
                <a:cs typeface="Times New Roman" panose="02020603050405020304" pitchFamily="18" charset="0"/>
              </a:rPr>
              <a:t>Ricardo model after specialization according to comparative cost advantage</a:t>
            </a:r>
            <a:endParaRPr lang="de-DE" sz="3200" b="1"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3670B737-39BC-4D5F-A7D4-1106E4649FB6}"/>
                  </a:ext>
                </a:extLst>
              </p:cNvPr>
              <p:cNvSpPr txBox="1"/>
              <p:nvPr/>
            </p:nvSpPr>
            <p:spPr>
              <a:xfrm>
                <a:off x="1439489" y="1119816"/>
                <a:ext cx="8280322" cy="794141"/>
              </a:xfrm>
              <a:prstGeom prst="rect">
                <a:avLst/>
              </a:prstGeom>
              <a:noFill/>
            </p:spPr>
            <p:txBody>
              <a:bodyPr wrap="square" rtlCol="0">
                <a:noAutofit/>
              </a:bodyPr>
              <a:lstStyle/>
              <a:p>
                <a:r>
                  <a:rPr lang="en-US" dirty="0">
                    <a:latin typeface="Times New Roman" panose="02020603050405020304" pitchFamily="18" charset="0"/>
                    <a:cs typeface="Times New Roman" panose="02020603050405020304" pitchFamily="18" charset="0"/>
                  </a:rPr>
                  <a:t>Welfare gains if the relative world market price lies between the relative prices of the trading partners. Assuming </a:t>
                </a:r>
                <a14:m>
                  <m:oMath xmlns:m="http://schemas.openxmlformats.org/officeDocument/2006/math">
                    <m:r>
                      <a:rPr lang="de-DE" b="0" i="0" smtClean="0">
                        <a:latin typeface="Cambria Math" panose="02040503050406030204" pitchFamily="18" charset="0"/>
                      </a:rPr>
                      <m:t>5&gt;</m:t>
                    </m:r>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panose="02040503050406030204" pitchFamily="18" charset="0"/>
                              </a:rPr>
                              <m:t>𝑃</m:t>
                            </m:r>
                          </m:e>
                          <m:sub>
                            <m:r>
                              <a:rPr lang="de-DE" b="0" i="1" smtClean="0">
                                <a:latin typeface="Cambria Math" panose="02040503050406030204" pitchFamily="18" charset="0"/>
                              </a:rPr>
                              <m:t>𝑊</m:t>
                            </m:r>
                          </m:sub>
                        </m:sSub>
                      </m:num>
                      <m:den>
                        <m:sSub>
                          <m:sSubPr>
                            <m:ctrlPr>
                              <a:rPr lang="en-US" i="1">
                                <a:latin typeface="Cambria Math" panose="02040503050406030204" pitchFamily="18" charset="0"/>
                              </a:rPr>
                            </m:ctrlPr>
                          </m:sSubPr>
                          <m:e>
                            <m:r>
                              <a:rPr lang="de-DE" i="1">
                                <a:latin typeface="Cambria Math" panose="02040503050406030204" pitchFamily="18" charset="0"/>
                              </a:rPr>
                              <m:t>𝑝</m:t>
                            </m:r>
                          </m:e>
                          <m:sub>
                            <m:r>
                              <a:rPr lang="de-DE" b="0" i="1" smtClean="0">
                                <a:latin typeface="Cambria Math" panose="02040503050406030204" pitchFamily="18" charset="0"/>
                              </a:rPr>
                              <m:t>𝐶</m:t>
                            </m:r>
                          </m:sub>
                        </m:sSub>
                      </m:den>
                    </m:f>
                    <m:r>
                      <a:rPr lang="de-DE" i="1">
                        <a:latin typeface="Cambria Math" panose="02040503050406030204" pitchFamily="18" charset="0"/>
                      </a:rPr>
                      <m:t>=3</m:t>
                    </m:r>
                    <m:r>
                      <a:rPr lang="de-DE" b="0" i="1" smtClean="0">
                        <a:latin typeface="Cambria Math" panose="02040503050406030204" pitchFamily="18" charset="0"/>
                      </a:rPr>
                      <m:t>&gt;</m:t>
                    </m:r>
                    <m:f>
                      <m:fPr>
                        <m:ctrlPr>
                          <a:rPr lang="en-US" i="1">
                            <a:latin typeface="Cambria Math" panose="02040503050406030204" pitchFamily="18" charset="0"/>
                          </a:rPr>
                        </m:ctrlPr>
                      </m:fPr>
                      <m:num>
                        <m:r>
                          <a:rPr lang="de-DE" b="0" i="1" smtClean="0">
                            <a:latin typeface="Cambria Math" panose="02040503050406030204" pitchFamily="18" charset="0"/>
                          </a:rPr>
                          <m:t>3</m:t>
                        </m:r>
                      </m:num>
                      <m:den>
                        <m:r>
                          <a:rPr lang="de-DE" b="0" i="1" smtClean="0">
                            <a:latin typeface="Cambria Math" panose="02040503050406030204" pitchFamily="18" charset="0"/>
                          </a:rPr>
                          <m:t>2</m:t>
                        </m:r>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3670B737-39BC-4D5F-A7D4-1106E4649FB6}"/>
                  </a:ext>
                </a:extLst>
              </p:cNvPr>
              <p:cNvSpPr txBox="1">
                <a:spLocks noRot="1" noChangeAspect="1" noMove="1" noResize="1" noEditPoints="1" noAdjustHandles="1" noChangeArrowheads="1" noChangeShapeType="1" noTextEdit="1"/>
              </p:cNvSpPr>
              <p:nvPr/>
            </p:nvSpPr>
            <p:spPr>
              <a:xfrm>
                <a:off x="1439489" y="1119816"/>
                <a:ext cx="8280322" cy="794141"/>
              </a:xfrm>
              <a:prstGeom prst="rect">
                <a:avLst/>
              </a:prstGeom>
              <a:blipFill>
                <a:blip r:embed="rId8"/>
                <a:stretch>
                  <a:fillRect l="-589" t="-4615" b="-769"/>
                </a:stretch>
              </a:blipFill>
            </p:spPr>
            <p:txBody>
              <a:bodyPr/>
              <a:lstStyle/>
              <a:p>
                <a:r>
                  <a:rPr lang="de-DE">
                    <a:noFill/>
                  </a:rPr>
                  <a:t> </a:t>
                </a:r>
              </a:p>
            </p:txBody>
          </p:sp>
        </mc:Fallback>
      </mc:AlternateContent>
      <p:sp>
        <p:nvSpPr>
          <p:cNvPr id="3" name="Rechteck 2"/>
          <p:cNvSpPr/>
          <p:nvPr/>
        </p:nvSpPr>
        <p:spPr>
          <a:xfrm>
            <a:off x="211135" y="2729401"/>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Portugal: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relative price</a:t>
            </a:r>
            <a:endParaRPr lang="de-DE" dirty="0"/>
          </a:p>
        </p:txBody>
      </p:sp>
      <p:sp>
        <p:nvSpPr>
          <p:cNvPr id="4" name="Rechteck 3"/>
          <p:cNvSpPr/>
          <p:nvPr/>
        </p:nvSpPr>
        <p:spPr>
          <a:xfrm>
            <a:off x="227248" y="4871383"/>
            <a:ext cx="1514168" cy="646331"/>
          </a:xfrm>
          <a:prstGeom prst="rect">
            <a:avLst/>
          </a:prstGeom>
        </p:spPr>
        <p:txBody>
          <a:bodyPr wrap="square">
            <a:spAutoFit/>
          </a:bodyPr>
          <a:lstStyle/>
          <a:p>
            <a:r>
              <a:rPr lang="en-US" dirty="0">
                <a:latin typeface="Times New Roman" panose="02020603050405020304" pitchFamily="18" charset="0"/>
                <a:cs typeface="Times New Roman" panose="02020603050405020304" pitchFamily="18" charset="0"/>
              </a:rPr>
              <a:t>UK: </a:t>
            </a:r>
            <a:br>
              <a:rPr lang="en-US" dirty="0">
                <a:latin typeface="Times New Roman" panose="02020603050405020304" pitchFamily="18" charset="0"/>
                <a:cs typeface="Times New Roman" panose="02020603050405020304" pitchFamily="18" charset="0"/>
              </a:rPr>
            </a:br>
            <a:r>
              <a:rPr lang="en-US" dirty="0">
                <a:latin typeface="Times New Roman" panose="02020603050405020304" pitchFamily="18" charset="0"/>
                <a:cs typeface="Times New Roman" panose="02020603050405020304" pitchFamily="18" charset="0"/>
              </a:rPr>
              <a:t>relative price</a:t>
            </a:r>
            <a:endParaRPr lang="de-DE" dirty="0"/>
          </a:p>
        </p:txBody>
      </p:sp>
      <p:sp>
        <p:nvSpPr>
          <p:cNvPr id="23" name="Rechteck 22">
            <a:extLst>
              <a:ext uri="{FF2B5EF4-FFF2-40B4-BE49-F238E27FC236}">
                <a16:creationId xmlns:a16="http://schemas.microsoft.com/office/drawing/2014/main" id="{6B0EDFF4-64F2-4D9B-B183-D4A48ECA5A93}"/>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459134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7"/>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8"/>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9"/>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P spid="14" grpId="0"/>
      <p:bldP spid="18" grpId="0"/>
      <p:bldP spid="19" grpId="0" animBg="1"/>
      <p:bldP spid="20" grpId="0" animBg="1"/>
      <p:bldP spid="2" grpId="0"/>
      <p:bldP spid="3" grpId="0"/>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3"/>
          <p:cNvSpPr txBox="1"/>
          <p:nvPr/>
        </p:nvSpPr>
        <p:spPr>
          <a:xfrm>
            <a:off x="280919" y="6081446"/>
            <a:ext cx="8125963" cy="683737"/>
          </a:xfrm>
          <a:prstGeom prst="rect">
            <a:avLst/>
          </a:prstGeom>
          <a:noFill/>
          <a:ln w="38100">
            <a:solidFill>
              <a:srgbClr val="C00000"/>
            </a:solidFill>
          </a:ln>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33" dirty="0">
                <a:latin typeface="Times New Roman" panose="02020603050405020304" pitchFamily="18" charset="0"/>
                <a:cs typeface="Times New Roman" panose="02020603050405020304" pitchFamily="18" charset="0"/>
                <a:sym typeface="Wingdings" panose="05000000000000000000" pitchFamily="2" charset="2"/>
              </a:rPr>
              <a:t></a:t>
            </a:r>
            <a:r>
              <a:rPr lang="en-US" sz="1633" dirty="0">
                <a:latin typeface="Times New Roman" panose="02020603050405020304" pitchFamily="18" charset="0"/>
                <a:cs typeface="Times New Roman" panose="02020603050405020304" pitchFamily="18" charset="0"/>
              </a:rPr>
              <a:t> Both countries win if they specialize according to their comparative cost advantages: Both as producers and as consumers</a:t>
            </a:r>
          </a:p>
        </p:txBody>
      </p:sp>
      <p:cxnSp>
        <p:nvCxnSpPr>
          <p:cNvPr id="7" name="Straight Arrow Connector 7"/>
          <p:cNvCxnSpPr/>
          <p:nvPr/>
        </p:nvCxnSpPr>
        <p:spPr>
          <a:xfrm flipV="1">
            <a:off x="2569666" y="2258513"/>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13"/>
          <p:cNvCxnSpPr/>
          <p:nvPr/>
        </p:nvCxnSpPr>
        <p:spPr>
          <a:xfrm flipV="1">
            <a:off x="7652451" y="2337169"/>
            <a:ext cx="0" cy="3396510"/>
          </a:xfrm>
          <a:prstGeom prst="straightConnector1">
            <a:avLst/>
          </a:prstGeom>
          <a:ln w="31750">
            <a:solidFill>
              <a:schemeClr val="tx1"/>
            </a:solidFill>
            <a:tailEnd type="arrow"/>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9" name="TextBox 11"/>
              <p:cNvSpPr txBox="1"/>
              <p:nvPr/>
            </p:nvSpPr>
            <p:spPr>
              <a:xfrm>
                <a:off x="1845085" y="1363136"/>
                <a:ext cx="2294529" cy="48090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W</a:t>
                </a:r>
                <a14:m>
                  <m:oMath xmlns:m="http://schemas.openxmlformats.org/officeDocument/2006/math">
                    <m:r>
                      <m:rPr>
                        <m:sty m:val="p"/>
                      </m:rPr>
                      <a:rPr lang="de-DE" sz="1600" b="0" i="0" smtClean="0">
                        <a:latin typeface="Cambria Math" panose="02040503050406030204" pitchFamily="18" charset="0"/>
                      </a:rPr>
                      <m:t>orld</m:t>
                    </m:r>
                    <m:r>
                      <a:rPr lang="de-DE" sz="1600" b="0" i="0" smtClean="0">
                        <a:latin typeface="Cambria Math" panose="02040503050406030204" pitchFamily="18" charset="0"/>
                      </a:rPr>
                      <m:t> </m:t>
                    </m:r>
                    <m:r>
                      <m:rPr>
                        <m:sty m:val="p"/>
                      </m:rPr>
                      <a:rPr lang="de-DE" sz="1600" b="0" i="0" smtClean="0">
                        <a:latin typeface="Cambria Math" panose="02040503050406030204" pitchFamily="18" charset="0"/>
                      </a:rPr>
                      <m:t>market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b="0" i="1" smtClean="0">
                                <a:latin typeface="Cambria Math" panose="02040503050406030204" pitchFamily="18" charset="0"/>
                              </a:rPr>
                              <m:t>𝐶</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b="0" i="1" smtClean="0">
                                <a:latin typeface="Cambria Math" panose="02040503050406030204" pitchFamily="18" charset="0"/>
                              </a:rPr>
                              <m:t>𝑊</m:t>
                            </m:r>
                          </m:sub>
                        </m:sSub>
                      </m:den>
                    </m:f>
                    <m:r>
                      <a:rPr lang="de-DE" sz="1600" i="1">
                        <a:latin typeface="Cambria Math" panose="02040503050406030204" pitchFamily="18" charset="0"/>
                      </a:rPr>
                      <m:t>=3</m:t>
                    </m:r>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9" name="TextBox 11"/>
              <p:cNvSpPr txBox="1">
                <a:spLocks noRot="1" noChangeAspect="1" noMove="1" noResize="1" noEditPoints="1" noAdjustHandles="1" noChangeArrowheads="1" noChangeShapeType="1" noTextEdit="1"/>
              </p:cNvSpPr>
              <p:nvPr/>
            </p:nvSpPr>
            <p:spPr>
              <a:xfrm>
                <a:off x="1845085" y="1363136"/>
                <a:ext cx="2294529" cy="480901"/>
              </a:xfrm>
              <a:prstGeom prst="rect">
                <a:avLst/>
              </a:prstGeom>
              <a:blipFill>
                <a:blip r:embed="rId3"/>
                <a:stretch>
                  <a:fillRect l="-1596"/>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0" name="TextBox 16"/>
              <p:cNvSpPr txBox="1"/>
              <p:nvPr/>
            </p:nvSpPr>
            <p:spPr>
              <a:xfrm>
                <a:off x="6610548" y="1378646"/>
                <a:ext cx="2137249" cy="47115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W</a:t>
                </a:r>
                <a14:m>
                  <m:oMath xmlns:m="http://schemas.openxmlformats.org/officeDocument/2006/math">
                    <m:r>
                      <m:rPr>
                        <m:sty m:val="p"/>
                      </m:rPr>
                      <a:rPr lang="de-DE" sz="1600" b="0" i="0" smtClean="0">
                        <a:latin typeface="Cambria Math" panose="02040503050406030204" pitchFamily="18" charset="0"/>
                      </a:rPr>
                      <m:t>orld</m:t>
                    </m:r>
                    <m:r>
                      <a:rPr lang="de-DE" sz="1600" b="0" i="0" smtClean="0">
                        <a:latin typeface="Cambria Math" panose="02040503050406030204" pitchFamily="18" charset="0"/>
                      </a:rPr>
                      <m:t> </m:t>
                    </m:r>
                    <m:r>
                      <m:rPr>
                        <m:sty m:val="p"/>
                      </m:rPr>
                      <a:rPr lang="de-DE" sz="1600" b="0" i="0" smtClean="0">
                        <a:latin typeface="Cambria Math" panose="02040503050406030204" pitchFamily="18" charset="0"/>
                      </a:rPr>
                      <m:t>market</m:t>
                    </m:r>
                    <m:f>
                      <m:fPr>
                        <m:ctrlPr>
                          <a:rPr lang="en-US" sz="1600" i="1">
                            <a:latin typeface="Cambria Math" panose="02040503050406030204" pitchFamily="18" charset="0"/>
                          </a:rPr>
                        </m:ctrlPr>
                      </m:fPr>
                      <m:num>
                        <m:sSub>
                          <m:sSubPr>
                            <m:ctrlPr>
                              <a:rPr lang="en-US" sz="1600" i="1">
                                <a:latin typeface="Cambria Math" panose="02040503050406030204" pitchFamily="18" charset="0"/>
                              </a:rPr>
                            </m:ctrlPr>
                          </m:sSubPr>
                          <m:e>
                            <m:r>
                              <a:rPr lang="de-DE" sz="1600" i="1">
                                <a:latin typeface="Cambria Math" panose="02040503050406030204" pitchFamily="18" charset="0"/>
                              </a:rPr>
                              <m:t>𝑃</m:t>
                            </m:r>
                          </m:e>
                          <m:sub>
                            <m:r>
                              <a:rPr lang="de-DE" sz="1600" b="0" i="1" smtClean="0">
                                <a:latin typeface="Cambria Math" panose="02040503050406030204" pitchFamily="18" charset="0"/>
                              </a:rPr>
                              <m:t>𝑊</m:t>
                            </m:r>
                          </m:sub>
                        </m:sSub>
                      </m:num>
                      <m:den>
                        <m:sSub>
                          <m:sSubPr>
                            <m:ctrlPr>
                              <a:rPr lang="en-US" sz="1600" i="1">
                                <a:latin typeface="Cambria Math" panose="02040503050406030204" pitchFamily="18" charset="0"/>
                              </a:rPr>
                            </m:ctrlPr>
                          </m:sSubPr>
                          <m:e>
                            <m:r>
                              <a:rPr lang="de-DE" sz="1600" i="1">
                                <a:latin typeface="Cambria Math" panose="02040503050406030204" pitchFamily="18" charset="0"/>
                              </a:rPr>
                              <m:t>𝑝</m:t>
                            </m:r>
                          </m:e>
                          <m:sub>
                            <m:r>
                              <a:rPr lang="de-DE" sz="1600" b="0" i="1" smtClean="0">
                                <a:latin typeface="Cambria Math" panose="02040503050406030204" pitchFamily="18" charset="0"/>
                              </a:rPr>
                              <m:t>𝐶</m:t>
                            </m:r>
                          </m:sub>
                        </m:sSub>
                      </m:den>
                    </m:f>
                    <m:r>
                      <a:rPr lang="de-DE" sz="1600" i="1">
                        <a:latin typeface="Cambria Math" panose="02040503050406030204" pitchFamily="18" charset="0"/>
                      </a:rPr>
                      <m:t>=</m:t>
                    </m:r>
                    <m:f>
                      <m:fPr>
                        <m:ctrlPr>
                          <a:rPr lang="en-US" sz="1600" i="1">
                            <a:latin typeface="Cambria Math" panose="02040503050406030204" pitchFamily="18" charset="0"/>
                          </a:rPr>
                        </m:ctrlPr>
                      </m:fPr>
                      <m:num>
                        <m:r>
                          <a:rPr lang="de-DE" sz="1600" i="1">
                            <a:latin typeface="Cambria Math" panose="02040503050406030204" pitchFamily="18" charset="0"/>
                          </a:rPr>
                          <m:t>1</m:t>
                        </m:r>
                      </m:num>
                      <m:den>
                        <m:r>
                          <a:rPr lang="de-DE" sz="1600" i="1">
                            <a:latin typeface="Cambria Math" panose="02040503050406030204" pitchFamily="18" charset="0"/>
                          </a:rPr>
                          <m:t>3</m:t>
                        </m:r>
                      </m:den>
                    </m:f>
                  </m:oMath>
                </a14:m>
                <a:endParaRPr lang="en-US" sz="1814" dirty="0">
                  <a:latin typeface="Times New Roman" panose="02020603050405020304" pitchFamily="18" charset="0"/>
                  <a:cs typeface="Times New Roman" panose="02020603050405020304" pitchFamily="18" charset="0"/>
                </a:endParaRPr>
              </a:p>
            </p:txBody>
          </p:sp>
        </mc:Choice>
        <mc:Fallback xmlns="">
          <p:sp>
            <p:nvSpPr>
              <p:cNvPr id="10" name="TextBox 16"/>
              <p:cNvSpPr txBox="1">
                <a:spLocks noRot="1" noChangeAspect="1" noMove="1" noResize="1" noEditPoints="1" noAdjustHandles="1" noChangeArrowheads="1" noChangeShapeType="1" noTextEdit="1"/>
              </p:cNvSpPr>
              <p:nvPr/>
            </p:nvSpPr>
            <p:spPr>
              <a:xfrm>
                <a:off x="6610548" y="1378646"/>
                <a:ext cx="2137249" cy="471155"/>
              </a:xfrm>
              <a:prstGeom prst="rect">
                <a:avLst/>
              </a:prstGeom>
              <a:blipFill>
                <a:blip r:embed="rId4"/>
                <a:stretch>
                  <a:fillRect l="-1709" b="-2597"/>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3" name="TextBox 12"/>
              <p:cNvSpPr txBox="1"/>
              <p:nvPr/>
            </p:nvSpPr>
            <p:spPr>
              <a:xfrm>
                <a:off x="2243078" y="4761175"/>
                <a:ext cx="333746" cy="510204"/>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3</m:t>
                          </m:r>
                        </m:num>
                        <m:den>
                          <m:r>
                            <a:rPr lang="de-DE" sz="1451" i="1">
                              <a:latin typeface="Cambria Math"/>
                            </a:rPr>
                            <m:t>2</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3" name="TextBox 12"/>
              <p:cNvSpPr txBox="1">
                <a:spLocks noRot="1" noChangeAspect="1" noMove="1" noResize="1" noEditPoints="1" noAdjustHandles="1" noChangeArrowheads="1" noChangeShapeType="1" noTextEdit="1"/>
              </p:cNvSpPr>
              <p:nvPr/>
            </p:nvSpPr>
            <p:spPr>
              <a:xfrm>
                <a:off x="2243078" y="4761175"/>
                <a:ext cx="333746" cy="510204"/>
              </a:xfrm>
              <a:prstGeom prst="rect">
                <a:avLst/>
              </a:prstGeom>
              <a:blipFill>
                <a:blip r:embed="rId5"/>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14" name="TextBox 19"/>
              <p:cNvSpPr txBox="1"/>
              <p:nvPr/>
            </p:nvSpPr>
            <p:spPr>
              <a:xfrm>
                <a:off x="2191434" y="2800544"/>
                <a:ext cx="333746"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r>
                        <a:rPr lang="de-DE" sz="1451" i="1">
                          <a:latin typeface="Cambria Math"/>
                        </a:rPr>
                        <m:t>5</m:t>
                      </m:r>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14" name="TextBox 19"/>
              <p:cNvSpPr txBox="1">
                <a:spLocks noRot="1" noChangeAspect="1" noMove="1" noResize="1" noEditPoints="1" noAdjustHandles="1" noChangeArrowheads="1" noChangeShapeType="1" noTextEdit="1"/>
              </p:cNvSpPr>
              <p:nvPr/>
            </p:nvSpPr>
            <p:spPr>
              <a:xfrm>
                <a:off x="2191434" y="2800544"/>
                <a:ext cx="333746" cy="315599"/>
              </a:xfrm>
              <a:prstGeom prst="rect">
                <a:avLst/>
              </a:prstGeom>
              <a:blipFill>
                <a:blip r:embed="rId6"/>
                <a:stretch>
                  <a:fillRect/>
                </a:stretch>
              </a:blipFill>
            </p:spPr>
            <p:txBody>
              <a:bodyPr/>
              <a:lstStyle/>
              <a:p>
                <a:r>
                  <a:rPr lang="de-DE">
                    <a:noFill/>
                  </a:rPr>
                  <a:t> </a:t>
                </a:r>
              </a:p>
            </p:txBody>
          </p:sp>
        </mc:Fallback>
      </mc:AlternateContent>
      <p:sp>
        <p:nvSpPr>
          <p:cNvPr id="15" name="TextBox 20"/>
          <p:cNvSpPr txBox="1"/>
          <p:nvPr/>
        </p:nvSpPr>
        <p:spPr>
          <a:xfrm>
            <a:off x="2242326" y="3780306"/>
            <a:ext cx="279244" cy="31559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51" dirty="0">
                <a:latin typeface="Times New Roman" panose="02020603050405020304" pitchFamily="18" charset="0"/>
                <a:cs typeface="Times New Roman" panose="02020603050405020304" pitchFamily="18" charset="0"/>
              </a:rPr>
              <a:t>3</a:t>
            </a:r>
          </a:p>
        </p:txBody>
      </p:sp>
      <p:cxnSp>
        <p:nvCxnSpPr>
          <p:cNvPr id="18" name="Straight Connector 26"/>
          <p:cNvCxnSpPr/>
          <p:nvPr/>
        </p:nvCxnSpPr>
        <p:spPr>
          <a:xfrm flipH="1">
            <a:off x="7652450" y="514582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27"/>
          <p:cNvCxnSpPr/>
          <p:nvPr/>
        </p:nvCxnSpPr>
        <p:spPr>
          <a:xfrm flipH="1">
            <a:off x="2486722" y="500184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28"/>
          <p:cNvCxnSpPr/>
          <p:nvPr/>
        </p:nvCxnSpPr>
        <p:spPr>
          <a:xfrm flipH="1">
            <a:off x="2486722" y="3956768"/>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9"/>
          <p:cNvCxnSpPr/>
          <p:nvPr/>
        </p:nvCxnSpPr>
        <p:spPr>
          <a:xfrm flipH="1">
            <a:off x="2486722" y="2977005"/>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31"/>
          <p:cNvCxnSpPr/>
          <p:nvPr/>
        </p:nvCxnSpPr>
        <p:spPr>
          <a:xfrm flipH="1">
            <a:off x="7637701" y="4100741"/>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 name="Straight Connector 32"/>
          <p:cNvCxnSpPr/>
          <p:nvPr/>
        </p:nvCxnSpPr>
        <p:spPr>
          <a:xfrm flipH="1">
            <a:off x="7661127" y="2925027"/>
            <a:ext cx="82944" cy="0"/>
          </a:xfrm>
          <a:prstGeom prst="line">
            <a:avLst/>
          </a:prstGeom>
          <a:ln w="31750">
            <a:solidFill>
              <a:schemeClr val="tx1"/>
            </a:solidFill>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7" name="TextBox 35"/>
              <p:cNvSpPr txBox="1"/>
              <p:nvPr/>
            </p:nvSpPr>
            <p:spPr>
              <a:xfrm>
                <a:off x="7702599" y="2657366"/>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2</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7" name="TextBox 35"/>
              <p:cNvSpPr txBox="1">
                <a:spLocks noRot="1" noChangeAspect="1" noMove="1" noResize="1" noEditPoints="1" noAdjustHandles="1" noChangeArrowheads="1" noChangeShapeType="1" noTextEdit="1"/>
              </p:cNvSpPr>
              <p:nvPr/>
            </p:nvSpPr>
            <p:spPr>
              <a:xfrm>
                <a:off x="7702599" y="2657366"/>
                <a:ext cx="333746" cy="511679"/>
              </a:xfrm>
              <a:prstGeom prst="rect">
                <a:avLst/>
              </a:prstGeom>
              <a:blipFill>
                <a:blip r:embed="rId7"/>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8" name="TextBox 36"/>
              <p:cNvSpPr txBox="1"/>
              <p:nvPr/>
            </p:nvSpPr>
            <p:spPr>
              <a:xfrm>
                <a:off x="7697041" y="3805270"/>
                <a:ext cx="333746" cy="511679"/>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3</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8" name="TextBox 36"/>
              <p:cNvSpPr txBox="1">
                <a:spLocks noRot="1" noChangeAspect="1" noMove="1" noResize="1" noEditPoints="1" noAdjustHandles="1" noChangeArrowheads="1" noChangeShapeType="1" noTextEdit="1"/>
              </p:cNvSpPr>
              <p:nvPr/>
            </p:nvSpPr>
            <p:spPr>
              <a:xfrm>
                <a:off x="7697041" y="3805270"/>
                <a:ext cx="333746" cy="511679"/>
              </a:xfrm>
              <a:prstGeom prst="rect">
                <a:avLst/>
              </a:prstGeom>
              <a:blipFill>
                <a:blip r:embed="rId8"/>
                <a:stretch>
                  <a:fillRect b="-238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29" name="TextBox 37"/>
              <p:cNvSpPr txBox="1"/>
              <p:nvPr/>
            </p:nvSpPr>
            <p:spPr>
              <a:xfrm>
                <a:off x="7693189" y="4915854"/>
                <a:ext cx="333746" cy="511615"/>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451" i="1">
                              <a:latin typeface="Cambria Math" panose="02040503050406030204" pitchFamily="18" charset="0"/>
                            </a:rPr>
                          </m:ctrlPr>
                        </m:fPr>
                        <m:num>
                          <m:r>
                            <a:rPr lang="de-DE" sz="1451" i="1">
                              <a:latin typeface="Cambria Math"/>
                            </a:rPr>
                            <m:t>1</m:t>
                          </m:r>
                        </m:num>
                        <m:den>
                          <m:r>
                            <a:rPr lang="de-DE" sz="1451" i="1">
                              <a:latin typeface="Cambria Math"/>
                            </a:rPr>
                            <m:t>5</m:t>
                          </m:r>
                        </m:den>
                      </m:f>
                    </m:oMath>
                  </m:oMathPara>
                </a14:m>
                <a:endParaRPr lang="en-US" sz="1451" dirty="0">
                  <a:latin typeface="Times New Roman" panose="02020603050405020304" pitchFamily="18" charset="0"/>
                  <a:cs typeface="Times New Roman" panose="02020603050405020304" pitchFamily="18" charset="0"/>
                </a:endParaRPr>
              </a:p>
            </p:txBody>
          </p:sp>
        </mc:Choice>
        <mc:Fallback xmlns="">
          <p:sp>
            <p:nvSpPr>
              <p:cNvPr id="29" name="TextBox 37"/>
              <p:cNvSpPr txBox="1">
                <a:spLocks noRot="1" noChangeAspect="1" noMove="1" noResize="1" noEditPoints="1" noAdjustHandles="1" noChangeArrowheads="1" noChangeShapeType="1" noTextEdit="1"/>
              </p:cNvSpPr>
              <p:nvPr/>
            </p:nvSpPr>
            <p:spPr>
              <a:xfrm>
                <a:off x="7693189" y="4915854"/>
                <a:ext cx="333746" cy="511615"/>
              </a:xfrm>
              <a:prstGeom prst="rect">
                <a:avLst/>
              </a:prstGeom>
              <a:blipFill>
                <a:blip r:embed="rId9"/>
                <a:stretch>
                  <a:fillRect b="-3571"/>
                </a:stretch>
              </a:blipFill>
            </p:spPr>
            <p:txBody>
              <a:bodyPr/>
              <a:lstStyle/>
              <a:p>
                <a:r>
                  <a:rPr lang="de-DE">
                    <a:noFill/>
                  </a:rPr>
                  <a:t> </a:t>
                </a:r>
              </a:p>
            </p:txBody>
          </p:sp>
        </mc:Fallback>
      </mc:AlternateContent>
      <p:sp>
        <p:nvSpPr>
          <p:cNvPr id="35" name="TextBox 21">
            <a:extLst>
              <a:ext uri="{FF2B5EF4-FFF2-40B4-BE49-F238E27FC236}">
                <a16:creationId xmlns:a16="http://schemas.microsoft.com/office/drawing/2014/main" id="{953A65AC-0194-40F8-A7FB-FCBD3A24A21C}"/>
              </a:ext>
            </a:extLst>
          </p:cNvPr>
          <p:cNvSpPr txBox="1"/>
          <p:nvPr/>
        </p:nvSpPr>
        <p:spPr>
          <a:xfrm>
            <a:off x="7925466" y="3901144"/>
            <a:ext cx="2302777"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World market</a:t>
            </a:r>
          </a:p>
        </p:txBody>
      </p:sp>
      <mc:AlternateContent xmlns:mc="http://schemas.openxmlformats.org/markup-compatibility/2006" xmlns:a14="http://schemas.microsoft.com/office/drawing/2010/main">
        <mc:Choice Requires="a14">
          <p:sp>
            <p:nvSpPr>
              <p:cNvPr id="2" name="Textfeld 1">
                <a:extLst>
                  <a:ext uri="{FF2B5EF4-FFF2-40B4-BE49-F238E27FC236}">
                    <a16:creationId xmlns:a16="http://schemas.microsoft.com/office/drawing/2014/main" id="{BE06D324-13DB-4E85-8201-3A9F0CCCA9F5}"/>
                  </a:ext>
                </a:extLst>
              </p:cNvPr>
              <p:cNvSpPr txBox="1"/>
              <p:nvPr/>
            </p:nvSpPr>
            <p:spPr>
              <a:xfrm>
                <a:off x="7925466" y="2683975"/>
                <a:ext cx="611642" cy="497508"/>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𝑈𝐶</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𝑈𝑊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2" name="Textfeld 1">
                <a:extLst>
                  <a:ext uri="{FF2B5EF4-FFF2-40B4-BE49-F238E27FC236}">
                    <a16:creationId xmlns:a16="http://schemas.microsoft.com/office/drawing/2014/main" id="{BE06D324-13DB-4E85-8201-3A9F0CCCA9F5}"/>
                  </a:ext>
                </a:extLst>
              </p:cNvPr>
              <p:cNvSpPr txBox="1">
                <a:spLocks noRot="1" noChangeAspect="1" noMove="1" noResize="1" noEditPoints="1" noAdjustHandles="1" noChangeArrowheads="1" noChangeShapeType="1" noTextEdit="1"/>
              </p:cNvSpPr>
              <p:nvPr/>
            </p:nvSpPr>
            <p:spPr>
              <a:xfrm>
                <a:off x="7925466" y="2683975"/>
                <a:ext cx="611642" cy="497508"/>
              </a:xfrm>
              <a:prstGeom prst="rect">
                <a:avLst/>
              </a:prstGeom>
              <a:blipFill>
                <a:blip r:embed="rId10"/>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36" name="Textfeld 35">
                <a:extLst>
                  <a:ext uri="{FF2B5EF4-FFF2-40B4-BE49-F238E27FC236}">
                    <a16:creationId xmlns:a16="http://schemas.microsoft.com/office/drawing/2014/main" id="{47CDE124-7098-44D2-9878-48274B1D1D93}"/>
                  </a:ext>
                </a:extLst>
              </p:cNvPr>
              <p:cNvSpPr txBox="1"/>
              <p:nvPr/>
            </p:nvSpPr>
            <p:spPr>
              <a:xfrm>
                <a:off x="7869472" y="4931657"/>
                <a:ext cx="598818" cy="497187"/>
              </a:xfrm>
              <a:prstGeom prst="rect">
                <a:avLst/>
              </a:prstGeom>
              <a:noFill/>
            </p:spPr>
            <p:txBody>
              <a:bodyPr wrap="none" rtlCol="0">
                <a:spAutoFit/>
              </a:bodyPr>
              <a:lstStyle/>
              <a:p>
                <a:r>
                  <a:rPr lang="en-US" sz="1600" dirty="0">
                    <a:latin typeface="Times New Roman" panose="02020603050405020304" pitchFamily="18" charset="0"/>
                    <a:cs typeface="Times New Roman" panose="02020603050405020304" pitchFamily="18" charset="0"/>
                  </a:rPr>
                  <a:t> </a:t>
                </a:r>
                <a14:m>
                  <m:oMath xmlns:m="http://schemas.openxmlformats.org/officeDocument/2006/math">
                    <m:f>
                      <m:fPr>
                        <m:ctrlPr>
                          <a:rPr lang="en-US" i="1">
                            <a:latin typeface="Cambria Math" panose="02040503050406030204" pitchFamily="18" charset="0"/>
                          </a:rPr>
                        </m:ctrlPr>
                      </m:fPr>
                      <m:num>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𝑃𝐶</m:t>
                            </m:r>
                          </m:sub>
                        </m:sSub>
                      </m:num>
                      <m:den>
                        <m:sSub>
                          <m:sSubPr>
                            <m:ctrlPr>
                              <a:rPr lang="en-US" i="1">
                                <a:latin typeface="Cambria Math" panose="02040503050406030204" pitchFamily="18" charset="0"/>
                              </a:rPr>
                            </m:ctrlPr>
                          </m:sSubPr>
                          <m:e>
                            <m:r>
                              <a:rPr lang="de-DE" i="1">
                                <a:latin typeface="Cambria Math"/>
                              </a:rPr>
                              <m:t>𝑎</m:t>
                            </m:r>
                          </m:e>
                          <m:sub>
                            <m:r>
                              <a:rPr lang="de-DE" b="0" i="1" smtClean="0">
                                <a:latin typeface="Cambria Math" panose="02040503050406030204" pitchFamily="18" charset="0"/>
                              </a:rPr>
                              <m:t>𝑃𝑊</m:t>
                            </m:r>
                          </m:sub>
                        </m:sSub>
                      </m:den>
                    </m:f>
                  </m:oMath>
                </a14:m>
                <a:endParaRPr lang="de-DE" dirty="0">
                  <a:latin typeface="Times New Roman" panose="02020603050405020304" pitchFamily="18" charset="0"/>
                  <a:cs typeface="Times New Roman" panose="02020603050405020304" pitchFamily="18" charset="0"/>
                </a:endParaRPr>
              </a:p>
            </p:txBody>
          </p:sp>
        </mc:Choice>
        <mc:Fallback xmlns="">
          <p:sp>
            <p:nvSpPr>
              <p:cNvPr id="36" name="Textfeld 35">
                <a:extLst>
                  <a:ext uri="{FF2B5EF4-FFF2-40B4-BE49-F238E27FC236}">
                    <a16:creationId xmlns:a16="http://schemas.microsoft.com/office/drawing/2014/main" id="{47CDE124-7098-44D2-9878-48274B1D1D93}"/>
                  </a:ext>
                </a:extLst>
              </p:cNvPr>
              <p:cNvSpPr txBox="1">
                <a:spLocks noRot="1" noChangeAspect="1" noMove="1" noResize="1" noEditPoints="1" noAdjustHandles="1" noChangeArrowheads="1" noChangeShapeType="1" noTextEdit="1"/>
              </p:cNvSpPr>
              <p:nvPr/>
            </p:nvSpPr>
            <p:spPr>
              <a:xfrm>
                <a:off x="7869472" y="4931657"/>
                <a:ext cx="598818" cy="497187"/>
              </a:xfrm>
              <a:prstGeom prst="rect">
                <a:avLst/>
              </a:prstGeom>
              <a:blipFill>
                <a:blip r:embed="rId11"/>
                <a:stretch>
                  <a:fillRect/>
                </a:stretch>
              </a:blipFill>
            </p:spPr>
            <p:txBody>
              <a:bodyPr/>
              <a:lstStyle/>
              <a:p>
                <a:r>
                  <a:rPr lang="de-DE">
                    <a:noFill/>
                  </a:rPr>
                  <a:t> </a:t>
                </a:r>
              </a:p>
            </p:txBody>
          </p:sp>
        </mc:Fallback>
      </mc:AlternateContent>
      <p:sp>
        <p:nvSpPr>
          <p:cNvPr id="37" name="TextBox 17">
            <a:extLst>
              <a:ext uri="{FF2B5EF4-FFF2-40B4-BE49-F238E27FC236}">
                <a16:creationId xmlns:a16="http://schemas.microsoft.com/office/drawing/2014/main" id="{A3CB4308-05C3-4BFD-B136-9696832D088E}"/>
              </a:ext>
            </a:extLst>
          </p:cNvPr>
          <p:cNvSpPr txBox="1"/>
          <p:nvPr/>
        </p:nvSpPr>
        <p:spPr>
          <a:xfrm>
            <a:off x="8499256" y="2670991"/>
            <a:ext cx="1638806" cy="5232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UK: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p:txBody>
      </p:sp>
      <p:sp>
        <p:nvSpPr>
          <p:cNvPr id="38" name="TextBox 18">
            <a:extLst>
              <a:ext uri="{FF2B5EF4-FFF2-40B4-BE49-F238E27FC236}">
                <a16:creationId xmlns:a16="http://schemas.microsoft.com/office/drawing/2014/main" id="{5F8F751D-747C-49AD-9742-2132F77A11DD}"/>
              </a:ext>
            </a:extLst>
          </p:cNvPr>
          <p:cNvSpPr txBox="1"/>
          <p:nvPr/>
        </p:nvSpPr>
        <p:spPr>
          <a:xfrm>
            <a:off x="7652450" y="5287062"/>
            <a:ext cx="886781" cy="5232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Portugal: </a:t>
            </a:r>
            <a:br>
              <a:rPr lang="en-US" sz="1400" dirty="0">
                <a:latin typeface="Times New Roman" panose="02020603050405020304" pitchFamily="18" charset="0"/>
                <a:cs typeface="Times New Roman" panose="02020603050405020304" pitchFamily="18" charset="0"/>
              </a:rPr>
            </a:b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1" name="TextBox 14">
                <a:extLst>
                  <a:ext uri="{FF2B5EF4-FFF2-40B4-BE49-F238E27FC236}">
                    <a16:creationId xmlns:a16="http://schemas.microsoft.com/office/drawing/2014/main" id="{30FE5A3B-61AA-42E6-9497-55C67F5DED0A}"/>
                  </a:ext>
                </a:extLst>
              </p:cNvPr>
              <p:cNvSpPr txBox="1"/>
              <p:nvPr/>
            </p:nvSpPr>
            <p:spPr>
              <a:xfrm>
                <a:off x="5392113" y="4616460"/>
                <a:ext cx="2230304" cy="82875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Portuguese worker wins: he can sell clothes for a relative price of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instead of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5</m:t>
                        </m:r>
                      </m:den>
                    </m:f>
                  </m:oMath>
                </a14:m>
                <a:endParaRPr lang="en-US" sz="1400" dirty="0">
                  <a:latin typeface="Times New Roman" panose="02020603050405020304" pitchFamily="18" charset="0"/>
                  <a:cs typeface="Times New Roman" panose="02020603050405020304" pitchFamily="18" charset="0"/>
                </a:endParaRPr>
              </a:p>
            </p:txBody>
          </p:sp>
        </mc:Choice>
        <mc:Fallback xmlns="">
          <p:sp>
            <p:nvSpPr>
              <p:cNvPr id="41" name="TextBox 14">
                <a:extLst>
                  <a:ext uri="{FF2B5EF4-FFF2-40B4-BE49-F238E27FC236}">
                    <a16:creationId xmlns:a16="http://schemas.microsoft.com/office/drawing/2014/main" id="{30FE5A3B-61AA-42E6-9497-55C67F5DED0A}"/>
                  </a:ext>
                </a:extLst>
              </p:cNvPr>
              <p:cNvSpPr txBox="1">
                <a:spLocks noRot="1" noChangeAspect="1" noMove="1" noResize="1" noEditPoints="1" noAdjustHandles="1" noChangeArrowheads="1" noChangeShapeType="1" noTextEdit="1"/>
              </p:cNvSpPr>
              <p:nvPr/>
            </p:nvSpPr>
            <p:spPr>
              <a:xfrm>
                <a:off x="5392113" y="4616460"/>
                <a:ext cx="2230304" cy="828753"/>
              </a:xfrm>
              <a:prstGeom prst="rect">
                <a:avLst/>
              </a:prstGeom>
              <a:blipFill>
                <a:blip r:embed="rId12"/>
                <a:stretch>
                  <a:fillRect l="-822" t="-735" r="-2740" b="-1471"/>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2" name="TextBox 39">
                <a:extLst>
                  <a:ext uri="{FF2B5EF4-FFF2-40B4-BE49-F238E27FC236}">
                    <a16:creationId xmlns:a16="http://schemas.microsoft.com/office/drawing/2014/main" id="{8F6B2887-3FA4-4416-9A48-80817522552C}"/>
                  </a:ext>
                </a:extLst>
              </p:cNvPr>
              <p:cNvSpPr txBox="1"/>
              <p:nvPr/>
            </p:nvSpPr>
            <p:spPr>
              <a:xfrm>
                <a:off x="5432645" y="2687593"/>
                <a:ext cx="2257972" cy="82894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rPr>
                  <a:t>British consumer wins: she can buy clothes for a relative price of </a:t>
                </a:r>
                <a14:m>
                  <m:oMath xmlns:m="http://schemas.openxmlformats.org/officeDocument/2006/math">
                    <m:f>
                      <m:fPr>
                        <m:ctrlPr>
                          <a:rPr lang="en-US" sz="1400" i="1">
                            <a:latin typeface="Cambria Math" panose="02040503050406030204" pitchFamily="18" charset="0"/>
                          </a:rPr>
                        </m:ctrlPr>
                      </m:fPr>
                      <m:num>
                        <m:r>
                          <a:rPr lang="de-DE" sz="1400" i="1">
                            <a:latin typeface="Cambria Math"/>
                          </a:rPr>
                          <m:t>1</m:t>
                        </m:r>
                      </m:num>
                      <m:den>
                        <m:r>
                          <a:rPr lang="de-DE" sz="1400" i="1">
                            <a:latin typeface="Cambria Math"/>
                          </a:rPr>
                          <m:t>3</m:t>
                        </m:r>
                      </m:den>
                    </m:f>
                  </m:oMath>
                </a14:m>
                <a:r>
                  <a:rPr lang="en-US" sz="1400" dirty="0">
                    <a:latin typeface="Times New Roman" panose="02020603050405020304" pitchFamily="18" charset="0"/>
                    <a:cs typeface="Times New Roman" panose="02020603050405020304" pitchFamily="18" charset="0"/>
                  </a:rPr>
                  <a:t> i</a:t>
                </a:r>
                <a14:m>
                  <m:oMath xmlns:m="http://schemas.openxmlformats.org/officeDocument/2006/math">
                    <m:r>
                      <m:rPr>
                        <m:sty m:val="p"/>
                      </m:rPr>
                      <a:rPr lang="de-DE" sz="1400" b="0" i="0" smtClean="0">
                        <a:latin typeface="Cambria Math" panose="02040503050406030204" pitchFamily="18" charset="0"/>
                      </a:rPr>
                      <m:t>nstead</m:t>
                    </m:r>
                    <m:r>
                      <a:rPr lang="de-DE" sz="1400" b="0" i="0" smtClean="0">
                        <a:latin typeface="Cambria Math" panose="02040503050406030204" pitchFamily="18" charset="0"/>
                      </a:rPr>
                      <m:t> </m:t>
                    </m:r>
                    <m:r>
                      <m:rPr>
                        <m:sty m:val="p"/>
                      </m:rPr>
                      <a:rPr lang="de-DE" sz="1400" b="0" i="0" smtClean="0">
                        <a:latin typeface="Cambria Math" panose="02040503050406030204" pitchFamily="18" charset="0"/>
                      </a:rPr>
                      <m:t>of</m:t>
                    </m:r>
                    <m:r>
                      <a:rPr lang="de-DE" sz="1400" b="0" i="0" smtClean="0">
                        <a:latin typeface="Cambria Math" panose="02040503050406030204" pitchFamily="18" charset="0"/>
                      </a:rPr>
                      <m:t> </m:t>
                    </m:r>
                    <m:f>
                      <m:fPr>
                        <m:ctrlPr>
                          <a:rPr lang="en-US" sz="1400" i="1">
                            <a:latin typeface="Cambria Math" panose="02040503050406030204" pitchFamily="18" charset="0"/>
                          </a:rPr>
                        </m:ctrlPr>
                      </m:fPr>
                      <m:num>
                        <m:r>
                          <a:rPr lang="de-DE" sz="1400" i="1">
                            <a:latin typeface="Cambria Math"/>
                          </a:rPr>
                          <m:t>2</m:t>
                        </m:r>
                      </m:num>
                      <m:den>
                        <m:r>
                          <a:rPr lang="de-DE" sz="1400" i="1">
                            <a:latin typeface="Cambria Math"/>
                          </a:rPr>
                          <m:t>3</m:t>
                        </m:r>
                      </m:den>
                    </m:f>
                  </m:oMath>
                </a14:m>
                <a:endParaRPr lang="en-US" sz="1400" dirty="0">
                  <a:latin typeface="Times New Roman" panose="02020603050405020304" pitchFamily="18" charset="0"/>
                  <a:cs typeface="Times New Roman" panose="02020603050405020304" pitchFamily="18" charset="0"/>
                </a:endParaRPr>
              </a:p>
            </p:txBody>
          </p:sp>
        </mc:Choice>
        <mc:Fallback xmlns="">
          <p:sp>
            <p:nvSpPr>
              <p:cNvPr id="42" name="TextBox 39">
                <a:extLst>
                  <a:ext uri="{FF2B5EF4-FFF2-40B4-BE49-F238E27FC236}">
                    <a16:creationId xmlns:a16="http://schemas.microsoft.com/office/drawing/2014/main" id="{8F6B2887-3FA4-4416-9A48-80817522552C}"/>
                  </a:ext>
                </a:extLst>
              </p:cNvPr>
              <p:cNvSpPr txBox="1">
                <a:spLocks noRot="1" noChangeAspect="1" noMove="1" noResize="1" noEditPoints="1" noAdjustHandles="1" noChangeArrowheads="1" noChangeShapeType="1" noTextEdit="1"/>
              </p:cNvSpPr>
              <p:nvPr/>
            </p:nvSpPr>
            <p:spPr>
              <a:xfrm>
                <a:off x="5432645" y="2687593"/>
                <a:ext cx="2257972" cy="828945"/>
              </a:xfrm>
              <a:prstGeom prst="rect">
                <a:avLst/>
              </a:prstGeom>
              <a:blipFill>
                <a:blip r:embed="rId13"/>
                <a:stretch>
                  <a:fillRect l="-809" t="-1471" r="-1887" b="-735"/>
                </a:stretch>
              </a:blipFill>
            </p:spPr>
            <p:txBody>
              <a:bodyPr/>
              <a:lstStyle/>
              <a:p>
                <a:r>
                  <a:rPr lang="de-DE">
                    <a:noFill/>
                  </a:rPr>
                  <a:t> </a:t>
                </a:r>
              </a:p>
            </p:txBody>
          </p:sp>
        </mc:Fallback>
      </mc:AlternateContent>
      <p:sp>
        <p:nvSpPr>
          <p:cNvPr id="44" name="Textfeld 43">
            <a:extLst>
              <a:ext uri="{FF2B5EF4-FFF2-40B4-BE49-F238E27FC236}">
                <a16:creationId xmlns:a16="http://schemas.microsoft.com/office/drawing/2014/main" id="{1A22598E-5425-4A36-864D-2F46D2F31408}"/>
              </a:ext>
            </a:extLst>
          </p:cNvPr>
          <p:cNvSpPr txBox="1">
            <a:spLocks/>
          </p:cNvSpPr>
          <p:nvPr/>
        </p:nvSpPr>
        <p:spPr>
          <a:xfrm>
            <a:off x="1655804" y="116712"/>
            <a:ext cx="8208912" cy="720000"/>
          </a:xfrm>
          <a:prstGeom prst="rect">
            <a:avLst/>
          </a:prstGeom>
          <a:noFill/>
          <a:ln>
            <a:noFill/>
          </a:ln>
        </p:spPr>
        <p:txBody>
          <a:bodyPr wrap="square" rtlCol="0" anchor="ctr" anchorCtr="0">
            <a:noAutofit/>
          </a:bodyPr>
          <a:lstStyle/>
          <a:p>
            <a:pPr algn="ctr"/>
            <a:r>
              <a:rPr lang="en-US" sz="2800" b="1" dirty="0">
                <a:latin typeface="Times New Roman" panose="02020603050405020304" pitchFamily="18" charset="0"/>
                <a:cs typeface="Times New Roman" panose="02020603050405020304" pitchFamily="18" charset="0"/>
              </a:rPr>
              <a:t>Ricardo model by specialization according to comparative cost advantages</a:t>
            </a:r>
            <a:endParaRPr lang="de-DE" sz="2800" b="1" dirty="0">
              <a:latin typeface="Times New Roman" panose="02020603050405020304" pitchFamily="18" charset="0"/>
              <a:cs typeface="Times New Roman" panose="02020603050405020304" pitchFamily="18" charset="0"/>
            </a:endParaRPr>
          </a:p>
        </p:txBody>
      </p:sp>
      <p:sp>
        <p:nvSpPr>
          <p:cNvPr id="3" name="Textfeld 2">
            <a:extLst>
              <a:ext uri="{FF2B5EF4-FFF2-40B4-BE49-F238E27FC236}">
                <a16:creationId xmlns:a16="http://schemas.microsoft.com/office/drawing/2014/main" id="{871D7625-4659-4B02-B495-DBE4712744A5}"/>
              </a:ext>
            </a:extLst>
          </p:cNvPr>
          <p:cNvSpPr txBox="1"/>
          <p:nvPr/>
        </p:nvSpPr>
        <p:spPr>
          <a:xfrm>
            <a:off x="1809316" y="1000559"/>
            <a:ext cx="2267993"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UK </a:t>
            </a:r>
            <a:r>
              <a:rPr lang="de-DE" dirty="0" err="1">
                <a:latin typeface="Times New Roman" panose="02020603050405020304" pitchFamily="18" charset="0"/>
                <a:cs typeface="Times New Roman" panose="02020603050405020304" pitchFamily="18" charset="0"/>
              </a:rPr>
              <a:t>is</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producing</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Wine</a:t>
            </a:r>
            <a:endParaRPr lang="de-DE" dirty="0">
              <a:latin typeface="Times New Roman" panose="02020603050405020304" pitchFamily="18" charset="0"/>
              <a:cs typeface="Times New Roman" panose="02020603050405020304" pitchFamily="18" charset="0"/>
            </a:endParaRPr>
          </a:p>
        </p:txBody>
      </p:sp>
      <p:sp>
        <p:nvSpPr>
          <p:cNvPr id="45" name="Textfeld 44">
            <a:extLst>
              <a:ext uri="{FF2B5EF4-FFF2-40B4-BE49-F238E27FC236}">
                <a16:creationId xmlns:a16="http://schemas.microsoft.com/office/drawing/2014/main" id="{91469601-E696-4C62-9E17-EE1B3D0F15DF}"/>
              </a:ext>
            </a:extLst>
          </p:cNvPr>
          <p:cNvSpPr txBox="1"/>
          <p:nvPr/>
        </p:nvSpPr>
        <p:spPr>
          <a:xfrm>
            <a:off x="6190015" y="963222"/>
            <a:ext cx="2884123" cy="369332"/>
          </a:xfrm>
          <a:prstGeom prst="rect">
            <a:avLst/>
          </a:prstGeom>
          <a:noFill/>
        </p:spPr>
        <p:txBody>
          <a:bodyPr wrap="none" rtlCol="0">
            <a:spAutoFit/>
          </a:bodyPr>
          <a:lstStyle/>
          <a:p>
            <a:r>
              <a:rPr lang="de-DE" dirty="0">
                <a:latin typeface="Times New Roman" panose="02020603050405020304" pitchFamily="18" charset="0"/>
                <a:cs typeface="Times New Roman" panose="02020603050405020304" pitchFamily="18" charset="0"/>
              </a:rPr>
              <a:t>Portugal </a:t>
            </a:r>
            <a:r>
              <a:rPr lang="de-DE" dirty="0" err="1">
                <a:latin typeface="Times New Roman" panose="02020603050405020304" pitchFamily="18" charset="0"/>
                <a:cs typeface="Times New Roman" panose="02020603050405020304" pitchFamily="18" charset="0"/>
              </a:rPr>
              <a:t>is</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producing</a:t>
            </a:r>
            <a:r>
              <a:rPr lang="de-DE" dirty="0">
                <a:latin typeface="Times New Roman" panose="02020603050405020304" pitchFamily="18" charset="0"/>
                <a:cs typeface="Times New Roman" panose="02020603050405020304" pitchFamily="18" charset="0"/>
              </a:rPr>
              <a:t> </a:t>
            </a:r>
            <a:r>
              <a:rPr lang="de-DE" dirty="0" err="1">
                <a:latin typeface="Times New Roman" panose="02020603050405020304" pitchFamily="18" charset="0"/>
                <a:cs typeface="Times New Roman" panose="02020603050405020304" pitchFamily="18" charset="0"/>
              </a:rPr>
              <a:t>clothes</a:t>
            </a:r>
            <a:endParaRPr lang="de-DE" dirty="0">
              <a:latin typeface="Times New Roman" panose="02020603050405020304" pitchFamily="18" charset="0"/>
              <a:cs typeface="Times New Roman" panose="02020603050405020304" pitchFamily="18" charset="0"/>
            </a:endParaRPr>
          </a:p>
        </p:txBody>
      </p:sp>
      <p:sp>
        <p:nvSpPr>
          <p:cNvPr id="43" name="TextBox 14">
            <a:extLst>
              <a:ext uri="{FF2B5EF4-FFF2-40B4-BE49-F238E27FC236}">
                <a16:creationId xmlns:a16="http://schemas.microsoft.com/office/drawing/2014/main" id="{180D3DB3-A052-4609-843A-22A3E8A475F4}"/>
              </a:ext>
            </a:extLst>
          </p:cNvPr>
          <p:cNvSpPr txBox="1"/>
          <p:nvPr/>
        </p:nvSpPr>
        <p:spPr>
          <a:xfrm>
            <a:off x="2761886" y="5711866"/>
            <a:ext cx="6280853" cy="307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dirty="0">
                <a:latin typeface="Times New Roman" panose="02020603050405020304" pitchFamily="18" charset="0"/>
                <a:cs typeface="Times New Roman" panose="02020603050405020304" pitchFamily="18" charset="0"/>
                <a:sym typeface="Wingdings" panose="05000000000000000000" pitchFamily="2" charset="2"/>
              </a:rPr>
              <a:t> UK produces wine and Portugal produces clothes!!!</a:t>
            </a:r>
            <a:endParaRPr lang="en-US" sz="1400"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46" name="TextBox 17"/>
              <p:cNvSpPr txBox="1"/>
              <p:nvPr/>
            </p:nvSpPr>
            <p:spPr>
              <a:xfrm>
                <a:off x="817842" y="2555147"/>
                <a:ext cx="2024840" cy="616323"/>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𝑃𝐶</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6" name="TextBox 17"/>
              <p:cNvSpPr txBox="1">
                <a:spLocks noRot="1" noChangeAspect="1" noMove="1" noResize="1" noEditPoints="1" noAdjustHandles="1" noChangeArrowheads="1" noChangeShapeType="1" noTextEdit="1"/>
              </p:cNvSpPr>
              <p:nvPr/>
            </p:nvSpPr>
            <p:spPr>
              <a:xfrm>
                <a:off x="817842" y="2555147"/>
                <a:ext cx="2024840" cy="616323"/>
              </a:xfrm>
              <a:prstGeom prst="rect">
                <a:avLst/>
              </a:prstGeom>
              <a:blipFill>
                <a:blip r:embed="rId14"/>
                <a:stretch>
                  <a:fillRect/>
                </a:stretch>
              </a:blipFill>
            </p:spPr>
            <p:txBody>
              <a:bodyPr/>
              <a:lstStyle/>
              <a:p>
                <a:r>
                  <a:rPr lang="de-DE">
                    <a:noFill/>
                  </a:rPr>
                  <a:t> </a:t>
                </a:r>
              </a:p>
            </p:txBody>
          </p:sp>
        </mc:Fallback>
      </mc:AlternateContent>
      <mc:AlternateContent xmlns:mc="http://schemas.openxmlformats.org/markup-compatibility/2006" xmlns:a14="http://schemas.microsoft.com/office/drawing/2010/main">
        <mc:Choice Requires="a14">
          <p:sp>
            <p:nvSpPr>
              <p:cNvPr id="47" name="TextBox 18"/>
              <p:cNvSpPr txBox="1"/>
              <p:nvPr/>
            </p:nvSpPr>
            <p:spPr>
              <a:xfrm>
                <a:off x="1471628" y="4676025"/>
                <a:ext cx="675377" cy="616323"/>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14:m>
                  <m:oMathPara xmlns:m="http://schemas.openxmlformats.org/officeDocument/2006/math">
                    <m:oMathParaPr>
                      <m:jc m:val="centerGroup"/>
                    </m:oMathParaPr>
                    <m:oMath xmlns:m="http://schemas.openxmlformats.org/officeDocument/2006/math">
                      <m:f>
                        <m:fPr>
                          <m:ctrlPr>
                            <a:rPr lang="en-US" sz="1814" i="1" smtClean="0">
                              <a:latin typeface="Cambria Math" panose="02040503050406030204" pitchFamily="18" charset="0"/>
                            </a:rPr>
                          </m:ctrlPr>
                        </m:fPr>
                        <m:num>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𝑈𝑊</m:t>
                              </m:r>
                            </m:sub>
                          </m:sSub>
                        </m:num>
                        <m:den>
                          <m:sSub>
                            <m:sSubPr>
                              <m:ctrlPr>
                                <a:rPr lang="en-US" sz="1814" i="1">
                                  <a:latin typeface="Cambria Math" panose="02040503050406030204" pitchFamily="18" charset="0"/>
                                </a:rPr>
                              </m:ctrlPr>
                            </m:sSubPr>
                            <m:e>
                              <m:r>
                                <a:rPr lang="de-DE" sz="1814" i="1">
                                  <a:latin typeface="Cambria Math"/>
                                </a:rPr>
                                <m:t>𝑎</m:t>
                              </m:r>
                            </m:e>
                            <m:sub>
                              <m:r>
                                <a:rPr lang="de-DE" sz="1814" b="0" i="1" smtClean="0">
                                  <a:latin typeface="Cambria Math" panose="02040503050406030204" pitchFamily="18" charset="0"/>
                                </a:rPr>
                                <m:t>𝑈𝐶</m:t>
                              </m:r>
                            </m:sub>
                          </m:sSub>
                        </m:den>
                      </m:f>
                    </m:oMath>
                  </m:oMathPara>
                </a14:m>
                <a:endParaRPr lang="en-US" sz="1814" dirty="0">
                  <a:latin typeface="Times New Roman" panose="02020603050405020304" pitchFamily="18" charset="0"/>
                  <a:cs typeface="Times New Roman" panose="02020603050405020304" pitchFamily="18" charset="0"/>
                </a:endParaRPr>
              </a:p>
            </p:txBody>
          </p:sp>
        </mc:Choice>
        <mc:Fallback xmlns="">
          <p:sp>
            <p:nvSpPr>
              <p:cNvPr id="47" name="TextBox 18"/>
              <p:cNvSpPr txBox="1">
                <a:spLocks noRot="1" noChangeAspect="1" noMove="1" noResize="1" noEditPoints="1" noAdjustHandles="1" noChangeArrowheads="1" noChangeShapeType="1" noTextEdit="1"/>
              </p:cNvSpPr>
              <p:nvPr/>
            </p:nvSpPr>
            <p:spPr>
              <a:xfrm>
                <a:off x="1471628" y="4676025"/>
                <a:ext cx="675377" cy="616323"/>
              </a:xfrm>
              <a:prstGeom prst="rect">
                <a:avLst/>
              </a:prstGeom>
              <a:blipFill>
                <a:blip r:embed="rId15"/>
                <a:stretch>
                  <a:fillRect/>
                </a:stretch>
              </a:blipFill>
            </p:spPr>
            <p:txBody>
              <a:bodyPr/>
              <a:lstStyle/>
              <a:p>
                <a:r>
                  <a:rPr lang="de-DE">
                    <a:noFill/>
                  </a:rPr>
                  <a:t> </a:t>
                </a:r>
              </a:p>
            </p:txBody>
          </p:sp>
        </mc:Fallback>
      </mc:AlternateContent>
      <p:sp>
        <p:nvSpPr>
          <p:cNvPr id="48" name="TextBox 21"/>
          <p:cNvSpPr txBox="1"/>
          <p:nvPr/>
        </p:nvSpPr>
        <p:spPr>
          <a:xfrm>
            <a:off x="82867" y="3768974"/>
            <a:ext cx="1336456" cy="343620"/>
          </a:xfrm>
          <a:prstGeom prst="rect">
            <a:avLst/>
          </a:prstGeom>
          <a:noFill/>
        </p:spPr>
        <p:txBody>
          <a:bodyPr wrap="non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World market</a:t>
            </a:r>
            <a:endParaRPr lang="en-US" sz="1814" dirty="0">
              <a:latin typeface="Times New Roman" panose="02020603050405020304" pitchFamily="18" charset="0"/>
              <a:cs typeface="Times New Roman" panose="02020603050405020304" pitchFamily="18" charset="0"/>
            </a:endParaRPr>
          </a:p>
        </p:txBody>
      </p:sp>
      <p:sp>
        <p:nvSpPr>
          <p:cNvPr id="49" name="Rechteck 48"/>
          <p:cNvSpPr/>
          <p:nvPr/>
        </p:nvSpPr>
        <p:spPr>
          <a:xfrm>
            <a:off x="-8478" y="2498346"/>
            <a:ext cx="1514168"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Portugal: </a:t>
            </a:r>
            <a:br>
              <a:rPr lang="en-US" sz="1400" dirty="0">
                <a:latin typeface="Times New Roman" panose="02020603050405020304" pitchFamily="18" charset="0"/>
                <a:cs typeface="Times New Roman" panose="02020603050405020304" pitchFamily="18" charset="0"/>
              </a:rPr>
            </a:br>
            <a:endParaRPr lang="de-DE" sz="1400" dirty="0"/>
          </a:p>
        </p:txBody>
      </p:sp>
      <p:sp>
        <p:nvSpPr>
          <p:cNvPr id="50" name="Rechteck 49"/>
          <p:cNvSpPr/>
          <p:nvPr/>
        </p:nvSpPr>
        <p:spPr>
          <a:xfrm>
            <a:off x="7635" y="4640328"/>
            <a:ext cx="1514168" cy="523220"/>
          </a:xfrm>
          <a:prstGeom prst="rect">
            <a:avLst/>
          </a:prstGeom>
        </p:spPr>
        <p:txBody>
          <a:bodyPr wrap="square">
            <a:spAutoFit/>
          </a:bodyPr>
          <a:lstStyle/>
          <a:p>
            <a:r>
              <a:rPr lang="en-US" sz="1400" dirty="0">
                <a:latin typeface="Times New Roman" panose="02020603050405020304" pitchFamily="18" charset="0"/>
                <a:cs typeface="Times New Roman" panose="02020603050405020304" pitchFamily="18" charset="0"/>
              </a:rPr>
              <a:t>UK: </a:t>
            </a:r>
            <a:br>
              <a:rPr lang="en-US" sz="1400" dirty="0">
                <a:latin typeface="Times New Roman" panose="02020603050405020304" pitchFamily="18" charset="0"/>
                <a:cs typeface="Times New Roman" panose="02020603050405020304" pitchFamily="18" charset="0"/>
              </a:rPr>
            </a:br>
            <a:endParaRPr lang="de-DE" sz="1400" dirty="0"/>
          </a:p>
        </p:txBody>
      </p:sp>
      <p:sp>
        <p:nvSpPr>
          <p:cNvPr id="53" name="TextBox 11"/>
          <p:cNvSpPr txBox="1"/>
          <p:nvPr/>
        </p:nvSpPr>
        <p:spPr>
          <a:xfrm>
            <a:off x="1340371" y="1814531"/>
            <a:ext cx="2843030" cy="343620"/>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Liter </a:t>
            </a:r>
            <a:r>
              <a:rPr lang="de-DE" sz="1633" dirty="0" err="1">
                <a:latin typeface="Times New Roman" panose="02020603050405020304" pitchFamily="18" charset="0"/>
                <a:cs typeface="Times New Roman" panose="02020603050405020304" pitchFamily="18" charset="0"/>
              </a:rPr>
              <a:t>wine</a:t>
            </a:r>
            <a:r>
              <a:rPr lang="de-DE" sz="1633" dirty="0">
                <a:latin typeface="Times New Roman" panose="02020603050405020304" pitchFamily="18" charset="0"/>
                <a:cs typeface="Times New Roman" panose="02020603050405020304" pitchFamily="18" charset="0"/>
              </a:rPr>
              <a:t> </a:t>
            </a:r>
            <a:r>
              <a:rPr lang="de-DE" sz="1633" dirty="0" err="1">
                <a:latin typeface="Times New Roman" panose="02020603050405020304" pitchFamily="18" charset="0"/>
                <a:cs typeface="Times New Roman" panose="02020603050405020304" pitchFamily="18" charset="0"/>
              </a:rPr>
              <a:t>for</a:t>
            </a:r>
            <a:r>
              <a:rPr lang="de-DE" sz="1633" dirty="0">
                <a:latin typeface="Times New Roman" panose="02020603050405020304" pitchFamily="18" charset="0"/>
                <a:cs typeface="Times New Roman" panose="02020603050405020304" pitchFamily="18" charset="0"/>
              </a:rPr>
              <a:t> 3 </a:t>
            </a:r>
            <a:r>
              <a:rPr lang="de-DE" sz="1633" dirty="0" err="1">
                <a:latin typeface="Times New Roman" panose="02020603050405020304" pitchFamily="18" charset="0"/>
                <a:cs typeface="Times New Roman" panose="02020603050405020304" pitchFamily="18" charset="0"/>
              </a:rPr>
              <a:t>clothes</a:t>
            </a:r>
            <a:endParaRPr lang="en-US" sz="1814" dirty="0">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54" name="TextBox 11"/>
              <p:cNvSpPr txBox="1"/>
              <p:nvPr/>
            </p:nvSpPr>
            <p:spPr>
              <a:xfrm>
                <a:off x="6182155" y="1847727"/>
                <a:ext cx="3009056" cy="44877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de-DE" sz="1633" dirty="0">
                    <a:latin typeface="Times New Roman" panose="02020603050405020304" pitchFamily="18" charset="0"/>
                    <a:cs typeface="Times New Roman" panose="02020603050405020304" pitchFamily="18" charset="0"/>
                  </a:rPr>
                  <a:t>1 c</a:t>
                </a:r>
                <a14:m>
                  <m:oMath xmlns:m="http://schemas.openxmlformats.org/officeDocument/2006/math">
                    <m:r>
                      <m:rPr>
                        <m:sty m:val="p"/>
                      </m:rPr>
                      <a:rPr lang="de-DE" sz="1633" b="0" i="0" smtClean="0">
                        <a:latin typeface="Cambria Math" panose="02040503050406030204" pitchFamily="18" charset="0"/>
                        <a:cs typeface="Times New Roman" panose="02020603050405020304" pitchFamily="18" charset="0"/>
                      </a:rPr>
                      <m:t>lothes</m:t>
                    </m:r>
                    <m:r>
                      <a:rPr lang="de-DE" sz="1633" b="0" i="0" smtClean="0">
                        <a:latin typeface="Cambria Math" panose="02040503050406030204" pitchFamily="18" charset="0"/>
                        <a:cs typeface="Times New Roman" panose="02020603050405020304" pitchFamily="18" charset="0"/>
                      </a:rPr>
                      <m:t> </m:t>
                    </m:r>
                    <m:r>
                      <m:rPr>
                        <m:sty m:val="p"/>
                      </m:rPr>
                      <a:rPr lang="de-DE" sz="1633" b="0" i="0" smtClean="0">
                        <a:latin typeface="Cambria Math" panose="02040503050406030204" pitchFamily="18" charset="0"/>
                        <a:cs typeface="Times New Roman" panose="02020603050405020304" pitchFamily="18" charset="0"/>
                      </a:rPr>
                      <m:t>for</m:t>
                    </m:r>
                    <m:r>
                      <a:rPr lang="de-DE" sz="1633" b="0" i="0" smtClean="0">
                        <a:latin typeface="Cambria Math" panose="02040503050406030204" pitchFamily="18" charset="0"/>
                        <a:cs typeface="Times New Roman" panose="02020603050405020304" pitchFamily="18" charset="0"/>
                      </a:rPr>
                      <m:t> </m:t>
                    </m:r>
                    <m:f>
                      <m:fPr>
                        <m:ctrlPr>
                          <a:rPr lang="de-DE" sz="1633" i="1" smtClean="0">
                            <a:latin typeface="Cambria Math" panose="02040503050406030204" pitchFamily="18" charset="0"/>
                            <a:cs typeface="Times New Roman" panose="02020603050405020304" pitchFamily="18" charset="0"/>
                          </a:rPr>
                        </m:ctrlPr>
                      </m:fPr>
                      <m:num>
                        <m:r>
                          <a:rPr lang="de-DE" sz="1633" b="0" i="1" smtClean="0">
                            <a:latin typeface="Cambria Math" panose="02040503050406030204" pitchFamily="18" charset="0"/>
                            <a:cs typeface="Times New Roman" panose="02020603050405020304" pitchFamily="18" charset="0"/>
                          </a:rPr>
                          <m:t>1</m:t>
                        </m:r>
                      </m:num>
                      <m:den>
                        <m:r>
                          <a:rPr lang="de-DE" sz="1633" b="0" i="1" smtClean="0">
                            <a:latin typeface="Cambria Math" panose="02040503050406030204" pitchFamily="18" charset="0"/>
                            <a:cs typeface="Times New Roman" panose="02020603050405020304" pitchFamily="18" charset="0"/>
                          </a:rPr>
                          <m:t>3</m:t>
                        </m:r>
                      </m:den>
                    </m:f>
                    <m:r>
                      <a:rPr lang="de-DE" sz="1633" b="0" i="1" smtClean="0">
                        <a:latin typeface="Cambria Math" panose="02040503050406030204" pitchFamily="18" charset="0"/>
                        <a:cs typeface="Times New Roman" panose="02020603050405020304" pitchFamily="18" charset="0"/>
                      </a:rPr>
                      <m:t>=0,</m:t>
                    </m:r>
                    <m:bar>
                      <m:barPr>
                        <m:pos m:val="top"/>
                        <m:ctrlPr>
                          <a:rPr lang="de-DE" sz="1633" b="0" i="1" smtClean="0">
                            <a:latin typeface="Cambria Math" panose="02040503050406030204" pitchFamily="18" charset="0"/>
                            <a:cs typeface="Times New Roman" panose="02020603050405020304" pitchFamily="18" charset="0"/>
                          </a:rPr>
                        </m:ctrlPr>
                      </m:barPr>
                      <m:e>
                        <m:r>
                          <a:rPr lang="de-DE" sz="1633" b="0" i="1" smtClean="0">
                            <a:latin typeface="Cambria Math" panose="02040503050406030204" pitchFamily="18" charset="0"/>
                            <a:cs typeface="Times New Roman" panose="02020603050405020304" pitchFamily="18" charset="0"/>
                          </a:rPr>
                          <m:t>3</m:t>
                        </m:r>
                      </m:e>
                    </m:bar>
                  </m:oMath>
                </a14:m>
                <a:r>
                  <a:rPr lang="de-DE" sz="1633" dirty="0">
                    <a:latin typeface="Times New Roman" panose="02020603050405020304" pitchFamily="18" charset="0"/>
                    <a:cs typeface="Times New Roman" panose="02020603050405020304" pitchFamily="18" charset="0"/>
                  </a:rPr>
                  <a:t> Liter </a:t>
                </a:r>
                <a:r>
                  <a:rPr lang="de-DE" sz="1633" dirty="0" err="1">
                    <a:latin typeface="Times New Roman" panose="02020603050405020304" pitchFamily="18" charset="0"/>
                    <a:cs typeface="Times New Roman" panose="02020603050405020304" pitchFamily="18" charset="0"/>
                  </a:rPr>
                  <a:t>Wine</a:t>
                </a:r>
                <a:endParaRPr lang="en-US" sz="1814" dirty="0">
                  <a:latin typeface="Times New Roman" panose="02020603050405020304" pitchFamily="18" charset="0"/>
                  <a:cs typeface="Times New Roman" panose="02020603050405020304" pitchFamily="18" charset="0"/>
                </a:endParaRPr>
              </a:p>
            </p:txBody>
          </p:sp>
        </mc:Choice>
        <mc:Fallback xmlns="">
          <p:sp>
            <p:nvSpPr>
              <p:cNvPr id="54" name="TextBox 11"/>
              <p:cNvSpPr txBox="1">
                <a:spLocks noRot="1" noChangeAspect="1" noMove="1" noResize="1" noEditPoints="1" noAdjustHandles="1" noChangeArrowheads="1" noChangeShapeType="1" noTextEdit="1"/>
              </p:cNvSpPr>
              <p:nvPr/>
            </p:nvSpPr>
            <p:spPr>
              <a:xfrm>
                <a:off x="6182155" y="1847727"/>
                <a:ext cx="3009056" cy="448777"/>
              </a:xfrm>
              <a:prstGeom prst="rect">
                <a:avLst/>
              </a:prstGeom>
              <a:blipFill>
                <a:blip r:embed="rId16"/>
                <a:stretch>
                  <a:fillRect l="-1215" b="-5405"/>
                </a:stretch>
              </a:blipFill>
            </p:spPr>
            <p:txBody>
              <a:bodyPr/>
              <a:lstStyle/>
              <a:p>
                <a:r>
                  <a:rPr lang="de-DE">
                    <a:noFill/>
                  </a:rPr>
                  <a:t> </a:t>
                </a:r>
              </a:p>
            </p:txBody>
          </p:sp>
        </mc:Fallback>
      </mc:AlternateContent>
      <p:sp>
        <p:nvSpPr>
          <p:cNvPr id="39" name="Rechteck 38">
            <a:extLst>
              <a:ext uri="{FF2B5EF4-FFF2-40B4-BE49-F238E27FC236}">
                <a16:creationId xmlns:a16="http://schemas.microsoft.com/office/drawing/2014/main" id="{7EBBF826-0C96-4B44-B665-F8A6BFE7AB81}"/>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mc:AlternateContent xmlns:mc="http://schemas.openxmlformats.org/markup-compatibility/2006" xmlns:a14="http://schemas.microsoft.com/office/drawing/2010/main">
        <mc:Choice Requires="a14">
          <p:sp>
            <p:nvSpPr>
              <p:cNvPr id="4" name="TextBox 14">
                <a:extLst>
                  <a:ext uri="{FF2B5EF4-FFF2-40B4-BE49-F238E27FC236}">
                    <a16:creationId xmlns:a16="http://schemas.microsoft.com/office/drawing/2014/main" id="{3698BD4A-94BD-68A3-7AB0-6C60FF59A1AA}"/>
                  </a:ext>
                </a:extLst>
              </p:cNvPr>
              <p:cNvSpPr txBox="1"/>
              <p:nvPr/>
            </p:nvSpPr>
            <p:spPr>
              <a:xfrm>
                <a:off x="2710902" y="4456366"/>
                <a:ext cx="2673187" cy="950581"/>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British worker wins: she can sell wine for a relative price of 3 instead of </a:t>
                </a:r>
                <a14:m>
                  <m:oMath xmlns:m="http://schemas.openxmlformats.org/officeDocument/2006/math">
                    <m:r>
                      <a:rPr lang="de-DE" sz="1633" b="0" i="0" smtClean="0">
                        <a:latin typeface="Cambria Math" panose="02040503050406030204" pitchFamily="18" charset="0"/>
                      </a:rPr>
                      <m:t> </m:t>
                    </m:r>
                    <m:f>
                      <m:fPr>
                        <m:ctrlPr>
                          <a:rPr lang="en-US" sz="1633" i="1">
                            <a:latin typeface="Cambria Math" panose="02040503050406030204" pitchFamily="18" charset="0"/>
                          </a:rPr>
                        </m:ctrlPr>
                      </m:fPr>
                      <m:num>
                        <m:r>
                          <a:rPr lang="de-DE" sz="1633" i="1">
                            <a:latin typeface="Cambria Math"/>
                          </a:rPr>
                          <m:t>3</m:t>
                        </m:r>
                      </m:num>
                      <m:den>
                        <m:r>
                          <a:rPr lang="de-DE" sz="1633" i="1">
                            <a:latin typeface="Cambria Math"/>
                          </a:rPr>
                          <m:t>2</m:t>
                        </m:r>
                      </m:den>
                    </m:f>
                  </m:oMath>
                </a14:m>
                <a:endParaRPr lang="en-US" sz="1633" dirty="0">
                  <a:latin typeface="Times New Roman" panose="02020603050405020304" pitchFamily="18" charset="0"/>
                  <a:cs typeface="Times New Roman" panose="02020603050405020304" pitchFamily="18" charset="0"/>
                </a:endParaRPr>
              </a:p>
            </p:txBody>
          </p:sp>
        </mc:Choice>
        <mc:Fallback xmlns="">
          <p:sp>
            <p:nvSpPr>
              <p:cNvPr id="4" name="TextBox 14">
                <a:extLst>
                  <a:ext uri="{FF2B5EF4-FFF2-40B4-BE49-F238E27FC236}">
                    <a16:creationId xmlns:a16="http://schemas.microsoft.com/office/drawing/2014/main" id="{3698BD4A-94BD-68A3-7AB0-6C60FF59A1AA}"/>
                  </a:ext>
                </a:extLst>
              </p:cNvPr>
              <p:cNvSpPr txBox="1">
                <a:spLocks noRot="1" noChangeAspect="1" noMove="1" noResize="1" noEditPoints="1" noAdjustHandles="1" noChangeArrowheads="1" noChangeShapeType="1" noTextEdit="1"/>
              </p:cNvSpPr>
              <p:nvPr/>
            </p:nvSpPr>
            <p:spPr>
              <a:xfrm>
                <a:off x="2710902" y="4456366"/>
                <a:ext cx="2673187" cy="950581"/>
              </a:xfrm>
              <a:prstGeom prst="rect">
                <a:avLst/>
              </a:prstGeom>
              <a:blipFill>
                <a:blip r:embed="rId17"/>
                <a:stretch>
                  <a:fillRect l="-1370" t="-1923" b="-1923"/>
                </a:stretch>
              </a:blipFill>
            </p:spPr>
            <p:txBody>
              <a:bodyPr/>
              <a:lstStyle/>
              <a:p>
                <a:r>
                  <a:rPr lang="de-DE">
                    <a:noFill/>
                  </a:rPr>
                  <a:t> </a:t>
                </a:r>
              </a:p>
            </p:txBody>
          </p:sp>
        </mc:Fallback>
      </mc:AlternateContent>
      <p:sp>
        <p:nvSpPr>
          <p:cNvPr id="5" name="TextBox 39">
            <a:extLst>
              <a:ext uri="{FF2B5EF4-FFF2-40B4-BE49-F238E27FC236}">
                <a16:creationId xmlns:a16="http://schemas.microsoft.com/office/drawing/2014/main" id="{A89000E9-8D38-5A66-748A-E7F54863B41D}"/>
              </a:ext>
            </a:extLst>
          </p:cNvPr>
          <p:cNvSpPr txBox="1"/>
          <p:nvPr/>
        </p:nvSpPr>
        <p:spPr>
          <a:xfrm>
            <a:off x="2676649" y="2852368"/>
            <a:ext cx="2843030" cy="846194"/>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633" dirty="0">
                <a:latin typeface="Times New Roman" panose="02020603050405020304" pitchFamily="18" charset="0"/>
                <a:cs typeface="Times New Roman" panose="02020603050405020304" pitchFamily="18" charset="0"/>
              </a:rPr>
              <a:t>Portuguese consumer wins: he can buy wine for a relative price of 3 instead of 5</a:t>
            </a:r>
          </a:p>
        </p:txBody>
      </p:sp>
    </p:spTree>
    <p:extLst>
      <p:ext uri="{BB962C8B-B14F-4D97-AF65-F5344CB8AC3E}">
        <p14:creationId xmlns:p14="http://schemas.microsoft.com/office/powerpoint/2010/main" val="274960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5"/>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8"/>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19"/>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21"/>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23"/>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2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7"/>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8"/>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29"/>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5"/>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2"/>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36"/>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37"/>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38"/>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41"/>
                                        </p:tgtEl>
                                        <p:attrNameLst>
                                          <p:attrName>style.visibility</p:attrName>
                                        </p:attrNameLst>
                                      </p:cBhvr>
                                      <p:to>
                                        <p:strVal val="visible"/>
                                      </p:to>
                                    </p:set>
                                  </p:childTnLst>
                                </p:cTn>
                              </p:par>
                              <p:par>
                                <p:cTn id="49" presetID="1" presetClass="entr" presetSubtype="0" fill="hold" grpId="0" nodeType="withEffect">
                                  <p:stCondLst>
                                    <p:cond delay="0"/>
                                  </p:stCondLst>
                                  <p:childTnLst>
                                    <p:set>
                                      <p:cBhvr>
                                        <p:cTn id="50" dur="1" fill="hold">
                                          <p:stCondLst>
                                            <p:cond delay="0"/>
                                          </p:stCondLst>
                                        </p:cTn>
                                        <p:tgtEl>
                                          <p:spTgt spid="42"/>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46"/>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47"/>
                                        </p:tgtEl>
                                        <p:attrNameLst>
                                          <p:attrName>style.visibility</p:attrName>
                                        </p:attrNameLst>
                                      </p:cBhvr>
                                      <p:to>
                                        <p:strVal val="visible"/>
                                      </p:to>
                                    </p:set>
                                  </p:childTnLst>
                                </p:cTn>
                              </p:par>
                              <p:par>
                                <p:cTn id="59" presetID="1" presetClass="entr" presetSubtype="0" fill="hold" grpId="0" nodeType="withEffect">
                                  <p:stCondLst>
                                    <p:cond delay="0"/>
                                  </p:stCondLst>
                                  <p:childTnLst>
                                    <p:set>
                                      <p:cBhvr>
                                        <p:cTn id="60" dur="1" fill="hold">
                                          <p:stCondLst>
                                            <p:cond delay="0"/>
                                          </p:stCondLst>
                                        </p:cTn>
                                        <p:tgtEl>
                                          <p:spTgt spid="48"/>
                                        </p:tgtEl>
                                        <p:attrNameLst>
                                          <p:attrName>style.visibility</p:attrName>
                                        </p:attrNameLst>
                                      </p:cBhvr>
                                      <p:to>
                                        <p:strVal val="visible"/>
                                      </p:to>
                                    </p:set>
                                  </p:childTnLst>
                                </p:cTn>
                              </p:par>
                              <p:par>
                                <p:cTn id="61" presetID="1" presetClass="entr" presetSubtype="0" fill="hold" grpId="0" nodeType="withEffect">
                                  <p:stCondLst>
                                    <p:cond delay="0"/>
                                  </p:stCondLst>
                                  <p:childTnLst>
                                    <p:set>
                                      <p:cBhvr>
                                        <p:cTn id="62" dur="1" fill="hold">
                                          <p:stCondLst>
                                            <p:cond delay="0"/>
                                          </p:stCondLst>
                                        </p:cTn>
                                        <p:tgtEl>
                                          <p:spTgt spid="49"/>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50"/>
                                        </p:tgtEl>
                                        <p:attrNameLst>
                                          <p:attrName>style.visibility</p:attrName>
                                        </p:attrNameLst>
                                      </p:cBhvr>
                                      <p:to>
                                        <p:strVal val="visible"/>
                                      </p:to>
                                    </p:set>
                                  </p:childTnLst>
                                </p:cTn>
                              </p:par>
                              <p:par>
                                <p:cTn id="65" presetID="1" presetClass="entr" presetSubtype="0" fill="hold" grpId="0" nodeType="withEffect">
                                  <p:stCondLst>
                                    <p:cond delay="0"/>
                                  </p:stCondLst>
                                  <p:childTnLst>
                                    <p:set>
                                      <p:cBhvr>
                                        <p:cTn id="66" dur="1" fill="hold">
                                          <p:stCondLst>
                                            <p:cond delay="0"/>
                                          </p:stCondLst>
                                        </p:cTn>
                                        <p:tgtEl>
                                          <p:spTgt spid="53"/>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54"/>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43"/>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6"/>
                                        </p:tgtEl>
                                        <p:attrNameLst>
                                          <p:attrName>style.visibility</p:attrName>
                                        </p:attrNameLst>
                                      </p:cBhvr>
                                      <p:to>
                                        <p:strVal val="visible"/>
                                      </p:to>
                                    </p:set>
                                  </p:childTnLst>
                                </p:cTn>
                              </p:par>
                            </p:childTnLst>
                          </p:cTn>
                        </p:par>
                      </p:childTnLst>
                    </p:cTn>
                  </p:par>
                  <p:par>
                    <p:cTn id="77" fill="hold">
                      <p:stCondLst>
                        <p:cond delay="indefinite"/>
                      </p:stCondLst>
                      <p:childTnLst>
                        <p:par>
                          <p:cTn id="78" fill="hold">
                            <p:stCondLst>
                              <p:cond delay="0"/>
                            </p:stCondLst>
                            <p:childTnLst>
                              <p:par>
                                <p:cTn id="79" presetID="1" presetClass="entr" presetSubtype="0" fill="hold" grpId="0" nodeType="clickEffect">
                                  <p:stCondLst>
                                    <p:cond delay="0"/>
                                  </p:stCondLst>
                                  <p:childTnLst>
                                    <p:set>
                                      <p:cBhvr>
                                        <p:cTn id="80" dur="1" fill="hold">
                                          <p:stCondLst>
                                            <p:cond delay="0"/>
                                          </p:stCondLst>
                                        </p:cTn>
                                        <p:tgtEl>
                                          <p:spTgt spid="5"/>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grpId="0" nodeType="clickEffect">
                                  <p:stCondLst>
                                    <p:cond delay="0"/>
                                  </p:stCondLst>
                                  <p:childTnLst>
                                    <p:set>
                                      <p:cBhvr>
                                        <p:cTn id="8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9" grpId="0"/>
      <p:bldP spid="10" grpId="0"/>
      <p:bldP spid="13" grpId="0"/>
      <p:bldP spid="14" grpId="0"/>
      <p:bldP spid="15" grpId="0"/>
      <p:bldP spid="27" grpId="0"/>
      <p:bldP spid="28" grpId="0"/>
      <p:bldP spid="29" grpId="0"/>
      <p:bldP spid="35" grpId="0"/>
      <p:bldP spid="2" grpId="0"/>
      <p:bldP spid="36" grpId="0"/>
      <p:bldP spid="37" grpId="0"/>
      <p:bldP spid="38" grpId="0"/>
      <p:bldP spid="41" grpId="0"/>
      <p:bldP spid="42" grpId="0"/>
      <p:bldP spid="3" grpId="0"/>
      <p:bldP spid="45" grpId="0"/>
      <p:bldP spid="43" grpId="0"/>
      <p:bldP spid="46" grpId="0"/>
      <p:bldP spid="47" grpId="0"/>
      <p:bldP spid="48" grpId="0"/>
      <p:bldP spid="49" grpId="0"/>
      <p:bldP spid="50" grpId="0"/>
      <p:bldP spid="53" grpId="0"/>
      <p:bldP spid="54" grpId="0"/>
      <p:bldP spid="4"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C9971B7-33EB-4BC2-8BB2-56149CB51E0F}"/>
              </a:ext>
            </a:extLst>
          </p:cNvPr>
          <p:cNvSpPr>
            <a:spLocks noGrp="1"/>
          </p:cNvSpPr>
          <p:nvPr>
            <p:ph type="ctrTitle"/>
          </p:nvPr>
        </p:nvSpPr>
        <p:spPr>
          <a:xfrm>
            <a:off x="1519554" y="2265082"/>
            <a:ext cx="9149918" cy="1309430"/>
          </a:xfrm>
        </p:spPr>
        <p:txBody>
          <a:bodyPr>
            <a:noAutofit/>
          </a:bodyPr>
          <a:lstStyle/>
          <a:p>
            <a:r>
              <a:rPr lang="de-DE" sz="5000" dirty="0">
                <a:latin typeface="Times New Roman" panose="02020603050405020304" pitchFamily="18" charset="0"/>
                <a:cs typeface="Times New Roman" panose="02020603050405020304" pitchFamily="18" charset="0"/>
              </a:rPr>
              <a:t>International Trade and Policy</a:t>
            </a:r>
          </a:p>
        </p:txBody>
      </p:sp>
      <p:sp>
        <p:nvSpPr>
          <p:cNvPr id="3" name="Untertitel 2">
            <a:extLst>
              <a:ext uri="{FF2B5EF4-FFF2-40B4-BE49-F238E27FC236}">
                <a16:creationId xmlns:a16="http://schemas.microsoft.com/office/drawing/2014/main" id="{000375F8-BC01-4333-A1BB-F4E22450B10E}"/>
              </a:ext>
            </a:extLst>
          </p:cNvPr>
          <p:cNvSpPr>
            <a:spLocks noGrp="1"/>
          </p:cNvSpPr>
          <p:nvPr>
            <p:ph type="subTitle" idx="1"/>
          </p:nvPr>
        </p:nvSpPr>
        <p:spPr>
          <a:xfrm>
            <a:off x="1592147" y="4747574"/>
            <a:ext cx="9077325" cy="438788"/>
          </a:xfrm>
        </p:spPr>
        <p:txBody>
          <a:bodyPr>
            <a:noAutofit/>
          </a:bodyPr>
          <a:lstStyle/>
          <a:p>
            <a:r>
              <a:rPr lang="de-DE" dirty="0">
                <a:latin typeface="Times New Roman" panose="02020603050405020304" pitchFamily="18" charset="0"/>
                <a:cs typeface="Times New Roman" panose="02020603050405020304" pitchFamily="18" charset="0"/>
              </a:rPr>
              <a:t>Summer </a:t>
            </a:r>
            <a:r>
              <a:rPr lang="de-DE" dirty="0" err="1">
                <a:latin typeface="Times New Roman" panose="02020603050405020304" pitchFamily="18" charset="0"/>
                <a:cs typeface="Times New Roman" panose="02020603050405020304" pitchFamily="18" charset="0"/>
              </a:rPr>
              <a:t>term</a:t>
            </a:r>
            <a:r>
              <a:rPr lang="de-DE" dirty="0">
                <a:latin typeface="Times New Roman" panose="02020603050405020304" pitchFamily="18" charset="0"/>
                <a:cs typeface="Times New Roman" panose="02020603050405020304" pitchFamily="18" charset="0"/>
              </a:rPr>
              <a:t> 2025</a:t>
            </a:r>
          </a:p>
        </p:txBody>
      </p:sp>
      <p:sp>
        <p:nvSpPr>
          <p:cNvPr id="4" name="Untertitel 2">
            <a:extLst>
              <a:ext uri="{FF2B5EF4-FFF2-40B4-BE49-F238E27FC236}">
                <a16:creationId xmlns:a16="http://schemas.microsoft.com/office/drawing/2014/main" id="{9785B7A5-5F1F-4A59-8352-502B0D44D345}"/>
              </a:ext>
            </a:extLst>
          </p:cNvPr>
          <p:cNvSpPr txBox="1">
            <a:spLocks/>
          </p:cNvSpPr>
          <p:nvPr/>
        </p:nvSpPr>
        <p:spPr>
          <a:xfrm>
            <a:off x="1591411" y="5470200"/>
            <a:ext cx="9078798" cy="451282"/>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de-DE" sz="3200" dirty="0">
                <a:latin typeface="Times New Roman" panose="02020603050405020304" pitchFamily="18" charset="0"/>
                <a:cs typeface="Times New Roman" panose="02020603050405020304" pitchFamily="18" charset="0"/>
              </a:rPr>
              <a:t>Prof. Dr. Bernhard Köster</a:t>
            </a:r>
          </a:p>
        </p:txBody>
      </p:sp>
      <p:pic>
        <p:nvPicPr>
          <p:cNvPr id="7" name="Grafik 6">
            <a:extLst>
              <a:ext uri="{FF2B5EF4-FFF2-40B4-BE49-F238E27FC236}">
                <a16:creationId xmlns:a16="http://schemas.microsoft.com/office/drawing/2014/main" id="{4BEBF484-332A-4E5A-ADB1-A980912EFC8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805362" y="253071"/>
            <a:ext cx="2581275" cy="1771650"/>
          </a:xfrm>
          <a:prstGeom prst="rect">
            <a:avLst/>
          </a:prstGeom>
        </p:spPr>
      </p:pic>
      <p:sp>
        <p:nvSpPr>
          <p:cNvPr id="6" name="Rechteck 5">
            <a:extLst>
              <a:ext uri="{FF2B5EF4-FFF2-40B4-BE49-F238E27FC236}">
                <a16:creationId xmlns:a16="http://schemas.microsoft.com/office/drawing/2014/main" id="{D60AE7CF-1F07-4864-9EFB-5CD265C5646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0715653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0" y="30764"/>
            <a:ext cx="12172951" cy="542926"/>
          </a:xfrm>
          <a:prstGeom prst="rect">
            <a:avLst/>
          </a:prstGeom>
          <a:noFill/>
        </p:spPr>
        <p:txBody>
          <a:bodyPr wrap="square" rtlCol="0">
            <a:noAutofit/>
          </a:bodyPr>
          <a:lstStyle/>
          <a:p>
            <a:pPr algn="ctr"/>
            <a:r>
              <a:rPr lang="de-DE" sz="2800" dirty="0" err="1">
                <a:latin typeface="Times New Roman" panose="02020603050405020304" pitchFamily="18" charset="0"/>
                <a:cs typeface="Times New Roman" panose="02020603050405020304" pitchFamily="18" charset="0"/>
              </a:rPr>
              <a:t>Literature</a:t>
            </a:r>
            <a:endParaRPr lang="de-DE" sz="2800" dirty="0">
              <a:latin typeface="Times New Roman" panose="02020603050405020304" pitchFamily="18" charset="0"/>
              <a:cs typeface="Times New Roman" panose="02020603050405020304" pitchFamily="18" charset="0"/>
            </a:endParaRPr>
          </a:p>
        </p:txBody>
      </p:sp>
      <p:sp>
        <p:nvSpPr>
          <p:cNvPr id="11" name="Textfeld 10">
            <a:extLst>
              <a:ext uri="{FF2B5EF4-FFF2-40B4-BE49-F238E27FC236}">
                <a16:creationId xmlns:a16="http://schemas.microsoft.com/office/drawing/2014/main" id="{AA15B691-283D-4341-8E52-EBA1542B1340}"/>
              </a:ext>
            </a:extLst>
          </p:cNvPr>
          <p:cNvSpPr txBox="1"/>
          <p:nvPr/>
        </p:nvSpPr>
        <p:spPr>
          <a:xfrm>
            <a:off x="88414" y="347256"/>
            <a:ext cx="10680887" cy="5832102"/>
          </a:xfrm>
          <a:prstGeom prst="rect">
            <a:avLst/>
          </a:prstGeom>
          <a:noFill/>
        </p:spPr>
        <p:txBody>
          <a:bodyPr wrap="square" rtlCol="0">
            <a:noAutofit/>
          </a:bodyPr>
          <a:lstStyle/>
          <a:p>
            <a:pPr marL="342900" indent="-342900">
              <a:buFont typeface="Arial" panose="020B0604020202020204" pitchFamily="34" charset="0"/>
              <a:buChar char="•"/>
            </a:pPr>
            <a:endParaRPr lang="en-US" sz="24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Appleyard, D. und A. Field </a:t>
            </a:r>
            <a:r>
              <a:rPr lang="de-DE" sz="2000" b="1" dirty="0">
                <a:latin typeface="Times New Roman" panose="02020603050405020304" pitchFamily="18" charset="0"/>
                <a:cs typeface="Times New Roman" panose="02020603050405020304" pitchFamily="18" charset="0"/>
              </a:rPr>
              <a:t>International Economics</a:t>
            </a: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en-US" sz="2000" b="1" dirty="0" err="1">
                <a:latin typeface="Times New Roman" panose="02020603050405020304" pitchFamily="18" charset="0"/>
                <a:cs typeface="Times New Roman" panose="02020603050405020304" pitchFamily="18" charset="0"/>
              </a:rPr>
              <a:t>Feenstra</a:t>
            </a:r>
            <a:r>
              <a:rPr lang="en-US" sz="2000" b="1" dirty="0">
                <a:latin typeface="Times New Roman" panose="02020603050405020304" pitchFamily="18" charset="0"/>
                <a:cs typeface="Times New Roman" panose="02020603050405020304" pitchFamily="18" charset="0"/>
              </a:rPr>
              <a:t>, R. und A Taylor, International Economics</a:t>
            </a: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a:latin typeface="Times New Roman" panose="02020603050405020304" pitchFamily="18" charset="0"/>
                <a:cs typeface="Times New Roman" panose="02020603050405020304" pitchFamily="18" charset="0"/>
              </a:rPr>
              <a:t>Gandolfo, G., Elements </a:t>
            </a:r>
            <a:r>
              <a:rPr lang="de-DE" sz="2000" b="1" dirty="0" err="1">
                <a:latin typeface="Times New Roman" panose="02020603050405020304" pitchFamily="18" charset="0"/>
                <a:cs typeface="Times New Roman" panose="02020603050405020304" pitchFamily="18" charset="0"/>
              </a:rPr>
              <a:t>of</a:t>
            </a:r>
            <a:r>
              <a:rPr lang="de-DE" sz="2000" b="1" dirty="0">
                <a:latin typeface="Times New Roman" panose="02020603050405020304" pitchFamily="18" charset="0"/>
                <a:cs typeface="Times New Roman" panose="02020603050405020304" pitchFamily="18" charset="0"/>
              </a:rPr>
              <a:t> International Economics</a:t>
            </a:r>
          </a:p>
          <a:p>
            <a:pPr marL="342900" indent="-3429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Gandolfo, G., International Finance and Open-Economy Macroeconomics</a:t>
            </a: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000" b="1"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000" b="1" dirty="0" err="1">
                <a:latin typeface="Times New Roman" panose="02020603050405020304" pitchFamily="18" charset="0"/>
                <a:cs typeface="Times New Roman" panose="02020603050405020304" pitchFamily="18" charset="0"/>
              </a:rPr>
              <a:t>Krugman</a:t>
            </a:r>
            <a:r>
              <a:rPr lang="de-DE" sz="2000" b="1" dirty="0">
                <a:latin typeface="Times New Roman" panose="02020603050405020304" pitchFamily="18" charset="0"/>
                <a:cs typeface="Times New Roman" panose="02020603050405020304" pitchFamily="18" charset="0"/>
              </a:rPr>
              <a:t>, P., </a:t>
            </a:r>
            <a:r>
              <a:rPr lang="de-DE" sz="2000" b="1" dirty="0" err="1">
                <a:latin typeface="Times New Roman" panose="02020603050405020304" pitchFamily="18" charset="0"/>
                <a:cs typeface="Times New Roman" panose="02020603050405020304" pitchFamily="18" charset="0"/>
              </a:rPr>
              <a:t>Obstfeld</a:t>
            </a:r>
            <a:r>
              <a:rPr lang="de-DE" sz="2000" b="1" dirty="0">
                <a:latin typeface="Times New Roman" panose="02020603050405020304" pitchFamily="18" charset="0"/>
                <a:cs typeface="Times New Roman" panose="02020603050405020304" pitchFamily="18" charset="0"/>
              </a:rPr>
              <a:t>, M. und M. </a:t>
            </a:r>
            <a:r>
              <a:rPr lang="de-DE" sz="2000" b="1" dirty="0" err="1">
                <a:latin typeface="Times New Roman" panose="02020603050405020304" pitchFamily="18" charset="0"/>
                <a:cs typeface="Times New Roman" panose="02020603050405020304" pitchFamily="18" charset="0"/>
              </a:rPr>
              <a:t>Melitz</a:t>
            </a:r>
            <a:r>
              <a:rPr lang="de-DE" sz="2000" b="1" dirty="0">
                <a:latin typeface="Times New Roman" panose="02020603050405020304" pitchFamily="18" charset="0"/>
                <a:cs typeface="Times New Roman" panose="02020603050405020304" pitchFamily="18" charset="0"/>
              </a:rPr>
              <a:t>, International Economics</a:t>
            </a:r>
            <a:endParaRPr lang="de-DE" sz="2000" dirty="0">
              <a:latin typeface="Times New Roman" panose="02020603050405020304" pitchFamily="18" charset="0"/>
              <a:cs typeface="Times New Roman" panose="02020603050405020304" pitchFamily="18" charset="0"/>
            </a:endParaRPr>
          </a:p>
        </p:txBody>
      </p:sp>
      <p:sp>
        <p:nvSpPr>
          <p:cNvPr id="12" name="Rechteck 11">
            <a:extLst>
              <a:ext uri="{FF2B5EF4-FFF2-40B4-BE49-F238E27FC236}">
                <a16:creationId xmlns:a16="http://schemas.microsoft.com/office/drawing/2014/main" id="{3B5DD906-0E05-42F8-BAF0-6D3E2F517DBB}"/>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3671743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feld 9">
            <a:extLst>
              <a:ext uri="{FF2B5EF4-FFF2-40B4-BE49-F238E27FC236}">
                <a16:creationId xmlns:a16="http://schemas.microsoft.com/office/drawing/2014/main" id="{DD6EAC0D-7BE4-42ED-B719-86D8C2F519BA}"/>
              </a:ext>
            </a:extLst>
          </p:cNvPr>
          <p:cNvSpPr txBox="1"/>
          <p:nvPr/>
        </p:nvSpPr>
        <p:spPr>
          <a:xfrm>
            <a:off x="19049" y="9524"/>
            <a:ext cx="12172951" cy="542926"/>
          </a:xfrm>
          <a:prstGeom prst="rect">
            <a:avLst/>
          </a:prstGeom>
          <a:noFill/>
        </p:spPr>
        <p:txBody>
          <a:bodyPr wrap="square" rtlCol="0">
            <a:noAutofit/>
          </a:bodyPr>
          <a:lstStyle/>
          <a:p>
            <a:pPr algn="ctr"/>
            <a:r>
              <a:rPr lang="de-DE" sz="2800" dirty="0">
                <a:latin typeface="Times New Roman" panose="02020603050405020304" pitchFamily="18" charset="0"/>
                <a:cs typeface="Times New Roman" panose="02020603050405020304" pitchFamily="18" charset="0"/>
              </a:rPr>
              <a:t>Data</a:t>
            </a:r>
          </a:p>
        </p:txBody>
      </p:sp>
      <p:sp>
        <p:nvSpPr>
          <p:cNvPr id="11" name="Textfeld 10">
            <a:extLst>
              <a:ext uri="{FF2B5EF4-FFF2-40B4-BE49-F238E27FC236}">
                <a16:creationId xmlns:a16="http://schemas.microsoft.com/office/drawing/2014/main" id="{AA15B691-283D-4341-8E52-EBA1542B1340}"/>
              </a:ext>
            </a:extLst>
          </p:cNvPr>
          <p:cNvSpPr txBox="1"/>
          <p:nvPr/>
        </p:nvSpPr>
        <p:spPr>
          <a:xfrm>
            <a:off x="0" y="424400"/>
            <a:ext cx="12172951" cy="5796547"/>
          </a:xfrm>
          <a:prstGeom prst="rect">
            <a:avLst/>
          </a:prstGeom>
          <a:noFill/>
        </p:spPr>
        <p:txBody>
          <a:bodyPr wrap="square" rtlCol="0">
            <a:noAutofit/>
          </a:bodyPr>
          <a:lstStyle/>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2"/>
              </a:rPr>
              <a:t>WTO</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err="1">
                <a:latin typeface="Times New Roman" panose="02020603050405020304" pitchFamily="18" charset="0"/>
                <a:cs typeface="Times New Roman" panose="02020603050405020304" pitchFamily="18" charset="0"/>
              </a:rPr>
              <a:t>Unctad</a:t>
            </a:r>
            <a:r>
              <a:rPr lang="de-DE" sz="2400" dirty="0">
                <a:latin typeface="Times New Roman" panose="02020603050405020304" pitchFamily="18" charset="0"/>
                <a:cs typeface="Times New Roman" panose="02020603050405020304" pitchFamily="18" charset="0"/>
              </a:rPr>
              <a:t> </a:t>
            </a:r>
            <a:r>
              <a:rPr lang="de-DE" sz="2400" dirty="0">
                <a:latin typeface="Times New Roman" panose="02020603050405020304" pitchFamily="18" charset="0"/>
                <a:cs typeface="Times New Roman" panose="02020603050405020304" pitchFamily="18" charset="0"/>
                <a:hlinkClick r:id="rId3"/>
              </a:rPr>
              <a:t>ITC</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4"/>
              </a:rPr>
              <a:t>UN </a:t>
            </a:r>
            <a:r>
              <a:rPr lang="de-DE" sz="2400" dirty="0" err="1">
                <a:latin typeface="Times New Roman" panose="02020603050405020304" pitchFamily="18" charset="0"/>
                <a:cs typeface="Times New Roman" panose="02020603050405020304" pitchFamily="18" charset="0"/>
                <a:hlinkClick r:id="rId4"/>
              </a:rPr>
              <a:t>Comtrade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Destatis → Genesis-Data → </a:t>
            </a:r>
            <a:r>
              <a:rPr lang="de-DE" sz="2400" dirty="0" err="1">
                <a:latin typeface="Times New Roman" panose="02020603050405020304" pitchFamily="18" charset="0"/>
                <a:cs typeface="Times New Roman" panose="02020603050405020304" pitchFamily="18" charset="0"/>
                <a:hlinkClick r:id="rId5"/>
              </a:rPr>
              <a:t>Germant</a:t>
            </a:r>
            <a:r>
              <a:rPr lang="de-DE" sz="2400" dirty="0">
                <a:latin typeface="Times New Roman" panose="02020603050405020304" pitchFamily="18" charset="0"/>
                <a:cs typeface="Times New Roman" panose="02020603050405020304" pitchFamily="18" charset="0"/>
                <a:hlinkClick r:id="rId5"/>
              </a:rPr>
              <a:t> </a:t>
            </a:r>
            <a:r>
              <a:rPr lang="de-DE" sz="2400" dirty="0" err="1">
                <a:latin typeface="Times New Roman" panose="02020603050405020304" pitchFamily="18" charset="0"/>
                <a:cs typeface="Times New Roman" panose="02020603050405020304" pitchFamily="18" charset="0"/>
                <a:hlinkClick r:id="rId5"/>
              </a:rPr>
              <a:t>rade</a:t>
            </a:r>
            <a:r>
              <a:rPr lang="de-DE" sz="2400" dirty="0">
                <a:latin typeface="Times New Roman" panose="02020603050405020304" pitchFamily="18" charset="0"/>
                <a:cs typeface="Times New Roman" panose="02020603050405020304" pitchFamily="18" charset="0"/>
                <a:hlinkClick r:id="rId5"/>
              </a:rPr>
              <a:t> </a:t>
            </a:r>
            <a:r>
              <a:rPr lang="de-DE" sz="2400" dirty="0" err="1">
                <a:latin typeface="Times New Roman" panose="02020603050405020304" pitchFamily="18" charset="0"/>
                <a:cs typeface="Times New Roman" panose="02020603050405020304" pitchFamily="18" charset="0"/>
                <a:hlinkClick r:id="rId5"/>
              </a:rPr>
              <a:t>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Bundesbank → </a:t>
            </a:r>
            <a:r>
              <a:rPr lang="de-DE" sz="2400" dirty="0" err="1">
                <a:latin typeface="Times New Roman" panose="02020603050405020304" pitchFamily="18" charset="0"/>
                <a:cs typeface="Times New Roman" panose="02020603050405020304" pitchFamily="18" charset="0"/>
              </a:rPr>
              <a:t>Statistics</a:t>
            </a:r>
            <a:r>
              <a:rPr lang="de-DE" sz="2400" dirty="0">
                <a:latin typeface="Times New Roman" panose="02020603050405020304" pitchFamily="18" charset="0"/>
                <a:cs typeface="Times New Roman" panose="02020603050405020304" pitchFamily="18" charset="0"/>
              </a:rPr>
              <a:t> → </a:t>
            </a:r>
            <a:r>
              <a:rPr lang="de-DE" sz="2400" dirty="0" err="1">
                <a:latin typeface="Times New Roman" panose="02020603050405020304" pitchFamily="18" charset="0"/>
                <a:cs typeface="Times New Roman" panose="02020603050405020304" pitchFamily="18" charset="0"/>
                <a:hlinkClick r:id="rId6"/>
              </a:rPr>
              <a:t>Current</a:t>
            </a:r>
            <a:r>
              <a:rPr lang="de-DE" sz="2400" dirty="0">
                <a:latin typeface="Times New Roman" panose="02020603050405020304" pitchFamily="18" charset="0"/>
                <a:cs typeface="Times New Roman" panose="02020603050405020304" pitchFamily="18" charset="0"/>
                <a:hlinkClick r:id="rId6"/>
              </a:rPr>
              <a:t> </a:t>
            </a:r>
            <a:r>
              <a:rPr lang="de-DE" sz="2400" dirty="0" err="1">
                <a:latin typeface="Times New Roman" panose="02020603050405020304" pitchFamily="18" charset="0"/>
                <a:cs typeface="Times New Roman" panose="02020603050405020304" pitchFamily="18" charset="0"/>
                <a:hlinkClick r:id="rId6"/>
              </a:rPr>
              <a:t>Accout</a:t>
            </a:r>
            <a:r>
              <a:rPr lang="de-DE" sz="2400" dirty="0">
                <a:latin typeface="Times New Roman" panose="02020603050405020304" pitchFamily="18" charset="0"/>
                <a:cs typeface="Times New Roman" panose="02020603050405020304" pitchFamily="18" charset="0"/>
                <a:hlinkClick r:id="rId6"/>
              </a:rPr>
              <a:t>/Exchange </a:t>
            </a:r>
            <a:r>
              <a:rPr lang="de-DE" sz="2400" dirty="0" err="1">
                <a:latin typeface="Times New Roman" panose="02020603050405020304" pitchFamily="18" charset="0"/>
                <a:cs typeface="Times New Roman" panose="02020603050405020304" pitchFamily="18" charset="0"/>
                <a:hlinkClick r:id="rId6"/>
              </a:rPr>
              <a:t>rates</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ECB  → General EU </a:t>
            </a:r>
            <a:r>
              <a:rPr lang="de-DE" sz="2400" dirty="0" err="1">
                <a:latin typeface="Times New Roman" panose="02020603050405020304" pitchFamily="18" charset="0"/>
                <a:cs typeface="Times New Roman" panose="02020603050405020304" pitchFamily="18" charset="0"/>
              </a:rPr>
              <a:t>data</a:t>
            </a:r>
            <a:r>
              <a:rPr lang="de-DE" sz="2400" dirty="0">
                <a:latin typeface="Times New Roman" panose="02020603050405020304" pitchFamily="18" charset="0"/>
                <a:cs typeface="Times New Roman" panose="02020603050405020304" pitchFamily="18" charset="0"/>
              </a:rPr>
              <a:t> → </a:t>
            </a:r>
            <a:r>
              <a:rPr lang="de-DE" sz="2400" dirty="0">
                <a:latin typeface="Times New Roman" panose="02020603050405020304" pitchFamily="18" charset="0"/>
                <a:cs typeface="Times New Roman" panose="02020603050405020304" pitchFamily="18" charset="0"/>
                <a:hlinkClick r:id="rId7"/>
              </a:rPr>
              <a:t>ECB </a:t>
            </a:r>
            <a:r>
              <a:rPr lang="de-DE" sz="2400" dirty="0" err="1">
                <a:latin typeface="Times New Roman" panose="02020603050405020304" pitchFamily="18" charset="0"/>
                <a:cs typeface="Times New Roman" panose="02020603050405020304" pitchFamily="18" charset="0"/>
                <a:hlinkClick r:id="rId7"/>
              </a:rPr>
              <a:t>data</a:t>
            </a:r>
            <a:r>
              <a:rPr lang="de-DE" sz="2400" dirty="0">
                <a:latin typeface="Times New Roman" panose="02020603050405020304" pitchFamily="18" charset="0"/>
                <a:cs typeface="Times New Roman" panose="02020603050405020304" pitchFamily="18" charset="0"/>
                <a:hlinkClick r:id="rId7"/>
              </a:rPr>
              <a:t> </a:t>
            </a:r>
            <a:r>
              <a:rPr lang="de-DE" sz="2400" dirty="0" err="1">
                <a:latin typeface="Times New Roman" panose="02020603050405020304" pitchFamily="18" charset="0"/>
                <a:cs typeface="Times New Roman" panose="02020603050405020304" pitchFamily="18" charset="0"/>
                <a:hlinkClick r:id="rId7"/>
              </a:rPr>
              <a:t>portal</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rPr>
              <a:t>Eurostat → </a:t>
            </a:r>
            <a:r>
              <a:rPr lang="de-DE" sz="2400" dirty="0">
                <a:latin typeface="Times New Roman" panose="02020603050405020304" pitchFamily="18" charset="0"/>
                <a:cs typeface="Times New Roman" panose="02020603050405020304" pitchFamily="18" charset="0"/>
                <a:hlinkClick r:id="rId8"/>
              </a:rPr>
              <a:t>Internationale Trade</a:t>
            </a: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9"/>
              </a:rPr>
              <a:t>IMF 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r>
              <a:rPr lang="de-DE" sz="2400" dirty="0">
                <a:latin typeface="Times New Roman" panose="02020603050405020304" pitchFamily="18" charset="0"/>
                <a:cs typeface="Times New Roman" panose="02020603050405020304" pitchFamily="18" charset="0"/>
                <a:hlinkClick r:id="rId10"/>
              </a:rPr>
              <a:t>World </a:t>
            </a:r>
            <a:r>
              <a:rPr lang="de-DE" sz="2400" dirty="0" err="1">
                <a:latin typeface="Times New Roman" panose="02020603050405020304" pitchFamily="18" charset="0"/>
                <a:cs typeface="Times New Roman" panose="02020603050405020304" pitchFamily="18" charset="0"/>
                <a:hlinkClick r:id="rId10"/>
              </a:rPr>
              <a:t>bank</a:t>
            </a:r>
            <a:r>
              <a:rPr lang="de-DE" sz="2400" dirty="0">
                <a:latin typeface="Times New Roman" panose="02020603050405020304" pitchFamily="18" charset="0"/>
                <a:cs typeface="Times New Roman" panose="02020603050405020304" pitchFamily="18" charset="0"/>
                <a:hlinkClick r:id="rId10"/>
              </a:rPr>
              <a:t> </a:t>
            </a:r>
            <a:r>
              <a:rPr lang="de-DE" sz="2400" dirty="0" err="1">
                <a:latin typeface="Times New Roman" panose="02020603050405020304" pitchFamily="18" charset="0"/>
                <a:cs typeface="Times New Roman" panose="02020603050405020304" pitchFamily="18" charset="0"/>
                <a:hlinkClick r:id="rId10"/>
              </a:rPr>
              <a:t>data</a:t>
            </a:r>
            <a:endParaRPr lang="de-DE" sz="2400" dirty="0">
              <a:latin typeface="Times New Roman" panose="02020603050405020304" pitchFamily="18" charset="0"/>
              <a:cs typeface="Times New Roman" panose="02020603050405020304" pitchFamily="18" charset="0"/>
            </a:endParaRPr>
          </a:p>
          <a:p>
            <a:pPr marL="342900" indent="-342900">
              <a:buFont typeface="Arial" panose="020B0604020202020204" pitchFamily="34" charset="0"/>
              <a:buChar char="•"/>
            </a:pPr>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a:p>
            <a:endParaRPr lang="de-DE" sz="2400" dirty="0">
              <a:latin typeface="Times New Roman" panose="02020603050405020304" pitchFamily="18" charset="0"/>
              <a:cs typeface="Times New Roman" panose="02020603050405020304" pitchFamily="18" charset="0"/>
            </a:endParaRPr>
          </a:p>
        </p:txBody>
      </p:sp>
      <p:sp>
        <p:nvSpPr>
          <p:cNvPr id="5" name="Rechteck 4">
            <a:extLst>
              <a:ext uri="{FF2B5EF4-FFF2-40B4-BE49-F238E27FC236}">
                <a16:creationId xmlns:a16="http://schemas.microsoft.com/office/drawing/2014/main" id="{0B0ABB54-5A5F-47D6-B47B-FFA46D2A1B70}"/>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606621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feld 10"/>
          <p:cNvSpPr txBox="1"/>
          <p:nvPr/>
        </p:nvSpPr>
        <p:spPr>
          <a:xfrm>
            <a:off x="552175" y="928403"/>
            <a:ext cx="10799618" cy="3568289"/>
          </a:xfrm>
          <a:prstGeom prst="rect">
            <a:avLst/>
          </a:prstGeom>
          <a:noFill/>
        </p:spPr>
        <p:txBody>
          <a:bodyPr wrap="square" rtlCol="0">
            <a:noAutofit/>
          </a:bodyPr>
          <a:lstStyle/>
          <a:p>
            <a:r>
              <a:rPr lang="en-US" sz="2400" b="1" dirty="0">
                <a:latin typeface="Times New Roman" panose="02020603050405020304" pitchFamily="18" charset="0"/>
                <a:cs typeface="Times New Roman" panose="02020603050405020304" pitchFamily="18" charset="0"/>
              </a:rPr>
              <a:t>David Ricardo:</a:t>
            </a:r>
          </a:p>
          <a:p>
            <a:endParaRPr lang="en-US" sz="2400" b="1" dirty="0">
              <a:latin typeface="Times New Roman" panose="02020603050405020304" pitchFamily="18" charset="0"/>
              <a:cs typeface="Times New Roman" panose="02020603050405020304" pitchFamily="18" charset="0"/>
            </a:endParaRPr>
          </a:p>
          <a:p>
            <a:r>
              <a:rPr lang="en-US" sz="2400" b="1" dirty="0">
                <a:latin typeface="Times New Roman" panose="02020603050405020304" pitchFamily="18" charset="0"/>
                <a:cs typeface="Times New Roman" panose="02020603050405020304" pitchFamily="18" charset="0"/>
              </a:rPr>
              <a:t>Two countries benefit from trade if both countries specialize according to their comparative cost advantages. This is particularly true if one country has an absolute cost advantage in the production of all goods.</a:t>
            </a:r>
          </a:p>
          <a:p>
            <a:endParaRPr lang="en-US" sz="2400" b="1"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Quelle</a:t>
            </a:r>
            <a:r>
              <a:rPr lang="en-US" dirty="0">
                <a:latin typeface="Times New Roman" panose="02020603050405020304" pitchFamily="18" charset="0"/>
                <a:cs typeface="Times New Roman" panose="02020603050405020304" pitchFamily="18" charset="0"/>
              </a:rPr>
              <a:t>: David Ricardo (1817): The Principles of Political Economy and Taxation. John Murray, London</a:t>
            </a:r>
            <a:endParaRPr lang="de-DE" dirty="0">
              <a:latin typeface="Times New Roman" panose="02020603050405020304" pitchFamily="18" charset="0"/>
              <a:cs typeface="Times New Roman" panose="02020603050405020304" pitchFamily="18" charset="0"/>
            </a:endParaRPr>
          </a:p>
        </p:txBody>
      </p:sp>
      <p:sp>
        <p:nvSpPr>
          <p:cNvPr id="10" name="Textfeld 9">
            <a:extLst>
              <a:ext uri="{FF2B5EF4-FFF2-40B4-BE49-F238E27FC236}">
                <a16:creationId xmlns:a16="http://schemas.microsoft.com/office/drawing/2014/main" id="{2DDD1F48-F2DB-46BD-AF21-AEB45F25FC6A}"/>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err="1">
                <a:latin typeface="Times New Roman" panose="02020603050405020304" pitchFamily="18" charset="0"/>
                <a:cs typeface="Times New Roman" panose="02020603050405020304" pitchFamily="18" charset="0"/>
              </a:rPr>
              <a:t>Ricardomodell</a:t>
            </a:r>
            <a:r>
              <a:rPr lang="de-DE" sz="2400" b="1" dirty="0">
                <a:latin typeface="Times New Roman" panose="02020603050405020304" pitchFamily="18" charset="0"/>
                <a:cs typeface="Times New Roman" panose="02020603050405020304" pitchFamily="18" charset="0"/>
              </a:rPr>
              <a:t> – A </a:t>
            </a:r>
            <a:r>
              <a:rPr lang="de-DE" sz="2400" b="1" dirty="0" err="1">
                <a:latin typeface="Times New Roman" panose="02020603050405020304" pitchFamily="18" charset="0"/>
                <a:cs typeface="Times New Roman" panose="02020603050405020304" pitchFamily="18" charset="0"/>
              </a:rPr>
              <a:t>general</a:t>
            </a:r>
            <a:r>
              <a:rPr lang="de-DE" sz="2400" b="1" dirty="0">
                <a:latin typeface="Times New Roman" panose="02020603050405020304" pitchFamily="18" charset="0"/>
                <a:cs typeface="Times New Roman" panose="02020603050405020304" pitchFamily="18" charset="0"/>
              </a:rPr>
              <a:t> Argument </a:t>
            </a:r>
            <a:r>
              <a:rPr lang="de-DE" sz="2400" b="1" dirty="0" err="1">
                <a:latin typeface="Times New Roman" panose="02020603050405020304" pitchFamily="18" charset="0"/>
                <a:cs typeface="Times New Roman" panose="02020603050405020304" pitchFamily="18" charset="0"/>
              </a:rPr>
              <a:t>against</a:t>
            </a:r>
            <a:r>
              <a:rPr lang="de-DE" sz="2400" b="1" dirty="0">
                <a:latin typeface="Times New Roman" panose="02020603050405020304" pitchFamily="18" charset="0"/>
                <a:cs typeface="Times New Roman" panose="02020603050405020304" pitchFamily="18" charset="0"/>
              </a:rPr>
              <a:t> Donald Trump</a:t>
            </a:r>
          </a:p>
        </p:txBody>
      </p:sp>
      <p:sp>
        <p:nvSpPr>
          <p:cNvPr id="4" name="Rechteck 3">
            <a:extLst>
              <a:ext uri="{FF2B5EF4-FFF2-40B4-BE49-F238E27FC236}">
                <a16:creationId xmlns:a16="http://schemas.microsoft.com/office/drawing/2014/main" id="{4EC614FA-CCC9-417A-8E4B-267069F9AF8F}"/>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pic>
        <p:nvPicPr>
          <p:cNvPr id="1026" name="Picture 2">
            <a:extLst>
              <a:ext uri="{FF2B5EF4-FFF2-40B4-BE49-F238E27FC236}">
                <a16:creationId xmlns:a16="http://schemas.microsoft.com/office/drawing/2014/main" id="{169C5C30-2B49-7456-4DCC-3720A8DACB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8095" y="3518150"/>
            <a:ext cx="1520578" cy="2158989"/>
          </a:xfrm>
          <a:prstGeom prst="rect">
            <a:avLst/>
          </a:prstGeom>
          <a:noFill/>
          <a:extLst>
            <a:ext uri="{909E8E84-426E-40DD-AFC4-6F175D3DCCD1}">
              <a14:hiddenFill xmlns:a14="http://schemas.microsoft.com/office/drawing/2010/main">
                <a:solidFill>
                  <a:srgbClr val="FFFFFF"/>
                </a:solidFill>
              </a14:hiddenFill>
            </a:ext>
          </a:extLst>
        </p:spPr>
      </p:pic>
      <p:sp>
        <p:nvSpPr>
          <p:cNvPr id="3" name="Textfeld 2">
            <a:extLst>
              <a:ext uri="{FF2B5EF4-FFF2-40B4-BE49-F238E27FC236}">
                <a16:creationId xmlns:a16="http://schemas.microsoft.com/office/drawing/2014/main" id="{5F573898-FF43-C2F2-F733-0F4D6EA053E3}"/>
              </a:ext>
            </a:extLst>
          </p:cNvPr>
          <p:cNvSpPr txBox="1"/>
          <p:nvPr/>
        </p:nvSpPr>
        <p:spPr>
          <a:xfrm>
            <a:off x="698094" y="5779923"/>
            <a:ext cx="6691533" cy="369332"/>
          </a:xfrm>
          <a:prstGeom prst="rect">
            <a:avLst/>
          </a:prstGeom>
          <a:noFill/>
        </p:spPr>
        <p:txBody>
          <a:bodyPr wrap="square">
            <a:spAutoFit/>
          </a:bodyPr>
          <a:lstStyle/>
          <a:p>
            <a:r>
              <a:rPr lang="en-US" dirty="0"/>
              <a:t>* 18. April 1772 in London; † 11. September 1823 in Gatcombe Park</a:t>
            </a:r>
            <a:endParaRPr lang="de-DE" dirty="0"/>
          </a:p>
        </p:txBody>
      </p:sp>
      <p:sp>
        <p:nvSpPr>
          <p:cNvPr id="5" name="Textfeld 4">
            <a:extLst>
              <a:ext uri="{FF2B5EF4-FFF2-40B4-BE49-F238E27FC236}">
                <a16:creationId xmlns:a16="http://schemas.microsoft.com/office/drawing/2014/main" id="{7B707AB0-8193-F164-617C-8A8E220AB530}"/>
              </a:ext>
            </a:extLst>
          </p:cNvPr>
          <p:cNvSpPr txBox="1"/>
          <p:nvPr/>
        </p:nvSpPr>
        <p:spPr>
          <a:xfrm>
            <a:off x="2218673" y="3546330"/>
            <a:ext cx="5330443" cy="2130809"/>
          </a:xfrm>
          <a:prstGeom prst="rect">
            <a:avLst/>
          </a:prstGeom>
          <a:noFill/>
        </p:spPr>
        <p:txBody>
          <a:bodyPr wrap="square" rtlCol="0">
            <a:noAutofit/>
          </a:bodyPr>
          <a:lstStyle/>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Mathematician</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Natural Scientist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Politician</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Stock Broker: He went “all in” with a bet on the defeat of Napoleon at Waterloo in 1815</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Economist</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Philosopher</a:t>
            </a:r>
          </a:p>
          <a:p>
            <a:pPr marL="285750" indent="-285750">
              <a:buFont typeface="Arial" panose="020B0604020202020204" pitchFamily="34" charset="0"/>
              <a:buChar char="•"/>
            </a:pPr>
            <a:r>
              <a:rPr lang="en-US" dirty="0">
                <a:latin typeface="Times New Roman" panose="02020603050405020304" pitchFamily="18" charset="0"/>
                <a:cs typeface="Times New Roman" panose="02020603050405020304" pitchFamily="18" charset="0"/>
              </a:rPr>
              <a:t>One of the richest person in his time!</a:t>
            </a:r>
          </a:p>
          <a:p>
            <a:endParaRPr lang="de-D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69153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E1C31C-07CC-1B47-848E-D3037D8865E1}"/>
            </a:ext>
          </a:extLst>
        </p:cNvPr>
        <p:cNvGrpSpPr/>
        <p:nvPr/>
      </p:nvGrpSpPr>
      <p:grpSpPr>
        <a:xfrm>
          <a:off x="0" y="0"/>
          <a:ext cx="0" cy="0"/>
          <a:chOff x="0" y="0"/>
          <a:chExt cx="0" cy="0"/>
        </a:xfrm>
      </p:grpSpPr>
      <p:sp>
        <p:nvSpPr>
          <p:cNvPr id="44" name="Textfeld 43">
            <a:extLst>
              <a:ext uri="{FF2B5EF4-FFF2-40B4-BE49-F238E27FC236}">
                <a16:creationId xmlns:a16="http://schemas.microsoft.com/office/drawing/2014/main" id="{0EF69AE0-19D2-812E-5FF1-1B3900D17C13}"/>
              </a:ext>
            </a:extLst>
          </p:cNvPr>
          <p:cNvSpPr txBox="1">
            <a:spLocks/>
          </p:cNvSpPr>
          <p:nvPr/>
        </p:nvSpPr>
        <p:spPr>
          <a:xfrm>
            <a:off x="1847528" y="116712"/>
            <a:ext cx="8208912" cy="720000"/>
          </a:xfrm>
          <a:prstGeom prst="rect">
            <a:avLst/>
          </a:prstGeom>
          <a:noFill/>
          <a:ln>
            <a:noFill/>
          </a:ln>
        </p:spPr>
        <p:txBody>
          <a:bodyPr wrap="square" rtlCol="0" anchor="ctr" anchorCtr="0">
            <a:noAutofit/>
          </a:bodyPr>
          <a:lstStyle/>
          <a:p>
            <a:pPr algn="ctr"/>
            <a:r>
              <a:rPr lang="de-DE" sz="3200" b="1" dirty="0" err="1">
                <a:latin typeface="Times New Roman" panose="02020603050405020304" pitchFamily="18" charset="0"/>
                <a:cs typeface="Times New Roman" panose="02020603050405020304" pitchFamily="18" charset="0"/>
              </a:rPr>
              <a:t>Ricardomodell</a:t>
            </a:r>
            <a:endParaRPr lang="de-DE" sz="3200" b="1" dirty="0">
              <a:latin typeface="Times New Roman" panose="02020603050405020304" pitchFamily="18" charset="0"/>
              <a:cs typeface="Times New Roman" panose="02020603050405020304" pitchFamily="18" charset="0"/>
            </a:endParaRPr>
          </a:p>
        </p:txBody>
      </p:sp>
      <p:sp>
        <p:nvSpPr>
          <p:cNvPr id="46" name="TextBox 39">
            <a:extLst>
              <a:ext uri="{FF2B5EF4-FFF2-40B4-BE49-F238E27FC236}">
                <a16:creationId xmlns:a16="http://schemas.microsoft.com/office/drawing/2014/main" id="{FE8130DD-DA5B-02E6-3A98-AEAD9AC14111}"/>
              </a:ext>
            </a:extLst>
          </p:cNvPr>
          <p:cNvSpPr txBox="1"/>
          <p:nvPr/>
        </p:nvSpPr>
        <p:spPr>
          <a:xfrm>
            <a:off x="39330" y="755073"/>
            <a:ext cx="8573042" cy="5752053"/>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a:latin typeface="Times New Roman" panose="02020603050405020304" pitchFamily="18" charset="0"/>
                <a:cs typeface="Times New Roman" panose="02020603050405020304" pitchFamily="18" charset="0"/>
              </a:rPr>
              <a:t>Due to the very strict assumptions in the model and the simple functional relationship via a linear production function, the model also appears very simple. However, </a:t>
            </a:r>
            <a:r>
              <a:rPr lang="en-US" sz="2000" b="1" dirty="0">
                <a:latin typeface="Times New Roman" panose="02020603050405020304" pitchFamily="18" charset="0"/>
                <a:cs typeface="Times New Roman" panose="02020603050405020304" pitchFamily="18" charset="0"/>
              </a:rPr>
              <a:t>do not underestimate the difficulty behind it</a:t>
            </a:r>
          </a:p>
          <a:p>
            <a:endParaRPr lang="en-US" sz="2000" dirty="0">
              <a:latin typeface="Times New Roman" panose="02020603050405020304" pitchFamily="18" charset="0"/>
              <a:cs typeface="Times New Roman" panose="02020603050405020304" pitchFamily="18" charset="0"/>
            </a:endParaRPr>
          </a:p>
          <a:p>
            <a:r>
              <a:rPr lang="en-US" sz="2000" dirty="0">
                <a:latin typeface="Times New Roman" panose="02020603050405020304" pitchFamily="18" charset="0"/>
                <a:cs typeface="Times New Roman" panose="02020603050405020304" pitchFamily="18" charset="0"/>
              </a:rPr>
              <a:t>An </a:t>
            </a:r>
            <a:r>
              <a:rPr lang="en-US" sz="2000" dirty="0" err="1">
                <a:latin typeface="Times New Roman" panose="02020603050405020304" pitchFamily="18" charset="0"/>
                <a:cs typeface="Times New Roman" panose="02020603050405020304" pitchFamily="18" charset="0"/>
              </a:rPr>
              <a:t>Ankedote</a:t>
            </a:r>
            <a:r>
              <a:rPr lang="en-US" sz="2000" dirty="0">
                <a:latin typeface="Times New Roman" panose="02020603050405020304" pitchFamily="18" charset="0"/>
                <a:cs typeface="Times New Roman" panose="02020603050405020304" pitchFamily="18" charset="0"/>
              </a:rPr>
              <a:t>  Paul Samuelson (2. Nobel prize winner  in economics 1970 and the guy who started all the mathematization of economics you have to go through </a:t>
            </a:r>
            <a:r>
              <a:rPr lang="en-US" sz="2000" dirty="0">
                <a:latin typeface="Times New Roman" panose="02020603050405020304" pitchFamily="18" charset="0"/>
                <a:cs typeface="Times New Roman" panose="02020603050405020304" pitchFamily="18" charset="0"/>
                <a:sym typeface="Wingdings" panose="05000000000000000000" pitchFamily="2" charset="2"/>
              </a:rPr>
              <a:t></a:t>
            </a:r>
            <a:r>
              <a:rPr lang="en-US" sz="2000" dirty="0">
                <a:latin typeface="Times New Roman" panose="02020603050405020304" pitchFamily="18" charset="0"/>
                <a:cs typeface="Times New Roman" panose="02020603050405020304" pitchFamily="18" charset="0"/>
              </a:rPr>
              <a:t>): </a:t>
            </a:r>
          </a:p>
          <a:p>
            <a:endParaRPr lang="en-US" sz="2000" dirty="0">
              <a:latin typeface="Times New Roman" panose="02020603050405020304" pitchFamily="18" charset="0"/>
              <a:cs typeface="Times New Roman" panose="02020603050405020304" pitchFamily="18" charset="0"/>
            </a:endParaRPr>
          </a:p>
          <a:p>
            <a:r>
              <a:rPr lang="en-US" sz="2000" i="1" dirty="0">
                <a:latin typeface="Times New Roman" panose="02020603050405020304" pitchFamily="18" charset="0"/>
                <a:cs typeface="Times New Roman" panose="02020603050405020304" pitchFamily="18" charset="0"/>
              </a:rPr>
              <a:t>Paul Samuelson (Nobel laureate ) was once challenged by the mathematician Stanislaw </a:t>
            </a:r>
            <a:r>
              <a:rPr lang="en-US" sz="2000" i="1" dirty="0" err="1">
                <a:latin typeface="Times New Roman" panose="02020603050405020304" pitchFamily="18" charset="0"/>
                <a:cs typeface="Times New Roman" panose="02020603050405020304" pitchFamily="18" charset="0"/>
              </a:rPr>
              <a:t>Ulam</a:t>
            </a:r>
            <a:r>
              <a:rPr lang="en-US" sz="2000" i="1" dirty="0">
                <a:latin typeface="Times New Roman" panose="02020603050405020304" pitchFamily="18" charset="0"/>
                <a:cs typeface="Times New Roman" panose="02020603050405020304" pitchFamily="18" charset="0"/>
              </a:rPr>
              <a:t> (Co-developer of the H</a:t>
            </a:r>
            <a:r>
              <a:rPr lang="en-US" sz="2000" i="1" baseline="-25000" dirty="0">
                <a:latin typeface="Times New Roman" panose="02020603050405020304" pitchFamily="18" charset="0"/>
                <a:cs typeface="Times New Roman" panose="02020603050405020304" pitchFamily="18" charset="0"/>
              </a:rPr>
              <a:t>2</a:t>
            </a:r>
            <a:r>
              <a:rPr lang="en-US" sz="2000" i="1" dirty="0">
                <a:latin typeface="Times New Roman" panose="02020603050405020304" pitchFamily="18" charset="0"/>
                <a:cs typeface="Times New Roman" panose="02020603050405020304" pitchFamily="18" charset="0"/>
              </a:rPr>
              <a:t> bomb) to "name me one proposition in all of the social sciences which is both true and non-trivial." It was several years later than he thought of the correct response: comparative advantage. "That it is logically true need not be argued before a mathematician; that is </a:t>
            </a:r>
            <a:r>
              <a:rPr lang="en-US" sz="2000" i="1" dirty="0" err="1">
                <a:latin typeface="Times New Roman" panose="02020603050405020304" pitchFamily="18" charset="0"/>
                <a:cs typeface="Times New Roman" panose="02020603050405020304" pitchFamily="18" charset="0"/>
              </a:rPr>
              <a:t>is</a:t>
            </a:r>
            <a:r>
              <a:rPr lang="en-US" sz="2000" i="1" dirty="0">
                <a:latin typeface="Times New Roman" panose="02020603050405020304" pitchFamily="18" charset="0"/>
                <a:cs typeface="Times New Roman" panose="02020603050405020304" pitchFamily="18" charset="0"/>
              </a:rPr>
              <a:t> not trivial is attested by the thousands of important and intelligent men who have never been able to grasp the doctrine for themselves or to believe it after it was explained to them.“</a:t>
            </a:r>
          </a:p>
          <a:p>
            <a:endParaRPr lang="en-US" i="1" dirty="0">
              <a:latin typeface="Times New Roman" panose="02020603050405020304" pitchFamily="18" charset="0"/>
              <a:cs typeface="Times New Roman" panose="02020603050405020304" pitchFamily="18" charset="0"/>
            </a:endParaRPr>
          </a:p>
          <a:p>
            <a:r>
              <a:rPr lang="en-US" sz="1200" dirty="0">
                <a:solidFill>
                  <a:srgbClr val="000000"/>
                </a:solidFill>
                <a:latin typeface="Times New Roman" panose="02020603050405020304" pitchFamily="18" charset="0"/>
              </a:rPr>
              <a:t>Quelle: P.A. Samuelson (1969), "The Way of an Economist," in P.A. Samuelson, ed., </a:t>
            </a:r>
            <a:r>
              <a:rPr lang="en-US" sz="1200" i="1" dirty="0">
                <a:solidFill>
                  <a:srgbClr val="000000"/>
                </a:solidFill>
                <a:latin typeface="Times New Roman" panose="02020603050405020304" pitchFamily="18" charset="0"/>
              </a:rPr>
              <a:t>International Economic Relations: Proceedings of the Third Congress of the International Economic Association</a:t>
            </a:r>
            <a:r>
              <a:rPr lang="en-US" sz="1200" dirty="0">
                <a:solidFill>
                  <a:srgbClr val="000000"/>
                </a:solidFill>
                <a:latin typeface="Times New Roman" panose="02020603050405020304" pitchFamily="18" charset="0"/>
              </a:rPr>
              <a:t>, Macmillan: London, pp. 1-11.</a:t>
            </a:r>
            <a:endParaRPr lang="de-DE" sz="1200" dirty="0"/>
          </a:p>
          <a:p>
            <a:endParaRPr lang="en-US" dirty="0">
              <a:latin typeface="Times New Roman" panose="02020603050405020304" pitchFamily="18" charset="0"/>
              <a:cs typeface="Times New Roman" panose="02020603050405020304" pitchFamily="18" charset="0"/>
            </a:endParaRPr>
          </a:p>
        </p:txBody>
      </p:sp>
      <p:sp>
        <p:nvSpPr>
          <p:cNvPr id="47" name="TextBox 39">
            <a:extLst>
              <a:ext uri="{FF2B5EF4-FFF2-40B4-BE49-F238E27FC236}">
                <a16:creationId xmlns:a16="http://schemas.microsoft.com/office/drawing/2014/main" id="{DDE70D98-B355-9963-61BF-A3E4D6278FA7}"/>
              </a:ext>
            </a:extLst>
          </p:cNvPr>
          <p:cNvSpPr txBox="1"/>
          <p:nvPr/>
        </p:nvSpPr>
        <p:spPr>
          <a:xfrm>
            <a:off x="928254" y="4565798"/>
            <a:ext cx="10335491" cy="415636"/>
          </a:xfrm>
          <a:prstGeom prst="rect">
            <a:avLst/>
          </a:prstGeom>
          <a:noFill/>
        </p:spPr>
        <p:txBody>
          <a:bodyPr wrap="square" rtlCol="0">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latin typeface="Times New Roman" panose="02020603050405020304" pitchFamily="18" charset="0"/>
              <a:cs typeface="Times New Roman" panose="02020603050405020304" pitchFamily="18" charset="0"/>
            </a:endParaRPr>
          </a:p>
        </p:txBody>
      </p:sp>
      <p:sp>
        <p:nvSpPr>
          <p:cNvPr id="9" name="Rechteck 8">
            <a:extLst>
              <a:ext uri="{FF2B5EF4-FFF2-40B4-BE49-F238E27FC236}">
                <a16:creationId xmlns:a16="http://schemas.microsoft.com/office/drawing/2014/main" id="{A0F76836-D188-18E5-3210-A48571E2BAFE}"/>
              </a:ext>
            </a:extLst>
          </p:cNvPr>
          <p:cNvSpPr/>
          <p:nvPr/>
        </p:nvSpPr>
        <p:spPr>
          <a:xfrm>
            <a:off x="8689605" y="4233343"/>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83022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nodePh="1">
                                  <p:stCondLst>
                                    <p:cond delay="0"/>
                                  </p:stCondLst>
                                  <p:endCondLst>
                                    <p:cond evt="begin" delay="0">
                                      <p:tn val="9"/>
                                    </p:cond>
                                  </p:endCondLst>
                                  <p:childTnLst>
                                    <p:set>
                                      <p:cBhvr>
                                        <p:cTn id="10"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P spid="4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E9881A3-6E9A-3E30-1868-2A18E0AA7EEE}"/>
            </a:ext>
          </a:extLst>
        </p:cNvPr>
        <p:cNvGrpSpPr/>
        <p:nvPr/>
      </p:nvGrpSpPr>
      <p:grpSpPr>
        <a:xfrm>
          <a:off x="0" y="0"/>
          <a:ext cx="0" cy="0"/>
          <a:chOff x="0" y="0"/>
          <a:chExt cx="0" cy="0"/>
        </a:xfrm>
      </p:grpSpPr>
      <p:sp>
        <p:nvSpPr>
          <p:cNvPr id="8" name="Textfeld 7">
            <a:extLst>
              <a:ext uri="{FF2B5EF4-FFF2-40B4-BE49-F238E27FC236}">
                <a16:creationId xmlns:a16="http://schemas.microsoft.com/office/drawing/2014/main" id="{A29014E5-C850-8BEF-3875-AE91592357D4}"/>
              </a:ext>
            </a:extLst>
          </p:cNvPr>
          <p:cNvSpPr txBox="1"/>
          <p:nvPr/>
        </p:nvSpPr>
        <p:spPr>
          <a:xfrm>
            <a:off x="150572" y="563256"/>
            <a:ext cx="8716981" cy="5348445"/>
          </a:xfrm>
          <a:prstGeom prst="rect">
            <a:avLst/>
          </a:prstGeom>
          <a:noFill/>
        </p:spPr>
        <p:txBody>
          <a:bodyPr wrap="square" rtlCol="0">
            <a:noAutofit/>
          </a:bodyPr>
          <a:lstStyle/>
          <a:p>
            <a:r>
              <a:rPr lang="en-US" sz="2400" b="1" dirty="0">
                <a:latin typeface="Times New Roman" panose="02020603050405020304" pitchFamily="18" charset="0"/>
                <a:cs typeface="Times New Roman" panose="02020603050405020304" pitchFamily="18" charset="0"/>
              </a:rPr>
              <a:t>Definition:</a:t>
            </a:r>
          </a:p>
          <a:p>
            <a:r>
              <a:rPr lang="en-US" sz="2400" dirty="0">
                <a:latin typeface="Times New Roman" panose="02020603050405020304" pitchFamily="18" charset="0"/>
                <a:cs typeface="Times New Roman" panose="02020603050405020304" pitchFamily="18" charset="0"/>
              </a:rPr>
              <a:t>An </a:t>
            </a:r>
            <a:r>
              <a:rPr lang="en-US" sz="2400" b="1" dirty="0">
                <a:latin typeface="Times New Roman" panose="02020603050405020304" pitchFamily="18" charset="0"/>
                <a:cs typeface="Times New Roman" panose="02020603050405020304" pitchFamily="18" charset="0"/>
              </a:rPr>
              <a:t>absolute cost advantage </a:t>
            </a:r>
            <a:r>
              <a:rPr lang="en-US" sz="2400" dirty="0">
                <a:latin typeface="Times New Roman" panose="02020603050405020304" pitchFamily="18" charset="0"/>
                <a:cs typeface="Times New Roman" panose="02020603050405020304" pitchFamily="18" charset="0"/>
              </a:rPr>
              <a:t>exists when A can produce a good more cost-effectively than B with the same input resources (i.e. time).</a:t>
            </a:r>
          </a:p>
          <a:p>
            <a:endParaRPr lang="de-DE" sz="2400" b="1"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94464235-1EFE-9DB7-9F3E-FE8089D1A497}"/>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err="1">
                <a:latin typeface="Times New Roman" panose="02020603050405020304" pitchFamily="18" charset="0"/>
                <a:cs typeface="Times New Roman" panose="02020603050405020304" pitchFamily="18" charset="0"/>
              </a:rPr>
              <a:t>Definitions</a:t>
            </a:r>
            <a:endParaRPr lang="de-DE" sz="2400" b="1"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D72DF996-9DE8-B3D3-D28A-DB85824F5C51}"/>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64136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1770FA9-05B8-4A30-A548-4AD7BC78C211}"/>
            </a:ext>
          </a:extLst>
        </p:cNvPr>
        <p:cNvGrpSpPr/>
        <p:nvPr/>
      </p:nvGrpSpPr>
      <p:grpSpPr>
        <a:xfrm>
          <a:off x="0" y="0"/>
          <a:ext cx="0" cy="0"/>
          <a:chOff x="0" y="0"/>
          <a:chExt cx="0" cy="0"/>
        </a:xfrm>
      </p:grpSpPr>
      <p:sp>
        <p:nvSpPr>
          <p:cNvPr id="8" name="Textfeld 7">
            <a:extLst>
              <a:ext uri="{FF2B5EF4-FFF2-40B4-BE49-F238E27FC236}">
                <a16:creationId xmlns:a16="http://schemas.microsoft.com/office/drawing/2014/main" id="{5A1CCA79-CEB5-018E-6755-8F324172FA66}"/>
              </a:ext>
            </a:extLst>
          </p:cNvPr>
          <p:cNvSpPr txBox="1"/>
          <p:nvPr/>
        </p:nvSpPr>
        <p:spPr>
          <a:xfrm>
            <a:off x="150572" y="563257"/>
            <a:ext cx="8716981" cy="1637684"/>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Definition:</a:t>
            </a:r>
          </a:p>
          <a:p>
            <a:r>
              <a:rPr lang="de-DE" sz="2400" b="1" dirty="0" err="1">
                <a:latin typeface="Times New Roman" panose="02020603050405020304" pitchFamily="18" charset="0"/>
                <a:cs typeface="Times New Roman" panose="02020603050405020304" pitchFamily="18" charset="0"/>
              </a:rPr>
              <a:t>Opportunity</a:t>
            </a:r>
            <a:r>
              <a:rPr lang="de-DE" sz="2400" b="1" dirty="0">
                <a:latin typeface="Times New Roman" panose="02020603050405020304" pitchFamily="18" charset="0"/>
                <a:cs typeface="Times New Roman" panose="02020603050405020304" pitchFamily="18" charset="0"/>
              </a:rPr>
              <a:t> </a:t>
            </a:r>
            <a:r>
              <a:rPr lang="de-DE" sz="2400" b="1" dirty="0" err="1">
                <a:latin typeface="Times New Roman" panose="02020603050405020304" pitchFamily="18" charset="0"/>
                <a:cs typeface="Times New Roman" panose="02020603050405020304" pitchFamily="18" charset="0"/>
              </a:rPr>
              <a:t>costs</a:t>
            </a:r>
            <a:r>
              <a:rPr lang="de-DE" sz="2400" b="1"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are</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the</a:t>
            </a:r>
            <a:r>
              <a:rPr lang="de-DE" sz="2400" dirty="0">
                <a:latin typeface="Times New Roman" panose="02020603050405020304" pitchFamily="18" charset="0"/>
                <a:cs typeface="Times New Roman" panose="02020603050405020304" pitchFamily="18" charset="0"/>
              </a:rPr>
              <a:t> maximum alternative </a:t>
            </a:r>
            <a:r>
              <a:rPr lang="de-DE" sz="2400" dirty="0" err="1">
                <a:latin typeface="Times New Roman" panose="02020603050405020304" pitchFamily="18" charset="0"/>
                <a:cs typeface="Times New Roman" panose="02020603050405020304" pitchFamily="18" charset="0"/>
              </a:rPr>
              <a:t>earnings</a:t>
            </a:r>
            <a:r>
              <a:rPr lang="de-DE" sz="2400" dirty="0">
                <a:latin typeface="Times New Roman" panose="02020603050405020304" pitchFamily="18" charset="0"/>
                <a:cs typeface="Times New Roman" panose="02020603050405020304" pitchFamily="18" charset="0"/>
              </a:rPr>
              <a:t> that </a:t>
            </a:r>
            <a:r>
              <a:rPr lang="de-DE" sz="2400" dirty="0" err="1">
                <a:latin typeface="Times New Roman" panose="02020603050405020304" pitchFamily="18" charset="0"/>
                <a:cs typeface="Times New Roman" panose="02020603050405020304" pitchFamily="18" charset="0"/>
              </a:rPr>
              <a:t>might</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have</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been</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obtained</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if</a:t>
            </a:r>
            <a:r>
              <a:rPr lang="de-DE" sz="2400" dirty="0">
                <a:latin typeface="Times New Roman" panose="02020603050405020304" pitchFamily="18" charset="0"/>
                <a:cs typeface="Times New Roman" panose="02020603050405020304" pitchFamily="18" charset="0"/>
              </a:rPr>
              <a:t> a </a:t>
            </a:r>
            <a:r>
              <a:rPr lang="de-DE" sz="2400" dirty="0" err="1">
                <a:latin typeface="Times New Roman" panose="02020603050405020304" pitchFamily="18" charset="0"/>
                <a:cs typeface="Times New Roman" panose="02020603050405020304" pitchFamily="18" charset="0"/>
              </a:rPr>
              <a:t>productive</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good</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service</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or</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capacity</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had</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been</a:t>
            </a:r>
            <a:r>
              <a:rPr lang="de-DE" sz="2400" dirty="0">
                <a:latin typeface="Times New Roman" panose="02020603050405020304" pitchFamily="18" charset="0"/>
                <a:cs typeface="Times New Roman" panose="02020603050405020304" pitchFamily="18" charset="0"/>
              </a:rPr>
              <a:t> </a:t>
            </a:r>
            <a:r>
              <a:rPr lang="de-DE" sz="2400" dirty="0" err="1">
                <a:latin typeface="Times New Roman" panose="02020603050405020304" pitchFamily="18" charset="0"/>
                <a:cs typeface="Times New Roman" panose="02020603050405020304" pitchFamily="18" charset="0"/>
              </a:rPr>
              <a:t>applied</a:t>
            </a:r>
            <a:r>
              <a:rPr lang="de-DE" sz="2400" dirty="0">
                <a:latin typeface="Times New Roman" panose="02020603050405020304" pitchFamily="18" charset="0"/>
                <a:cs typeface="Times New Roman" panose="02020603050405020304" pitchFamily="18" charset="0"/>
              </a:rPr>
              <a:t> to </a:t>
            </a:r>
            <a:r>
              <a:rPr lang="de-DE" sz="2400" dirty="0" err="1">
                <a:latin typeface="Times New Roman" panose="02020603050405020304" pitchFamily="18" charset="0"/>
                <a:cs typeface="Times New Roman" panose="02020603050405020304" pitchFamily="18" charset="0"/>
              </a:rPr>
              <a:t>some</a:t>
            </a:r>
            <a:r>
              <a:rPr lang="de-DE" sz="2400" dirty="0">
                <a:latin typeface="Times New Roman" panose="02020603050405020304" pitchFamily="18" charset="0"/>
                <a:cs typeface="Times New Roman" panose="02020603050405020304" pitchFamily="18" charset="0"/>
              </a:rPr>
              <a:t> alternative </a:t>
            </a:r>
            <a:r>
              <a:rPr lang="de-DE" sz="2400" dirty="0" err="1">
                <a:latin typeface="Times New Roman" panose="02020603050405020304" pitchFamily="18" charset="0"/>
                <a:cs typeface="Times New Roman" panose="02020603050405020304" pitchFamily="18" charset="0"/>
              </a:rPr>
              <a:t>use</a:t>
            </a:r>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A7B5E66D-161F-D14F-E9C4-B84D5597395E}"/>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err="1">
                <a:latin typeface="Times New Roman" panose="02020603050405020304" pitchFamily="18" charset="0"/>
                <a:cs typeface="Times New Roman" panose="02020603050405020304" pitchFamily="18" charset="0"/>
              </a:rPr>
              <a:t>Definitions</a:t>
            </a:r>
            <a:endParaRPr lang="de-DE" sz="2400" b="1"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8A9EC85A-C8F6-3342-AE2E-4ED86DCCB253}"/>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13620475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feld 7"/>
          <p:cNvSpPr txBox="1"/>
          <p:nvPr/>
        </p:nvSpPr>
        <p:spPr>
          <a:xfrm>
            <a:off x="44242" y="563257"/>
            <a:ext cx="8716981" cy="1616418"/>
          </a:xfrm>
          <a:prstGeom prst="rect">
            <a:avLst/>
          </a:prstGeom>
          <a:noFill/>
        </p:spPr>
        <p:txBody>
          <a:bodyPr wrap="square" rtlCol="0">
            <a:noAutofit/>
          </a:bodyPr>
          <a:lstStyle/>
          <a:p>
            <a:r>
              <a:rPr lang="de-DE" sz="2400" b="1" dirty="0">
                <a:latin typeface="Times New Roman" panose="02020603050405020304" pitchFamily="18" charset="0"/>
                <a:cs typeface="Times New Roman" panose="02020603050405020304" pitchFamily="18" charset="0"/>
              </a:rPr>
              <a:t>Definition:</a:t>
            </a:r>
            <a:endParaRPr lang="de-DE"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A producer has a </a:t>
            </a:r>
            <a:r>
              <a:rPr lang="en-US" sz="2400" b="1" dirty="0">
                <a:latin typeface="Times New Roman" panose="02020603050405020304" pitchFamily="18" charset="0"/>
                <a:cs typeface="Times New Roman" panose="02020603050405020304" pitchFamily="18" charset="0"/>
              </a:rPr>
              <a:t>comparative advantage</a:t>
            </a:r>
            <a:r>
              <a:rPr lang="en-US" sz="2400" dirty="0">
                <a:latin typeface="Times New Roman" panose="02020603050405020304" pitchFamily="18" charset="0"/>
                <a:cs typeface="Times New Roman" panose="02020603050405020304" pitchFamily="18" charset="0"/>
              </a:rPr>
              <a:t> over another  in the production of a good or if he can produce that product at lower </a:t>
            </a:r>
            <a:br>
              <a:rPr lang="en-US" sz="2400" dirty="0">
                <a:latin typeface="Times New Roman" panose="02020603050405020304" pitchFamily="18" charset="0"/>
                <a:cs typeface="Times New Roman" panose="02020603050405020304" pitchFamily="18" charset="0"/>
              </a:rPr>
            </a:br>
            <a:r>
              <a:rPr lang="en-US" sz="2400" dirty="0">
                <a:latin typeface="Times New Roman" panose="02020603050405020304" pitchFamily="18" charset="0"/>
                <a:cs typeface="Times New Roman" panose="02020603050405020304" pitchFamily="18" charset="0"/>
              </a:rPr>
              <a:t>opportunity costs</a:t>
            </a:r>
          </a:p>
          <a:p>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Example:</a:t>
            </a:r>
          </a:p>
          <a:p>
            <a:r>
              <a:rPr lang="en-US" dirty="0">
                <a:latin typeface="Times New Roman" panose="02020603050405020304" pitchFamily="18" charset="0"/>
                <a:cs typeface="Times New Roman" panose="02020603050405020304" pitchFamily="18" charset="0"/>
              </a:rPr>
              <a:t>You are about to take the decisive exam for your degree on March 6, 2025 and have three alternative courses of action on the Wednesday beforehand</a:t>
            </a:r>
          </a:p>
          <a:p>
            <a:endParaRPr lang="en-US"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You watch the CL-match between Bayern Munich and Bayer Leverkusen, drink a few beers and don't study</a:t>
            </a:r>
          </a:p>
          <a:p>
            <a:pPr marL="342900" indent="-342900">
              <a:buFont typeface="+mj-lt"/>
              <a:buAutoNum type="arabicPeriod"/>
            </a:pPr>
            <a:endParaRPr lang="en-US"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You go to your waiter's job in the cultural restaurant, where there is definitely no football being shown and will probably receive a tip of 150 euros for it and don't study</a:t>
            </a:r>
          </a:p>
          <a:p>
            <a:pPr marL="342900" indent="-342900">
              <a:buFont typeface="+mj-lt"/>
              <a:buAutoNum type="arabicPeriod"/>
            </a:pPr>
            <a:endParaRPr lang="en-US" dirty="0">
              <a:latin typeface="Times New Roman" panose="02020603050405020304" pitchFamily="18" charset="0"/>
              <a:cs typeface="Times New Roman" panose="02020603050405020304" pitchFamily="18" charset="0"/>
            </a:endParaRPr>
          </a:p>
          <a:p>
            <a:pPr marL="342900" indent="-342900">
              <a:buFont typeface="+mj-lt"/>
              <a:buAutoNum type="arabicPeriod"/>
            </a:pPr>
            <a:r>
              <a:rPr lang="en-US" dirty="0">
                <a:latin typeface="Times New Roman" panose="02020603050405020304" pitchFamily="18" charset="0"/>
                <a:cs typeface="Times New Roman" panose="02020603050405020304" pitchFamily="18" charset="0"/>
              </a:rPr>
              <a:t>You lock your TV in the cellar, throw away the key and study all evening</a:t>
            </a:r>
          </a:p>
          <a:p>
            <a:endParaRPr lang="de-DE" dirty="0">
              <a:latin typeface="Times New Roman" panose="02020603050405020304" pitchFamily="18" charset="0"/>
              <a:cs typeface="Times New Roman" panose="02020603050405020304" pitchFamily="18" charset="0"/>
            </a:endParaRPr>
          </a:p>
          <a:p>
            <a:endParaRPr lang="de-DE" dirty="0">
              <a:latin typeface="Times New Roman" panose="02020603050405020304" pitchFamily="18" charset="0"/>
              <a:cs typeface="Times New Roman" panose="02020603050405020304" pitchFamily="18" charset="0"/>
            </a:endParaRPr>
          </a:p>
        </p:txBody>
      </p:sp>
      <p:sp>
        <p:nvSpPr>
          <p:cNvPr id="4" name="Textfeld 3">
            <a:extLst>
              <a:ext uri="{FF2B5EF4-FFF2-40B4-BE49-F238E27FC236}">
                <a16:creationId xmlns:a16="http://schemas.microsoft.com/office/drawing/2014/main" id="{8FA6D1CF-33FB-4465-96AC-4F21CD9092E5}"/>
              </a:ext>
            </a:extLst>
          </p:cNvPr>
          <p:cNvSpPr txBox="1">
            <a:spLocks/>
          </p:cNvSpPr>
          <p:nvPr/>
        </p:nvSpPr>
        <p:spPr>
          <a:xfrm>
            <a:off x="1847528" y="25954"/>
            <a:ext cx="8208912" cy="720000"/>
          </a:xfrm>
          <a:prstGeom prst="rect">
            <a:avLst/>
          </a:prstGeom>
          <a:noFill/>
          <a:ln>
            <a:noFill/>
          </a:ln>
        </p:spPr>
        <p:txBody>
          <a:bodyPr wrap="square" rtlCol="0" anchor="ctr" anchorCtr="0">
            <a:noAutofit/>
          </a:bodyPr>
          <a:lstStyle/>
          <a:p>
            <a:pPr algn="ctr"/>
            <a:r>
              <a:rPr lang="de-DE" sz="2400" b="1" dirty="0" err="1">
                <a:latin typeface="Times New Roman" panose="02020603050405020304" pitchFamily="18" charset="0"/>
                <a:cs typeface="Times New Roman" panose="02020603050405020304" pitchFamily="18" charset="0"/>
              </a:rPr>
              <a:t>Definitions</a:t>
            </a:r>
            <a:endParaRPr lang="de-DE" sz="2400" b="1" dirty="0">
              <a:latin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1E357A0B-2137-4AB9-932C-CBEA0F7DB645}"/>
              </a:ext>
            </a:extLst>
          </p:cNvPr>
          <p:cNvSpPr/>
          <p:nvPr/>
        </p:nvSpPr>
        <p:spPr>
          <a:xfrm>
            <a:off x="8689605" y="4226929"/>
            <a:ext cx="3502395" cy="2630658"/>
          </a:xfrm>
          <a:prstGeom prst="rect">
            <a:avLst/>
          </a:prstGeom>
          <a:noFill/>
          <a:ln>
            <a:solidFill>
              <a:schemeClr val="tx1"/>
            </a:solidFill>
          </a:ln>
        </p:spPr>
        <p:style>
          <a:lnRef idx="2">
            <a:schemeClr val="accent1">
              <a:shade val="50000"/>
            </a:schemeClr>
          </a:lnRef>
          <a:fillRef idx="1003">
            <a:schemeClr val="lt1"/>
          </a:fillRef>
          <a:effectRef idx="0">
            <a:schemeClr val="accent1"/>
          </a:effectRef>
          <a:fontRef idx="minor">
            <a:schemeClr val="lt1"/>
          </a:fontRef>
        </p:style>
        <p:txBody>
          <a:bodyPr rtlCol="0" anchor="ctr"/>
          <a:lstStyle/>
          <a:p>
            <a:pPr algn="ctr"/>
            <a:endParaRPr lang="de-DE"/>
          </a:p>
        </p:txBody>
      </p:sp>
    </p:spTree>
    <p:extLst>
      <p:ext uri="{BB962C8B-B14F-4D97-AF65-F5344CB8AC3E}">
        <p14:creationId xmlns:p14="http://schemas.microsoft.com/office/powerpoint/2010/main" val="258634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1329</Words>
  <Application>Microsoft Office PowerPoint</Application>
  <PresentationFormat>Breitbild</PresentationFormat>
  <Paragraphs>204</Paragraphs>
  <Slides>17</Slides>
  <Notes>9</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17</vt:i4>
      </vt:variant>
    </vt:vector>
  </HeadingPairs>
  <TitlesOfParts>
    <vt:vector size="24" baseType="lpstr">
      <vt:lpstr>Arial</vt:lpstr>
      <vt:lpstr>Calibri</vt:lpstr>
      <vt:lpstr>Calibri Light</vt:lpstr>
      <vt:lpstr>Cambria Math</vt:lpstr>
      <vt:lpstr>Sparkasse Rg</vt:lpstr>
      <vt:lpstr>Times New Roman</vt:lpstr>
      <vt:lpstr>Office</vt:lpstr>
      <vt:lpstr>PowerPoint-Präsentation</vt:lpstr>
      <vt:lpstr>International Trade and Policy</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Außenwirtschaft</dc:title>
  <dc:creator>BK</dc:creator>
  <cp:lastModifiedBy>Köster, Bernhard Johannes</cp:lastModifiedBy>
  <cp:revision>465</cp:revision>
  <dcterms:created xsi:type="dcterms:W3CDTF">2019-02-11T10:45:01Z</dcterms:created>
  <dcterms:modified xsi:type="dcterms:W3CDTF">2025-03-05T23:02:46Z</dcterms:modified>
</cp:coreProperties>
</file>