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372" r:id="rId2"/>
    <p:sldId id="257" r:id="rId3"/>
    <p:sldId id="1427" r:id="rId4"/>
    <p:sldId id="1428" r:id="rId5"/>
    <p:sldId id="1429" r:id="rId6"/>
    <p:sldId id="1430" r:id="rId7"/>
    <p:sldId id="1431" r:id="rId8"/>
    <p:sldId id="1432" r:id="rId9"/>
    <p:sldId id="1433" r:id="rId10"/>
    <p:sldId id="1434" r:id="rId11"/>
    <p:sldId id="1483" r:id="rId12"/>
    <p:sldId id="1435" r:id="rId13"/>
    <p:sldId id="1436" r:id="rId14"/>
    <p:sldId id="1437" r:id="rId15"/>
    <p:sldId id="1439" r:id="rId16"/>
    <p:sldId id="1440" r:id="rId17"/>
    <p:sldId id="1438" r:id="rId18"/>
    <p:sldId id="1441" r:id="rId19"/>
    <p:sldId id="1442" r:id="rId20"/>
    <p:sldId id="1443" r:id="rId21"/>
    <p:sldId id="1444" r:id="rId22"/>
    <p:sldId id="1445" r:id="rId23"/>
    <p:sldId id="1446" r:id="rId24"/>
    <p:sldId id="1447" r:id="rId25"/>
    <p:sldId id="1448" r:id="rId26"/>
    <p:sldId id="1449" r:id="rId27"/>
    <p:sldId id="1450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oleObject" Target="file:///C:\AAA\FH_Mainz\Statistik\Eigene_Unterlagen\Arbeitsdaten2.xlsx!Tab2!%5bArbeitsdaten2.xlsx%5dTab2%20Diagramm%206" TargetMode="External"/><Relationship Id="rId7" Type="http://schemas.openxmlformats.org/officeDocument/2006/relationships/image" Target="../media/image7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8.png"/><Relationship Id="rId5" Type="http://schemas.openxmlformats.org/officeDocument/2006/relationships/image" Target="../media/image18.emf"/><Relationship Id="rId10" Type="http://schemas.openxmlformats.org/officeDocument/2006/relationships/image" Target="../media/image19.png"/><Relationship Id="rId4" Type="http://schemas.openxmlformats.org/officeDocument/2006/relationships/image" Target="../media/image17.emf"/><Relationship Id="rId9" Type="http://schemas.openxmlformats.org/officeDocument/2006/relationships/image" Target="../media/image8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67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AE68053-AF67-CBC0-D6FA-1A44E74EDC4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636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But </a:t>
            </a:r>
            <a:r>
              <a:rPr lang="de-DE" sz="2600" dirty="0" err="1"/>
              <a:t>why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sqaure</a:t>
            </a:r>
            <a:r>
              <a:rPr lang="de-DE" sz="2600" dirty="0"/>
              <a:t>???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AE68053-AF67-CBC0-D6FA-1A44E74EDC4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8879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1014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FOC: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2 dimensional linear </a:t>
            </a:r>
            <a:r>
              <a:rPr lang="de-DE" sz="2400" dirty="0" err="1"/>
              <a:t>system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solved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65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0950" y="2519569"/>
            <a:ext cx="5816113" cy="2227826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34CE2217-B013-41F2-289E-74A06708243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094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392144" y="116632"/>
            <a:ext cx="31683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32" y="0"/>
            <a:ext cx="5816113" cy="222782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44587A0F-0FE9-3F1A-E756-47EAD6A9D6F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0203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30358D-04AD-D3C6-50D9-DE2A913F5FB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DA3EFFC-4742-6CFA-DFDE-DB562AC25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15" y="470846"/>
            <a:ext cx="7769113" cy="552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22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/>
              <a:t>Linear </a:t>
            </a:r>
            <a:r>
              <a:rPr lang="de-DE" sz="2600" dirty="0"/>
              <a:t>Regression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2CB1DA1-C61A-67A8-FCCD-5710660A0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92308"/>
              </p:ext>
            </p:extLst>
          </p:nvPr>
        </p:nvGraphicFramePr>
        <p:xfrm>
          <a:off x="249381" y="665017"/>
          <a:ext cx="8931204" cy="3697280"/>
        </p:xfrm>
        <a:graphic>
          <a:graphicData uri="http://schemas.openxmlformats.org/drawingml/2006/table">
            <a:tbl>
              <a:tblPr/>
              <a:tblGrid>
                <a:gridCol w="141391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649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154D6684-9CF3-6CB2-7EFC-94BAB46590D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04129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877272"/>
            <a:ext cx="88569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/>
              <a:t>yhat(</a:t>
            </a:r>
            <a:r>
              <a:rPr lang="de-DE" sz="2200" dirty="0"/>
              <a:t>30)=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Extrapolation </a:t>
            </a:r>
            <a:r>
              <a:rPr lang="de-DE" sz="3200" dirty="0" err="1"/>
              <a:t>for</a:t>
            </a:r>
            <a:r>
              <a:rPr lang="de-DE" sz="3200" dirty="0"/>
              <a:t> x=30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42177D2-B0A2-33D4-8620-98AFD2381E32}"/>
              </a:ext>
            </a:extLst>
          </p:cNvPr>
          <p:cNvGraphicFramePr>
            <a:graphicFrameLocks noGrp="1"/>
          </p:cNvGraphicFramePr>
          <p:nvPr/>
        </p:nvGraphicFramePr>
        <p:xfrm>
          <a:off x="1631505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DEDF43C3-B888-FACF-ED6F-E89BA5E7855E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7598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BB9182C-DEFB-F8BE-635D-7C8EB43F4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08" y="656692"/>
            <a:ext cx="7591958" cy="4104456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822440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12" name="Gerade Verbindung mit Pfeil 11"/>
          <p:cNvCxnSpPr>
            <a:cxnSpLocks/>
          </p:cNvCxnSpPr>
          <p:nvPr/>
        </p:nvCxnSpPr>
        <p:spPr>
          <a:xfrm flipH="1" flipV="1">
            <a:off x="545996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>
            <a:spLocks noChangeAspect="1"/>
          </p:cNvSpPr>
          <p:nvPr/>
        </p:nvSpPr>
        <p:spPr>
          <a:xfrm>
            <a:off x="410984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410984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84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5459969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969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cxnSpLocks/>
          </p:cNvCxnSpPr>
          <p:nvPr/>
        </p:nvCxnSpPr>
        <p:spPr>
          <a:xfrm flipH="1" flipV="1">
            <a:off x="5767379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B6C60119-8ED1-D612-0280-EE6E300775A4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93963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85024" y="554792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FC7355C-5C7B-2AFB-1F06-53CF32558B97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69270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Measures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linear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quantitatively</a:t>
            </a:r>
            <a:r>
              <a:rPr lang="de-DE" sz="2400" dirty="0"/>
              <a:t> </a:t>
            </a:r>
            <a:r>
              <a:rPr lang="de-DE" sz="2400" dirty="0" err="1"/>
              <a:t>influencing</a:t>
            </a:r>
            <a:r>
              <a:rPr lang="de-DE" sz="2400" dirty="0"/>
              <a:t> </a:t>
            </a:r>
            <a:r>
              <a:rPr lang="de-DE" sz="2400" dirty="0" err="1"/>
              <a:t>another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instrument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forecasting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Linear </a:t>
            </a:r>
            <a:r>
              <a:rPr lang="de-DE" sz="3200" dirty="0" err="1"/>
              <a:t>regression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A852029-F8D0-6318-5331-45D1D8E5F3F6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08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 </a:t>
            </a: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94C0AA6-E357-8038-DDB3-126EA90866F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8784" y="66132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r>
              <a:rPr lang="de-DE" sz="2800" dirty="0"/>
              <a:t>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coefficient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Bravais-Pearson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980019-FDF9-F8E9-F6AC-003B8D16B22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99024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21920" y="476672"/>
                <a:ext cx="8557525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" y="476672"/>
                <a:ext cx="8557525" cy="5879678"/>
              </a:xfrm>
              <a:prstGeom prst="rect">
                <a:avLst/>
              </a:prstGeom>
              <a:blipFill>
                <a:blip r:embed="rId2"/>
                <a:stretch>
                  <a:fillRect l="-641" t="-518" r="-1140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079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433CE2-C7D4-BC8C-6AFA-EB6E460E9A6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24477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78064" y="4008033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502583C-439B-4AEB-5F32-6E926B7CE320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2764A6-3DCA-5FF6-DBDB-E529E4999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989" y="691336"/>
            <a:ext cx="7164602" cy="322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27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EB51631-25A7-4159-B8C2-816B507DC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44" y="1936799"/>
            <a:ext cx="8743902" cy="49685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59F2B4-64BB-4FEF-A3BC-30CE85F11BD3}"/>
              </a:ext>
            </a:extLst>
          </p:cNvPr>
          <p:cNvSpPr txBox="1"/>
          <p:nvPr/>
        </p:nvSpPr>
        <p:spPr>
          <a:xfrm>
            <a:off x="2673152" y="3019832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887D88-77D4-4907-8CB1-9AB597959ABE}"/>
              </a:ext>
            </a:extLst>
          </p:cNvPr>
          <p:cNvSpPr txBox="1"/>
          <p:nvPr/>
        </p:nvSpPr>
        <p:spPr>
          <a:xfrm>
            <a:off x="6744072" y="3073893"/>
            <a:ext cx="79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C1EDBE1-3747-4E13-B5CC-B253D239EA83}"/>
              </a:ext>
            </a:extLst>
          </p:cNvPr>
          <p:cNvSpPr txBox="1"/>
          <p:nvPr/>
        </p:nvSpPr>
        <p:spPr>
          <a:xfrm>
            <a:off x="6489576" y="539609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5DF8FB-02C5-40F6-9F0F-BBD081C6D19E}"/>
              </a:ext>
            </a:extLst>
          </p:cNvPr>
          <p:cNvSpPr txBox="1"/>
          <p:nvPr/>
        </p:nvSpPr>
        <p:spPr>
          <a:xfrm flipH="1">
            <a:off x="2445364" y="5396097"/>
            <a:ext cx="75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/>
              <a:t>R=?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435CCDD-E08F-A67A-1C48-2D44DB853953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B5B8249-0288-9F95-C154-1B58E6025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464" y="733193"/>
            <a:ext cx="1612900" cy="130175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CE1B9C3-FBB4-821D-69A5-662813A27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2633" y="724877"/>
            <a:ext cx="1612900" cy="130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02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8144" y="74481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286AE7D-CB75-B734-FD9F-E1CAC7DBA9C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77318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1FF87A6-C0B4-482F-AE39-C74170FCD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2728" y="278628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Arbeitsblatt" r:id="rId3" imgW="4572000" imgH="2743335" progId="Excel.Sheet.12">
                  <p:link updateAutomatic="1"/>
                </p:oleObj>
              </mc:Choice>
              <mc:Fallback>
                <p:oleObj name="Arbeitsblatt" r:id="rId3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1FF87A6-C0B4-482F-AE39-C74170FCD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728" y="278628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9E4FE36-08C7-4E63-A4CF-8FD648E8F7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0942" y="767658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rbeitsblatt" r:id="rId3" imgW="4572000" imgH="2743335" progId="Excel.Sheet.12">
                  <p:link updateAutomatic="1"/>
                </p:oleObj>
              </mc:Choice>
              <mc:Fallback>
                <p:oleObj name="Arbeitsblatt" r:id="rId3" imgW="4572000" imgH="2743335" progId="Excel.Sheet.12">
                  <p:link updateAutomatic="1"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9E4FE36-08C7-4E63-A4CF-8FD648E8F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0942" y="767658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CF00B30-D826-46D5-825A-CDA358AE47D2}"/>
              </a:ext>
            </a:extLst>
          </p:cNvPr>
          <p:cNvSpPr txBox="1"/>
          <p:nvPr/>
        </p:nvSpPr>
        <p:spPr>
          <a:xfrm>
            <a:off x="2468724" y="1176729"/>
            <a:ext cx="162646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DA034D-D1E7-4C1D-848C-F0883DE9F0B8}"/>
              </a:ext>
            </a:extLst>
          </p:cNvPr>
          <p:cNvSpPr txBox="1"/>
          <p:nvPr/>
        </p:nvSpPr>
        <p:spPr>
          <a:xfrm>
            <a:off x="2468724" y="83091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B875E66-76A6-4F57-B714-A41636CB7694}"/>
              </a:ext>
            </a:extLst>
          </p:cNvPr>
          <p:cNvSpPr txBox="1"/>
          <p:nvPr/>
        </p:nvSpPr>
        <p:spPr>
          <a:xfrm>
            <a:off x="4034898" y="155477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67AAAE-2628-4DB9-B850-03BAC4957339}"/>
              </a:ext>
            </a:extLst>
          </p:cNvPr>
          <p:cNvSpPr txBox="1"/>
          <p:nvPr/>
        </p:nvSpPr>
        <p:spPr>
          <a:xfrm>
            <a:off x="3944987" y="354648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DC2A56-8192-4D97-B017-6479877D5D56}"/>
              </a:ext>
            </a:extLst>
          </p:cNvPr>
          <p:cNvSpPr txBox="1"/>
          <p:nvPr/>
        </p:nvSpPr>
        <p:spPr>
          <a:xfrm>
            <a:off x="1496616" y="96070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C80C-55DD-4FF4-9DBA-922FEA0486B4}"/>
              </a:ext>
            </a:extLst>
          </p:cNvPr>
          <p:cNvSpPr txBox="1"/>
          <p:nvPr/>
        </p:nvSpPr>
        <p:spPr>
          <a:xfrm>
            <a:off x="2252701" y="744681"/>
            <a:ext cx="50847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21A04B-578C-4F06-A7D7-AA007A35C8A5}"/>
              </a:ext>
            </a:extLst>
          </p:cNvPr>
          <p:cNvSpPr>
            <a:spLocks noChangeAspect="1"/>
          </p:cNvSpPr>
          <p:nvPr/>
        </p:nvSpPr>
        <p:spPr>
          <a:xfrm>
            <a:off x="2567717" y="3280753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CB3A8BB-CE7B-403D-94B6-F089EFDA48A4}"/>
              </a:ext>
            </a:extLst>
          </p:cNvPr>
          <p:cNvSpPr>
            <a:spLocks noChangeAspect="1"/>
          </p:cNvSpPr>
          <p:nvPr/>
        </p:nvSpPr>
        <p:spPr>
          <a:xfrm>
            <a:off x="2567717" y="2929753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EDFF7B-402B-4ED2-A0AC-4B4F0912528F}"/>
              </a:ext>
            </a:extLst>
          </p:cNvPr>
          <p:cNvSpPr>
            <a:spLocks noChangeAspect="1"/>
          </p:cNvSpPr>
          <p:nvPr/>
        </p:nvSpPr>
        <p:spPr>
          <a:xfrm>
            <a:off x="1933217" y="2929753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D4E0D60-9562-4D7E-96B9-45717CF2464F}"/>
              </a:ext>
            </a:extLst>
          </p:cNvPr>
          <p:cNvSpPr txBox="1"/>
          <p:nvPr/>
        </p:nvSpPr>
        <p:spPr>
          <a:xfrm>
            <a:off x="3134897" y="285267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54B6236-D8CF-4282-ABFD-230AF94942D1}"/>
              </a:ext>
            </a:extLst>
          </p:cNvPr>
          <p:cNvSpPr txBox="1"/>
          <p:nvPr/>
        </p:nvSpPr>
        <p:spPr>
          <a:xfrm>
            <a:off x="1755577" y="4367470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6DF6D2C-0CAC-451F-AB11-F10B032B5E2A}"/>
              </a:ext>
            </a:extLst>
          </p:cNvPr>
          <p:cNvSpPr txBox="1"/>
          <p:nvPr/>
        </p:nvSpPr>
        <p:spPr>
          <a:xfrm>
            <a:off x="2948765" y="396269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29FCFF2-BF6C-46FD-A10E-C5A858F7F08E}"/>
              </a:ext>
            </a:extLst>
          </p:cNvPr>
          <p:cNvCxnSpPr/>
          <p:nvPr/>
        </p:nvCxnSpPr>
        <p:spPr>
          <a:xfrm flipH="1" flipV="1">
            <a:off x="2250468" y="3314341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D976D29-A63C-4C72-801A-577AF268D9FC}"/>
              </a:ext>
            </a:extLst>
          </p:cNvPr>
          <p:cNvCxnSpPr/>
          <p:nvPr/>
        </p:nvCxnSpPr>
        <p:spPr>
          <a:xfrm flipH="1" flipV="1">
            <a:off x="2743217" y="3437161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75B0E66-F8E7-44FA-B4B6-DFBB1C18A27D}"/>
              </a:ext>
            </a:extLst>
          </p:cNvPr>
          <p:cNvCxnSpPr/>
          <p:nvPr/>
        </p:nvCxnSpPr>
        <p:spPr>
          <a:xfrm flipH="1">
            <a:off x="2743217" y="3029779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9">
            <a:extLst>
              <a:ext uri="{FF2B5EF4-FFF2-40B4-BE49-F238E27FC236}">
                <a16:creationId xmlns:a16="http://schemas.microsoft.com/office/drawing/2014/main" id="{C817E664-7DD6-40E7-99F4-3F2FC01B5C38}"/>
              </a:ext>
            </a:extLst>
          </p:cNvPr>
          <p:cNvCxnSpPr/>
          <p:nvPr/>
        </p:nvCxnSpPr>
        <p:spPr>
          <a:xfrm flipH="1" flipV="1">
            <a:off x="2365747" y="320959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/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/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/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blipFill>
                <a:blip r:embed="rId8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/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>
            <a:extLst>
              <a:ext uri="{FF2B5EF4-FFF2-40B4-BE49-F238E27FC236}">
                <a16:creationId xmlns:a16="http://schemas.microsoft.com/office/drawing/2014/main" id="{51BF822C-B2B3-46A5-0565-2458AC866218}"/>
              </a:ext>
            </a:extLst>
          </p:cNvPr>
          <p:cNvSpPr txBox="1"/>
          <p:nvPr/>
        </p:nvSpPr>
        <p:spPr>
          <a:xfrm>
            <a:off x="8207828" y="3246941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CF993E5-1EDB-EC91-E227-D0F8F18397C9}"/>
              </a:ext>
            </a:extLst>
          </p:cNvPr>
          <p:cNvSpPr txBox="1"/>
          <p:nvPr/>
        </p:nvSpPr>
        <p:spPr>
          <a:xfrm>
            <a:off x="6582942" y="3591340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47B2A57-262C-56E5-B4E6-9A007C6F89B5}"/>
              </a:ext>
            </a:extLst>
          </p:cNvPr>
          <p:cNvSpPr txBox="1"/>
          <p:nvPr/>
        </p:nvSpPr>
        <p:spPr>
          <a:xfrm>
            <a:off x="4982860" y="3314341"/>
            <a:ext cx="184988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0889F2C-D103-F101-D15E-6A5FDBD345EF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907800" y="2929753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5F8168EB-E408-5BC9-5271-9FE15376CA63}"/>
              </a:ext>
            </a:extLst>
          </p:cNvPr>
          <p:cNvCxnSpPr>
            <a:cxnSpLocks/>
          </p:cNvCxnSpPr>
          <p:nvPr/>
        </p:nvCxnSpPr>
        <p:spPr>
          <a:xfrm flipV="1">
            <a:off x="7582537" y="2928914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1FC4725-3BA1-CC5B-4152-47E8C07F7E6C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8957626" y="2852677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D15F2E6-2EB4-4451-E8BB-0EF981392393}"/>
              </a:ext>
            </a:extLst>
          </p:cNvPr>
          <p:cNvSpPr txBox="1"/>
          <p:nvPr/>
        </p:nvSpPr>
        <p:spPr>
          <a:xfrm>
            <a:off x="1667508" y="-2738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5824C75-A743-9C15-888B-B603A9D4864B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16B278A2-A2FE-3C87-9D94-EB55CED626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43826" y="5399915"/>
            <a:ext cx="2076557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55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/>
          <p:cNvSpPr txBox="1"/>
          <p:nvPr/>
        </p:nvSpPr>
        <p:spPr>
          <a:xfrm>
            <a:off x="2279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F22F79C-18D5-46B9-F7D1-F3192593E1D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98631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371664" y="75312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baseline="-250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64" y="75312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0B120EA-6C14-2178-E79F-7485A5B10B3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883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340768"/>
            <a:ext cx="8856984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Graphical</a:t>
            </a:r>
            <a:r>
              <a:rPr lang="de-DE" sz="2400" dirty="0"/>
              <a:t> </a:t>
            </a:r>
            <a:r>
              <a:rPr lang="de-DE" sz="2400" dirty="0" err="1"/>
              <a:t>representation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attributes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two</a:t>
            </a:r>
            <a:r>
              <a:rPr lang="de-DE" sz="2400" dirty="0"/>
              <a:t>-dimensional </a:t>
            </a:r>
            <a:r>
              <a:rPr lang="de-DE" sz="2400" dirty="0" err="1"/>
              <a:t>coordinate</a:t>
            </a:r>
            <a:r>
              <a:rPr lang="de-DE" sz="2400" dirty="0"/>
              <a:t>-system.</a:t>
            </a:r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AD06EE1-B65D-2DC2-E372-88FFE23DF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46554"/>
              </p:ext>
            </p:extLst>
          </p:nvPr>
        </p:nvGraphicFramePr>
        <p:xfrm>
          <a:off x="1847528" y="3377571"/>
          <a:ext cx="8229602" cy="553198"/>
        </p:xfrm>
        <a:graphic>
          <a:graphicData uri="http://schemas.openxmlformats.org/drawingml/2006/table">
            <a:tbl>
              <a:tblPr/>
              <a:tblGrid>
                <a:gridCol w="1118828">
                  <a:extLst>
                    <a:ext uri="{9D8B030D-6E8A-4147-A177-3AD203B41FA5}">
                      <a16:colId xmlns:a16="http://schemas.microsoft.com/office/drawing/2014/main" val="263596210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73530835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0776876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11380204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4960097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41316355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6923189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23843109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74641731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218958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83240764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9565751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740136369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8330899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35142701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167169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22479527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68418752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6951799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88472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8881485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74141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967038339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1063"/>
                  </a:ext>
                </a:extLst>
              </a:tr>
              <a:tr h="18025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0082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[€]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2820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F52287B3-5A3B-A466-D38D-D10D960260CE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435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052736"/>
            <a:ext cx="8856984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X-</a:t>
            </a:r>
            <a:r>
              <a:rPr lang="de-DE" sz="2400" dirty="0" err="1"/>
              <a:t>coordinate</a:t>
            </a:r>
            <a:r>
              <a:rPr lang="de-DE" sz="2400" dirty="0"/>
              <a:t>:	</a:t>
            </a:r>
            <a:r>
              <a:rPr lang="de-DE" sz="2400" dirty="0" err="1"/>
              <a:t>order</a:t>
            </a:r>
            <a:endParaRPr lang="de-DE" sz="2400" dirty="0"/>
          </a:p>
          <a:p>
            <a:r>
              <a:rPr lang="de-DE" sz="2400" dirty="0"/>
              <a:t>Y-</a:t>
            </a:r>
            <a:r>
              <a:rPr lang="de-DE" sz="2400" dirty="0" err="1"/>
              <a:t>coordinate</a:t>
            </a:r>
            <a:r>
              <a:rPr lang="de-DE" sz="2400" dirty="0"/>
              <a:t>:	Volume [Euro]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7363E33-784F-87AB-D4AC-4241FD2F2CC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1649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5088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Example</a:t>
            </a:r>
            <a:r>
              <a:rPr lang="de-DE" sz="2400" dirty="0"/>
              <a:t> 2:</a:t>
            </a:r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F3D9C05-60EC-9650-BAB7-626D1412F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19222"/>
              </p:ext>
            </p:extLst>
          </p:nvPr>
        </p:nvGraphicFramePr>
        <p:xfrm>
          <a:off x="1769264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3" imgW="3060626" imgH="1479594" progId="Excel.Sheet.12">
                  <p:embed/>
                </p:oleObj>
              </mc:Choice>
              <mc:Fallback>
                <p:oleObj name="Worksheet" r:id="rId3" imgW="3060626" imgH="1479594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5F3D9C05-60EC-9650-BAB7-626D1412F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9264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B6A4D82-1B95-A406-5728-8026FB3A0ED7}"/>
              </a:ext>
            </a:extLst>
          </p:cNvPr>
          <p:cNvSpPr txBox="1"/>
          <p:nvPr/>
        </p:nvSpPr>
        <p:spPr>
          <a:xfrm>
            <a:off x="113588" y="5877272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/>
              <a:t>We</a:t>
            </a:r>
            <a:r>
              <a:rPr lang="de-DE" dirty="0"/>
              <a:t> also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,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x=30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8EE894F-B229-F662-611F-CDC869EE786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4481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251" y="781396"/>
            <a:ext cx="8817630" cy="59599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err="1"/>
              <a:t>empirical</a:t>
            </a:r>
            <a:r>
              <a:rPr lang="de-DE" sz="2400"/>
              <a:t> relation </a:t>
            </a:r>
            <a:r>
              <a:rPr lang="de-DE" sz="2400" dirty="0"/>
              <a:t>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834EBA-D2A6-1916-3028-46BA3112561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2915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8618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Simple </a:t>
            </a:r>
            <a:r>
              <a:rPr lang="de-DE" sz="2600" dirty="0" err="1"/>
              <a:t>Examples</a:t>
            </a:r>
            <a:r>
              <a:rPr lang="de-DE" sz="2600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73792" y="6095038"/>
            <a:ext cx="818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graphically</a:t>
            </a:r>
            <a:r>
              <a:rPr lang="de-DE" dirty="0"/>
              <a:t> a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and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r>
              <a:rPr lang="de-DE" dirty="0" err="1"/>
              <a:t>dependence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72A384D-2936-44A9-97FB-1345DC5332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8370" y="870576"/>
            <a:ext cx="6254750" cy="522446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358A0F4-EC09-CBD2-421F-1A0A359BC30C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3838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Example</a:t>
            </a:r>
            <a:endParaRPr lang="de-DE" sz="2600" dirty="0"/>
          </a:p>
        </p:txBody>
      </p:sp>
      <p:sp>
        <p:nvSpPr>
          <p:cNvPr id="6" name="Textfeld 5"/>
          <p:cNvSpPr txBox="1"/>
          <p:nvPr/>
        </p:nvSpPr>
        <p:spPr>
          <a:xfrm>
            <a:off x="304096" y="5882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latin typeface="Arial" pitchFamily="34" charset="0"/>
              </a:rPr>
              <a:t>Try </a:t>
            </a:r>
            <a:r>
              <a:rPr lang="de-DE" altLang="de-DE" dirty="0" err="1">
                <a:latin typeface="Arial" pitchFamily="34" charset="0"/>
              </a:rPr>
              <a:t>to</a:t>
            </a:r>
            <a:r>
              <a:rPr lang="de-DE" altLang="de-DE" dirty="0">
                <a:latin typeface="Arial" pitchFamily="34" charset="0"/>
              </a:rPr>
              <a:t> fit </a:t>
            </a:r>
            <a:r>
              <a:rPr lang="de-DE" altLang="de-DE" dirty="0" err="1">
                <a:latin typeface="Arial" pitchFamily="34" charset="0"/>
              </a:rPr>
              <a:t>graphically</a:t>
            </a:r>
            <a:r>
              <a:rPr lang="de-DE" altLang="de-DE" dirty="0">
                <a:latin typeface="Arial" pitchFamily="34" charset="0"/>
              </a:rPr>
              <a:t> (</a:t>
            </a:r>
            <a:r>
              <a:rPr lang="de-DE" altLang="de-DE" dirty="0" err="1">
                <a:latin typeface="Arial" pitchFamily="34" charset="0"/>
              </a:rPr>
              <a:t>by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eye</a:t>
            </a:r>
            <a:r>
              <a:rPr lang="de-DE" altLang="de-DE" dirty="0">
                <a:latin typeface="Arial" pitchFamily="34" charset="0"/>
              </a:rPr>
              <a:t>) a </a:t>
            </a:r>
            <a:r>
              <a:rPr lang="de-DE" altLang="de-DE" dirty="0" err="1">
                <a:latin typeface="Arial" pitchFamily="34" charset="0"/>
              </a:rPr>
              <a:t>regression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line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through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data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points</a:t>
            </a:r>
            <a:endParaRPr lang="de-DE" altLang="de-DE" dirty="0">
              <a:latin typeface="Arial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C33149-DC45-8A48-4E94-2BF12CFBF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61" y="725820"/>
            <a:ext cx="6777247" cy="497412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538637EA-34F1-C811-EA72-384E4761BC93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3168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87184" y="412870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4" y="412870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032" t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9A69E6-8835-AFBA-5530-FB9FAD1B040C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3824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1318</Words>
  <Application>Microsoft Office PowerPoint</Application>
  <PresentationFormat>Breitbild</PresentationFormat>
  <Paragraphs>429</Paragraphs>
  <Slides>27</Slides>
  <Notes>1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Sparkasse Rg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Worksheet</vt:lpstr>
      <vt:lpstr>PowerPoint-Präsentation</vt:lpstr>
      <vt:lpstr>(Advanced) Statistics B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be1046</cp:lastModifiedBy>
  <cp:revision>276</cp:revision>
  <dcterms:created xsi:type="dcterms:W3CDTF">2020-09-20T22:46:24Z</dcterms:created>
  <dcterms:modified xsi:type="dcterms:W3CDTF">2024-10-13T13:28:28Z</dcterms:modified>
</cp:coreProperties>
</file>