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1372" r:id="rId2"/>
    <p:sldId id="1461" r:id="rId3"/>
    <p:sldId id="1462" r:id="rId4"/>
    <p:sldId id="1474" r:id="rId5"/>
    <p:sldId id="1475" r:id="rId6"/>
    <p:sldId id="1463" r:id="rId7"/>
    <p:sldId id="1476" r:id="rId8"/>
    <p:sldId id="1464" r:id="rId9"/>
    <p:sldId id="1477" r:id="rId10"/>
    <p:sldId id="1478" r:id="rId11"/>
    <p:sldId id="1479" r:id="rId12"/>
    <p:sldId id="1480" r:id="rId13"/>
    <p:sldId id="1481" r:id="rId14"/>
    <p:sldId id="1482" r:id="rId15"/>
    <p:sldId id="1465" r:id="rId16"/>
    <p:sldId id="1466" r:id="rId17"/>
    <p:sldId id="1467" r:id="rId18"/>
    <p:sldId id="1468" r:id="rId19"/>
    <p:sldId id="1469" r:id="rId20"/>
    <p:sldId id="1470" r:id="rId21"/>
    <p:sldId id="1471" r:id="rId22"/>
    <p:sldId id="1472" r:id="rId23"/>
    <p:sldId id="1473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3" autoAdjust="0"/>
    <p:restoredTop sz="94660"/>
  </p:normalViewPr>
  <p:slideViewPr>
    <p:cSldViewPr snapToGrid="0">
      <p:cViewPr varScale="1">
        <p:scale>
          <a:sx n="59" d="100"/>
          <a:sy n="59" d="100"/>
        </p:scale>
        <p:origin x="69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FFCA2-0A1F-4760-ADFA-59A1765278F7}" type="datetimeFigureOut">
              <a:rPr lang="de-DE" smtClean="0"/>
              <a:t>29.10.2023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826E3-5B33-4C67-9B4E-7CF7ACDD5A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528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29.10.2023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29.10.2023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29.10.2023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9035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29.10.2023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29.10.2023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29.10.2023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29.10.2023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29.10.2023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29.10.2023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29.10.2023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29.10.2023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29.10.2023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upport.microsoft.com/en-us/office/excel-functions-translator-f262d0c0-991c-485b-89b6-32cc8d326889" TargetMode="External"/><Relationship Id="rId5" Type="http://schemas.openxmlformats.org/officeDocument/2006/relationships/hyperlink" Target="https://en.excel-translator.de/translator/" TargetMode="External"/><Relationship Id="rId4" Type="http://schemas.openxmlformats.org/officeDocument/2006/relationships/hyperlink" Target="http://www.bernhardkoester.de/vorlesungen/inhalt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3708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438926" y="1463453"/>
            <a:ext cx="5314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/>
              <a:t>s</a:t>
            </a:r>
            <a:r>
              <a:rPr lang="de-DE" sz="2800" b="1" u="sng"/>
              <a:t>ubsequently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5FFAD64-B583-4B1E-A19D-3939289F5BC7}"/>
              </a:ext>
            </a:extLst>
          </p:cNvPr>
          <p:cNvSpPr/>
          <p:nvPr/>
        </p:nvSpPr>
        <p:spPr>
          <a:xfrm>
            <a:off x="434608" y="3577539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hlinkClick r:id="rId5"/>
              </a:rPr>
              <a:t>Function</a:t>
            </a:r>
            <a:r>
              <a:rPr lang="de-DE" dirty="0">
                <a:hlinkClick r:id="rId5"/>
              </a:rPr>
              <a:t> </a:t>
            </a:r>
            <a:r>
              <a:rPr lang="de-DE" dirty="0" err="1">
                <a:hlinkClick r:id="rId5"/>
              </a:rPr>
              <a:t>translator</a:t>
            </a:r>
            <a:r>
              <a:rPr lang="de-DE" dirty="0">
                <a:hlinkClick r:id="rId5"/>
              </a:rPr>
              <a:t> (</a:t>
            </a:r>
            <a:r>
              <a:rPr lang="de-DE" dirty="0" err="1">
                <a:hlinkClick r:id="rId5"/>
              </a:rPr>
              <a:t>webpage</a:t>
            </a:r>
            <a:r>
              <a:rPr lang="de-DE" dirty="0">
                <a:hlinkClick r:id="rId5"/>
              </a:rPr>
              <a:t>)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8AA3A3F-66EB-4B4E-B4A5-B83EA3D1A4B7}"/>
              </a:ext>
            </a:extLst>
          </p:cNvPr>
          <p:cNvSpPr/>
          <p:nvPr/>
        </p:nvSpPr>
        <p:spPr>
          <a:xfrm>
            <a:off x="434608" y="425870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err="1">
                <a:hlinkClick r:id="rId6"/>
              </a:rPr>
              <a:t>Function</a:t>
            </a:r>
            <a:r>
              <a:rPr lang="de-DE" dirty="0">
                <a:hlinkClick r:id="rId6"/>
              </a:rPr>
              <a:t> </a:t>
            </a:r>
            <a:r>
              <a:rPr lang="de-DE" dirty="0" err="1">
                <a:hlinkClick r:id="rId6"/>
              </a:rPr>
              <a:t>translator</a:t>
            </a:r>
            <a:r>
              <a:rPr lang="de-DE" dirty="0">
                <a:hlinkClick r:id="rId6"/>
              </a:rPr>
              <a:t> Excel 1 (</a:t>
            </a:r>
            <a:r>
              <a:rPr lang="de-DE" dirty="0" err="1">
                <a:hlinkClick r:id="rId6"/>
              </a:rPr>
              <a:t>add</a:t>
            </a:r>
            <a:r>
              <a:rPr lang="de-DE" dirty="0">
                <a:hlinkClick r:id="rId6"/>
              </a:rPr>
              <a:t> in)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10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7AE2D8F-D60B-4DE8-B9A7-49E0C5AC3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88400" cy="566937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64709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11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6FA9AC-33AE-4934-9C63-E57A9BC5E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24704" cy="582168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308268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12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C724CB1-A21F-48E1-88C2-E989324BD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24193" cy="53340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91317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85CC15F-F84E-406B-84E0-A8D522B3E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531"/>
            <a:ext cx="8654233" cy="524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13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E74739F-A5CA-4D09-9F69-E594F09F3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76" y="1203767"/>
            <a:ext cx="6619331" cy="379532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918A8F6-F3B1-489B-8031-1BCFF3422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095" y="311937"/>
            <a:ext cx="4554963" cy="77481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257D539-A8DB-4C9E-97CB-66FDFC32A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4164" y="1593680"/>
            <a:ext cx="4284884" cy="103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76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Hypothesis-Testing</a:t>
            </a:r>
          </a:p>
          <a:p>
            <a:pPr algn="ctr"/>
            <a:endParaRPr lang="de-DE" sz="3200"/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8F315CF-3F5D-56BB-DA5C-E7A288BDB08C}"/>
              </a:ext>
            </a:extLst>
          </p:cNvPr>
          <p:cNvSpPr txBox="1"/>
          <p:nvPr/>
        </p:nvSpPr>
        <p:spPr>
          <a:xfrm>
            <a:off x="10160" y="585059"/>
            <a:ext cx="8669285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/>
              <a:t>With the assumptions and the derived properties we can calculate the following test statistics: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/>
          </a:p>
          <a:p>
            <a:endParaRPr lang="de-DE" sz="22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/>
          </a:p>
          <a:p>
            <a:endParaRPr lang="de-DE" sz="22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/>
          </a:p>
          <a:p>
            <a:r>
              <a:rPr lang="de-DE" sz="2400"/>
              <a:t>and </a:t>
            </a:r>
          </a:p>
          <a:p>
            <a:endParaRPr lang="de-DE" sz="2400"/>
          </a:p>
          <a:p>
            <a:endParaRPr lang="de-DE" sz="2400"/>
          </a:p>
          <a:p>
            <a:endParaRPr lang="de-DE" sz="2400"/>
          </a:p>
          <a:p>
            <a:endParaRPr lang="de-DE" sz="2400"/>
          </a:p>
          <a:p>
            <a:endParaRPr lang="de-DE" sz="2400"/>
          </a:p>
          <a:p>
            <a:r>
              <a:rPr lang="de-DE" sz="2400"/>
              <a:t>With F and T, we can make probability statements about the goodness of the estimators calculated from the multiple linear regression.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9A48D1F-E376-DE21-23A7-F957A5407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720" y="1530032"/>
            <a:ext cx="3810000" cy="109537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C7BC32A-1782-66A3-01A4-F0E0B392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755365"/>
            <a:ext cx="32766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98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F-Test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/>
              <p:nvPr/>
            </p:nvSpPr>
            <p:spPr>
              <a:xfrm>
                <a:off x="10160" y="585059"/>
                <a:ext cx="903224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200"/>
              </a:p>
              <a:p>
                <a:pPr marL="457200" indent="-457200">
                  <a:buFont typeface="+mj-lt"/>
                  <a:buAutoNum type="arabicParenR"/>
                </a:pPr>
                <a:r>
                  <a:rPr lang="de-DE" sz="2200" b="1"/>
                  <a:t>Formulate the null hypothesis H</a:t>
                </a:r>
                <a:r>
                  <a:rPr lang="de-DE" sz="2200" b="1" baseline="-25000"/>
                  <a:t>0</a:t>
                </a:r>
                <a:r>
                  <a:rPr lang="de-DE" sz="2200" b="1"/>
                  <a:t>: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There is no correlation between Y and X</a:t>
                </a:r>
                <a:r>
                  <a:rPr lang="de-DE" sz="2200" baseline="-25000"/>
                  <a:t>i</a:t>
                </a:r>
                <a:r>
                  <a:rPr lang="de-DE" sz="2200"/>
                  <a:t>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This means 			H</a:t>
                </a:r>
                <a:r>
                  <a:rPr lang="de-DE" sz="2200" baseline="-25000"/>
                  <a:t>0</a:t>
                </a:r>
                <a:r>
                  <a:rPr lang="de-DE" sz="220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=…=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2200"/>
                  <a:t> then R</a:t>
                </a:r>
                <a:r>
                  <a:rPr lang="de-DE" sz="2200" baseline="30000"/>
                  <a:t>2</a:t>
                </a:r>
                <a:r>
                  <a:rPr lang="de-DE" sz="2200"/>
                  <a:t>=0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The alternative is then 	H</a:t>
                </a:r>
                <a:r>
                  <a:rPr lang="de-DE" sz="2200" baseline="-25000"/>
                  <a:t>1</a:t>
                </a:r>
                <a:r>
                  <a:rPr lang="de-DE" sz="2200"/>
                  <a:t>: At least 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de-DE" sz="2200"/>
                  <a:t>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sz="2200"/>
                      <m:t>R</m:t>
                    </m:r>
                    <m:r>
                      <m:rPr>
                        <m:nor/>
                      </m:rPr>
                      <a:rPr lang="de-DE" sz="2200" baseline="30000" smtClean="0"/>
                      <m:t>2</m:t>
                    </m:r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de-DE" sz="2200"/>
              </a:p>
              <a:p>
                <a:endParaRPr lang="de-DE" sz="2200"/>
              </a:p>
              <a:p>
                <a:pPr marL="457200" indent="-457200">
                  <a:buFont typeface="+mj-lt"/>
                  <a:buAutoNum type="arabicParenR" startAt="2"/>
                </a:pPr>
                <a:r>
                  <a:rPr lang="de-DE" sz="2200" b="1"/>
                  <a:t>Determine a reasonable significance level: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If H</a:t>
                </a:r>
                <a:r>
                  <a:rPr lang="de-DE" sz="2200" baseline="-25000"/>
                  <a:t>0 </a:t>
                </a:r>
                <a:r>
                  <a:rPr lang="de-DE" sz="2200"/>
                  <a:t>is true, the test shall with probability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/>
                  <a:t> not reject H</a:t>
                </a:r>
                <a:r>
                  <a:rPr lang="de-DE" sz="2200" baseline="-25000"/>
                  <a:t>0</a:t>
                </a:r>
                <a:r>
                  <a:rPr lang="de-DE" sz="2200"/>
                  <a:t>.The significance level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/>
                  <a:t> is the error probability, that we reject although it is true for the whole population.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Standard significance levels are 10%, 5%, 1%, 0,1%.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But be careful in choosing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  <m:r>
                      <a:rPr lang="el-GR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/>
                  <a:t>since i.e.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  <m:r>
                      <a:rPr lang="el-GR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/>
                  <a:t>is too small H</a:t>
                </a:r>
                <a:r>
                  <a:rPr lang="de-DE" sz="2200" baseline="-25000"/>
                  <a:t>0 </a:t>
                </a:r>
                <a:r>
                  <a:rPr lang="de-DE" sz="2200"/>
                  <a:t>would not be rejected, although it is not true!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endParaRPr lang="de-DE" sz="2200"/>
              </a:p>
              <a:p>
                <a:pPr marL="457200" indent="-457200">
                  <a:buFont typeface="+mj-lt"/>
                  <a:buAutoNum type="arabicParenR" startAt="3"/>
                </a:pPr>
                <a:r>
                  <a:rPr lang="de-DE" sz="2200" b="1"/>
                  <a:t>Calculate from the regression the empirical F-value</a:t>
                </a:r>
              </a:p>
              <a:p>
                <a:pPr marL="457200" indent="-457200">
                  <a:buFont typeface="+mj-lt"/>
                  <a:buAutoNum type="arabicParenR" startAt="3"/>
                </a:pPr>
                <a:endParaRPr lang="de-DE" sz="220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585059"/>
                <a:ext cx="9032240" cy="5976664"/>
              </a:xfrm>
              <a:prstGeom prst="rect">
                <a:avLst/>
              </a:prstGeom>
              <a:blipFill>
                <a:blip r:embed="rId2"/>
                <a:stretch>
                  <a:fillRect l="-945" r="-6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8DAB1D94-03DE-12EE-3F02-BC0B3C4EE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5725253"/>
            <a:ext cx="381000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33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F-Test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/>
              <p:nvPr/>
            </p:nvSpPr>
            <p:spPr>
              <a:xfrm>
                <a:off x="-16455" y="261508"/>
                <a:ext cx="1218184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200"/>
              </a:p>
              <a:p>
                <a:pPr marL="457200" indent="-457200">
                  <a:buFont typeface="+mj-lt"/>
                  <a:buAutoNum type="arabicParenR" startAt="4"/>
                </a:pPr>
                <a:r>
                  <a:rPr lang="de-DE" sz="2200" b="1"/>
                  <a:t>Determine the theoretical F-value</a:t>
                </a:r>
              </a:p>
              <a:p>
                <a:r>
                  <a:rPr lang="de-DE" sz="2200"/>
                  <a:t>Given the significance level the F-value represents the value for which for which the accumulated probability of an F-distributed variable equals </a:t>
                </a:r>
                <a14:m>
                  <m:oMath xmlns:m="http://schemas.openxmlformats.org/officeDocument/2006/math">
                    <m:r>
                      <a:rPr lang="de-DE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/>
                  <a:t>. i.e. in our example we have a</a:t>
                </a:r>
              </a:p>
              <a:p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=3;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−1=8−3−1=4</m:t>
                        </m: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(3,4)</m:t>
                    </m:r>
                  </m:oMath>
                </a14:m>
                <a:r>
                  <a:rPr lang="de-DE" sz="2200"/>
                  <a:t> distribution and thus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m:rPr>
                        <m:nor/>
                      </m:rPr>
                      <a:rPr lang="de-DE" sz="2200" baseline="-25000"/>
                      <m:t>9</m:t>
                    </m:r>
                    <m:r>
                      <m:rPr>
                        <m:nor/>
                      </m:rPr>
                      <a:rPr lang="de-DE" sz="2200" b="0" i="0" baseline="-25000" smtClean="0"/>
                      <m:t>0</m:t>
                    </m:r>
                    <m:r>
                      <m:rPr>
                        <m:nor/>
                      </m:rPr>
                      <a:rPr lang="de-DE" sz="2200" baseline="-25000"/>
                      <m:t>%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=5,34</m:t>
                    </m:r>
                  </m:oMath>
                </a14:m>
                <a:endParaRPr lang="de-DE" sz="2200"/>
              </a:p>
              <a:p>
                <a:pPr marL="457200" indent="-457200">
                  <a:buFont typeface="+mj-lt"/>
                  <a:buAutoNum type="arabicParenR" startAt="5"/>
                </a:pPr>
                <a:r>
                  <a:rPr lang="de-DE" sz="2200" b="1"/>
                  <a:t>Compare theoretical and empirical F-value</a:t>
                </a:r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455" y="261508"/>
                <a:ext cx="12181840" cy="5976664"/>
              </a:xfrm>
              <a:prstGeom prst="rect">
                <a:avLst/>
              </a:prstGeom>
              <a:blipFill>
                <a:blip r:embed="rId2"/>
                <a:stretch>
                  <a:fillRect l="-6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41BF0ACB-EAB6-12C8-F66F-1EFB18AE7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545" y="2380988"/>
            <a:ext cx="4584589" cy="27556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759E667-0E5C-F128-1F63-9BF2CCA18233}"/>
                  </a:ext>
                </a:extLst>
              </p:cNvPr>
              <p:cNvSpPr txBox="1"/>
              <p:nvPr/>
            </p:nvSpPr>
            <p:spPr>
              <a:xfrm>
                <a:off x="4467310" y="2790797"/>
                <a:ext cx="14528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m:rPr>
                          <m:nor/>
                        </m:rPr>
                        <a:rPr lang="de-DE" sz="1800" baseline="-25000"/>
                        <m:t>9</m:t>
                      </m:r>
                      <m:r>
                        <m:rPr>
                          <m:nor/>
                        </m:rPr>
                        <a:rPr lang="de-DE" sz="1800" b="0" i="0" baseline="-25000" smtClean="0"/>
                        <m:t>0</m:t>
                      </m:r>
                      <m:r>
                        <m:rPr>
                          <m:nor/>
                        </m:rPr>
                        <a:rPr lang="de-DE" sz="1800" baseline="-25000"/>
                        <m:t>%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=5,34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759E667-0E5C-F128-1F63-9BF2CCA18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310" y="2790797"/>
                <a:ext cx="145288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902E8B1-3825-D213-059C-74E49EC866B2}"/>
              </a:ext>
            </a:extLst>
          </p:cNvPr>
          <p:cNvCxnSpPr>
            <a:cxnSpLocks/>
          </p:cNvCxnSpPr>
          <p:nvPr/>
        </p:nvCxnSpPr>
        <p:spPr>
          <a:xfrm flipH="1">
            <a:off x="5446510" y="2262810"/>
            <a:ext cx="1478137" cy="18929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7C42DF7C-89D7-815A-E7AB-6C2D9557B2B4}"/>
              </a:ext>
            </a:extLst>
          </p:cNvPr>
          <p:cNvSpPr txBox="1"/>
          <p:nvPr/>
        </p:nvSpPr>
        <p:spPr>
          <a:xfrm>
            <a:off x="2909435" y="364043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90%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BCB5D6B-E83B-3344-9084-6A2CF47A7C9C}"/>
                  </a:ext>
                </a:extLst>
              </p:cNvPr>
              <p:cNvSpPr txBox="1"/>
              <p:nvPr/>
            </p:nvSpPr>
            <p:spPr>
              <a:xfrm>
                <a:off x="6924647" y="1944472"/>
                <a:ext cx="5097167" cy="84595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/>
                  <a:t>F</a:t>
                </a:r>
                <a:r>
                  <a:rPr lang="de-DE" baseline="-25000"/>
                  <a:t>emp</a:t>
                </a:r>
                <a:r>
                  <a:rPr lang="de-DE"/>
                  <a:t>&gt;F</a:t>
                </a:r>
                <a:r>
                  <a:rPr lang="de-DE" baseline="-25000"/>
                  <a:t>theo</a:t>
                </a:r>
                <a:r>
                  <a:rPr lang="de-DE"/>
                  <a:t> </a:t>
                </a:r>
              </a:p>
              <a:p>
                <a:r>
                  <a:rPr lang="de-DE"/>
                  <a:t>H </a:t>
                </a:r>
                <a:r>
                  <a:rPr lang="de-DE" baseline="-25000"/>
                  <a:t>0 </a:t>
                </a:r>
                <a:r>
                  <a:rPr lang="de-DE"/>
                  <a:t>is rejected, the existence of a linear dependence between Y and X</a:t>
                </a:r>
                <a:r>
                  <a:rPr lang="de-DE" baseline="-25000"/>
                  <a:t>i</a:t>
                </a:r>
                <a:r>
                  <a:rPr lang="de-DE"/>
                  <a:t> is significant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800" smtClean="0"/>
                      <m:t>α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/>
                  <a:t>=10%</a:t>
                </a:r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BCB5D6B-E83B-3344-9084-6A2CF47A7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647" y="1944472"/>
                <a:ext cx="5097167" cy="845956"/>
              </a:xfrm>
              <a:prstGeom prst="rect">
                <a:avLst/>
              </a:prstGeom>
              <a:blipFill>
                <a:blip r:embed="rId5"/>
                <a:stretch>
                  <a:fillRect l="-1077" t="-4317" b="-1942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C997D7CA-E5A3-2E7E-3705-35E16645AEC3}"/>
              </a:ext>
            </a:extLst>
          </p:cNvPr>
          <p:cNvCxnSpPr>
            <a:cxnSpLocks/>
          </p:cNvCxnSpPr>
          <p:nvPr/>
        </p:nvCxnSpPr>
        <p:spPr>
          <a:xfrm>
            <a:off x="2069454" y="3231249"/>
            <a:ext cx="1143911" cy="9452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C9DE128C-6C09-46A5-4487-46458F2E16DE}"/>
                  </a:ext>
                </a:extLst>
              </p:cNvPr>
              <p:cNvSpPr txBox="1"/>
              <p:nvPr/>
            </p:nvSpPr>
            <p:spPr>
              <a:xfrm>
                <a:off x="157449" y="2380988"/>
                <a:ext cx="2197765" cy="94523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/>
                  <a:t>F</a:t>
                </a:r>
                <a:r>
                  <a:rPr lang="de-DE" baseline="-25000"/>
                  <a:t>emp</a:t>
                </a:r>
                <a:r>
                  <a:rPr lang="de-DE"/>
                  <a:t>≤F</a:t>
                </a:r>
                <a:r>
                  <a:rPr lang="de-DE" baseline="-25000"/>
                  <a:t>theo</a:t>
                </a:r>
                <a:endParaRPr lang="de-DE"/>
              </a:p>
              <a:p>
                <a:r>
                  <a:rPr lang="de-DE"/>
                  <a:t>H</a:t>
                </a:r>
                <a:r>
                  <a:rPr lang="de-DE" baseline="-25000"/>
                  <a:t>0 </a:t>
                </a:r>
                <a:r>
                  <a:rPr lang="de-DE"/>
                  <a:t>is not rejected. There is no linear dependence to a significance level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800" smtClean="0"/>
                      <m:t>α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/>
                  <a:t>=10% </a:t>
                </a:r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C9DE128C-6C09-46A5-4487-46458F2E1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49" y="2380988"/>
                <a:ext cx="2197765" cy="945236"/>
              </a:xfrm>
              <a:prstGeom prst="rect">
                <a:avLst/>
              </a:prstGeom>
              <a:blipFill>
                <a:blip r:embed="rId6"/>
                <a:stretch>
                  <a:fillRect l="-2500" t="-3871" b="-941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Grafik 18">
            <a:extLst>
              <a:ext uri="{FF2B5EF4-FFF2-40B4-BE49-F238E27FC236}">
                <a16:creationId xmlns:a16="http://schemas.microsoft.com/office/drawing/2014/main" id="{FC5A2A48-7056-8353-9627-DF662C2702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449" y="5172518"/>
            <a:ext cx="6229670" cy="1644735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8E36AFC4-A4AF-25C8-EA71-E628D25D37ED}"/>
              </a:ext>
            </a:extLst>
          </p:cNvPr>
          <p:cNvSpPr txBox="1"/>
          <p:nvPr/>
        </p:nvSpPr>
        <p:spPr>
          <a:xfrm>
            <a:off x="114615" y="4808812"/>
            <a:ext cx="2197765" cy="3637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/>
              <a:t>Table F-Distribution</a:t>
            </a:r>
          </a:p>
        </p:txBody>
      </p:sp>
    </p:spTree>
    <p:extLst>
      <p:ext uri="{BB962C8B-B14F-4D97-AF65-F5344CB8AC3E}">
        <p14:creationId xmlns:p14="http://schemas.microsoft.com/office/powerpoint/2010/main" val="901794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t-Test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/>
              <p:nvPr/>
            </p:nvSpPr>
            <p:spPr>
              <a:xfrm>
                <a:off x="10160" y="416962"/>
                <a:ext cx="8669285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200"/>
              </a:p>
              <a:p>
                <a:pPr marL="457200" indent="-457200">
                  <a:buFont typeface="+mj-lt"/>
                  <a:buAutoNum type="arabicParenR"/>
                </a:pPr>
                <a:r>
                  <a:rPr lang="de-DE" sz="2200" b="1"/>
                  <a:t>Formulate the null hypothesis H</a:t>
                </a:r>
                <a:r>
                  <a:rPr lang="de-DE" sz="2200" b="1" baseline="-25000"/>
                  <a:t>0</a:t>
                </a:r>
                <a:r>
                  <a:rPr lang="de-DE" sz="2200" b="1"/>
                  <a:t>: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„Some Variable X</a:t>
                </a:r>
                <a:r>
                  <a:rPr lang="de-DE" sz="2200" baseline="-25000"/>
                  <a:t>i</a:t>
                </a:r>
                <a:r>
                  <a:rPr lang="de-DE" sz="2200"/>
                  <a:t> has no relevance for Y“.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This means 			H</a:t>
                </a:r>
                <a:r>
                  <a:rPr lang="de-DE" sz="2200" baseline="-25000"/>
                  <a:t>0</a:t>
                </a:r>
                <a:r>
                  <a:rPr lang="de-DE" sz="220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sz="2200"/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The alternative is then 	H</a:t>
                </a:r>
                <a:r>
                  <a:rPr lang="de-DE" sz="2200" baseline="-25000"/>
                  <a:t>1</a:t>
                </a:r>
                <a:r>
                  <a:rPr lang="de-DE" sz="220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de-DE" sz="2200"/>
              </a:p>
              <a:p>
                <a:r>
                  <a:rPr lang="de-DE" sz="2200"/>
                  <a:t>	(we deal only with this version of a two-sided test!)</a:t>
                </a:r>
              </a:p>
              <a:p>
                <a:endParaRPr lang="de-DE" sz="2200"/>
              </a:p>
              <a:p>
                <a:pPr marL="457200" indent="-457200">
                  <a:buFont typeface="+mj-lt"/>
                  <a:buAutoNum type="arabicParenR" startAt="2"/>
                </a:pPr>
                <a:r>
                  <a:rPr lang="de-DE" sz="2200" b="1"/>
                  <a:t>Determine a reasonable significance level: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If H</a:t>
                </a:r>
                <a:r>
                  <a:rPr lang="de-DE" sz="2200" baseline="-25000"/>
                  <a:t>0 </a:t>
                </a:r>
                <a:r>
                  <a:rPr lang="de-DE" sz="2200"/>
                  <a:t>is true, the test shall with probability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/>
                  <a:t> not reject H</a:t>
                </a:r>
                <a:r>
                  <a:rPr lang="de-DE" sz="2200" baseline="-25000"/>
                  <a:t>0</a:t>
                </a:r>
                <a:r>
                  <a:rPr lang="de-DE" sz="2200"/>
                  <a:t>.The significance level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/>
                  <a:t> is the error probability, that we reject although it is true for the whole population.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Standard significance levels are 10%, 5%, 1%, 0,1%.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But be careful in choosing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  <m:r>
                      <a:rPr lang="el-GR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/>
                  <a:t>since i.e.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  <m:r>
                      <a:rPr lang="el-GR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/>
                  <a:t>is too small H</a:t>
                </a:r>
                <a:r>
                  <a:rPr lang="de-DE" sz="2200" baseline="-25000"/>
                  <a:t>0 </a:t>
                </a:r>
                <a:r>
                  <a:rPr lang="de-DE" sz="2200"/>
                  <a:t>would not be rejected, although it is not true!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endParaRPr lang="de-DE" sz="2200"/>
              </a:p>
              <a:p>
                <a:pPr marL="457200" indent="-457200">
                  <a:buFont typeface="+mj-lt"/>
                  <a:buAutoNum type="arabicParenR" startAt="3"/>
                </a:pPr>
                <a:r>
                  <a:rPr lang="de-DE" sz="2200" b="1"/>
                  <a:t>Calculate from the regression the empirical t-values</a:t>
                </a:r>
              </a:p>
              <a:p>
                <a:pPr marL="457200" indent="-457200">
                  <a:buFont typeface="+mj-lt"/>
                  <a:buAutoNum type="arabicParenR" startAt="3"/>
                </a:pPr>
                <a:endParaRPr lang="de-DE" sz="220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416962"/>
                <a:ext cx="8669285" cy="5976664"/>
              </a:xfrm>
              <a:prstGeom prst="rect">
                <a:avLst/>
              </a:prstGeom>
              <a:blipFill>
                <a:blip r:embed="rId2"/>
                <a:stretch>
                  <a:fillRect l="-9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>
            <a:extLst>
              <a:ext uri="{FF2B5EF4-FFF2-40B4-BE49-F238E27FC236}">
                <a16:creationId xmlns:a16="http://schemas.microsoft.com/office/drawing/2014/main" id="{1058AB69-3EDC-1F66-9397-8F65BD944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502" y="5937250"/>
            <a:ext cx="32766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05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DAC7FD1-9C25-EE38-5CD1-14293E2D0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301" y="3232756"/>
            <a:ext cx="4584589" cy="2755631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t-Test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/>
              <p:nvPr/>
            </p:nvSpPr>
            <p:spPr>
              <a:xfrm>
                <a:off x="436880" y="310105"/>
                <a:ext cx="937768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200"/>
              </a:p>
              <a:p>
                <a:pPr marL="457200" indent="-457200">
                  <a:buFont typeface="+mj-lt"/>
                  <a:buAutoNum type="arabicParenR" startAt="4"/>
                </a:pPr>
                <a:r>
                  <a:rPr lang="de-DE" sz="2200" b="1"/>
                  <a:t>Determine the theoretical t-value</a:t>
                </a:r>
              </a:p>
              <a:p>
                <a:r>
                  <a:rPr lang="de-DE" sz="2200"/>
                  <a:t>Given the significance level the t-value represents the value for which for which the accumulated probability of an F-distributed variable equals </a:t>
                </a:r>
                <a14:m>
                  <m:oMath xmlns:m="http://schemas.openxmlformats.org/officeDocument/2006/math">
                    <m:r>
                      <a:rPr lang="de-DE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/>
                  <a:t>. i.e. in our example we have a 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−1=8−3−1=4</m:t>
                        </m: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(4)</m:t>
                    </m:r>
                  </m:oMath>
                </a14:m>
                <a:r>
                  <a:rPr lang="de-DE" sz="2200"/>
                  <a:t> distribution and thus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m:rPr>
                        <m:nor/>
                      </m:rPr>
                      <a:rPr lang="de-DE" sz="2200" baseline="-25000"/>
                      <m:t>9</m:t>
                    </m:r>
                    <m:r>
                      <m:rPr>
                        <m:nor/>
                      </m:rPr>
                      <a:rPr lang="de-DE" sz="2200" b="0" i="0" baseline="-25000" smtClean="0"/>
                      <m:t>5</m:t>
                    </m:r>
                    <m:r>
                      <m:rPr>
                        <m:nor/>
                      </m:rPr>
                      <a:rPr lang="de-DE" sz="2200" baseline="-25000"/>
                      <m:t>%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=2,13</m:t>
                    </m:r>
                  </m:oMath>
                </a14:m>
                <a:endParaRPr lang="de-DE" sz="2200"/>
              </a:p>
              <a:p>
                <a:endParaRPr lang="de-DE" sz="2200"/>
              </a:p>
              <a:p>
                <a:pPr marL="457200" indent="-457200">
                  <a:buFont typeface="+mj-lt"/>
                  <a:buAutoNum type="arabicParenR" startAt="5"/>
                </a:pPr>
                <a:r>
                  <a:rPr lang="de-DE" sz="2200" b="1"/>
                  <a:t>Compare theoretical and empirical F-value</a:t>
                </a:r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80" y="310105"/>
                <a:ext cx="9377680" cy="5976664"/>
              </a:xfrm>
              <a:prstGeom prst="rect">
                <a:avLst/>
              </a:prstGeom>
              <a:blipFill>
                <a:blip r:embed="rId3"/>
                <a:stretch>
                  <a:fillRect l="-8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759E667-0E5C-F128-1F63-9BF2CCA18233}"/>
                  </a:ext>
                </a:extLst>
              </p:cNvPr>
              <p:cNvSpPr txBox="1"/>
              <p:nvPr/>
            </p:nvSpPr>
            <p:spPr>
              <a:xfrm>
                <a:off x="5647470" y="3795556"/>
                <a:ext cx="14528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m:rPr>
                          <m:nor/>
                        </m:rPr>
                        <a:rPr lang="de-DE" sz="1800" baseline="-25000"/>
                        <m:t>9</m:t>
                      </m:r>
                      <m:r>
                        <m:rPr>
                          <m:nor/>
                        </m:rPr>
                        <a:rPr lang="de-DE" sz="1800" b="0" i="0" baseline="-25000" smtClean="0"/>
                        <m:t>5</m:t>
                      </m:r>
                      <m:r>
                        <m:rPr>
                          <m:nor/>
                        </m:rPr>
                        <a:rPr lang="de-DE" sz="1800" baseline="-25000"/>
                        <m:t>%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=2,13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759E667-0E5C-F128-1F63-9BF2CCA18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470" y="3795556"/>
                <a:ext cx="145288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902E8B1-3825-D213-059C-74E49EC866B2}"/>
              </a:ext>
            </a:extLst>
          </p:cNvPr>
          <p:cNvCxnSpPr>
            <a:cxnSpLocks/>
          </p:cNvCxnSpPr>
          <p:nvPr/>
        </p:nvCxnSpPr>
        <p:spPr>
          <a:xfrm flipV="1">
            <a:off x="5165188" y="5167139"/>
            <a:ext cx="708294" cy="9209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7C42DF7C-89D7-815A-E7AB-6C2D9557B2B4}"/>
              </a:ext>
            </a:extLst>
          </p:cNvPr>
          <p:cNvSpPr txBox="1"/>
          <p:nvPr/>
        </p:nvSpPr>
        <p:spPr>
          <a:xfrm>
            <a:off x="4557329" y="429668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90%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BCB5D6B-E83B-3344-9084-6A2CF47A7C9C}"/>
                  </a:ext>
                </a:extLst>
              </p:cNvPr>
              <p:cNvSpPr txBox="1"/>
              <p:nvPr/>
            </p:nvSpPr>
            <p:spPr>
              <a:xfrm>
                <a:off x="1762512" y="5929439"/>
                <a:ext cx="5784608" cy="84595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de-DE"/>
                  <a:t>|t</a:t>
                </a:r>
                <a:r>
                  <a:rPr lang="de-DE" baseline="-25000"/>
                  <a:t>emp</a:t>
                </a:r>
                <a:r>
                  <a:rPr lang="de-DE"/>
                  <a:t>|&gt;t</a:t>
                </a:r>
                <a:r>
                  <a:rPr lang="de-DE" baseline="-25000"/>
                  <a:t>theo</a:t>
                </a:r>
                <a:endParaRPr lang="de-DE"/>
              </a:p>
              <a:p>
                <a:r>
                  <a:rPr lang="de-DE"/>
                  <a:t>H</a:t>
                </a:r>
                <a:r>
                  <a:rPr lang="de-DE" baseline="-25000"/>
                  <a:t>0 </a:t>
                </a:r>
                <a:r>
                  <a:rPr lang="de-DE"/>
                  <a:t>is rejected, X</a:t>
                </a:r>
                <a:r>
                  <a:rPr lang="de-DE" baseline="-25000"/>
                  <a:t>i</a:t>
                </a:r>
                <a:r>
                  <a:rPr lang="de-DE"/>
                  <a:t> has for a level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800" smtClean="0"/>
                      <m:t>α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/>
                  <a:t>=10% a significant influence on Y with the marginal contribution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e-DE"/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BCB5D6B-E83B-3344-9084-6A2CF47A7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512" y="5929439"/>
                <a:ext cx="5784608" cy="845956"/>
              </a:xfrm>
              <a:prstGeom prst="rect">
                <a:avLst/>
              </a:prstGeom>
              <a:blipFill>
                <a:blip r:embed="rId5"/>
                <a:stretch>
                  <a:fillRect l="-843" t="-4348" b="-224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C997D7CA-E5A3-2E7E-3705-35E16645AEC3}"/>
              </a:ext>
            </a:extLst>
          </p:cNvPr>
          <p:cNvCxnSpPr>
            <a:cxnSpLocks/>
          </p:cNvCxnSpPr>
          <p:nvPr/>
        </p:nvCxnSpPr>
        <p:spPr>
          <a:xfrm flipH="1">
            <a:off x="4759130" y="3188769"/>
            <a:ext cx="3066298" cy="8753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C9DE128C-6C09-46A5-4487-46458F2E16DE}"/>
                  </a:ext>
                </a:extLst>
              </p:cNvPr>
              <p:cNvSpPr txBox="1"/>
              <p:nvPr/>
            </p:nvSpPr>
            <p:spPr>
              <a:xfrm>
                <a:off x="7825428" y="2580500"/>
                <a:ext cx="3469712" cy="94523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/>
                  <a:t>|t</a:t>
                </a:r>
                <a:r>
                  <a:rPr lang="de-DE" baseline="-25000"/>
                  <a:t>emp</a:t>
                </a:r>
                <a:r>
                  <a:rPr lang="de-DE"/>
                  <a:t>| ≤ t</a:t>
                </a:r>
                <a:r>
                  <a:rPr lang="de-DE" baseline="-25000"/>
                  <a:t>theo</a:t>
                </a:r>
                <a:endParaRPr lang="de-DE"/>
              </a:p>
              <a:p>
                <a:r>
                  <a:rPr lang="de-DE"/>
                  <a:t>H</a:t>
                </a:r>
                <a:r>
                  <a:rPr lang="de-DE" baseline="-25000"/>
                  <a:t>0 </a:t>
                </a:r>
                <a:r>
                  <a:rPr lang="de-DE"/>
                  <a:t>is not rejected. The variable X</a:t>
                </a:r>
                <a:r>
                  <a:rPr lang="de-DE" baseline="-25000"/>
                  <a:t>i</a:t>
                </a:r>
                <a:r>
                  <a:rPr lang="de-DE"/>
                  <a:t> has no </a:t>
                </a:r>
                <a14:m>
                  <m:oMath xmlns:m="http://schemas.openxmlformats.org/officeDocument/2006/math">
                    <m:r>
                      <a:rPr lang="de-DE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/>
                  <a:t>=0) influence on Y for a significanse level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800" smtClean="0"/>
                      <m:t>α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/>
                  <a:t>=10% </a:t>
                </a:r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C9DE128C-6C09-46A5-4487-46458F2E1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428" y="2580500"/>
                <a:ext cx="3469712" cy="945236"/>
              </a:xfrm>
              <a:prstGeom prst="rect">
                <a:avLst/>
              </a:prstGeom>
              <a:blipFill>
                <a:blip r:embed="rId6"/>
                <a:stretch>
                  <a:fillRect l="-1582" t="-3226" b="-361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EE32F8FF-A272-AC67-3F17-94DB1B19BCC7}"/>
              </a:ext>
            </a:extLst>
          </p:cNvPr>
          <p:cNvCxnSpPr>
            <a:cxnSpLocks/>
          </p:cNvCxnSpPr>
          <p:nvPr/>
        </p:nvCxnSpPr>
        <p:spPr>
          <a:xfrm flipH="1" flipV="1">
            <a:off x="3615219" y="5095865"/>
            <a:ext cx="523491" cy="8925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EB21FA3F-0610-59CF-D798-8AE40AE830FC}"/>
                  </a:ext>
                </a:extLst>
              </p:cNvPr>
              <p:cNvSpPr txBox="1"/>
              <p:nvPr/>
            </p:nvSpPr>
            <p:spPr>
              <a:xfrm>
                <a:off x="2960820" y="3650308"/>
                <a:ext cx="14528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m:rPr>
                          <m:nor/>
                        </m:rPr>
                        <a:rPr lang="de-DE" sz="1800" b="0" i="0" baseline="-25000" smtClean="0"/>
                        <m:t>5</m:t>
                      </m:r>
                      <m:r>
                        <m:rPr>
                          <m:nor/>
                        </m:rPr>
                        <a:rPr lang="de-DE" sz="1800" baseline="-25000"/>
                        <m:t>%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=−2,13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EB21FA3F-0610-59CF-D798-8AE40AE83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820" y="3650308"/>
                <a:ext cx="145288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4715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Hypothesis-Testing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1AC1A60-2518-A064-70C8-36CFCBBAC095}"/>
                  </a:ext>
                </a:extLst>
              </p:cNvPr>
              <p:cNvSpPr txBox="1"/>
              <p:nvPr/>
            </p:nvSpPr>
            <p:spPr>
              <a:xfrm>
                <a:off x="10160" y="764704"/>
                <a:ext cx="885952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Until now, we have done only descriptive statistics! No causality can be deduced from our calculations!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Caution! Do not mix correlation and causality!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In general we have not a full data set, but only a sample out of the whole population (i.e. survey data)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Question: What kind of conclusions can be drawn from a sample for the whole population?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In general, we want to know if the estimated correlation from the sample is also valid for the whole population.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Under specific assumptions on the error-terms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/>
                  <a:t> we can make a probability statement about the goodness of a conclusion, that the found dependence for the sample is also valid for the whole population</a:t>
                </a:r>
              </a:p>
              <a:p>
                <a:endParaRPr lang="de-DE" sz="240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1AC1A60-2518-A064-70C8-36CFCBBAC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764704"/>
                <a:ext cx="8859520" cy="5976664"/>
              </a:xfrm>
              <a:prstGeom prst="rect">
                <a:avLst/>
              </a:prstGeom>
              <a:blipFill>
                <a:blip r:embed="rId2"/>
                <a:stretch>
                  <a:fillRect l="-826" t="-61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2615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459038" y="0"/>
            <a:ext cx="500294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You want to see F an t ??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6DAC697-7F4F-E9D0-FA04-AE48FFFC5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47" y="754685"/>
            <a:ext cx="5277581" cy="190579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F2743B9-198C-5840-0FD1-27B4AC173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23" y="3170109"/>
            <a:ext cx="5992477" cy="2018808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DF740F14-C978-BEFC-2C05-645D435E61E9}"/>
              </a:ext>
            </a:extLst>
          </p:cNvPr>
          <p:cNvSpPr txBox="1"/>
          <p:nvPr/>
        </p:nvSpPr>
        <p:spPr>
          <a:xfrm>
            <a:off x="573514" y="333781"/>
            <a:ext cx="1983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/>
              <a:t>t-Dirstibution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2C9D6AA-3B5B-5B7D-8E55-419ED7F65F56}"/>
              </a:ext>
            </a:extLst>
          </p:cNvPr>
          <p:cNvSpPr txBox="1"/>
          <p:nvPr/>
        </p:nvSpPr>
        <p:spPr>
          <a:xfrm>
            <a:off x="168039" y="2569605"/>
            <a:ext cx="1983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/>
              <a:t>F-Dirstibution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7022741E-6074-DF22-5FFA-02EF680AB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308" y="564613"/>
            <a:ext cx="4584589" cy="2755631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B3FC4DC0-9C7E-D383-A54C-632010981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1053" y="4227342"/>
            <a:ext cx="4376669" cy="263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74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Example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69A56346-B377-6D8C-196B-4A884C3D67AD}"/>
                  </a:ext>
                </a:extLst>
              </p:cNvPr>
              <p:cNvSpPr txBox="1"/>
              <p:nvPr/>
            </p:nvSpPr>
            <p:spPr>
              <a:xfrm>
                <a:off x="243840" y="764704"/>
                <a:ext cx="8859520" cy="5486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/>
                  <a:t>Test the example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/>
                      <m:t>α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de-DE" sz="2400"/>
                      <m:t>5%</m:t>
                    </m:r>
                  </m:oMath>
                </a14:m>
                <a:r>
                  <a:rPr lang="de-DE" sz="2400"/>
                  <a:t> on H</a:t>
                </a:r>
                <a:r>
                  <a:rPr lang="de-DE" sz="2400" baseline="-25000"/>
                  <a:t>0</a:t>
                </a:r>
                <a:r>
                  <a:rPr lang="de-DE" sz="240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=…=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sz="24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altLang="de-DE" sz="24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altLang="de-DE" sz="2400"/>
                  <a:t>Test for all </a:t>
                </a:r>
                <a:r>
                  <a:rPr lang="de-DE" sz="2400"/>
                  <a:t>H</a:t>
                </a:r>
                <a:r>
                  <a:rPr lang="de-DE" sz="2400" baseline="-25000"/>
                  <a:t>0</a:t>
                </a:r>
                <a:r>
                  <a:rPr lang="de-DE" sz="240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altLang="de-DE" sz="240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/>
                      <m:t>α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de-DE" sz="2400"/>
                      <m:t>5%</m:t>
                    </m:r>
                  </m:oMath>
                </a14:m>
                <a:endParaRPr lang="de-DE" altLang="de-DE" sz="2400"/>
              </a:p>
              <a:p>
                <a:endParaRPr lang="de-DE" altLang="de-DE" sz="240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69A56346-B377-6D8C-196B-4A884C3D6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764704"/>
                <a:ext cx="8859520" cy="548640"/>
              </a:xfrm>
              <a:prstGeom prst="rect">
                <a:avLst/>
              </a:prstGeom>
              <a:blipFill>
                <a:blip r:embed="rId2"/>
                <a:stretch>
                  <a:fillRect l="-895" t="-8889" b="-1422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7EA5C59D-03ED-B86B-F79F-8432A21592FB}"/>
              </a:ext>
            </a:extLst>
          </p:cNvPr>
          <p:cNvGraphicFramePr>
            <a:graphicFrameLocks noGrp="1"/>
          </p:cNvGraphicFramePr>
          <p:nvPr/>
        </p:nvGraphicFramePr>
        <p:xfrm>
          <a:off x="7498080" y="1313344"/>
          <a:ext cx="3675380" cy="1897216"/>
        </p:xfrm>
        <a:graphic>
          <a:graphicData uri="http://schemas.openxmlformats.org/drawingml/2006/table">
            <a:tbl>
              <a:tblPr firstRow="1" bandRow="1"/>
              <a:tblGrid>
                <a:gridCol w="935966">
                  <a:extLst>
                    <a:ext uri="{9D8B030D-6E8A-4147-A177-3AD203B41FA5}">
                      <a16:colId xmlns:a16="http://schemas.microsoft.com/office/drawing/2014/main" val="2691000748"/>
                    </a:ext>
                  </a:extLst>
                </a:gridCol>
                <a:gridCol w="730510">
                  <a:extLst>
                    <a:ext uri="{9D8B030D-6E8A-4147-A177-3AD203B41FA5}">
                      <a16:colId xmlns:a16="http://schemas.microsoft.com/office/drawing/2014/main" val="2970920032"/>
                    </a:ext>
                  </a:extLst>
                </a:gridCol>
                <a:gridCol w="1164251">
                  <a:extLst>
                    <a:ext uri="{9D8B030D-6E8A-4147-A177-3AD203B41FA5}">
                      <a16:colId xmlns:a16="http://schemas.microsoft.com/office/drawing/2014/main" val="95580498"/>
                    </a:ext>
                  </a:extLst>
                </a:gridCol>
                <a:gridCol w="844653">
                  <a:extLst>
                    <a:ext uri="{9D8B030D-6E8A-4147-A177-3AD203B41FA5}">
                      <a16:colId xmlns:a16="http://schemas.microsoft.com/office/drawing/2014/main" val="2146902723"/>
                    </a:ext>
                  </a:extLst>
                </a:gridCol>
              </a:tblGrid>
              <a:tr h="4743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4176773"/>
                  </a:ext>
                </a:extLst>
              </a:tr>
              <a:tr h="4743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10,669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1,484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5028732"/>
                  </a:ext>
                </a:extLst>
              </a:tr>
              <a:tr h="4743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se(b0)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se(b1)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se(b2)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se(b3)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025121"/>
                  </a:ext>
                </a:extLst>
              </a:tr>
              <a:tr h="4743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7,579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349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318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baseline="30000"/>
              <a:t>t-distribution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A947CA2-C50F-D14E-2C9D-705F55AEA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" y="628917"/>
            <a:ext cx="6654800" cy="618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84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baseline="30000"/>
              <a:t>F-distribution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4BADBD7-3C66-3AEE-1F6F-218513827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1" y="439879"/>
            <a:ext cx="6959599" cy="292171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E43E660-35B2-FBE5-FAB3-2D1AAD04D3CF}"/>
              </a:ext>
            </a:extLst>
          </p:cNvPr>
          <p:cNvSpPr txBox="1"/>
          <p:nvPr/>
        </p:nvSpPr>
        <p:spPr>
          <a:xfrm>
            <a:off x="114889" y="-21787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/>
              <a:t>F</a:t>
            </a:r>
            <a:r>
              <a:rPr lang="de-DE" sz="2400" b="1" baseline="-25000"/>
              <a:t>95%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FD877A9-1C88-E96F-7C40-E48CA5ACB0BC}"/>
              </a:ext>
            </a:extLst>
          </p:cNvPr>
          <p:cNvSpPr txBox="1"/>
          <p:nvPr/>
        </p:nvSpPr>
        <p:spPr>
          <a:xfrm>
            <a:off x="114889" y="3226745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/>
              <a:t>F</a:t>
            </a:r>
            <a:r>
              <a:rPr lang="de-DE" sz="2400" b="1" baseline="-25000"/>
              <a:t>99%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69F0149A-51E0-86B0-8628-E364DB0B8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89" y="3714754"/>
            <a:ext cx="6936151" cy="308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77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Hypothesis-Testing – Assumptions</a:t>
            </a:r>
          </a:p>
          <a:p>
            <a:pPr algn="ctr"/>
            <a:endParaRPr lang="de-DE" sz="3200"/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5046FA7-F76B-1EE6-AE3D-95EC23C4E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28" y="1216492"/>
            <a:ext cx="7829074" cy="468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14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4347297-0F1C-4748-A1E8-9030DF89F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082"/>
            <a:ext cx="9644332" cy="477773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67538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5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D40E91B-07AE-42B8-8482-C313E8A47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3" y="0"/>
            <a:ext cx="10242360" cy="646252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14304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50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Further desired criterions for an estimator </a:t>
            </a:r>
          </a:p>
          <a:p>
            <a:pPr algn="ctr"/>
            <a:endParaRPr lang="de-DE" sz="3200"/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812C9FC-DFBD-7686-48B6-74981E803BB1}"/>
              </a:ext>
            </a:extLst>
          </p:cNvPr>
          <p:cNvSpPr txBox="1"/>
          <p:nvPr/>
        </p:nvSpPr>
        <p:spPr>
          <a:xfrm>
            <a:off x="10160" y="585059"/>
            <a:ext cx="8859520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2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Asymptotically unbiased (if there ist no unbiased candidate)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Consistency (stochastic convergence)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Sufficiency (Estimator should use only the relevant information about the true parameter)</a:t>
            </a:r>
          </a:p>
          <a:p>
            <a:endParaRPr lang="de-DE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3279760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50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Standard error</a:t>
            </a:r>
          </a:p>
          <a:p>
            <a:pPr algn="ctr"/>
            <a:endParaRPr lang="de-DE" sz="3200"/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812C9FC-DFBD-7686-48B6-74981E803BB1}"/>
                  </a:ext>
                </a:extLst>
              </p:cNvPr>
              <p:cNvSpPr txBox="1"/>
              <p:nvPr/>
            </p:nvSpPr>
            <p:spPr>
              <a:xfrm>
                <a:off x="10160" y="585059"/>
                <a:ext cx="885952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Similar to the standard deviation, we can define a standard error for the regression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/>
                  <a:t> calculated from the multiple linear regression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In order to estimate the variances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/>
                  <a:t> we have to find an estimator for the unkown variance in assumption (iii) for the error terms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/>
                  <a:t> . A first candidate could be</a:t>
                </a:r>
                <a:r>
                  <a:rPr lang="de-DE" sz="2000"/>
                  <a:t> </a:t>
                </a:r>
                <a:endParaRPr lang="de-DE" sz="2000" i="1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de-DE" sz="2000" i="1" dirty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</m:acc>
                        </m:e>
                        <m: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0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l-GR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000" i="1">
                                          <a:latin typeface="Cambria Math" panose="02040503050406030204" pitchFamily="18" charset="0"/>
                                        </a:rPr>
                                        <m:t>ε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sz="2200"/>
              </a:p>
              <a:p>
                <a:endParaRPr lang="de-DE" sz="2200"/>
              </a:p>
              <a:p>
                <a:r>
                  <a:rPr lang="de-DE" sz="2200"/>
                  <a:t>	but it can be shown that this estimator is still biased.</a:t>
                </a:r>
              </a:p>
              <a:p>
                <a:endParaRPr lang="de-DE" sz="2200"/>
              </a:p>
              <a:p>
                <a:r>
                  <a:rPr lang="de-DE" sz="2200"/>
                  <a:t>It can be shown, that 	</a:t>
                </a:r>
              </a:p>
              <a:p>
                <a:endParaRPr lang="de-DE" sz="220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de-D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</m:acc>
                        </m:e>
                        <m: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0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l-GR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20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sz="20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sz="2200"/>
              </a:p>
              <a:p>
                <a:endParaRPr lang="de-DE" sz="2200"/>
              </a:p>
              <a:p>
                <a:r>
                  <a:rPr lang="de-DE" sz="2200"/>
                  <a:t>is an unbiased estimator (k+1= number of regression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/>
                  <a:t> 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endParaRPr lang="de-DE" sz="240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812C9FC-DFBD-7686-48B6-74981E803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585059"/>
                <a:ext cx="8859520" cy="5976664"/>
              </a:xfrm>
              <a:prstGeom prst="rect">
                <a:avLst/>
              </a:prstGeom>
              <a:blipFill>
                <a:blip r:embed="rId2"/>
                <a:stretch>
                  <a:fillRect l="-895" t="-714" b="-47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1547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50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Standard error</a:t>
            </a:r>
          </a:p>
          <a:p>
            <a:pPr algn="ctr"/>
            <a:endParaRPr lang="de-DE" sz="3200"/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812C9FC-DFBD-7686-48B6-74981E803BB1}"/>
                  </a:ext>
                </a:extLst>
              </p:cNvPr>
              <p:cNvSpPr txBox="1"/>
              <p:nvPr/>
            </p:nvSpPr>
            <p:spPr>
              <a:xfrm>
                <a:off x="10160" y="585059"/>
                <a:ext cx="8669285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The standard error of estimators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000"/>
                  <a:t> </a:t>
                </a:r>
                <a:r>
                  <a:rPr lang="de-DE" sz="2200"/>
                  <a:t>can then be estimated via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endParaRPr lang="de-DE" sz="22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r>
                  <a:rPr lang="de-DE" sz="2200"/>
                  <a:t>and is given by the diagonal elements of </a:t>
                </a:r>
                <a:r>
                  <a:rPr lang="de-DE" sz="2200" b="1"/>
                  <a:t>V</a:t>
                </a:r>
                <a:r>
                  <a:rPr lang="de-DE" sz="2200"/>
                  <a:t>. If we define c</a:t>
                </a:r>
                <a:r>
                  <a:rPr lang="de-DE" sz="2200" baseline="-25000"/>
                  <a:t>ii</a:t>
                </a:r>
                <a:r>
                  <a:rPr lang="de-DE" sz="2200"/>
                  <a:t> the diagonal elemants of [</a:t>
                </a:r>
                <a:r>
                  <a:rPr lang="de-DE" sz="2200" b="1"/>
                  <a:t>X</a:t>
                </a:r>
                <a:r>
                  <a:rPr lang="de-DE" sz="2200" baseline="30000"/>
                  <a:t>T</a:t>
                </a:r>
                <a:r>
                  <a:rPr lang="de-DE" sz="2200" b="1"/>
                  <a:t>X</a:t>
                </a:r>
                <a:r>
                  <a:rPr lang="de-DE" sz="2200"/>
                  <a:t>]</a:t>
                </a:r>
                <a:r>
                  <a:rPr lang="de-DE" sz="2200" baseline="30000"/>
                  <a:t>-1</a:t>
                </a:r>
                <a:r>
                  <a:rPr lang="de-DE" sz="2200">
                    <a:latin typeface="Cambria Math" panose="02040503050406030204" pitchFamily="18" charset="0"/>
                  </a:rPr>
                  <a:t>, we obtain for the standard se(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>
                    <a:latin typeface="Cambria Math" panose="02040503050406030204" pitchFamily="18" charset="0"/>
                  </a:rPr>
                  <a:t>)</a:t>
                </a:r>
              </a:p>
              <a:p>
                <a:endParaRPr lang="de-DE" sz="2200">
                  <a:latin typeface="Cambria Math" panose="02040503050406030204" pitchFamily="18" charset="0"/>
                </a:endParaRPr>
              </a:p>
              <a:p>
                <a:r>
                  <a:rPr lang="de-DE" sz="2200">
                    <a:latin typeface="Cambria Math" panose="02040503050406030204" pitchFamily="18" charset="0"/>
                  </a:rPr>
                  <a:t>				se(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>
                    <a:latin typeface="Cambria Math" panose="02040503050406030204" pitchFamily="18" charset="0"/>
                  </a:rPr>
                  <a:t>)=</a:t>
                </a:r>
                <a:r>
                  <a:rPr lang="de-DE" sz="220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</m:acc>
                    <m:rad>
                      <m:radPr>
                        <m:degHide m:val="on"/>
                        <m:ctrlPr>
                          <a:rPr lang="el-G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de-DE" sz="22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𝑖𝑖</m:t>
                        </m:r>
                      </m:e>
                    </m:rad>
                  </m:oMath>
                </a14:m>
                <a:endParaRPr lang="de-DE" sz="2200">
                  <a:latin typeface="Cambria Math" panose="02040503050406030204" pitchFamily="18" charset="0"/>
                </a:endParaRPr>
              </a:p>
              <a:p>
                <a:endParaRPr lang="de-DE" sz="2200">
                  <a:latin typeface="Cambria Math" panose="02040503050406030204" pitchFamily="18" charset="0"/>
                </a:endParaRPr>
              </a:p>
              <a:p>
                <a:r>
                  <a:rPr lang="de-DE" sz="2200">
                    <a:latin typeface="Cambria Math" panose="02040503050406030204" pitchFamily="18" charset="0"/>
                  </a:rPr>
                  <a:t>and with the assumptions (i) – (v) we can show, that also the estimators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/>
                  <a:t>are normally distributed with</a:t>
                </a:r>
                <a:endParaRPr lang="de-DE" sz="2200">
                  <a:latin typeface="Cambria Math" panose="02040503050406030204" pitchFamily="18" charset="0"/>
                </a:endParaRPr>
              </a:p>
              <a:p>
                <a:endParaRPr lang="de-DE" sz="220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</m:acc>
                        </m:e>
                        <m:sup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de-DE" sz="22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𝑖𝑖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2200">
                  <a:latin typeface="Cambria Math" panose="02040503050406030204" pitchFamily="18" charset="0"/>
                </a:endParaRPr>
              </a:p>
              <a:p>
                <a:endParaRPr lang="de-DE" sz="240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812C9FC-DFBD-7686-48B6-74981E803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585059"/>
                <a:ext cx="8669285" cy="5976664"/>
              </a:xfrm>
              <a:prstGeom prst="rect">
                <a:avLst/>
              </a:prstGeom>
              <a:blipFill>
                <a:blip r:embed="rId2"/>
                <a:stretch>
                  <a:fillRect l="-914" t="-4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4D695BCB-13E1-B208-8C15-C8780946E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244" y="1137920"/>
            <a:ext cx="2188727" cy="75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43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9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2A81F71-2C18-48D8-A19F-B7CC62423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87" y="327563"/>
            <a:ext cx="8640827" cy="416315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17555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1128</Words>
  <Application>Microsoft Office PowerPoint</Application>
  <PresentationFormat>Breitbild</PresentationFormat>
  <Paragraphs>197</Paragraphs>
  <Slides>23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 Math</vt:lpstr>
      <vt:lpstr>Sparkasse Rg</vt:lpstr>
      <vt:lpstr>Symbol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Bernhard Köster</cp:lastModifiedBy>
  <cp:revision>274</cp:revision>
  <dcterms:created xsi:type="dcterms:W3CDTF">2020-09-20T22:46:24Z</dcterms:created>
  <dcterms:modified xsi:type="dcterms:W3CDTF">2023-10-29T22:32:24Z</dcterms:modified>
</cp:coreProperties>
</file>