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372" r:id="rId2"/>
    <p:sldId id="1451" r:id="rId3"/>
    <p:sldId id="1452" r:id="rId4"/>
    <p:sldId id="1453" r:id="rId5"/>
    <p:sldId id="1454" r:id="rId6"/>
    <p:sldId id="1457" r:id="rId7"/>
    <p:sldId id="1458" r:id="rId8"/>
    <p:sldId id="1459" r:id="rId9"/>
    <p:sldId id="1460" r:id="rId10"/>
    <p:sldId id="146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59" d="100"/>
          <a:sy n="59" d="100"/>
        </p:scale>
        <p:origin x="69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FFCA2-0A1F-4760-ADFA-59A1765278F7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26E3-5B33-4C67-9B4E-7CF7ACDD5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52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9035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22.10.2023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3708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/>
              <a:t>s</a:t>
            </a:r>
            <a:r>
              <a:rPr lang="de-DE" sz="2800" b="1" u="sng"/>
              <a:t>ubsequently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Multiple linear Regression – Hypothesis-Testing</a:t>
            </a:r>
          </a:p>
          <a:p>
            <a:pPr algn="ctr"/>
            <a:endParaRPr lang="de-DE" sz="3200" baseline="3000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8DE7A45-ECC0-BAB6-5E77-B6AB5F89A57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1AC1A60-2518-A064-70C8-36CFCBBAC095}"/>
                  </a:ext>
                </a:extLst>
              </p:cNvPr>
              <p:cNvSpPr txBox="1"/>
              <p:nvPr/>
            </p:nvSpPr>
            <p:spPr>
              <a:xfrm>
                <a:off x="10160" y="764704"/>
                <a:ext cx="885952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/>
                  <a:t>Until now, we have done only descriptive statistics! No causality can be deduced from our calculations!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/>
                  <a:t>Caution! Do not mix correlation and causality!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/>
                  <a:t>In general we have not a full data set, but only a sample out of the whole population (i.e. survey data)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/>
                  <a:t>Question: What kind of conclusions can be drawn from a sample for the whole population?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/>
                  <a:t>In general, we want to know if the estimated correlation from the sample is also valid for the whole population.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/>
                  <a:t>Under specific assumptions on the error-terms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200" i="1">
                            <a:latin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sz="2200"/>
                  <a:t> we can make a probability statement about the goodness of a conclusion, that the found dependence for the sample is also valid for the whole population</a:t>
                </a:r>
              </a:p>
              <a:p>
                <a:endParaRPr lang="de-DE" sz="240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1AC1A60-2518-A064-70C8-36CFCBBAC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" y="764704"/>
                <a:ext cx="8859520" cy="5976664"/>
              </a:xfrm>
              <a:prstGeom prst="rect">
                <a:avLst/>
              </a:prstGeom>
              <a:blipFill>
                <a:blip r:embed="rId2"/>
                <a:stretch>
                  <a:fillRect l="-826" t="-61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2615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875472" y="562248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/>
                  <a:t>In general we dot have only one variable explaining another variable, but many more (i.e. visits, marketing budget, branches, …). In this case, we make the Ansatz:</a:t>
                </a:r>
              </a:p>
              <a:p>
                <a:endParaRPr lang="de-DE" altLang="de-DE" sz="2400"/>
              </a:p>
              <a:p>
                <a:r>
                  <a:rPr lang="de-DE" altLang="de-DE" sz="2400"/>
                  <a:t>	y = f(x</a:t>
                </a:r>
                <a:r>
                  <a:rPr lang="de-DE" altLang="de-DE" sz="2400" baseline="-25000"/>
                  <a:t>1</a:t>
                </a:r>
                <a:r>
                  <a:rPr lang="de-DE" altLang="de-DE" sz="2400"/>
                  <a:t>, x</a:t>
                </a:r>
                <a:r>
                  <a:rPr lang="de-DE" altLang="de-DE" sz="2400" baseline="-25000"/>
                  <a:t>2</a:t>
                </a:r>
                <a:r>
                  <a:rPr lang="de-DE" altLang="de-DE" sz="2400"/>
                  <a:t>,…,x</a:t>
                </a:r>
                <a:r>
                  <a:rPr lang="de-DE" altLang="de-DE" sz="2400" baseline="-25000"/>
                  <a:t>k</a:t>
                </a:r>
                <a:r>
                  <a:rPr lang="de-DE" altLang="de-DE" sz="2400"/>
                  <a:t>)</a:t>
                </a: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/>
                  <a:t>The linear model ist then: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/>
                  <a:t>In case of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/>
                  <a:t>observations we obtain similar to the simple model</a:t>
                </a:r>
              </a:p>
              <a:p>
                <a:endParaRPr lang="de-DE" sz="240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𝑖𝑘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>
                            <a:latin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sz="2400"/>
                  <a:t> with (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472" y="562248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964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Multiple linear Regression</a:t>
            </a:r>
            <a:endParaRPr lang="de-DE" sz="3200" baseline="30000" dirty="0"/>
          </a:p>
          <a:p>
            <a:pPr algn="ctr"/>
            <a:endParaRPr lang="de-DE" sz="3200" baseline="30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CB816BA-E232-AAAC-90B6-CFF7882F7F06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437658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Multiple linear Regression: Matrix notation</a:t>
            </a:r>
            <a:endParaRPr lang="de-DE" sz="3200" baseline="30000" dirty="0"/>
          </a:p>
          <a:p>
            <a:pPr algn="ctr"/>
            <a:endParaRPr lang="de-DE" sz="3200" baseline="300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233D8A1-A1FA-0AD1-2210-F88BF37915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440" y="919497"/>
            <a:ext cx="8361915" cy="4622761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D3F06B5F-4943-D180-6028-4DE548D612E5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39703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1631504" y="76470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/>
                  <a:t>The estimators </a:t>
                </a:r>
                <a14:m>
                  <m:oMath xmlns:m="http://schemas.openxmlformats.org/officeDocument/2006/math"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de-DE" sz="2400"/>
                  <a:t> will again be obtained via minimizing the sum of the squared errors: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/>
              </a:p>
              <a:p>
                <a:endParaRPr lang="de-DE" sz="2400"/>
              </a:p>
              <a:p>
                <a:endParaRPr lang="de-DE" altLang="de-DE" sz="2400"/>
              </a:p>
              <a:p>
                <a:r>
                  <a:rPr lang="de-DE" sz="2400"/>
                  <a:t>with</a:t>
                </a:r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76470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1101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Multiple linear Regression</a:t>
            </a:r>
            <a:endParaRPr lang="de-DE" sz="3200" baseline="30000" dirty="0"/>
          </a:p>
          <a:p>
            <a:pPr algn="ctr"/>
            <a:endParaRPr lang="de-DE" sz="3200" baseline="300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B73C4FD-8526-175A-BFE4-61425EF823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2212" y="1412776"/>
            <a:ext cx="1476375" cy="75247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4C3EA6C-A85A-EA76-72FC-3D7A4EBBCD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855" y="3105475"/>
            <a:ext cx="6933977" cy="3433437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98DE7A45-ECC0-BAB6-5E77-B6AB5F89A57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05391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/>
              <a:t>From the first order condition (FOC) we obtain: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/>
          </a:p>
          <a:p>
            <a:endParaRPr lang="de-DE" sz="2400"/>
          </a:p>
          <a:p>
            <a:endParaRPr lang="de-DE" altLang="de-DE" sz="240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Multiple linear Regression</a:t>
            </a:r>
            <a:endParaRPr lang="de-DE" sz="3200" baseline="30000" dirty="0"/>
          </a:p>
          <a:p>
            <a:pPr algn="ctr"/>
            <a:endParaRPr lang="de-DE" sz="3200" baseline="30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8DE7A45-ECC0-BAB6-5E77-B6AB5F89A57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FACE992-D56B-B18E-8D60-8DD8BC873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480" y="1509267"/>
            <a:ext cx="6451154" cy="408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5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/>
              <a:t>For the coefficiant of determination we obtain equivalently: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/>
          </a:p>
          <a:p>
            <a:endParaRPr lang="de-DE" sz="2400"/>
          </a:p>
          <a:p>
            <a:endParaRPr lang="de-DE" altLang="de-DE" sz="2400"/>
          </a:p>
          <a:p>
            <a:endParaRPr lang="de-DE" altLang="de-DE" sz="2400"/>
          </a:p>
          <a:p>
            <a:endParaRPr lang="de-DE" altLang="de-DE" sz="2400"/>
          </a:p>
          <a:p>
            <a:r>
              <a:rPr lang="de-DE" altLang="de-DE" sz="2400"/>
              <a:t>with</a:t>
            </a:r>
          </a:p>
          <a:p>
            <a:endParaRPr lang="de-DE" altLang="de-DE" sz="2400"/>
          </a:p>
          <a:p>
            <a:endParaRPr lang="de-DE" altLang="de-DE" sz="2400"/>
          </a:p>
          <a:p>
            <a:endParaRPr lang="de-DE" altLang="de-DE" sz="2400"/>
          </a:p>
          <a:p>
            <a:r>
              <a:rPr lang="de-DE" altLang="de-DE" sz="2400"/>
              <a:t>and</a:t>
            </a:r>
          </a:p>
          <a:p>
            <a:endParaRPr lang="de-DE" altLang="de-DE" sz="2400"/>
          </a:p>
          <a:p>
            <a:endParaRPr lang="de-DE" altLang="de-DE" sz="240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Multiple linear Regression</a:t>
            </a:r>
            <a:endParaRPr lang="de-DE" sz="3200" baseline="30000" dirty="0"/>
          </a:p>
          <a:p>
            <a:pPr algn="ctr"/>
            <a:endParaRPr lang="de-DE" sz="3200" baseline="30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8DE7A45-ECC0-BAB6-5E77-B6AB5F89A57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BD983D0-52D7-4235-BDA9-84E115B10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132" y="1412776"/>
            <a:ext cx="2847975" cy="100012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C4CE374C-ED96-6213-2405-DE145C85C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112" y="3600460"/>
            <a:ext cx="4448175" cy="6191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BC70485-DC98-6FAE-1536-CD787E2641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1132" y="5273146"/>
            <a:ext cx="1363028" cy="75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82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Example</a:t>
            </a:r>
            <a:endParaRPr lang="de-DE" sz="3200" baseline="30000" dirty="0"/>
          </a:p>
          <a:p>
            <a:pPr algn="ctr"/>
            <a:endParaRPr lang="de-DE" sz="3200" baseline="30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8DE7A45-ECC0-BAB6-5E77-B6AB5F89A57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1AC1A60-2518-A064-70C8-36CFCBBAC095}"/>
              </a:ext>
            </a:extLst>
          </p:cNvPr>
          <p:cNvSpPr txBox="1"/>
          <p:nvPr/>
        </p:nvSpPr>
        <p:spPr>
          <a:xfrm>
            <a:off x="10160" y="764704"/>
            <a:ext cx="885952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/>
              <a:t>Suppose in our one-dimensional example, we are also interested if our results are transferable to other regions, looking at the sales volume depending 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/>
              <a:t>number of visits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/>
              <a:t>how the marketing budget influences sales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/>
              <a:t>and the impact, if a branch is located in the region or not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/>
              <a:t>Thus we have now three variables, which influences sales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/>
              <a:t>Question is now, how to quantify the third variable, if a branch is located in the region or not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sz="2400"/>
              <a:t>Introduction of a dummy variable with</a:t>
            </a:r>
          </a:p>
          <a:p>
            <a:pPr lvl="2"/>
            <a:r>
              <a:rPr lang="de-DE" sz="2400"/>
              <a:t>	1 = branch	0 = no branch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4131984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Example</a:t>
            </a:r>
            <a:endParaRPr lang="de-DE" sz="3200" baseline="30000" dirty="0"/>
          </a:p>
          <a:p>
            <a:pPr algn="ctr"/>
            <a:endParaRPr lang="de-DE" sz="3200" baseline="30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8DE7A45-ECC0-BAB6-5E77-B6AB5F89A57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C196BD1D-F977-3D9F-18C8-42B40DE6B465}"/>
              </a:ext>
            </a:extLst>
          </p:cNvPr>
          <p:cNvGraphicFramePr>
            <a:graphicFrameLocks noGrp="1"/>
          </p:cNvGraphicFramePr>
          <p:nvPr/>
        </p:nvGraphicFramePr>
        <p:xfrm>
          <a:off x="162560" y="818208"/>
          <a:ext cx="8128002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4713355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55579016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28889156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65353933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5372166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8255950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visits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30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11</a:t>
                      </a:r>
                      <a:endParaRPr lang="de-DE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30</a:t>
                      </a:r>
                      <a:endParaRPr lang="de-DE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6184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27</a:t>
                      </a:r>
                      <a:endParaRPr lang="de-DE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93156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12</a:t>
                      </a:r>
                      <a:endParaRPr lang="de-DE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84090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28</a:t>
                      </a:r>
                      <a:endParaRPr lang="de-DE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4452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2660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17</a:t>
                      </a:r>
                      <a:endParaRPr lang="de-DE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3137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15</a:t>
                      </a:r>
                      <a:endParaRPr lang="de-DE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13701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7890833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69A56346-B377-6D8C-196B-4A884C3D67AD}"/>
                  </a:ext>
                </a:extLst>
              </p:cNvPr>
              <p:cNvSpPr txBox="1"/>
              <p:nvPr/>
            </p:nvSpPr>
            <p:spPr>
              <a:xfrm>
                <a:off x="10160" y="4612640"/>
                <a:ext cx="8859520" cy="54864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/>
                  <a:t>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de-DE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sz="2400"/>
                  <a:t> and R</a:t>
                </a:r>
                <a:r>
                  <a:rPr lang="de-DE" sz="2400" baseline="30000"/>
                  <a:t>2</a:t>
                </a:r>
                <a:r>
                  <a:rPr lang="de-DE" sz="2400"/>
                  <a:t> </a:t>
                </a:r>
                <a:endParaRPr lang="de-DE" altLang="de-DE" sz="2400"/>
              </a:p>
              <a:p>
                <a:endParaRPr lang="de-DE" altLang="de-DE" sz="240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69A56346-B377-6D8C-196B-4A884C3D6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" y="4612640"/>
                <a:ext cx="8859520" cy="548640"/>
              </a:xfrm>
              <a:prstGeom prst="rect">
                <a:avLst/>
              </a:prstGeom>
              <a:blipFill>
                <a:blip r:embed="rId2"/>
                <a:stretch>
                  <a:fillRect l="-964" t="-4444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79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Example</a:t>
            </a:r>
            <a:endParaRPr lang="de-DE" sz="3200" baseline="30000" dirty="0"/>
          </a:p>
          <a:p>
            <a:pPr algn="ctr"/>
            <a:endParaRPr lang="de-DE" sz="3200" baseline="30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8DE7A45-ECC0-BAB6-5E77-B6AB5F89A57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1D27CEA0-18E4-8DF0-5451-1D8DD1366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606756"/>
              </p:ext>
            </p:extLst>
          </p:nvPr>
        </p:nvGraphicFramePr>
        <p:xfrm>
          <a:off x="259080" y="518954"/>
          <a:ext cx="8072119" cy="4398492"/>
        </p:xfrm>
        <a:graphic>
          <a:graphicData uri="http://schemas.openxmlformats.org/drawingml/2006/table">
            <a:tbl>
              <a:tblPr/>
              <a:tblGrid>
                <a:gridCol w="819200">
                  <a:extLst>
                    <a:ext uri="{9D8B030D-6E8A-4147-A177-3AD203B41FA5}">
                      <a16:colId xmlns:a16="http://schemas.microsoft.com/office/drawing/2014/main" val="1442503139"/>
                    </a:ext>
                  </a:extLst>
                </a:gridCol>
                <a:gridCol w="639376">
                  <a:extLst>
                    <a:ext uri="{9D8B030D-6E8A-4147-A177-3AD203B41FA5}">
                      <a16:colId xmlns:a16="http://schemas.microsoft.com/office/drawing/2014/main" val="3025578054"/>
                    </a:ext>
                  </a:extLst>
                </a:gridCol>
                <a:gridCol w="1019005">
                  <a:extLst>
                    <a:ext uri="{9D8B030D-6E8A-4147-A177-3AD203B41FA5}">
                      <a16:colId xmlns:a16="http://schemas.microsoft.com/office/drawing/2014/main" val="3896244409"/>
                    </a:ext>
                  </a:extLst>
                </a:gridCol>
                <a:gridCol w="739278">
                  <a:extLst>
                    <a:ext uri="{9D8B030D-6E8A-4147-A177-3AD203B41FA5}">
                      <a16:colId xmlns:a16="http://schemas.microsoft.com/office/drawing/2014/main" val="2059313245"/>
                    </a:ext>
                  </a:extLst>
                </a:gridCol>
                <a:gridCol w="759259">
                  <a:extLst>
                    <a:ext uri="{9D8B030D-6E8A-4147-A177-3AD203B41FA5}">
                      <a16:colId xmlns:a16="http://schemas.microsoft.com/office/drawing/2014/main" val="1547777937"/>
                    </a:ext>
                  </a:extLst>
                </a:gridCol>
                <a:gridCol w="699317">
                  <a:extLst>
                    <a:ext uri="{9D8B030D-6E8A-4147-A177-3AD203B41FA5}">
                      <a16:colId xmlns:a16="http://schemas.microsoft.com/office/drawing/2014/main" val="4000488921"/>
                    </a:ext>
                  </a:extLst>
                </a:gridCol>
                <a:gridCol w="1019005">
                  <a:extLst>
                    <a:ext uri="{9D8B030D-6E8A-4147-A177-3AD203B41FA5}">
                      <a16:colId xmlns:a16="http://schemas.microsoft.com/office/drawing/2014/main" val="1843927127"/>
                    </a:ext>
                  </a:extLst>
                </a:gridCol>
                <a:gridCol w="1338693">
                  <a:extLst>
                    <a:ext uri="{9D8B030D-6E8A-4147-A177-3AD203B41FA5}">
                      <a16:colId xmlns:a16="http://schemas.microsoft.com/office/drawing/2014/main" val="858938016"/>
                    </a:ext>
                  </a:extLst>
                </a:gridCol>
                <a:gridCol w="1038986">
                  <a:extLst>
                    <a:ext uri="{9D8B030D-6E8A-4147-A177-3AD203B41FA5}">
                      <a16:colId xmlns:a16="http://schemas.microsoft.com/office/drawing/2014/main" val="303745015"/>
                    </a:ext>
                  </a:extLst>
                </a:gridCol>
              </a:tblGrid>
              <a:tr h="366541"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branch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138095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yhat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(yhat-y)^2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(yhat-ybar)^2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(y-ybar)^2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012255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382463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493778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392374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8304738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414511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367693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677151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686753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667224"/>
                  </a:ext>
                </a:extLst>
              </a:tr>
              <a:tr h="36654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701670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7A945F00-D47D-5069-B580-932B92CB74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537719"/>
              </p:ext>
            </p:extLst>
          </p:nvPr>
        </p:nvGraphicFramePr>
        <p:xfrm>
          <a:off x="2167890" y="5137204"/>
          <a:ext cx="3502394" cy="1401708"/>
        </p:xfrm>
        <a:graphic>
          <a:graphicData uri="http://schemas.openxmlformats.org/drawingml/2006/table">
            <a:tbl>
              <a:tblPr firstRow="1" bandRow="1"/>
              <a:tblGrid>
                <a:gridCol w="891914">
                  <a:extLst>
                    <a:ext uri="{9D8B030D-6E8A-4147-A177-3AD203B41FA5}">
                      <a16:colId xmlns:a16="http://schemas.microsoft.com/office/drawing/2014/main" val="2181940049"/>
                    </a:ext>
                  </a:extLst>
                </a:gridCol>
                <a:gridCol w="696128">
                  <a:extLst>
                    <a:ext uri="{9D8B030D-6E8A-4147-A177-3AD203B41FA5}">
                      <a16:colId xmlns:a16="http://schemas.microsoft.com/office/drawing/2014/main" val="1623301723"/>
                    </a:ext>
                  </a:extLst>
                </a:gridCol>
                <a:gridCol w="1109454">
                  <a:extLst>
                    <a:ext uri="{9D8B030D-6E8A-4147-A177-3AD203B41FA5}">
                      <a16:colId xmlns:a16="http://schemas.microsoft.com/office/drawing/2014/main" val="2597716655"/>
                    </a:ext>
                  </a:extLst>
                </a:gridCol>
                <a:gridCol w="804898">
                  <a:extLst>
                    <a:ext uri="{9D8B030D-6E8A-4147-A177-3AD203B41FA5}">
                      <a16:colId xmlns:a16="http://schemas.microsoft.com/office/drawing/2014/main" val="4248924097"/>
                    </a:ext>
                  </a:extLst>
                </a:gridCol>
              </a:tblGrid>
              <a:tr h="700854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197104"/>
                  </a:ext>
                </a:extLst>
              </a:tr>
              <a:tr h="700854"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874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01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Office PowerPoint</Application>
  <PresentationFormat>Breitbild</PresentationFormat>
  <Paragraphs>160</Paragraphs>
  <Slides>10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274</cp:revision>
  <dcterms:created xsi:type="dcterms:W3CDTF">2020-09-20T22:46:24Z</dcterms:created>
  <dcterms:modified xsi:type="dcterms:W3CDTF">2023-10-22T13:08:13Z</dcterms:modified>
</cp:coreProperties>
</file>