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1372" r:id="rId2"/>
    <p:sldId id="1451" r:id="rId3"/>
    <p:sldId id="1452" r:id="rId4"/>
    <p:sldId id="1453" r:id="rId5"/>
    <p:sldId id="1454" r:id="rId6"/>
    <p:sldId id="1457" r:id="rId7"/>
    <p:sldId id="1458" r:id="rId8"/>
    <p:sldId id="1459" r:id="rId9"/>
    <p:sldId id="1460" r:id="rId10"/>
    <p:sldId id="1461" r:id="rId1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3" autoAdjust="0"/>
    <p:restoredTop sz="94660"/>
  </p:normalViewPr>
  <p:slideViewPr>
    <p:cSldViewPr snapToGrid="0">
      <p:cViewPr varScale="1">
        <p:scale>
          <a:sx n="59" d="100"/>
          <a:sy n="59" d="100"/>
        </p:scale>
        <p:origin x="69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4FFCA2-0A1F-4760-ADFA-59A1765278F7}" type="datetimeFigureOut">
              <a:rPr lang="de-DE" smtClean="0"/>
              <a:t>22.10.2023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3826E3-5B33-4C67-9B4E-7CF7ACDD5A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7528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5pPr>
            <a:lvl6pPr marL="2663665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6pPr>
            <a:lvl7pPr marL="3147967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7pPr>
            <a:lvl8pPr marL="3632271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8pPr>
            <a:lvl9pPr marL="4116573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A654DD85-E7C0-41FF-966F-0F0387813021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614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06375" y="819150"/>
            <a:ext cx="7289800" cy="41021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416" y="5194108"/>
            <a:ext cx="5048661" cy="491962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6873" tIns="48435" rIns="96873" bIns="48435" anchor="ctr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07305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22.10.2023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5747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22.10.2023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5779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22.10.2023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78631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97200" y="2401889"/>
            <a:ext cx="8595784" cy="909637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690358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22.10.2023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9724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22.10.2023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5467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22.10.2023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28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22.10.2023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5134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22.10.2023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9955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22.10.2023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7821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22.10.2023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8441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22.10.2023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4136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34C2F-5BEB-4907-856B-1C3F84EA353E}" type="datetimeFigureOut">
              <a:rPr lang="de-DE" smtClean="0"/>
              <a:t>22.10.2023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3548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support.microsoft.com/en-us/office/excel-functions-translator-f262d0c0-991c-485b-89b6-32cc8d326889" TargetMode="External"/><Relationship Id="rId5" Type="http://schemas.openxmlformats.org/officeDocument/2006/relationships/hyperlink" Target="https://en.excel-translator.de/translator/" TargetMode="External"/><Relationship Id="rId4" Type="http://schemas.openxmlformats.org/officeDocument/2006/relationships/hyperlink" Target="http://www.bernhardkoester.de/vorlesungen/inhalt.html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0" y="0"/>
            <a:ext cx="12192001" cy="6858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8689605" y="423708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2775472" y="159476"/>
            <a:ext cx="6277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Statistics</a:t>
            </a:r>
            <a:r>
              <a:rPr lang="de-DE" sz="2800">
                <a:latin typeface="Times New Roman" panose="02020603050405020304" pitchFamily="18" charset="0"/>
                <a:cs typeface="Times New Roman" panose="02020603050405020304" pitchFamily="18" charset="0"/>
              </a:rPr>
              <a:t> B</a:t>
            </a:r>
            <a:endParaRPr lang="de-DE" sz="2800" b="1" dirty="0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201" y="1171482"/>
            <a:ext cx="1330796" cy="998097"/>
          </a:xfrm>
          <a:prstGeom prst="rect">
            <a:avLst/>
          </a:prstGeom>
        </p:spPr>
      </p:pic>
      <p:sp>
        <p:nvSpPr>
          <p:cNvPr id="11" name="Textfeld 10"/>
          <p:cNvSpPr txBox="1"/>
          <p:nvPr/>
        </p:nvSpPr>
        <p:spPr>
          <a:xfrm>
            <a:off x="117080" y="765139"/>
            <a:ext cx="1831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/>
              <a:t>Wilhelmshaven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1735536" y="5762816"/>
            <a:ext cx="449379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b="1" dirty="0"/>
              <a:t>Prof. Dr. Bernhard Köster</a:t>
            </a:r>
          </a:p>
          <a:p>
            <a:pPr algn="ctr"/>
            <a:r>
              <a:rPr lang="de-DE" sz="1400" b="1" dirty="0"/>
              <a:t>Jade-Hochschule Wilhelmshaven</a:t>
            </a:r>
          </a:p>
          <a:p>
            <a:pPr algn="ctr"/>
            <a:r>
              <a:rPr lang="de-DE" sz="1400" b="1" dirty="0">
                <a:hlinkClick r:id="rId4"/>
              </a:rPr>
              <a:t>http://www.bernhardkoester.de/vorlesungen/inhalt.html</a:t>
            </a:r>
            <a:endParaRPr lang="de-DE" sz="1400" b="1" dirty="0"/>
          </a:p>
        </p:txBody>
      </p:sp>
      <p:sp>
        <p:nvSpPr>
          <p:cNvPr id="13" name="Textfeld 12"/>
          <p:cNvSpPr txBox="1"/>
          <p:nvPr/>
        </p:nvSpPr>
        <p:spPr>
          <a:xfrm>
            <a:off x="3438926" y="1463453"/>
            <a:ext cx="531414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800" b="1" u="sng" dirty="0"/>
              <a:t>This </a:t>
            </a:r>
            <a:r>
              <a:rPr lang="de-DE" sz="2800" b="1" u="sng" dirty="0" err="1"/>
              <a:t>lecture</a:t>
            </a:r>
            <a:r>
              <a:rPr lang="de-DE" sz="2800" b="1" u="sng" dirty="0"/>
              <a:t> will </a:t>
            </a:r>
            <a:r>
              <a:rPr lang="de-DE" sz="2800" b="1" u="sng" dirty="0" err="1"/>
              <a:t>be</a:t>
            </a:r>
            <a:r>
              <a:rPr lang="de-DE" sz="2800" b="1" u="sng" dirty="0"/>
              <a:t> </a:t>
            </a:r>
            <a:r>
              <a:rPr lang="de-DE" sz="2800" b="1" u="sng" dirty="0" err="1"/>
              <a:t>recorded</a:t>
            </a:r>
            <a:r>
              <a:rPr lang="de-DE" sz="2800" b="1" u="sng" dirty="0"/>
              <a:t> and </a:t>
            </a:r>
          </a:p>
          <a:p>
            <a:pPr algn="ctr"/>
            <a:r>
              <a:rPr lang="de-DE" sz="2800" b="1" u="sng" dirty="0"/>
              <a:t>s</a:t>
            </a:r>
            <a:r>
              <a:rPr lang="de-DE" sz="2800" b="1" u="sng"/>
              <a:t>ubsequently </a:t>
            </a:r>
            <a:r>
              <a:rPr lang="de-DE" sz="2800" b="1" u="sng" dirty="0" err="1"/>
              <a:t>uploaded</a:t>
            </a:r>
            <a:r>
              <a:rPr lang="de-DE" sz="2800" b="1" u="sng" dirty="0"/>
              <a:t> in </a:t>
            </a:r>
            <a:r>
              <a:rPr lang="de-DE" sz="2800" b="1" u="sng" dirty="0" err="1"/>
              <a:t>the</a:t>
            </a:r>
            <a:r>
              <a:rPr lang="de-DE" sz="2800" b="1" u="sng" dirty="0"/>
              <a:t> </a:t>
            </a:r>
          </a:p>
          <a:p>
            <a:pPr algn="ctr"/>
            <a:r>
              <a:rPr lang="de-DE" sz="2800" b="1" u="sng" dirty="0" err="1"/>
              <a:t>world</a:t>
            </a:r>
            <a:r>
              <a:rPr lang="de-DE" sz="2800" b="1" u="sng" dirty="0"/>
              <a:t>-</a:t>
            </a:r>
            <a:r>
              <a:rPr lang="de-DE" sz="2800" b="1" u="sng" dirty="0" err="1"/>
              <a:t>wide</a:t>
            </a:r>
            <a:r>
              <a:rPr lang="de-DE" sz="2800" b="1" u="sng" dirty="0"/>
              <a:t>-web</a:t>
            </a:r>
          </a:p>
          <a:p>
            <a:pPr algn="ctr"/>
            <a:endParaRPr lang="de-DE" sz="2800" b="1" u="sng" dirty="0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85FFAD64-B583-4B1E-A19D-3939289F5BC7}"/>
              </a:ext>
            </a:extLst>
          </p:cNvPr>
          <p:cNvSpPr/>
          <p:nvPr/>
        </p:nvSpPr>
        <p:spPr>
          <a:xfrm>
            <a:off x="434608" y="3577539"/>
            <a:ext cx="29674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err="1">
                <a:hlinkClick r:id="rId5"/>
              </a:rPr>
              <a:t>Function</a:t>
            </a:r>
            <a:r>
              <a:rPr lang="de-DE" dirty="0">
                <a:hlinkClick r:id="rId5"/>
              </a:rPr>
              <a:t> </a:t>
            </a:r>
            <a:r>
              <a:rPr lang="de-DE" dirty="0" err="1">
                <a:hlinkClick r:id="rId5"/>
              </a:rPr>
              <a:t>translator</a:t>
            </a:r>
            <a:r>
              <a:rPr lang="de-DE" dirty="0">
                <a:hlinkClick r:id="rId5"/>
              </a:rPr>
              <a:t> (</a:t>
            </a:r>
            <a:r>
              <a:rPr lang="de-DE" dirty="0" err="1">
                <a:hlinkClick r:id="rId5"/>
              </a:rPr>
              <a:t>webpage</a:t>
            </a:r>
            <a:r>
              <a:rPr lang="de-DE" dirty="0">
                <a:hlinkClick r:id="rId5"/>
              </a:rPr>
              <a:t>)</a:t>
            </a:r>
            <a:endParaRPr lang="de-DE" dirty="0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88AA3A3F-66EB-4B4E-B4A5-B83EA3D1A4B7}"/>
              </a:ext>
            </a:extLst>
          </p:cNvPr>
          <p:cNvSpPr/>
          <p:nvPr/>
        </p:nvSpPr>
        <p:spPr>
          <a:xfrm>
            <a:off x="434608" y="425870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dirty="0" err="1">
                <a:hlinkClick r:id="rId6"/>
              </a:rPr>
              <a:t>Function</a:t>
            </a:r>
            <a:r>
              <a:rPr lang="de-DE" dirty="0">
                <a:hlinkClick r:id="rId6"/>
              </a:rPr>
              <a:t> </a:t>
            </a:r>
            <a:r>
              <a:rPr lang="de-DE" dirty="0" err="1">
                <a:hlinkClick r:id="rId6"/>
              </a:rPr>
              <a:t>translator</a:t>
            </a:r>
            <a:r>
              <a:rPr lang="de-DE" dirty="0">
                <a:hlinkClick r:id="rId6"/>
              </a:rPr>
              <a:t> Excel 1 (</a:t>
            </a:r>
            <a:r>
              <a:rPr lang="de-DE" dirty="0" err="1">
                <a:hlinkClick r:id="rId6"/>
              </a:rPr>
              <a:t>add</a:t>
            </a:r>
            <a:r>
              <a:rPr lang="de-DE" dirty="0">
                <a:hlinkClick r:id="rId6"/>
              </a:rPr>
              <a:t> in)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645763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10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/>
              <a:t>Multiple linear Regression – Hypothesis-Testing</a:t>
            </a:r>
          </a:p>
          <a:p>
            <a:pPr algn="ctr"/>
            <a:endParaRPr lang="de-DE" sz="3200" baseline="30000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98DE7A45-ECC0-BAB6-5E77-B6AB5F89A571}"/>
              </a:ext>
            </a:extLst>
          </p:cNvPr>
          <p:cNvSpPr/>
          <p:nvPr/>
        </p:nvSpPr>
        <p:spPr>
          <a:xfrm>
            <a:off x="867944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B1AC1A60-2518-A064-70C8-36CFCBBAC095}"/>
                  </a:ext>
                </a:extLst>
              </p:cNvPr>
              <p:cNvSpPr txBox="1"/>
              <p:nvPr/>
            </p:nvSpPr>
            <p:spPr>
              <a:xfrm>
                <a:off x="10160" y="764704"/>
                <a:ext cx="8859520" cy="5976664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de-DE" sz="2200"/>
                  <a:t>Until now, we have done only descriptive statistics! No causality can be deduced from our calculations!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de-DE" sz="220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de-DE" sz="2200"/>
                  <a:t>Caution! Do not mix correlation and causality!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de-DE" sz="220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de-DE" sz="2200"/>
                  <a:t>In general we have not a full data set, but only a sample out of the whole population (i.e. survey data)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de-DE" sz="220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de-DE" sz="2200"/>
                  <a:t>Question: What kind of conclusions can be drawn from a sample for the whole population?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de-DE" sz="220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de-DE" sz="2200"/>
                  <a:t>In general, we want to know if the estimated correlation from the sample is also valid for the whole population.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de-DE" sz="220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de-DE" sz="2200"/>
                  <a:t>Under specific assumptions on the error-terms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2200" i="1">
                            <a:latin typeface="Cambria Math" panose="02040503050406030204" pitchFamily="18" charset="0"/>
                          </a:rPr>
                          <m:t>ε</m:t>
                        </m:r>
                      </m:e>
                      <m:sub>
                        <m:r>
                          <a:rPr lang="de-DE" sz="22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de-DE" sz="2200"/>
                  <a:t> we can make a probability statement about the goodness of a conclusion, that the found dependence for the sample is also valid for the whole population</a:t>
                </a:r>
              </a:p>
              <a:p>
                <a:endParaRPr lang="de-DE" sz="2400"/>
              </a:p>
            </p:txBody>
          </p:sp>
        </mc:Choice>
        <mc:Fallback xmlns="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B1AC1A60-2518-A064-70C8-36CFCBBAC0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60" y="764704"/>
                <a:ext cx="8859520" cy="5976664"/>
              </a:xfrm>
              <a:prstGeom prst="rect">
                <a:avLst/>
              </a:prstGeom>
              <a:blipFill>
                <a:blip r:embed="rId2"/>
                <a:stretch>
                  <a:fillRect l="-826" t="-61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02615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feld 1"/>
              <p:cNvSpPr txBox="1"/>
              <p:nvPr/>
            </p:nvSpPr>
            <p:spPr>
              <a:xfrm>
                <a:off x="875472" y="562248"/>
                <a:ext cx="8856984" cy="5976664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de-DE" sz="2400"/>
                  <a:t>In general we dot have only one variable explaining another variable, but many more (i.e. visits, marketing budget, branches, …). In this case, we make the Ansatz:</a:t>
                </a:r>
              </a:p>
              <a:p>
                <a:endParaRPr lang="de-DE" altLang="de-DE" sz="2400"/>
              </a:p>
              <a:p>
                <a:r>
                  <a:rPr lang="de-DE" altLang="de-DE" sz="2400"/>
                  <a:t>	y = f(x</a:t>
                </a:r>
                <a:r>
                  <a:rPr lang="de-DE" altLang="de-DE" sz="2400" baseline="-25000"/>
                  <a:t>1</a:t>
                </a:r>
                <a:r>
                  <a:rPr lang="de-DE" altLang="de-DE" sz="2400"/>
                  <a:t>, x</a:t>
                </a:r>
                <a:r>
                  <a:rPr lang="de-DE" altLang="de-DE" sz="2400" baseline="-25000"/>
                  <a:t>2</a:t>
                </a:r>
                <a:r>
                  <a:rPr lang="de-DE" altLang="de-DE" sz="2400"/>
                  <a:t>,…,x</a:t>
                </a:r>
                <a:r>
                  <a:rPr lang="de-DE" altLang="de-DE" sz="2400" baseline="-25000"/>
                  <a:t>k</a:t>
                </a:r>
                <a:r>
                  <a:rPr lang="de-DE" altLang="de-DE" sz="2400"/>
                  <a:t>)</a:t>
                </a:r>
                <a:endParaRPr lang="de-DE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de-DE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de-DE" sz="2400"/>
                  <a:t>The linear model ist then: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de-DE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de-DE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de-DE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de-DE" sz="24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de-DE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de-DE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…</m:t>
                      </m:r>
                      <m:r>
                        <a:rPr lang="de-DE" sz="24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de-DE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sSub>
                        <m:sSubPr>
                          <m:ctrlPr>
                            <a:rPr lang="de-DE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de-DE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de-DE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de-DE" sz="2400"/>
                  <a:t>In case of </a:t>
                </a:r>
                <a14:m>
                  <m:oMath xmlns:m="http://schemas.openxmlformats.org/officeDocument/2006/math">
                    <m:r>
                      <a:rPr lang="de-DE" sz="24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de-DE" sz="2400" dirty="0"/>
                  <a:t> </a:t>
                </a:r>
                <a:r>
                  <a:rPr lang="de-DE" sz="2400"/>
                  <a:t>observations we obtain similar to the simple model</a:t>
                </a:r>
              </a:p>
              <a:p>
                <a:endParaRPr lang="de-DE" sz="240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de-DE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de-DE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de-DE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de-DE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de-DE" sz="24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de-DE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de-DE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de-DE" sz="24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de-DE" sz="24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de-DE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de-DE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de-DE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de-DE" sz="2400" b="0" i="1" smtClean="0">
                        <a:latin typeface="Cambria Math" panose="02040503050406030204" pitchFamily="18" charset="0"/>
                      </a:rPr>
                      <m:t>…</m:t>
                    </m:r>
                    <m:r>
                      <a:rPr lang="de-DE" sz="24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de-DE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de-DE" sz="2400" b="0" i="1" smtClean="0">
                            <a:latin typeface="Cambria Math" panose="02040503050406030204" pitchFamily="18" charset="0"/>
                          </a:rPr>
                          <m:t>𝑖𝑘</m:t>
                        </m:r>
                      </m:sub>
                    </m:sSub>
                    <m:r>
                      <a:rPr lang="de-DE" sz="24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de-DE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2400" i="1">
                            <a:latin typeface="Cambria Math" panose="02040503050406030204" pitchFamily="18" charset="0"/>
                          </a:rPr>
                          <m:t>ε</m:t>
                        </m:r>
                      </m:e>
                      <m:sub>
                        <m:r>
                          <a:rPr lang="de-DE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de-DE" sz="2400"/>
                  <a:t> with (</a:t>
                </a:r>
                <a14:m>
                  <m:oMath xmlns:m="http://schemas.openxmlformats.org/officeDocument/2006/math">
                    <m:r>
                      <a:rPr lang="de-DE" sz="240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de-DE" sz="2400" b="0" i="1" smtClean="0">
                        <a:latin typeface="Cambria Math" panose="02040503050406030204" pitchFamily="18" charset="0"/>
                      </a:rPr>
                      <m:t>&gt;</m:t>
                    </m:r>
                    <m:r>
                      <a:rPr lang="de-DE" sz="24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de-DE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de-DE" sz="2400" dirty="0"/>
              </a:p>
            </p:txBody>
          </p:sp>
        </mc:Choice>
        <mc:Fallback xmlns="">
          <p:sp>
            <p:nvSpPr>
              <p:cNvPr id="2" name="Textfeld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5472" y="562248"/>
                <a:ext cx="8856984" cy="5976664"/>
              </a:xfrm>
              <a:prstGeom prst="rect">
                <a:avLst/>
              </a:prstGeom>
              <a:blipFill>
                <a:blip r:embed="rId2"/>
                <a:stretch>
                  <a:fillRect l="-964" t="-81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2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/>
              <a:t>Multiple linear Regression</a:t>
            </a:r>
            <a:endParaRPr lang="de-DE" sz="3200" baseline="30000" dirty="0"/>
          </a:p>
          <a:p>
            <a:pPr algn="ctr"/>
            <a:endParaRPr lang="de-DE" sz="3200" baseline="30000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3CB816BA-E232-AAAC-90B6-CFF7882F7F06}"/>
              </a:ext>
            </a:extLst>
          </p:cNvPr>
          <p:cNvSpPr/>
          <p:nvPr/>
        </p:nvSpPr>
        <p:spPr>
          <a:xfrm>
            <a:off x="867944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437658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3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/>
              <a:t>Multiple linear Regression: Matrix notation</a:t>
            </a:r>
            <a:endParaRPr lang="de-DE" sz="3200" baseline="30000" dirty="0"/>
          </a:p>
          <a:p>
            <a:pPr algn="ctr"/>
            <a:endParaRPr lang="de-DE" sz="3200" baseline="30000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8233D8A1-A1FA-0AD1-2210-F88BF37915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7440" y="919497"/>
            <a:ext cx="8361915" cy="4622761"/>
          </a:xfrm>
          <a:prstGeom prst="rect">
            <a:avLst/>
          </a:prstGeom>
        </p:spPr>
      </p:pic>
      <p:sp>
        <p:nvSpPr>
          <p:cNvPr id="7" name="Rechteck 6">
            <a:extLst>
              <a:ext uri="{FF2B5EF4-FFF2-40B4-BE49-F238E27FC236}">
                <a16:creationId xmlns:a16="http://schemas.microsoft.com/office/drawing/2014/main" id="{D3F06B5F-4943-D180-6028-4DE548D612E5}"/>
              </a:ext>
            </a:extLst>
          </p:cNvPr>
          <p:cNvSpPr/>
          <p:nvPr/>
        </p:nvSpPr>
        <p:spPr>
          <a:xfrm>
            <a:off x="867944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397036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feld 1"/>
              <p:cNvSpPr txBox="1"/>
              <p:nvPr/>
            </p:nvSpPr>
            <p:spPr>
              <a:xfrm>
                <a:off x="1631504" y="764704"/>
                <a:ext cx="8856984" cy="5976664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de-DE" sz="2400"/>
                  <a:t>The estimators </a:t>
                </a:r>
                <a14:m>
                  <m:oMath xmlns:m="http://schemas.openxmlformats.org/officeDocument/2006/math">
                    <m:r>
                      <a:rPr lang="de-DE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de-DE" sz="2400"/>
                  <a:t> will again be obtained via minimizing the sum of the squared errors: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de-DE" sz="2400"/>
              </a:p>
              <a:p>
                <a:endParaRPr lang="de-DE" sz="2400"/>
              </a:p>
              <a:p>
                <a:endParaRPr lang="de-DE" altLang="de-DE" sz="2400"/>
              </a:p>
              <a:p>
                <a:r>
                  <a:rPr lang="de-DE" sz="2400"/>
                  <a:t>with</a:t>
                </a:r>
                <a:endParaRPr lang="de-DE" sz="2400" dirty="0"/>
              </a:p>
            </p:txBody>
          </p:sp>
        </mc:Choice>
        <mc:Fallback xmlns="">
          <p:sp>
            <p:nvSpPr>
              <p:cNvPr id="2" name="Textfeld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1504" y="764704"/>
                <a:ext cx="8856984" cy="5976664"/>
              </a:xfrm>
              <a:prstGeom prst="rect">
                <a:avLst/>
              </a:prstGeom>
              <a:blipFill>
                <a:blip r:embed="rId2"/>
                <a:stretch>
                  <a:fillRect l="-1101" t="-81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4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/>
              <a:t>Multiple linear Regression</a:t>
            </a:r>
            <a:endParaRPr lang="de-DE" sz="3200" baseline="30000" dirty="0"/>
          </a:p>
          <a:p>
            <a:pPr algn="ctr"/>
            <a:endParaRPr lang="de-DE" sz="3200" baseline="30000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8B73C4FD-8526-175A-BFE4-61425EF823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2212" y="1412776"/>
            <a:ext cx="1476375" cy="752475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74C3EA6C-A85A-EA76-72FC-3D7A4EBBCD9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66855" y="3105475"/>
            <a:ext cx="6933977" cy="3433437"/>
          </a:xfrm>
          <a:prstGeom prst="rect">
            <a:avLst/>
          </a:prstGeom>
        </p:spPr>
      </p:pic>
      <p:sp>
        <p:nvSpPr>
          <p:cNvPr id="9" name="Rechteck 8">
            <a:extLst>
              <a:ext uri="{FF2B5EF4-FFF2-40B4-BE49-F238E27FC236}">
                <a16:creationId xmlns:a16="http://schemas.microsoft.com/office/drawing/2014/main" id="{98DE7A45-ECC0-BAB6-5E77-B6AB5F89A571}"/>
              </a:ext>
            </a:extLst>
          </p:cNvPr>
          <p:cNvSpPr/>
          <p:nvPr/>
        </p:nvSpPr>
        <p:spPr>
          <a:xfrm>
            <a:off x="867944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105391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/>
              <a:t>From the first order condition (FOC) we obtain: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/>
          </a:p>
          <a:p>
            <a:endParaRPr lang="de-DE" sz="2400"/>
          </a:p>
          <a:p>
            <a:endParaRPr lang="de-DE" altLang="de-DE" sz="240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5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/>
              <a:t>Multiple linear Regression</a:t>
            </a:r>
            <a:endParaRPr lang="de-DE" sz="3200" baseline="30000" dirty="0"/>
          </a:p>
          <a:p>
            <a:pPr algn="ctr"/>
            <a:endParaRPr lang="de-DE" sz="3200" baseline="30000" dirty="0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98DE7A45-ECC0-BAB6-5E77-B6AB5F89A571}"/>
              </a:ext>
            </a:extLst>
          </p:cNvPr>
          <p:cNvSpPr/>
          <p:nvPr/>
        </p:nvSpPr>
        <p:spPr>
          <a:xfrm>
            <a:off x="867944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5FACE992-D56B-B18E-8D60-8DD8BC8737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8480" y="1509267"/>
            <a:ext cx="6451154" cy="4088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0954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/>
              <a:t>For the coefficiant of determination we obtain equivalently: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/>
          </a:p>
          <a:p>
            <a:endParaRPr lang="de-DE" sz="2400"/>
          </a:p>
          <a:p>
            <a:endParaRPr lang="de-DE" altLang="de-DE" sz="2400"/>
          </a:p>
          <a:p>
            <a:endParaRPr lang="de-DE" altLang="de-DE" sz="2400"/>
          </a:p>
          <a:p>
            <a:endParaRPr lang="de-DE" altLang="de-DE" sz="2400"/>
          </a:p>
          <a:p>
            <a:r>
              <a:rPr lang="de-DE" altLang="de-DE" sz="2400"/>
              <a:t>with</a:t>
            </a:r>
          </a:p>
          <a:p>
            <a:endParaRPr lang="de-DE" altLang="de-DE" sz="2400"/>
          </a:p>
          <a:p>
            <a:endParaRPr lang="de-DE" altLang="de-DE" sz="2400"/>
          </a:p>
          <a:p>
            <a:endParaRPr lang="de-DE" altLang="de-DE" sz="2400"/>
          </a:p>
          <a:p>
            <a:r>
              <a:rPr lang="de-DE" altLang="de-DE" sz="2400"/>
              <a:t>and</a:t>
            </a:r>
          </a:p>
          <a:p>
            <a:endParaRPr lang="de-DE" altLang="de-DE" sz="2400"/>
          </a:p>
          <a:p>
            <a:endParaRPr lang="de-DE" altLang="de-DE" sz="240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6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/>
              <a:t>Multiple linear Regression</a:t>
            </a:r>
            <a:endParaRPr lang="de-DE" sz="3200" baseline="30000" dirty="0"/>
          </a:p>
          <a:p>
            <a:pPr algn="ctr"/>
            <a:endParaRPr lang="de-DE" sz="3200" baseline="30000" dirty="0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98DE7A45-ECC0-BAB6-5E77-B6AB5F89A571}"/>
              </a:ext>
            </a:extLst>
          </p:cNvPr>
          <p:cNvSpPr/>
          <p:nvPr/>
        </p:nvSpPr>
        <p:spPr>
          <a:xfrm>
            <a:off x="867944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0BD983D0-52D7-4235-BDA9-84E115B100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1132" y="1412776"/>
            <a:ext cx="2847975" cy="1000125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C4CE374C-ED96-6213-2405-DE145C85C8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9112" y="3600460"/>
            <a:ext cx="4448175" cy="619125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2BC70485-DC98-6FAE-1536-CD787E2641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81132" y="5273146"/>
            <a:ext cx="1363028" cy="754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8245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7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/>
              <a:t>Example</a:t>
            </a:r>
            <a:endParaRPr lang="de-DE" sz="3200" baseline="30000" dirty="0"/>
          </a:p>
          <a:p>
            <a:pPr algn="ctr"/>
            <a:endParaRPr lang="de-DE" sz="3200" baseline="30000" dirty="0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98DE7A45-ECC0-BAB6-5E77-B6AB5F89A571}"/>
              </a:ext>
            </a:extLst>
          </p:cNvPr>
          <p:cNvSpPr/>
          <p:nvPr/>
        </p:nvSpPr>
        <p:spPr>
          <a:xfrm>
            <a:off x="867944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B1AC1A60-2518-A064-70C8-36CFCBBAC095}"/>
              </a:ext>
            </a:extLst>
          </p:cNvPr>
          <p:cNvSpPr txBox="1"/>
          <p:nvPr/>
        </p:nvSpPr>
        <p:spPr>
          <a:xfrm>
            <a:off x="10160" y="764704"/>
            <a:ext cx="8859520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/>
              <a:t>Suppose in our one-dimensional example, we are also interested if our results are transferable to other regions, looking at the sales volume depending 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400"/>
              <a:t>number of visits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400"/>
              <a:t>how the marketing budget influences sales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400"/>
              <a:t>and the impact, if a branch is located in the region or not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/>
              <a:t>Thus we have now three variables, which influences sales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400"/>
              <a:t>Question is now, how to quantify the third variable, if a branch is located in the region or not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de-DE" sz="2400"/>
              <a:t>Introduction of a dummy variable with</a:t>
            </a:r>
          </a:p>
          <a:p>
            <a:pPr lvl="2"/>
            <a:r>
              <a:rPr lang="de-DE" sz="2400"/>
              <a:t>	1 = branch	0 = no branch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/>
          </a:p>
        </p:txBody>
      </p:sp>
    </p:spTree>
    <p:extLst>
      <p:ext uri="{BB962C8B-B14F-4D97-AF65-F5344CB8AC3E}">
        <p14:creationId xmlns:p14="http://schemas.microsoft.com/office/powerpoint/2010/main" val="41319844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8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/>
              <a:t>Example</a:t>
            </a:r>
            <a:endParaRPr lang="de-DE" sz="3200" baseline="30000" dirty="0"/>
          </a:p>
          <a:p>
            <a:pPr algn="ctr"/>
            <a:endParaRPr lang="de-DE" sz="3200" baseline="30000" dirty="0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98DE7A45-ECC0-BAB6-5E77-B6AB5F89A571}"/>
              </a:ext>
            </a:extLst>
          </p:cNvPr>
          <p:cNvSpPr/>
          <p:nvPr/>
        </p:nvSpPr>
        <p:spPr>
          <a:xfrm>
            <a:off x="867944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  <p:graphicFrame>
        <p:nvGraphicFramePr>
          <p:cNvPr id="5" name="Tabelle 5">
            <a:extLst>
              <a:ext uri="{FF2B5EF4-FFF2-40B4-BE49-F238E27FC236}">
                <a16:creationId xmlns:a16="http://schemas.microsoft.com/office/drawing/2014/main" id="{C196BD1D-F977-3D9F-18C8-42B40DE6B465}"/>
              </a:ext>
            </a:extLst>
          </p:cNvPr>
          <p:cNvGraphicFramePr>
            <a:graphicFrameLocks noGrp="1"/>
          </p:cNvGraphicFramePr>
          <p:nvPr/>
        </p:nvGraphicFramePr>
        <p:xfrm>
          <a:off x="162560" y="818208"/>
          <a:ext cx="8128002" cy="3337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54667">
                  <a:extLst>
                    <a:ext uri="{9D8B030D-6E8A-4147-A177-3AD203B41FA5}">
                      <a16:colId xmlns:a16="http://schemas.microsoft.com/office/drawing/2014/main" val="247133558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555790163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4288891563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653539334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53721660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8255950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visits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marketing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branch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sales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7304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latin typeface="Arial"/>
                        </a:rPr>
                        <a:t>11</a:t>
                      </a:r>
                      <a:endParaRPr lang="de-DE" sz="14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latin typeface="Arial"/>
                        </a:rPr>
                        <a:t>33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latin typeface="Arial"/>
                        </a:rPr>
                        <a:t>30</a:t>
                      </a:r>
                      <a:endParaRPr lang="de-DE" sz="14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8161842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latin typeface="Arial"/>
                        </a:rPr>
                        <a:t>30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latin typeface="Arial"/>
                        </a:rPr>
                        <a:t>27</a:t>
                      </a:r>
                      <a:endParaRPr lang="de-DE" sz="14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7931563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latin typeface="Arial"/>
                        </a:rPr>
                        <a:t>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latin typeface="Arial"/>
                        </a:rPr>
                        <a:t>12</a:t>
                      </a:r>
                      <a:endParaRPr lang="de-DE" sz="14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840908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latin typeface="Arial"/>
                        </a:rPr>
                        <a:t>16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latin typeface="Arial"/>
                        </a:rPr>
                        <a:t>27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latin typeface="Arial"/>
                        </a:rPr>
                        <a:t>28</a:t>
                      </a:r>
                      <a:endParaRPr lang="de-DE" sz="14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944523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latin typeface="Arial"/>
                        </a:rPr>
                        <a:t>13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latin typeface="Arial"/>
                        </a:rPr>
                        <a:t>42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latin typeface="Arial"/>
                        </a:rPr>
                        <a:t>25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626606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latin typeface="Arial"/>
                        </a:rPr>
                        <a:t>11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latin typeface="Arial"/>
                        </a:rPr>
                        <a:t>25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latin typeface="Arial"/>
                        </a:rPr>
                        <a:t>17</a:t>
                      </a:r>
                      <a:endParaRPr lang="de-DE" sz="14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8931372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latin typeface="Arial"/>
                        </a:rPr>
                        <a:t>18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latin typeface="Arial"/>
                        </a:rPr>
                        <a:t>15</a:t>
                      </a:r>
                      <a:endParaRPr lang="de-DE" sz="14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137015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latin typeface="Arial"/>
                        </a:rPr>
                        <a:t>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latin typeface="Arial"/>
                        </a:rPr>
                        <a:t>26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latin typeface="Arial"/>
                        </a:rPr>
                        <a:t>22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078908333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feld 1">
                <a:extLst>
                  <a:ext uri="{FF2B5EF4-FFF2-40B4-BE49-F238E27FC236}">
                    <a16:creationId xmlns:a16="http://schemas.microsoft.com/office/drawing/2014/main" id="{69A56346-B377-6D8C-196B-4A884C3D67AD}"/>
                  </a:ext>
                </a:extLst>
              </p:cNvPr>
              <p:cNvSpPr txBox="1"/>
              <p:nvPr/>
            </p:nvSpPr>
            <p:spPr>
              <a:xfrm>
                <a:off x="10160" y="4612640"/>
                <a:ext cx="8859520" cy="548640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de-DE" sz="2400"/>
                  <a:t>Calculate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de-DE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de-DE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</m:e>
                        </m:acc>
                      </m:e>
                      <m:sub>
                        <m:r>
                          <a:rPr lang="de-DE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de-DE" sz="2400"/>
                  <a:t> and R</a:t>
                </a:r>
                <a:r>
                  <a:rPr lang="de-DE" sz="2400" baseline="30000"/>
                  <a:t>2</a:t>
                </a:r>
                <a:r>
                  <a:rPr lang="de-DE" sz="2400"/>
                  <a:t> </a:t>
                </a:r>
                <a:endParaRPr lang="de-DE" altLang="de-DE" sz="2400"/>
              </a:p>
              <a:p>
                <a:endParaRPr lang="de-DE" altLang="de-DE" sz="2400"/>
              </a:p>
            </p:txBody>
          </p:sp>
        </mc:Choice>
        <mc:Fallback xmlns="">
          <p:sp>
            <p:nvSpPr>
              <p:cNvPr id="2" name="Textfeld 1">
                <a:extLst>
                  <a:ext uri="{FF2B5EF4-FFF2-40B4-BE49-F238E27FC236}">
                    <a16:creationId xmlns:a16="http://schemas.microsoft.com/office/drawing/2014/main" id="{69A56346-B377-6D8C-196B-4A884C3D67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60" y="4612640"/>
                <a:ext cx="8859520" cy="548640"/>
              </a:xfrm>
              <a:prstGeom prst="rect">
                <a:avLst/>
              </a:prstGeom>
              <a:blipFill>
                <a:blip r:embed="rId2"/>
                <a:stretch>
                  <a:fillRect l="-964" t="-4444" b="-1333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17999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9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/>
              <a:t>Example</a:t>
            </a:r>
            <a:endParaRPr lang="de-DE" sz="3200" baseline="30000" dirty="0"/>
          </a:p>
          <a:p>
            <a:pPr algn="ctr"/>
            <a:endParaRPr lang="de-DE" sz="3200" baseline="30000" dirty="0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98DE7A45-ECC0-BAB6-5E77-B6AB5F89A571}"/>
              </a:ext>
            </a:extLst>
          </p:cNvPr>
          <p:cNvSpPr/>
          <p:nvPr/>
        </p:nvSpPr>
        <p:spPr>
          <a:xfrm>
            <a:off x="867944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1D27CEA0-18E4-8DF0-5451-1D8DD13662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2606756"/>
              </p:ext>
            </p:extLst>
          </p:nvPr>
        </p:nvGraphicFramePr>
        <p:xfrm>
          <a:off x="259080" y="518954"/>
          <a:ext cx="8072119" cy="4398492"/>
        </p:xfrm>
        <a:graphic>
          <a:graphicData uri="http://schemas.openxmlformats.org/drawingml/2006/table">
            <a:tbl>
              <a:tblPr/>
              <a:tblGrid>
                <a:gridCol w="819200">
                  <a:extLst>
                    <a:ext uri="{9D8B030D-6E8A-4147-A177-3AD203B41FA5}">
                      <a16:colId xmlns:a16="http://schemas.microsoft.com/office/drawing/2014/main" val="1442503139"/>
                    </a:ext>
                  </a:extLst>
                </a:gridCol>
                <a:gridCol w="639376">
                  <a:extLst>
                    <a:ext uri="{9D8B030D-6E8A-4147-A177-3AD203B41FA5}">
                      <a16:colId xmlns:a16="http://schemas.microsoft.com/office/drawing/2014/main" val="3025578054"/>
                    </a:ext>
                  </a:extLst>
                </a:gridCol>
                <a:gridCol w="1019005">
                  <a:extLst>
                    <a:ext uri="{9D8B030D-6E8A-4147-A177-3AD203B41FA5}">
                      <a16:colId xmlns:a16="http://schemas.microsoft.com/office/drawing/2014/main" val="3896244409"/>
                    </a:ext>
                  </a:extLst>
                </a:gridCol>
                <a:gridCol w="739278">
                  <a:extLst>
                    <a:ext uri="{9D8B030D-6E8A-4147-A177-3AD203B41FA5}">
                      <a16:colId xmlns:a16="http://schemas.microsoft.com/office/drawing/2014/main" val="2059313245"/>
                    </a:ext>
                  </a:extLst>
                </a:gridCol>
                <a:gridCol w="759259">
                  <a:extLst>
                    <a:ext uri="{9D8B030D-6E8A-4147-A177-3AD203B41FA5}">
                      <a16:colId xmlns:a16="http://schemas.microsoft.com/office/drawing/2014/main" val="1547777937"/>
                    </a:ext>
                  </a:extLst>
                </a:gridCol>
                <a:gridCol w="699317">
                  <a:extLst>
                    <a:ext uri="{9D8B030D-6E8A-4147-A177-3AD203B41FA5}">
                      <a16:colId xmlns:a16="http://schemas.microsoft.com/office/drawing/2014/main" val="4000488921"/>
                    </a:ext>
                  </a:extLst>
                </a:gridCol>
                <a:gridCol w="1019005">
                  <a:extLst>
                    <a:ext uri="{9D8B030D-6E8A-4147-A177-3AD203B41FA5}">
                      <a16:colId xmlns:a16="http://schemas.microsoft.com/office/drawing/2014/main" val="1843927127"/>
                    </a:ext>
                  </a:extLst>
                </a:gridCol>
                <a:gridCol w="1338693">
                  <a:extLst>
                    <a:ext uri="{9D8B030D-6E8A-4147-A177-3AD203B41FA5}">
                      <a16:colId xmlns:a16="http://schemas.microsoft.com/office/drawing/2014/main" val="858938016"/>
                    </a:ext>
                  </a:extLst>
                </a:gridCol>
                <a:gridCol w="1038986">
                  <a:extLst>
                    <a:ext uri="{9D8B030D-6E8A-4147-A177-3AD203B41FA5}">
                      <a16:colId xmlns:a16="http://schemas.microsoft.com/office/drawing/2014/main" val="303745015"/>
                    </a:ext>
                  </a:extLst>
                </a:gridCol>
              </a:tblGrid>
              <a:tr h="366541">
                <a:tc>
                  <a:txBody>
                    <a:bodyPr/>
                    <a:lstStyle/>
                    <a:p>
                      <a:pPr algn="l" fontAlgn="b"/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visits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marketing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branch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sales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3138095"/>
                  </a:ext>
                </a:extLst>
              </a:tr>
              <a:tr h="366541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yhat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(yhat-y)^2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(yhat-ybar)^2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(y-ybar)^2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8012255"/>
                  </a:ext>
                </a:extLst>
              </a:tr>
              <a:tr h="366541">
                <a:tc>
                  <a:txBody>
                    <a:bodyPr/>
                    <a:lstStyle/>
                    <a:p>
                      <a:pPr algn="ctr" fontAlgn="b"/>
                      <a:r>
                        <a:rPr lang="de-D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6382463"/>
                  </a:ext>
                </a:extLst>
              </a:tr>
              <a:tr h="366541">
                <a:tc>
                  <a:txBody>
                    <a:bodyPr/>
                    <a:lstStyle/>
                    <a:p>
                      <a:pPr algn="ctr" fontAlgn="b"/>
                      <a:r>
                        <a:rPr lang="de-D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8493778"/>
                  </a:ext>
                </a:extLst>
              </a:tr>
              <a:tr h="366541">
                <a:tc>
                  <a:txBody>
                    <a:bodyPr/>
                    <a:lstStyle/>
                    <a:p>
                      <a:pPr algn="ctr" fontAlgn="b"/>
                      <a:r>
                        <a:rPr lang="de-D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4392374"/>
                  </a:ext>
                </a:extLst>
              </a:tr>
              <a:tr h="366541">
                <a:tc>
                  <a:txBody>
                    <a:bodyPr/>
                    <a:lstStyle/>
                    <a:p>
                      <a:pPr algn="ctr" fontAlgn="b"/>
                      <a:r>
                        <a:rPr lang="de-D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8304738"/>
                  </a:ext>
                </a:extLst>
              </a:tr>
              <a:tr h="366541">
                <a:tc>
                  <a:txBody>
                    <a:bodyPr/>
                    <a:lstStyle/>
                    <a:p>
                      <a:pPr algn="ctr" fontAlgn="b"/>
                      <a:r>
                        <a:rPr lang="de-D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1414511"/>
                  </a:ext>
                </a:extLst>
              </a:tr>
              <a:tr h="366541">
                <a:tc>
                  <a:txBody>
                    <a:bodyPr/>
                    <a:lstStyle/>
                    <a:p>
                      <a:pPr algn="ctr" fontAlgn="b"/>
                      <a:r>
                        <a:rPr lang="de-D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2367693"/>
                  </a:ext>
                </a:extLst>
              </a:tr>
              <a:tr h="366541">
                <a:tc>
                  <a:txBody>
                    <a:bodyPr/>
                    <a:lstStyle/>
                    <a:p>
                      <a:pPr algn="ctr" fontAlgn="b"/>
                      <a:r>
                        <a:rPr lang="de-D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9677151"/>
                  </a:ext>
                </a:extLst>
              </a:tr>
              <a:tr h="366541">
                <a:tc>
                  <a:txBody>
                    <a:bodyPr/>
                    <a:lstStyle/>
                    <a:p>
                      <a:pPr algn="ctr" fontAlgn="b"/>
                      <a:r>
                        <a:rPr lang="de-D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9686753"/>
                  </a:ext>
                </a:extLst>
              </a:tr>
              <a:tr h="366541">
                <a:tc>
                  <a:txBody>
                    <a:bodyPr/>
                    <a:lstStyle/>
                    <a:p>
                      <a:pPr algn="ctr" fontAlgn="b"/>
                      <a:r>
                        <a:rPr lang="de-D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sum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5667224"/>
                  </a:ext>
                </a:extLst>
              </a:tr>
              <a:tr h="366541">
                <a:tc>
                  <a:txBody>
                    <a:bodyPr/>
                    <a:lstStyle/>
                    <a:p>
                      <a:pPr algn="ctr" fontAlgn="b"/>
                      <a:r>
                        <a:rPr lang="de-D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8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8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9701670"/>
                  </a:ext>
                </a:extLst>
              </a:tr>
            </a:tbl>
          </a:graphicData>
        </a:graphic>
      </p:graphicFrame>
      <p:graphicFrame>
        <p:nvGraphicFramePr>
          <p:cNvPr id="10" name="Tabelle 9">
            <a:extLst>
              <a:ext uri="{FF2B5EF4-FFF2-40B4-BE49-F238E27FC236}">
                <a16:creationId xmlns:a16="http://schemas.microsoft.com/office/drawing/2014/main" id="{7A945F00-D47D-5069-B580-932B92CB74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6537719"/>
              </p:ext>
            </p:extLst>
          </p:nvPr>
        </p:nvGraphicFramePr>
        <p:xfrm>
          <a:off x="2167890" y="5137204"/>
          <a:ext cx="3502394" cy="1401708"/>
        </p:xfrm>
        <a:graphic>
          <a:graphicData uri="http://schemas.openxmlformats.org/drawingml/2006/table">
            <a:tbl>
              <a:tblPr firstRow="1" bandRow="1"/>
              <a:tblGrid>
                <a:gridCol w="891914">
                  <a:extLst>
                    <a:ext uri="{9D8B030D-6E8A-4147-A177-3AD203B41FA5}">
                      <a16:colId xmlns:a16="http://schemas.microsoft.com/office/drawing/2014/main" val="2181940049"/>
                    </a:ext>
                  </a:extLst>
                </a:gridCol>
                <a:gridCol w="696128">
                  <a:extLst>
                    <a:ext uri="{9D8B030D-6E8A-4147-A177-3AD203B41FA5}">
                      <a16:colId xmlns:a16="http://schemas.microsoft.com/office/drawing/2014/main" val="1623301723"/>
                    </a:ext>
                  </a:extLst>
                </a:gridCol>
                <a:gridCol w="1109454">
                  <a:extLst>
                    <a:ext uri="{9D8B030D-6E8A-4147-A177-3AD203B41FA5}">
                      <a16:colId xmlns:a16="http://schemas.microsoft.com/office/drawing/2014/main" val="2597716655"/>
                    </a:ext>
                  </a:extLst>
                </a:gridCol>
                <a:gridCol w="804898">
                  <a:extLst>
                    <a:ext uri="{9D8B030D-6E8A-4147-A177-3AD203B41FA5}">
                      <a16:colId xmlns:a16="http://schemas.microsoft.com/office/drawing/2014/main" val="4248924097"/>
                    </a:ext>
                  </a:extLst>
                </a:gridCol>
              </a:tblGrid>
              <a:tr h="700854"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beta0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beta1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beta2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beta3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4197104"/>
                  </a:ext>
                </a:extLst>
              </a:tr>
              <a:tr h="700854">
                <a:tc>
                  <a:txBody>
                    <a:bodyPr/>
                    <a:lstStyle/>
                    <a:p>
                      <a:pPr algn="ctr" fontAlgn="b"/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78746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45019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-Times New Roman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538</Words>
  <Application>Microsoft Office PowerPoint</Application>
  <PresentationFormat>Breitbild</PresentationFormat>
  <Paragraphs>160</Paragraphs>
  <Slides>10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6" baseType="lpstr">
      <vt:lpstr>Arial</vt:lpstr>
      <vt:lpstr>Calibri</vt:lpstr>
      <vt:lpstr>Cambria Math</vt:lpstr>
      <vt:lpstr>Sparkasse Rg</vt:lpstr>
      <vt:lpstr>Times New Roman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Öffentliche Finanzen und Außenwirtschaft</dc:title>
  <dc:creator>Bernhard Köster</dc:creator>
  <cp:lastModifiedBy>Bernhard Köster</cp:lastModifiedBy>
  <cp:revision>274</cp:revision>
  <dcterms:created xsi:type="dcterms:W3CDTF">2020-09-20T22:46:24Z</dcterms:created>
  <dcterms:modified xsi:type="dcterms:W3CDTF">2023-10-22T13:08:13Z</dcterms:modified>
</cp:coreProperties>
</file>