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74" r:id="rId2"/>
    <p:sldId id="575" r:id="rId3"/>
    <p:sldId id="567" r:id="rId4"/>
    <p:sldId id="546" r:id="rId5"/>
    <p:sldId id="569" r:id="rId6"/>
    <p:sldId id="617" r:id="rId7"/>
    <p:sldId id="625" r:id="rId8"/>
    <p:sldId id="633" r:id="rId9"/>
    <p:sldId id="1375" r:id="rId10"/>
    <p:sldId id="651" r:id="rId11"/>
    <p:sldId id="1386" r:id="rId12"/>
    <p:sldId id="1387" r:id="rId13"/>
    <p:sldId id="370" r:id="rId14"/>
    <p:sldId id="1402" r:id="rId15"/>
    <p:sldId id="1403" r:id="rId16"/>
    <p:sldId id="1404" r:id="rId17"/>
    <p:sldId id="1414" r:id="rId18"/>
    <p:sldId id="1416" r:id="rId19"/>
    <p:sldId id="1417" r:id="rId20"/>
    <p:sldId id="1419" r:id="rId21"/>
    <p:sldId id="1418" r:id="rId22"/>
    <p:sldId id="1420" r:id="rId23"/>
    <p:sldId id="1421" r:id="rId24"/>
    <p:sldId id="1425" r:id="rId25"/>
    <p:sldId id="1426"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A8614-262A-3C0C-A48A-B7055D8F409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7F2F590-ECD2-E35B-298B-7BE5A7138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BDE61A-91EF-6029-70FE-0B90FF99A8DD}"/>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5" name="Fußzeilenplatzhalter 4">
            <a:extLst>
              <a:ext uri="{FF2B5EF4-FFF2-40B4-BE49-F238E27FC236}">
                <a16:creationId xmlns:a16="http://schemas.microsoft.com/office/drawing/2014/main" id="{53D839A6-564B-6B23-6217-BB27FFA493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AD1CFE-C12F-1043-D085-83E24417FA2F}"/>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20203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6049D-F369-DB5C-8A38-18A8FB809F3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9C8C44-6F02-6640-32AA-15D4487532A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4E6A07-D4B2-2C81-4660-FDE79F7A9CB5}"/>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5" name="Fußzeilenplatzhalter 4">
            <a:extLst>
              <a:ext uri="{FF2B5EF4-FFF2-40B4-BE49-F238E27FC236}">
                <a16:creationId xmlns:a16="http://schemas.microsoft.com/office/drawing/2014/main" id="{86885811-5BA6-D8B1-55DC-5C43B5D9EC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812A46-6E96-FFFA-055A-ED32017E9AD2}"/>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126125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0E3A893-4D1A-684A-61C6-9D636B34EBA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1805A16-CD10-4DB3-7B41-CBD69E8BB6C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CD28913-9FD9-FD63-6F97-3DE51D0FBD0A}"/>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5" name="Fußzeilenplatzhalter 4">
            <a:extLst>
              <a:ext uri="{FF2B5EF4-FFF2-40B4-BE49-F238E27FC236}">
                <a16:creationId xmlns:a16="http://schemas.microsoft.com/office/drawing/2014/main" id="{AD8B0A25-A9DF-2EFD-F0C1-6718DE0ACF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8E6F84F-7371-0C88-F4BB-331897741620}"/>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116996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B4D0E-3308-1ECF-BBA1-FBC81E7C6EE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49CAD05-1CE1-512F-3C6B-86C580933F7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522D48E-E437-A93D-465F-ADD196803848}"/>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5" name="Fußzeilenplatzhalter 4">
            <a:extLst>
              <a:ext uri="{FF2B5EF4-FFF2-40B4-BE49-F238E27FC236}">
                <a16:creationId xmlns:a16="http://schemas.microsoft.com/office/drawing/2014/main" id="{E32DE65D-CBC6-8577-8B10-B7CDF1F4F1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6A0424-8EAC-378C-7D9D-5C880166540B}"/>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233455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680E8-5381-0AD8-9D9F-5C0472BD6F9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2CACAB7-E64B-0899-2D07-87275DB92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8A4E708-5A45-2B4B-933F-AF362BA23D88}"/>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5" name="Fußzeilenplatzhalter 4">
            <a:extLst>
              <a:ext uri="{FF2B5EF4-FFF2-40B4-BE49-F238E27FC236}">
                <a16:creationId xmlns:a16="http://schemas.microsoft.com/office/drawing/2014/main" id="{B2CD665F-4D28-15D9-0199-8CA10621C8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298FFD-B2EC-FDD9-CEC0-8C9DF3585913}"/>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300294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DEB0E-DCE2-A5C0-33AC-1F07E882021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2A30B3-6E11-4402-9E10-1545C92FA53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F4C306F-6C98-BC95-5BF1-E88EBB28983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0155ECA-E629-C1FD-C600-A79BD45A6189}"/>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6" name="Fußzeilenplatzhalter 5">
            <a:extLst>
              <a:ext uri="{FF2B5EF4-FFF2-40B4-BE49-F238E27FC236}">
                <a16:creationId xmlns:a16="http://schemas.microsoft.com/office/drawing/2014/main" id="{FB1E5FA8-5343-F1FA-DFA7-6197EE5892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9C1111D-6D06-B075-B2AE-AA6D11F6F5BE}"/>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162583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E7E15-7D78-5A44-C729-82B46DF8564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FABC17B-EE5B-ED69-5401-6C1AEEE19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361CB7A-B4F2-9914-D742-66D6F2A9BBD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26050A2-21E6-5447-EE27-E5A87D84D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30E118E-741B-C578-444B-FD54DF3D9EA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CCD7308-B463-CACF-701B-36FA08FCB738}"/>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8" name="Fußzeilenplatzhalter 7">
            <a:extLst>
              <a:ext uri="{FF2B5EF4-FFF2-40B4-BE49-F238E27FC236}">
                <a16:creationId xmlns:a16="http://schemas.microsoft.com/office/drawing/2014/main" id="{67E3E9E9-A68F-02FA-F920-19FEA4F2C29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E07A86A-1663-750E-7B12-30A9E31F712F}"/>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110334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AE2C7-B4A1-E8B4-A929-16467CEF589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CA60382-613B-E40F-D32A-DA244A959807}"/>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4" name="Fußzeilenplatzhalter 3">
            <a:extLst>
              <a:ext uri="{FF2B5EF4-FFF2-40B4-BE49-F238E27FC236}">
                <a16:creationId xmlns:a16="http://schemas.microsoft.com/office/drawing/2014/main" id="{8CF5D2BF-8148-0D58-CC93-DEBCC7C023C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18A9F72-9977-E793-AB88-2728A80EAFF9}"/>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88427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D9A90F0-1525-D2D1-FAC2-8ABB978E3684}"/>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3" name="Fußzeilenplatzhalter 2">
            <a:extLst>
              <a:ext uri="{FF2B5EF4-FFF2-40B4-BE49-F238E27FC236}">
                <a16:creationId xmlns:a16="http://schemas.microsoft.com/office/drawing/2014/main" id="{FBE02EC7-4AB2-0672-7A1E-B8E97ECFCB8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7F87FC8-497C-E16D-80BB-A1C3CE42AE58}"/>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377605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499E1-F4AE-1762-ED44-1EB6D335B81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CB73B81-FC16-262E-A96D-B58A7AEA9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C8C7375-3996-30A2-017F-82BF568FD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7310F9F-D73F-B563-7931-A0F9C384071D}"/>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6" name="Fußzeilenplatzhalter 5">
            <a:extLst>
              <a:ext uri="{FF2B5EF4-FFF2-40B4-BE49-F238E27FC236}">
                <a16:creationId xmlns:a16="http://schemas.microsoft.com/office/drawing/2014/main" id="{1045111B-0A78-6892-327B-B755664E34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79692AC-2A80-8EF4-1784-24C24B218AAF}"/>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13963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1E614-8E99-9DAA-E2DF-DB76B451205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169A208-2E2D-296D-3D78-6F004E7FE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371E7F-36B0-862C-A0DF-583B728D4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1F8EC04-DAF0-8801-2AAF-F665CB84D871}"/>
              </a:ext>
            </a:extLst>
          </p:cNvPr>
          <p:cNvSpPr>
            <a:spLocks noGrp="1"/>
          </p:cNvSpPr>
          <p:nvPr>
            <p:ph type="dt" sz="half" idx="10"/>
          </p:nvPr>
        </p:nvSpPr>
        <p:spPr/>
        <p:txBody>
          <a:bodyPr/>
          <a:lstStyle/>
          <a:p>
            <a:fld id="{7EA0F273-3D39-4932-8512-B76C31A11CE9}" type="datetimeFigureOut">
              <a:rPr lang="de-DE" smtClean="0"/>
              <a:t>14.12.2022</a:t>
            </a:fld>
            <a:endParaRPr lang="de-DE"/>
          </a:p>
        </p:txBody>
      </p:sp>
      <p:sp>
        <p:nvSpPr>
          <p:cNvPr id="6" name="Fußzeilenplatzhalter 5">
            <a:extLst>
              <a:ext uri="{FF2B5EF4-FFF2-40B4-BE49-F238E27FC236}">
                <a16:creationId xmlns:a16="http://schemas.microsoft.com/office/drawing/2014/main" id="{22CF1E8C-48F8-2DDF-4825-3ADD9CFBAC7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31EB0B-2893-AAFB-1783-04FEE8FDC2E8}"/>
              </a:ext>
            </a:extLst>
          </p:cNvPr>
          <p:cNvSpPr>
            <a:spLocks noGrp="1"/>
          </p:cNvSpPr>
          <p:nvPr>
            <p:ph type="sldNum" sz="quarter" idx="12"/>
          </p:nvPr>
        </p:nvSpPr>
        <p:spPr/>
        <p:txBody>
          <a:bodyPr/>
          <a:lstStyle/>
          <a:p>
            <a:fld id="{4C91F3D0-2316-4E27-B6FC-FAE2324C77DA}" type="slidenum">
              <a:rPr lang="de-DE" smtClean="0"/>
              <a:t>‹Nr.›</a:t>
            </a:fld>
            <a:endParaRPr lang="de-DE"/>
          </a:p>
        </p:txBody>
      </p:sp>
    </p:spTree>
    <p:extLst>
      <p:ext uri="{BB962C8B-B14F-4D97-AF65-F5344CB8AC3E}">
        <p14:creationId xmlns:p14="http://schemas.microsoft.com/office/powerpoint/2010/main" val="143289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1E227DB-945E-FB89-21CC-291A1F822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A25C792-B740-A7FC-A407-EAD88C26E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35D2CC-C3FE-AC18-46D8-39C812CB1C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0F273-3D39-4932-8512-B76C31A11CE9}" type="datetimeFigureOut">
              <a:rPr lang="de-DE" smtClean="0"/>
              <a:t>14.12.2022</a:t>
            </a:fld>
            <a:endParaRPr lang="de-DE"/>
          </a:p>
        </p:txBody>
      </p:sp>
      <p:sp>
        <p:nvSpPr>
          <p:cNvPr id="5" name="Fußzeilenplatzhalter 4">
            <a:extLst>
              <a:ext uri="{FF2B5EF4-FFF2-40B4-BE49-F238E27FC236}">
                <a16:creationId xmlns:a16="http://schemas.microsoft.com/office/drawing/2014/main" id="{3201ADFA-7F04-1380-97A9-702663CDD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82EE27C-DF98-3813-F229-C57DF45B8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1F3D0-2316-4E27-B6FC-FAE2324C77DA}" type="slidenum">
              <a:rPr lang="de-DE" smtClean="0"/>
              <a:t>‹Nr.›</a:t>
            </a:fld>
            <a:endParaRPr lang="de-DE"/>
          </a:p>
        </p:txBody>
      </p:sp>
    </p:spTree>
    <p:extLst>
      <p:ext uri="{BB962C8B-B14F-4D97-AF65-F5344CB8AC3E}">
        <p14:creationId xmlns:p14="http://schemas.microsoft.com/office/powerpoint/2010/main" val="333854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3.wmf"/><Relationship Id="rId12" Type="http://schemas.openxmlformats.org/officeDocument/2006/relationships/oleObject" Target="../embeddings/oleObject6.bin"/><Relationship Id="rId17" Type="http://schemas.openxmlformats.org/officeDocument/2006/relationships/image" Target="../media/image8.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 Id="rId1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emf"/><Relationship Id="rId7" Type="http://schemas.openxmlformats.org/officeDocument/2006/relationships/image" Target="../media/image31.png"/><Relationship Id="rId2" Type="http://schemas.openxmlformats.org/officeDocument/2006/relationships/oleObject" Target="file:///C:\AAA\FH_Mainz\Statistik\Eigene_Unterlagen\Arbeitsdaten2.xlsx!Tab2!%5bArbeitsdaten2.xlsx%5dTab2%20Diagramm%206" TargetMode="Externa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5.emf"/><Relationship Id="rId4" Type="http://schemas.openxmlformats.org/officeDocument/2006/relationships/image" Target="../media/image27.emf"/><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1.xml"/><Relationship Id="rId6" Type="http://schemas.openxmlformats.org/officeDocument/2006/relationships/oleObject" Target="../embeddings/oleObject11.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2.wmf"/></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1916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28009919-2B09-4622-80B2-91B66293ECB9}"/>
                  </a:ext>
                </a:extLst>
              </p:cNvPr>
              <p:cNvSpPr txBox="1"/>
              <p:nvPr/>
            </p:nvSpPr>
            <p:spPr>
              <a:xfrm>
                <a:off x="10160" y="0"/>
                <a:ext cx="12181840" cy="5976664"/>
              </a:xfrm>
              <a:prstGeom prst="rect">
                <a:avLst/>
              </a:prstGeom>
              <a:noFill/>
            </p:spPr>
            <p:txBody>
              <a:bodyPr wrap="square" rtlCol="0">
                <a:noAutofit/>
              </a:bodyPr>
              <a:lstStyle/>
              <a:p>
                <a:r>
                  <a:rPr lang="de-DE" b="1"/>
                  <a:t>Laspeyres price index</a:t>
                </a:r>
                <a:r>
                  <a:rPr lang="de-DE" b="1" baseline="30000"/>
                  <a:t> </a:t>
                </a:r>
                <a:r>
                  <a:rPr lang="de-DE" b="1"/>
                  <a:t> </a:t>
                </a:r>
                <a14:m>
                  <m:oMath xmlns:m="http://schemas.openxmlformats.org/officeDocument/2006/math">
                    <m:sSubSup>
                      <m:sSubSupPr>
                        <m:ctrlPr>
                          <a:rPr lang="de-DE" i="1" smtClean="0">
                            <a:latin typeface="Cambria Math" panose="02040503050406030204" pitchFamily="18" charset="0"/>
                          </a:rPr>
                        </m:ctrlPr>
                      </m:sSubSupPr>
                      <m:e>
                        <m:r>
                          <a:rPr lang="de-DE" i="1">
                            <a:latin typeface="Cambria Math" panose="02040503050406030204" pitchFamily="18" charset="0"/>
                          </a:rPr>
                          <m:t>𝑃</m:t>
                        </m:r>
                      </m:e>
                      <m:sub>
                        <m:r>
                          <a:rPr lang="de-DE" i="1">
                            <a:latin typeface="Cambria Math" panose="02040503050406030204" pitchFamily="18" charset="0"/>
                          </a:rPr>
                          <m:t>𝑡</m:t>
                        </m:r>
                        <m:r>
                          <a:rPr lang="de-DE" i="1">
                            <a:latin typeface="Cambria Math" panose="02040503050406030204" pitchFamily="18" charset="0"/>
                          </a:rPr>
                          <m:t>0</m:t>
                        </m:r>
                      </m:sub>
                      <m:sup>
                        <m:r>
                          <a:rPr lang="de-DE" i="1">
                            <a:latin typeface="Cambria Math" panose="02040503050406030204" pitchFamily="18" charset="0"/>
                          </a:rPr>
                          <m:t>𝐿</m:t>
                        </m:r>
                      </m:sup>
                    </m:sSubSup>
                    <m:r>
                      <a:rPr lang="de-DE" i="1">
                        <a:latin typeface="Cambria Math" panose="02040503050406030204" pitchFamily="18" charset="0"/>
                      </a:rPr>
                      <m:t>= </m:t>
                    </m:r>
                    <m:f>
                      <m:fPr>
                        <m:ctrlPr>
                          <a:rPr lang="de-DE" i="1">
                            <a:latin typeface="Cambria Math" panose="02040503050406030204" pitchFamily="18" charset="0"/>
                          </a:rPr>
                        </m:ctrlPr>
                      </m:fPr>
                      <m:num>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0</m:t>
                                </m:r>
                              </m:sup>
                            </m:sSubSup>
                          </m:e>
                        </m:nary>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0</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0</m:t>
                                </m:r>
                              </m:sup>
                            </m:sSubSup>
                          </m:e>
                        </m:nary>
                      </m:den>
                    </m:f>
                    <m:r>
                      <a:rPr lang="de-DE" i="1">
                        <a:latin typeface="Cambria Math" panose="02040503050406030204" pitchFamily="18" charset="0"/>
                      </a:rPr>
                      <m:t>=</m:t>
                    </m:r>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f>
                          <m:fPr>
                            <m:ctrlPr>
                              <a:rPr lang="de-DE" i="1">
                                <a:latin typeface="Cambria Math" panose="02040503050406030204" pitchFamily="18" charset="0"/>
                              </a:rPr>
                            </m:ctrlPr>
                          </m:fPr>
                          <m:num>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sup>
                            </m:sSubSup>
                          </m:num>
                          <m:den>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0</m:t>
                                </m:r>
                              </m:sup>
                            </m:sSubSup>
                          </m:den>
                        </m:f>
                        <m:r>
                          <a:rPr lang="de-DE" i="1">
                            <a:latin typeface="Cambria Math" panose="02040503050406030204" pitchFamily="18" charset="0"/>
                          </a:rPr>
                          <m:t>∙</m:t>
                        </m:r>
                      </m:e>
                    </m:nary>
                    <m:f>
                      <m:fPr>
                        <m:ctrlPr>
                          <a:rPr lang="de-DE" i="1">
                            <a:latin typeface="Cambria Math" panose="02040503050406030204" pitchFamily="18" charset="0"/>
                          </a:rPr>
                        </m:ctrlPr>
                      </m:fPr>
                      <m:num>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0</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0</m:t>
                            </m:r>
                          </m:sup>
                        </m:sSubSup>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𝑗</m:t>
                                </m:r>
                              </m:sub>
                              <m:sup>
                                <m:r>
                                  <a:rPr lang="de-DE" i="1">
                                    <a:latin typeface="Cambria Math" panose="02040503050406030204" pitchFamily="18" charset="0"/>
                                  </a:rPr>
                                  <m:t>0</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𝑗</m:t>
                                </m:r>
                              </m:sub>
                              <m:sup>
                                <m:r>
                                  <a:rPr lang="de-DE" i="1">
                                    <a:latin typeface="Cambria Math" panose="02040503050406030204" pitchFamily="18" charset="0"/>
                                  </a:rPr>
                                  <m:t>0</m:t>
                                </m:r>
                              </m:sup>
                            </m:sSubSup>
                          </m:e>
                        </m:nary>
                      </m:den>
                    </m:f>
                  </m:oMath>
                </a14:m>
                <a:endParaRPr lang="de-DE" dirty="0"/>
              </a:p>
              <a:p>
                <a:endParaRPr lang="de-DE" dirty="0"/>
              </a:p>
              <a:p>
                <a14:m>
                  <m:oMath xmlns:m="http://schemas.openxmlformats.org/officeDocument/2006/math">
                    <m:f>
                      <m:fPr>
                        <m:ctrlPr>
                          <a:rPr lang="de-DE" i="1">
                            <a:latin typeface="Cambria Math" panose="02040503050406030204" pitchFamily="18" charset="0"/>
                          </a:rPr>
                        </m:ctrlPr>
                      </m:fPr>
                      <m:num>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0</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0</m:t>
                            </m:r>
                          </m:sup>
                        </m:sSubSup>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𝑗</m:t>
                                </m:r>
                              </m:sub>
                              <m:sup>
                                <m:r>
                                  <a:rPr lang="de-DE" i="1">
                                    <a:latin typeface="Cambria Math" panose="02040503050406030204" pitchFamily="18" charset="0"/>
                                  </a:rPr>
                                  <m:t>0</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𝑗</m:t>
                                </m:r>
                              </m:sub>
                              <m:sup>
                                <m:r>
                                  <a:rPr lang="de-DE" i="1">
                                    <a:latin typeface="Cambria Math" panose="02040503050406030204" pitchFamily="18" charset="0"/>
                                  </a:rPr>
                                  <m:t>0</m:t>
                                </m:r>
                              </m:sup>
                            </m:sSubSup>
                          </m:e>
                        </m:nary>
                      </m:den>
                    </m:f>
                    <m:r>
                      <a:rPr lang="de-DE">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𝑔</m:t>
                        </m:r>
                      </m:e>
                      <m:sub>
                        <m:r>
                          <a:rPr lang="de-DE" i="1">
                            <a:latin typeface="Cambria Math" panose="02040503050406030204" pitchFamily="18" charset="0"/>
                          </a:rPr>
                          <m:t>𝑖</m:t>
                        </m:r>
                      </m:sub>
                      <m:sup>
                        <m:r>
                          <a:rPr lang="de-DE" i="1">
                            <a:latin typeface="Cambria Math" panose="02040503050406030204" pitchFamily="18" charset="0"/>
                          </a:rPr>
                          <m:t>0</m:t>
                        </m:r>
                      </m:sup>
                    </m:sSubSup>
                  </m:oMath>
                </a14:m>
                <a:r>
                  <a:rPr lang="de-DE" dirty="0"/>
                  <a:t>:</a:t>
                </a:r>
                <a:r>
                  <a:rPr lang="de-DE"/>
                  <a:t>	Weights </a:t>
                </a:r>
                <a14:m>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𝑔</m:t>
                        </m:r>
                      </m:e>
                      <m:sub>
                        <m:r>
                          <a:rPr lang="de-DE" i="1">
                            <a:latin typeface="Cambria Math" panose="02040503050406030204" pitchFamily="18" charset="0"/>
                          </a:rPr>
                          <m:t>𝑖</m:t>
                        </m:r>
                      </m:sub>
                      <m:sup>
                        <m:r>
                          <a:rPr lang="de-DE" i="1">
                            <a:latin typeface="Cambria Math" panose="02040503050406030204" pitchFamily="18" charset="0"/>
                          </a:rPr>
                          <m:t>0</m:t>
                        </m:r>
                      </m:sup>
                    </m:sSubSup>
                    <m:r>
                      <a:rPr lang="de-DE" i="1">
                        <a:latin typeface="Cambria Math" panose="02040503050406030204" pitchFamily="18" charset="0"/>
                      </a:rPr>
                      <m:t> </m:t>
                    </m:r>
                  </m:oMath>
                </a14:m>
                <a:r>
                  <a:rPr lang="de-DE"/>
                  <a:t>are equal to the proportions of expenditures for good i in the base year t=0</a:t>
                </a:r>
              </a:p>
              <a:p>
                <a:endParaRPr lang="de-DE"/>
              </a:p>
              <a:p>
                <a:r>
                  <a:rPr lang="de-DE" b="1"/>
                  <a:t>Paasche price index</a:t>
                </a:r>
                <a:r>
                  <a:rPr lang="de-DE" b="1" baseline="30000"/>
                  <a:t> </a:t>
                </a:r>
                <a:r>
                  <a:rPr lang="de-DE" b="1"/>
                  <a:t>  </a:t>
                </a:r>
                <a14:m>
                  <m:oMath xmlns:m="http://schemas.openxmlformats.org/officeDocument/2006/math">
                    <m:sSubSup>
                      <m:sSubSupPr>
                        <m:ctrlPr>
                          <a:rPr lang="de-DE" i="1" smtClean="0">
                            <a:latin typeface="Cambria Math" panose="02040503050406030204" pitchFamily="18" charset="0"/>
                          </a:rPr>
                        </m:ctrlPr>
                      </m:sSubSupPr>
                      <m:e>
                        <m:r>
                          <a:rPr lang="de-DE" i="1">
                            <a:latin typeface="Cambria Math" panose="02040503050406030204" pitchFamily="18" charset="0"/>
                          </a:rPr>
                          <m:t>𝑃</m:t>
                        </m:r>
                      </m:e>
                      <m:sub>
                        <m:r>
                          <a:rPr lang="de-DE" i="1">
                            <a:latin typeface="Cambria Math" panose="02040503050406030204" pitchFamily="18" charset="0"/>
                          </a:rPr>
                          <m:t>𝑡</m:t>
                        </m:r>
                        <m:r>
                          <a:rPr lang="de-DE" i="1">
                            <a:latin typeface="Cambria Math" panose="02040503050406030204" pitchFamily="18" charset="0"/>
                          </a:rPr>
                          <m:t>0</m:t>
                        </m:r>
                      </m:sub>
                      <m:sup>
                        <m:r>
                          <a:rPr lang="de-DE" i="1">
                            <a:latin typeface="Cambria Math" panose="02040503050406030204" pitchFamily="18" charset="0"/>
                          </a:rPr>
                          <m:t>𝑃</m:t>
                        </m:r>
                      </m:sup>
                    </m:sSubSup>
                    <m:r>
                      <a:rPr lang="de-DE" i="1">
                        <a:latin typeface="Cambria Math" panose="02040503050406030204" pitchFamily="18" charset="0"/>
                      </a:rPr>
                      <m:t>= </m:t>
                    </m:r>
                    <m:f>
                      <m:fPr>
                        <m:ctrlPr>
                          <a:rPr lang="de-DE" i="1">
                            <a:latin typeface="Cambria Math" panose="02040503050406030204" pitchFamily="18" charset="0"/>
                          </a:rPr>
                        </m:ctrlPr>
                      </m:fPr>
                      <m:num>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𝑡</m:t>
                                </m:r>
                              </m:sup>
                            </m:sSubSup>
                          </m:e>
                        </m:nary>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0</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𝑡</m:t>
                                </m:r>
                              </m:sup>
                            </m:sSubSup>
                          </m:e>
                        </m:nary>
                      </m:den>
                    </m:f>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1</m:t>
                        </m:r>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f>
                              <m:fPr>
                                <m:ctrlPr>
                                  <a:rPr lang="de-DE" i="1">
                                    <a:latin typeface="Cambria Math" panose="02040503050406030204" pitchFamily="18" charset="0"/>
                                  </a:rPr>
                                </m:ctrlPr>
                              </m:fPr>
                              <m:num>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0</m:t>
                                    </m:r>
                                  </m:sup>
                                </m:sSubSup>
                              </m:num>
                              <m:den>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sup>
                                </m:sSubSup>
                              </m:den>
                            </m:f>
                            <m:r>
                              <a:rPr lang="de-DE" i="1">
                                <a:latin typeface="Cambria Math" panose="02040503050406030204" pitchFamily="18" charset="0"/>
                              </a:rPr>
                              <m:t>∙</m:t>
                            </m:r>
                          </m:e>
                        </m:nary>
                        <m:f>
                          <m:fPr>
                            <m:ctrlPr>
                              <a:rPr lang="de-DE" i="1">
                                <a:latin typeface="Cambria Math" panose="02040503050406030204" pitchFamily="18" charset="0"/>
                              </a:rPr>
                            </m:ctrlPr>
                          </m:fPr>
                          <m:num>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𝑡</m:t>
                                </m:r>
                              </m:sup>
                            </m:sSubSup>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𝑗</m:t>
                                    </m:r>
                                  </m:sub>
                                  <m:sup>
                                    <m:r>
                                      <a:rPr lang="de-DE" i="1">
                                        <a:latin typeface="Cambria Math" panose="02040503050406030204" pitchFamily="18" charset="0"/>
                                      </a:rPr>
                                      <m:t>𝑡</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𝑗</m:t>
                                    </m:r>
                                  </m:sub>
                                  <m:sup>
                                    <m:r>
                                      <a:rPr lang="de-DE" i="1">
                                        <a:latin typeface="Cambria Math" panose="02040503050406030204" pitchFamily="18" charset="0"/>
                                      </a:rPr>
                                      <m:t>𝑡</m:t>
                                    </m:r>
                                  </m:sup>
                                </m:sSubSup>
                              </m:e>
                            </m:nary>
                          </m:den>
                        </m:f>
                      </m:den>
                    </m:f>
                  </m:oMath>
                </a14:m>
                <a:endParaRPr lang="de-DE" dirty="0"/>
              </a:p>
              <a:p>
                <a:endParaRPr lang="de-DE" dirty="0"/>
              </a:p>
              <a:p>
                <a14:m>
                  <m:oMath xmlns:m="http://schemas.openxmlformats.org/officeDocument/2006/math">
                    <m:f>
                      <m:fPr>
                        <m:ctrlPr>
                          <a:rPr lang="de-DE" i="1">
                            <a:latin typeface="Cambria Math" panose="02040503050406030204" pitchFamily="18" charset="0"/>
                          </a:rPr>
                        </m:ctrlPr>
                      </m:fPr>
                      <m:num>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𝑡</m:t>
                            </m:r>
                          </m:sup>
                        </m:sSubSup>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𝑗</m:t>
                                </m:r>
                              </m:sub>
                              <m:sup>
                                <m:r>
                                  <a:rPr lang="de-DE" i="1">
                                    <a:latin typeface="Cambria Math" panose="02040503050406030204" pitchFamily="18" charset="0"/>
                                  </a:rPr>
                                  <m:t>𝑡</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𝑗</m:t>
                                </m:r>
                              </m:sub>
                              <m:sup>
                                <m:r>
                                  <a:rPr lang="de-DE" i="1">
                                    <a:latin typeface="Cambria Math" panose="02040503050406030204" pitchFamily="18" charset="0"/>
                                  </a:rPr>
                                  <m:t>𝑡</m:t>
                                </m:r>
                              </m:sup>
                            </m:sSubSup>
                          </m:e>
                        </m:nary>
                      </m:den>
                    </m:f>
                    <m:r>
                      <a:rPr lang="de-DE">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𝑔</m:t>
                        </m:r>
                      </m:e>
                      <m:sub>
                        <m:r>
                          <a:rPr lang="de-DE" i="1">
                            <a:latin typeface="Cambria Math" panose="02040503050406030204" pitchFamily="18" charset="0"/>
                          </a:rPr>
                          <m:t>𝑖</m:t>
                        </m:r>
                      </m:sub>
                      <m:sup>
                        <m:r>
                          <a:rPr lang="de-DE" i="1">
                            <a:latin typeface="Cambria Math" panose="02040503050406030204" pitchFamily="18" charset="0"/>
                          </a:rPr>
                          <m:t>0</m:t>
                        </m:r>
                      </m:sup>
                    </m:sSubSup>
                  </m:oMath>
                </a14:m>
                <a:r>
                  <a:rPr lang="de-DE" dirty="0"/>
                  <a:t>:		</a:t>
                </a:r>
                <a:r>
                  <a:rPr lang="de-DE"/>
                  <a:t>Weights </a:t>
                </a:r>
                <a14:m>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𝑔</m:t>
                        </m:r>
                      </m:e>
                      <m:sub>
                        <m:r>
                          <a:rPr lang="de-DE" i="1">
                            <a:latin typeface="Cambria Math" panose="02040503050406030204" pitchFamily="18" charset="0"/>
                          </a:rPr>
                          <m:t>𝑖</m:t>
                        </m:r>
                      </m:sub>
                      <m:sup>
                        <m:r>
                          <a:rPr lang="de-DE" i="1">
                            <a:latin typeface="Cambria Math" panose="02040503050406030204" pitchFamily="18" charset="0"/>
                          </a:rPr>
                          <m:t>0</m:t>
                        </m:r>
                      </m:sup>
                    </m:sSubSup>
                    <m:r>
                      <a:rPr lang="de-DE" i="1">
                        <a:latin typeface="Cambria Math" panose="02040503050406030204" pitchFamily="18" charset="0"/>
                      </a:rPr>
                      <m:t> </m:t>
                    </m:r>
                  </m:oMath>
                </a14:m>
                <a:r>
                  <a:rPr lang="de-DE"/>
                  <a:t>are equal to the proportions of expenditures for good i in the actual year t</a:t>
                </a:r>
              </a:p>
              <a:p>
                <a:endParaRPr lang="de-DE"/>
              </a:p>
              <a:p>
                <a:r>
                  <a:rPr lang="de-DE" b="1"/>
                  <a:t>Fisher price index</a:t>
                </a:r>
                <a:r>
                  <a:rPr lang="de-DE" b="1" baseline="30000"/>
                  <a:t> </a:t>
                </a:r>
                <a14:m>
                  <m:oMath xmlns:m="http://schemas.openxmlformats.org/officeDocument/2006/math">
                    <m:sSubSup>
                      <m:sSubSupPr>
                        <m:ctrlPr>
                          <a:rPr lang="de-DE" i="1" smtClean="0">
                            <a:latin typeface="Cambria Math" panose="02040503050406030204" pitchFamily="18" charset="0"/>
                          </a:rPr>
                        </m:ctrlPr>
                      </m:sSubSupPr>
                      <m:e>
                        <m:r>
                          <a:rPr lang="de-DE" i="1">
                            <a:latin typeface="Cambria Math" panose="02040503050406030204" pitchFamily="18" charset="0"/>
                          </a:rPr>
                          <m:t>𝑃</m:t>
                        </m:r>
                      </m:e>
                      <m:sub>
                        <m:r>
                          <a:rPr lang="de-DE" i="1">
                            <a:latin typeface="Cambria Math" panose="02040503050406030204" pitchFamily="18" charset="0"/>
                          </a:rPr>
                          <m:t>𝑡</m:t>
                        </m:r>
                        <m:r>
                          <a:rPr lang="de-DE" i="1">
                            <a:latin typeface="Cambria Math" panose="02040503050406030204" pitchFamily="18" charset="0"/>
                          </a:rPr>
                          <m:t>0</m:t>
                        </m:r>
                      </m:sub>
                      <m:sup>
                        <m:r>
                          <a:rPr lang="de-DE" b="0" i="1" smtClean="0">
                            <a:latin typeface="Cambria Math" panose="02040503050406030204" pitchFamily="18" charset="0"/>
                          </a:rPr>
                          <m:t>𝐹</m:t>
                        </m:r>
                      </m:sup>
                    </m:sSubSup>
                  </m:oMath>
                </a14:m>
                <a:r>
                  <a:rPr lang="de-DE" dirty="0"/>
                  <a:t>=</a:t>
                </a:r>
                <a14:m>
                  <m:oMath xmlns:m="http://schemas.openxmlformats.org/officeDocument/2006/math">
                    <m:rad>
                      <m:radPr>
                        <m:degHide m:val="on"/>
                        <m:ctrlPr>
                          <a:rPr lang="de-DE" i="1" dirty="0">
                            <a:latin typeface="Cambria Math" panose="02040503050406030204" pitchFamily="18" charset="0"/>
                          </a:rPr>
                        </m:ctrlPr>
                      </m:radPr>
                      <m:deg/>
                      <m:e>
                        <m:sSubSup>
                          <m:sSubSupPr>
                            <m:ctrlPr>
                              <a:rPr lang="de-DE" i="1">
                                <a:latin typeface="Cambria Math" panose="02040503050406030204" pitchFamily="18" charset="0"/>
                              </a:rPr>
                            </m:ctrlPr>
                          </m:sSubSupPr>
                          <m:e>
                            <m:r>
                              <a:rPr lang="de-DE" i="1">
                                <a:latin typeface="Cambria Math" panose="02040503050406030204" pitchFamily="18" charset="0"/>
                              </a:rPr>
                              <m:t>𝑃</m:t>
                            </m:r>
                          </m:e>
                          <m:sub>
                            <m:r>
                              <a:rPr lang="de-DE" i="1">
                                <a:latin typeface="Cambria Math" panose="02040503050406030204" pitchFamily="18" charset="0"/>
                              </a:rPr>
                              <m:t>𝑡</m:t>
                            </m:r>
                            <m:r>
                              <a:rPr lang="de-DE" i="1">
                                <a:latin typeface="Cambria Math" panose="02040503050406030204" pitchFamily="18" charset="0"/>
                              </a:rPr>
                              <m:t>0</m:t>
                            </m:r>
                          </m:sub>
                          <m:sup>
                            <m:r>
                              <a:rPr lang="de-DE" i="1">
                                <a:latin typeface="Cambria Math" panose="02040503050406030204" pitchFamily="18" charset="0"/>
                              </a:rPr>
                              <m:t>𝑃</m:t>
                            </m:r>
                          </m:sup>
                        </m:sSubSup>
                        <m:sSubSup>
                          <m:sSubSupPr>
                            <m:ctrlPr>
                              <a:rPr lang="de-DE" i="1">
                                <a:latin typeface="Cambria Math" panose="02040503050406030204" pitchFamily="18" charset="0"/>
                              </a:rPr>
                            </m:ctrlPr>
                          </m:sSubSupPr>
                          <m:e>
                            <m:r>
                              <a:rPr lang="de-DE" i="1">
                                <a:latin typeface="Cambria Math" panose="02040503050406030204" pitchFamily="18" charset="0"/>
                              </a:rPr>
                              <m:t>∙</m:t>
                            </m:r>
                            <m:r>
                              <a:rPr lang="de-DE" i="1">
                                <a:latin typeface="Cambria Math" panose="02040503050406030204" pitchFamily="18" charset="0"/>
                              </a:rPr>
                              <m:t>𝑃</m:t>
                            </m:r>
                          </m:e>
                          <m:sub>
                            <m:r>
                              <a:rPr lang="de-DE" i="1">
                                <a:latin typeface="Cambria Math" panose="02040503050406030204" pitchFamily="18" charset="0"/>
                              </a:rPr>
                              <m:t>𝑡</m:t>
                            </m:r>
                            <m:r>
                              <a:rPr lang="de-DE" i="1">
                                <a:latin typeface="Cambria Math" panose="02040503050406030204" pitchFamily="18" charset="0"/>
                              </a:rPr>
                              <m:t>0</m:t>
                            </m:r>
                          </m:sub>
                          <m:sup>
                            <m:r>
                              <a:rPr lang="de-DE" i="1">
                                <a:latin typeface="Cambria Math" panose="02040503050406030204" pitchFamily="18" charset="0"/>
                              </a:rPr>
                              <m:t>𝐿</m:t>
                            </m:r>
                          </m:sup>
                        </m:sSubSup>
                      </m:e>
                    </m:rad>
                  </m:oMath>
                </a14:m>
                <a:endParaRPr lang="de-DE" dirty="0"/>
              </a:p>
              <a:p>
                <a:endParaRPr lang="de-DE" dirty="0"/>
              </a:p>
              <a:p>
                <a:r>
                  <a:rPr lang="de-DE" b="1"/>
                  <a:t>Nominal GDP(</a:t>
                </a:r>
                <a:r>
                  <a:rPr lang="de-DE" b="1" dirty="0"/>
                  <a:t>Index) </a:t>
                </a:r>
                <a14:m>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𝐺𝐷𝑃</m:t>
                        </m:r>
                      </m:e>
                      <m:sub>
                        <m:r>
                          <a:rPr lang="de-DE" i="1">
                            <a:latin typeface="Cambria Math" panose="02040503050406030204" pitchFamily="18" charset="0"/>
                          </a:rPr>
                          <m:t>𝑡</m:t>
                        </m:r>
                      </m:sub>
                      <m:sup>
                        <m:r>
                          <a:rPr lang="de-DE" i="1">
                            <a:latin typeface="Cambria Math" panose="02040503050406030204" pitchFamily="18" charset="0"/>
                          </a:rPr>
                          <m:t>𝑛𝑜𝑚</m:t>
                        </m:r>
                      </m:sup>
                    </m:sSubSup>
                    <m:r>
                      <a:rPr lang="de-DE" i="1">
                        <a:latin typeface="Cambria Math" panose="02040503050406030204" pitchFamily="18" charset="0"/>
                      </a:rPr>
                      <m:t>(</m:t>
                    </m:r>
                    <m:r>
                      <a:rPr lang="de-DE" i="1">
                        <a:latin typeface="Cambria Math" panose="02040503050406030204" pitchFamily="18" charset="0"/>
                      </a:rPr>
                      <m:t>𝐼𝑛𝑑𝑒𝑥</m:t>
                    </m:r>
                    <m:r>
                      <a:rPr lang="de-DE" i="1">
                        <a:latin typeface="Cambria Math" panose="02040503050406030204" pitchFamily="18" charset="0"/>
                      </a:rPr>
                      <m:t>)= </m:t>
                    </m:r>
                    <m:f>
                      <m:fPr>
                        <m:ctrlPr>
                          <a:rPr lang="de-DE" i="1">
                            <a:latin typeface="Cambria Math" panose="02040503050406030204" pitchFamily="18" charset="0"/>
                          </a:rPr>
                        </m:ctrlPr>
                      </m:fPr>
                      <m:num>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𝑡</m:t>
                                </m:r>
                              </m:sup>
                            </m:sSubSup>
                          </m:e>
                        </m:nary>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0</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0</m:t>
                                </m:r>
                              </m:sup>
                            </m:sSubSup>
                          </m:e>
                        </m:nary>
                      </m:den>
                    </m:f>
                    <m:r>
                      <a:rPr lang="de-DE" i="1">
                        <a:latin typeface="Cambria Math" panose="02040503050406030204" pitchFamily="18" charset="0"/>
                      </a:rPr>
                      <m:t>∙10</m:t>
                    </m:r>
                  </m:oMath>
                </a14:m>
                <a:endParaRPr lang="de-DE" dirty="0"/>
              </a:p>
              <a:p>
                <a:endParaRPr lang="de-DE" dirty="0"/>
              </a:p>
              <a:p>
                <a:r>
                  <a:rPr lang="de-DE" b="1"/>
                  <a:t>Real GDP(</a:t>
                </a:r>
                <a:r>
                  <a:rPr lang="de-DE" b="1" dirty="0"/>
                  <a:t>Index) </a:t>
                </a:r>
                <a14:m>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𝐺𝐷𝑃</m:t>
                        </m:r>
                      </m:e>
                      <m:sub>
                        <m:r>
                          <a:rPr lang="de-DE" i="1">
                            <a:latin typeface="Cambria Math" panose="02040503050406030204" pitchFamily="18" charset="0"/>
                          </a:rPr>
                          <m:t>𝑡</m:t>
                        </m:r>
                      </m:sub>
                      <m:sup>
                        <m:r>
                          <a:rPr lang="de-DE" i="1">
                            <a:latin typeface="Cambria Math" panose="02040503050406030204" pitchFamily="18" charset="0"/>
                          </a:rPr>
                          <m:t>𝑟𝑒𝑎𝑙</m:t>
                        </m:r>
                      </m:sup>
                    </m:sSubSup>
                    <m:r>
                      <a:rPr lang="de-DE" i="1">
                        <a:latin typeface="Cambria Math" panose="02040503050406030204" pitchFamily="18" charset="0"/>
                      </a:rPr>
                      <m:t>(</m:t>
                    </m:r>
                    <m:r>
                      <a:rPr lang="de-DE" i="1">
                        <a:latin typeface="Cambria Math" panose="02040503050406030204" pitchFamily="18" charset="0"/>
                      </a:rPr>
                      <m:t>𝐼𝑛𝑑𝑒𝑥</m:t>
                    </m:r>
                    <m:r>
                      <a:rPr lang="de-DE" i="1">
                        <a:latin typeface="Cambria Math" panose="02040503050406030204" pitchFamily="18" charset="0"/>
                      </a:rPr>
                      <m:t>)= </m:t>
                    </m:r>
                    <m:f>
                      <m:fPr>
                        <m:ctrlPr>
                          <a:rPr lang="de-DE" i="1">
                            <a:latin typeface="Cambria Math" panose="02040503050406030204" pitchFamily="18" charset="0"/>
                          </a:rPr>
                        </m:ctrlPr>
                      </m:fPr>
                      <m:num>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r>
                                  <a:rPr lang="de-DE" i="1">
                                    <a:latin typeface="Cambria Math" panose="02040503050406030204" pitchFamily="18" charset="0"/>
                                  </a:rPr>
                                  <m:t>−1</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𝑡</m:t>
                                </m:r>
                              </m:sup>
                            </m:sSubSup>
                          </m:e>
                        </m:nary>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e>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𝑖</m:t>
                                </m:r>
                              </m:sub>
                              <m:sup>
                                <m:r>
                                  <a:rPr lang="de-DE" i="1">
                                    <a:latin typeface="Cambria Math" panose="02040503050406030204" pitchFamily="18" charset="0"/>
                                  </a:rPr>
                                  <m:t>𝑡</m:t>
                                </m:r>
                                <m:r>
                                  <a:rPr lang="de-DE" i="1">
                                    <a:latin typeface="Cambria Math" panose="02040503050406030204" pitchFamily="18" charset="0"/>
                                  </a:rPr>
                                  <m:t>−1</m:t>
                                </m:r>
                              </m:sup>
                            </m:sSubSup>
                            <m:sSubSup>
                              <m:sSubSupPr>
                                <m:ctrlPr>
                                  <a:rPr lang="de-DE" i="1">
                                    <a:latin typeface="Cambria Math" panose="02040503050406030204" pitchFamily="18" charset="0"/>
                                  </a:rPr>
                                </m:ctrlPr>
                              </m:sSubSupPr>
                              <m:e>
                                <m:r>
                                  <a:rPr lang="de-DE" i="1">
                                    <a:latin typeface="Cambria Math" panose="02040503050406030204" pitchFamily="18" charset="0"/>
                                  </a:rPr>
                                  <m:t>𝑥</m:t>
                                </m:r>
                              </m:e>
                              <m:sub>
                                <m:r>
                                  <a:rPr lang="de-DE" i="1">
                                    <a:latin typeface="Cambria Math" panose="02040503050406030204" pitchFamily="18" charset="0"/>
                                  </a:rPr>
                                  <m:t>𝑖</m:t>
                                </m:r>
                              </m:sub>
                              <m:sup>
                                <m:r>
                                  <a:rPr lang="de-DE" i="1">
                                    <a:latin typeface="Cambria Math" panose="02040503050406030204" pitchFamily="18" charset="0"/>
                                  </a:rPr>
                                  <m:t>𝑡</m:t>
                                </m:r>
                                <m:r>
                                  <a:rPr lang="de-DE" i="1">
                                    <a:latin typeface="Cambria Math" panose="02040503050406030204" pitchFamily="18" charset="0"/>
                                  </a:rPr>
                                  <m:t>−1</m:t>
                                </m:r>
                              </m:sup>
                            </m:sSubSup>
                          </m:e>
                        </m:nary>
                      </m:den>
                    </m:f>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𝐺𝐷𝑃</m:t>
                        </m:r>
                      </m:e>
                      <m:sub>
                        <m:r>
                          <a:rPr lang="de-DE" i="1">
                            <a:latin typeface="Cambria Math" panose="02040503050406030204" pitchFamily="18" charset="0"/>
                          </a:rPr>
                          <m:t>𝑡</m:t>
                        </m:r>
                        <m:r>
                          <a:rPr lang="de-DE" i="1">
                            <a:latin typeface="Cambria Math" panose="02040503050406030204" pitchFamily="18" charset="0"/>
                          </a:rPr>
                          <m:t>−1</m:t>
                        </m:r>
                      </m:sub>
                      <m:sup>
                        <m:r>
                          <a:rPr lang="de-DE" i="1">
                            <a:latin typeface="Cambria Math" panose="02040503050406030204" pitchFamily="18" charset="0"/>
                          </a:rPr>
                          <m:t>𝑟𝑒𝑎𝑙</m:t>
                        </m:r>
                      </m:sup>
                    </m:sSubSup>
                    <m:r>
                      <a:rPr lang="de-DE" i="1">
                        <a:latin typeface="Cambria Math" panose="02040503050406030204" pitchFamily="18" charset="0"/>
                      </a:rPr>
                      <m:t>(</m:t>
                    </m:r>
                    <m:r>
                      <a:rPr lang="de-DE" i="1">
                        <a:latin typeface="Cambria Math" panose="02040503050406030204" pitchFamily="18" charset="0"/>
                      </a:rPr>
                      <m:t>𝐼𝑛𝑑𝑒𝑥</m:t>
                    </m:r>
                    <m:r>
                      <a:rPr lang="de-DE" i="1">
                        <a:latin typeface="Cambria Math" panose="02040503050406030204" pitchFamily="18" charset="0"/>
                      </a:rPr>
                      <m:t>)</m:t>
                    </m:r>
                  </m:oMath>
                </a14:m>
                <a:endParaRPr lang="de-DE" dirty="0"/>
              </a:p>
              <a:p>
                <a:r>
                  <a:rPr lang="de-DE" sz="1800" b="1"/>
                  <a:t>G</a:t>
                </a:r>
                <a14:m>
                  <m:oMath xmlns:m="http://schemas.openxmlformats.org/officeDocument/2006/math">
                    <m:r>
                      <a:rPr lang="de-DE" b="1" i="0" smtClean="0">
                        <a:latin typeface="Cambria Math" panose="02040503050406030204" pitchFamily="18" charset="0"/>
                      </a:rPr>
                      <m:t>𝐃𝐏</m:t>
                    </m:r>
                    <m:r>
                      <a:rPr lang="de-DE" b="1" i="0" smtClean="0">
                        <a:latin typeface="Cambria Math" panose="02040503050406030204" pitchFamily="18" charset="0"/>
                      </a:rPr>
                      <m:t>−</m:t>
                    </m:r>
                    <m:r>
                      <a:rPr lang="de-DE" b="1" i="0" smtClean="0">
                        <a:latin typeface="Cambria Math" panose="02040503050406030204" pitchFamily="18" charset="0"/>
                      </a:rPr>
                      <m:t>𝐃𝐞𝐟𝐥𝐚𝐭𝐨𝐫</m:t>
                    </m:r>
                    <m:r>
                      <m:rPr>
                        <m:nor/>
                      </m:rPr>
                      <a:rPr lang="de-DE" b="1" smtClean="0"/>
                      <m:t>(</m:t>
                    </m:r>
                    <m:r>
                      <m:rPr>
                        <m:nor/>
                      </m:rPr>
                      <a:rPr lang="de-DE" b="1" dirty="0" smtClean="0"/>
                      <m:t>Index</m:t>
                    </m:r>
                    <m:r>
                      <a:rPr lang="de-DE" b="0" i="1" dirty="0" smtClean="0">
                        <a:latin typeface="Cambria Math" panose="02040503050406030204" pitchFamily="18" charset="0"/>
                      </a:rPr>
                      <m:t>)</m:t>
                    </m:r>
                  </m:oMath>
                </a14:m>
                <a:r>
                  <a:rPr lang="de-DE" sz="1800"/>
                  <a:t>  </a:t>
                </a:r>
                <a14:m>
                  <m:oMath xmlns:m="http://schemas.openxmlformats.org/officeDocument/2006/math">
                    <m:sSubSup>
                      <m:sSubSupPr>
                        <m:ctrlPr>
                          <a:rPr lang="de-DE" sz="1800" i="1" smtClean="0">
                            <a:latin typeface="Cambria Math" panose="02040503050406030204" pitchFamily="18" charset="0"/>
                          </a:rPr>
                        </m:ctrlPr>
                      </m:sSubSupPr>
                      <m:e>
                        <m:r>
                          <a:rPr lang="de-DE" sz="1800" i="1">
                            <a:latin typeface="Cambria Math" panose="02040503050406030204" pitchFamily="18" charset="0"/>
                          </a:rPr>
                          <m:t>𝐺𝐷𝑃</m:t>
                        </m:r>
                      </m:e>
                      <m:sub>
                        <m:r>
                          <a:rPr lang="de-DE" sz="1800" i="1">
                            <a:latin typeface="Cambria Math" panose="02040503050406030204" pitchFamily="18" charset="0"/>
                          </a:rPr>
                          <m:t>𝑡</m:t>
                        </m:r>
                      </m:sub>
                      <m:sup>
                        <m:r>
                          <a:rPr lang="de-DE" sz="1800" b="0" i="1" smtClean="0">
                            <a:latin typeface="Cambria Math" panose="02040503050406030204" pitchFamily="18" charset="0"/>
                          </a:rPr>
                          <m:t>𝑑𝑒𝑓𝑙𝑎𝑡𝑜𝑟</m:t>
                        </m:r>
                      </m:sup>
                    </m:sSubSup>
                    <m:r>
                      <a:rPr lang="de-DE" sz="1800" i="1">
                        <a:latin typeface="Cambria Math" panose="02040503050406030204" pitchFamily="18" charset="0"/>
                      </a:rPr>
                      <m:t>= </m:t>
                    </m:r>
                    <m:f>
                      <m:fPr>
                        <m:ctrlPr>
                          <a:rPr lang="de-DE" sz="1800" i="1" smtClean="0">
                            <a:latin typeface="Cambria Math" panose="02040503050406030204" pitchFamily="18" charset="0"/>
                          </a:rPr>
                        </m:ctrlPr>
                      </m:fPr>
                      <m:num>
                        <m:sSubSup>
                          <m:sSubSupPr>
                            <m:ctrlPr>
                              <a:rPr lang="de-DE" sz="1800" i="1">
                                <a:latin typeface="Cambria Math" panose="02040503050406030204" pitchFamily="18" charset="0"/>
                              </a:rPr>
                            </m:ctrlPr>
                          </m:sSubSupPr>
                          <m:e>
                            <m:r>
                              <a:rPr lang="de-DE" sz="1800" i="1">
                                <a:latin typeface="Cambria Math" panose="02040503050406030204" pitchFamily="18" charset="0"/>
                              </a:rPr>
                              <m:t>𝐺𝐷𝑃</m:t>
                            </m:r>
                          </m:e>
                          <m:sub>
                            <m:r>
                              <a:rPr lang="de-DE" sz="1800" i="1">
                                <a:latin typeface="Cambria Math" panose="02040503050406030204" pitchFamily="18" charset="0"/>
                              </a:rPr>
                              <m:t>𝑡</m:t>
                            </m:r>
                          </m:sub>
                          <m:sup>
                            <m:r>
                              <a:rPr lang="de-DE" sz="1800" i="1">
                                <a:latin typeface="Cambria Math" panose="02040503050406030204" pitchFamily="18" charset="0"/>
                              </a:rPr>
                              <m:t>𝑛𝑜𝑚</m:t>
                            </m:r>
                          </m:sup>
                        </m:sSubSup>
                      </m:num>
                      <m:den>
                        <m:sSubSup>
                          <m:sSubSupPr>
                            <m:ctrlPr>
                              <a:rPr lang="de-DE" sz="1800" i="1">
                                <a:latin typeface="Cambria Math" panose="02040503050406030204" pitchFamily="18" charset="0"/>
                              </a:rPr>
                            </m:ctrlPr>
                          </m:sSubSupPr>
                          <m:e>
                            <m:r>
                              <a:rPr lang="de-DE" sz="1800" i="1">
                                <a:latin typeface="Cambria Math" panose="02040503050406030204" pitchFamily="18" charset="0"/>
                              </a:rPr>
                              <m:t>𝐺𝐷𝑃</m:t>
                            </m:r>
                          </m:e>
                          <m:sub>
                            <m:r>
                              <a:rPr lang="de-DE" sz="1800" i="1">
                                <a:latin typeface="Cambria Math" panose="02040503050406030204" pitchFamily="18" charset="0"/>
                              </a:rPr>
                              <m:t>𝑡</m:t>
                            </m:r>
                          </m:sub>
                          <m:sup>
                            <m:r>
                              <a:rPr lang="de-DE" sz="1800" i="1">
                                <a:latin typeface="Cambria Math" panose="02040503050406030204" pitchFamily="18" charset="0"/>
                              </a:rPr>
                              <m:t>𝑟𝑒𝑎𝑙</m:t>
                            </m:r>
                          </m:sup>
                        </m:sSubSup>
                      </m:den>
                    </m:f>
                    <m:r>
                      <a:rPr lang="de-DE" sz="1800" i="1">
                        <a:latin typeface="Cambria Math" panose="02040503050406030204" pitchFamily="18" charset="0"/>
                      </a:rPr>
                      <m:t>∙100=</m:t>
                    </m:r>
                    <m:f>
                      <m:fPr>
                        <m:ctrlPr>
                          <a:rPr lang="de-DE" sz="1800" i="1">
                            <a:latin typeface="Cambria Math" panose="02040503050406030204" pitchFamily="18" charset="0"/>
                          </a:rPr>
                        </m:ctrlPr>
                      </m:fPr>
                      <m:num>
                        <m:f>
                          <m:fPr>
                            <m:ctrlPr>
                              <a:rPr lang="de-DE" sz="1800" i="1">
                                <a:latin typeface="Cambria Math" panose="02040503050406030204" pitchFamily="18" charset="0"/>
                              </a:rPr>
                            </m:ctrlPr>
                          </m:fPr>
                          <m:num>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𝑖</m:t>
                                </m:r>
                                <m:r>
                                  <a:rPr lang="de-DE" sz="1800" i="1">
                                    <a:latin typeface="Cambria Math" panose="02040503050406030204" pitchFamily="18" charset="0"/>
                                  </a:rPr>
                                  <m:t>=1</m:t>
                                </m:r>
                              </m:sub>
                              <m:sup>
                                <m:r>
                                  <a:rPr lang="de-DE" sz="1800" i="1">
                                    <a:latin typeface="Cambria Math" panose="02040503050406030204" pitchFamily="18" charset="0"/>
                                  </a:rPr>
                                  <m:t>𝑛</m:t>
                                </m:r>
                              </m:sup>
                              <m:e>
                                <m:sSubSup>
                                  <m:sSubSupPr>
                                    <m:ctrlPr>
                                      <a:rPr lang="de-DE" sz="1800" i="1">
                                        <a:latin typeface="Cambria Math" panose="02040503050406030204" pitchFamily="18" charset="0"/>
                                      </a:rPr>
                                    </m:ctrlPr>
                                  </m:sSubSupPr>
                                  <m:e>
                                    <m:r>
                                      <a:rPr lang="de-DE" sz="1800" i="1">
                                        <a:latin typeface="Cambria Math" panose="02040503050406030204" pitchFamily="18" charset="0"/>
                                      </a:rPr>
                                      <m:t>𝑝</m:t>
                                    </m:r>
                                  </m:e>
                                  <m:sub>
                                    <m:r>
                                      <a:rPr lang="de-DE" sz="1800" i="1">
                                        <a:latin typeface="Cambria Math" panose="02040503050406030204" pitchFamily="18" charset="0"/>
                                      </a:rPr>
                                      <m:t>𝑖</m:t>
                                    </m:r>
                                  </m:sub>
                                  <m:sup>
                                    <m:r>
                                      <a:rPr lang="de-DE" sz="1800" i="1">
                                        <a:latin typeface="Cambria Math" panose="02040503050406030204" pitchFamily="18" charset="0"/>
                                      </a:rPr>
                                      <m:t>𝑡</m:t>
                                    </m:r>
                                  </m:sup>
                                </m:sSubSup>
                                <m:sSubSup>
                                  <m:sSubSupPr>
                                    <m:ctrlPr>
                                      <a:rPr lang="de-DE" sz="1800" i="1">
                                        <a:latin typeface="Cambria Math" panose="02040503050406030204" pitchFamily="18" charset="0"/>
                                      </a:rPr>
                                    </m:ctrlPr>
                                  </m:sSubSupPr>
                                  <m:e>
                                    <m:r>
                                      <a:rPr lang="de-DE" sz="1800" i="1">
                                        <a:latin typeface="Cambria Math" panose="02040503050406030204" pitchFamily="18" charset="0"/>
                                      </a:rPr>
                                      <m:t>𝑥</m:t>
                                    </m:r>
                                  </m:e>
                                  <m:sub>
                                    <m:r>
                                      <a:rPr lang="de-DE" sz="1800" i="1">
                                        <a:latin typeface="Cambria Math" panose="02040503050406030204" pitchFamily="18" charset="0"/>
                                      </a:rPr>
                                      <m:t>𝑖</m:t>
                                    </m:r>
                                  </m:sub>
                                  <m:sup>
                                    <m:r>
                                      <a:rPr lang="de-DE" sz="1800" i="1">
                                        <a:latin typeface="Cambria Math" panose="02040503050406030204" pitchFamily="18" charset="0"/>
                                      </a:rPr>
                                      <m:t>𝑡</m:t>
                                    </m:r>
                                  </m:sup>
                                </m:sSubSup>
                              </m:e>
                            </m:nary>
                          </m:num>
                          <m:den>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𝑖</m:t>
                                </m:r>
                                <m:r>
                                  <a:rPr lang="de-DE" sz="1800" i="1">
                                    <a:latin typeface="Cambria Math" panose="02040503050406030204" pitchFamily="18" charset="0"/>
                                  </a:rPr>
                                  <m:t>=1</m:t>
                                </m:r>
                              </m:sub>
                              <m:sup>
                                <m:r>
                                  <a:rPr lang="de-DE" sz="1800" i="1">
                                    <a:latin typeface="Cambria Math" panose="02040503050406030204" pitchFamily="18" charset="0"/>
                                  </a:rPr>
                                  <m:t>𝑛</m:t>
                                </m:r>
                              </m:sup>
                              <m:e>
                                <m:sSubSup>
                                  <m:sSubSupPr>
                                    <m:ctrlPr>
                                      <a:rPr lang="de-DE" sz="1800" i="1">
                                        <a:latin typeface="Cambria Math" panose="02040503050406030204" pitchFamily="18" charset="0"/>
                                      </a:rPr>
                                    </m:ctrlPr>
                                  </m:sSubSupPr>
                                  <m:e>
                                    <m:r>
                                      <a:rPr lang="de-DE" sz="1800" i="1">
                                        <a:latin typeface="Cambria Math" panose="02040503050406030204" pitchFamily="18" charset="0"/>
                                      </a:rPr>
                                      <m:t>𝑝</m:t>
                                    </m:r>
                                  </m:e>
                                  <m:sub>
                                    <m:r>
                                      <a:rPr lang="de-DE" sz="1800" i="1">
                                        <a:latin typeface="Cambria Math" panose="02040503050406030204" pitchFamily="18" charset="0"/>
                                      </a:rPr>
                                      <m:t>𝑖</m:t>
                                    </m:r>
                                  </m:sub>
                                  <m:sup>
                                    <m:r>
                                      <a:rPr lang="de-DE" sz="1800" i="1">
                                        <a:latin typeface="Cambria Math" panose="02040503050406030204" pitchFamily="18" charset="0"/>
                                      </a:rPr>
                                      <m:t>0</m:t>
                                    </m:r>
                                  </m:sup>
                                </m:sSubSup>
                                <m:sSubSup>
                                  <m:sSubSupPr>
                                    <m:ctrlPr>
                                      <a:rPr lang="de-DE" sz="1800" i="1">
                                        <a:latin typeface="Cambria Math" panose="02040503050406030204" pitchFamily="18" charset="0"/>
                                      </a:rPr>
                                    </m:ctrlPr>
                                  </m:sSubSupPr>
                                  <m:e>
                                    <m:r>
                                      <a:rPr lang="de-DE" sz="1800" i="1">
                                        <a:latin typeface="Cambria Math" panose="02040503050406030204" pitchFamily="18" charset="0"/>
                                      </a:rPr>
                                      <m:t>𝑥</m:t>
                                    </m:r>
                                  </m:e>
                                  <m:sub>
                                    <m:r>
                                      <a:rPr lang="de-DE" sz="1800" i="1">
                                        <a:latin typeface="Cambria Math" panose="02040503050406030204" pitchFamily="18" charset="0"/>
                                      </a:rPr>
                                      <m:t>𝑖</m:t>
                                    </m:r>
                                  </m:sub>
                                  <m:sup>
                                    <m:r>
                                      <a:rPr lang="de-DE" sz="1800" i="1">
                                        <a:latin typeface="Cambria Math" panose="02040503050406030204" pitchFamily="18" charset="0"/>
                                      </a:rPr>
                                      <m:t>0</m:t>
                                    </m:r>
                                  </m:sup>
                                </m:sSubSup>
                              </m:e>
                            </m:nary>
                          </m:den>
                        </m:f>
                        <m:r>
                          <a:rPr lang="de-DE" sz="1800" i="1">
                            <a:latin typeface="Cambria Math" panose="02040503050406030204" pitchFamily="18" charset="0"/>
                          </a:rPr>
                          <m:t>∙100</m:t>
                        </m:r>
                      </m:num>
                      <m:den>
                        <m:f>
                          <m:fPr>
                            <m:ctrlPr>
                              <a:rPr lang="de-DE" sz="1800" i="1">
                                <a:latin typeface="Cambria Math" panose="02040503050406030204" pitchFamily="18" charset="0"/>
                              </a:rPr>
                            </m:ctrlPr>
                          </m:fPr>
                          <m:num>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𝑖</m:t>
                                </m:r>
                                <m:r>
                                  <a:rPr lang="de-DE" sz="1800" i="1">
                                    <a:latin typeface="Cambria Math" panose="02040503050406030204" pitchFamily="18" charset="0"/>
                                  </a:rPr>
                                  <m:t>=1</m:t>
                                </m:r>
                              </m:sub>
                              <m:sup>
                                <m:r>
                                  <a:rPr lang="de-DE" sz="1800" i="1">
                                    <a:latin typeface="Cambria Math" panose="02040503050406030204" pitchFamily="18" charset="0"/>
                                  </a:rPr>
                                  <m:t>𝑛</m:t>
                                </m:r>
                              </m:sup>
                              <m:e>
                                <m:sSubSup>
                                  <m:sSubSupPr>
                                    <m:ctrlPr>
                                      <a:rPr lang="de-DE" sz="1800" i="1">
                                        <a:latin typeface="Cambria Math" panose="02040503050406030204" pitchFamily="18" charset="0"/>
                                      </a:rPr>
                                    </m:ctrlPr>
                                  </m:sSubSupPr>
                                  <m:e>
                                    <m:r>
                                      <a:rPr lang="de-DE" sz="1800" i="1">
                                        <a:latin typeface="Cambria Math" panose="02040503050406030204" pitchFamily="18" charset="0"/>
                                      </a:rPr>
                                      <m:t>𝑝</m:t>
                                    </m:r>
                                  </m:e>
                                  <m:sub>
                                    <m:r>
                                      <a:rPr lang="de-DE" sz="1800" i="1">
                                        <a:latin typeface="Cambria Math" panose="02040503050406030204" pitchFamily="18" charset="0"/>
                                      </a:rPr>
                                      <m:t>𝑖</m:t>
                                    </m:r>
                                  </m:sub>
                                  <m:sup>
                                    <m:r>
                                      <a:rPr lang="de-DE" sz="1800" i="1">
                                        <a:latin typeface="Cambria Math" panose="02040503050406030204" pitchFamily="18" charset="0"/>
                                      </a:rPr>
                                      <m:t>𝑡</m:t>
                                    </m:r>
                                    <m:r>
                                      <a:rPr lang="de-DE" sz="1800" i="1">
                                        <a:latin typeface="Cambria Math" panose="02040503050406030204" pitchFamily="18" charset="0"/>
                                      </a:rPr>
                                      <m:t>−1</m:t>
                                    </m:r>
                                  </m:sup>
                                </m:sSubSup>
                                <m:sSubSup>
                                  <m:sSubSupPr>
                                    <m:ctrlPr>
                                      <a:rPr lang="de-DE" sz="1800" i="1">
                                        <a:latin typeface="Cambria Math" panose="02040503050406030204" pitchFamily="18" charset="0"/>
                                      </a:rPr>
                                    </m:ctrlPr>
                                  </m:sSubSupPr>
                                  <m:e>
                                    <m:r>
                                      <a:rPr lang="de-DE" sz="1800" i="1">
                                        <a:latin typeface="Cambria Math" panose="02040503050406030204" pitchFamily="18" charset="0"/>
                                      </a:rPr>
                                      <m:t>𝑥</m:t>
                                    </m:r>
                                  </m:e>
                                  <m:sub>
                                    <m:r>
                                      <a:rPr lang="de-DE" sz="1800" i="1">
                                        <a:latin typeface="Cambria Math" panose="02040503050406030204" pitchFamily="18" charset="0"/>
                                      </a:rPr>
                                      <m:t>𝑖</m:t>
                                    </m:r>
                                  </m:sub>
                                  <m:sup>
                                    <m:r>
                                      <a:rPr lang="de-DE" sz="1800" i="1">
                                        <a:latin typeface="Cambria Math" panose="02040503050406030204" pitchFamily="18" charset="0"/>
                                      </a:rPr>
                                      <m:t>𝑡</m:t>
                                    </m:r>
                                  </m:sup>
                                </m:sSubSup>
                              </m:e>
                            </m:nary>
                          </m:num>
                          <m:den>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𝑖</m:t>
                                </m:r>
                                <m:r>
                                  <a:rPr lang="de-DE" sz="1800" i="1">
                                    <a:latin typeface="Cambria Math" panose="02040503050406030204" pitchFamily="18" charset="0"/>
                                  </a:rPr>
                                  <m:t>=1</m:t>
                                </m:r>
                              </m:sub>
                              <m:sup>
                                <m:r>
                                  <a:rPr lang="de-DE" sz="1800" i="1">
                                    <a:latin typeface="Cambria Math" panose="02040503050406030204" pitchFamily="18" charset="0"/>
                                  </a:rPr>
                                  <m:t>𝑛</m:t>
                                </m:r>
                              </m:sup>
                              <m:e>
                                <m:sSubSup>
                                  <m:sSubSupPr>
                                    <m:ctrlPr>
                                      <a:rPr lang="de-DE" sz="1800" i="1">
                                        <a:latin typeface="Cambria Math" panose="02040503050406030204" pitchFamily="18" charset="0"/>
                                      </a:rPr>
                                    </m:ctrlPr>
                                  </m:sSubSupPr>
                                  <m:e>
                                    <m:r>
                                      <a:rPr lang="de-DE" sz="1800" i="1">
                                        <a:latin typeface="Cambria Math" panose="02040503050406030204" pitchFamily="18" charset="0"/>
                                      </a:rPr>
                                      <m:t>𝑝</m:t>
                                    </m:r>
                                  </m:e>
                                  <m:sub>
                                    <m:r>
                                      <a:rPr lang="de-DE" sz="1800" i="1">
                                        <a:latin typeface="Cambria Math" panose="02040503050406030204" pitchFamily="18" charset="0"/>
                                      </a:rPr>
                                      <m:t>𝑖</m:t>
                                    </m:r>
                                  </m:sub>
                                  <m:sup>
                                    <m:r>
                                      <a:rPr lang="de-DE" sz="1800" i="1">
                                        <a:latin typeface="Cambria Math" panose="02040503050406030204" pitchFamily="18" charset="0"/>
                                      </a:rPr>
                                      <m:t>𝑡</m:t>
                                    </m:r>
                                    <m:r>
                                      <a:rPr lang="de-DE" sz="1800" i="1">
                                        <a:latin typeface="Cambria Math" panose="02040503050406030204" pitchFamily="18" charset="0"/>
                                      </a:rPr>
                                      <m:t>−1</m:t>
                                    </m:r>
                                  </m:sup>
                                </m:sSubSup>
                                <m:sSubSup>
                                  <m:sSubSupPr>
                                    <m:ctrlPr>
                                      <a:rPr lang="de-DE" sz="1800" i="1">
                                        <a:latin typeface="Cambria Math" panose="02040503050406030204" pitchFamily="18" charset="0"/>
                                      </a:rPr>
                                    </m:ctrlPr>
                                  </m:sSubSupPr>
                                  <m:e>
                                    <m:r>
                                      <a:rPr lang="de-DE" sz="1800" i="1">
                                        <a:latin typeface="Cambria Math" panose="02040503050406030204" pitchFamily="18" charset="0"/>
                                      </a:rPr>
                                      <m:t>𝑥</m:t>
                                    </m:r>
                                  </m:e>
                                  <m:sub>
                                    <m:r>
                                      <a:rPr lang="de-DE" sz="1800" i="1">
                                        <a:latin typeface="Cambria Math" panose="02040503050406030204" pitchFamily="18" charset="0"/>
                                      </a:rPr>
                                      <m:t>𝑖</m:t>
                                    </m:r>
                                  </m:sub>
                                  <m:sup>
                                    <m:r>
                                      <a:rPr lang="de-DE" sz="1800" i="1">
                                        <a:latin typeface="Cambria Math" panose="02040503050406030204" pitchFamily="18" charset="0"/>
                                      </a:rPr>
                                      <m:t>𝑡</m:t>
                                    </m:r>
                                    <m:r>
                                      <a:rPr lang="de-DE" sz="1800" i="1">
                                        <a:latin typeface="Cambria Math" panose="02040503050406030204" pitchFamily="18" charset="0"/>
                                      </a:rPr>
                                      <m:t>−1</m:t>
                                    </m:r>
                                  </m:sup>
                                </m:sSubSup>
                              </m:e>
                            </m:nary>
                          </m:den>
                        </m:f>
                        <m:r>
                          <a:rPr lang="de-DE" sz="1800" i="1">
                            <a:latin typeface="Cambria Math" panose="02040503050406030204" pitchFamily="18" charset="0"/>
                          </a:rPr>
                          <m:t>∙</m:t>
                        </m:r>
                        <m:sSubSup>
                          <m:sSubSupPr>
                            <m:ctrlPr>
                              <a:rPr lang="de-DE" sz="1800" i="1">
                                <a:latin typeface="Cambria Math" panose="02040503050406030204" pitchFamily="18" charset="0"/>
                              </a:rPr>
                            </m:ctrlPr>
                          </m:sSubSupPr>
                          <m:e>
                            <m:r>
                              <a:rPr lang="de-DE" sz="1800" i="1">
                                <a:latin typeface="Cambria Math" panose="02040503050406030204" pitchFamily="18" charset="0"/>
                              </a:rPr>
                              <m:t>𝐺𝐷𝑃</m:t>
                            </m:r>
                          </m:e>
                          <m:sub>
                            <m:r>
                              <a:rPr lang="de-DE" sz="1800" i="1">
                                <a:latin typeface="Cambria Math" panose="02040503050406030204" pitchFamily="18" charset="0"/>
                              </a:rPr>
                              <m:t>𝑡</m:t>
                            </m:r>
                            <m:r>
                              <a:rPr lang="de-DE" sz="1800" i="1">
                                <a:latin typeface="Cambria Math" panose="02040503050406030204" pitchFamily="18" charset="0"/>
                              </a:rPr>
                              <m:t>−1</m:t>
                            </m:r>
                          </m:sub>
                          <m:sup>
                            <m:r>
                              <a:rPr lang="de-DE" sz="1800" i="1">
                                <a:latin typeface="Cambria Math" panose="02040503050406030204" pitchFamily="18" charset="0"/>
                              </a:rPr>
                              <m:t>𝑟𝑒𝑎𝑙</m:t>
                            </m:r>
                          </m:sup>
                        </m:sSubSup>
                        <m:r>
                          <a:rPr lang="de-DE" sz="1800" i="1">
                            <a:latin typeface="Cambria Math" panose="02040503050406030204" pitchFamily="18" charset="0"/>
                          </a:rPr>
                          <m:t>(</m:t>
                        </m:r>
                        <m:r>
                          <a:rPr lang="de-DE" sz="1800" i="1">
                            <a:latin typeface="Cambria Math" panose="02040503050406030204" pitchFamily="18" charset="0"/>
                          </a:rPr>
                          <m:t>𝐼𝑛𝑑𝑒𝑥</m:t>
                        </m:r>
                        <m:r>
                          <a:rPr lang="de-DE" sz="1800" i="1">
                            <a:latin typeface="Cambria Math" panose="02040503050406030204" pitchFamily="18" charset="0"/>
                          </a:rPr>
                          <m:t>)</m:t>
                        </m:r>
                      </m:den>
                    </m:f>
                    <m:r>
                      <a:rPr lang="de-DE" sz="1800" i="1">
                        <a:latin typeface="Cambria Math" panose="02040503050406030204" pitchFamily="18" charset="0"/>
                      </a:rPr>
                      <m:t>∙100</m:t>
                    </m:r>
                  </m:oMath>
                </a14:m>
                <a:endParaRPr lang="de-DE" sz="1800" dirty="0"/>
              </a:p>
              <a:p>
                <a:endParaRPr lang="de-DE" dirty="0"/>
              </a:p>
              <a:p>
                <a:endParaRPr lang="de-DE" dirty="0"/>
              </a:p>
              <a:p>
                <a:endParaRPr lang="de-DE" sz="2000" dirty="0"/>
              </a:p>
              <a:p>
                <a:endParaRPr lang="de-DE" sz="2400" dirty="0"/>
              </a:p>
              <a:p>
                <a:endParaRPr lang="de-DE" sz="2400" dirty="0"/>
              </a:p>
              <a:p>
                <a:endParaRPr lang="de-DE" sz="2400" dirty="0"/>
              </a:p>
            </p:txBody>
          </p:sp>
        </mc:Choice>
        <mc:Fallback>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0160" y="0"/>
                <a:ext cx="12181840" cy="5976664"/>
              </a:xfrm>
              <a:prstGeom prst="rect">
                <a:avLst/>
              </a:prstGeom>
              <a:blipFill>
                <a:blip r:embed="rId2"/>
                <a:stretch>
                  <a:fillRect l="-450" b="-10102"/>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F8ABEE3-8C06-E052-EBC3-CC8CE93C3B0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0395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mc:AlternateContent xmlns:mc="http://schemas.openxmlformats.org/markup-compatibility/2006">
        <mc:Choice xmlns:a14="http://schemas.microsoft.com/office/drawing/2010/main" Requires="a14">
          <p:sp>
            <p:nvSpPr>
              <p:cNvPr id="2" name="Textfeld 1">
                <a:extLst>
                  <a:ext uri="{FF2B5EF4-FFF2-40B4-BE49-F238E27FC236}">
                    <a16:creationId xmlns:a16="http://schemas.microsoft.com/office/drawing/2014/main" id="{7143E70F-60CA-97C0-4E3E-107050B79803}"/>
                  </a:ext>
                </a:extLst>
              </p:cNvPr>
              <p:cNvSpPr txBox="1"/>
              <p:nvPr/>
            </p:nvSpPr>
            <p:spPr>
              <a:xfrm>
                <a:off x="-10160" y="1"/>
                <a:ext cx="12192000" cy="5222240"/>
              </a:xfrm>
              <a:prstGeom prst="rect">
                <a:avLst/>
              </a:prstGeom>
              <a:noFill/>
            </p:spPr>
            <p:txBody>
              <a:bodyPr wrap="square" rtlCol="0">
                <a:noAutofit/>
              </a:bodyPr>
              <a:lstStyle/>
              <a:p>
                <a:r>
                  <a:rPr lang="en-US" u="sng"/>
                  <a:t>Simple forecast: </a:t>
                </a:r>
                <a:r>
                  <a:rPr lang="en-US"/>
                  <a:t>Repeat the last data point</a:t>
                </a:r>
              </a:p>
              <a:p>
                <a:endParaRPr lang="en-US"/>
              </a:p>
              <a:p>
                <a:r>
                  <a:rPr lang="en-US" u="sng"/>
                  <a:t>Moving average</a:t>
                </a:r>
                <a:r>
                  <a:rPr lang="en-US"/>
                  <a:t>: </a:t>
                </a:r>
                <a14:m>
                  <m:oMath xmlns:m="http://schemas.openxmlformats.org/officeDocument/2006/math">
                    <m:sSub>
                      <m:sSubPr>
                        <m:ctrlPr>
                          <a:rPr lang="de-DE" i="1">
                            <a:solidFill>
                              <a:srgbClr val="000000"/>
                            </a:solidFill>
                            <a:latin typeface="Cambria Math" panose="02040503050406030204" pitchFamily="18" charset="0"/>
                          </a:rPr>
                        </m:ctrlPr>
                      </m:sSubPr>
                      <m:e>
                        <m:acc>
                          <m:accPr>
                            <m:chr m:val="̂"/>
                            <m:ctrlPr>
                              <a:rPr lang="de-DE"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𝑦</m:t>
                            </m:r>
                          </m:e>
                        </m:acc>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+1</m:t>
                        </m:r>
                      </m:sub>
                    </m:sSub>
                    <m:r>
                      <a:rPr lang="de-DE" i="1">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r>
                          <a:rPr lang="de-DE" i="1">
                            <a:solidFill>
                              <a:srgbClr val="000000"/>
                            </a:solidFill>
                            <a:latin typeface="Cambria Math" panose="02040503050406030204" pitchFamily="18" charset="0"/>
                          </a:rPr>
                          <m:t>1</m:t>
                        </m:r>
                      </m:num>
                      <m:den>
                        <m:r>
                          <a:rPr lang="de-DE" i="1">
                            <a:solidFill>
                              <a:srgbClr val="000000"/>
                            </a:solidFill>
                            <a:latin typeface="Cambria Math" panose="02040503050406030204" pitchFamily="18" charset="0"/>
                          </a:rPr>
                          <m:t>h</m:t>
                        </m:r>
                      </m:den>
                    </m:f>
                    <m:r>
                      <a:rPr lang="de-DE" i="1">
                        <a:solidFill>
                          <a:srgbClr val="000000"/>
                        </a:solidFill>
                        <a:latin typeface="Cambria Math" panose="02040503050406030204" pitchFamily="18" charset="0"/>
                      </a:rPr>
                      <m:t>⋅</m:t>
                    </m:r>
                    <m:nary>
                      <m:naryPr>
                        <m:chr m:val="∑"/>
                        <m:ctrlPr>
                          <a:rPr lang="de-DE" i="1">
                            <a:solidFill>
                              <a:srgbClr val="000000"/>
                            </a:solidFill>
                            <a:latin typeface="Cambria Math" panose="02040503050406030204" pitchFamily="18" charset="0"/>
                          </a:rPr>
                        </m:ctrlPr>
                      </m:naryPr>
                      <m:sub>
                        <m:r>
                          <a:rPr lang="de-DE" i="1">
                            <a:solidFill>
                              <a:srgbClr val="000000"/>
                            </a:solidFill>
                            <a:latin typeface="Cambria Math" panose="02040503050406030204" pitchFamily="18" charset="0"/>
                          </a:rPr>
                          <m:t>𝑖</m:t>
                        </m:r>
                        <m:r>
                          <a:rPr lang="de-DE" i="1">
                            <a:solidFill>
                              <a:srgbClr val="000000"/>
                            </a:solidFill>
                            <a:latin typeface="Cambria Math" panose="02040503050406030204" pitchFamily="18" charset="0"/>
                          </a:rPr>
                          <m:t>=1</m:t>
                        </m:r>
                      </m:sub>
                      <m:sup>
                        <m:r>
                          <a:rPr lang="de-DE" i="1">
                            <a:solidFill>
                              <a:srgbClr val="000000"/>
                            </a:solidFill>
                            <a:latin typeface="Cambria Math" panose="02040503050406030204" pitchFamily="18" charset="0"/>
                          </a:rPr>
                          <m:t>h</m:t>
                        </m:r>
                      </m:sup>
                      <m:e>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𝑦</m:t>
                            </m:r>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m:t>
                            </m:r>
                            <m:r>
                              <a:rPr lang="de-DE" i="1">
                                <a:solidFill>
                                  <a:srgbClr val="000000"/>
                                </a:solidFill>
                                <a:latin typeface="Cambria Math" panose="02040503050406030204" pitchFamily="18" charset="0"/>
                              </a:rPr>
                              <m:t>𝑖</m:t>
                            </m:r>
                            <m:r>
                              <a:rPr lang="de-DE" i="1">
                                <a:solidFill>
                                  <a:srgbClr val="000000"/>
                                </a:solidFill>
                                <a:latin typeface="Cambria Math" panose="02040503050406030204" pitchFamily="18" charset="0"/>
                              </a:rPr>
                              <m:t>+1</m:t>
                            </m:r>
                          </m:sub>
                        </m:sSub>
                      </m:e>
                    </m:nary>
                  </m:oMath>
                </a14:m>
                <a:endParaRPr lang="en-US"/>
              </a:p>
              <a:p>
                <a:endParaRPr lang="en-US"/>
              </a:p>
              <a:p>
                <a:r>
                  <a:rPr lang="en-US"/>
                  <a:t>Smoothing the data with the </a:t>
                </a:r>
                <a:r>
                  <a:rPr lang="en-US" u="sng"/>
                  <a:t>centered moving average </a:t>
                </a:r>
                <a:r>
                  <a:rPr lang="en-US"/>
                  <a:t>(usually h → odd): </a:t>
                </a:r>
              </a:p>
              <a:p>
                <a:pPr/>
                <a14:m>
                  <m:oMathPara xmlns:m="http://schemas.openxmlformats.org/officeDocument/2006/math">
                    <m:oMathParaPr>
                      <m:jc m:val="centerGroup"/>
                    </m:oMathParaPr>
                    <m:oMath xmlns:m="http://schemas.openxmlformats.org/officeDocument/2006/math">
                      <m:sSub>
                        <m:sSubPr>
                          <m:ctrlPr>
                            <a:rPr lang="de-DE" i="1" smtClean="0">
                              <a:solidFill>
                                <a:srgbClr val="000000"/>
                              </a:solidFill>
                              <a:latin typeface="Cambria Math" panose="02040503050406030204" pitchFamily="18" charset="0"/>
                            </a:rPr>
                          </m:ctrlPr>
                        </m:sSubPr>
                        <m:e>
                          <m:acc>
                            <m:accPr>
                              <m:chr m:val="̂"/>
                              <m:ctrlPr>
                                <a:rPr lang="de-DE"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𝑦</m:t>
                              </m:r>
                            </m:e>
                          </m:acc>
                        </m:e>
                        <m:sub>
                          <m:r>
                            <a:rPr lang="de-DE" i="1">
                              <a:solidFill>
                                <a:srgbClr val="000000"/>
                              </a:solidFill>
                              <a:latin typeface="Cambria Math" panose="02040503050406030204" pitchFamily="18" charset="0"/>
                            </a:rPr>
                            <m:t>𝑡</m:t>
                          </m:r>
                          <m:r>
                            <a:rPr lang="de-DE" b="0" i="1" smtClean="0">
                              <a:solidFill>
                                <a:srgbClr val="000000"/>
                              </a:solidFill>
                              <a:latin typeface="Cambria Math" panose="02040503050406030204" pitchFamily="18" charset="0"/>
                            </a:rPr>
                            <m:t>−(</m:t>
                          </m:r>
                          <m:r>
                            <a:rPr lang="de-DE" b="0" i="1" smtClean="0">
                              <a:solidFill>
                                <a:srgbClr val="000000"/>
                              </a:solidFill>
                              <a:latin typeface="Cambria Math" panose="02040503050406030204" pitchFamily="18" charset="0"/>
                            </a:rPr>
                            <m:t>h</m:t>
                          </m:r>
                          <m:r>
                            <a:rPr lang="de-DE" b="0" i="1" smtClean="0">
                              <a:solidFill>
                                <a:srgbClr val="000000"/>
                              </a:solidFill>
                              <a:latin typeface="Cambria Math" panose="02040503050406030204" pitchFamily="18" charset="0"/>
                            </a:rPr>
                            <m:t>−1)/2</m:t>
                          </m:r>
                        </m:sub>
                      </m:sSub>
                      <m:r>
                        <a:rPr lang="de-DE" i="1">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r>
                            <a:rPr lang="de-DE" i="1">
                              <a:solidFill>
                                <a:srgbClr val="000000"/>
                              </a:solidFill>
                              <a:latin typeface="Cambria Math" panose="02040503050406030204" pitchFamily="18" charset="0"/>
                            </a:rPr>
                            <m:t>1</m:t>
                          </m:r>
                        </m:num>
                        <m:den>
                          <m:r>
                            <a:rPr lang="de-DE" i="1">
                              <a:solidFill>
                                <a:srgbClr val="000000"/>
                              </a:solidFill>
                              <a:latin typeface="Cambria Math" panose="02040503050406030204" pitchFamily="18" charset="0"/>
                            </a:rPr>
                            <m:t>h</m:t>
                          </m:r>
                        </m:den>
                      </m:f>
                      <m:r>
                        <a:rPr lang="de-DE" i="1">
                          <a:solidFill>
                            <a:srgbClr val="000000"/>
                          </a:solidFill>
                          <a:latin typeface="Cambria Math" panose="02040503050406030204" pitchFamily="18" charset="0"/>
                        </a:rPr>
                        <m:t>⋅</m:t>
                      </m:r>
                      <m:nary>
                        <m:naryPr>
                          <m:chr m:val="∑"/>
                          <m:ctrlPr>
                            <a:rPr lang="de-DE" i="1">
                              <a:solidFill>
                                <a:srgbClr val="000000"/>
                              </a:solidFill>
                              <a:latin typeface="Cambria Math" panose="02040503050406030204" pitchFamily="18" charset="0"/>
                            </a:rPr>
                          </m:ctrlPr>
                        </m:naryPr>
                        <m:sub>
                          <m:r>
                            <a:rPr lang="de-DE" i="1">
                              <a:solidFill>
                                <a:srgbClr val="000000"/>
                              </a:solidFill>
                              <a:latin typeface="Cambria Math" panose="02040503050406030204" pitchFamily="18" charset="0"/>
                            </a:rPr>
                            <m:t>𝑖</m:t>
                          </m:r>
                          <m:r>
                            <a:rPr lang="de-DE" i="1">
                              <a:solidFill>
                                <a:srgbClr val="000000"/>
                              </a:solidFill>
                              <a:latin typeface="Cambria Math" panose="02040503050406030204" pitchFamily="18" charset="0"/>
                            </a:rPr>
                            <m:t>=1</m:t>
                          </m:r>
                        </m:sub>
                        <m:sup>
                          <m:r>
                            <a:rPr lang="de-DE" i="1">
                              <a:solidFill>
                                <a:srgbClr val="000000"/>
                              </a:solidFill>
                              <a:latin typeface="Cambria Math" panose="02040503050406030204" pitchFamily="18" charset="0"/>
                            </a:rPr>
                            <m:t>h</m:t>
                          </m:r>
                        </m:sup>
                        <m:e>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𝑦</m:t>
                              </m:r>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m:t>
                              </m:r>
                              <m:r>
                                <a:rPr lang="de-DE" i="1">
                                  <a:solidFill>
                                    <a:srgbClr val="000000"/>
                                  </a:solidFill>
                                  <a:latin typeface="Cambria Math" panose="02040503050406030204" pitchFamily="18" charset="0"/>
                                </a:rPr>
                                <m:t>𝑖</m:t>
                              </m:r>
                              <m:r>
                                <a:rPr lang="de-DE" i="1">
                                  <a:solidFill>
                                    <a:srgbClr val="000000"/>
                                  </a:solidFill>
                                  <a:latin typeface="Cambria Math" panose="02040503050406030204" pitchFamily="18" charset="0"/>
                                </a:rPr>
                                <m:t>+1</m:t>
                              </m:r>
                            </m:sub>
                          </m:sSub>
                        </m:e>
                      </m:nary>
                    </m:oMath>
                  </m:oMathPara>
                </a14:m>
                <a:endParaRPr lang="en-US"/>
              </a:p>
              <a:p>
                <a:pPr/>
                <a:endParaRPr lang="en-US"/>
              </a:p>
              <a:p>
                <a:r>
                  <a:rPr lang="de-DE" u="sng"/>
                  <a:t>Exponential smoothing</a:t>
                </a:r>
                <a:r>
                  <a:rPr lang="de-DE" b="1"/>
                  <a:t>: </a:t>
                </a:r>
                <a14:m>
                  <m:oMath xmlns:m="http://schemas.openxmlformats.org/officeDocument/2006/math">
                    <m:sSub>
                      <m:sSubPr>
                        <m:ctrlPr>
                          <a:rPr lang="de-DE" i="1" smtClean="0">
                            <a:solidFill>
                              <a:srgbClr val="000000"/>
                            </a:solidFill>
                            <a:latin typeface="Cambria Math" panose="02040503050406030204" pitchFamily="18" charset="0"/>
                          </a:rPr>
                        </m:ctrlPr>
                      </m:sSubPr>
                      <m:e>
                        <m:acc>
                          <m:accPr>
                            <m:chr m:val="̂"/>
                            <m:ctrlPr>
                              <a:rPr lang="de-DE"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𝑦</m:t>
                            </m:r>
                          </m:e>
                        </m:acc>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+1</m:t>
                        </m:r>
                      </m:sub>
                    </m:sSub>
                    <m:r>
                      <a:rPr lang="de-DE" b="0" i="1" smtClean="0">
                        <a:solidFill>
                          <a:srgbClr val="000000"/>
                        </a:solidFill>
                        <a:latin typeface="Cambria Math" panose="02040503050406030204" pitchFamily="18" charset="0"/>
                      </a:rPr>
                      <m:t>   =           </m:t>
                    </m:r>
                    <m:r>
                      <a:rPr lang="de-DE" b="0" i="1" smtClean="0">
                        <a:solidFill>
                          <a:srgbClr val="000000"/>
                        </a:solidFill>
                        <a:latin typeface="Cambria Math" panose="02040503050406030204" pitchFamily="18" charset="0"/>
                        <a:ea typeface="Cambria Math" panose="02040503050406030204" pitchFamily="18" charset="0"/>
                      </a:rPr>
                      <m:t>𝛼</m:t>
                    </m:r>
                    <m:r>
                      <a:rPr lang="de-DE" b="0" i="1" smtClean="0">
                        <a:solidFill>
                          <a:srgbClr val="000000"/>
                        </a:solidFill>
                        <a:latin typeface="Cambria Math" panose="02040503050406030204" pitchFamily="18" charset="0"/>
                        <a:ea typeface="Cambria Math" panose="02040503050406030204" pitchFamily="18" charset="0"/>
                      </a:rPr>
                      <m:t>      </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b="0" i="1" smtClean="0">
                            <a:solidFill>
                              <a:srgbClr val="000000"/>
                            </a:solidFill>
                            <a:latin typeface="Cambria Math" panose="02040503050406030204" pitchFamily="18" charset="0"/>
                          </a:rPr>
                          <m:t>𝑡</m:t>
                        </m:r>
                      </m:sub>
                    </m:sSub>
                    <m:r>
                      <a:rPr lang="de-DE" b="0" i="1" smtClean="0">
                        <a:solidFill>
                          <a:srgbClr val="000000"/>
                        </a:solidFill>
                        <a:latin typeface="Cambria Math" panose="02040503050406030204" pitchFamily="18" charset="0"/>
                      </a:rPr>
                      <m:t>    +    </m:t>
                    </m:r>
                    <m:d>
                      <m:dPr>
                        <m:ctrlPr>
                          <a:rPr lang="de-DE" b="0" i="1" smtClean="0">
                            <a:solidFill>
                              <a:srgbClr val="000000"/>
                            </a:solidFill>
                            <a:latin typeface="Cambria Math" panose="02040503050406030204" pitchFamily="18" charset="0"/>
                          </a:rPr>
                        </m:ctrlPr>
                      </m:dPr>
                      <m:e>
                        <m:r>
                          <a:rPr lang="de-DE" b="0" i="1" smtClean="0">
                            <a:solidFill>
                              <a:srgbClr val="000000"/>
                            </a:solidFill>
                            <a:latin typeface="Cambria Math" panose="02040503050406030204" pitchFamily="18" charset="0"/>
                          </a:rPr>
                          <m:t>1−</m:t>
                        </m:r>
                        <m:r>
                          <a:rPr lang="de-DE" i="1">
                            <a:solidFill>
                              <a:srgbClr val="000000"/>
                            </a:solidFill>
                            <a:latin typeface="Cambria Math" panose="02040503050406030204" pitchFamily="18" charset="0"/>
                            <a:ea typeface="Cambria Math" panose="02040503050406030204" pitchFamily="18" charset="0"/>
                          </a:rPr>
                          <m:t>𝛼</m:t>
                        </m:r>
                      </m:e>
                    </m:d>
                    <m:r>
                      <a:rPr lang="de-DE" b="0" i="0" smtClean="0">
                        <a:solidFill>
                          <a:srgbClr val="000000"/>
                        </a:solidFill>
                        <a:latin typeface="Cambria Math" panose="02040503050406030204" pitchFamily="18" charset="0"/>
                        <a:ea typeface="Cambria Math" panose="02040503050406030204" pitchFamily="18" charset="0"/>
                      </a:rPr>
                      <m:t>    </m:t>
                    </m:r>
                    <m:sSub>
                      <m:sSubPr>
                        <m:ctrlPr>
                          <a:rPr lang="de-DE" i="1">
                            <a:solidFill>
                              <a:srgbClr val="000000"/>
                            </a:solidFill>
                            <a:latin typeface="Cambria Math" panose="02040503050406030204" pitchFamily="18" charset="0"/>
                          </a:rPr>
                        </m:ctrlPr>
                      </m:sSubPr>
                      <m:e>
                        <m:acc>
                          <m:accPr>
                            <m:chr m:val="̂"/>
                            <m:ctrlPr>
                              <a:rPr lang="de-DE"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𝑦</m:t>
                            </m:r>
                          </m:e>
                        </m:acc>
                      </m:e>
                      <m:sub>
                        <m:r>
                          <a:rPr lang="de-DE" i="1">
                            <a:solidFill>
                              <a:srgbClr val="000000"/>
                            </a:solidFill>
                            <a:latin typeface="Cambria Math" panose="02040503050406030204" pitchFamily="18" charset="0"/>
                          </a:rPr>
                          <m:t>𝑡</m:t>
                        </m:r>
                      </m:sub>
                    </m:sSub>
                  </m:oMath>
                </a14:m>
                <a:r>
                  <a:rPr lang="de-DE" dirty="0"/>
                  <a:t> </a:t>
                </a:r>
                <a14:m>
                  <m:oMath xmlns:m="http://schemas.openxmlformats.org/officeDocument/2006/math">
                    <m:r>
                      <a:rPr lang="de-DE" smtClean="0">
                        <a:solidFill>
                          <a:srgbClr val="000000"/>
                        </a:solidFill>
                        <a:latin typeface="Cambria Math" panose="02040503050406030204" pitchFamily="18" charset="0"/>
                        <a:ea typeface="Cambria Math" panose="02040503050406030204" pitchFamily="18" charset="0"/>
                      </a:rPr>
                      <m:t>(</m:t>
                    </m:r>
                    <m:r>
                      <a:rPr lang="de-DE" b="0" i="0" smtClean="0">
                        <a:solidFill>
                          <a:srgbClr val="000000"/>
                        </a:solidFill>
                        <a:latin typeface="Cambria Math" panose="02040503050406030204" pitchFamily="18" charset="0"/>
                        <a:ea typeface="Cambria Math" panose="02040503050406030204" pitchFamily="18" charset="0"/>
                      </a:rPr>
                      <m:t>0</m:t>
                    </m:r>
                    <m:r>
                      <a:rPr lang="de-DE" i="1">
                        <a:solidFill>
                          <a:srgbClr val="000000"/>
                        </a:solidFill>
                        <a:latin typeface="Cambria Math" panose="02040503050406030204" pitchFamily="18" charset="0"/>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𝛼</m:t>
                    </m:r>
                    <m:r>
                      <a:rPr lang="de-DE" i="1" smtClean="0">
                        <a:solidFill>
                          <a:srgbClr val="000000"/>
                        </a:solidFill>
                        <a:latin typeface="Cambria Math" panose="02040503050406030204" pitchFamily="18" charset="0"/>
                        <a:ea typeface="Cambria Math" panose="02040503050406030204" pitchFamily="18" charset="0"/>
                      </a:rPr>
                      <m:t>≤</m:t>
                    </m:r>
                    <m:r>
                      <a:rPr lang="de-DE" b="0" i="1" smtClean="0">
                        <a:solidFill>
                          <a:srgbClr val="000000"/>
                        </a:solidFill>
                        <a:latin typeface="Cambria Math" panose="02040503050406030204" pitchFamily="18" charset="0"/>
                        <a:ea typeface="Cambria Math" panose="02040503050406030204" pitchFamily="18" charset="0"/>
                      </a:rPr>
                      <m:t>1</m:t>
                    </m:r>
                  </m:oMath>
                </a14:m>
                <a:r>
                  <a:rPr lang="de-DE"/>
                  <a:t>) </a:t>
                </a:r>
                <a14:m>
                  <m:oMath xmlns:m="http://schemas.openxmlformats.org/officeDocument/2006/math">
                    <m:sSub>
                      <m:sSubPr>
                        <m:ctrlPr>
                          <a:rPr lang="de-DE" i="1" smtClean="0">
                            <a:solidFill>
                              <a:srgbClr val="000000"/>
                            </a:solidFill>
                            <a:latin typeface="Cambria Math" panose="02040503050406030204" pitchFamily="18" charset="0"/>
                          </a:rPr>
                        </m:ctrlPr>
                      </m:sSubPr>
                      <m:e>
                        <m:acc>
                          <m:accPr>
                            <m:chr m:val="̂"/>
                            <m:ctrlPr>
                              <a:rPr lang="de-DE"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𝑦</m:t>
                            </m:r>
                          </m:e>
                        </m:acc>
                      </m:e>
                      <m:sub>
                        <m:r>
                          <a:rPr lang="de-DE" b="0" i="1" smtClean="0">
                            <a:solidFill>
                              <a:srgbClr val="000000"/>
                            </a:solidFill>
                            <a:latin typeface="Cambria Math" panose="02040503050406030204" pitchFamily="18" charset="0"/>
                          </a:rPr>
                          <m:t>0</m:t>
                        </m:r>
                      </m:sub>
                    </m:sSub>
                    <m:r>
                      <a:rPr lang="de-DE" b="0"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b="0" i="1" smtClean="0">
                            <a:solidFill>
                              <a:srgbClr val="000000"/>
                            </a:solidFill>
                            <a:latin typeface="Cambria Math" panose="02040503050406030204" pitchFamily="18" charset="0"/>
                          </a:rPr>
                          <m:t>0</m:t>
                        </m:r>
                      </m:sub>
                    </m:sSub>
                  </m:oMath>
                </a14:m>
                <a:endParaRPr lang="de-DE" dirty="0"/>
              </a:p>
              <a:p>
                <a:endParaRPr lang="de-DE" dirty="0"/>
              </a:p>
              <a:p>
                <a:r>
                  <a:rPr lang="de-DE" u="sng"/>
                  <a:t>Average growth rate</a:t>
                </a:r>
                <a:r>
                  <a:rPr lang="de-DE"/>
                  <a:t>: </a:t>
                </a:r>
              </a:p>
              <a:p>
                <a14:m>
                  <m:oMath xmlns:m="http://schemas.openxmlformats.org/officeDocument/2006/math">
                    <m:sSup>
                      <m:sSupPr>
                        <m:ctrlPr>
                          <a:rPr lang="de-DE" i="1" smtClean="0">
                            <a:solidFill>
                              <a:srgbClr val="000000"/>
                            </a:solidFill>
                            <a:latin typeface="Cambria Math" panose="02040503050406030204" pitchFamily="18" charset="0"/>
                          </a:rPr>
                        </m:ctrlPr>
                      </m:sSupPr>
                      <m:e>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rPr>
                              <m:t>0</m:t>
                            </m:r>
                          </m:sub>
                        </m:sSub>
                        <m:d>
                          <m:dPr>
                            <m:ctrlPr>
                              <a:rPr lang="de-DE" i="1">
                                <a:solidFill>
                                  <a:srgbClr val="000000"/>
                                </a:solidFill>
                                <a:latin typeface="Cambria Math" panose="02040503050406030204" pitchFamily="18" charset="0"/>
                              </a:rPr>
                            </m:ctrlPr>
                          </m:dPr>
                          <m:e>
                            <m:r>
                              <a:rPr lang="de-DE" i="1">
                                <a:solidFill>
                                  <a:srgbClr val="000000"/>
                                </a:solidFill>
                                <a:latin typeface="Cambria Math" panose="02040503050406030204" pitchFamily="18" charset="0"/>
                              </a:rPr>
                              <m:t>1</m:t>
                            </m:r>
                            <m:r>
                              <a:rPr lang="de-DE" b="0" i="1" smtClean="0">
                                <a:solidFill>
                                  <a:srgbClr val="000000"/>
                                </a:solidFill>
                                <a:latin typeface="Cambria Math" panose="02040503050406030204" pitchFamily="18" charset="0"/>
                              </a:rPr>
                              <m:t>+</m:t>
                            </m:r>
                            <m:r>
                              <a:rPr lang="de-DE" b="0" i="1" smtClean="0">
                                <a:solidFill>
                                  <a:srgbClr val="000000"/>
                                </a:solidFill>
                                <a:latin typeface="Cambria Math" panose="02040503050406030204" pitchFamily="18" charset="0"/>
                              </a:rPr>
                              <m:t>𝑔</m:t>
                            </m:r>
                          </m:e>
                        </m:d>
                      </m:e>
                      <m:sup>
                        <m:r>
                          <a:rPr lang="de-DE" b="0" i="1" smtClean="0">
                            <a:solidFill>
                              <a:srgbClr val="000000"/>
                            </a:solidFill>
                            <a:latin typeface="Cambria Math" panose="02040503050406030204" pitchFamily="18" charset="0"/>
                          </a:rPr>
                          <m:t>𝑛</m:t>
                        </m:r>
                      </m:sup>
                    </m:sSup>
                    <m:r>
                      <a:rPr lang="de-DE" b="0"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b="0" i="1" smtClean="0">
                            <a:solidFill>
                              <a:srgbClr val="000000"/>
                            </a:solidFill>
                            <a:latin typeface="Cambria Math" panose="02040503050406030204" pitchFamily="18" charset="0"/>
                          </a:rPr>
                          <m:t>𝑛</m:t>
                        </m:r>
                      </m:sub>
                    </m:sSub>
                  </m:oMath>
                </a14:m>
                <a:r>
                  <a:rPr lang="de-DE"/>
                  <a:t> →	</a:t>
                </a:r>
                <a:r>
                  <a:rPr lang="de-DE">
                    <a:solidFill>
                      <a:srgbClr val="000000"/>
                    </a:solidFill>
                  </a:rPr>
                  <a:t> </a:t>
                </a:r>
                <a14:m>
                  <m:oMath xmlns:m="http://schemas.openxmlformats.org/officeDocument/2006/math">
                    <m:r>
                      <a:rPr lang="de-DE" i="1">
                        <a:solidFill>
                          <a:srgbClr val="000000"/>
                        </a:solidFill>
                        <a:latin typeface="Cambria Math" panose="02040503050406030204" pitchFamily="18" charset="0"/>
                      </a:rPr>
                      <m:t>𝑔</m:t>
                    </m:r>
                    <m:r>
                      <a:rPr lang="de-DE" b="0" i="1" smtClean="0">
                        <a:solidFill>
                          <a:srgbClr val="000000"/>
                        </a:solidFill>
                        <a:latin typeface="Cambria Math" panose="02040503050406030204" pitchFamily="18" charset="0"/>
                      </a:rPr>
                      <m:t>=</m:t>
                    </m:r>
                    <m:sSup>
                      <m:sSupPr>
                        <m:ctrlPr>
                          <a:rPr lang="de-DE" i="1">
                            <a:solidFill>
                              <a:srgbClr val="000000"/>
                            </a:solidFill>
                            <a:latin typeface="Cambria Math" panose="02040503050406030204" pitchFamily="18" charset="0"/>
                          </a:rPr>
                        </m:ctrlPr>
                      </m:sSupPr>
                      <m:e>
                        <m:d>
                          <m:dPr>
                            <m:ctrlPr>
                              <a:rPr lang="de-DE" i="1" smtClean="0">
                                <a:solidFill>
                                  <a:srgbClr val="000000"/>
                                </a:solidFill>
                                <a:latin typeface="Cambria Math" panose="02040503050406030204" pitchFamily="18" charset="0"/>
                              </a:rPr>
                            </m:ctrlPr>
                          </m:dPr>
                          <m:e>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rPr>
                                      <m:t>𝑛</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rPr>
                                      <m:t>0</m:t>
                                    </m:r>
                                  </m:sub>
                                </m:sSub>
                              </m:den>
                            </m:f>
                          </m:e>
                        </m:d>
                      </m:e>
                      <m:sup>
                        <m:f>
                          <m:fPr>
                            <m:ctrlPr>
                              <a:rPr lang="de-DE" i="1">
                                <a:solidFill>
                                  <a:srgbClr val="000000"/>
                                </a:solidFill>
                                <a:latin typeface="Cambria Math" panose="02040503050406030204" pitchFamily="18" charset="0"/>
                              </a:rPr>
                            </m:ctrlPr>
                          </m:fPr>
                          <m:num>
                            <m:r>
                              <a:rPr lang="de-DE" b="0" i="1" smtClean="0">
                                <a:solidFill>
                                  <a:srgbClr val="000000"/>
                                </a:solidFill>
                                <a:latin typeface="Cambria Math" panose="02040503050406030204" pitchFamily="18" charset="0"/>
                              </a:rPr>
                              <m:t>1</m:t>
                            </m:r>
                          </m:num>
                          <m:den>
                            <m:r>
                              <a:rPr lang="de-DE" b="0" i="1" smtClean="0">
                                <a:solidFill>
                                  <a:srgbClr val="000000"/>
                                </a:solidFill>
                                <a:latin typeface="Cambria Math" panose="02040503050406030204" pitchFamily="18" charset="0"/>
                              </a:rPr>
                              <m:t>𝑛</m:t>
                            </m:r>
                          </m:den>
                        </m:f>
                      </m:sup>
                    </m:sSup>
                    <m:r>
                      <a:rPr lang="de-DE" b="0" i="1" smtClean="0">
                        <a:solidFill>
                          <a:srgbClr val="000000"/>
                        </a:solidFill>
                        <a:latin typeface="Cambria Math" panose="02040503050406030204" pitchFamily="18" charset="0"/>
                      </a:rPr>
                      <m:t>−1=</m:t>
                    </m:r>
                    <m:sSup>
                      <m:sSupPr>
                        <m:ctrlPr>
                          <a:rPr lang="de-DE" i="1">
                            <a:solidFill>
                              <a:srgbClr val="000000"/>
                            </a:solidFill>
                            <a:latin typeface="Cambria Math" panose="02040503050406030204" pitchFamily="18" charset="0"/>
                          </a:rPr>
                        </m:ctrlPr>
                      </m:sSupPr>
                      <m:e>
                        <m:d>
                          <m:dPr>
                            <m:ctrlPr>
                              <a:rPr lang="de-DE" i="1">
                                <a:solidFill>
                                  <a:srgbClr val="000000"/>
                                </a:solidFill>
                                <a:latin typeface="Cambria Math" panose="02040503050406030204" pitchFamily="18" charset="0"/>
                              </a:rPr>
                            </m:ctrlPr>
                          </m:dPr>
                          <m:e>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rPr>
                                      <m:t>𝑛</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b="0" i="1" smtClean="0">
                                        <a:solidFill>
                                          <a:srgbClr val="000000"/>
                                        </a:solidFill>
                                        <a:latin typeface="Cambria Math" panose="02040503050406030204" pitchFamily="18" charset="0"/>
                                        <a:ea typeface="Cambria Math" panose="02040503050406030204" pitchFamily="18" charset="0"/>
                                      </a:rPr>
                                      <m:t>𝑛</m:t>
                                    </m:r>
                                    <m:r>
                                      <a:rPr lang="de-DE" b="0" i="1" smtClean="0">
                                        <a:solidFill>
                                          <a:srgbClr val="000000"/>
                                        </a:solidFill>
                                        <a:latin typeface="Cambria Math" panose="02040503050406030204" pitchFamily="18" charset="0"/>
                                        <a:ea typeface="Cambria Math" panose="02040503050406030204" pitchFamily="18" charset="0"/>
                                      </a:rPr>
                                      <m:t>−1</m:t>
                                    </m:r>
                                  </m:sub>
                                </m:sSub>
                              </m:den>
                            </m:f>
                            <m:r>
                              <a:rPr lang="de-DE" i="1" smtClean="0">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ea typeface="Cambria Math" panose="02040503050406030204" pitchFamily="18" charset="0"/>
                                      </a:rPr>
                                      <m:t>𝑛</m:t>
                                    </m:r>
                                    <m:r>
                                      <a:rPr lang="de-DE" i="1">
                                        <a:solidFill>
                                          <a:srgbClr val="000000"/>
                                        </a:solidFill>
                                        <a:latin typeface="Cambria Math" panose="02040503050406030204" pitchFamily="18" charset="0"/>
                                        <a:ea typeface="Cambria Math" panose="02040503050406030204" pitchFamily="18" charset="0"/>
                                      </a:rPr>
                                      <m:t>−1</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ea typeface="Cambria Math" panose="02040503050406030204" pitchFamily="18" charset="0"/>
                                      </a:rPr>
                                      <m:t>𝑛</m:t>
                                    </m:r>
                                    <m:r>
                                      <a:rPr lang="de-DE" i="1">
                                        <a:solidFill>
                                          <a:srgbClr val="000000"/>
                                        </a:solidFill>
                                        <a:latin typeface="Cambria Math" panose="02040503050406030204" pitchFamily="18" charset="0"/>
                                        <a:ea typeface="Cambria Math" panose="02040503050406030204" pitchFamily="18" charset="0"/>
                                      </a:rPr>
                                      <m:t>−2</m:t>
                                    </m:r>
                                  </m:sub>
                                </m:sSub>
                              </m:den>
                            </m:f>
                            <m:r>
                              <a:rPr lang="de-DE" i="1">
                                <a:solidFill>
                                  <a:srgbClr val="000000"/>
                                </a:solidFill>
                                <a:latin typeface="Cambria Math" panose="02040503050406030204" pitchFamily="18" charset="0"/>
                              </a:rPr>
                              <m:t>∙</m:t>
                            </m:r>
                            <m:r>
                              <a:rPr lang="de-DE" b="0" i="1" smtClean="0">
                                <a:solidFill>
                                  <a:srgbClr val="000000"/>
                                </a:solidFill>
                                <a:latin typeface="Cambria Math" panose="02040503050406030204" pitchFamily="18" charset="0"/>
                              </a:rPr>
                              <m:t> .. .  </m:t>
                            </m:r>
                            <m:r>
                              <a:rPr lang="de-DE" i="1">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b="0" i="1" smtClean="0">
                                        <a:solidFill>
                                          <a:srgbClr val="000000"/>
                                        </a:solidFill>
                                        <a:latin typeface="Cambria Math" panose="02040503050406030204" pitchFamily="18" charset="0"/>
                                        <a:ea typeface="Cambria Math" panose="02040503050406030204" pitchFamily="18" charset="0"/>
                                      </a:rPr>
                                      <m:t>1</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rPr>
                                      <m:t>0</m:t>
                                    </m:r>
                                  </m:sub>
                                </m:sSub>
                              </m:den>
                            </m:f>
                          </m:e>
                        </m:d>
                      </m:e>
                      <m:sup>
                        <m:f>
                          <m:fPr>
                            <m:ctrlPr>
                              <a:rPr lang="de-DE" i="1">
                                <a:solidFill>
                                  <a:srgbClr val="000000"/>
                                </a:solidFill>
                                <a:latin typeface="Cambria Math" panose="02040503050406030204" pitchFamily="18" charset="0"/>
                              </a:rPr>
                            </m:ctrlPr>
                          </m:fPr>
                          <m:num>
                            <m:r>
                              <a:rPr lang="de-DE" i="1">
                                <a:solidFill>
                                  <a:srgbClr val="000000"/>
                                </a:solidFill>
                                <a:latin typeface="Cambria Math" panose="02040503050406030204" pitchFamily="18" charset="0"/>
                              </a:rPr>
                              <m:t>1</m:t>
                            </m:r>
                          </m:num>
                          <m:den>
                            <m:r>
                              <a:rPr lang="de-DE" i="1">
                                <a:solidFill>
                                  <a:srgbClr val="000000"/>
                                </a:solidFill>
                                <a:latin typeface="Cambria Math" panose="02040503050406030204" pitchFamily="18" charset="0"/>
                              </a:rPr>
                              <m:t>𝑛</m:t>
                            </m:r>
                          </m:den>
                        </m:f>
                      </m:sup>
                    </m:sSup>
                    <m:r>
                      <a:rPr lang="de-DE" i="1">
                        <a:solidFill>
                          <a:srgbClr val="000000"/>
                        </a:solidFill>
                        <a:latin typeface="Cambria Math" panose="02040503050406030204" pitchFamily="18" charset="0"/>
                      </a:rPr>
                      <m:t>−1</m:t>
                    </m:r>
                  </m:oMath>
                </a14:m>
                <a:endParaRPr lang="de-DE"/>
              </a:p>
              <a:p>
                <a:endParaRPr lang="de-DE" i="1">
                  <a:solidFill>
                    <a:srgbClr val="000000"/>
                  </a:solidFill>
                  <a:latin typeface="Cambria Math" panose="02040503050406030204" pitchFamily="18" charset="0"/>
                </a:endParaRPr>
              </a:p>
              <a:p>
                <a14:m>
                  <m:oMath xmlns:m="http://schemas.openxmlformats.org/officeDocument/2006/math">
                    <m:sSub>
                      <m:sSubPr>
                        <m:ctrlPr>
                          <a:rPr lang="de-DE" i="1" smtClean="0">
                            <a:solidFill>
                              <a:srgbClr val="000000"/>
                            </a:solidFill>
                            <a:latin typeface="Cambria Math" panose="02040503050406030204" pitchFamily="18" charset="0"/>
                          </a:rPr>
                        </m:ctrlPr>
                      </m:sSubPr>
                      <m:e>
                        <m:acc>
                          <m:accPr>
                            <m:chr m:val="̂"/>
                            <m:ctrlPr>
                              <a:rPr lang="de-DE"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𝑦</m:t>
                            </m:r>
                          </m:e>
                        </m:acc>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+1</m:t>
                        </m:r>
                      </m:sub>
                    </m:sSub>
                    <m:r>
                      <a:rPr lang="de-DE" b="0" i="1" smtClean="0">
                        <a:solidFill>
                          <a:srgbClr val="000000"/>
                        </a:solidFill>
                        <a:latin typeface="Cambria Math" panose="02040503050406030204" pitchFamily="18" charset="0"/>
                      </a:rPr>
                      <m:t>=(1+</m:t>
                    </m:r>
                    <m:r>
                      <a:rPr lang="de-DE" b="0" i="1" smtClean="0">
                        <a:solidFill>
                          <a:srgbClr val="000000"/>
                        </a:solidFill>
                        <a:latin typeface="Cambria Math" panose="02040503050406030204" pitchFamily="18" charset="0"/>
                      </a:rPr>
                      <m:t>𝑔</m:t>
                    </m:r>
                    <m:r>
                      <a:rPr lang="de-DE" b="0"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rPr>
                          <m:t>𝑛</m:t>
                        </m:r>
                      </m:sub>
                    </m:sSub>
                  </m:oMath>
                </a14:m>
                <a:r>
                  <a:rPr lang="de-DE"/>
                  <a:t> or for </a:t>
                </a:r>
                <a14:m>
                  <m:oMath xmlns:m="http://schemas.openxmlformats.org/officeDocument/2006/math">
                    <m:r>
                      <m:rPr>
                        <m:sty m:val="p"/>
                      </m:rPr>
                      <a:rPr lang="de-DE" b="0" i="0" smtClean="0">
                        <a:solidFill>
                          <a:srgbClr val="000000"/>
                        </a:solidFill>
                        <a:latin typeface="Cambria Math" panose="02040503050406030204" pitchFamily="18" charset="0"/>
                        <a:ea typeface="Cambria Math" panose="02040503050406030204" pitchFamily="18" charset="0"/>
                      </a:rPr>
                      <m:t>t</m:t>
                    </m:r>
                    <m:r>
                      <a:rPr lang="de-DE" b="0" i="0" smtClean="0">
                        <a:solidFill>
                          <a:srgbClr val="000000"/>
                        </a:solidFill>
                        <a:latin typeface="Cambria Math" panose="02040503050406030204" pitchFamily="18" charset="0"/>
                        <a:ea typeface="Cambria Math" panose="02040503050406030204" pitchFamily="18" charset="0"/>
                      </a:rPr>
                      <m:t>=</m:t>
                    </m:r>
                    <m:r>
                      <a:rPr lang="de-DE" i="1" smtClean="0">
                        <a:solidFill>
                          <a:srgbClr val="000000"/>
                        </a:solidFill>
                        <a:latin typeface="Cambria Math" panose="02040503050406030204" pitchFamily="18" charset="0"/>
                        <a:ea typeface="Cambria Math" panose="02040503050406030204" pitchFamily="18" charset="0"/>
                      </a:rPr>
                      <m:t>𝑛</m:t>
                    </m:r>
                    <m:r>
                      <a:rPr lang="de-DE" b="0" i="1" smtClean="0">
                        <a:solidFill>
                          <a:srgbClr val="000000"/>
                        </a:solidFill>
                        <a:latin typeface="Cambria Math" panose="02040503050406030204" pitchFamily="18" charset="0"/>
                        <a:ea typeface="Cambria Math" panose="02040503050406030204" pitchFamily="18" charset="0"/>
                      </a:rPr>
                      <m:t>+</m:t>
                    </m:r>
                    <m:r>
                      <a:rPr lang="de-DE" b="0" i="1" smtClean="0">
                        <a:solidFill>
                          <a:srgbClr val="000000"/>
                        </a:solidFill>
                        <a:latin typeface="Cambria Math" panose="02040503050406030204" pitchFamily="18" charset="0"/>
                        <a:ea typeface="Cambria Math" panose="02040503050406030204" pitchFamily="18" charset="0"/>
                      </a:rPr>
                      <m:t>𝑘</m:t>
                    </m:r>
                  </m:oMath>
                </a14:m>
                <a:r>
                  <a:rPr lang="de-DE" b="0" i="1">
                    <a:solidFill>
                      <a:srgbClr val="000000"/>
                    </a:solidFill>
                    <a:latin typeface="Cambria Math" panose="02040503050406030204" pitchFamily="18" charset="0"/>
                    <a:ea typeface="Cambria Math" panose="02040503050406030204" pitchFamily="18" charset="0"/>
                  </a:rPr>
                  <a:t> 		</a:t>
                </a:r>
                <a14:m>
                  <m:oMath xmlns:m="http://schemas.openxmlformats.org/officeDocument/2006/math">
                    <m:sSub>
                      <m:sSubPr>
                        <m:ctrlPr>
                          <a:rPr lang="de-DE" i="1" smtClean="0">
                            <a:solidFill>
                              <a:srgbClr val="000000"/>
                            </a:solidFill>
                            <a:latin typeface="Cambria Math" panose="02040503050406030204" pitchFamily="18" charset="0"/>
                          </a:rPr>
                        </m:ctrlPr>
                      </m:sSubPr>
                      <m:e>
                        <m:acc>
                          <m:accPr>
                            <m:chr m:val="̂"/>
                            <m:ctrlPr>
                              <a:rPr lang="de-DE" i="1">
                                <a:solidFill>
                                  <a:srgbClr val="000000"/>
                                </a:solidFill>
                                <a:latin typeface="Cambria Math" panose="02040503050406030204" pitchFamily="18" charset="0"/>
                              </a:rPr>
                            </m:ctrlPr>
                          </m:accPr>
                          <m:e>
                            <m:r>
                              <a:rPr lang="de-DE" i="1">
                                <a:solidFill>
                                  <a:srgbClr val="000000"/>
                                </a:solidFill>
                                <a:latin typeface="Cambria Math" panose="02040503050406030204" pitchFamily="18" charset="0"/>
                              </a:rPr>
                              <m:t>𝑦</m:t>
                            </m:r>
                          </m:e>
                        </m:acc>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m:t>
                        </m:r>
                        <m:r>
                          <a:rPr lang="de-DE" b="0" i="1" smtClean="0">
                            <a:solidFill>
                              <a:srgbClr val="000000"/>
                            </a:solidFill>
                            <a:latin typeface="Cambria Math" panose="02040503050406030204" pitchFamily="18" charset="0"/>
                          </a:rPr>
                          <m:t>𝑘</m:t>
                        </m:r>
                      </m:sub>
                    </m:sSub>
                    <m:r>
                      <a:rPr lang="de-DE" b="0"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𝑦</m:t>
                        </m:r>
                      </m:e>
                      <m:sub>
                        <m:r>
                          <a:rPr lang="de-DE" i="1">
                            <a:solidFill>
                              <a:srgbClr val="000000"/>
                            </a:solidFill>
                            <a:latin typeface="Cambria Math" panose="02040503050406030204" pitchFamily="18" charset="0"/>
                          </a:rPr>
                          <m:t>𝑛</m:t>
                        </m:r>
                      </m:sub>
                    </m:sSub>
                    <m:sSup>
                      <m:sSupPr>
                        <m:ctrlPr>
                          <a:rPr lang="de-DE" i="1">
                            <a:solidFill>
                              <a:srgbClr val="000000"/>
                            </a:solidFill>
                            <a:latin typeface="Cambria Math" panose="02040503050406030204" pitchFamily="18" charset="0"/>
                          </a:rPr>
                        </m:ctrlPr>
                      </m:sSupPr>
                      <m:e>
                        <m:d>
                          <m:dPr>
                            <m:ctrlPr>
                              <a:rPr lang="de-DE" i="1">
                                <a:solidFill>
                                  <a:srgbClr val="000000"/>
                                </a:solidFill>
                                <a:latin typeface="Cambria Math" panose="02040503050406030204" pitchFamily="18" charset="0"/>
                              </a:rPr>
                            </m:ctrlPr>
                          </m:dPr>
                          <m:e>
                            <m:r>
                              <a:rPr lang="de-DE" b="0" i="1" smtClean="0">
                                <a:solidFill>
                                  <a:srgbClr val="000000"/>
                                </a:solidFill>
                                <a:latin typeface="Cambria Math" panose="02040503050406030204" pitchFamily="18" charset="0"/>
                              </a:rPr>
                              <m:t>1+</m:t>
                            </m:r>
                            <m:r>
                              <a:rPr lang="de-DE" b="0" i="1" smtClean="0">
                                <a:solidFill>
                                  <a:srgbClr val="000000"/>
                                </a:solidFill>
                                <a:latin typeface="Cambria Math" panose="02040503050406030204" pitchFamily="18" charset="0"/>
                              </a:rPr>
                              <m:t>𝑔</m:t>
                            </m:r>
                          </m:e>
                        </m:d>
                      </m:e>
                      <m:sup>
                        <m:r>
                          <a:rPr lang="de-DE" b="0" i="1" smtClean="0">
                            <a:solidFill>
                              <a:srgbClr val="000000"/>
                            </a:solidFill>
                            <a:latin typeface="Cambria Math" panose="02040503050406030204" pitchFamily="18" charset="0"/>
                          </a:rPr>
                          <m:t>𝑘</m:t>
                        </m:r>
                      </m:sup>
                    </m:sSup>
                  </m:oMath>
                </a14:m>
                <a:endParaRPr lang="de-DE"/>
              </a:p>
              <a:p>
                <a:endParaRPr lang="de-DE"/>
              </a:p>
              <a:p>
                <a:r>
                  <a:rPr lang="de-DE" sz="1800" u="sng"/>
                  <a:t>Seasonality</a:t>
                </a:r>
                <a:endParaRPr lang="de-DE" sz="2400" u="sng" baseline="30000"/>
              </a:p>
            </p:txBody>
          </p:sp>
        </mc:Choice>
        <mc:Fallback>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10160" y="1"/>
                <a:ext cx="12192000" cy="5222240"/>
              </a:xfrm>
              <a:prstGeom prst="rect">
                <a:avLst/>
              </a:prstGeom>
              <a:blipFill>
                <a:blip r:embed="rId2"/>
                <a:stretch>
                  <a:fillRect l="-400" t="-583" b="-817"/>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0C3F191-52FA-8B9E-20AC-9D2BD5639CD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feld 6">
            <a:extLst>
              <a:ext uri="{FF2B5EF4-FFF2-40B4-BE49-F238E27FC236}">
                <a16:creationId xmlns:a16="http://schemas.microsoft.com/office/drawing/2014/main" id="{E85C9EE9-2DAE-F652-9737-2E178A012C2C}"/>
              </a:ext>
            </a:extLst>
          </p:cNvPr>
          <p:cNvSpPr txBox="1"/>
          <p:nvPr/>
        </p:nvSpPr>
        <p:spPr>
          <a:xfrm>
            <a:off x="-30481" y="5151814"/>
            <a:ext cx="8709925" cy="1708160"/>
          </a:xfrm>
          <a:prstGeom prst="rect">
            <a:avLst/>
          </a:prstGeom>
          <a:noFill/>
        </p:spPr>
        <p:txBody>
          <a:bodyPr wrap="square">
            <a:spAutoFit/>
          </a:bodyPr>
          <a:lstStyle/>
          <a:p>
            <a:pPr marL="457200" indent="-457200">
              <a:buFont typeface="+mj-lt"/>
              <a:buAutoNum type="arabicPeriod"/>
            </a:pPr>
            <a:r>
              <a:rPr lang="de-DE" sz="1500"/>
              <a:t>Calculate in every year the proportions of q1, q2, … , q4 of the yearly data</a:t>
            </a:r>
          </a:p>
          <a:p>
            <a:pPr marL="457200" indent="-457200">
              <a:buFont typeface="+mj-lt"/>
              <a:buAutoNum type="arabicPeriod"/>
            </a:pPr>
            <a:endParaRPr lang="de-DE" sz="1500"/>
          </a:p>
          <a:p>
            <a:pPr marL="457200" indent="-457200">
              <a:buFont typeface="+mj-lt"/>
              <a:buAutoNum type="arabicPeriod"/>
            </a:pPr>
            <a:r>
              <a:rPr lang="de-DE" sz="1500"/>
              <a:t>Calculate the arithmetic mean for every single quater q1, q2, … , q4 over all years</a:t>
            </a:r>
          </a:p>
          <a:p>
            <a:pPr marL="457200" indent="-457200">
              <a:buFont typeface="+mj-lt"/>
              <a:buAutoNum type="arabicPeriod"/>
            </a:pPr>
            <a:endParaRPr lang="de-DE" sz="1500"/>
          </a:p>
          <a:p>
            <a:pPr marL="457200" indent="-457200">
              <a:buFont typeface="+mj-lt"/>
              <a:buAutoNum type="arabicPeriod"/>
            </a:pPr>
            <a:r>
              <a:rPr lang="de-DE" sz="1500"/>
              <a:t>Using the annual forecasted values, the averaged proportions can be used in order to generate quaterly forecasted data. For this, we use an annual forecast (i.e. average growth rate, exponential smoothing) and apply the averaged growth rates.</a:t>
            </a:r>
          </a:p>
        </p:txBody>
      </p:sp>
    </p:spTree>
    <p:extLst>
      <p:ext uri="{BB962C8B-B14F-4D97-AF65-F5344CB8AC3E}">
        <p14:creationId xmlns:p14="http://schemas.microsoft.com/office/powerpoint/2010/main" val="128976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mc:AlternateContent xmlns:mc="http://schemas.openxmlformats.org/markup-compatibility/2006">
        <mc:Choice xmlns:a14="http://schemas.microsoft.com/office/drawing/2010/main" Requires="a14">
          <p:sp>
            <p:nvSpPr>
              <p:cNvPr id="2" name="Textfeld 1">
                <a:extLst>
                  <a:ext uri="{FF2B5EF4-FFF2-40B4-BE49-F238E27FC236}">
                    <a16:creationId xmlns:a16="http://schemas.microsoft.com/office/drawing/2014/main" id="{7143E70F-60CA-97C0-4E3E-107050B79803}"/>
                  </a:ext>
                </a:extLst>
              </p:cNvPr>
              <p:cNvSpPr txBox="1"/>
              <p:nvPr/>
            </p:nvSpPr>
            <p:spPr>
              <a:xfrm>
                <a:off x="-10160" y="1"/>
                <a:ext cx="12192000" cy="2824479"/>
              </a:xfrm>
              <a:prstGeom prst="rect">
                <a:avLst/>
              </a:prstGeom>
              <a:noFill/>
            </p:spPr>
            <p:txBody>
              <a:bodyPr wrap="square" rtlCol="0">
                <a:noAutofit/>
              </a:bodyPr>
              <a:lstStyle/>
              <a:p>
                <a:r>
                  <a:rPr lang="de-DE" u="sng"/>
                  <a:t>Linear Regression:</a:t>
                </a:r>
              </a:p>
              <a:p>
                <a:endParaRPr lang="de-DE" sz="2400" u="sng" baseline="30000"/>
              </a:p>
              <a:p>
                <a:r>
                  <a:rPr lang="de-DE" sz="2000"/>
                  <a:t>regression </a:t>
                </a:r>
                <a:r>
                  <a:rPr lang="de-DE" sz="2000" dirty="0"/>
                  <a:t>line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a:rPr>
                          <m:t>𝑦</m:t>
                        </m:r>
                      </m:e>
                    </m:acc>
                    <m:r>
                      <a:rPr lang="de-DE" sz="2000" i="1" baseline="-25000">
                        <a:latin typeface="Cambria Math"/>
                      </a:rPr>
                      <m:t>𝑖</m:t>
                    </m:r>
                    <m:r>
                      <a:rPr lang="de-DE" sz="2000" i="1">
                        <a:latin typeface="Cambria Math"/>
                      </a:rPr>
                      <m:t>=</m:t>
                    </m:r>
                    <m:r>
                      <m:rPr>
                        <m:sty m:val="p"/>
                      </m:rPr>
                      <a:rPr lang="de-DE" sz="2000">
                        <a:latin typeface="Cambria Math"/>
                      </a:rPr>
                      <m:t>a</m:t>
                    </m:r>
                    <m:r>
                      <a:rPr lang="de-DE" sz="2000">
                        <a:latin typeface="Cambria Math"/>
                      </a:rPr>
                      <m:t>+</m:t>
                    </m:r>
                    <m:r>
                      <m:rPr>
                        <m:sty m:val="p"/>
                      </m:rPr>
                      <a:rPr lang="de-DE" sz="2000">
                        <a:latin typeface="Cambria Math"/>
                      </a:rPr>
                      <m:t>bx</m:t>
                    </m:r>
                  </m:oMath>
                </a14:m>
                <a:r>
                  <a:rPr lang="de-DE" sz="2000" baseline="-25000" dirty="0"/>
                  <a:t>i</a:t>
                </a:r>
                <a:r>
                  <a:rPr lang="de-DE" sz="2000" dirty="0"/>
                  <a:t>?</a:t>
                </a:r>
              </a:p>
              <a:p>
                <a:r>
                  <a:rPr lang="de-DE" sz="2000" dirty="0"/>
                  <a:t>              </a:t>
                </a:r>
              </a:p>
              <a:p>
                <a:r>
                  <a:rPr lang="de-DE" sz="2000" dirty="0"/>
                  <a:t>The </a:t>
                </a:r>
                <a:r>
                  <a:rPr lang="de-DE" sz="2000" dirty="0" err="1"/>
                  <a:t>coefficients</a:t>
                </a:r>
                <a:r>
                  <a:rPr lang="de-DE" sz="2000" dirty="0"/>
                  <a:t> a and b </a:t>
                </a:r>
                <a:r>
                  <a:rPr lang="de-DE" sz="2000" dirty="0" err="1"/>
                  <a:t>has</a:t>
                </a:r>
                <a:r>
                  <a:rPr lang="de-DE" sz="2000" dirty="0"/>
                  <a:t> </a:t>
                </a:r>
                <a:r>
                  <a:rPr lang="de-DE" sz="2000" dirty="0" err="1"/>
                  <a:t>be</a:t>
                </a:r>
                <a:r>
                  <a:rPr lang="de-DE" sz="2000" dirty="0"/>
                  <a:t> </a:t>
                </a:r>
                <a:r>
                  <a:rPr lang="de-DE" sz="2000" dirty="0" err="1"/>
                  <a:t>calculated</a:t>
                </a:r>
                <a:r>
                  <a:rPr lang="de-DE" sz="2000" dirty="0"/>
                  <a:t> </a:t>
                </a:r>
                <a:r>
                  <a:rPr lang="de-DE" sz="2000" dirty="0" err="1"/>
                  <a:t>from</a:t>
                </a:r>
                <a:r>
                  <a:rPr lang="de-DE" sz="2000" dirty="0"/>
                  <a:t> </a:t>
                </a:r>
                <a:r>
                  <a:rPr lang="de-DE" sz="2000" dirty="0" err="1"/>
                  <a:t>the</a:t>
                </a:r>
                <a:r>
                  <a:rPr lang="de-DE" sz="2000" dirty="0"/>
                  <a:t> </a:t>
                </a:r>
                <a:r>
                  <a:rPr lang="de-DE" sz="2000" dirty="0" err="1"/>
                  <a:t>collected</a:t>
                </a:r>
                <a:r>
                  <a:rPr lang="de-DE" sz="2000" dirty="0"/>
                  <a:t> </a:t>
                </a:r>
                <a:r>
                  <a:rPr lang="de-DE" sz="2000" dirty="0" err="1"/>
                  <a:t>data</a:t>
                </a:r>
                <a:r>
                  <a:rPr lang="de-DE" sz="2000" dirty="0"/>
                  <a:t>.</a:t>
                </a:r>
              </a:p>
              <a:p>
                <a:endParaRPr lang="de-DE" sz="2000" dirty="0"/>
              </a:p>
              <a:p>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a:rPr>
                          <m:t>𝑦</m:t>
                        </m:r>
                      </m:e>
                    </m:acc>
                    <m:r>
                      <a:rPr lang="de-DE" sz="2000" i="1" baseline="-25000">
                        <a:latin typeface="Cambria Math"/>
                      </a:rPr>
                      <m:t>𝑖</m:t>
                    </m:r>
                  </m:oMath>
                </a14:m>
                <a:r>
                  <a:rPr lang="de-DE" sz="2000" dirty="0"/>
                  <a:t>  		Value on </a:t>
                </a:r>
                <a:r>
                  <a:rPr lang="de-DE" sz="2000" dirty="0" err="1"/>
                  <a:t>the</a:t>
                </a:r>
                <a:r>
                  <a:rPr lang="de-DE" sz="2000" dirty="0"/>
                  <a:t> </a:t>
                </a:r>
                <a:r>
                  <a:rPr lang="de-DE" sz="2000" dirty="0" err="1"/>
                  <a:t>regression</a:t>
                </a:r>
                <a:r>
                  <a:rPr lang="de-DE" sz="2000" dirty="0"/>
                  <a:t> </a:t>
                </a:r>
                <a:r>
                  <a:rPr lang="de-DE" sz="2000" dirty="0" err="1"/>
                  <a:t>line</a:t>
                </a:r>
                <a:endParaRPr lang="de-DE" sz="2000" dirty="0"/>
              </a:p>
              <a:p>
                <a14:m>
                  <m:oMath xmlns:m="http://schemas.openxmlformats.org/officeDocument/2006/math">
                    <m:r>
                      <a:rPr lang="de-DE" sz="2000" i="1">
                        <a:latin typeface="Cambria Math"/>
                      </a:rPr>
                      <m:t>𝑦</m:t>
                    </m:r>
                    <m:r>
                      <a:rPr lang="de-DE" sz="2000" i="1" baseline="-25000">
                        <a:latin typeface="Cambria Math"/>
                      </a:rPr>
                      <m:t>𝑖</m:t>
                    </m:r>
                  </m:oMath>
                </a14:m>
                <a:r>
                  <a:rPr lang="de-DE" sz="2000" dirty="0"/>
                  <a:t>		</a:t>
                </a:r>
                <a:r>
                  <a:rPr lang="de-DE" sz="2000" dirty="0" err="1"/>
                  <a:t>collected</a:t>
                </a:r>
                <a:r>
                  <a:rPr lang="de-DE" sz="2000" dirty="0"/>
                  <a:t> </a:t>
                </a:r>
                <a:r>
                  <a:rPr lang="de-DE" sz="2000" dirty="0" err="1"/>
                  <a:t>data</a:t>
                </a:r>
                <a:r>
                  <a:rPr lang="de-DE" sz="2000" dirty="0"/>
                  <a:t> </a:t>
                </a:r>
                <a:r>
                  <a:rPr lang="de-DE" sz="2000" dirty="0" err="1"/>
                  <a:t>point</a:t>
                </a:r>
                <a:endParaRPr lang="de-DE" sz="2000" dirty="0"/>
              </a:p>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ε</m:t>
                    </m:r>
                    <m:r>
                      <a:rPr lang="de-DE" sz="2000" i="1" baseline="-25000">
                        <a:latin typeface="Cambria Math"/>
                      </a:rPr>
                      <m:t>𝑖</m:t>
                    </m:r>
                    <m:r>
                      <a:rPr lang="de-DE" sz="2000" i="1">
                        <a:latin typeface="Cambria Math"/>
                      </a:rPr>
                      <m:t>=</m:t>
                    </m:r>
                  </m:oMath>
                </a14:m>
                <a:r>
                  <a:rPr lang="de-DE" sz="2000" dirty="0"/>
                  <a:t> </a:t>
                </a:r>
                <a14:m>
                  <m:oMath xmlns:m="http://schemas.openxmlformats.org/officeDocument/2006/math">
                    <m:r>
                      <a:rPr lang="de-DE" sz="2000" i="1">
                        <a:latin typeface="Cambria Math"/>
                      </a:rPr>
                      <m:t>𝑦</m:t>
                    </m:r>
                    <m:r>
                      <a:rPr lang="de-DE" sz="2000" i="1" baseline="-25000">
                        <a:latin typeface="Cambria Math"/>
                      </a:rPr>
                      <m:t>𝑖</m:t>
                    </m:r>
                    <m:r>
                      <a:rPr lang="de-DE" sz="2000" i="1" baseline="-25000">
                        <a:latin typeface="Cambria Math"/>
                      </a:rPr>
                      <m:t> </m:t>
                    </m:r>
                  </m:oMath>
                </a14:m>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a:rPr>
                          <m:t>𝑦</m:t>
                        </m:r>
                      </m:e>
                    </m:acc>
                    <m:r>
                      <a:rPr lang="de-DE" sz="2000" i="1" baseline="-25000">
                        <a:latin typeface="Cambria Math"/>
                      </a:rPr>
                      <m:t>𝑖</m:t>
                    </m:r>
                  </m:oMath>
                </a14:m>
                <a:r>
                  <a:rPr lang="de-DE" sz="2000" dirty="0"/>
                  <a:t>	</a:t>
                </a:r>
                <a:r>
                  <a:rPr lang="de-DE" sz="2000" dirty="0" err="1"/>
                  <a:t>Difference</a:t>
                </a:r>
                <a:r>
                  <a:rPr lang="de-DE" sz="2000" dirty="0"/>
                  <a:t> </a:t>
                </a:r>
                <a:r>
                  <a:rPr lang="de-DE" sz="2000" dirty="0" err="1"/>
                  <a:t>between</a:t>
                </a:r>
                <a:r>
                  <a:rPr lang="de-DE" sz="2000" dirty="0"/>
                  <a:t> </a:t>
                </a:r>
                <a:r>
                  <a:rPr lang="de-DE" sz="2000" dirty="0" err="1"/>
                  <a:t>the</a:t>
                </a:r>
                <a:r>
                  <a:rPr lang="de-DE" sz="2000" dirty="0"/>
                  <a:t> </a:t>
                </a:r>
                <a:r>
                  <a:rPr lang="de-DE" sz="2000" dirty="0" err="1"/>
                  <a:t>data</a:t>
                </a:r>
                <a:r>
                  <a:rPr lang="de-DE" sz="2000" dirty="0"/>
                  <a:t> </a:t>
                </a:r>
                <a:r>
                  <a:rPr lang="de-DE" sz="2000" dirty="0" err="1"/>
                  <a:t>point</a:t>
                </a:r>
                <a:r>
                  <a:rPr lang="de-DE" sz="2000" dirty="0"/>
                  <a:t> and </a:t>
                </a:r>
                <a:r>
                  <a:rPr lang="de-DE" sz="2000" err="1"/>
                  <a:t>the</a:t>
                </a:r>
                <a:r>
                  <a:rPr lang="de-DE" sz="2000"/>
                  <a:t> theoretical</a:t>
                </a:r>
                <a:endParaRPr lang="de-DE" sz="2000" dirty="0"/>
              </a:p>
              <a:p>
                <a:endParaRPr lang="de-DE" sz="2400" u="sng" baseline="30000"/>
              </a:p>
            </p:txBody>
          </p:sp>
        </mc:Choice>
        <mc:Fallback>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10160" y="1"/>
                <a:ext cx="12192000" cy="2824479"/>
              </a:xfrm>
              <a:prstGeom prst="rect">
                <a:avLst/>
              </a:prstGeom>
              <a:blipFill>
                <a:blip r:embed="rId2"/>
                <a:stretch>
                  <a:fillRect l="-500" t="-1080" b="-1080"/>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0C3F191-52FA-8B9E-20AC-9D2BD5639CD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4" name="Grafik 3">
            <a:extLst>
              <a:ext uri="{FF2B5EF4-FFF2-40B4-BE49-F238E27FC236}">
                <a16:creationId xmlns:a16="http://schemas.microsoft.com/office/drawing/2014/main" id="{BA38B49C-89E2-B490-5066-5DA57FA340F7}"/>
              </a:ext>
            </a:extLst>
          </p:cNvPr>
          <p:cNvPicPr>
            <a:picLocks noChangeAspect="1"/>
          </p:cNvPicPr>
          <p:nvPr/>
        </p:nvPicPr>
        <p:blipFill>
          <a:blip r:embed="rId3"/>
          <a:stretch>
            <a:fillRect/>
          </a:stretch>
        </p:blipFill>
        <p:spPr>
          <a:xfrm>
            <a:off x="556697" y="3026386"/>
            <a:ext cx="7042984" cy="3492206"/>
          </a:xfrm>
          <a:prstGeom prst="rect">
            <a:avLst/>
          </a:prstGeom>
        </p:spPr>
      </p:pic>
    </p:spTree>
    <p:extLst>
      <p:ext uri="{BB962C8B-B14F-4D97-AF65-F5344CB8AC3E}">
        <p14:creationId xmlns:p14="http://schemas.microsoft.com/office/powerpoint/2010/main" val="210840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pic>
        <p:nvPicPr>
          <p:cNvPr id="5" name="Grafik 4">
            <a:extLst>
              <a:ext uri="{FF2B5EF4-FFF2-40B4-BE49-F238E27FC236}">
                <a16:creationId xmlns:a16="http://schemas.microsoft.com/office/drawing/2014/main" id="{BA383614-F8AD-49B3-95BD-BF1176473430}"/>
              </a:ext>
            </a:extLst>
          </p:cNvPr>
          <p:cNvPicPr>
            <a:picLocks noChangeAspect="1"/>
          </p:cNvPicPr>
          <p:nvPr/>
        </p:nvPicPr>
        <p:blipFill>
          <a:blip r:embed="rId2"/>
          <a:stretch>
            <a:fillRect/>
          </a:stretch>
        </p:blipFill>
        <p:spPr>
          <a:xfrm>
            <a:off x="2705996" y="737237"/>
            <a:ext cx="6708001" cy="3448267"/>
          </a:xfrm>
          <a:prstGeom prst="rect">
            <a:avLst/>
          </a:prstGeom>
        </p:spPr>
      </p:pic>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68851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extLst>
              <p:ext uri="{D42A27DB-BD31-4B8C-83A1-F6EECF244321}">
                <p14:modId xmlns:p14="http://schemas.microsoft.com/office/powerpoint/2010/main" val="1150465544"/>
              </p:ext>
            </p:extLst>
          </p:nvPr>
        </p:nvGraphicFramePr>
        <p:xfrm>
          <a:off x="113017" y="4862111"/>
          <a:ext cx="3233738" cy="1940719"/>
        </p:xfrm>
        <a:graphic>
          <a:graphicData uri="http://schemas.openxmlformats.org/presentationml/2006/ole">
            <mc:AlternateContent xmlns:mc="http://schemas.openxmlformats.org/markup-compatibility/2006">
              <mc:Choice xmlns:v="urn:schemas-microsoft-com:vml" Requires="v">
                <p:oleObj name="Arbeitsblatt" r:id="rId2" imgW="4572000" imgH="2743335" progId="Excel.Sheet.12">
                  <p:link updateAutomatic="1"/>
                </p:oleObj>
              </mc:Choice>
              <mc:Fallback>
                <p:oleObj name="Arbeitsblatt" r:id="rId2"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3"/>
                      <a:srcRect/>
                      <a:stretch>
                        <a:fillRect/>
                      </a:stretch>
                    </p:blipFill>
                    <p:spPr bwMode="auto">
                      <a:xfrm>
                        <a:off x="113017" y="4862111"/>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extLst>
              <p:ext uri="{D42A27DB-BD31-4B8C-83A1-F6EECF244321}">
                <p14:modId xmlns:p14="http://schemas.microsoft.com/office/powerpoint/2010/main" val="3006125698"/>
              </p:ext>
            </p:extLst>
          </p:nvPr>
        </p:nvGraphicFramePr>
        <p:xfrm>
          <a:off x="151231" y="2843483"/>
          <a:ext cx="3233738" cy="1940719"/>
        </p:xfrm>
        <a:graphic>
          <a:graphicData uri="http://schemas.openxmlformats.org/presentationml/2006/ole">
            <mc:AlternateContent xmlns:mc="http://schemas.openxmlformats.org/markup-compatibility/2006">
              <mc:Choice xmlns:v="urn:schemas-microsoft-com:vml" Requires="v">
                <p:oleObj name="Arbeitsblatt" r:id="rId2" imgW="4572000" imgH="2743335" progId="Excel.Sheet.12">
                  <p:link updateAutomatic="1"/>
                </p:oleObj>
              </mc:Choice>
              <mc:Fallback>
                <p:oleObj name="Arbeitsblatt" r:id="rId2"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4"/>
                      <a:stretch>
                        <a:fillRect/>
                      </a:stretch>
                    </p:blipFill>
                    <p:spPr>
                      <a:xfrm>
                        <a:off x="151231" y="2843483"/>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959013" y="3252554"/>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959013" y="2906743"/>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2525187" y="3630598"/>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2435276" y="5622306"/>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3095" y="3036532"/>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742990" y="2820506"/>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1058006" y="5356578"/>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1058006" y="5005578"/>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423506" y="5005578"/>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1625186" y="4928503"/>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245866" y="6443295"/>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1439054" y="6038515"/>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740757" y="5390166"/>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1233506" y="5512986"/>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1233506" y="5105604"/>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856036" y="5285422"/>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extfeld 21">
                <a:extLst>
                  <a:ext uri="{FF2B5EF4-FFF2-40B4-BE49-F238E27FC236}">
                    <a16:creationId xmlns:a16="http://schemas.microsoft.com/office/drawing/2014/main" id="{18BE0A43-788A-3289-F755-1398ADBE7B72}"/>
                  </a:ext>
                </a:extLst>
              </p:cNvPr>
              <p:cNvSpPr txBox="1"/>
              <p:nvPr/>
            </p:nvSpPr>
            <p:spPr>
              <a:xfrm>
                <a:off x="4025016" y="3313847"/>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4025016" y="3313847"/>
                <a:ext cx="4485323" cy="369332"/>
              </a:xfrm>
              <a:prstGeom prst="rect">
                <a:avLst/>
              </a:prstGeom>
              <a:blipFill>
                <a:blip r:embed="rId5"/>
                <a:stretch>
                  <a:fillRect t="-10000" b="-2666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3" name="Textfeld 22">
                <a:extLst>
                  <a:ext uri="{FF2B5EF4-FFF2-40B4-BE49-F238E27FC236}">
                    <a16:creationId xmlns:a16="http://schemas.microsoft.com/office/drawing/2014/main" id="{9B5FC4FE-FA9A-7738-3CDE-B9B8077A2AE9}"/>
                  </a:ext>
                </a:extLst>
              </p:cNvPr>
              <p:cNvSpPr txBox="1"/>
              <p:nvPr/>
            </p:nvSpPr>
            <p:spPr>
              <a:xfrm>
                <a:off x="3971417" y="3715234"/>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3971417" y="3715234"/>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4" name="Textfeld 23">
                <a:extLst>
                  <a:ext uri="{FF2B5EF4-FFF2-40B4-BE49-F238E27FC236}">
                    <a16:creationId xmlns:a16="http://schemas.microsoft.com/office/drawing/2014/main" id="{42D3C0AC-9722-5A51-5527-245F0306D4A0}"/>
                  </a:ext>
                </a:extLst>
              </p:cNvPr>
              <p:cNvSpPr txBox="1"/>
              <p:nvPr/>
            </p:nvSpPr>
            <p:spPr>
              <a:xfrm>
                <a:off x="3971418" y="2880163"/>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3971418" y="2880163"/>
                <a:ext cx="4485323" cy="369332"/>
              </a:xfrm>
              <a:prstGeom prst="rect">
                <a:avLst/>
              </a:prstGeom>
              <a:blipFill>
                <a:blip r:embed="rId7"/>
                <a:stretch>
                  <a:fillRect t="-8197" b="-2459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5" name="Textfeld 24">
                <a:extLst>
                  <a:ext uri="{FF2B5EF4-FFF2-40B4-BE49-F238E27FC236}">
                    <a16:creationId xmlns:a16="http://schemas.microsoft.com/office/drawing/2014/main" id="{85D4DF3B-4A58-DA06-ACC6-0967B9692AA4}"/>
                  </a:ext>
                </a:extLst>
              </p:cNvPr>
              <p:cNvSpPr txBox="1"/>
              <p:nvPr/>
            </p:nvSpPr>
            <p:spPr>
              <a:xfrm>
                <a:off x="3581775" y="4224506"/>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3581775" y="4224506"/>
                <a:ext cx="4771351" cy="848566"/>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6" name="Textfeld 25">
                <a:extLst>
                  <a:ext uri="{FF2B5EF4-FFF2-40B4-BE49-F238E27FC236}">
                    <a16:creationId xmlns:a16="http://schemas.microsoft.com/office/drawing/2014/main" id="{2FF7F768-EDBF-6D44-7A42-7B4EF7FE5D83}"/>
                  </a:ext>
                </a:extLst>
              </p:cNvPr>
              <p:cNvSpPr txBox="1"/>
              <p:nvPr/>
            </p:nvSpPr>
            <p:spPr>
              <a:xfrm>
                <a:off x="3473149" y="6119564"/>
                <a:ext cx="6766754" cy="738023"/>
              </a:xfrm>
              <a:prstGeom prst="rect">
                <a:avLst/>
              </a:prstGeom>
              <a:noFill/>
            </p:spPr>
            <p:txBody>
              <a:bodyPr wrap="square">
                <a:spAutoFit/>
              </a:bodyPr>
              <a:lstStyle/>
              <a:p>
                <a:r>
                  <a:rPr lang="de-DE" sz="2000" dirty="0" err="1">
                    <a:solidFill>
                      <a:srgbClr val="836967"/>
                    </a:solidFill>
                  </a:rPr>
                  <a:t>Coefficiant</a:t>
                </a:r>
                <a:r>
                  <a:rPr lang="de-DE" sz="2000" dirty="0">
                    <a:solidFill>
                      <a:srgbClr val="836967"/>
                    </a:solidFill>
                  </a:rPr>
                  <a:t> </a:t>
                </a:r>
                <a:r>
                  <a:rPr lang="de-DE" sz="2000" dirty="0" err="1">
                    <a:solidFill>
                      <a:srgbClr val="836967"/>
                    </a:solidFill>
                  </a:rPr>
                  <a:t>of</a:t>
                </a:r>
                <a:r>
                  <a:rPr lang="de-DE" sz="2000" dirty="0">
                    <a:solidFill>
                      <a:srgbClr val="836967"/>
                    </a:solidFill>
                  </a:rPr>
                  <a:t> </a:t>
                </a:r>
                <a:r>
                  <a:rPr lang="de-DE" sz="2000" dirty="0" err="1">
                    <a:solidFill>
                      <a:srgbClr val="836967"/>
                    </a:solidFill>
                  </a:rPr>
                  <a:t>determination</a:t>
                </a:r>
                <a:r>
                  <a:rPr lang="de-DE" sz="2000" dirty="0">
                    <a:solidFill>
                      <a:srgbClr val="836967"/>
                    </a:solidFill>
                  </a:rPr>
                  <a:t> </a:t>
                </a:r>
                <a14:m>
                  <m:oMath xmlns:m="http://schemas.openxmlformats.org/officeDocument/2006/math">
                    <m:sSup>
                      <m:sSupPr>
                        <m:ctrlPr>
                          <a:rPr lang="de-DE" sz="2000" i="1">
                            <a:solidFill>
                              <a:srgbClr val="836967"/>
                            </a:solidFill>
                            <a:latin typeface="Cambria Math" panose="02040503050406030204" pitchFamily="18" charset="0"/>
                          </a:rPr>
                        </m:ctrlPr>
                      </m:sSupPr>
                      <m:e>
                        <m:r>
                          <a:rPr lang="de-DE" sz="2000" i="1">
                            <a:solidFill>
                              <a:srgbClr val="836967"/>
                            </a:solidFill>
                            <a:latin typeface="Cambria Math" panose="02040503050406030204" pitchFamily="18" charset="0"/>
                          </a:rPr>
                          <m:t>𝑅</m:t>
                        </m:r>
                      </m:e>
                      <m:sup>
                        <m:r>
                          <a:rPr lang="de-DE" sz="2000" i="1">
                            <a:solidFill>
                              <a:srgbClr val="836967"/>
                            </a:solidFill>
                            <a:latin typeface="Cambria Math" panose="02040503050406030204" pitchFamily="18" charset="0"/>
                          </a:rPr>
                          <m:t>2</m:t>
                        </m:r>
                      </m:sup>
                    </m:sSup>
                    <m:r>
                      <a:rPr lang="de-DE" sz="2000" i="1">
                        <a:solidFill>
                          <a:srgbClr val="836967"/>
                        </a:solidFill>
                        <a:latin typeface="Cambria Math" panose="02040503050406030204" pitchFamily="18" charset="0"/>
                      </a:rPr>
                      <m:t>=</m:t>
                    </m:r>
                    <m:f>
                      <m:fPr>
                        <m:ctrlPr>
                          <a:rPr lang="de-DE" sz="2000" i="1">
                            <a:solidFill>
                              <a:srgbClr val="836967"/>
                            </a:solidFill>
                            <a:latin typeface="Cambria Math" panose="02040503050406030204" pitchFamily="18" charset="0"/>
                          </a:rPr>
                        </m:ctrlPr>
                      </m:fPr>
                      <m:num>
                        <m:nary>
                          <m:naryPr>
                            <m:chr m:val="∑"/>
                            <m:limLoc m:val="undOvr"/>
                            <m:grow m:val="on"/>
                            <m:ctrlPr>
                              <a:rPr lang="de-DE" sz="2000" i="1">
                                <a:solidFill>
                                  <a:srgbClr val="836967"/>
                                </a:solidFill>
                                <a:latin typeface="Cambria Math" panose="02040503050406030204" pitchFamily="18" charset="0"/>
                              </a:rPr>
                            </m:ctrlPr>
                          </m:naryPr>
                          <m:sub>
                            <m:r>
                              <a:rPr lang="de-DE" sz="2000" i="1">
                                <a:solidFill>
                                  <a:srgbClr val="836967"/>
                                </a:solidFill>
                                <a:latin typeface="Cambria Math" panose="02040503050406030204" pitchFamily="18" charset="0"/>
                              </a:rPr>
                              <m:t>𝑖</m:t>
                            </m:r>
                            <m:r>
                              <a:rPr lang="de-DE" sz="2000" i="1">
                                <a:solidFill>
                                  <a:srgbClr val="836967"/>
                                </a:solidFill>
                                <a:latin typeface="Cambria Math" panose="02040503050406030204" pitchFamily="18" charset="0"/>
                              </a:rPr>
                              <m:t>=1</m:t>
                            </m:r>
                          </m:sub>
                          <m:sup>
                            <m:r>
                              <a:rPr lang="de-DE" sz="2000" i="1">
                                <a:solidFill>
                                  <a:srgbClr val="836967"/>
                                </a:solidFill>
                                <a:latin typeface="Cambria Math" panose="02040503050406030204" pitchFamily="18" charset="0"/>
                              </a:rPr>
                              <m:t>𝑛</m:t>
                            </m:r>
                          </m:sup>
                          <m:e>
                            <m:sSup>
                              <m:sSupPr>
                                <m:ctrlPr>
                                  <a:rPr lang="de-DE" sz="2000" i="1">
                                    <a:latin typeface="Cambria Math" panose="02040503050406030204" pitchFamily="18" charset="0"/>
                                  </a:rPr>
                                </m:ctrlPr>
                              </m:sSupPr>
                              <m:e>
                                <m:sSub>
                                  <m:sSubPr>
                                    <m:ctrlPr>
                                      <a:rPr lang="de-DE" sz="2000" i="1">
                                        <a:solidFill>
                                          <a:srgbClr val="836967"/>
                                        </a:solidFill>
                                        <a:latin typeface="Cambria Math" panose="02040503050406030204" pitchFamily="18" charset="0"/>
                                      </a:rPr>
                                    </m:ctrlPr>
                                  </m:sSubPr>
                                  <m:e>
                                    <m:r>
                                      <a:rPr lang="de-DE" sz="2000" i="1">
                                        <a:solidFill>
                                          <a:srgbClr val="836967"/>
                                        </a:solidFill>
                                        <a:latin typeface="Cambria Math" panose="02040503050406030204" pitchFamily="18" charset="0"/>
                                      </a:rPr>
                                      <m:t>(</m:t>
                                    </m:r>
                                    <m:acc>
                                      <m:accPr>
                                        <m:chr m:val="̂"/>
                                        <m:ctrlPr>
                                          <a:rPr lang="de-DE" sz="2000" i="1">
                                            <a:solidFill>
                                              <a:srgbClr val="836967"/>
                                            </a:solidFill>
                                            <a:latin typeface="Cambria Math" panose="02040503050406030204" pitchFamily="18" charset="0"/>
                                          </a:rPr>
                                        </m:ctrlPr>
                                      </m:accPr>
                                      <m:e>
                                        <m:r>
                                          <a:rPr lang="de-DE" sz="2000" i="1">
                                            <a:solidFill>
                                              <a:srgbClr val="836967"/>
                                            </a:solidFill>
                                            <a:latin typeface="Cambria Math" panose="02040503050406030204" pitchFamily="18" charset="0"/>
                                          </a:rPr>
                                          <m:t>𝑦</m:t>
                                        </m:r>
                                      </m:e>
                                    </m:acc>
                                  </m:e>
                                  <m:sub>
                                    <m:r>
                                      <a:rPr lang="de-DE" sz="2000" i="1">
                                        <a:solidFill>
                                          <a:srgbClr val="836967"/>
                                        </a:solidFill>
                                        <a:latin typeface="Cambria Math" panose="02040503050406030204" pitchFamily="18" charset="0"/>
                                      </a:rPr>
                                      <m:t>𝑖</m:t>
                                    </m:r>
                                  </m:sub>
                                </m:sSub>
                                <m:r>
                                  <a:rPr lang="de-DE" sz="2000" i="1">
                                    <a:solidFill>
                                      <a:srgbClr val="836967"/>
                                    </a:solidFill>
                                    <a:latin typeface="Cambria Math" panose="02040503050406030204" pitchFamily="18" charset="0"/>
                                  </a:rPr>
                                  <m:t>−</m:t>
                                </m:r>
                                <m:acc>
                                  <m:accPr>
                                    <m:chr m:val="̅"/>
                                    <m:ctrlPr>
                                      <a:rPr lang="de-DE" sz="2000" i="1">
                                        <a:solidFill>
                                          <a:srgbClr val="836967"/>
                                        </a:solidFill>
                                        <a:latin typeface="Cambria Math" panose="02040503050406030204" pitchFamily="18" charset="0"/>
                                      </a:rPr>
                                    </m:ctrlPr>
                                  </m:accPr>
                                  <m:e>
                                    <m:r>
                                      <a:rPr lang="de-DE" sz="2000" i="1">
                                        <a:solidFill>
                                          <a:srgbClr val="836967"/>
                                        </a:solidFill>
                                        <a:latin typeface="Cambria Math" panose="02040503050406030204" pitchFamily="18" charset="0"/>
                                      </a:rPr>
                                      <m:t>𝑦</m:t>
                                    </m:r>
                                  </m:e>
                                </m:acc>
                                <m:r>
                                  <a:rPr lang="de-DE" sz="2000" i="1">
                                    <a:latin typeface="Cambria Math" panose="02040503050406030204" pitchFamily="18" charset="0"/>
                                  </a:rPr>
                                  <m:t>)</m:t>
                                </m:r>
                              </m:e>
                              <m:sup>
                                <m:r>
                                  <a:rPr lang="de-DE" sz="2000" i="1">
                                    <a:latin typeface="Cambria Math" panose="02040503050406030204" pitchFamily="18" charset="0"/>
                                  </a:rPr>
                                  <m:t>2</m:t>
                                </m:r>
                              </m:sup>
                            </m:sSup>
                          </m:e>
                        </m:nary>
                      </m:num>
                      <m:den>
                        <m:nary>
                          <m:naryPr>
                            <m:chr m:val="∑"/>
                            <m:limLoc m:val="undOvr"/>
                            <m:grow m:val="on"/>
                            <m:ctrlPr>
                              <a:rPr lang="de-DE" sz="2000" i="1">
                                <a:solidFill>
                                  <a:srgbClr val="836967"/>
                                </a:solidFill>
                                <a:latin typeface="Cambria Math" panose="02040503050406030204" pitchFamily="18" charset="0"/>
                              </a:rPr>
                            </m:ctrlPr>
                          </m:naryPr>
                          <m:sub>
                            <m:r>
                              <a:rPr lang="de-DE" sz="2000" i="1">
                                <a:solidFill>
                                  <a:srgbClr val="836967"/>
                                </a:solidFill>
                                <a:latin typeface="Cambria Math" panose="02040503050406030204" pitchFamily="18" charset="0"/>
                              </a:rPr>
                              <m:t>𝑖</m:t>
                            </m:r>
                            <m:r>
                              <a:rPr lang="de-DE" sz="2000" i="1">
                                <a:solidFill>
                                  <a:srgbClr val="836967"/>
                                </a:solidFill>
                                <a:latin typeface="Cambria Math" panose="02040503050406030204" pitchFamily="18" charset="0"/>
                              </a:rPr>
                              <m:t>=1</m:t>
                            </m:r>
                          </m:sub>
                          <m:sup>
                            <m:r>
                              <a:rPr lang="de-DE" sz="2000" i="1">
                                <a:solidFill>
                                  <a:srgbClr val="836967"/>
                                </a:solidFill>
                                <a:latin typeface="Cambria Math" panose="02040503050406030204" pitchFamily="18" charset="0"/>
                              </a:rPr>
                              <m:t>𝑛</m:t>
                            </m:r>
                          </m:sup>
                          <m:e>
                            <m:sSup>
                              <m:sSupPr>
                                <m:ctrlPr>
                                  <a:rPr lang="de-DE" sz="2000" i="1">
                                    <a:latin typeface="Cambria Math" panose="02040503050406030204" pitchFamily="18" charset="0"/>
                                  </a:rPr>
                                </m:ctrlPr>
                              </m:sSupPr>
                              <m:e>
                                <m:sSub>
                                  <m:sSubPr>
                                    <m:ctrlPr>
                                      <a:rPr lang="de-DE" sz="2000" i="1">
                                        <a:solidFill>
                                          <a:srgbClr val="836967"/>
                                        </a:solidFill>
                                        <a:latin typeface="Cambria Math" panose="02040503050406030204" pitchFamily="18" charset="0"/>
                                      </a:rPr>
                                    </m:ctrlPr>
                                  </m:sSubPr>
                                  <m:e>
                                    <m:sSub>
                                      <m:sSubPr>
                                        <m:ctrlPr>
                                          <a:rPr lang="de-DE" sz="2000" i="1">
                                            <a:solidFill>
                                              <a:srgbClr val="836967"/>
                                            </a:solidFill>
                                            <a:latin typeface="Cambria Math" panose="02040503050406030204" pitchFamily="18" charset="0"/>
                                          </a:rPr>
                                        </m:ctrlPr>
                                      </m:sSubPr>
                                      <m:e>
                                        <m:r>
                                          <a:rPr lang="de-DE" sz="2000" i="1">
                                            <a:solidFill>
                                              <a:srgbClr val="836967"/>
                                            </a:solidFill>
                                            <a:latin typeface="Cambria Math" panose="02040503050406030204" pitchFamily="18" charset="0"/>
                                          </a:rPr>
                                          <m:t>(</m:t>
                                        </m:r>
                                        <m:r>
                                          <a:rPr lang="de-DE" sz="2000" i="1">
                                            <a:latin typeface="Cambria Math" panose="02040503050406030204" pitchFamily="18" charset="0"/>
                                          </a:rPr>
                                          <m:t>𝑦</m:t>
                                        </m:r>
                                      </m:e>
                                      <m:sub>
                                        <m:r>
                                          <a:rPr lang="de-DE" sz="2000" i="1">
                                            <a:latin typeface="Cambria Math" panose="02040503050406030204" pitchFamily="18" charset="0"/>
                                          </a:rPr>
                                          <m:t>𝑖</m:t>
                                        </m:r>
                                      </m:sub>
                                    </m:sSub>
                                    <m:r>
                                      <a:rPr lang="de-DE" sz="2000" i="1">
                                        <a:latin typeface="Cambria Math" panose="02040503050406030204" pitchFamily="18" charset="0"/>
                                      </a:rPr>
                                      <m:t>−</m:t>
                                    </m:r>
                                    <m:acc>
                                      <m:accPr>
                                        <m:chr m:val="̅"/>
                                        <m:ctrlPr>
                                          <a:rPr lang="de-DE" sz="2000" i="1">
                                            <a:solidFill>
                                              <a:srgbClr val="836967"/>
                                            </a:solidFill>
                                            <a:latin typeface="Cambria Math" panose="02040503050406030204" pitchFamily="18" charset="0"/>
                                          </a:rPr>
                                        </m:ctrlPr>
                                      </m:accPr>
                                      <m:e>
                                        <m:r>
                                          <a:rPr lang="de-DE" sz="2000" i="1">
                                            <a:solidFill>
                                              <a:srgbClr val="836967"/>
                                            </a:solidFill>
                                            <a:latin typeface="Cambria Math" panose="02040503050406030204" pitchFamily="18" charset="0"/>
                                          </a:rPr>
                                          <m:t>𝑦</m:t>
                                        </m:r>
                                      </m:e>
                                    </m:acc>
                                  </m:e>
                                  <m:sub>
                                    <m:r>
                                      <a:rPr lang="de-DE" sz="2000" i="1">
                                        <a:latin typeface="Cambria Math" panose="02040503050406030204" pitchFamily="18" charset="0"/>
                                      </a:rPr>
                                      <m:t>𝑖</m:t>
                                    </m:r>
                                  </m:sub>
                                </m:sSub>
                                <m:r>
                                  <a:rPr lang="de-DE" sz="2000" i="1">
                                    <a:latin typeface="Cambria Math" panose="02040503050406030204" pitchFamily="18" charset="0"/>
                                  </a:rPr>
                                  <m:t>)</m:t>
                                </m:r>
                              </m:e>
                              <m:sup>
                                <m:r>
                                  <a:rPr lang="de-DE" sz="2000" i="1">
                                    <a:latin typeface="Cambria Math" panose="02040503050406030204" pitchFamily="18" charset="0"/>
                                  </a:rPr>
                                  <m:t>2</m:t>
                                </m:r>
                              </m:sup>
                            </m:sSup>
                          </m:e>
                        </m:nary>
                      </m:den>
                    </m:f>
                  </m:oMath>
                </a14:m>
                <a:endParaRPr lang="de-DE" sz="2000" dirty="0"/>
              </a:p>
            </p:txBody>
          </p:sp>
        </mc:Choice>
        <mc:Fallback>
          <p:sp>
            <p:nvSpPr>
              <p:cNvPr id="26" name="Textfeld 25">
                <a:extLst>
                  <a:ext uri="{FF2B5EF4-FFF2-40B4-BE49-F238E27FC236}">
                    <a16:creationId xmlns:a16="http://schemas.microsoft.com/office/drawing/2014/main" id="{2FF7F768-EDBF-6D44-7A42-7B4EF7FE5D83}"/>
                  </a:ext>
                </a:extLst>
              </p:cNvPr>
              <p:cNvSpPr txBox="1">
                <a:spLocks noRot="1" noChangeAspect="1" noMove="1" noResize="1" noEditPoints="1" noAdjustHandles="1" noChangeArrowheads="1" noChangeShapeType="1" noTextEdit="1"/>
              </p:cNvSpPr>
              <p:nvPr/>
            </p:nvSpPr>
            <p:spPr>
              <a:xfrm>
                <a:off x="3473149" y="6119564"/>
                <a:ext cx="6766754" cy="738023"/>
              </a:xfrm>
              <a:prstGeom prst="rect">
                <a:avLst/>
              </a:prstGeom>
              <a:blipFill>
                <a:blip r:embed="rId9"/>
                <a:stretch>
                  <a:fillRect l="-991"/>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6039169" y="5377720"/>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4639887" y="5748642"/>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3473149" y="5390166"/>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4398089" y="5005578"/>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a:endCxn id="25" idx="2"/>
          </p:cNvCxnSpPr>
          <p:nvPr/>
        </p:nvCxnSpPr>
        <p:spPr>
          <a:xfrm flipV="1">
            <a:off x="5602289" y="5073072"/>
            <a:ext cx="365162" cy="604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V="1">
            <a:off x="7189479" y="4928503"/>
            <a:ext cx="430384" cy="449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10677" y="2364751"/>
            <a:ext cx="4485323" cy="465340"/>
          </a:xfrm>
          <a:prstGeom prst="rect">
            <a:avLst/>
          </a:prstGeom>
          <a:noFill/>
        </p:spPr>
        <p:txBody>
          <a:bodyPr wrap="square" rtlCol="0">
            <a:noAutofit/>
          </a:bodyPr>
          <a:lstStyle/>
          <a:p>
            <a:pPr algn="ctr"/>
            <a:r>
              <a:rPr lang="de-DE" sz="2000"/>
              <a:t>Coefficiant of determination </a:t>
            </a:r>
            <a:r>
              <a:rPr lang="de-DE" sz="2000" dirty="0"/>
              <a:t>R</a:t>
            </a:r>
            <a:r>
              <a:rPr lang="de-DE" sz="20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36" name="Textfeld 35">
            <a:extLst>
              <a:ext uri="{FF2B5EF4-FFF2-40B4-BE49-F238E27FC236}">
                <a16:creationId xmlns:a16="http://schemas.microsoft.com/office/drawing/2014/main" id="{0EDB5742-0B68-A66A-D63A-BCB11ECF5AB6}"/>
              </a:ext>
            </a:extLst>
          </p:cNvPr>
          <p:cNvSpPr txBox="1"/>
          <p:nvPr/>
        </p:nvSpPr>
        <p:spPr>
          <a:xfrm>
            <a:off x="202437" y="153384"/>
            <a:ext cx="4468316" cy="507427"/>
          </a:xfrm>
          <a:prstGeom prst="rect">
            <a:avLst/>
          </a:prstGeom>
          <a:noFill/>
        </p:spPr>
        <p:txBody>
          <a:bodyPr wrap="square" rtlCol="0">
            <a:noAutofit/>
          </a:bodyPr>
          <a:lstStyle/>
          <a:p>
            <a:pPr algn="ctr"/>
            <a:r>
              <a:rPr lang="de-DE" sz="2000" dirty="0" err="1"/>
              <a:t>Correlation</a:t>
            </a:r>
            <a:r>
              <a:rPr lang="de-DE" sz="2000" dirty="0"/>
              <a:t> </a:t>
            </a:r>
            <a:r>
              <a:rPr lang="de-DE" sz="2000" dirty="0" err="1"/>
              <a:t>coefficient</a:t>
            </a:r>
            <a:endParaRPr lang="de-DE" sz="2000" dirty="0"/>
          </a:p>
        </p:txBody>
      </p:sp>
      <p:pic>
        <p:nvPicPr>
          <p:cNvPr id="37" name="Grafik 36">
            <a:extLst>
              <a:ext uri="{FF2B5EF4-FFF2-40B4-BE49-F238E27FC236}">
                <a16:creationId xmlns:a16="http://schemas.microsoft.com/office/drawing/2014/main" id="{982A0D49-7580-1A57-B5E0-4C2B1F4A1D39}"/>
              </a:ext>
            </a:extLst>
          </p:cNvPr>
          <p:cNvPicPr>
            <a:picLocks noChangeAspect="1"/>
          </p:cNvPicPr>
          <p:nvPr/>
        </p:nvPicPr>
        <p:blipFill>
          <a:blip r:embed="rId10"/>
          <a:stretch>
            <a:fillRect/>
          </a:stretch>
        </p:blipFill>
        <p:spPr>
          <a:xfrm>
            <a:off x="3760809" y="-12603"/>
            <a:ext cx="4048122" cy="2313002"/>
          </a:xfrm>
          <a:prstGeom prst="rect">
            <a:avLst/>
          </a:prstGeom>
        </p:spPr>
      </p:pic>
    </p:spTree>
    <p:extLst>
      <p:ext uri="{BB962C8B-B14F-4D97-AF65-F5344CB8AC3E}">
        <p14:creationId xmlns:p14="http://schemas.microsoft.com/office/powerpoint/2010/main" val="664784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5472" y="562248"/>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we dot have only one variable explaining another variable, but many more (i.e. visits, marketing budget, branches, …). In this case, we make the Ansatz:</a:t>
                </a:r>
              </a:p>
              <a:p>
                <a:endParaRPr lang="de-DE" altLang="de-DE" sz="2400"/>
              </a:p>
              <a:p>
                <a:r>
                  <a:rPr lang="de-DE" altLang="de-DE" sz="2400"/>
                  <a:t>	y = f(x</a:t>
                </a:r>
                <a:r>
                  <a:rPr lang="de-DE" altLang="de-DE" sz="2400" baseline="-25000"/>
                  <a:t>1</a:t>
                </a:r>
                <a:r>
                  <a:rPr lang="de-DE" altLang="de-DE" sz="2400"/>
                  <a:t>, x</a:t>
                </a:r>
                <a:r>
                  <a:rPr lang="de-DE" altLang="de-DE" sz="2400" baseline="-25000"/>
                  <a:t>2</a:t>
                </a:r>
                <a:r>
                  <a:rPr lang="de-DE" altLang="de-DE" sz="2400"/>
                  <a:t>,…,x</a:t>
                </a:r>
                <a:r>
                  <a:rPr lang="de-DE" altLang="de-DE" sz="2400" baseline="-25000"/>
                  <a:t>k</a:t>
                </a:r>
                <a:r>
                  <a:rPr lang="de-DE" altLang="de-DE" sz="2400"/>
                  <a: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 linear model ist then:</a:t>
                </a:r>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𝑦</m:t>
                      </m:r>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2</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2</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𝑘</m:t>
                          </m:r>
                        </m:sub>
                      </m:sSub>
                    </m:oMath>
                  </m:oMathPara>
                </a14:m>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case of </a:t>
                </a:r>
                <a14:m>
                  <m:oMath xmlns:m="http://schemas.openxmlformats.org/officeDocument/2006/math">
                    <m:r>
                      <a:rPr lang="de-DE" sz="2400" b="0" i="1" smtClean="0">
                        <a:latin typeface="Cambria Math" panose="02040503050406030204" pitchFamily="18" charset="0"/>
                      </a:rPr>
                      <m:t>𝑛</m:t>
                    </m:r>
                  </m:oMath>
                </a14:m>
                <a:r>
                  <a:rPr lang="de-DE" sz="2400" dirty="0"/>
                  <a:t> </a:t>
                </a:r>
                <a:r>
                  <a:rPr lang="de-DE" sz="2400"/>
                  <a:t>observations we obtain similar to the simple model</a:t>
                </a:r>
              </a:p>
              <a:p>
                <a:endParaRPr lang="de-DE" sz="2400"/>
              </a:p>
              <a:p>
                <a14:m>
                  <m:oMath xmlns:m="http://schemas.openxmlformats.org/officeDocument/2006/math">
                    <m:sSub>
                      <m:sSubPr>
                        <m:ctrlPr>
                          <a:rPr lang="de-DE" sz="2400" i="1">
                            <a:latin typeface="Cambria Math" panose="02040503050406030204" pitchFamily="18" charset="0"/>
                          </a:rPr>
                        </m:ctrlPr>
                      </m:sSubPr>
                      <m:e>
                        <m:r>
                          <a:rPr lang="de-DE" sz="2400" b="0" i="1" smtClean="0">
                            <a:latin typeface="Cambria Math" panose="02040503050406030204" pitchFamily="18" charset="0"/>
                          </a:rPr>
                          <m:t>𝑦</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r>
                          <a:rPr lang="de-DE" sz="2400" i="1">
                            <a:latin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m:t>
                        </m:r>
                        <m:r>
                          <a:rPr lang="de-DE" sz="2400" b="0" i="1" smtClean="0">
                            <a:latin typeface="Cambria Math" panose="02040503050406030204" pitchFamily="18" charset="0"/>
                          </a:rPr>
                          <m:t>1</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𝑖𝑘</m:t>
                        </m:r>
                      </m:sub>
                    </m:sSub>
                    <m:r>
                      <a:rPr lang="de-DE" sz="2400" b="0" i="1" smtClean="0">
                        <a:latin typeface="Cambria Math" panose="02040503050406030204" pitchFamily="18" charset="0"/>
                      </a:rPr>
                      <m:t>+</m:t>
                    </m:r>
                    <m:sSub>
                      <m:sSubPr>
                        <m:ctrlPr>
                          <a:rPr lang="de-DE" sz="2400" i="1" smtClean="0">
                            <a:latin typeface="Cambria Math" panose="02040503050406030204" pitchFamily="18" charset="0"/>
                          </a:rPr>
                        </m:ctrlPr>
                      </m:sSubPr>
                      <m:e>
                        <m:r>
                          <m:rPr>
                            <m:sty m:val="p"/>
                          </m:rPr>
                          <a:rPr lang="el-GR" sz="2400" i="1">
                            <a:latin typeface="Cambria Math" panose="02040503050406030204" pitchFamily="18" charset="0"/>
                          </a:rPr>
                          <m:t>ε</m:t>
                        </m:r>
                      </m:e>
                      <m:sub>
                        <m:r>
                          <a:rPr lang="de-DE" sz="2400" b="0" i="1" smtClean="0">
                            <a:latin typeface="Cambria Math" panose="02040503050406030204" pitchFamily="18" charset="0"/>
                          </a:rPr>
                          <m:t>𝑖</m:t>
                        </m:r>
                      </m:sub>
                    </m:sSub>
                  </m:oMath>
                </a14:m>
                <a:r>
                  <a:rPr lang="de-DE" sz="2400"/>
                  <a:t> with (</a:t>
                </a:r>
                <a14:m>
                  <m:oMath xmlns:m="http://schemas.openxmlformats.org/officeDocument/2006/math">
                    <m:r>
                      <a:rPr lang="de-DE" sz="2400" i="1">
                        <a:latin typeface="Cambria Math" panose="02040503050406030204" pitchFamily="18" charset="0"/>
                      </a:rPr>
                      <m:t>𝑛</m:t>
                    </m:r>
                    <m:r>
                      <a:rPr lang="de-DE" sz="2400" b="0" i="1" smtClean="0">
                        <a:latin typeface="Cambria Math" panose="02040503050406030204" pitchFamily="18" charset="0"/>
                      </a:rPr>
                      <m:t>&gt;</m:t>
                    </m:r>
                    <m:r>
                      <a:rPr lang="de-DE" sz="2400" b="0" i="1" smtClean="0">
                        <a:latin typeface="Cambria Math" panose="02040503050406030204" pitchFamily="18" charset="0"/>
                      </a:rPr>
                      <m:t>𝑘</m:t>
                    </m:r>
                    <m:r>
                      <a:rPr lang="de-DE" sz="2400" b="0" i="1" smtClean="0">
                        <a:latin typeface="Cambria Math" panose="02040503050406030204" pitchFamily="18" charset="0"/>
                      </a:rPr>
                      <m:t>)</m:t>
                    </m:r>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5472" y="562248"/>
                <a:ext cx="8856984" cy="5976664"/>
              </a:xfrm>
              <a:prstGeom prst="rect">
                <a:avLst/>
              </a:prstGeom>
              <a:blipFill>
                <a:blip r:embed="rId2"/>
                <a:stretch>
                  <a:fillRect l="-964" t="-815"/>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15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5" name="Rechteck 4">
            <a:extLst>
              <a:ext uri="{FF2B5EF4-FFF2-40B4-BE49-F238E27FC236}">
                <a16:creationId xmlns:a16="http://schemas.microsoft.com/office/drawing/2014/main" id="{3CB816BA-E232-AAAC-90B6-CFF7882F7F0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25151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 Matrix notation</a:t>
            </a:r>
            <a:endParaRPr lang="de-DE" sz="3200" baseline="30000" dirty="0"/>
          </a:p>
          <a:p>
            <a:pPr algn="ctr"/>
            <a:endParaRPr lang="de-DE" sz="3200" baseline="30000" dirty="0"/>
          </a:p>
        </p:txBody>
      </p:sp>
      <p:pic>
        <p:nvPicPr>
          <p:cNvPr id="6" name="Grafik 5">
            <a:extLst>
              <a:ext uri="{FF2B5EF4-FFF2-40B4-BE49-F238E27FC236}">
                <a16:creationId xmlns:a16="http://schemas.microsoft.com/office/drawing/2014/main" id="{8233D8A1-A1FA-0AD1-2210-F88BF379150B}"/>
              </a:ext>
            </a:extLst>
          </p:cNvPr>
          <p:cNvPicPr>
            <a:picLocks noChangeAspect="1"/>
          </p:cNvPicPr>
          <p:nvPr/>
        </p:nvPicPr>
        <p:blipFill>
          <a:blip r:embed="rId2"/>
          <a:stretch>
            <a:fillRect/>
          </a:stretch>
        </p:blipFill>
        <p:spPr>
          <a:xfrm>
            <a:off x="1107440" y="919497"/>
            <a:ext cx="8361915" cy="4622761"/>
          </a:xfrm>
          <a:prstGeom prst="rect">
            <a:avLst/>
          </a:prstGeom>
        </p:spPr>
      </p:pic>
      <p:sp>
        <p:nvSpPr>
          <p:cNvPr id="7" name="Rechteck 6">
            <a:extLst>
              <a:ext uri="{FF2B5EF4-FFF2-40B4-BE49-F238E27FC236}">
                <a16:creationId xmlns:a16="http://schemas.microsoft.com/office/drawing/2014/main" id="{D3F06B5F-4943-D180-6028-4DE548D612E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8EACEF98-2371-5165-6762-63C6AA6F4310}"/>
              </a:ext>
            </a:extLst>
          </p:cNvPr>
          <p:cNvPicPr>
            <a:picLocks noChangeAspect="1"/>
          </p:cNvPicPr>
          <p:nvPr/>
        </p:nvPicPr>
        <p:blipFill>
          <a:blip r:embed="rId3"/>
          <a:stretch>
            <a:fillRect/>
          </a:stretch>
        </p:blipFill>
        <p:spPr>
          <a:xfrm>
            <a:off x="4490036" y="5697051"/>
            <a:ext cx="1911448" cy="552478"/>
          </a:xfrm>
          <a:prstGeom prst="rect">
            <a:avLst/>
          </a:prstGeom>
        </p:spPr>
      </p:pic>
      <p:sp>
        <p:nvSpPr>
          <p:cNvPr id="8" name="Textfeld 7">
            <a:extLst>
              <a:ext uri="{FF2B5EF4-FFF2-40B4-BE49-F238E27FC236}">
                <a16:creationId xmlns:a16="http://schemas.microsoft.com/office/drawing/2014/main" id="{EC9519C6-0163-5719-9494-44DD2E6E337B}"/>
              </a:ext>
            </a:extLst>
          </p:cNvPr>
          <p:cNvSpPr txBox="1"/>
          <p:nvPr/>
        </p:nvSpPr>
        <p:spPr>
          <a:xfrm>
            <a:off x="2212075" y="5789055"/>
            <a:ext cx="2600565" cy="368469"/>
          </a:xfrm>
          <a:prstGeom prst="rect">
            <a:avLst/>
          </a:prstGeom>
          <a:noFill/>
        </p:spPr>
        <p:txBody>
          <a:bodyPr wrap="square" rtlCol="0">
            <a:noAutofit/>
          </a:bodyPr>
          <a:lstStyle/>
          <a:p>
            <a:pPr algn="ctr"/>
            <a:r>
              <a:rPr lang="de-DE" sz="2000"/>
              <a:t>Estimator for </a:t>
            </a:r>
            <a:r>
              <a:rPr lang="el-GR" sz="2000"/>
              <a:t>β</a:t>
            </a:r>
            <a:r>
              <a:rPr lang="de-DE" sz="2000"/>
              <a:t>:</a:t>
            </a:r>
            <a:endParaRPr lang="de-DE" sz="2000" baseline="30000" dirty="0"/>
          </a:p>
          <a:p>
            <a:pPr algn="ctr"/>
            <a:endParaRPr lang="de-DE" sz="3200" baseline="30000" dirty="0"/>
          </a:p>
        </p:txBody>
      </p:sp>
    </p:spTree>
    <p:extLst>
      <p:ext uri="{BB962C8B-B14F-4D97-AF65-F5344CB8AC3E}">
        <p14:creationId xmlns:p14="http://schemas.microsoft.com/office/powerpoint/2010/main" val="340209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 – Assumptions</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95046FA7-F76B-1EE6-AE3D-95EC23C4E0FA}"/>
              </a:ext>
            </a:extLst>
          </p:cNvPr>
          <p:cNvPicPr>
            <a:picLocks noChangeAspect="1"/>
          </p:cNvPicPr>
          <p:nvPr/>
        </p:nvPicPr>
        <p:blipFill>
          <a:blip r:embed="rId2"/>
          <a:stretch>
            <a:fillRect/>
          </a:stretch>
        </p:blipFill>
        <p:spPr>
          <a:xfrm>
            <a:off x="353028" y="1216492"/>
            <a:ext cx="7829074" cy="4688069"/>
          </a:xfrm>
          <a:prstGeom prst="rect">
            <a:avLst/>
          </a:prstGeom>
        </p:spPr>
      </p:pic>
    </p:spTree>
    <p:extLst>
      <p:ext uri="{BB962C8B-B14F-4D97-AF65-F5344CB8AC3E}">
        <p14:creationId xmlns:p14="http://schemas.microsoft.com/office/powerpoint/2010/main" val="252845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The standard error of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000"/>
                  <a:t> </a:t>
                </a:r>
                <a:r>
                  <a:rPr lang="de-DE" sz="2200"/>
                  <a:t>can then be estimated via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200"/>
                  <a:t>and is given by the diagonal elements of </a:t>
                </a:r>
                <a:r>
                  <a:rPr lang="de-DE" sz="2200" b="1"/>
                  <a:t>V</a:t>
                </a:r>
                <a:r>
                  <a:rPr lang="de-DE" sz="2200"/>
                  <a:t>. If we define c</a:t>
                </a:r>
                <a:r>
                  <a:rPr lang="de-DE" sz="2200" baseline="-25000"/>
                  <a:t>ii</a:t>
                </a:r>
                <a:r>
                  <a:rPr lang="de-DE" sz="2200"/>
                  <a:t> the diagonal elemants of [</a:t>
                </a:r>
                <a:r>
                  <a:rPr lang="de-DE" sz="2200" b="1"/>
                  <a:t>X</a:t>
                </a:r>
                <a:r>
                  <a:rPr lang="de-DE" sz="2200" baseline="30000"/>
                  <a:t>T</a:t>
                </a:r>
                <a:r>
                  <a:rPr lang="de-DE" sz="2200" b="1"/>
                  <a:t>X</a:t>
                </a:r>
                <a:r>
                  <a:rPr lang="de-DE" sz="2200"/>
                  <a:t>]</a:t>
                </a:r>
                <a:r>
                  <a:rPr lang="de-DE" sz="2200" baseline="30000"/>
                  <a:t>-1</a:t>
                </a:r>
                <a:r>
                  <a:rPr lang="de-DE" sz="2200">
                    <a:latin typeface="Cambria Math" panose="02040503050406030204" pitchFamily="18" charset="0"/>
                  </a:rPr>
                  <a:t>, we obtain for the standard se(</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latin typeface="Cambria Math" panose="02040503050406030204" pitchFamily="18" charset="0"/>
                  </a:rPr>
                  <a:t>)</a:t>
                </a:r>
              </a:p>
              <a:p>
                <a:endParaRPr lang="de-DE" sz="2200">
                  <a:latin typeface="Cambria Math" panose="02040503050406030204" pitchFamily="18" charset="0"/>
                </a:endParaRPr>
              </a:p>
              <a:p>
                <a:r>
                  <a:rPr lang="de-DE" sz="2200">
                    <a:latin typeface="Cambria Math" panose="02040503050406030204" pitchFamily="18" charset="0"/>
                  </a:rPr>
                  <a:t>				se(</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200">
                    <a:latin typeface="Cambria Math" panose="02040503050406030204" pitchFamily="18" charset="0"/>
                  </a:rPr>
                  <a:t>)=</a:t>
                </a:r>
                <a:r>
                  <a:rPr lang="de-DE" sz="2200">
                    <a:ea typeface="Cambria Math" panose="02040503050406030204" pitchFamily="18" charset="0"/>
                  </a:rPr>
                  <a:t> </a:t>
                </a:r>
                <a14:m>
                  <m:oMath xmlns:m="http://schemas.openxmlformats.org/officeDocument/2006/math">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rad>
                      <m:radPr>
                        <m:degHide m:val="on"/>
                        <m:ctrlPr>
                          <a:rPr lang="el-GR" sz="2200" i="1" smtClean="0">
                            <a:latin typeface="Cambria Math" panose="02040503050406030204" pitchFamily="18" charset="0"/>
                            <a:ea typeface="Cambria Math" panose="02040503050406030204" pitchFamily="18" charset="0"/>
                          </a:rPr>
                        </m:ctrlPr>
                      </m:radPr>
                      <m:deg/>
                      <m:e>
                        <m:r>
                          <a:rPr lang="de-DE" sz="2200" b="0" i="1" smtClean="0">
                            <a:latin typeface="Cambria Math" panose="02040503050406030204" pitchFamily="18" charset="0"/>
                            <a:ea typeface="Cambria Math" panose="02040503050406030204" pitchFamily="18" charset="0"/>
                          </a:rPr>
                          <m:t>𝑐</m:t>
                        </m:r>
                        <m:r>
                          <a:rPr lang="de-DE" sz="2200" b="0" i="1" baseline="-25000" smtClean="0">
                            <a:latin typeface="Cambria Math" panose="02040503050406030204" pitchFamily="18" charset="0"/>
                            <a:ea typeface="Cambria Math" panose="02040503050406030204" pitchFamily="18" charset="0"/>
                          </a:rPr>
                          <m:t>𝑖𝑖</m:t>
                        </m:r>
                      </m:e>
                    </m:rad>
                  </m:oMath>
                </a14:m>
                <a:endParaRPr lang="de-DE" sz="2200">
                  <a:latin typeface="Cambria Math" panose="02040503050406030204" pitchFamily="18" charset="0"/>
                </a:endParaRPr>
              </a:p>
              <a:p>
                <a:endParaRPr lang="de-DE" sz="2200">
                  <a:latin typeface="Cambria Math" panose="02040503050406030204" pitchFamily="18" charset="0"/>
                </a:endParaRPr>
              </a:p>
              <a:p>
                <a:r>
                  <a:rPr lang="de-DE" sz="2200">
                    <a:latin typeface="Cambria Math" panose="02040503050406030204" pitchFamily="18" charset="0"/>
                  </a:rPr>
                  <a:t>and with the assumptions (i) – (v) we can show, that also the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a:latin typeface="Cambria Math" panose="02040503050406030204" pitchFamily="18" charset="0"/>
                      </a:rPr>
                      <m:t> </m:t>
                    </m:r>
                  </m:oMath>
                </a14:m>
                <a:r>
                  <a:rPr lang="de-DE" sz="2200"/>
                  <a:t>are normally distributed with</a:t>
                </a:r>
                <a:endParaRPr lang="de-DE" sz="2200">
                  <a:latin typeface="Cambria Math" panose="02040503050406030204" pitchFamily="18" charset="0"/>
                </a:endParaRPr>
              </a:p>
              <a:p>
                <a:endParaRPr lang="de-DE" sz="220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𝑁</m:t>
                      </m:r>
                      <m:r>
                        <a:rPr lang="de-DE" sz="2200" b="0" i="1" smtClean="0">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ea typeface="Cambria Math" panose="02040503050406030204" pitchFamily="18" charset="0"/>
                        </a:rPr>
                        <m:t>,</m:t>
                      </m:r>
                      <m:sSup>
                        <m:sSupPr>
                          <m:ctrlPr>
                            <a:rPr lang="de-DE" sz="2200" i="1">
                              <a:latin typeface="Cambria Math" panose="02040503050406030204" pitchFamily="18" charset="0"/>
                            </a:rPr>
                          </m:ctrlPr>
                        </m:sSupPr>
                        <m:e>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e>
                        <m:sup>
                          <m:r>
                            <a:rPr lang="de-DE" sz="2200" i="1">
                              <a:latin typeface="Cambria Math" panose="02040503050406030204" pitchFamily="18" charset="0"/>
                            </a:rPr>
                            <m:t>2</m:t>
                          </m:r>
                        </m:sup>
                      </m:sSup>
                      <m:r>
                        <a:rPr lang="de-DE" sz="2200" i="1">
                          <a:latin typeface="Cambria Math" panose="02040503050406030204" pitchFamily="18" charset="0"/>
                          <a:ea typeface="Cambria Math" panose="02040503050406030204" pitchFamily="18" charset="0"/>
                        </a:rPr>
                        <m:t>𝑐</m:t>
                      </m:r>
                      <m:r>
                        <a:rPr lang="de-DE" sz="2200" i="1" baseline="-25000">
                          <a:latin typeface="Cambria Math" panose="02040503050406030204" pitchFamily="18" charset="0"/>
                          <a:ea typeface="Cambria Math" panose="02040503050406030204" pitchFamily="18" charset="0"/>
                        </a:rPr>
                        <m:t>𝑖𝑖</m:t>
                      </m:r>
                      <m:r>
                        <a:rPr lang="de-DE" sz="2200" b="0" i="1" smtClean="0">
                          <a:latin typeface="Cambria Math" panose="02040503050406030204" pitchFamily="18" charset="0"/>
                          <a:ea typeface="Cambria Math" panose="02040503050406030204" pitchFamily="18" charset="0"/>
                        </a:rPr>
                        <m:t>)</m:t>
                      </m:r>
                    </m:oMath>
                  </m:oMathPara>
                </a14:m>
                <a:endParaRPr lang="de-DE" sz="2200">
                  <a:latin typeface="Cambria Math" panose="02040503050406030204" pitchFamily="18" charset="0"/>
                </a:endParaRPr>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669285" cy="5976664"/>
              </a:xfrm>
              <a:prstGeom prst="rect">
                <a:avLst/>
              </a:prstGeom>
              <a:blipFill>
                <a:blip r:embed="rId2"/>
                <a:stretch>
                  <a:fillRect l="-914" t="-408"/>
                </a:stretch>
              </a:blipFill>
            </p:spPr>
            <p:txBody>
              <a:bodyPr/>
              <a:lstStyle/>
              <a:p>
                <a:r>
                  <a:rPr lang="de-DE">
                    <a:noFill/>
                  </a:rPr>
                  <a:t> </a:t>
                </a:r>
              </a:p>
            </p:txBody>
          </p:sp>
        </mc:Fallback>
      </mc:AlternateContent>
      <p:pic>
        <p:nvPicPr>
          <p:cNvPr id="8" name="Grafik 7">
            <a:extLst>
              <a:ext uri="{FF2B5EF4-FFF2-40B4-BE49-F238E27FC236}">
                <a16:creationId xmlns:a16="http://schemas.microsoft.com/office/drawing/2014/main" id="{4D695BCB-13E1-B208-8C15-C8780946ECA0}"/>
              </a:ext>
            </a:extLst>
          </p:cNvPr>
          <p:cNvPicPr>
            <a:picLocks noChangeAspect="1"/>
          </p:cNvPicPr>
          <p:nvPr/>
        </p:nvPicPr>
        <p:blipFill>
          <a:blip r:embed="rId3"/>
          <a:stretch>
            <a:fillRect/>
          </a:stretch>
        </p:blipFill>
        <p:spPr>
          <a:xfrm>
            <a:off x="4365244" y="1137920"/>
            <a:ext cx="2188727" cy="754733"/>
          </a:xfrm>
          <a:prstGeom prst="rect">
            <a:avLst/>
          </a:prstGeom>
        </p:spPr>
      </p:pic>
    </p:spTree>
    <p:extLst>
      <p:ext uri="{BB962C8B-B14F-4D97-AF65-F5344CB8AC3E}">
        <p14:creationId xmlns:p14="http://schemas.microsoft.com/office/powerpoint/2010/main" val="556292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C8F315CF-3F5D-56BB-DA5C-E7A288BDB08C}"/>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With the assumptions and the derived properties we can calculate the following test statistics:</a:t>
            </a:r>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400"/>
              <a:t>and </a:t>
            </a:r>
          </a:p>
          <a:p>
            <a:endParaRPr lang="de-DE" sz="2400"/>
          </a:p>
          <a:p>
            <a:endParaRPr lang="de-DE" sz="2400"/>
          </a:p>
          <a:p>
            <a:endParaRPr lang="de-DE" sz="2400"/>
          </a:p>
          <a:p>
            <a:endParaRPr lang="de-DE" sz="2400"/>
          </a:p>
          <a:p>
            <a:endParaRPr lang="de-DE" sz="2400"/>
          </a:p>
          <a:p>
            <a:r>
              <a:rPr lang="de-DE" sz="2400"/>
              <a:t>With F and T, we can make probability statements about the goodness of the estimators calculated from the multiple linear regression.</a:t>
            </a:r>
          </a:p>
        </p:txBody>
      </p:sp>
      <p:pic>
        <p:nvPicPr>
          <p:cNvPr id="6" name="Grafik 5">
            <a:extLst>
              <a:ext uri="{FF2B5EF4-FFF2-40B4-BE49-F238E27FC236}">
                <a16:creationId xmlns:a16="http://schemas.microsoft.com/office/drawing/2014/main" id="{B9A48D1F-E376-DE21-23A7-F957A5407E70}"/>
              </a:ext>
            </a:extLst>
          </p:cNvPr>
          <p:cNvPicPr>
            <a:picLocks noChangeAspect="1"/>
          </p:cNvPicPr>
          <p:nvPr/>
        </p:nvPicPr>
        <p:blipFill>
          <a:blip r:embed="rId2"/>
          <a:stretch>
            <a:fillRect/>
          </a:stretch>
        </p:blipFill>
        <p:spPr>
          <a:xfrm>
            <a:off x="2585720" y="1530032"/>
            <a:ext cx="3810000" cy="1095375"/>
          </a:xfrm>
          <a:prstGeom prst="rect">
            <a:avLst/>
          </a:prstGeom>
        </p:spPr>
      </p:pic>
      <p:pic>
        <p:nvPicPr>
          <p:cNvPr id="12" name="Grafik 11">
            <a:extLst>
              <a:ext uri="{FF2B5EF4-FFF2-40B4-BE49-F238E27FC236}">
                <a16:creationId xmlns:a16="http://schemas.microsoft.com/office/drawing/2014/main" id="{5C7BC32A-1782-66A3-01A4-F0E0B39211A9}"/>
              </a:ext>
            </a:extLst>
          </p:cNvPr>
          <p:cNvPicPr>
            <a:picLocks noChangeAspect="1"/>
          </p:cNvPicPr>
          <p:nvPr/>
        </p:nvPicPr>
        <p:blipFill>
          <a:blip r:embed="rId3"/>
          <a:stretch>
            <a:fillRect/>
          </a:stretch>
        </p:blipFill>
        <p:spPr>
          <a:xfrm>
            <a:off x="2819400" y="3755365"/>
            <a:ext cx="3276600" cy="838200"/>
          </a:xfrm>
          <a:prstGeom prst="rect">
            <a:avLst/>
          </a:prstGeom>
        </p:spPr>
      </p:pic>
    </p:spTree>
    <p:extLst>
      <p:ext uri="{BB962C8B-B14F-4D97-AF65-F5344CB8AC3E}">
        <p14:creationId xmlns:p14="http://schemas.microsoft.com/office/powerpoint/2010/main" val="120495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5238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585059"/>
                <a:ext cx="9032240"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There is no correlation between Y and X</a:t>
                </a:r>
                <a:r>
                  <a:rPr lang="de-DE" sz="2200" baseline="-25000"/>
                  <a:t>i</a:t>
                </a:r>
                <a:r>
                  <a:rPr lang="de-DE" sz="2200"/>
                  <a:t>.</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0</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1</m:t>
                        </m:r>
                      </m:sub>
                    </m:sSub>
                    <m:r>
                      <a:rPr lang="de-DE" sz="2200" b="0" i="0"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𝑘</m:t>
                        </m:r>
                      </m:sub>
                    </m:sSub>
                    <m:r>
                      <a:rPr lang="de-DE" sz="2200" b="0" i="1" smtClean="0">
                        <a:latin typeface="Cambria Math" panose="02040503050406030204" pitchFamily="18" charset="0"/>
                      </a:rPr>
                      <m:t>=0</m:t>
                    </m:r>
                  </m:oMath>
                </a14:m>
                <a:r>
                  <a:rPr lang="de-DE" sz="2200"/>
                  <a:t> then R</a:t>
                </a:r>
                <a:r>
                  <a:rPr lang="de-DE" sz="2200" baseline="30000"/>
                  <a:t>2</a:t>
                </a:r>
                <a:r>
                  <a:rPr lang="de-DE" sz="2200"/>
                  <a:t>=0</a:t>
                </a:r>
              </a:p>
              <a:p>
                <a:pPr marL="342900" indent="-342900">
                  <a:buFont typeface="Symbol" panose="05050102010706020507" pitchFamily="18" charset="2"/>
                  <a:buChar char="-"/>
                </a:pPr>
                <a:r>
                  <a:rPr lang="de-DE" sz="2200"/>
                  <a:t>The alternative is then 	H</a:t>
                </a:r>
                <a:r>
                  <a:rPr lang="de-DE" sz="2200" baseline="-25000"/>
                  <a:t>1</a:t>
                </a:r>
                <a:r>
                  <a:rPr lang="de-DE" sz="2200"/>
                  <a:t>: At least one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r>
                  <a:rPr lang="de-DE" sz="2200"/>
                  <a:t> then </a:t>
                </a:r>
                <a14:m>
                  <m:oMath xmlns:m="http://schemas.openxmlformats.org/officeDocument/2006/math">
                    <m:r>
                      <m:rPr>
                        <m:nor/>
                      </m:rPr>
                      <a:rPr lang="de-DE" sz="2200"/>
                      <m:t>R</m:t>
                    </m:r>
                    <m:r>
                      <m:rPr>
                        <m:nor/>
                      </m:rPr>
                      <a:rPr lang="de-DE" sz="2200" baseline="30000" smtClean="0"/>
                      <m:t>2</m:t>
                    </m:r>
                    <m:r>
                      <a:rPr lang="de-DE" sz="2200" i="1">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F-value</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585059"/>
                <a:ext cx="9032240" cy="5976664"/>
              </a:xfrm>
              <a:prstGeom prst="rect">
                <a:avLst/>
              </a:prstGeom>
              <a:blipFill>
                <a:blip r:embed="rId2"/>
                <a:stretch>
                  <a:fillRect l="-945" r="-675"/>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8DAB1D94-03DE-12EE-3F02-BC0B3C4EE8B3}"/>
              </a:ext>
            </a:extLst>
          </p:cNvPr>
          <p:cNvPicPr>
            <a:picLocks noChangeAspect="1"/>
          </p:cNvPicPr>
          <p:nvPr/>
        </p:nvPicPr>
        <p:blipFill>
          <a:blip r:embed="rId3"/>
          <a:stretch>
            <a:fillRect/>
          </a:stretch>
        </p:blipFill>
        <p:spPr>
          <a:xfrm>
            <a:off x="2286000" y="5725253"/>
            <a:ext cx="3810000" cy="1095375"/>
          </a:xfrm>
          <a:prstGeom prst="rect">
            <a:avLst/>
          </a:prstGeom>
        </p:spPr>
      </p:pic>
    </p:spTree>
    <p:extLst>
      <p:ext uri="{BB962C8B-B14F-4D97-AF65-F5344CB8AC3E}">
        <p14:creationId xmlns:p14="http://schemas.microsoft.com/office/powerpoint/2010/main" val="251171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21</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6455" y="261508"/>
                <a:ext cx="1218184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F-value</a:t>
                </a:r>
              </a:p>
              <a:p>
                <a:r>
                  <a:rPr lang="de-DE" sz="2200"/>
                  <a:t>Given the significance level the F-value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a:t>
                </a:r>
              </a:p>
              <a:p>
                <a14:m>
                  <m:oMath xmlns:m="http://schemas.openxmlformats.org/officeDocument/2006/math">
                    <m:r>
                      <a:rPr lang="de-DE" sz="2200" b="0" i="1" smtClean="0">
                        <a:latin typeface="Cambria Math" panose="02040503050406030204" pitchFamily="18" charset="0"/>
                        <a:ea typeface="Cambria Math" panose="02040503050406030204" pitchFamily="18" charset="0"/>
                      </a:rPr>
                      <m:t>𝐹</m:t>
                    </m:r>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=3;</m:t>
                        </m:r>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𝐹</m:t>
                    </m:r>
                    <m:r>
                      <a:rPr lang="de-DE" sz="2200" b="0" i="1" smtClean="0">
                        <a:latin typeface="Cambria Math" panose="02040503050406030204" pitchFamily="18" charset="0"/>
                        <a:ea typeface="Cambria Math" panose="02040503050406030204" pitchFamily="18" charset="0"/>
                      </a:rPr>
                      <m:t>(3,4)</m:t>
                    </m:r>
                  </m:oMath>
                </a14:m>
                <a:r>
                  <a:rPr lang="de-DE" sz="2200"/>
                  <a:t> distribution and thus </a:t>
                </a:r>
                <a14:m>
                  <m:oMath xmlns:m="http://schemas.openxmlformats.org/officeDocument/2006/math">
                    <m:r>
                      <a:rPr lang="de-DE" sz="2200" i="1">
                        <a:latin typeface="Cambria Math" panose="02040503050406030204" pitchFamily="18" charset="0"/>
                        <a:ea typeface="Cambria Math" panose="02040503050406030204" pitchFamily="18" charset="0"/>
                      </a:rPr>
                      <m:t>𝐹</m:t>
                    </m:r>
                    <m:r>
                      <m:rPr>
                        <m:nor/>
                      </m:rPr>
                      <a:rPr lang="de-DE" sz="2200" baseline="-25000"/>
                      <m:t>9</m:t>
                    </m:r>
                    <m:r>
                      <m:rPr>
                        <m:nor/>
                      </m:rPr>
                      <a:rPr lang="de-DE" sz="2200" b="0" i="0" baseline="-25000" smtClean="0"/>
                      <m:t>0</m:t>
                    </m:r>
                    <m:r>
                      <m:rPr>
                        <m:nor/>
                      </m:rPr>
                      <a:rPr lang="de-DE" sz="2200" baseline="-25000"/>
                      <m:t>%</m:t>
                    </m:r>
                    <m:r>
                      <a:rPr lang="de-DE" sz="2200" b="0" i="1" smtClean="0">
                        <a:latin typeface="Cambria Math" panose="02040503050406030204" pitchFamily="18" charset="0"/>
                        <a:ea typeface="Cambria Math" panose="02040503050406030204" pitchFamily="18" charset="0"/>
                      </a:rPr>
                      <m:t>=5,34</m:t>
                    </m:r>
                  </m:oMath>
                </a14:m>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6455" y="261508"/>
                <a:ext cx="12181840" cy="5976664"/>
              </a:xfrm>
              <a:prstGeom prst="rect">
                <a:avLst/>
              </a:prstGeom>
              <a:blipFill>
                <a:blip r:embed="rId2"/>
                <a:stretch>
                  <a:fillRect l="-650"/>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41BF0ACB-EAB6-12C8-F66F-1EFB18AE7C0F}"/>
              </a:ext>
            </a:extLst>
          </p:cNvPr>
          <p:cNvPicPr>
            <a:picLocks noChangeAspect="1"/>
          </p:cNvPicPr>
          <p:nvPr/>
        </p:nvPicPr>
        <p:blipFill>
          <a:blip r:embed="rId3"/>
          <a:stretch>
            <a:fillRect/>
          </a:stretch>
        </p:blipFill>
        <p:spPr>
          <a:xfrm>
            <a:off x="2269545" y="2380988"/>
            <a:ext cx="4584589" cy="2755631"/>
          </a:xfrm>
          <a:prstGeom prst="rect">
            <a:avLst/>
          </a:prstGeom>
        </p:spPr>
      </p:pic>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4467310" y="2790797"/>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ea typeface="Cambria Math" panose="02040503050406030204" pitchFamily="18" charset="0"/>
                        </a:rPr>
                        <m:t>𝐹</m:t>
                      </m:r>
                      <m:r>
                        <m:rPr>
                          <m:nor/>
                        </m:rPr>
                        <a:rPr lang="de-DE" sz="1800" baseline="-25000"/>
                        <m:t>9</m:t>
                      </m:r>
                      <m:r>
                        <m:rPr>
                          <m:nor/>
                        </m:rPr>
                        <a:rPr lang="de-DE" sz="1800" b="0" i="0" baseline="-25000" smtClean="0"/>
                        <m:t>0</m:t>
                      </m:r>
                      <m:r>
                        <m:rPr>
                          <m:nor/>
                        </m:rPr>
                        <a:rPr lang="de-DE" sz="1800" baseline="-25000"/>
                        <m:t>%</m:t>
                      </m:r>
                      <m:r>
                        <a:rPr lang="de-DE" sz="1800" b="0" i="1" smtClean="0">
                          <a:latin typeface="Cambria Math" panose="02040503050406030204" pitchFamily="18" charset="0"/>
                          <a:ea typeface="Cambria Math" panose="02040503050406030204" pitchFamily="18" charset="0"/>
                        </a:rPr>
                        <m:t>=5,34</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4467310" y="2790797"/>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H="1">
            <a:off x="5446510" y="2262810"/>
            <a:ext cx="1478137" cy="18929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2909435" y="3640437"/>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6924647" y="1944472"/>
                <a:ext cx="5097167" cy="845956"/>
              </a:xfrm>
              <a:prstGeom prst="rect">
                <a:avLst/>
              </a:prstGeom>
              <a:noFill/>
            </p:spPr>
            <p:txBody>
              <a:bodyPr wrap="square" rtlCol="0">
                <a:noAutofit/>
              </a:bodyPr>
              <a:lstStyle/>
              <a:p>
                <a:r>
                  <a:rPr lang="de-DE"/>
                  <a:t>F</a:t>
                </a:r>
                <a:r>
                  <a:rPr lang="de-DE" baseline="-25000"/>
                  <a:t>emp</a:t>
                </a:r>
                <a:r>
                  <a:rPr lang="de-DE"/>
                  <a:t>&gt;F</a:t>
                </a:r>
                <a:r>
                  <a:rPr lang="de-DE" baseline="-25000"/>
                  <a:t>theo</a:t>
                </a:r>
                <a:r>
                  <a:rPr lang="de-DE"/>
                  <a:t> </a:t>
                </a:r>
              </a:p>
              <a:p>
                <a:r>
                  <a:rPr lang="de-DE"/>
                  <a:t>H </a:t>
                </a:r>
                <a:r>
                  <a:rPr lang="de-DE" baseline="-25000"/>
                  <a:t>0 </a:t>
                </a:r>
                <a:r>
                  <a:rPr lang="de-DE"/>
                  <a:t>is rejected, the existence of a linear dependence between Y and X</a:t>
                </a:r>
                <a:r>
                  <a:rPr lang="de-DE" baseline="-25000"/>
                  <a:t>i</a:t>
                </a:r>
                <a:r>
                  <a:rPr lang="de-DE"/>
                  <a:t> is significant to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a:t>
                </a:r>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6924647" y="1944472"/>
                <a:ext cx="5097167" cy="845956"/>
              </a:xfrm>
              <a:prstGeom prst="rect">
                <a:avLst/>
              </a:prstGeom>
              <a:blipFill>
                <a:blip r:embed="rId5"/>
                <a:stretch>
                  <a:fillRect l="-1077" t="-4317" b="-1942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a:off x="2069454" y="3231249"/>
            <a:ext cx="1143911" cy="9452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157449" y="2380988"/>
                <a:ext cx="2197765" cy="945236"/>
              </a:xfrm>
              <a:prstGeom prst="rect">
                <a:avLst/>
              </a:prstGeom>
              <a:noFill/>
            </p:spPr>
            <p:txBody>
              <a:bodyPr wrap="square" rtlCol="0">
                <a:noAutofit/>
              </a:bodyPr>
              <a:lstStyle/>
              <a:p>
                <a:r>
                  <a:rPr lang="de-DE"/>
                  <a:t>F</a:t>
                </a:r>
                <a:r>
                  <a:rPr lang="de-DE" baseline="-25000"/>
                  <a:t>emp</a:t>
                </a:r>
                <a:r>
                  <a:rPr lang="de-DE"/>
                  <a:t>≤F</a:t>
                </a:r>
                <a:r>
                  <a:rPr lang="de-DE" baseline="-25000"/>
                  <a:t>theo</a:t>
                </a:r>
                <a:endParaRPr lang="de-DE"/>
              </a:p>
              <a:p>
                <a:r>
                  <a:rPr lang="de-DE"/>
                  <a:t>H</a:t>
                </a:r>
                <a:r>
                  <a:rPr lang="de-DE" baseline="-25000"/>
                  <a:t>0 </a:t>
                </a:r>
                <a:r>
                  <a:rPr lang="de-DE"/>
                  <a:t>is not rejected. There is no linear dependence to a significance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157449" y="2380988"/>
                <a:ext cx="2197765" cy="945236"/>
              </a:xfrm>
              <a:prstGeom prst="rect">
                <a:avLst/>
              </a:prstGeom>
              <a:blipFill>
                <a:blip r:embed="rId6"/>
                <a:stretch>
                  <a:fillRect l="-2500" t="-3871" b="-94194"/>
                </a:stretch>
              </a:blipFill>
            </p:spPr>
            <p:txBody>
              <a:bodyPr/>
              <a:lstStyle/>
              <a:p>
                <a:r>
                  <a:rPr lang="de-DE">
                    <a:noFill/>
                  </a:rPr>
                  <a:t> </a:t>
                </a:r>
              </a:p>
            </p:txBody>
          </p:sp>
        </mc:Fallback>
      </mc:AlternateContent>
      <p:pic>
        <p:nvPicPr>
          <p:cNvPr id="19" name="Grafik 18">
            <a:extLst>
              <a:ext uri="{FF2B5EF4-FFF2-40B4-BE49-F238E27FC236}">
                <a16:creationId xmlns:a16="http://schemas.microsoft.com/office/drawing/2014/main" id="{FC5A2A48-7056-8353-9627-DF662C27020E}"/>
              </a:ext>
            </a:extLst>
          </p:cNvPr>
          <p:cNvPicPr>
            <a:picLocks noChangeAspect="1"/>
          </p:cNvPicPr>
          <p:nvPr/>
        </p:nvPicPr>
        <p:blipFill>
          <a:blip r:embed="rId7"/>
          <a:stretch>
            <a:fillRect/>
          </a:stretch>
        </p:blipFill>
        <p:spPr>
          <a:xfrm>
            <a:off x="157449" y="5172518"/>
            <a:ext cx="6229670" cy="1644735"/>
          </a:xfrm>
          <a:prstGeom prst="rect">
            <a:avLst/>
          </a:prstGeom>
        </p:spPr>
      </p:pic>
      <p:sp>
        <p:nvSpPr>
          <p:cNvPr id="20" name="Textfeld 19">
            <a:extLst>
              <a:ext uri="{FF2B5EF4-FFF2-40B4-BE49-F238E27FC236}">
                <a16:creationId xmlns:a16="http://schemas.microsoft.com/office/drawing/2014/main" id="{8E36AFC4-A4AF-25C8-EA71-E628D25D37ED}"/>
              </a:ext>
            </a:extLst>
          </p:cNvPr>
          <p:cNvSpPr txBox="1"/>
          <p:nvPr/>
        </p:nvSpPr>
        <p:spPr>
          <a:xfrm>
            <a:off x="114615" y="4808812"/>
            <a:ext cx="2197765" cy="363706"/>
          </a:xfrm>
          <a:prstGeom prst="rect">
            <a:avLst/>
          </a:prstGeom>
          <a:noFill/>
        </p:spPr>
        <p:txBody>
          <a:bodyPr wrap="square" rtlCol="0">
            <a:noAutofit/>
          </a:bodyPr>
          <a:lstStyle/>
          <a:p>
            <a:r>
              <a:rPr lang="de-DE"/>
              <a:t>Table F-Distribution</a:t>
            </a:r>
          </a:p>
        </p:txBody>
      </p:sp>
    </p:spTree>
    <p:extLst>
      <p:ext uri="{BB962C8B-B14F-4D97-AF65-F5344CB8AC3E}">
        <p14:creationId xmlns:p14="http://schemas.microsoft.com/office/powerpoint/2010/main" val="100447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22</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416962"/>
                <a:ext cx="8669285"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„Some Variable X</a:t>
                </a:r>
                <a:r>
                  <a:rPr lang="de-DE" sz="2200" baseline="-25000"/>
                  <a:t>i</a:t>
                </a:r>
                <a:r>
                  <a:rPr lang="de-DE" sz="2200"/>
                  <a:t> has no relevance for Y“.</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rPr>
                      <m:t>=0</m:t>
                    </m:r>
                  </m:oMath>
                </a14:m>
                <a:endParaRPr lang="de-DE" sz="2200"/>
              </a:p>
              <a:p>
                <a:pPr marL="342900" indent="-342900">
                  <a:buFont typeface="Symbol" panose="05050102010706020507" pitchFamily="18" charset="2"/>
                  <a:buChar char="-"/>
                </a:pPr>
                <a:r>
                  <a:rPr lang="de-DE" sz="2200"/>
                  <a:t>The alternative is then 	H</a:t>
                </a:r>
                <a:r>
                  <a:rPr lang="de-DE" sz="2200" baseline="-25000"/>
                  <a:t>1</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r>
                  <a:rPr lang="de-DE" sz="2200"/>
                  <a:t>	(we deal only with this version of a two-sided test!)</a:t>
                </a:r>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t-values</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416962"/>
                <a:ext cx="8669285" cy="5976664"/>
              </a:xfrm>
              <a:prstGeom prst="rect">
                <a:avLst/>
              </a:prstGeom>
              <a:blipFill>
                <a:blip r:embed="rId2"/>
                <a:stretch>
                  <a:fillRect l="-985"/>
                </a:stretch>
              </a:blipFill>
            </p:spPr>
            <p:txBody>
              <a:bodyPr/>
              <a:lstStyle/>
              <a:p>
                <a:r>
                  <a:rPr lang="de-DE">
                    <a:noFill/>
                  </a:rPr>
                  <a:t> </a:t>
                </a:r>
              </a:p>
            </p:txBody>
          </p:sp>
        </mc:Fallback>
      </mc:AlternateContent>
      <p:pic>
        <p:nvPicPr>
          <p:cNvPr id="6" name="Grafik 5">
            <a:extLst>
              <a:ext uri="{FF2B5EF4-FFF2-40B4-BE49-F238E27FC236}">
                <a16:creationId xmlns:a16="http://schemas.microsoft.com/office/drawing/2014/main" id="{1058AB69-3EDC-1F66-9397-8F65BD944D26}"/>
              </a:ext>
            </a:extLst>
          </p:cNvPr>
          <p:cNvPicPr>
            <a:picLocks noChangeAspect="1"/>
          </p:cNvPicPr>
          <p:nvPr/>
        </p:nvPicPr>
        <p:blipFill>
          <a:blip r:embed="rId3"/>
          <a:stretch>
            <a:fillRect/>
          </a:stretch>
        </p:blipFill>
        <p:spPr>
          <a:xfrm>
            <a:off x="2706502" y="5937250"/>
            <a:ext cx="3276600" cy="838200"/>
          </a:xfrm>
          <a:prstGeom prst="rect">
            <a:avLst/>
          </a:prstGeom>
        </p:spPr>
      </p:pic>
    </p:spTree>
    <p:extLst>
      <p:ext uri="{BB962C8B-B14F-4D97-AF65-F5344CB8AC3E}">
        <p14:creationId xmlns:p14="http://schemas.microsoft.com/office/powerpoint/2010/main" val="2500647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AC7FD1-9C25-EE38-5CD1-14293E2D05CC}"/>
              </a:ext>
            </a:extLst>
          </p:cNvPr>
          <p:cNvPicPr>
            <a:picLocks noChangeAspect="1"/>
          </p:cNvPicPr>
          <p:nvPr/>
        </p:nvPicPr>
        <p:blipFill>
          <a:blip r:embed="rId2"/>
          <a:stretch>
            <a:fillRect/>
          </a:stretch>
        </p:blipFill>
        <p:spPr>
          <a:xfrm>
            <a:off x="2388301" y="3232756"/>
            <a:ext cx="4584589" cy="2755631"/>
          </a:xfrm>
          <a:prstGeom prst="rect">
            <a:avLst/>
          </a:prstGeom>
        </p:spPr>
      </p:pic>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436880" y="310105"/>
                <a:ext cx="937768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t-value</a:t>
                </a:r>
              </a:p>
              <a:p>
                <a:r>
                  <a:rPr lang="de-DE" sz="2200"/>
                  <a:t>Given the significance level the t-value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 t</a:t>
                </a:r>
                <a14:m>
                  <m:oMath xmlns:m="http://schemas.openxmlformats.org/officeDocument/2006/math">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𝑡</m:t>
                    </m:r>
                    <m:r>
                      <a:rPr lang="de-DE" sz="2200" b="0" i="1" smtClean="0">
                        <a:latin typeface="Cambria Math" panose="02040503050406030204" pitchFamily="18" charset="0"/>
                        <a:ea typeface="Cambria Math" panose="02040503050406030204" pitchFamily="18" charset="0"/>
                      </a:rPr>
                      <m:t>(4)</m:t>
                    </m:r>
                  </m:oMath>
                </a14:m>
                <a:r>
                  <a:rPr lang="de-DE" sz="2200"/>
                  <a:t> distribution and thus </a:t>
                </a:r>
                <a14:m>
                  <m:oMath xmlns:m="http://schemas.openxmlformats.org/officeDocument/2006/math">
                    <m:r>
                      <a:rPr lang="de-DE" sz="2200" b="0" i="1" smtClean="0">
                        <a:latin typeface="Cambria Math" panose="02040503050406030204" pitchFamily="18" charset="0"/>
                        <a:ea typeface="Cambria Math" panose="02040503050406030204" pitchFamily="18" charset="0"/>
                      </a:rPr>
                      <m:t>𝑡</m:t>
                    </m:r>
                    <m:r>
                      <m:rPr>
                        <m:nor/>
                      </m:rPr>
                      <a:rPr lang="de-DE" sz="2200" baseline="-25000"/>
                      <m:t>9</m:t>
                    </m:r>
                    <m:r>
                      <m:rPr>
                        <m:nor/>
                      </m:rPr>
                      <a:rPr lang="de-DE" sz="2200" b="0" i="0" baseline="-25000" smtClean="0"/>
                      <m:t>5</m:t>
                    </m:r>
                    <m:r>
                      <m:rPr>
                        <m:nor/>
                      </m:rPr>
                      <a:rPr lang="de-DE" sz="2200" baseline="-25000"/>
                      <m:t>%</m:t>
                    </m:r>
                    <m:r>
                      <a:rPr lang="de-DE" sz="2200" b="0" i="1" smtClean="0">
                        <a:latin typeface="Cambria Math" panose="02040503050406030204" pitchFamily="18" charset="0"/>
                        <a:ea typeface="Cambria Math" panose="02040503050406030204" pitchFamily="18" charset="0"/>
                      </a:rPr>
                      <m:t>=2,13</m:t>
                    </m:r>
                  </m:oMath>
                </a14:m>
                <a:endParaRPr lang="de-DE" sz="2200"/>
              </a:p>
              <a:p>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436880" y="310105"/>
                <a:ext cx="9377680" cy="5976664"/>
              </a:xfrm>
              <a:prstGeom prst="rect">
                <a:avLst/>
              </a:prstGeom>
              <a:blipFill>
                <a:blip r:embed="rId3"/>
                <a:stretch>
                  <a:fillRect l="-84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5647470" y="3795556"/>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aseline="-25000"/>
                        <m:t>9</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5647470" y="3795556"/>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V="1">
            <a:off x="5165188" y="5167139"/>
            <a:ext cx="708294" cy="9209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4557329" y="4296682"/>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1762512" y="5929439"/>
                <a:ext cx="5784608" cy="845956"/>
              </a:xfrm>
              <a:prstGeom prst="rect">
                <a:avLst/>
              </a:prstGeom>
              <a:noFill/>
            </p:spPr>
            <p:txBody>
              <a:bodyPr wrap="square" rtlCol="0">
                <a:noAutofit/>
              </a:bodyPr>
              <a:lstStyle/>
              <a:p>
                <a:pPr algn="ctr"/>
                <a:r>
                  <a:rPr lang="de-DE"/>
                  <a:t>|t</a:t>
                </a:r>
                <a:r>
                  <a:rPr lang="de-DE" baseline="-25000"/>
                  <a:t>emp</a:t>
                </a:r>
                <a:r>
                  <a:rPr lang="de-DE"/>
                  <a:t>|&gt;t</a:t>
                </a:r>
                <a:r>
                  <a:rPr lang="de-DE" baseline="-25000"/>
                  <a:t>theo</a:t>
                </a:r>
                <a:endParaRPr lang="de-DE"/>
              </a:p>
              <a:p>
                <a:r>
                  <a:rPr lang="de-DE"/>
                  <a:t>H</a:t>
                </a:r>
                <a:r>
                  <a:rPr lang="de-DE" baseline="-25000"/>
                  <a:t>0 </a:t>
                </a:r>
                <a:r>
                  <a:rPr lang="de-DE"/>
                  <a:t>is rejected, X</a:t>
                </a:r>
                <a:r>
                  <a:rPr lang="de-DE" baseline="-25000"/>
                  <a:t>i</a:t>
                </a:r>
                <a:r>
                  <a:rPr lang="de-DE"/>
                  <a:t> has for a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 significant influence on Y with the marginal contribution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𝛽</m:t>
                            </m:r>
                          </m:e>
                        </m:acc>
                      </m:e>
                      <m:sub>
                        <m:r>
                          <a:rPr lang="de-DE" i="1">
                            <a:latin typeface="Cambria Math" panose="02040503050406030204" pitchFamily="18" charset="0"/>
                          </a:rPr>
                          <m:t>𝑖</m:t>
                        </m:r>
                      </m:sub>
                    </m:sSub>
                  </m:oMath>
                </a14:m>
                <a:endParaRPr lang="de-DE"/>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1762512" y="5929439"/>
                <a:ext cx="5784608" cy="845956"/>
              </a:xfrm>
              <a:prstGeom prst="rect">
                <a:avLst/>
              </a:prstGeom>
              <a:blipFill>
                <a:blip r:embed="rId5"/>
                <a:stretch>
                  <a:fillRect l="-843" t="-4348" b="-2246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flipH="1">
            <a:off x="4759130" y="3188769"/>
            <a:ext cx="3066298" cy="8753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7825428" y="2580500"/>
                <a:ext cx="3469712" cy="945236"/>
              </a:xfrm>
              <a:prstGeom prst="rect">
                <a:avLst/>
              </a:prstGeom>
              <a:noFill/>
            </p:spPr>
            <p:txBody>
              <a:bodyPr wrap="square" rtlCol="0">
                <a:noAutofit/>
              </a:bodyPr>
              <a:lstStyle/>
              <a:p>
                <a:r>
                  <a:rPr lang="de-DE"/>
                  <a:t>|t</a:t>
                </a:r>
                <a:r>
                  <a:rPr lang="de-DE" baseline="-25000"/>
                  <a:t>emp</a:t>
                </a:r>
                <a:r>
                  <a:rPr lang="de-DE"/>
                  <a:t>| ≤ t</a:t>
                </a:r>
                <a:r>
                  <a:rPr lang="de-DE" baseline="-25000"/>
                  <a:t>theo</a:t>
                </a:r>
                <a:endParaRPr lang="de-DE"/>
              </a:p>
              <a:p>
                <a:r>
                  <a:rPr lang="de-DE"/>
                  <a:t>H</a:t>
                </a:r>
                <a:r>
                  <a:rPr lang="de-DE" baseline="-25000"/>
                  <a:t>0 </a:t>
                </a:r>
                <a:r>
                  <a:rPr lang="de-DE"/>
                  <a:t>is not rejected. The variable X</a:t>
                </a:r>
                <a:r>
                  <a:rPr lang="de-DE" baseline="-25000"/>
                  <a:t>i</a:t>
                </a:r>
                <a:r>
                  <a:rPr lang="de-DE"/>
                  <a:t> has no </a:t>
                </a:r>
                <a14:m>
                  <m:oMath xmlns:m="http://schemas.openxmlformats.org/officeDocument/2006/math">
                    <m:r>
                      <a:rPr lang="de-DE">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𝛽</m:t>
                        </m:r>
                      </m:e>
                      <m:sub>
                        <m:r>
                          <a:rPr lang="de-DE" i="1">
                            <a:latin typeface="Cambria Math" panose="02040503050406030204" pitchFamily="18" charset="0"/>
                          </a:rPr>
                          <m:t>𝑖</m:t>
                        </m:r>
                      </m:sub>
                    </m:sSub>
                  </m:oMath>
                </a14:m>
                <a:r>
                  <a:rPr lang="de-DE"/>
                  <a:t>=0) influence on Y for a significanse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7825428" y="2580500"/>
                <a:ext cx="3469712" cy="945236"/>
              </a:xfrm>
              <a:prstGeom prst="rect">
                <a:avLst/>
              </a:prstGeom>
              <a:blipFill>
                <a:blip r:embed="rId6"/>
                <a:stretch>
                  <a:fillRect l="-1582" t="-3226" b="-36129"/>
                </a:stretch>
              </a:blipFill>
            </p:spPr>
            <p:txBody>
              <a:bodyPr/>
              <a:lstStyle/>
              <a:p>
                <a:r>
                  <a:rPr lang="de-DE">
                    <a:noFill/>
                  </a:rPr>
                  <a:t> </a:t>
                </a:r>
              </a:p>
            </p:txBody>
          </p:sp>
        </mc:Fallback>
      </mc:AlternateContent>
      <p:cxnSp>
        <p:nvCxnSpPr>
          <p:cNvPr id="19" name="Gerade Verbindung mit Pfeil 18">
            <a:extLst>
              <a:ext uri="{FF2B5EF4-FFF2-40B4-BE49-F238E27FC236}">
                <a16:creationId xmlns:a16="http://schemas.microsoft.com/office/drawing/2014/main" id="{EE32F8FF-A272-AC67-3F17-94DB1B19BCC7}"/>
              </a:ext>
            </a:extLst>
          </p:cNvPr>
          <p:cNvCxnSpPr>
            <a:cxnSpLocks/>
          </p:cNvCxnSpPr>
          <p:nvPr/>
        </p:nvCxnSpPr>
        <p:spPr>
          <a:xfrm flipH="1" flipV="1">
            <a:off x="3615219" y="5095865"/>
            <a:ext cx="523491" cy="8925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EB21FA3F-0610-59CF-D798-8AE40AE830FC}"/>
                  </a:ext>
                </a:extLst>
              </p:cNvPr>
              <p:cNvSpPr txBox="1"/>
              <p:nvPr/>
            </p:nvSpPr>
            <p:spPr>
              <a:xfrm>
                <a:off x="2960820" y="3650308"/>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24" name="Textfeld 23">
                <a:extLst>
                  <a:ext uri="{FF2B5EF4-FFF2-40B4-BE49-F238E27FC236}">
                    <a16:creationId xmlns:a16="http://schemas.microsoft.com/office/drawing/2014/main" id="{EB21FA3F-0610-59CF-D798-8AE40AE830FC}"/>
                  </a:ext>
                </a:extLst>
              </p:cNvPr>
              <p:cNvSpPr txBox="1">
                <a:spLocks noRot="1" noChangeAspect="1" noMove="1" noResize="1" noEditPoints="1" noAdjustHandles="1" noChangeArrowheads="1" noChangeShapeType="1" noTextEdit="1"/>
              </p:cNvSpPr>
              <p:nvPr/>
            </p:nvSpPr>
            <p:spPr>
              <a:xfrm>
                <a:off x="2960820" y="3650308"/>
                <a:ext cx="1452880" cy="369332"/>
              </a:xfrm>
              <a:prstGeom prst="rect">
                <a:avLst/>
              </a:prstGeom>
              <a:blipFill>
                <a:blip r:embed="rId7"/>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09936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T-distribution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2A947CA2-C50F-D14E-2C9D-705F55AEABD7}"/>
              </a:ext>
            </a:extLst>
          </p:cNvPr>
          <p:cNvPicPr>
            <a:picLocks noChangeAspect="1"/>
          </p:cNvPicPr>
          <p:nvPr/>
        </p:nvPicPr>
        <p:blipFill>
          <a:blip r:embed="rId2"/>
          <a:stretch>
            <a:fillRect/>
          </a:stretch>
        </p:blipFill>
        <p:spPr>
          <a:xfrm>
            <a:off x="853440" y="628917"/>
            <a:ext cx="6654800" cy="6188540"/>
          </a:xfrm>
          <a:prstGeom prst="rect">
            <a:avLst/>
          </a:prstGeom>
        </p:spPr>
      </p:pic>
    </p:spTree>
    <p:extLst>
      <p:ext uri="{BB962C8B-B14F-4D97-AF65-F5344CB8AC3E}">
        <p14:creationId xmlns:p14="http://schemas.microsoft.com/office/powerpoint/2010/main" val="3749697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F-distribution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F4BADBD7-3C66-3AEE-1F6F-218513827C3F}"/>
              </a:ext>
            </a:extLst>
          </p:cNvPr>
          <p:cNvPicPr>
            <a:picLocks noChangeAspect="1"/>
          </p:cNvPicPr>
          <p:nvPr/>
        </p:nvPicPr>
        <p:blipFill>
          <a:blip r:embed="rId2"/>
          <a:stretch>
            <a:fillRect/>
          </a:stretch>
        </p:blipFill>
        <p:spPr>
          <a:xfrm>
            <a:off x="91441" y="439879"/>
            <a:ext cx="6959599" cy="2921718"/>
          </a:xfrm>
          <a:prstGeom prst="rect">
            <a:avLst/>
          </a:prstGeom>
        </p:spPr>
      </p:pic>
      <p:sp>
        <p:nvSpPr>
          <p:cNvPr id="10" name="Textfeld 9">
            <a:extLst>
              <a:ext uri="{FF2B5EF4-FFF2-40B4-BE49-F238E27FC236}">
                <a16:creationId xmlns:a16="http://schemas.microsoft.com/office/drawing/2014/main" id="{0E43E660-35B2-FBE5-FAB3-2D1AAD04D3CF}"/>
              </a:ext>
            </a:extLst>
          </p:cNvPr>
          <p:cNvSpPr txBox="1"/>
          <p:nvPr/>
        </p:nvSpPr>
        <p:spPr>
          <a:xfrm>
            <a:off x="114889" y="-21787"/>
            <a:ext cx="782587" cy="461665"/>
          </a:xfrm>
          <a:prstGeom prst="rect">
            <a:avLst/>
          </a:prstGeom>
          <a:noFill/>
        </p:spPr>
        <p:txBody>
          <a:bodyPr wrap="none" rtlCol="0">
            <a:spAutoFit/>
          </a:bodyPr>
          <a:lstStyle/>
          <a:p>
            <a:r>
              <a:rPr lang="de-DE" sz="2400" b="1"/>
              <a:t>F</a:t>
            </a:r>
            <a:r>
              <a:rPr lang="de-DE" sz="2400" b="1" baseline="-25000"/>
              <a:t>95%</a:t>
            </a:r>
          </a:p>
        </p:txBody>
      </p:sp>
      <p:sp>
        <p:nvSpPr>
          <p:cNvPr id="12" name="Textfeld 11">
            <a:extLst>
              <a:ext uri="{FF2B5EF4-FFF2-40B4-BE49-F238E27FC236}">
                <a16:creationId xmlns:a16="http://schemas.microsoft.com/office/drawing/2014/main" id="{9FD877A9-1C88-E96F-7C40-E48CA5ACB0BC}"/>
              </a:ext>
            </a:extLst>
          </p:cNvPr>
          <p:cNvSpPr txBox="1"/>
          <p:nvPr/>
        </p:nvSpPr>
        <p:spPr>
          <a:xfrm>
            <a:off x="114889" y="3226745"/>
            <a:ext cx="782587" cy="461665"/>
          </a:xfrm>
          <a:prstGeom prst="rect">
            <a:avLst/>
          </a:prstGeom>
          <a:noFill/>
        </p:spPr>
        <p:txBody>
          <a:bodyPr wrap="none" rtlCol="0">
            <a:spAutoFit/>
          </a:bodyPr>
          <a:lstStyle/>
          <a:p>
            <a:r>
              <a:rPr lang="de-DE" sz="2400" b="1"/>
              <a:t>F</a:t>
            </a:r>
            <a:r>
              <a:rPr lang="de-DE" sz="2400" b="1" baseline="-25000"/>
              <a:t>99%</a:t>
            </a:r>
          </a:p>
        </p:txBody>
      </p:sp>
      <p:pic>
        <p:nvPicPr>
          <p:cNvPr id="14" name="Grafik 13">
            <a:extLst>
              <a:ext uri="{FF2B5EF4-FFF2-40B4-BE49-F238E27FC236}">
                <a16:creationId xmlns:a16="http://schemas.microsoft.com/office/drawing/2014/main" id="{69F0149A-51E0-86B0-8628-E364DB0B8898}"/>
              </a:ext>
            </a:extLst>
          </p:cNvPr>
          <p:cNvPicPr>
            <a:picLocks noChangeAspect="1"/>
          </p:cNvPicPr>
          <p:nvPr/>
        </p:nvPicPr>
        <p:blipFill>
          <a:blip r:embed="rId3"/>
          <a:stretch>
            <a:fillRect/>
          </a:stretch>
        </p:blipFill>
        <p:spPr>
          <a:xfrm>
            <a:off x="114889" y="3714754"/>
            <a:ext cx="6936151" cy="3089517"/>
          </a:xfrm>
          <a:prstGeom prst="rect">
            <a:avLst/>
          </a:prstGeom>
        </p:spPr>
      </p:pic>
    </p:spTree>
    <p:extLst>
      <p:ext uri="{BB962C8B-B14F-4D97-AF65-F5344CB8AC3E}">
        <p14:creationId xmlns:p14="http://schemas.microsoft.com/office/powerpoint/2010/main" val="353913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a:solidFill>
                      <a:srgbClr val="000000"/>
                    </a:solidFill>
                  </a:rPr>
                  <a:t>Median</a:t>
                </a:r>
                <a:endParaRPr lang="de-DE" sz="1400" dirty="0">
                  <a:solidFill>
                    <a:srgbClr val="000000"/>
                  </a:solidFill>
                </a:endParaRPr>
              </a:p>
              <a:p>
                <a:r>
                  <a:rPr lang="en-US" sz="1400" u="sng" dirty="0">
                    <a:solidFill>
                      <a:srgbClr val="000000"/>
                    </a:solidFill>
                  </a:rPr>
                  <a:t> Definition:</a:t>
                </a:r>
              </a:p>
              <a:p>
                <a:endParaRPr lang="en-US" sz="1400" dirty="0">
                  <a:solidFill>
                    <a:srgbClr val="000000"/>
                  </a:solidFill>
                </a:endParaRPr>
              </a:p>
              <a:p>
                <a:r>
                  <a:rPr lang="en-US" sz="1400" dirty="0">
                    <a:solidFill>
                      <a:srgbClr val="000000"/>
                    </a:solidFill>
                  </a:rPr>
                  <a:t>The Median</a:t>
                </a:r>
                <a14:m>
                  <m:oMath xmlns:m="http://schemas.openxmlformats.org/officeDocument/2006/math">
                    <m:r>
                      <a:rPr lang="de-DE" sz="1400" b="0" i="0" smtClean="0">
                        <a:solidFill>
                          <a:srgbClr val="000000"/>
                        </a:solidFill>
                        <a:latin typeface="Cambria Math" panose="02040503050406030204" pitchFamily="18" charset="0"/>
                      </a:rPr>
                      <m:t> </m:t>
                    </m:r>
                    <m:r>
                      <a:rPr lang="de-DE" sz="1400" i="1">
                        <a:solidFill>
                          <a:srgbClr val="000000"/>
                        </a:solidFill>
                        <a:latin typeface="Cambria Math" panose="02040503050406030204" pitchFamily="18" charset="0"/>
                      </a:rPr>
                      <m:t>𝑀</m:t>
                    </m:r>
                  </m:oMath>
                </a14:m>
                <a:r>
                  <a:rPr lang="en-US" sz="1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1400" dirty="0">
                  <a:solidFill>
                    <a:srgbClr val="000000"/>
                  </a:solidFill>
                </a:endParaRPr>
              </a:p>
              <a:p>
                <a:r>
                  <a:rPr lang="en-US" sz="1400" dirty="0">
                    <a:solidFill>
                      <a:srgbClr val="000000"/>
                    </a:solidFill>
                  </a:rPr>
                  <a:t>Suppose you have a data set </a:t>
                </a:r>
                <a14:m>
                  <m:oMath xmlns:m="http://schemas.openxmlformats.org/officeDocument/2006/math">
                    <m:sSub>
                      <m:sSubPr>
                        <m:ctrlPr>
                          <a:rPr lang="en-US" sz="1400" i="1" smtClean="0">
                            <a:solidFill>
                              <a:srgbClr val="000000"/>
                            </a:solidFill>
                            <a:latin typeface="Cambria Math" panose="02040503050406030204" pitchFamily="18" charset="0"/>
                          </a:rPr>
                        </m:ctrlPr>
                      </m:sSubPr>
                      <m:e>
                        <m:r>
                          <a:rPr lang="de-DE" sz="1400" b="0" i="1" smtClean="0">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1</m:t>
                        </m:r>
                      </m:sub>
                    </m:sSub>
                    <m:r>
                      <a:rPr lang="de-DE"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2</m:t>
                        </m:r>
                      </m:sub>
                    </m:sSub>
                    <m:r>
                      <a:rPr lang="de-DE"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3</m:t>
                        </m:r>
                      </m:sub>
                    </m:sSub>
                    <m:r>
                      <a:rPr lang="de-DE" sz="1400" i="1">
                        <a:solidFill>
                          <a:srgbClr val="000000"/>
                        </a:solidFill>
                        <a:latin typeface="Cambria Math" panose="02040503050406030204" pitchFamily="18" charset="0"/>
                      </a:rPr>
                      <m:t>,</m:t>
                    </m:r>
                    <m:r>
                      <a:rPr lang="de-DE"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𝑛</m:t>
                        </m:r>
                      </m:sub>
                    </m:sSub>
                  </m:oMath>
                </a14:m>
                <a:r>
                  <a:rPr lang="de-DE" sz="1400" dirty="0">
                    <a:solidFill>
                      <a:srgbClr val="000000"/>
                    </a:solidFill>
                  </a:rPr>
                  <a:t>, </a:t>
                </a:r>
                <a:r>
                  <a:rPr lang="de-DE" sz="1400" dirty="0" err="1">
                    <a:solidFill>
                      <a:srgbClr val="000000"/>
                    </a:solidFill>
                  </a:rPr>
                  <a:t>then</a:t>
                </a:r>
                <a:r>
                  <a:rPr lang="de-DE" sz="1400" dirty="0">
                    <a:solidFill>
                      <a:srgbClr val="000000"/>
                    </a:solidFill>
                  </a:rPr>
                  <a:t> </a:t>
                </a:r>
                <a:r>
                  <a:rPr lang="de-DE" sz="1400" dirty="0" err="1">
                    <a:solidFill>
                      <a:srgbClr val="000000"/>
                    </a:solidFill>
                  </a:rPr>
                  <a:t>sort</a:t>
                </a:r>
                <a:r>
                  <a:rPr lang="de-DE" sz="1400" dirty="0">
                    <a:solidFill>
                      <a:srgbClr val="000000"/>
                    </a:solidFill>
                  </a:rPr>
                  <a:t> </a:t>
                </a:r>
                <a:r>
                  <a:rPr lang="de-DE" sz="1400" dirty="0" err="1">
                    <a:solidFill>
                      <a:srgbClr val="000000"/>
                    </a:solidFill>
                  </a:rPr>
                  <a:t>the</a:t>
                </a:r>
                <a:r>
                  <a:rPr lang="de-DE" sz="1400" dirty="0">
                    <a:solidFill>
                      <a:srgbClr val="000000"/>
                    </a:solidFill>
                  </a:rPr>
                  <a:t> </a:t>
                </a:r>
                <a:r>
                  <a:rPr lang="de-DE" sz="1400" dirty="0" err="1">
                    <a:solidFill>
                      <a:srgbClr val="000000"/>
                    </a:solidFill>
                  </a:rPr>
                  <a:t>data</a:t>
                </a:r>
                <a:r>
                  <a:rPr lang="de-DE" sz="1400" dirty="0">
                    <a:solidFill>
                      <a:srgbClr val="000000"/>
                    </a:solidFill>
                  </a:rPr>
                  <a:t> </a:t>
                </a:r>
                <a:r>
                  <a:rPr lang="de-DE" sz="1400" dirty="0" err="1">
                    <a:solidFill>
                      <a:srgbClr val="000000"/>
                    </a:solidFill>
                  </a:rPr>
                  <a:t>set</a:t>
                </a:r>
                <a:r>
                  <a:rPr lang="de-DE" sz="1400" dirty="0">
                    <a:solidFill>
                      <a:srgbClr val="000000"/>
                    </a:solidFill>
                  </a:rPr>
                  <a:t> </a:t>
                </a:r>
                <a:r>
                  <a:rPr lang="de-DE" sz="1400" dirty="0" err="1">
                    <a:solidFill>
                      <a:srgbClr val="000000"/>
                    </a:solidFill>
                  </a:rPr>
                  <a:t>into</a:t>
                </a:r>
                <a:r>
                  <a:rPr lang="de-DE" sz="1400" dirty="0">
                    <a:solidFill>
                      <a:srgbClr val="000000"/>
                    </a:solidFill>
                  </a:rPr>
                  <a:t> an </a:t>
                </a:r>
                <a:r>
                  <a:rPr lang="de-DE" sz="1400" dirty="0" err="1">
                    <a:solidFill>
                      <a:srgbClr val="000000"/>
                    </a:solidFill>
                  </a:rPr>
                  <a:t>ascending</a:t>
                </a:r>
                <a:r>
                  <a:rPr lang="de-DE" sz="1400" dirty="0">
                    <a:solidFill>
                      <a:srgbClr val="000000"/>
                    </a:solidFill>
                  </a:rPr>
                  <a:t> </a:t>
                </a:r>
                <a:r>
                  <a:rPr lang="de-DE" sz="1400" dirty="0" err="1">
                    <a:solidFill>
                      <a:srgbClr val="000000"/>
                    </a:solidFill>
                  </a:rPr>
                  <a:t>row</a:t>
                </a:r>
                <a:endParaRPr lang="de-DE" sz="1400" dirty="0">
                  <a:solidFill>
                    <a:srgbClr val="000000"/>
                  </a:solidFill>
                </a:endParaRPr>
              </a:p>
              <a:p>
                <a:pPr algn="ctr"/>
                <a:endParaRPr lang="de-DE" sz="1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de-DE" sz="1400" b="0" i="1" smtClean="0">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[1]</m:t>
                          </m:r>
                        </m:sub>
                      </m:sSub>
                      <m:r>
                        <a:rPr lang="de-DE"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[2]</m:t>
                          </m:r>
                        </m:sub>
                      </m:sSub>
                      <m:r>
                        <a:rPr lang="de-DE"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[3]</m:t>
                          </m:r>
                        </m:sub>
                      </m:sSub>
                      <m:r>
                        <a:rPr lang="de-DE" sz="1400" i="1">
                          <a:solidFill>
                            <a:srgbClr val="000000"/>
                          </a:solidFill>
                          <a:latin typeface="Cambria Math" panose="02040503050406030204" pitchFamily="18" charset="0"/>
                        </a:rPr>
                        <m:t>≤</m:t>
                      </m:r>
                      <m:r>
                        <a:rPr lang="de-DE"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m:t>
                          </m:r>
                          <m:r>
                            <a:rPr lang="de-DE" sz="1400" i="1">
                              <a:solidFill>
                                <a:srgbClr val="000000"/>
                              </a:solidFill>
                              <a:latin typeface="Cambria Math" panose="02040503050406030204" pitchFamily="18" charset="0"/>
                            </a:rPr>
                            <m:t>𝑥</m:t>
                          </m:r>
                        </m:e>
                        <m:sub>
                          <m:r>
                            <a:rPr lang="de-DE" sz="1400" b="0" i="1" smtClean="0">
                              <a:solidFill>
                                <a:srgbClr val="000000"/>
                              </a:solidFill>
                              <a:latin typeface="Cambria Math" panose="02040503050406030204" pitchFamily="18" charset="0"/>
                            </a:rPr>
                            <m:t>[</m:t>
                          </m:r>
                          <m:r>
                            <a:rPr lang="de-DE" sz="1400" b="0" i="1" smtClean="0">
                              <a:solidFill>
                                <a:srgbClr val="000000"/>
                              </a:solidFill>
                              <a:latin typeface="Cambria Math" panose="02040503050406030204" pitchFamily="18" charset="0"/>
                            </a:rPr>
                            <m:t>𝑛</m:t>
                          </m:r>
                          <m:r>
                            <a:rPr lang="de-DE" sz="1400" b="0" i="1" smtClean="0">
                              <a:solidFill>
                                <a:srgbClr val="000000"/>
                              </a:solidFill>
                              <a:latin typeface="Cambria Math" panose="02040503050406030204" pitchFamily="18" charset="0"/>
                            </a:rPr>
                            <m:t>]</m:t>
                          </m:r>
                        </m:sub>
                      </m:sSub>
                    </m:oMath>
                  </m:oMathPara>
                </a14:m>
                <a:endParaRPr lang="de-DE" sz="1400" dirty="0">
                  <a:solidFill>
                    <a:srgbClr val="000000"/>
                  </a:solidFill>
                </a:endParaRPr>
              </a:p>
              <a:p>
                <a:pPr algn="ctr"/>
                <a:endParaRPr lang="de-DE" sz="1400">
                  <a:solidFill>
                    <a:srgbClr val="000000"/>
                  </a:solidFill>
                </a:endParaRPr>
              </a:p>
              <a:p>
                <a:endParaRPr lang="de-DE" sz="1400" dirty="0"/>
              </a:p>
              <a:p>
                <a:pPr/>
                <a14:m>
                  <m:oMathPara xmlns:m="http://schemas.openxmlformats.org/officeDocument/2006/math">
                    <m:oMathParaPr>
                      <m:jc m:val="centerGroup"/>
                    </m:oMathParaPr>
                    <m:oMath xmlns:m="http://schemas.openxmlformats.org/officeDocument/2006/math">
                      <m:r>
                        <a:rPr lang="de-DE" sz="1400" b="0" i="1" smtClean="0">
                          <a:solidFill>
                            <a:srgbClr val="000000"/>
                          </a:solidFill>
                          <a:latin typeface="Cambria Math" panose="02040503050406030204" pitchFamily="18" charset="0"/>
                        </a:rPr>
                        <m:t>𝑀</m:t>
                      </m:r>
                      <m:r>
                        <a:rPr lang="de-DE"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𝑥</m:t>
                          </m:r>
                        </m:e>
                        <m:sub>
                          <m:d>
                            <m:dPr>
                              <m:begChr m:val="["/>
                              <m:ctrlPr>
                                <a:rPr lang="de-DE" sz="1400" i="1">
                                  <a:solidFill>
                                    <a:srgbClr val="000000"/>
                                  </a:solidFill>
                                  <a:latin typeface="Cambria Math" panose="02040503050406030204" pitchFamily="18" charset="0"/>
                                </a:rPr>
                              </m:ctrlPr>
                            </m:dPr>
                            <m:e>
                              <m:r>
                                <a:rPr lang="de-DE" sz="1400" i="1">
                                  <a:solidFill>
                                    <a:srgbClr val="000000"/>
                                  </a:solidFill>
                                  <a:latin typeface="Cambria Math" panose="02040503050406030204" pitchFamily="18" charset="0"/>
                                </a:rPr>
                                <m:t>(</m:t>
                              </m:r>
                              <m:r>
                                <a:rPr lang="de-DE" sz="1400" b="0" i="1" smtClean="0">
                                  <a:solidFill>
                                    <a:srgbClr val="000000"/>
                                  </a:solidFill>
                                  <a:latin typeface="Cambria Math" panose="02040503050406030204" pitchFamily="18" charset="0"/>
                                </a:rPr>
                                <m:t>𝑛</m:t>
                              </m:r>
                              <m:r>
                                <a:rPr lang="de-DE" sz="1400" i="1">
                                  <a:solidFill>
                                    <a:srgbClr val="000000"/>
                                  </a:solidFill>
                                  <a:latin typeface="Cambria Math" panose="02040503050406030204" pitchFamily="18" charset="0"/>
                                </a:rPr>
                                <m:t>+1</m:t>
                              </m:r>
                            </m:e>
                          </m:d>
                          <m:r>
                            <a:rPr lang="de-DE" sz="1400" i="1">
                              <a:solidFill>
                                <a:srgbClr val="000000"/>
                              </a:solidFill>
                              <a:latin typeface="Cambria Math" panose="02040503050406030204" pitchFamily="18" charset="0"/>
                            </a:rPr>
                            <m:t>/2]</m:t>
                          </m:r>
                        </m:sub>
                      </m:sSub>
                      <m:r>
                        <a:rPr lang="de-DE" sz="1400" b="0" i="1" smtClean="0">
                          <a:solidFill>
                            <a:srgbClr val="000000"/>
                          </a:solidFill>
                          <a:latin typeface="Cambria Math" panose="02040503050406030204" pitchFamily="18" charset="0"/>
                        </a:rPr>
                        <m:t>                    </m:t>
                      </m:r>
                      <m:r>
                        <m:rPr>
                          <m:nor/>
                        </m:rPr>
                        <a:rPr lang="de-DE" sz="1400" b="0" i="0" smtClean="0">
                          <a:solidFill>
                            <a:srgbClr val="000000"/>
                          </a:solidFill>
                          <a:latin typeface="Cambria Math" panose="02040503050406030204" pitchFamily="18" charset="0"/>
                        </a:rPr>
                        <m:t>    </m:t>
                      </m:r>
                      <m:r>
                        <m:rPr>
                          <m:nor/>
                        </m:rPr>
                        <a:rPr lang="de-DE" sz="1400" b="0" i="0" smtClean="0">
                          <a:solidFill>
                            <a:srgbClr val="000000"/>
                          </a:solidFill>
                          <a:latin typeface="Cambria Math" panose="02040503050406030204" pitchFamily="18" charset="0"/>
                        </a:rPr>
                        <m:t>if</m:t>
                      </m:r>
                      <m:r>
                        <a:rPr lang="de-DE" sz="1400" b="0" i="1" smtClean="0">
                          <a:solidFill>
                            <a:srgbClr val="000000"/>
                          </a:solidFill>
                          <a:latin typeface="Cambria Math" panose="02040503050406030204" pitchFamily="18" charset="0"/>
                        </a:rPr>
                        <m:t> </m:t>
                      </m:r>
                      <m:r>
                        <a:rPr lang="de-DE" sz="1400" b="0" i="1" smtClean="0">
                          <a:solidFill>
                            <a:srgbClr val="000000"/>
                          </a:solidFill>
                          <a:latin typeface="Cambria Math" panose="02040503050406030204" pitchFamily="18" charset="0"/>
                        </a:rPr>
                        <m:t>𝑁</m:t>
                      </m:r>
                      <m:r>
                        <a:rPr lang="de-DE" sz="1400" b="0" i="1" smtClean="0">
                          <a:solidFill>
                            <a:srgbClr val="000000"/>
                          </a:solidFill>
                          <a:latin typeface="Cambria Math" panose="02040503050406030204" pitchFamily="18" charset="0"/>
                        </a:rPr>
                        <m:t> </m:t>
                      </m:r>
                      <m:r>
                        <m:rPr>
                          <m:nor/>
                        </m:rPr>
                        <a:rPr lang="de-DE" sz="1400" b="0" i="0" smtClean="0">
                          <a:solidFill>
                            <a:srgbClr val="000000"/>
                          </a:solidFill>
                          <a:latin typeface="Cambria Math" panose="02040503050406030204" pitchFamily="18" charset="0"/>
                        </a:rPr>
                        <m:t>is</m:t>
                      </m:r>
                      <m:r>
                        <m:rPr>
                          <m:nor/>
                        </m:rPr>
                        <a:rPr lang="de-DE" sz="1400" b="0" i="0" smtClean="0">
                          <a:solidFill>
                            <a:srgbClr val="000000"/>
                          </a:solidFill>
                          <a:latin typeface="Cambria Math" panose="02040503050406030204" pitchFamily="18" charset="0"/>
                        </a:rPr>
                        <m:t> </m:t>
                      </m:r>
                      <m:r>
                        <m:rPr>
                          <m:nor/>
                        </m:rPr>
                        <a:rPr lang="de-DE" sz="1400" b="0" i="0" smtClean="0">
                          <a:solidFill>
                            <a:srgbClr val="000000"/>
                          </a:solidFill>
                          <a:latin typeface="Cambria Math" panose="02040503050406030204" pitchFamily="18" charset="0"/>
                        </a:rPr>
                        <m:t>odd</m:t>
                      </m:r>
                    </m:oMath>
                  </m:oMathPara>
                </a14:m>
                <a:endParaRPr lang="de-DE" sz="1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1400" b="0" i="1" smtClean="0">
                          <a:solidFill>
                            <a:srgbClr val="000000"/>
                          </a:solidFill>
                          <a:latin typeface="Cambria Math" panose="02040503050406030204" pitchFamily="18" charset="0"/>
                        </a:rPr>
                        <m:t>𝑀</m:t>
                      </m:r>
                      <m:r>
                        <a:rPr lang="de-DE" sz="1400" b="0" i="1" smtClean="0">
                          <a:solidFill>
                            <a:srgbClr val="000000"/>
                          </a:solidFill>
                          <a:latin typeface="Cambria Math" panose="02040503050406030204" pitchFamily="18" charset="0"/>
                        </a:rPr>
                        <m:t>=</m:t>
                      </m:r>
                      <m:f>
                        <m:fPr>
                          <m:ctrlPr>
                            <a:rPr lang="de-DE" sz="1400" i="1">
                              <a:solidFill>
                                <a:srgbClr val="000000"/>
                              </a:solidFill>
                              <a:latin typeface="Cambria Math" panose="02040503050406030204" pitchFamily="18" charset="0"/>
                            </a:rPr>
                          </m:ctrlPr>
                        </m:fPr>
                        <m:num>
                          <m:r>
                            <a:rPr lang="de-DE" sz="1400" i="1">
                              <a:solidFill>
                                <a:srgbClr val="000000"/>
                              </a:solidFill>
                              <a:latin typeface="Cambria Math" panose="02040503050406030204" pitchFamily="18" charset="0"/>
                            </a:rPr>
                            <m:t>1</m:t>
                          </m:r>
                        </m:num>
                        <m:den>
                          <m:r>
                            <a:rPr lang="de-DE" sz="1400" i="1">
                              <a:solidFill>
                                <a:srgbClr val="000000"/>
                              </a:solidFill>
                              <a:latin typeface="Cambria Math" panose="02040503050406030204" pitchFamily="18" charset="0"/>
                            </a:rPr>
                            <m:t>2</m:t>
                          </m:r>
                        </m:den>
                      </m:f>
                      <m:r>
                        <a:rPr lang="de-DE"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b="0" i="1" smtClean="0">
                              <a:solidFill>
                                <a:srgbClr val="000000"/>
                              </a:solidFill>
                              <a:latin typeface="Cambria Math" panose="02040503050406030204" pitchFamily="18" charset="0"/>
                            </a:rPr>
                            <m:t> </m:t>
                          </m:r>
                          <m:r>
                            <a:rPr lang="de-DE" sz="1400" i="1">
                              <a:solidFill>
                                <a:srgbClr val="000000"/>
                              </a:solidFill>
                              <a:latin typeface="Cambria Math" panose="02040503050406030204" pitchFamily="18" charset="0"/>
                            </a:rPr>
                            <m:t>𝑥</m:t>
                          </m:r>
                        </m:e>
                        <m:sub>
                          <m:d>
                            <m:dPr>
                              <m:begChr m:val="["/>
                              <m:endChr m:val="]"/>
                              <m:ctrlPr>
                                <a:rPr lang="de-DE" sz="1400" b="0" i="1" smtClean="0">
                                  <a:solidFill>
                                    <a:srgbClr val="000000"/>
                                  </a:solidFill>
                                  <a:latin typeface="Cambria Math" panose="02040503050406030204" pitchFamily="18" charset="0"/>
                                </a:rPr>
                              </m:ctrlPr>
                            </m:dPr>
                            <m:e>
                              <m:r>
                                <a:rPr lang="de-DE" sz="1400" b="0" i="1" smtClean="0">
                                  <a:solidFill>
                                    <a:srgbClr val="000000"/>
                                  </a:solidFill>
                                  <a:latin typeface="Cambria Math" panose="02040503050406030204" pitchFamily="18" charset="0"/>
                                </a:rPr>
                                <m:t>𝑛</m:t>
                              </m:r>
                              <m:r>
                                <a:rPr lang="de-DE" sz="1400" b="0" i="1" smtClean="0">
                                  <a:solidFill>
                                    <a:srgbClr val="000000"/>
                                  </a:solidFill>
                                  <a:latin typeface="Cambria Math" panose="02040503050406030204" pitchFamily="18" charset="0"/>
                                </a:rPr>
                                <m:t>/2</m:t>
                              </m:r>
                            </m:e>
                          </m:d>
                        </m:sub>
                      </m:sSub>
                      <m:r>
                        <a:rPr lang="de-DE"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de-DE" sz="1400" i="1">
                              <a:solidFill>
                                <a:srgbClr val="000000"/>
                              </a:solidFill>
                              <a:latin typeface="Cambria Math" panose="02040503050406030204" pitchFamily="18" charset="0"/>
                            </a:rPr>
                            <m:t> </m:t>
                          </m:r>
                          <m:r>
                            <a:rPr lang="de-DE" sz="1400" i="1">
                              <a:solidFill>
                                <a:srgbClr val="000000"/>
                              </a:solidFill>
                              <a:latin typeface="Cambria Math" panose="02040503050406030204" pitchFamily="18" charset="0"/>
                            </a:rPr>
                            <m:t>𝑥</m:t>
                          </m:r>
                        </m:e>
                        <m:sub>
                          <m:d>
                            <m:dPr>
                              <m:begChr m:val="["/>
                              <m:endChr m:val="]"/>
                              <m:ctrlPr>
                                <a:rPr lang="de-DE" sz="1400" b="0" i="1" smtClean="0">
                                  <a:solidFill>
                                    <a:srgbClr val="000000"/>
                                  </a:solidFill>
                                  <a:latin typeface="Cambria Math" panose="02040503050406030204" pitchFamily="18" charset="0"/>
                                </a:rPr>
                              </m:ctrlPr>
                            </m:dPr>
                            <m:e>
                              <m:r>
                                <a:rPr lang="de-DE" sz="1400" b="0" i="1" smtClean="0">
                                  <a:solidFill>
                                    <a:srgbClr val="000000"/>
                                  </a:solidFill>
                                  <a:latin typeface="Cambria Math" panose="02040503050406030204" pitchFamily="18" charset="0"/>
                                </a:rPr>
                                <m:t>𝑛</m:t>
                              </m:r>
                              <m:r>
                                <a:rPr lang="de-DE" sz="1400" b="0" i="1" smtClean="0">
                                  <a:solidFill>
                                    <a:srgbClr val="000000"/>
                                  </a:solidFill>
                                  <a:latin typeface="Cambria Math" panose="02040503050406030204" pitchFamily="18" charset="0"/>
                                </a:rPr>
                                <m:t>/2+1</m:t>
                              </m:r>
                            </m:e>
                          </m:d>
                        </m:sub>
                      </m:sSub>
                      <m:r>
                        <a:rPr lang="de-DE" sz="1400" b="0" i="1" smtClean="0">
                          <a:solidFill>
                            <a:srgbClr val="000000"/>
                          </a:solidFill>
                          <a:latin typeface="Cambria Math" panose="02040503050406030204" pitchFamily="18" charset="0"/>
                        </a:rPr>
                        <m:t>)</m:t>
                      </m:r>
                      <m:r>
                        <m:rPr>
                          <m:nor/>
                        </m:rPr>
                        <a:rPr lang="de-DE" sz="1400" b="0" i="0" smtClean="0">
                          <a:solidFill>
                            <a:srgbClr val="000000"/>
                          </a:solidFill>
                          <a:latin typeface="Cambria Math" panose="02040503050406030204" pitchFamily="18" charset="0"/>
                        </a:rPr>
                        <m:t>      </m:t>
                      </m:r>
                      <m:r>
                        <m:rPr>
                          <m:nor/>
                        </m:rPr>
                        <a:rPr lang="de-DE" sz="1400" b="0" i="0" smtClean="0">
                          <a:solidFill>
                            <a:srgbClr val="000000"/>
                          </a:solidFill>
                          <a:latin typeface="Cambria Math" panose="02040503050406030204" pitchFamily="18" charset="0"/>
                        </a:rPr>
                        <m:t>if</m:t>
                      </m:r>
                      <m:r>
                        <a:rPr lang="de-DE" sz="1400" b="0" i="1" smtClean="0">
                          <a:solidFill>
                            <a:srgbClr val="000000"/>
                          </a:solidFill>
                          <a:latin typeface="Cambria Math" panose="02040503050406030204" pitchFamily="18" charset="0"/>
                        </a:rPr>
                        <m:t> </m:t>
                      </m:r>
                      <m:r>
                        <a:rPr lang="de-DE" sz="1400" b="0" i="1" smtClean="0">
                          <a:solidFill>
                            <a:srgbClr val="000000"/>
                          </a:solidFill>
                          <a:latin typeface="Cambria Math" panose="02040503050406030204" pitchFamily="18" charset="0"/>
                        </a:rPr>
                        <m:t>𝑁</m:t>
                      </m:r>
                      <m:r>
                        <a:rPr lang="de-DE" sz="1400" b="0" i="1" smtClean="0">
                          <a:solidFill>
                            <a:srgbClr val="000000"/>
                          </a:solidFill>
                          <a:latin typeface="Cambria Math" panose="02040503050406030204" pitchFamily="18" charset="0"/>
                        </a:rPr>
                        <m:t> </m:t>
                      </m:r>
                      <m:r>
                        <m:rPr>
                          <m:nor/>
                        </m:rPr>
                        <a:rPr lang="de-DE" sz="1400" b="0" i="0" smtClean="0">
                          <a:solidFill>
                            <a:srgbClr val="000000"/>
                          </a:solidFill>
                          <a:latin typeface="Cambria Math" panose="02040503050406030204" pitchFamily="18" charset="0"/>
                        </a:rPr>
                        <m:t>is</m:t>
                      </m:r>
                      <m:r>
                        <m:rPr>
                          <m:nor/>
                        </m:rPr>
                        <a:rPr lang="de-DE" sz="1400" b="0" i="0" smtClean="0">
                          <a:solidFill>
                            <a:srgbClr val="000000"/>
                          </a:solidFill>
                          <a:latin typeface="Cambria Math" panose="02040503050406030204" pitchFamily="18" charset="0"/>
                        </a:rPr>
                        <m:t> </m:t>
                      </m:r>
                      <m:r>
                        <m:rPr>
                          <m:nor/>
                        </m:rPr>
                        <a:rPr lang="de-DE" sz="1400" b="0" i="0" smtClean="0">
                          <a:solidFill>
                            <a:srgbClr val="000000"/>
                          </a:solidFill>
                          <a:latin typeface="Cambria Math" panose="02040503050406030204" pitchFamily="18" charset="0"/>
                        </a:rPr>
                        <m:t>even</m:t>
                      </m:r>
                    </m:oMath>
                  </m:oMathPara>
                </a14:m>
                <a:endParaRPr lang="de-DE" sz="1400" dirty="0"/>
              </a:p>
              <a:p>
                <a:pPr/>
                <a:endParaRPr lang="de-DE" sz="1400" dirty="0"/>
              </a:p>
              <a:p>
                <a:pPr algn="ctr"/>
                <a:r>
                  <a:rPr lang="de-DE" sz="1400"/>
                  <a:t>Arithmethic Mean (</a:t>
                </a:r>
                <a:r>
                  <a:rPr lang="de-DE" sz="1400" b="1"/>
                  <a:t>first moment</a:t>
                </a:r>
                <a:r>
                  <a:rPr lang="de-DE" sz="1400"/>
                  <a:t>)</a:t>
                </a:r>
                <a:endParaRPr lang="de-DE" sz="1400" dirty="0"/>
              </a:p>
              <a:p>
                <a:pPr/>
                <a:endParaRPr lang="de-DE" sz="1400" dirty="0"/>
              </a:p>
              <a:p>
                <a14:m>
                  <m:oMathPara xmlns:m="http://schemas.openxmlformats.org/officeDocument/2006/math">
                    <m:oMathParaPr>
                      <m:jc m:val="centerGroup"/>
                    </m:oMathParaPr>
                    <m:oMath xmlns:m="http://schemas.openxmlformats.org/officeDocument/2006/math">
                      <m:acc>
                        <m:accPr>
                          <m:chr m:val="̅"/>
                          <m:ctrlPr>
                            <a:rPr lang="de-DE" sz="1400" i="1" smtClean="0">
                              <a:latin typeface="Cambria Math" panose="02040503050406030204" pitchFamily="18" charset="0"/>
                            </a:rPr>
                          </m:ctrlPr>
                        </m:accPr>
                        <m:e>
                          <m:r>
                            <a:rPr lang="de-DE" sz="1400" i="1">
                              <a:latin typeface="Cambria Math" panose="02040503050406030204" pitchFamily="18" charset="0"/>
                            </a:rPr>
                            <m:t>𝑥</m:t>
                          </m:r>
                        </m:e>
                      </m:acc>
                      <m:r>
                        <a:rPr lang="de-DE" sz="1400" i="1">
                          <a:latin typeface="Cambria Math"/>
                        </a:rPr>
                        <m:t>=</m:t>
                      </m:r>
                      <m:f>
                        <m:fPr>
                          <m:ctrlPr>
                            <a:rPr lang="de-DE" sz="1400" i="1">
                              <a:latin typeface="Cambria Math" panose="02040503050406030204" pitchFamily="18" charset="0"/>
                            </a:rPr>
                          </m:ctrlPr>
                        </m:fPr>
                        <m:num>
                          <m:r>
                            <a:rPr lang="de-DE" sz="1400" i="1">
                              <a:latin typeface="Cambria Math"/>
                            </a:rPr>
                            <m:t>𝑥</m:t>
                          </m:r>
                          <m:r>
                            <a:rPr lang="de-DE" sz="1400" i="1" baseline="-25000">
                              <a:latin typeface="Cambria Math"/>
                            </a:rPr>
                            <m:t>1</m:t>
                          </m:r>
                          <m:r>
                            <a:rPr lang="de-DE" sz="1400" i="1">
                              <a:latin typeface="Cambria Math"/>
                            </a:rPr>
                            <m:t>+</m:t>
                          </m:r>
                          <m:r>
                            <a:rPr lang="de-DE" sz="1400" i="1">
                              <a:latin typeface="Cambria Math"/>
                            </a:rPr>
                            <m:t>𝑥</m:t>
                          </m:r>
                          <m:r>
                            <a:rPr lang="de-DE" sz="1400" i="1" baseline="-25000">
                              <a:latin typeface="Cambria Math"/>
                            </a:rPr>
                            <m:t>2</m:t>
                          </m:r>
                          <m:r>
                            <a:rPr lang="de-DE" sz="1400" i="1">
                              <a:latin typeface="Cambria Math"/>
                            </a:rPr>
                            <m:t>+…+</m:t>
                          </m:r>
                          <m:r>
                            <a:rPr lang="de-DE" sz="1400" i="1">
                              <a:latin typeface="Cambria Math"/>
                            </a:rPr>
                            <m:t>𝑥𝑛</m:t>
                          </m:r>
                        </m:num>
                        <m:den>
                          <m:r>
                            <a:rPr lang="de-DE" sz="1400" i="1">
                              <a:latin typeface="Cambria Math" panose="02040503050406030204" pitchFamily="18" charset="0"/>
                            </a:rPr>
                            <m:t>𝑛</m:t>
                          </m:r>
                        </m:den>
                      </m:f>
                      <m:r>
                        <a:rPr lang="de-DE" sz="1400" i="1">
                          <a:latin typeface="Cambria Math"/>
                        </a:rPr>
                        <m:t>=</m:t>
                      </m:r>
                      <m:f>
                        <m:fPr>
                          <m:ctrlPr>
                            <a:rPr lang="de-DE" sz="1400" i="1">
                              <a:latin typeface="Cambria Math" panose="02040503050406030204" pitchFamily="18" charset="0"/>
                            </a:rPr>
                          </m:ctrlPr>
                        </m:fPr>
                        <m:num>
                          <m:r>
                            <a:rPr lang="de-DE" sz="1400" i="1">
                              <a:latin typeface="Cambria Math" panose="02040503050406030204" pitchFamily="18" charset="0"/>
                            </a:rPr>
                            <m:t>1</m:t>
                          </m:r>
                        </m:num>
                        <m:den>
                          <m:r>
                            <a:rPr lang="de-DE" sz="1400" i="1">
                              <a:latin typeface="Cambria Math" panose="02040503050406030204" pitchFamily="18" charset="0"/>
                            </a:rPr>
                            <m:t>𝑛</m:t>
                          </m:r>
                        </m:den>
                      </m:f>
                      <m:nary>
                        <m:naryPr>
                          <m:chr m:val="∑"/>
                          <m:ctrlPr>
                            <a:rPr lang="de-DE" sz="1400" i="1">
                              <a:latin typeface="Cambria Math" panose="02040503050406030204" pitchFamily="18" charset="0"/>
                            </a:rPr>
                          </m:ctrlPr>
                        </m:naryPr>
                        <m:sub>
                          <m:r>
                            <m:rPr>
                              <m:brk m:alnAt="23"/>
                            </m:rPr>
                            <a:rPr lang="de-DE" sz="1400" i="1">
                              <a:latin typeface="Cambria Math"/>
                            </a:rPr>
                            <m:t>𝑖</m:t>
                          </m:r>
                          <m:r>
                            <a:rPr lang="de-DE" sz="1400" i="1">
                              <a:latin typeface="Cambria Math"/>
                            </a:rPr>
                            <m:t>=1</m:t>
                          </m:r>
                        </m:sub>
                        <m:sup>
                          <m:r>
                            <a:rPr lang="de-DE" sz="1400" i="1">
                              <a:latin typeface="Cambria Math" panose="02040503050406030204" pitchFamily="18" charset="0"/>
                            </a:rPr>
                            <m:t>𝑛</m:t>
                          </m:r>
                        </m:sup>
                        <m:e>
                          <m:r>
                            <a:rPr lang="de-DE" sz="1400" i="1">
                              <a:latin typeface="Cambria Math"/>
                            </a:rPr>
                            <m:t>𝑥</m:t>
                          </m:r>
                          <m:r>
                            <a:rPr lang="de-DE" sz="1400" i="1" baseline="-25000">
                              <a:latin typeface="Cambria Math"/>
                            </a:rPr>
                            <m:t>𝑖</m:t>
                          </m:r>
                        </m:e>
                      </m:nary>
                    </m:oMath>
                  </m:oMathPara>
                </a14:m>
                <a:endParaRPr lang="de-DE" sz="1400" dirty="0"/>
              </a:p>
              <a:p>
                <a:pPr algn="ctr"/>
                <a:r>
                  <a:rPr lang="de-DE" sz="1400"/>
                  <a:t>Geometric Mean</a:t>
                </a:r>
                <a:endParaRPr lang="de-DE" sz="1400" dirty="0"/>
              </a:p>
              <a:p>
                <a14:m>
                  <m:oMathPara xmlns:m="http://schemas.openxmlformats.org/officeDocument/2006/math">
                    <m:oMathParaPr>
                      <m:jc m:val="centerGroup"/>
                    </m:oMathParaPr>
                    <m:oMath xmlns:m="http://schemas.openxmlformats.org/officeDocument/2006/math">
                      <m:sSub>
                        <m:sSubPr>
                          <m:ctrlPr>
                            <a:rPr lang="el-GR" sz="1400" i="1" smtClean="0">
                              <a:latin typeface="Cambria Math" panose="02040503050406030204" pitchFamily="18" charset="0"/>
                            </a:rPr>
                          </m:ctrlPr>
                        </m:sSubPr>
                        <m:e>
                          <m:acc>
                            <m:accPr>
                              <m:chr m:val="̅"/>
                              <m:ctrlPr>
                                <a:rPr lang="de-DE" sz="1400" i="1">
                                  <a:latin typeface="Cambria Math" panose="02040503050406030204" pitchFamily="18" charset="0"/>
                                </a:rPr>
                              </m:ctrlPr>
                            </m:accPr>
                            <m:e>
                              <m:r>
                                <a:rPr lang="de-DE" sz="1400" i="1">
                                  <a:latin typeface="Cambria Math" panose="02040503050406030204" pitchFamily="18" charset="0"/>
                                </a:rPr>
                                <m:t>𝑥</m:t>
                              </m:r>
                            </m:e>
                          </m:acc>
                        </m:e>
                        <m:sub>
                          <m:r>
                            <a:rPr lang="de-DE" sz="1400" b="0" i="1" smtClean="0">
                              <a:latin typeface="Cambria Math" panose="02040503050406030204" pitchFamily="18" charset="0"/>
                            </a:rPr>
                            <m:t>𝑔</m:t>
                          </m:r>
                        </m:sub>
                      </m:sSub>
                      <m:r>
                        <a:rPr lang="de-DE" sz="1400" i="1">
                          <a:latin typeface="Cambria Math" panose="02040503050406030204" pitchFamily="18" charset="0"/>
                        </a:rPr>
                        <m:t>=</m:t>
                      </m:r>
                      <m:rad>
                        <m:radPr>
                          <m:ctrlPr>
                            <a:rPr lang="de-DE" sz="1400" i="1">
                              <a:latin typeface="Cambria Math" panose="02040503050406030204" pitchFamily="18" charset="0"/>
                            </a:rPr>
                          </m:ctrlPr>
                        </m:radPr>
                        <m:deg>
                          <m:r>
                            <m:rPr>
                              <m:brk m:alnAt="7"/>
                            </m:rPr>
                            <a:rPr lang="de-DE" sz="1400" i="1">
                              <a:latin typeface="Cambria Math" panose="02040503050406030204" pitchFamily="18" charset="0"/>
                            </a:rPr>
                            <m:t>𝑛</m:t>
                          </m:r>
                        </m:deg>
                        <m:e>
                          <m:sSub>
                            <m:sSubPr>
                              <m:ctrlPr>
                                <a:rPr lang="el-GR" sz="1400" i="1">
                                  <a:latin typeface="Cambria Math" panose="02040503050406030204" pitchFamily="18" charset="0"/>
                                </a:rPr>
                              </m:ctrlPr>
                            </m:sSubPr>
                            <m:e>
                              <m:sSub>
                                <m:sSubPr>
                                  <m:ctrlPr>
                                    <a:rPr lang="el-GR" sz="1400" i="1">
                                      <a:latin typeface="Cambria Math" panose="02040503050406030204" pitchFamily="18" charset="0"/>
                                    </a:rPr>
                                  </m:ctrlPr>
                                </m:sSubPr>
                                <m:e>
                                  <m:sSub>
                                    <m:sSubPr>
                                      <m:ctrlPr>
                                        <a:rPr lang="el-GR" sz="1400" i="1">
                                          <a:latin typeface="Cambria Math" panose="02040503050406030204" pitchFamily="18" charset="0"/>
                                        </a:rPr>
                                      </m:ctrlPr>
                                    </m:sSubPr>
                                    <m:e>
                                      <m:r>
                                        <a:rPr lang="de-DE" sz="1400" i="1">
                                          <a:latin typeface="Cambria Math" panose="02040503050406030204" pitchFamily="18" charset="0"/>
                                        </a:rPr>
                                        <m:t>𝑥</m:t>
                                      </m:r>
                                    </m:e>
                                    <m:sub>
                                      <m:r>
                                        <a:rPr lang="de-DE" sz="1400" i="1">
                                          <a:latin typeface="Cambria Math" panose="02040503050406030204" pitchFamily="18" charset="0"/>
                                        </a:rPr>
                                        <m:t>1</m:t>
                                      </m:r>
                                    </m:sub>
                                  </m:sSub>
                                  <m:r>
                                    <a:rPr lang="de-DE" sz="1400" i="1" smtClean="0">
                                      <a:latin typeface="Cambria Math" panose="02040503050406030204" pitchFamily="18" charset="0"/>
                                    </a:rPr>
                                    <m:t>∙</m:t>
                                  </m:r>
                                  <m:r>
                                    <a:rPr lang="de-DE" sz="1400" i="1">
                                      <a:latin typeface="Cambria Math" panose="02040503050406030204" pitchFamily="18" charset="0"/>
                                    </a:rPr>
                                    <m:t>𝑥</m:t>
                                  </m:r>
                                </m:e>
                                <m:sub>
                                  <m:r>
                                    <a:rPr lang="de-DE" sz="1400" i="1">
                                      <a:latin typeface="Cambria Math" panose="02040503050406030204" pitchFamily="18" charset="0"/>
                                    </a:rPr>
                                    <m:t>2</m:t>
                                  </m:r>
                                </m:sub>
                              </m:sSub>
                              <m:r>
                                <a:rPr lang="de-DE" sz="1400" i="1">
                                  <a:latin typeface="Cambria Math" panose="02040503050406030204" pitchFamily="18" charset="0"/>
                                </a:rPr>
                                <m:t>∙</m:t>
                              </m:r>
                              <m:r>
                                <a:rPr lang="de-DE" sz="1400" b="0" i="1" smtClean="0">
                                  <a:latin typeface="Cambria Math" panose="02040503050406030204" pitchFamily="18" charset="0"/>
                                </a:rPr>
                                <m:t> … </m:t>
                              </m:r>
                              <m:r>
                                <a:rPr lang="de-DE" sz="1400" i="1">
                                  <a:latin typeface="Cambria Math" panose="02040503050406030204" pitchFamily="18" charset="0"/>
                                </a:rPr>
                                <m:t>∙</m:t>
                              </m:r>
                              <m:r>
                                <a:rPr lang="de-DE" sz="1400" i="1">
                                  <a:latin typeface="Cambria Math" panose="02040503050406030204" pitchFamily="18" charset="0"/>
                                </a:rPr>
                                <m:t>𝑥</m:t>
                              </m:r>
                            </m:e>
                            <m:sub>
                              <m:r>
                                <a:rPr lang="de-DE" sz="1400" i="1">
                                  <a:latin typeface="Cambria Math" panose="02040503050406030204" pitchFamily="18" charset="0"/>
                                </a:rPr>
                                <m:t>𝑛</m:t>
                              </m:r>
                            </m:sub>
                          </m:sSub>
                        </m:e>
                      </m:rad>
                      <m:r>
                        <a:rPr lang="de-DE" sz="1400" b="0" i="1" smtClean="0">
                          <a:latin typeface="Cambria Math" panose="02040503050406030204" pitchFamily="18" charset="0"/>
                        </a:rPr>
                        <m:t>=(</m:t>
                      </m:r>
                      <m:sSub>
                        <m:sSubPr>
                          <m:ctrlPr>
                            <a:rPr lang="el-GR" sz="1400" i="1">
                              <a:latin typeface="Cambria Math" panose="02040503050406030204" pitchFamily="18" charset="0"/>
                            </a:rPr>
                          </m:ctrlPr>
                        </m:sSubPr>
                        <m:e>
                          <m:sSub>
                            <m:sSubPr>
                              <m:ctrlPr>
                                <a:rPr lang="el-GR" sz="1400" i="1">
                                  <a:latin typeface="Cambria Math" panose="02040503050406030204" pitchFamily="18" charset="0"/>
                                </a:rPr>
                              </m:ctrlPr>
                            </m:sSubPr>
                            <m:e>
                              <m:sSub>
                                <m:sSubPr>
                                  <m:ctrlPr>
                                    <a:rPr lang="el-GR" sz="1400" i="1">
                                      <a:latin typeface="Cambria Math" panose="02040503050406030204" pitchFamily="18" charset="0"/>
                                    </a:rPr>
                                  </m:ctrlPr>
                                </m:sSubPr>
                                <m:e>
                                  <m:r>
                                    <a:rPr lang="de-DE" sz="1400" i="1">
                                      <a:latin typeface="Cambria Math" panose="02040503050406030204" pitchFamily="18" charset="0"/>
                                    </a:rPr>
                                    <m:t>𝑥</m:t>
                                  </m:r>
                                </m:e>
                                <m:sub>
                                  <m:r>
                                    <a:rPr lang="de-DE" sz="1400" i="1">
                                      <a:latin typeface="Cambria Math" panose="02040503050406030204" pitchFamily="18" charset="0"/>
                                    </a:rPr>
                                    <m:t>1</m:t>
                                  </m:r>
                                </m:sub>
                              </m:sSub>
                              <m:r>
                                <a:rPr lang="de-DE" sz="1400" i="1">
                                  <a:latin typeface="Cambria Math" panose="02040503050406030204" pitchFamily="18" charset="0"/>
                                </a:rPr>
                                <m:t>∙</m:t>
                              </m:r>
                              <m:r>
                                <a:rPr lang="de-DE" sz="1400" i="1">
                                  <a:latin typeface="Cambria Math" panose="02040503050406030204" pitchFamily="18" charset="0"/>
                                </a:rPr>
                                <m:t>𝑥</m:t>
                              </m:r>
                            </m:e>
                            <m:sub>
                              <m:r>
                                <a:rPr lang="de-DE" sz="1400" i="1">
                                  <a:latin typeface="Cambria Math" panose="02040503050406030204" pitchFamily="18" charset="0"/>
                                </a:rPr>
                                <m:t>2</m:t>
                              </m:r>
                            </m:sub>
                          </m:sSub>
                          <m:r>
                            <a:rPr lang="de-DE" sz="1400" i="1">
                              <a:latin typeface="Cambria Math" panose="02040503050406030204" pitchFamily="18" charset="0"/>
                            </a:rPr>
                            <m:t>∙ … ∙</m:t>
                          </m:r>
                          <m:r>
                            <a:rPr lang="de-DE" sz="1400" i="1">
                              <a:latin typeface="Cambria Math" panose="02040503050406030204" pitchFamily="18" charset="0"/>
                            </a:rPr>
                            <m:t>𝑥</m:t>
                          </m:r>
                        </m:e>
                        <m:sub>
                          <m:r>
                            <a:rPr lang="de-DE" sz="1400" i="1">
                              <a:latin typeface="Cambria Math" panose="02040503050406030204" pitchFamily="18" charset="0"/>
                            </a:rPr>
                            <m:t>𝑛</m:t>
                          </m:r>
                        </m:sub>
                      </m:sSub>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m:t>
                          </m:r>
                        </m:e>
                        <m:sup>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𝑛</m:t>
                              </m:r>
                            </m:den>
                          </m:f>
                        </m:sup>
                      </m:sSup>
                      <m:sSub>
                        <m:sSubPr>
                          <m:ctrlPr>
                            <a:rPr lang="el-GR" sz="1400" i="1">
                              <a:latin typeface="Cambria Math" panose="02040503050406030204" pitchFamily="18" charset="0"/>
                            </a:rPr>
                          </m:ctrlPr>
                        </m:sSubPr>
                        <m:e>
                          <m:r>
                            <a:rPr lang="de-DE" sz="1400" b="0" i="1" smtClean="0">
                              <a:latin typeface="Cambria Math" panose="02040503050406030204" pitchFamily="18" charset="0"/>
                            </a:rPr>
                            <m:t>                     </m:t>
                          </m:r>
                          <m:r>
                            <a:rPr lang="de-DE" sz="1400" i="1">
                              <a:latin typeface="Cambria Math" panose="02040503050406030204" pitchFamily="18" charset="0"/>
                            </a:rPr>
                            <m:t>𝑥</m:t>
                          </m:r>
                        </m:e>
                        <m:sub>
                          <m:r>
                            <a:rPr lang="de-DE" sz="1400" b="0" i="1" smtClean="0">
                              <a:latin typeface="Cambria Math" panose="02040503050406030204" pitchFamily="18" charset="0"/>
                            </a:rPr>
                            <m:t>𝑖</m:t>
                          </m:r>
                        </m:sub>
                      </m:sSub>
                      <m:r>
                        <a:rPr lang="de-DE" sz="1400" i="1">
                          <a:latin typeface="Cambria Math" panose="02040503050406030204" pitchFamily="18" charset="0"/>
                        </a:rPr>
                        <m:t>&gt;0</m:t>
                      </m:r>
                    </m:oMath>
                  </m:oMathPara>
                </a14:m>
                <a:endParaRPr lang="de-DE" sz="1400" dirty="0"/>
              </a:p>
              <a:p>
                <a:endParaRPr lang="de-DE" sz="1400" dirty="0"/>
              </a:p>
              <a:p>
                <a:pPr algn="ctr"/>
                <a:r>
                  <a:rPr lang="de-DE" sz="1400"/>
                  <a:t>Harmonic mean</a:t>
                </a:r>
              </a:p>
              <a:p>
                <a:pPr algn="ctr"/>
                <a14:m>
                  <m:oMathPara xmlns:m="http://schemas.openxmlformats.org/officeDocument/2006/math">
                    <m:oMathParaPr>
                      <m:jc m:val="centerGroup"/>
                    </m:oMathParaPr>
                    <m:oMath xmlns:m="http://schemas.openxmlformats.org/officeDocument/2006/math">
                      <m:sSub>
                        <m:sSubPr>
                          <m:ctrlPr>
                            <a:rPr lang="el-GR" sz="1200" i="1" smtClean="0">
                              <a:latin typeface="Cambria Math" panose="02040503050406030204" pitchFamily="18" charset="0"/>
                            </a:rPr>
                          </m:ctrlPr>
                        </m:sSubPr>
                        <m:e>
                          <m:acc>
                            <m:accPr>
                              <m:chr m:val="̅"/>
                              <m:ctrlPr>
                                <a:rPr lang="de-DE" sz="1200" i="1">
                                  <a:latin typeface="Cambria Math" panose="02040503050406030204" pitchFamily="18" charset="0"/>
                                </a:rPr>
                              </m:ctrlPr>
                            </m:accPr>
                            <m:e>
                              <m:r>
                                <a:rPr lang="de-DE" sz="1200" i="1">
                                  <a:latin typeface="Cambria Math" panose="02040503050406030204" pitchFamily="18" charset="0"/>
                                </a:rPr>
                                <m:t>𝑥</m:t>
                              </m:r>
                            </m:e>
                          </m:acc>
                        </m:e>
                        <m:sub>
                          <m:r>
                            <a:rPr lang="de-DE" sz="1200" b="0" i="1" smtClean="0">
                              <a:latin typeface="Cambria Math" panose="02040503050406030204" pitchFamily="18" charset="0"/>
                            </a:rPr>
                            <m:t>h</m:t>
                          </m:r>
                        </m:sub>
                      </m:sSub>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𝑥</m:t>
                          </m:r>
                        </m:e>
                        <m:sub>
                          <m:r>
                            <a:rPr lang="de-DE" sz="1400" b="0" i="1" smtClean="0">
                              <a:latin typeface="Cambria Math" panose="02040503050406030204" pitchFamily="18" charset="0"/>
                            </a:rPr>
                            <m:t>1</m:t>
                          </m:r>
                        </m:sub>
                      </m:sSub>
                      <m:r>
                        <a:rPr lang="de-DE" sz="1400" b="0" i="1" smtClean="0">
                          <a:latin typeface="Cambria Math" panose="02040503050406030204" pitchFamily="18" charset="0"/>
                        </a:rPr>
                        <m:t>,</m:t>
                      </m:r>
                      <m:sSub>
                        <m:sSubPr>
                          <m:ctrlPr>
                            <a:rPr lang="de-DE" sz="1400" i="1">
                              <a:latin typeface="Cambria Math" panose="02040503050406030204" pitchFamily="18" charset="0"/>
                            </a:rPr>
                          </m:ctrlPr>
                        </m:sSubPr>
                        <m:e>
                          <m:r>
                            <a:rPr lang="de-DE" sz="1400" i="1">
                              <a:latin typeface="Cambria Math" panose="02040503050406030204" pitchFamily="18" charset="0"/>
                            </a:rPr>
                            <m:t>𝑥</m:t>
                          </m:r>
                        </m:e>
                        <m:sub>
                          <m:r>
                            <a:rPr lang="de-DE" sz="1400" b="0" i="1" smtClean="0">
                              <a:latin typeface="Cambria Math" panose="02040503050406030204" pitchFamily="18" charset="0"/>
                            </a:rPr>
                            <m:t>2</m:t>
                          </m:r>
                        </m:sub>
                      </m:sSub>
                      <m:r>
                        <a:rPr lang="de-DE" sz="1400" b="0" i="1" smtClean="0">
                          <a:latin typeface="Cambria Math" panose="02040503050406030204" pitchFamily="18" charset="0"/>
                        </a:rPr>
                        <m:t>,…</m:t>
                      </m:r>
                      <m:sSub>
                        <m:sSubPr>
                          <m:ctrlPr>
                            <a:rPr lang="de-DE" sz="1400" i="1">
                              <a:latin typeface="Cambria Math" panose="02040503050406030204" pitchFamily="18" charset="0"/>
                            </a:rPr>
                          </m:ctrlPr>
                        </m:sSubPr>
                        <m:e>
                          <m:r>
                            <a:rPr lang="de-DE" sz="1400" i="1">
                              <a:latin typeface="Cambria Math" panose="02040503050406030204" pitchFamily="18" charset="0"/>
                            </a:rPr>
                            <m:t>𝑥</m:t>
                          </m:r>
                        </m:e>
                        <m:sub>
                          <m:r>
                            <a:rPr lang="de-DE" sz="1400" b="0" i="1" smtClean="0">
                              <a:latin typeface="Cambria Math" panose="02040503050406030204" pitchFamily="18" charset="0"/>
                            </a:rPr>
                            <m:t>𝑛</m:t>
                          </m:r>
                        </m:sub>
                      </m:sSub>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𝑛</m:t>
                          </m:r>
                        </m:num>
                        <m:den>
                          <m:nary>
                            <m:naryPr>
                              <m:chr m:val="∑"/>
                              <m:ctrlPr>
                                <a:rPr lang="de-DE" sz="1400" b="0" i="1" smtClean="0">
                                  <a:latin typeface="Cambria Math" panose="02040503050406030204" pitchFamily="18" charset="0"/>
                                </a:rPr>
                              </m:ctrlPr>
                            </m:naryPr>
                            <m:sub>
                              <m:r>
                                <m:rPr>
                                  <m:brk m:alnAt="23"/>
                                </m:rPr>
                                <a:rPr lang="de-DE" sz="1400" b="0" i="1" smtClean="0">
                                  <a:latin typeface="Cambria Math" panose="02040503050406030204" pitchFamily="18" charset="0"/>
                                </a:rPr>
                                <m:t>𝑖</m:t>
                              </m:r>
                              <m:r>
                                <a:rPr lang="de-DE" sz="1400" b="0" i="1" smtClean="0">
                                  <a:latin typeface="Cambria Math" panose="02040503050406030204" pitchFamily="18" charset="0"/>
                                </a:rPr>
                                <m:t>=1</m:t>
                              </m:r>
                            </m:sub>
                            <m:sup>
                              <m:r>
                                <a:rPr lang="de-DE" sz="1400" b="0" i="1" smtClean="0">
                                  <a:latin typeface="Cambria Math" panose="02040503050406030204" pitchFamily="18" charset="0"/>
                                </a:rPr>
                                <m:t>𝑛</m:t>
                              </m:r>
                            </m:sup>
                            <m:e>
                              <m:f>
                                <m:fPr>
                                  <m:ctrlPr>
                                    <a:rPr lang="de-DE" sz="1400" i="1">
                                      <a:latin typeface="Cambria Math" panose="02040503050406030204" pitchFamily="18" charset="0"/>
                                    </a:rPr>
                                  </m:ctrlPr>
                                </m:fPr>
                                <m:num>
                                  <m:r>
                                    <a:rPr lang="de-DE" sz="1400" i="1">
                                      <a:latin typeface="Cambria Math" panose="02040503050406030204" pitchFamily="18" charset="0"/>
                                    </a:rPr>
                                    <m:t>1</m:t>
                                  </m:r>
                                </m:num>
                                <m:den>
                                  <m:sSub>
                                    <m:sSubPr>
                                      <m:ctrlPr>
                                        <a:rPr lang="de-DE" sz="1400" i="1">
                                          <a:latin typeface="Cambria Math" panose="02040503050406030204" pitchFamily="18" charset="0"/>
                                        </a:rPr>
                                      </m:ctrlPr>
                                    </m:sSubPr>
                                    <m:e>
                                      <m:r>
                                        <a:rPr lang="de-DE" sz="1400" i="1">
                                          <a:latin typeface="Cambria Math" panose="02040503050406030204" pitchFamily="18" charset="0"/>
                                        </a:rPr>
                                        <m:t>𝑥</m:t>
                                      </m:r>
                                    </m:e>
                                    <m:sub>
                                      <m:r>
                                        <a:rPr lang="de-DE" sz="1400" b="0" i="1" smtClean="0">
                                          <a:latin typeface="Cambria Math" panose="02040503050406030204" pitchFamily="18" charset="0"/>
                                        </a:rPr>
                                        <m:t>𝑖</m:t>
                                      </m:r>
                                    </m:sub>
                                  </m:sSub>
                                </m:den>
                              </m:f>
                            </m:e>
                          </m:nary>
                        </m:den>
                      </m:f>
                    </m:oMath>
                  </m:oMathPara>
                </a14:m>
                <a:endParaRPr lang="de-DE" sz="1400" dirty="0"/>
              </a:p>
              <a:p>
                <a:pPr/>
                <a:endParaRPr lang="de-DE" sz="1400" dirty="0"/>
              </a:p>
              <a:p>
                <a:endParaRPr lang="de-DE" sz="2400" dirty="0"/>
              </a:p>
            </p:txBody>
          </p:sp>
        </mc:Choice>
        <mc:Fallback>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161"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407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feld 1"/>
              <p:cNvSpPr txBox="1"/>
              <p:nvPr/>
            </p:nvSpPr>
            <p:spPr>
              <a:xfrm>
                <a:off x="300544" y="309706"/>
                <a:ext cx="9635936" cy="5979333"/>
              </a:xfrm>
              <a:prstGeom prst="rect">
                <a:avLst/>
              </a:prstGeom>
              <a:noFill/>
            </p:spPr>
            <p:txBody>
              <a:bodyPr wrap="square" rtlCol="0">
                <a:noAutofit/>
              </a:bodyPr>
              <a:lstStyle/>
              <a:p>
                <a:pPr algn="ctr"/>
                <a:r>
                  <a:rPr lang="de-DE" sz="2000"/>
                  <a:t>Range</a:t>
                </a:r>
              </a:p>
              <a:p>
                <a:endParaRPr lang="de-DE" sz="2000" u="sng" dirty="0"/>
              </a:p>
              <a:p>
                <a:r>
                  <a:rPr lang="en-US" sz="2000" dirty="0"/>
                  <a:t>The difference between the lowest and highest values of a </a:t>
                </a:r>
                <a:r>
                  <a:rPr lang="en-US" sz="2000"/>
                  <a:t>data set</a:t>
                </a:r>
              </a:p>
              <a:p>
                <a:endParaRPr lang="en-US" sz="2000"/>
              </a:p>
              <a:p>
                <a:pPr algn="ctr"/>
                <a:r>
                  <a:rPr lang="de-DE" sz="2000" dirty="0"/>
                  <a:t>Mean </a:t>
                </a:r>
                <a:r>
                  <a:rPr lang="de-DE" sz="2000"/>
                  <a:t>absolute deviation</a:t>
                </a:r>
              </a:p>
              <a:p>
                <a:pPr algn="ctr"/>
                <a:endParaRPr lang="de-DE" sz="2000"/>
              </a:p>
              <a:p>
                <a:pPr algn="ctr"/>
                <a:r>
                  <a:rPr lang="de-DE" sz="2000" b="0" dirty="0"/>
                  <a:t>MAD </a:t>
                </a:r>
                <a14:m>
                  <m:oMath xmlns:m="http://schemas.openxmlformats.org/officeDocument/2006/math">
                    <m:r>
                      <a:rPr lang="de-DE" sz="2000" b="0" i="1" smtClean="0">
                        <a:latin typeface="Cambria Math" panose="02040503050406030204" pitchFamily="18" charset="0"/>
                      </a:rPr>
                      <m:t>=</m:t>
                    </m:r>
                    <m:f>
                      <m:fPr>
                        <m:ctrlPr>
                          <a:rPr lang="de-DE" sz="2000" b="0" i="1" smtClean="0">
                            <a:latin typeface="Cambria Math" panose="02040503050406030204" pitchFamily="18" charset="0"/>
                          </a:rPr>
                        </m:ctrlPr>
                      </m:fPr>
                      <m:num>
                        <m:r>
                          <a:rPr lang="de-DE" sz="2000" b="0" i="1" smtClean="0">
                            <a:latin typeface="Cambria Math" panose="02040503050406030204" pitchFamily="18" charset="0"/>
                          </a:rPr>
                          <m:t>1</m:t>
                        </m:r>
                      </m:num>
                      <m:den>
                        <m:r>
                          <a:rPr lang="de-DE" sz="2000" b="0" i="1" smtClean="0">
                            <a:latin typeface="Cambria Math" panose="02040503050406030204" pitchFamily="18" charset="0"/>
                          </a:rPr>
                          <m:t>𝑛</m:t>
                        </m:r>
                      </m:den>
                    </m:f>
                    <m:nary>
                      <m:naryPr>
                        <m:chr m:val="∑"/>
                        <m:ctrlPr>
                          <a:rPr lang="de-DE" sz="2000" b="0" i="1" smtClean="0">
                            <a:latin typeface="Cambria Math" panose="02040503050406030204" pitchFamily="18" charset="0"/>
                          </a:rPr>
                        </m:ctrlPr>
                      </m:naryPr>
                      <m:sub>
                        <m:r>
                          <m:rPr>
                            <m:brk m:alnAt="23"/>
                          </m:rPr>
                          <a:rPr lang="de-DE" sz="2000" b="0" i="1" smtClean="0">
                            <a:latin typeface="Cambria Math" panose="02040503050406030204" pitchFamily="18" charset="0"/>
                          </a:rPr>
                          <m:t>𝑖</m:t>
                        </m:r>
                        <m:r>
                          <a:rPr lang="de-DE" sz="2000" b="0" i="1" smtClean="0">
                            <a:latin typeface="Cambria Math" panose="02040503050406030204" pitchFamily="18" charset="0"/>
                          </a:rPr>
                          <m:t>=1</m:t>
                        </m:r>
                      </m:sub>
                      <m:sup>
                        <m:r>
                          <a:rPr lang="de-DE" sz="2000" b="0" i="1" smtClean="0">
                            <a:latin typeface="Cambria Math" panose="02040503050406030204" pitchFamily="18" charset="0"/>
                          </a:rPr>
                          <m:t>𝑛</m:t>
                        </m:r>
                      </m:sup>
                      <m:e>
                        <m:r>
                          <a:rPr lang="de-DE" sz="2000" b="0" i="1" smtClean="0">
                            <a:latin typeface="Cambria Math" panose="02040503050406030204" pitchFamily="18" charset="0"/>
                          </a:rPr>
                          <m:t>|</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𝑥</m:t>
                            </m:r>
                          </m:e>
                          <m:sub>
                            <m:r>
                              <a:rPr lang="de-DE" sz="2000" b="0" i="1" smtClean="0">
                                <a:latin typeface="Cambria Math" panose="02040503050406030204" pitchFamily="18" charset="0"/>
                              </a:rPr>
                              <m:t>𝑖</m:t>
                            </m:r>
                          </m:sub>
                        </m:sSub>
                        <m:r>
                          <a:rPr lang="de-DE" sz="2000" b="0" i="1" smtClean="0">
                            <a:latin typeface="Cambria Math" panose="02040503050406030204" pitchFamily="18" charset="0"/>
                          </a:rPr>
                          <m:t>−</m:t>
                        </m:r>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r>
                          <a:rPr lang="de-DE" sz="2000" b="0" i="1" smtClean="0">
                            <a:latin typeface="Cambria Math" panose="02040503050406030204" pitchFamily="18" charset="0"/>
                          </a:rPr>
                          <m:t>|</m:t>
                        </m:r>
                      </m:e>
                    </m:nary>
                  </m:oMath>
                </a14:m>
                <a:endParaRPr lang="de-DE" sz="2000" dirty="0"/>
              </a:p>
              <a:p>
                <a:pPr lvl="1"/>
                <a:endParaRPr lang="de-DE" sz="2000" dirty="0"/>
              </a:p>
              <a:p>
                <a:pPr lvl="1" algn="ctr"/>
                <a:r>
                  <a:rPr lang="de-DE" sz="2000"/>
                  <a:t>Variance (</a:t>
                </a:r>
                <a:r>
                  <a:rPr lang="de-DE" sz="2000" b="1"/>
                  <a:t>second moment</a:t>
                </a:r>
                <a:r>
                  <a:rPr lang="de-DE" sz="2000"/>
                  <a:t>)</a:t>
                </a:r>
                <a:endParaRPr lang="de-DE" sz="2000" dirty="0"/>
              </a:p>
              <a:p>
                <a:pPr lvl="1"/>
                <a:endParaRPr lang="de-DE" sz="2000" dirty="0"/>
              </a:p>
              <a:p>
                <a:pPr lvl="1"/>
                <a:r>
                  <a:rPr lang="de-DE" sz="2000"/>
                  <a:t>	 Biased Variance  </a:t>
                </a:r>
                <a14:m>
                  <m:oMath xmlns:m="http://schemas.openxmlformats.org/officeDocument/2006/math">
                    <m:sSup>
                      <m:sSupPr>
                        <m:ctrlPr>
                          <a:rPr lang="de-DE" sz="2000" i="1" smtClean="0">
                            <a:latin typeface="Cambria Math" panose="02040503050406030204" pitchFamily="18" charset="0"/>
                          </a:rPr>
                        </m:ctrlPr>
                      </m:sSupPr>
                      <m:e>
                        <m:acc>
                          <m:accPr>
                            <m:chr m:val="̃"/>
                            <m:ctrlPr>
                              <a:rPr lang="de-DE" sz="2000" i="1" smtClean="0">
                                <a:latin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pt-BR"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d>
                          </m:e>
                          <m:sup>
                            <m:r>
                              <a:rPr lang="de-DE" sz="2000" i="1" dirty="0">
                                <a:latin typeface="Cambria Math" panose="02040503050406030204" pitchFamily="18" charset="0"/>
                              </a:rPr>
                              <m:t>2</m:t>
                            </m:r>
                          </m:sup>
                        </m:sSup>
                      </m:e>
                    </m:nary>
                  </m:oMath>
                </a14:m>
                <a:endParaRPr lang="de-DE" sz="2000" dirty="0"/>
              </a:p>
              <a:p>
                <a:pPr lvl="1"/>
                <a:endParaRPr lang="de-DE" sz="2000" dirty="0"/>
              </a:p>
              <a:p>
                <a:pPr lvl="1"/>
                <a:endParaRPr lang="de-DE" sz="2000" dirty="0"/>
              </a:p>
              <a:p>
                <a:pPr lvl="1"/>
                <a:r>
                  <a:rPr lang="de-DE" sz="2000"/>
                  <a:t>  </a:t>
                </a:r>
                <a:endParaRPr lang="de-DE" sz="2000" dirty="0"/>
              </a:p>
              <a:p>
                <a:pPr lvl="1"/>
                <a:r>
                  <a:rPr lang="de-DE" sz="2000"/>
                  <a:t> Unbiased Variance  </a:t>
                </a:r>
                <a14:m>
                  <m:oMath xmlns:m="http://schemas.openxmlformats.org/officeDocument/2006/math">
                    <m:sSup>
                      <m:sSupPr>
                        <m:ctrlPr>
                          <a:rPr lang="de-DE" sz="2000" i="1">
                            <a:latin typeface="Cambria Math" panose="02040503050406030204" pitchFamily="18" charset="0"/>
                          </a:rPr>
                        </m:ctrlPr>
                      </m:sSupPr>
                      <m:e>
                        <m:acc>
                          <m:accPr>
                            <m:chr m:val="̂"/>
                            <m:ctrlPr>
                              <a:rPr lang="de-DE" sz="2000" i="1" smtClean="0">
                                <a:latin typeface="Cambria Math" panose="02040503050406030204" pitchFamily="18" charset="0"/>
                                <a:ea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pt-BR"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d>
                          </m:e>
                          <m:sup>
                            <m:r>
                              <a:rPr lang="de-DE" sz="2000" i="1" dirty="0">
                                <a:latin typeface="Cambria Math" panose="02040503050406030204" pitchFamily="18" charset="0"/>
                              </a:rPr>
                              <m:t>2</m:t>
                            </m:r>
                          </m:sup>
                        </m:sSup>
                      </m:e>
                    </m:nary>
                  </m:oMath>
                </a14:m>
                <a:endParaRPr lang="de-DE" sz="2000" dirty="0"/>
              </a:p>
              <a:p>
                <a:endParaRPr lang="en-US" sz="2400" dirty="0"/>
              </a:p>
            </p:txBody>
          </p:sp>
        </mc:Choice>
        <mc:Fallback>
          <p:sp>
            <p:nvSpPr>
              <p:cNvPr id="2" name="Textfeld 1"/>
              <p:cNvSpPr txBox="1">
                <a:spLocks noRot="1" noChangeAspect="1" noMove="1" noResize="1" noEditPoints="1" noAdjustHandles="1" noChangeArrowheads="1" noChangeShapeType="1" noTextEdit="1"/>
              </p:cNvSpPr>
              <p:nvPr/>
            </p:nvSpPr>
            <p:spPr>
              <a:xfrm>
                <a:off x="300544" y="309706"/>
                <a:ext cx="9635936" cy="5979333"/>
              </a:xfrm>
              <a:prstGeom prst="rect">
                <a:avLst/>
              </a:prstGeom>
              <a:blipFill>
                <a:blip r:embed="rId2"/>
                <a:stretch>
                  <a:fillRect l="-633" t="-612"/>
                </a:stretch>
              </a:blipFill>
            </p:spPr>
            <p:txBody>
              <a:bodyPr/>
              <a:lstStyle/>
              <a:p>
                <a:r>
                  <a:rPr lang="de-DE">
                    <a:noFill/>
                  </a:rPr>
                  <a:t> </a:t>
                </a:r>
              </a:p>
            </p:txBody>
          </p:sp>
        </mc:Fallback>
      </mc:AlternateContent>
      <p:sp>
        <p:nvSpPr>
          <p:cNvPr id="4" name="Textfeld 3"/>
          <p:cNvSpPr txBox="1"/>
          <p:nvPr/>
        </p:nvSpPr>
        <p:spPr>
          <a:xfrm>
            <a:off x="1631504" y="116632"/>
            <a:ext cx="8856984" cy="648072"/>
          </a:xfrm>
          <a:prstGeom prst="rect">
            <a:avLst/>
          </a:prstGeom>
          <a:noFill/>
        </p:spPr>
        <p:txBody>
          <a:bodyPr wrap="square" rtlCol="0">
            <a:noAutofit/>
          </a:bodyPr>
          <a:lstStyle/>
          <a:p>
            <a:pPr algn="ctr"/>
            <a:endParaRPr lang="de-DE" sz="3200" dirty="0"/>
          </a:p>
        </p:txBody>
      </p:sp>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5655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feld 1"/>
              <p:cNvSpPr txBox="1"/>
              <p:nvPr/>
            </p:nvSpPr>
            <p:spPr>
              <a:xfrm>
                <a:off x="82548" y="190234"/>
                <a:ext cx="12109452" cy="5773686"/>
              </a:xfrm>
              <a:prstGeom prst="rect">
                <a:avLst/>
              </a:prstGeom>
              <a:noFill/>
            </p:spPr>
            <p:txBody>
              <a:bodyPr wrap="square" rtlCol="0">
                <a:noAutofit/>
              </a:bodyPr>
              <a:lstStyle/>
              <a:p>
                <a:pPr/>
                <a:endParaRPr lang="de-DE" i="1">
                  <a:latin typeface="Cambria Math" panose="02040503050406030204" pitchFamily="18" charset="0"/>
                  <a:ea typeface="Cambria Math" panose="02040503050406030204" pitchFamily="18" charset="0"/>
                </a:endParaRPr>
              </a:p>
              <a:p>
                <a:r>
                  <a:rPr lang="de-DE"/>
                  <a:t>Skewness (</a:t>
                </a:r>
                <a:r>
                  <a:rPr lang="de-DE" b="1"/>
                  <a:t>third moment</a:t>
                </a:r>
                <a:r>
                  <a:rPr lang="de-DE"/>
                  <a:t>)</a:t>
                </a:r>
                <a:r>
                  <a:rPr lang="de-DE">
                    <a:ea typeface="Cambria Math" panose="02040503050406030204" pitchFamily="18" charset="0"/>
                  </a:rPr>
                  <a:t>  </a:t>
                </a:r>
                <a14:m>
                  <m:oMath xmlns:m="http://schemas.openxmlformats.org/officeDocument/2006/math">
                    <m:r>
                      <a:rPr lang="de-DE" i="1" smtClean="0">
                        <a:latin typeface="Cambria Math" panose="02040503050406030204" pitchFamily="18" charset="0"/>
                        <a:ea typeface="Cambria Math" panose="02040503050406030204" pitchFamily="18" charset="0"/>
                      </a:rPr>
                      <m:t>𝛾</m:t>
                    </m:r>
                    <m:r>
                      <a:rPr lang="de-DE" i="1">
                        <a:latin typeface="Cambria Math" panose="02040503050406030204" pitchFamily="18" charset="0"/>
                      </a:rPr>
                      <m:t>=</m:t>
                    </m:r>
                    <m:f>
                      <m:fPr>
                        <m:ctrlPr>
                          <a:rPr lang="de-DE" i="1" dirty="0">
                            <a:latin typeface="Cambria Math" panose="02040503050406030204" pitchFamily="18" charset="0"/>
                          </a:rPr>
                        </m:ctrlPr>
                      </m:fPr>
                      <m:num>
                        <m:r>
                          <a:rPr lang="de-DE" i="1" dirty="0">
                            <a:latin typeface="Cambria Math" panose="02040503050406030204" pitchFamily="18" charset="0"/>
                          </a:rPr>
                          <m:t>1</m:t>
                        </m:r>
                      </m:num>
                      <m:den>
                        <m:r>
                          <a:rPr lang="de-DE" i="1" dirty="0">
                            <a:latin typeface="Cambria Math" panose="02040503050406030204" pitchFamily="18" charset="0"/>
                          </a:rPr>
                          <m:t>𝑛</m:t>
                        </m:r>
                      </m:den>
                    </m:f>
                    <m:nary>
                      <m:naryPr>
                        <m:chr m:val="∑"/>
                        <m:ctrlPr>
                          <a:rPr lang="pt-BR" i="1" dirty="0">
                            <a:latin typeface="Cambria Math" panose="02040503050406030204" pitchFamily="18" charset="0"/>
                          </a:rPr>
                        </m:ctrlPr>
                      </m:naryPr>
                      <m:sub>
                        <m:r>
                          <m:rPr>
                            <m:brk m:alnAt="23"/>
                          </m:rPr>
                          <a:rPr lang="de-DE" i="1" dirty="0">
                            <a:latin typeface="Cambria Math" panose="02040503050406030204" pitchFamily="18" charset="0"/>
                          </a:rPr>
                          <m:t>𝑖</m:t>
                        </m:r>
                        <m:r>
                          <a:rPr lang="pt-BR" i="1" dirty="0">
                            <a:latin typeface="Cambria Math" panose="02040503050406030204" pitchFamily="18" charset="0"/>
                          </a:rPr>
                          <m:t>=</m:t>
                        </m:r>
                        <m:r>
                          <a:rPr lang="de-DE" i="1" dirty="0">
                            <a:latin typeface="Cambria Math" panose="02040503050406030204" pitchFamily="18" charset="0"/>
                          </a:rPr>
                          <m:t>1</m:t>
                        </m:r>
                      </m:sub>
                      <m:sup>
                        <m:r>
                          <a:rPr lang="pt-BR" i="1" dirty="0">
                            <a:latin typeface="Cambria Math" panose="02040503050406030204" pitchFamily="18" charset="0"/>
                          </a:rPr>
                          <m:t>𝑛</m:t>
                        </m:r>
                      </m:sup>
                      <m:e>
                        <m:f>
                          <m:fPr>
                            <m:ctrlPr>
                              <a:rPr lang="pt-BR" i="1" dirty="0">
                                <a:latin typeface="Cambria Math" panose="02040503050406030204" pitchFamily="18" charset="0"/>
                              </a:rPr>
                            </m:ctrlPr>
                          </m:fPr>
                          <m:num>
                            <m:sSup>
                              <m:sSupPr>
                                <m:ctrlPr>
                                  <a:rPr lang="el-GR" i="1" dirty="0">
                                    <a:latin typeface="Cambria Math" panose="02040503050406030204" pitchFamily="18" charset="0"/>
                                  </a:rPr>
                                </m:ctrlPr>
                              </m:sSupPr>
                              <m:e>
                                <m:d>
                                  <m:dPr>
                                    <m:ctrlPr>
                                      <a:rPr lang="el-GR" i="1" dirty="0">
                                        <a:latin typeface="Cambria Math" panose="02040503050406030204" pitchFamily="18" charset="0"/>
                                      </a:rPr>
                                    </m:ctrlPr>
                                  </m:dPr>
                                  <m:e>
                                    <m:sSub>
                                      <m:sSubPr>
                                        <m:ctrlPr>
                                          <a:rPr lang="pt-BR"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𝑖</m:t>
                                        </m:r>
                                      </m:sub>
                                    </m:sSub>
                                    <m:r>
                                      <a:rPr lang="de-DE" i="1" dirty="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e>
                                </m:d>
                              </m:e>
                              <m:sup>
                                <m:r>
                                  <a:rPr lang="de-DE" b="0" i="1" smtClean="0">
                                    <a:latin typeface="Cambria Math" panose="02040503050406030204" pitchFamily="18" charset="0"/>
                                  </a:rPr>
                                  <m:t>3</m:t>
                                </m:r>
                              </m:sup>
                            </m:sSup>
                          </m:num>
                          <m:den>
                            <m:sSup>
                              <m:sSupPr>
                                <m:ctrlPr>
                                  <a:rPr lang="de-DE" i="1">
                                    <a:latin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σ</m:t>
                                    </m:r>
                                  </m:e>
                                </m:acc>
                              </m:e>
                              <m:sup>
                                <m:r>
                                  <a:rPr lang="de-DE" b="0" i="1" smtClean="0">
                                    <a:latin typeface="Cambria Math" panose="02040503050406030204" pitchFamily="18" charset="0"/>
                                    <a:ea typeface="Cambria Math" panose="02040503050406030204" pitchFamily="18" charset="0"/>
                                  </a:rPr>
                                  <m:t>3</m:t>
                                </m:r>
                              </m:sup>
                            </m:sSup>
                          </m:den>
                        </m:f>
                      </m:e>
                    </m:nary>
                  </m:oMath>
                </a14:m>
                <a:endParaRPr lang="de-DE" dirty="0"/>
              </a:p>
              <a:p>
                <a:endParaRPr lang="de-DE" dirty="0"/>
              </a:p>
              <a:p>
                <a:r>
                  <a:rPr lang="de-DE" dirty="0"/>
                  <a:t>1. </a:t>
                </a:r>
                <a:r>
                  <a:rPr lang="de-DE" u="sng" dirty="0"/>
                  <a:t>Negative </a:t>
                </a:r>
                <a:r>
                  <a:rPr lang="de-DE" u="sng" dirty="0" err="1"/>
                  <a:t>skew</a:t>
                </a:r>
                <a:r>
                  <a:rPr lang="de-DE" u="sng" dirty="0"/>
                  <a:t>:</a:t>
                </a:r>
                <a:r>
                  <a:rPr lang="de-DE" dirty="0"/>
                  <a:t> </a:t>
                </a:r>
                <a:r>
                  <a:rPr lang="en-US" dirty="0"/>
                  <a:t> The left tail of a distribution is longer or the mass 	of the distribution is concentrated on the right side</a:t>
                </a:r>
              </a:p>
              <a:p>
                <a:r>
                  <a:rPr lang="en-US" dirty="0"/>
                  <a:t>	→	The distribution is called left-skewed or left-tailed</a:t>
                </a:r>
              </a:p>
              <a:p>
                <a:endParaRPr lang="en-US" dirty="0"/>
              </a:p>
              <a:p>
                <a:r>
                  <a:rPr lang="de-DE" dirty="0"/>
                  <a:t>2. </a:t>
                </a:r>
                <a:r>
                  <a:rPr lang="de-DE" u="sng" dirty="0"/>
                  <a:t>Positive </a:t>
                </a:r>
                <a:r>
                  <a:rPr lang="de-DE" u="sng" dirty="0" err="1"/>
                  <a:t>skew</a:t>
                </a:r>
                <a:r>
                  <a:rPr lang="de-DE" u="sng" dirty="0"/>
                  <a:t>:</a:t>
                </a:r>
                <a:r>
                  <a:rPr lang="de-DE" dirty="0"/>
                  <a:t> </a:t>
                </a:r>
                <a:r>
                  <a:rPr lang="en-US" dirty="0"/>
                  <a:t> The right tail of a distribution is longer or the mass 	of the distribution is concentrated on the left side</a:t>
                </a:r>
              </a:p>
              <a:p>
                <a:r>
                  <a:rPr lang="en-US" dirty="0"/>
                  <a:t>	→	The distribution is called right-skewed </a:t>
                </a:r>
                <a:r>
                  <a:rPr lang="en-US"/>
                  <a:t>or right-tailed</a:t>
                </a:r>
              </a:p>
              <a:p>
                <a:endParaRPr lang="en-US"/>
              </a:p>
              <a:p>
                <a:endParaRPr lang="en-US"/>
              </a:p>
              <a:p>
                <a:r>
                  <a:rPr lang="de-DE"/>
                  <a:t>Kurtosis (</a:t>
                </a:r>
                <a:r>
                  <a:rPr lang="de-DE" b="1"/>
                  <a:t>fourth moment</a:t>
                </a:r>
                <a:r>
                  <a:rPr lang="de-DE"/>
                  <a:t>)</a:t>
                </a:r>
                <a:r>
                  <a:rPr lang="de-DE" sz="1800">
                    <a:ea typeface="Cambria Math" panose="02040503050406030204" pitchFamily="18" charset="0"/>
                  </a:rPr>
                  <a:t>  </a:t>
                </a: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κ</m:t>
                    </m:r>
                    <m:r>
                      <a:rPr lang="de-DE" sz="1800" i="1">
                        <a:latin typeface="Cambria Math" panose="02040503050406030204" pitchFamily="18" charset="0"/>
                      </a:rPr>
                      <m:t>=</m:t>
                    </m:r>
                    <m:f>
                      <m:fPr>
                        <m:ctrlPr>
                          <a:rPr lang="de-DE" sz="1800" i="1" dirty="0">
                            <a:latin typeface="Cambria Math" panose="02040503050406030204" pitchFamily="18" charset="0"/>
                          </a:rPr>
                        </m:ctrlPr>
                      </m:fPr>
                      <m:num>
                        <m:r>
                          <a:rPr lang="de-DE" sz="1800" i="1" dirty="0">
                            <a:latin typeface="Cambria Math" panose="02040503050406030204" pitchFamily="18" charset="0"/>
                          </a:rPr>
                          <m:t>1</m:t>
                        </m:r>
                      </m:num>
                      <m:den>
                        <m:r>
                          <a:rPr lang="de-DE" sz="1800" i="1" dirty="0">
                            <a:latin typeface="Cambria Math" panose="02040503050406030204" pitchFamily="18" charset="0"/>
                          </a:rPr>
                          <m:t>𝑛</m:t>
                        </m:r>
                      </m:den>
                    </m:f>
                    <m:nary>
                      <m:naryPr>
                        <m:chr m:val="∑"/>
                        <m:ctrlPr>
                          <a:rPr lang="pt-BR" sz="1800" i="1" dirty="0">
                            <a:latin typeface="Cambria Math" panose="02040503050406030204" pitchFamily="18" charset="0"/>
                          </a:rPr>
                        </m:ctrlPr>
                      </m:naryPr>
                      <m:sub>
                        <m:r>
                          <m:rPr>
                            <m:brk m:alnAt="23"/>
                          </m:rPr>
                          <a:rPr lang="de-DE" sz="1800" i="1" dirty="0">
                            <a:latin typeface="Cambria Math" panose="02040503050406030204" pitchFamily="18" charset="0"/>
                          </a:rPr>
                          <m:t>𝑖</m:t>
                        </m:r>
                        <m:r>
                          <a:rPr lang="pt-BR" sz="1800" i="1" dirty="0">
                            <a:latin typeface="Cambria Math" panose="02040503050406030204" pitchFamily="18" charset="0"/>
                          </a:rPr>
                          <m:t>=</m:t>
                        </m:r>
                        <m:r>
                          <a:rPr lang="de-DE" sz="1800" i="1" dirty="0">
                            <a:latin typeface="Cambria Math" panose="02040503050406030204" pitchFamily="18" charset="0"/>
                          </a:rPr>
                          <m:t>1</m:t>
                        </m:r>
                      </m:sub>
                      <m:sup>
                        <m:r>
                          <a:rPr lang="pt-BR" sz="1800" i="1" dirty="0">
                            <a:latin typeface="Cambria Math" panose="02040503050406030204" pitchFamily="18" charset="0"/>
                          </a:rPr>
                          <m:t>𝑛</m:t>
                        </m:r>
                      </m:sup>
                      <m:e>
                        <m:f>
                          <m:fPr>
                            <m:ctrlPr>
                              <a:rPr lang="pt-BR" sz="1800" i="1" dirty="0">
                                <a:latin typeface="Cambria Math" panose="02040503050406030204" pitchFamily="18" charset="0"/>
                              </a:rPr>
                            </m:ctrlPr>
                          </m:fPr>
                          <m:num>
                            <m:sSup>
                              <m:sSupPr>
                                <m:ctrlPr>
                                  <a:rPr lang="el-GR" sz="1800" i="1" dirty="0">
                                    <a:latin typeface="Cambria Math" panose="02040503050406030204" pitchFamily="18" charset="0"/>
                                  </a:rPr>
                                </m:ctrlPr>
                              </m:sSupPr>
                              <m:e>
                                <m:d>
                                  <m:dPr>
                                    <m:ctrlPr>
                                      <a:rPr lang="el-GR" sz="1800" i="1" dirty="0">
                                        <a:latin typeface="Cambria Math" panose="02040503050406030204" pitchFamily="18" charset="0"/>
                                      </a:rPr>
                                    </m:ctrlPr>
                                  </m:dPr>
                                  <m:e>
                                    <m:sSub>
                                      <m:sSubPr>
                                        <m:ctrlPr>
                                          <a:rPr lang="pt-BR" sz="1800" i="1" dirty="0">
                                            <a:latin typeface="Cambria Math" panose="02040503050406030204" pitchFamily="18" charset="0"/>
                                          </a:rPr>
                                        </m:ctrlPr>
                                      </m:sSubPr>
                                      <m:e>
                                        <m:r>
                                          <a:rPr lang="de-DE" sz="1800" i="1" dirty="0">
                                            <a:latin typeface="Cambria Math" panose="02040503050406030204" pitchFamily="18" charset="0"/>
                                          </a:rPr>
                                          <m:t>𝑥</m:t>
                                        </m:r>
                                      </m:e>
                                      <m:sub>
                                        <m:r>
                                          <a:rPr lang="de-DE" sz="1800" i="1" dirty="0">
                                            <a:latin typeface="Cambria Math" panose="02040503050406030204" pitchFamily="18" charset="0"/>
                                          </a:rPr>
                                          <m:t>𝑖</m:t>
                                        </m:r>
                                      </m:sub>
                                    </m:sSub>
                                    <m:r>
                                      <a:rPr lang="de-DE" sz="1800" i="1" dirty="0">
                                        <a:latin typeface="Cambria Math" panose="02040503050406030204" pitchFamily="18" charset="0"/>
                                      </a:rPr>
                                      <m:t>−</m:t>
                                    </m:r>
                                    <m:acc>
                                      <m:accPr>
                                        <m:chr m:val="̅"/>
                                        <m:ctrlPr>
                                          <a:rPr lang="de-DE" sz="1800" i="1">
                                            <a:latin typeface="Cambria Math" panose="02040503050406030204" pitchFamily="18" charset="0"/>
                                          </a:rPr>
                                        </m:ctrlPr>
                                      </m:accPr>
                                      <m:e>
                                        <m:r>
                                          <a:rPr lang="de-DE" sz="1800" i="1">
                                            <a:latin typeface="Cambria Math" panose="02040503050406030204" pitchFamily="18" charset="0"/>
                                          </a:rPr>
                                          <m:t>𝑥</m:t>
                                        </m:r>
                                      </m:e>
                                    </m:acc>
                                  </m:e>
                                </m:d>
                              </m:e>
                              <m:sup>
                                <m:r>
                                  <a:rPr lang="de-DE" sz="1800" b="0" i="1" smtClean="0">
                                    <a:latin typeface="Cambria Math" panose="02040503050406030204" pitchFamily="18" charset="0"/>
                                  </a:rPr>
                                  <m:t>4</m:t>
                                </m:r>
                              </m:sup>
                            </m:sSup>
                          </m:num>
                          <m:den>
                            <m:sSup>
                              <m:sSupPr>
                                <m:ctrlPr>
                                  <a:rPr lang="de-DE" sz="1800" i="1">
                                    <a:latin typeface="Cambria Math" panose="02040503050406030204" pitchFamily="18" charset="0"/>
                                  </a:rPr>
                                </m:ctrlPr>
                              </m:sSupPr>
                              <m:e>
                                <m:acc>
                                  <m:accPr>
                                    <m:chr m:val="̂"/>
                                    <m:ctrlPr>
                                      <a:rPr lang="de-DE" sz="1800" i="1">
                                        <a:latin typeface="Cambria Math" panose="02040503050406030204" pitchFamily="18" charset="0"/>
                                        <a:ea typeface="Cambria Math" panose="02040503050406030204" pitchFamily="18" charset="0"/>
                                      </a:rPr>
                                    </m:ctrlPr>
                                  </m:accPr>
                                  <m:e>
                                    <m:r>
                                      <m:rPr>
                                        <m:sty m:val="p"/>
                                      </m:rPr>
                                      <a:rPr lang="el-GR" sz="1800" i="1">
                                        <a:latin typeface="Cambria Math" panose="02040503050406030204" pitchFamily="18" charset="0"/>
                                        <a:ea typeface="Cambria Math" panose="02040503050406030204" pitchFamily="18" charset="0"/>
                                      </a:rPr>
                                      <m:t>σ</m:t>
                                    </m:r>
                                  </m:e>
                                </m:acc>
                              </m:e>
                              <m:sup>
                                <m:r>
                                  <a:rPr lang="de-DE" sz="1800" b="0" i="1" smtClean="0">
                                    <a:latin typeface="Cambria Math" panose="02040503050406030204" pitchFamily="18" charset="0"/>
                                    <a:ea typeface="Cambria Math" panose="02040503050406030204" pitchFamily="18" charset="0"/>
                                  </a:rPr>
                                  <m:t>4</m:t>
                                </m:r>
                              </m:sup>
                            </m:sSup>
                          </m:den>
                        </m:f>
                      </m:e>
                    </m:nary>
                  </m:oMath>
                </a14:m>
                <a:endParaRPr lang="de-DE" sz="1800" dirty="0"/>
              </a:p>
              <a:p>
                <a:endParaRPr lang="de-DE" sz="1800" dirty="0"/>
              </a:p>
              <a:p>
                <a:r>
                  <a:rPr lang="de-DE" sz="1800" dirty="0" err="1"/>
                  <a:t>Roughly</a:t>
                </a:r>
                <a:r>
                  <a:rPr lang="de-DE" sz="1800" dirty="0"/>
                  <a:t> spoken, </a:t>
                </a:r>
                <a:r>
                  <a:rPr lang="de-DE" sz="1800" dirty="0" err="1"/>
                  <a:t>the</a:t>
                </a:r>
                <a:r>
                  <a:rPr lang="de-DE" sz="1800" dirty="0"/>
                  <a:t> </a:t>
                </a:r>
                <a:r>
                  <a:rPr lang="de-DE" sz="1800" dirty="0" err="1"/>
                  <a:t>kurtosis</a:t>
                </a:r>
                <a:r>
                  <a:rPr lang="de-DE" sz="1800" dirty="0"/>
                  <a:t> </a:t>
                </a:r>
                <a:r>
                  <a:rPr lang="de-DE" sz="1800" dirty="0" err="1"/>
                  <a:t>is</a:t>
                </a:r>
                <a:r>
                  <a:rPr lang="de-DE" sz="1800" dirty="0"/>
                  <a:t> a </a:t>
                </a:r>
                <a:r>
                  <a:rPr lang="de-DE" sz="1800" dirty="0" err="1"/>
                  <a:t>measure</a:t>
                </a:r>
                <a:r>
                  <a:rPr lang="de-DE" sz="1800" dirty="0"/>
                  <a:t> </a:t>
                </a:r>
                <a:r>
                  <a:rPr lang="de-DE" sz="1800" dirty="0" err="1"/>
                  <a:t>of</a:t>
                </a:r>
                <a:r>
                  <a:rPr lang="de-DE" sz="1800" dirty="0"/>
                  <a:t> „</a:t>
                </a:r>
                <a:r>
                  <a:rPr lang="de-DE" sz="1800" dirty="0" err="1"/>
                  <a:t>peakness</a:t>
                </a:r>
                <a:r>
                  <a:rPr lang="de-DE" sz="1800" dirty="0"/>
                  <a:t>“ </a:t>
                </a:r>
                <a:r>
                  <a:rPr lang="de-DE" sz="1800" dirty="0" err="1"/>
                  <a:t>of</a:t>
                </a:r>
                <a:r>
                  <a:rPr lang="de-DE" sz="1800" dirty="0"/>
                  <a:t> </a:t>
                </a:r>
                <a:r>
                  <a:rPr lang="de-DE" sz="1800"/>
                  <a:t>a distribution</a:t>
                </a:r>
                <a:endParaRPr lang="de-DE" sz="1800" dirty="0"/>
              </a:p>
              <a:p>
                <a:r>
                  <a:rPr lang="de-DE" sz="1800" dirty="0" err="1"/>
                  <a:t>Since</a:t>
                </a:r>
                <a:r>
                  <a:rPr lang="de-DE" sz="1800" dirty="0"/>
                  <a:t> </a:t>
                </a:r>
                <a:r>
                  <a:rPr lang="de-DE" sz="1800" dirty="0" err="1"/>
                  <a:t>the</a:t>
                </a:r>
                <a:r>
                  <a:rPr lang="de-DE" sz="1800" dirty="0"/>
                  <a:t> </a:t>
                </a:r>
                <a:r>
                  <a:rPr lang="de-DE" sz="1800" dirty="0" err="1"/>
                  <a:t>standard</a:t>
                </a:r>
                <a:r>
                  <a:rPr lang="de-DE" sz="1800" dirty="0"/>
                  <a:t> normal </a:t>
                </a:r>
                <a:r>
                  <a:rPr lang="de-DE" sz="1800" dirty="0" err="1"/>
                  <a:t>distribution</a:t>
                </a:r>
                <a:r>
                  <a:rPr lang="de-DE" sz="1800" dirty="0"/>
                  <a:t> </a:t>
                </a:r>
                <a:r>
                  <a:rPr lang="de-DE" sz="1800" dirty="0" err="1"/>
                  <a:t>has</a:t>
                </a:r>
                <a:r>
                  <a:rPr lang="de-DE" sz="1800" dirty="0"/>
                  <a:t> a </a:t>
                </a:r>
                <a:r>
                  <a:rPr lang="de-DE" sz="1800" dirty="0" err="1"/>
                  <a:t>kurtosis</a:t>
                </a:r>
                <a:r>
                  <a:rPr lang="de-DE" sz="1800" dirty="0"/>
                  <a:t> </a:t>
                </a:r>
                <a:r>
                  <a:rPr lang="de-DE" sz="1800" dirty="0" err="1"/>
                  <a:t>of</a:t>
                </a:r>
                <a:r>
                  <a:rPr lang="de-DE" sz="1800" dirty="0"/>
                  <a:t> </a:t>
                </a:r>
                <a14:m>
                  <m:oMath xmlns:m="http://schemas.openxmlformats.org/officeDocument/2006/math">
                    <m:r>
                      <m:rPr>
                        <m:sty m:val="p"/>
                      </m:rPr>
                      <a:rPr lang="el-GR" sz="1800" i="1">
                        <a:latin typeface="Cambria Math" panose="02040503050406030204" pitchFamily="18" charset="0"/>
                        <a:ea typeface="Cambria Math" panose="02040503050406030204" pitchFamily="18" charset="0"/>
                      </a:rPr>
                      <m:t>κ</m:t>
                    </m:r>
                    <m:r>
                      <a:rPr lang="de-DE" sz="1800" i="1">
                        <a:latin typeface="Cambria Math" panose="02040503050406030204" pitchFamily="18" charset="0"/>
                      </a:rPr>
                      <m:t>=</m:t>
                    </m:r>
                    <m:r>
                      <a:rPr lang="de-DE" sz="1800" b="0" i="1" smtClean="0">
                        <a:latin typeface="Cambria Math" panose="02040503050406030204" pitchFamily="18" charset="0"/>
                      </a:rPr>
                      <m:t>3</m:t>
                    </m:r>
                  </m:oMath>
                </a14:m>
                <a:r>
                  <a:rPr lang="de-DE" sz="1800" dirty="0"/>
                  <a:t> </a:t>
                </a:r>
                <a:r>
                  <a:rPr lang="de-DE"/>
                  <a:t>we</a:t>
                </a:r>
                <a:r>
                  <a:rPr lang="de-DE" sz="1800"/>
                  <a:t> classify:</a:t>
                </a:r>
                <a:endParaRPr lang="de-DE" sz="1800" dirty="0"/>
              </a:p>
              <a:p>
                <a:endParaRPr lang="de-DE" sz="1800" dirty="0"/>
              </a:p>
              <a:p>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κ</m:t>
                    </m:r>
                    <m:r>
                      <a:rPr lang="de-DE" sz="1800" b="0" i="1" smtClean="0">
                        <a:latin typeface="Cambria Math" panose="02040503050406030204" pitchFamily="18" charset="0"/>
                        <a:ea typeface="Cambria Math" panose="02040503050406030204" pitchFamily="18" charset="0"/>
                      </a:rPr>
                      <m:t>&gt;</m:t>
                    </m:r>
                    <m:r>
                      <a:rPr lang="de-DE" sz="1800" b="0" i="1" smtClean="0">
                        <a:latin typeface="Cambria Math" panose="02040503050406030204" pitchFamily="18" charset="0"/>
                      </a:rPr>
                      <m:t>3</m:t>
                    </m:r>
                  </m:oMath>
                </a14:m>
                <a:r>
                  <a:rPr lang="de-DE" sz="1800" dirty="0"/>
                  <a:t>	</a:t>
                </a:r>
                <a:r>
                  <a:rPr lang="de-DE" sz="1800" dirty="0" err="1"/>
                  <a:t>leptokurtic</a:t>
                </a:r>
                <a:r>
                  <a:rPr lang="de-DE" sz="1800" dirty="0"/>
                  <a:t>; „heavy </a:t>
                </a:r>
                <a:r>
                  <a:rPr lang="de-DE" sz="1800" dirty="0" err="1"/>
                  <a:t>tailed</a:t>
                </a:r>
                <a:r>
                  <a:rPr lang="de-DE" sz="1800" dirty="0"/>
                  <a:t>“; </a:t>
                </a:r>
                <a:r>
                  <a:rPr lang="de-DE" sz="1800" dirty="0" err="1"/>
                  <a:t>many</a:t>
                </a:r>
                <a:r>
                  <a:rPr lang="de-DE" sz="1800" dirty="0"/>
                  <a:t> </a:t>
                </a:r>
                <a:r>
                  <a:rPr lang="de-DE" sz="1800" err="1"/>
                  <a:t>outliers</a:t>
                </a:r>
                <a:r>
                  <a:rPr lang="de-DE" sz="1800"/>
                  <a:t> 					</a:t>
                </a:r>
                <a:endParaRPr lang="de-DE" sz="1800" dirty="0"/>
              </a:p>
              <a:p>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κ</m:t>
                    </m:r>
                    <m:r>
                      <a:rPr lang="de-DE" sz="1800" b="0" i="1" smtClean="0">
                        <a:latin typeface="Cambria Math" panose="02040503050406030204" pitchFamily="18" charset="0"/>
                        <a:ea typeface="Cambria Math" panose="02040503050406030204" pitchFamily="18" charset="0"/>
                      </a:rPr>
                      <m:t>&lt;</m:t>
                    </m:r>
                    <m:r>
                      <a:rPr lang="de-DE" sz="1800" b="0" i="1" smtClean="0">
                        <a:latin typeface="Cambria Math" panose="02040503050406030204" pitchFamily="18" charset="0"/>
                      </a:rPr>
                      <m:t>3</m:t>
                    </m:r>
                  </m:oMath>
                </a14:m>
                <a:r>
                  <a:rPr lang="de-DE" sz="1800" dirty="0"/>
                  <a:t>	</a:t>
                </a:r>
                <a:r>
                  <a:rPr lang="de-DE" sz="1800" dirty="0" err="1"/>
                  <a:t>platykurtic</a:t>
                </a:r>
                <a:r>
                  <a:rPr lang="de-DE" sz="1800" dirty="0"/>
                  <a:t>; „flat-</a:t>
                </a:r>
                <a:r>
                  <a:rPr lang="de-DE" sz="1800" dirty="0" err="1"/>
                  <a:t>topped</a:t>
                </a:r>
                <a:r>
                  <a:rPr lang="de-DE" sz="1800" dirty="0"/>
                  <a:t>“; </a:t>
                </a:r>
                <a:r>
                  <a:rPr lang="de-DE" sz="1800" err="1"/>
                  <a:t>few</a:t>
                </a:r>
                <a:r>
                  <a:rPr lang="de-DE" sz="1800"/>
                  <a:t> outliers</a:t>
                </a:r>
              </a:p>
              <a:p>
                <a:endParaRPr lang="de-DE" sz="1800"/>
              </a:p>
              <a:p>
                <a:r>
                  <a:rPr lang="de-DE" sz="1800"/>
                  <a:t>			→ </a:t>
                </a:r>
                <a:r>
                  <a:rPr lang="de-DE" sz="1800" u="sng"/>
                  <a:t>be careful with the interpretation!</a:t>
                </a:r>
                <a:endParaRPr lang="de-DE" sz="1800" u="sng" dirty="0"/>
              </a:p>
              <a:p>
                <a:endParaRPr lang="de-DE" dirty="0"/>
              </a:p>
              <a:p>
                <a:endParaRPr lang="de-DE" sz="2400" dirty="0"/>
              </a:p>
            </p:txBody>
          </p:sp>
        </mc:Choice>
        <mc:Fallback>
          <p:sp>
            <p:nvSpPr>
              <p:cNvPr id="2" name="Textfeld 1"/>
              <p:cNvSpPr txBox="1">
                <a:spLocks noRot="1" noChangeAspect="1" noMove="1" noResize="1" noEditPoints="1" noAdjustHandles="1" noChangeArrowheads="1" noChangeShapeType="1" noTextEdit="1"/>
              </p:cNvSpPr>
              <p:nvPr/>
            </p:nvSpPr>
            <p:spPr>
              <a:xfrm>
                <a:off x="82548" y="190234"/>
                <a:ext cx="12109452" cy="5773686"/>
              </a:xfrm>
              <a:prstGeom prst="rect">
                <a:avLst/>
              </a:prstGeom>
              <a:blipFill>
                <a:blip r:embed="rId2"/>
                <a:stretch>
                  <a:fillRect l="-453"/>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5667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30855C1F-2545-4E14-B8FA-0582DFDB53CE}"/>
                  </a:ext>
                </a:extLst>
              </p:cNvPr>
              <p:cNvSpPr txBox="1"/>
              <p:nvPr/>
            </p:nvSpPr>
            <p:spPr>
              <a:xfrm>
                <a:off x="285402" y="0"/>
                <a:ext cx="11906597" cy="5976664"/>
              </a:xfrm>
              <a:prstGeom prst="rect">
                <a:avLst/>
              </a:prstGeom>
              <a:noFill/>
            </p:spPr>
            <p:txBody>
              <a:bodyPr wrap="square" rtlCol="0">
                <a:noAutofit/>
              </a:bodyPr>
              <a:lstStyle/>
              <a:p>
                <a:r>
                  <a:rPr lang="de-DE" b="1"/>
                  <a:t>Concentration ratio</a:t>
                </a:r>
                <a:endParaRPr lang="de-DE" b="1" baseline="30000"/>
              </a:p>
              <a:p>
                <a:endParaRPr lang="de-DE" b="1" u="sng"/>
              </a:p>
              <a:p>
                <a14:m>
                  <m:oMath xmlns:m="http://schemas.openxmlformats.org/officeDocument/2006/math">
                    <m:r>
                      <m:rPr>
                        <m:nor/>
                      </m:rPr>
                      <a:rPr lang="de-DE" dirty="0" smtClean="0"/>
                      <m:t>CR</m:t>
                    </m:r>
                    <m:r>
                      <m:rPr>
                        <m:nor/>
                      </m:rPr>
                      <a:rPr lang="de-DE" baseline="-25000" dirty="0" smtClean="0"/>
                      <m:t>1</m:t>
                    </m:r>
                    <m:r>
                      <m:rPr>
                        <m:nor/>
                      </m:rPr>
                      <a:rPr lang="de-DE" dirty="0" smtClean="0"/>
                      <m:t>=</m:t>
                    </m:r>
                    <m:f>
                      <m:fPr>
                        <m:ctrlPr>
                          <a:rPr lang="de-DE" i="1" dirty="0">
                            <a:latin typeface="Cambria Math" panose="02040503050406030204" pitchFamily="18" charset="0"/>
                          </a:rPr>
                        </m:ctrlPr>
                      </m:fPr>
                      <m:num>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1</m:t>
                            </m:r>
                          </m:sub>
                        </m:sSub>
                      </m:num>
                      <m:den>
                        <m:sSub>
                          <m:sSubPr>
                            <m:ctrlPr>
                              <a:rPr lang="de-DE" i="1" dirty="0">
                                <a:latin typeface="Cambria Math" panose="02040503050406030204" pitchFamily="18" charset="0"/>
                              </a:rPr>
                            </m:ctrlPr>
                          </m:sSubPr>
                          <m:e>
                            <m:r>
                              <a:rPr lang="de-DE" i="1" dirty="0">
                                <a:latin typeface="Cambria Math" panose="02040503050406030204" pitchFamily="18" charset="0"/>
                              </a:rPr>
                              <m:t>𝑆</m:t>
                            </m:r>
                          </m:e>
                          <m:sub>
                            <m:r>
                              <a:rPr lang="de-DE" i="1" dirty="0">
                                <a:latin typeface="Cambria Math" panose="02040503050406030204" pitchFamily="18" charset="0"/>
                              </a:rPr>
                              <m:t>𝑛</m:t>
                            </m:r>
                          </m:sub>
                        </m:sSub>
                      </m:den>
                    </m:f>
                  </m:oMath>
                </a14:m>
                <a:r>
                  <a:rPr lang="de-DE" dirty="0"/>
                  <a: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1</m:t>
                        </m:r>
                      </m:sub>
                    </m:sSub>
                  </m:oMath>
                </a14:m>
                <a:r>
                  <a:rPr lang="de-DE"/>
                  <a:t>: Revenue the largest firm,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𝑆</m:t>
                        </m:r>
                      </m:e>
                      <m:sub>
                        <m:r>
                          <a:rPr lang="de-DE" i="1" dirty="0">
                            <a:latin typeface="Cambria Math" panose="02040503050406030204" pitchFamily="18" charset="0"/>
                          </a:rPr>
                          <m:t>𝑛</m:t>
                        </m:r>
                      </m:sub>
                    </m:sSub>
                  </m:oMath>
                </a14:m>
                <a:r>
                  <a:rPr lang="de-DE"/>
                  <a:t>: Total revenue of the whole sector </a:t>
                </a:r>
                <a:r>
                  <a:rPr lang="de-DE" dirty="0"/>
                  <a:t>	</a:t>
                </a:r>
                <a:r>
                  <a:rPr lang="de-DE"/>
                  <a:t>	</a:t>
                </a:r>
              </a:p>
              <a:p>
                <a:endParaRPr lang="de-DE" dirty="0"/>
              </a:p>
              <a:p>
                <a14:m>
                  <m:oMath xmlns:m="http://schemas.openxmlformats.org/officeDocument/2006/math">
                    <m:r>
                      <m:rPr>
                        <m:nor/>
                      </m:rPr>
                      <a:rPr lang="de-DE" dirty="0"/>
                      <m:t>CR</m:t>
                    </m:r>
                    <m:r>
                      <m:rPr>
                        <m:nor/>
                      </m:rPr>
                      <a:rPr lang="de-DE" baseline="-25000" dirty="0"/>
                      <m:t>k</m:t>
                    </m:r>
                    <m:r>
                      <m:rPr>
                        <m:nor/>
                      </m:rPr>
                      <a:rPr lang="de-DE" dirty="0"/>
                      <m:t>=</m:t>
                    </m:r>
                    <m:f>
                      <m:fPr>
                        <m:ctrlPr>
                          <a:rPr lang="de-DE" i="1" dirty="0">
                            <a:latin typeface="Cambria Math" panose="02040503050406030204" pitchFamily="18" charset="0"/>
                          </a:rPr>
                        </m:ctrlPr>
                      </m:fPr>
                      <m:num>
                        <m:sSub>
                          <m:sSubPr>
                            <m:ctrlPr>
                              <a:rPr lang="de-DE" i="1" dirty="0">
                                <a:latin typeface="Cambria Math" panose="02040503050406030204" pitchFamily="18" charset="0"/>
                              </a:rPr>
                            </m:ctrlPr>
                          </m:sSubPr>
                          <m:e>
                            <m:nary>
                              <m:naryPr>
                                <m:chr m:val="∑"/>
                                <m:ctrlPr>
                                  <a:rPr lang="de-DE" i="1" dirty="0">
                                    <a:latin typeface="Cambria Math" panose="02040503050406030204" pitchFamily="18" charset="0"/>
                                  </a:rPr>
                                </m:ctrlPr>
                              </m:naryPr>
                              <m:sub>
                                <m:r>
                                  <a:rPr lang="de-DE" i="1" dirty="0">
                                    <a:latin typeface="Cambria Math" panose="02040503050406030204" pitchFamily="18" charset="0"/>
                                  </a:rPr>
                                  <m:t>𝑗</m:t>
                                </m:r>
                                <m:r>
                                  <a:rPr lang="de-DE" i="1" dirty="0">
                                    <a:latin typeface="Cambria Math" panose="02040503050406030204" pitchFamily="18" charset="0"/>
                                  </a:rPr>
                                  <m:t>=1</m:t>
                                </m:r>
                              </m:sub>
                              <m:sup>
                                <m:r>
                                  <a:rPr lang="de-DE" i="1" dirty="0">
                                    <a:latin typeface="Cambria Math" panose="02040503050406030204" pitchFamily="18" charset="0"/>
                                  </a:rPr>
                                  <m:t>𝑘</m:t>
                                </m:r>
                              </m:sup>
                              <m:e>
                                <m:r>
                                  <a:rPr lang="de-DE" b="0" i="1" dirty="0" smtClean="0">
                                    <a:latin typeface="Cambria Math" panose="02040503050406030204" pitchFamily="18" charset="0"/>
                                  </a:rPr>
                                  <m:t>𝑥</m:t>
                                </m:r>
                              </m:e>
                            </m:nary>
                          </m:e>
                          <m:sub>
                            <m:r>
                              <a:rPr lang="de-DE" b="0" i="1" dirty="0" smtClean="0">
                                <a:latin typeface="Cambria Math" panose="02040503050406030204" pitchFamily="18" charset="0"/>
                              </a:rPr>
                              <m:t>𝑗</m:t>
                            </m:r>
                          </m:sub>
                        </m:sSub>
                      </m:num>
                      <m:den>
                        <m:sSub>
                          <m:sSubPr>
                            <m:ctrlPr>
                              <a:rPr lang="de-DE" i="1" dirty="0">
                                <a:latin typeface="Cambria Math" panose="02040503050406030204" pitchFamily="18" charset="0"/>
                              </a:rPr>
                            </m:ctrlPr>
                          </m:sSubPr>
                          <m:e>
                            <m:r>
                              <a:rPr lang="de-DE" i="1" dirty="0">
                                <a:latin typeface="Cambria Math" panose="02040503050406030204" pitchFamily="18" charset="0"/>
                              </a:rPr>
                              <m:t>𝑆</m:t>
                            </m:r>
                          </m:e>
                          <m:sub>
                            <m:r>
                              <a:rPr lang="de-DE" i="1" dirty="0">
                                <a:latin typeface="Cambria Math" panose="02040503050406030204" pitchFamily="18" charset="0"/>
                              </a:rPr>
                              <m:t>𝑛</m:t>
                            </m:r>
                          </m:sub>
                        </m:sSub>
                        <m:r>
                          <a:rPr lang="de-DE" i="1" dirty="0">
                            <a:latin typeface="Cambria Math" panose="02040503050406030204" pitchFamily="18" charset="0"/>
                          </a:rPr>
                          <m:t> </m:t>
                        </m:r>
                      </m:den>
                    </m:f>
                    <m:r>
                      <a:rPr lang="de-DE" i="1" dirty="0">
                        <a:latin typeface="Cambria Math" panose="02040503050406030204" pitchFamily="18" charset="0"/>
                      </a:rPr>
                      <m:t> </m:t>
                    </m:r>
                  </m:oMath>
                </a14:m>
                <a:r>
                  <a:rPr lang="de-DE" dirty="0"/>
                  <a:t>	 k</a:t>
                </a:r>
                <a:r>
                  <a:rPr lang="de-DE"/>
                  <a:t>: Number of the k-th largest firms in the sector consisting of n firms.</a:t>
                </a:r>
                <a:endParaRPr lang="de-DE" dirty="0"/>
              </a:p>
              <a:p>
                <a:endParaRPr lang="de-DE"/>
              </a:p>
              <a:p>
                <a:r>
                  <a:rPr lang="de-DE"/>
                  <a:t>The </a:t>
                </a:r>
                <a:r>
                  <a:rPr lang="de-DE" b="1"/>
                  <a:t>Herfindahl-Index</a:t>
                </a:r>
                <a:r>
                  <a:rPr lang="de-DE"/>
                  <a:t> is the sum of all squared market shares of competitors within a market:</a:t>
                </a:r>
                <a:endParaRPr lang="de-DE" dirty="0"/>
              </a:p>
              <a:p>
                <a:endParaRPr lang="de-DE" dirty="0"/>
              </a:p>
              <a:p>
                <a:pPr/>
                <a14:m>
                  <m:oMathPara xmlns:m="http://schemas.openxmlformats.org/officeDocument/2006/math">
                    <m:oMathParaPr>
                      <m:jc m:val="centerGroup"/>
                    </m:oMathParaPr>
                    <m:oMath xmlns:m="http://schemas.openxmlformats.org/officeDocument/2006/math">
                      <m:r>
                        <m:rPr>
                          <m:nor/>
                        </m:rPr>
                        <a:rPr lang="de-DE" dirty="0">
                          <a:latin typeface="Cambria Math" panose="02040503050406030204" pitchFamily="18" charset="0"/>
                        </a:rPr>
                        <m:t>HI</m:t>
                      </m:r>
                      <m:r>
                        <m:rPr>
                          <m:nor/>
                        </m:rPr>
                        <a:rPr lang="de-DE" dirty="0">
                          <a:latin typeface="Cambria Math" panose="02040503050406030204" pitchFamily="18" charset="0"/>
                        </a:rPr>
                        <m:t>:=</m:t>
                      </m:r>
                      <m:nary>
                        <m:naryPr>
                          <m:chr m:val="∑"/>
                          <m:ctrlPr>
                            <a:rPr lang="de-DE" i="1" dirty="0">
                              <a:latin typeface="Cambria Math" panose="02040503050406030204" pitchFamily="18" charset="0"/>
                            </a:rPr>
                          </m:ctrlPr>
                        </m:naryPr>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e>
                          <m:sSubSup>
                            <m:sSubSupPr>
                              <m:ctrlPr>
                                <a:rPr lang="de-DE" i="1" dirty="0">
                                  <a:latin typeface="Cambria Math" panose="02040503050406030204" pitchFamily="18" charset="0"/>
                                </a:rPr>
                              </m:ctrlPr>
                            </m:sSubSupPr>
                            <m:e>
                              <m:r>
                                <a:rPr lang="de-DE" i="1" dirty="0">
                                  <a:latin typeface="Cambria Math" panose="02040503050406030204" pitchFamily="18" charset="0"/>
                                </a:rPr>
                                <m:t>𝑎</m:t>
                              </m:r>
                            </m:e>
                            <m:sub>
                              <m:r>
                                <a:rPr lang="de-DE" i="1" dirty="0">
                                  <a:latin typeface="Cambria Math" panose="02040503050406030204" pitchFamily="18" charset="0"/>
                                </a:rPr>
                                <m:t>𝑖</m:t>
                              </m:r>
                            </m:sub>
                            <m:sup>
                              <m:r>
                                <a:rPr lang="de-DE" i="1" dirty="0">
                                  <a:latin typeface="Cambria Math" panose="02040503050406030204" pitchFamily="18" charset="0"/>
                                </a:rPr>
                                <m:t>2</m:t>
                              </m:r>
                            </m:sup>
                          </m:sSubSup>
                        </m:e>
                      </m:nary>
                    </m:oMath>
                  </m:oMathPara>
                </a14:m>
                <a:endParaRPr lang="de-DE" dirty="0"/>
              </a:p>
              <a:p>
                <a:endParaRPr lang="de-DE" dirty="0"/>
              </a:p>
              <a:p>
                <a:r>
                  <a:rPr lang="de-DE"/>
                  <a:t>with</a:t>
                </a:r>
                <a:r>
                  <a:rPr lang="de-DE" dirty="0"/>
                  <a: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𝑎</m:t>
                        </m:r>
                      </m:e>
                      <m:sub>
                        <m:r>
                          <a:rPr lang="de-DE" i="1" dirty="0">
                            <a:latin typeface="Cambria Math" panose="02040503050406030204" pitchFamily="18" charset="0"/>
                          </a:rPr>
                          <m:t>𝑖</m:t>
                        </m:r>
                      </m:sub>
                    </m:sSub>
                    <m:r>
                      <m:rPr>
                        <m:nor/>
                      </m:rPr>
                      <a:rPr lang="de-DE" dirty="0">
                        <a:latin typeface="Cambria Math" panose="02040503050406030204" pitchFamily="18" charset="0"/>
                      </a:rPr>
                      <m:t>:</m:t>
                    </m:r>
                    <m:r>
                      <m:rPr>
                        <m:nor/>
                      </m:rPr>
                      <a:rPr lang="de-DE" dirty="0"/>
                      <m:t>=</m:t>
                    </m:r>
                    <m:f>
                      <m:fPr>
                        <m:ctrlPr>
                          <a:rPr lang="de-DE" i="1" dirty="0">
                            <a:latin typeface="Cambria Math" panose="02040503050406030204" pitchFamily="18" charset="0"/>
                          </a:rPr>
                        </m:ctrlPr>
                      </m:fPr>
                      <m:num>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𝑖</m:t>
                            </m:r>
                          </m:sub>
                        </m:sSub>
                      </m:num>
                      <m:den>
                        <m:nary>
                          <m:naryPr>
                            <m:chr m:val="∑"/>
                            <m:ctrlPr>
                              <a:rPr lang="de-DE" i="1" dirty="0">
                                <a:latin typeface="Cambria Math" panose="02040503050406030204" pitchFamily="18" charset="0"/>
                              </a:rPr>
                            </m:ctrlPr>
                          </m:naryPr>
                          <m:sub>
                            <m:r>
                              <a:rPr lang="de-DE" i="1" dirty="0">
                                <a:latin typeface="Cambria Math" panose="02040503050406030204" pitchFamily="18" charset="0"/>
                              </a:rPr>
                              <m:t>𝑗</m:t>
                            </m:r>
                            <m:r>
                              <a:rPr lang="de-DE" i="1" dirty="0">
                                <a:latin typeface="Cambria Math" panose="02040503050406030204" pitchFamily="18" charset="0"/>
                              </a:rPr>
                              <m:t>=1</m:t>
                            </m:r>
                          </m:sub>
                          <m:sup>
                            <m:r>
                              <a:rPr lang="de-DE" i="1" dirty="0">
                                <a:latin typeface="Cambria Math" panose="02040503050406030204" pitchFamily="18" charset="0"/>
                              </a:rPr>
                              <m:t>𝑛</m:t>
                            </m:r>
                          </m:sup>
                          <m:e>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b="0" i="1" dirty="0" smtClean="0">
                                    <a:latin typeface="Cambria Math" panose="02040503050406030204" pitchFamily="18" charset="0"/>
                                  </a:rPr>
                                  <m:t>𝑗</m:t>
                                </m:r>
                              </m:sub>
                            </m:sSub>
                          </m:e>
                        </m:nary>
                      </m:den>
                    </m:f>
                  </m:oMath>
                </a14:m>
                <a:r>
                  <a:rPr lang="de-DE" dirty="0"/>
                  <a:t> </a:t>
                </a:r>
                <a:r>
                  <a:rPr lang="de-DE"/>
                  <a:t>	Market share of the i-th firm within a market with n firms</a:t>
                </a:r>
              </a:p>
              <a:p>
                <a:endParaRPr lang="de-DE" sz="2400" dirty="0"/>
              </a:p>
              <a:p>
                <a:endParaRPr lang="de-DE" sz="2400" dirty="0"/>
              </a:p>
            </p:txBody>
          </p:sp>
        </mc:Choice>
        <mc:Fallback>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85402" y="0"/>
                <a:ext cx="11906597" cy="5976664"/>
              </a:xfrm>
              <a:prstGeom prst="rect">
                <a:avLst/>
              </a:prstGeom>
              <a:blipFill>
                <a:blip r:embed="rId2"/>
                <a:stretch>
                  <a:fillRect l="-461"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7E1BF3D-BA21-B554-69EC-7BB5B8B05C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0628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8577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30855C1F-2545-4E14-B8FA-0582DFDB53CE}"/>
                  </a:ext>
                </a:extLst>
              </p:cNvPr>
              <p:cNvSpPr txBox="1"/>
              <p:nvPr/>
            </p:nvSpPr>
            <p:spPr>
              <a:xfrm>
                <a:off x="0" y="0"/>
                <a:ext cx="12192000" cy="5976664"/>
              </a:xfrm>
              <a:prstGeom prst="rect">
                <a:avLst/>
              </a:prstGeom>
              <a:noFill/>
            </p:spPr>
            <p:txBody>
              <a:bodyPr wrap="square" rtlCol="0">
                <a:noAutofit/>
              </a:bodyPr>
              <a:lstStyle/>
              <a:p>
                <a:r>
                  <a:rPr lang="de-DE" sz="1600"/>
                  <a:t>The </a:t>
                </a:r>
                <a:r>
                  <a:rPr lang="de-DE" sz="1600" b="1"/>
                  <a:t>Gini coefficient </a:t>
                </a:r>
                <a:r>
                  <a:rPr lang="de-DE" sz="1600"/>
                  <a:t>(GC) is defined via the Lorenz-curve:</a:t>
                </a:r>
                <a:endParaRPr lang="de-DE" sz="1600" dirty="0"/>
              </a:p>
              <a:p>
                <a:pPr/>
                <a14:m>
                  <m:oMathPara xmlns:m="http://schemas.openxmlformats.org/officeDocument/2006/math">
                    <m:oMathParaPr>
                      <m:jc m:val="centerGroup"/>
                    </m:oMathParaPr>
                    <m:oMath xmlns:m="http://schemas.openxmlformats.org/officeDocument/2006/math">
                      <m:r>
                        <a:rPr lang="de-DE" sz="1600" i="1">
                          <a:latin typeface="Cambria Math" panose="02040503050406030204" pitchFamily="18" charset="0"/>
                        </a:rPr>
                        <m:t>𝐺𝐾</m:t>
                      </m:r>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𝐹</m:t>
                          </m:r>
                        </m:num>
                        <m:den>
                          <m:r>
                            <a:rPr lang="de-DE" sz="1600" i="1">
                              <a:latin typeface="Cambria Math" panose="02040503050406030204" pitchFamily="18" charset="0"/>
                            </a:rPr>
                            <m:t>1/2</m:t>
                          </m:r>
                        </m:den>
                      </m:f>
                      <m:r>
                        <a:rPr lang="de-DE" sz="1600" i="1">
                          <a:latin typeface="Cambria Math" panose="02040503050406030204" pitchFamily="18" charset="0"/>
                        </a:rPr>
                        <m:t>=2</m:t>
                      </m:r>
                      <m:r>
                        <a:rPr lang="de-DE" sz="1600" i="1">
                          <a:latin typeface="Cambria Math" panose="02040503050406030204" pitchFamily="18" charset="0"/>
                        </a:rPr>
                        <m:t>𝐹</m:t>
                      </m:r>
                    </m:oMath>
                  </m:oMathPara>
                </a14:m>
                <a:endParaRPr lang="de-DE" sz="1600" dirty="0"/>
              </a:p>
              <a:p>
                <a:endParaRPr lang="de-DE" sz="1600" dirty="0"/>
              </a:p>
              <a:p>
                <a:pPr/>
                <a14:m>
                  <m:oMathPara xmlns:m="http://schemas.openxmlformats.org/officeDocument/2006/math">
                    <m:oMathParaPr>
                      <m:jc m:val="centerGroup"/>
                    </m:oMathParaPr>
                    <m:oMath xmlns:m="http://schemas.openxmlformats.org/officeDocument/2006/math">
                      <m:r>
                        <a:rPr lang="de-DE" sz="1600" i="1">
                          <a:latin typeface="Cambria Math" panose="02040503050406030204" pitchFamily="18" charset="0"/>
                        </a:rPr>
                        <m:t>𝐺</m:t>
                      </m:r>
                      <m:r>
                        <a:rPr lang="de-DE" sz="1600" b="0" i="1" smtClean="0">
                          <a:latin typeface="Cambria Math" panose="02040503050406030204" pitchFamily="18" charset="0"/>
                        </a:rPr>
                        <m:t>𝐶</m:t>
                      </m:r>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b="0" i="1" smtClean="0">
                              <a:latin typeface="Cambria Math" panose="02040503050406030204" pitchFamily="18" charset="0"/>
                            </a:rPr>
                            <m:t>𝐴𝑟𝑒𝑎</m:t>
                          </m:r>
                          <m:r>
                            <a:rPr lang="de-DE" sz="1600" b="0" i="1" smtClean="0">
                              <a:latin typeface="Cambria Math" panose="02040503050406030204" pitchFamily="18" charset="0"/>
                            </a:rPr>
                            <m:t> </m:t>
                          </m:r>
                          <m:r>
                            <a:rPr lang="de-DE" sz="1600" b="0" i="1" smtClean="0">
                              <a:latin typeface="Cambria Math" panose="02040503050406030204" pitchFamily="18" charset="0"/>
                            </a:rPr>
                            <m:t>𝑏𝑒𝑡𝑤𝑒𝑒𝑛</m:t>
                          </m:r>
                          <m:r>
                            <a:rPr lang="de-DE" sz="1600" b="0" i="1" smtClean="0">
                              <a:latin typeface="Cambria Math" panose="02040503050406030204" pitchFamily="18" charset="0"/>
                            </a:rPr>
                            <m:t> </m:t>
                          </m:r>
                          <m:r>
                            <a:rPr lang="de-DE" sz="1600" b="0" i="1" smtClean="0">
                              <a:latin typeface="Cambria Math" panose="02040503050406030204" pitchFamily="18" charset="0"/>
                            </a:rPr>
                            <m:t>𝑡h𝑒</m:t>
                          </m:r>
                          <m:r>
                            <a:rPr lang="de-DE" sz="1600" b="0" i="1" smtClean="0">
                              <a:latin typeface="Cambria Math" panose="02040503050406030204" pitchFamily="18" charset="0"/>
                            </a:rPr>
                            <m:t> 45°−</m:t>
                          </m:r>
                          <m:r>
                            <a:rPr lang="de-DE" sz="1600" b="0" i="1" smtClean="0">
                              <a:latin typeface="Cambria Math" panose="02040503050406030204" pitchFamily="18" charset="0"/>
                            </a:rPr>
                            <m:t>𝐿𝑖𝑛𝑒</m:t>
                          </m:r>
                          <m:r>
                            <a:rPr lang="de-DE" sz="1600" b="0" i="1" smtClean="0">
                              <a:latin typeface="Cambria Math" panose="02040503050406030204" pitchFamily="18" charset="0"/>
                            </a:rPr>
                            <m:t> </m:t>
                          </m:r>
                          <m:r>
                            <a:rPr lang="de-DE" sz="1600" b="0" i="1" smtClean="0">
                              <a:latin typeface="Cambria Math" panose="02040503050406030204" pitchFamily="18" charset="0"/>
                            </a:rPr>
                            <m:t>𝑎𝑛𝑑</m:t>
                          </m:r>
                          <m:r>
                            <a:rPr lang="de-DE" sz="1600" b="0" i="1" smtClean="0">
                              <a:latin typeface="Cambria Math" panose="02040503050406030204" pitchFamily="18" charset="0"/>
                            </a:rPr>
                            <m:t> </m:t>
                          </m:r>
                          <m:r>
                            <a:rPr lang="de-DE" sz="1600" b="0" i="1" smtClean="0">
                              <a:latin typeface="Cambria Math" panose="02040503050406030204" pitchFamily="18" charset="0"/>
                            </a:rPr>
                            <m:t>𝑡h𝑒</m:t>
                          </m:r>
                          <m:r>
                            <a:rPr lang="de-DE" sz="1600" b="0" i="1" smtClean="0">
                              <a:latin typeface="Cambria Math" panose="02040503050406030204" pitchFamily="18" charset="0"/>
                            </a:rPr>
                            <m:t> </m:t>
                          </m:r>
                          <m:r>
                            <a:rPr lang="de-DE" sz="1600" b="0" i="1" smtClean="0">
                              <a:latin typeface="Cambria Math" panose="02040503050406030204" pitchFamily="18" charset="0"/>
                            </a:rPr>
                            <m:t>𝐿𝑜𝑟𝑒𝑛𝑧</m:t>
                          </m:r>
                          <m:r>
                            <a:rPr lang="de-DE" sz="1600" b="0" i="1" smtClean="0">
                              <a:latin typeface="Cambria Math" panose="02040503050406030204" pitchFamily="18" charset="0"/>
                            </a:rPr>
                            <m:t>−</m:t>
                          </m:r>
                          <m:r>
                            <a:rPr lang="de-DE" sz="1600" b="0" i="1" smtClean="0">
                              <a:latin typeface="Cambria Math" panose="02040503050406030204" pitchFamily="18" charset="0"/>
                            </a:rPr>
                            <m:t>𝑐𝑢𝑟𝑣𝑒</m:t>
                          </m:r>
                          <m:r>
                            <a:rPr lang="de-DE" sz="1600" b="0" i="1" smtClean="0">
                              <a:latin typeface="Cambria Math" panose="02040503050406030204" pitchFamily="18" charset="0"/>
                            </a:rPr>
                            <m:t> </m:t>
                          </m:r>
                          <m:r>
                            <a:rPr lang="de-DE" sz="1600" i="1">
                              <a:latin typeface="Cambria Math" panose="02040503050406030204" pitchFamily="18" charset="0"/>
                            </a:rPr>
                            <m:t>𝐿</m:t>
                          </m:r>
                        </m:num>
                        <m:den>
                          <m:r>
                            <a:rPr lang="de-DE" sz="1600" i="1">
                              <a:latin typeface="Cambria Math" panose="02040503050406030204" pitchFamily="18" charset="0"/>
                            </a:rPr>
                            <m:t>𝐴𝑟𝑒𝑎</m:t>
                          </m:r>
                          <m:r>
                            <a:rPr lang="de-DE" sz="1600" i="1">
                              <a:latin typeface="Cambria Math" panose="02040503050406030204" pitchFamily="18" charset="0"/>
                            </a:rPr>
                            <m:t> </m:t>
                          </m:r>
                          <m:r>
                            <a:rPr lang="de-DE" sz="1600" i="1">
                              <a:latin typeface="Cambria Math" panose="02040503050406030204" pitchFamily="18" charset="0"/>
                            </a:rPr>
                            <m:t>𝑏𝑒𝑡𝑤𝑒𝑒𝑛</m:t>
                          </m:r>
                          <m:r>
                            <a:rPr lang="de-DE" sz="1600" i="1">
                              <a:latin typeface="Cambria Math" panose="02040503050406030204" pitchFamily="18" charset="0"/>
                            </a:rPr>
                            <m:t> </m:t>
                          </m:r>
                          <m:r>
                            <a:rPr lang="de-DE" sz="1600" i="1">
                              <a:latin typeface="Cambria Math" panose="02040503050406030204" pitchFamily="18" charset="0"/>
                            </a:rPr>
                            <m:t>𝑡h𝑒</m:t>
                          </m:r>
                          <m:r>
                            <a:rPr lang="de-DE" sz="1600" i="1">
                              <a:latin typeface="Cambria Math" panose="02040503050406030204" pitchFamily="18" charset="0"/>
                            </a:rPr>
                            <m:t> 45°−</m:t>
                          </m:r>
                          <m:r>
                            <a:rPr lang="de-DE" sz="1600" i="1">
                              <a:latin typeface="Cambria Math" panose="02040503050406030204" pitchFamily="18" charset="0"/>
                            </a:rPr>
                            <m:t>𝐿𝑖𝑛𝑒</m:t>
                          </m:r>
                          <m:r>
                            <a:rPr lang="de-DE" sz="1600" i="1">
                              <a:latin typeface="Cambria Math" panose="02040503050406030204" pitchFamily="18" charset="0"/>
                            </a:rPr>
                            <m:t> </m:t>
                          </m:r>
                          <m:r>
                            <a:rPr lang="de-DE" sz="1600" i="1">
                              <a:latin typeface="Cambria Math" panose="02040503050406030204" pitchFamily="18" charset="0"/>
                            </a:rPr>
                            <m:t>𝑎𝑛𝑑</m:t>
                          </m:r>
                          <m:r>
                            <a:rPr lang="de-DE" sz="1600" i="1">
                              <a:latin typeface="Cambria Math" panose="02040503050406030204" pitchFamily="18" charset="0"/>
                            </a:rPr>
                            <m:t> </m:t>
                          </m:r>
                          <m:r>
                            <a:rPr lang="de-DE" sz="1600" i="1">
                              <a:latin typeface="Cambria Math" panose="02040503050406030204" pitchFamily="18" charset="0"/>
                            </a:rPr>
                            <m:t>𝑡h𝑒</m:t>
                          </m:r>
                          <m:r>
                            <a:rPr lang="de-DE" sz="1600" b="0" i="1" smtClean="0">
                              <a:latin typeface="Cambria Math" panose="02040503050406030204" pitchFamily="18" charset="0"/>
                            </a:rPr>
                            <m:t> </m:t>
                          </m:r>
                          <m:r>
                            <a:rPr lang="de-DE" sz="1600" b="0" i="1" smtClean="0">
                              <a:latin typeface="Cambria Math" panose="02040503050406030204" pitchFamily="18" charset="0"/>
                            </a:rPr>
                            <m:t>h𝑜𝑟𝑖𝑧𝑜𝑛𝑡𝑎𝑙</m:t>
                          </m:r>
                          <m:r>
                            <a:rPr lang="de-DE" sz="1600" b="0" i="1" smtClean="0">
                              <a:latin typeface="Cambria Math" panose="02040503050406030204" pitchFamily="18" charset="0"/>
                            </a:rPr>
                            <m:t> </m:t>
                          </m:r>
                          <m:r>
                            <a:rPr lang="de-DE" sz="1600" b="0" i="1" smtClean="0">
                              <a:latin typeface="Cambria Math" panose="02040503050406030204" pitchFamily="18" charset="0"/>
                            </a:rPr>
                            <m:t>𝑎𝑥𝑒𝑠</m:t>
                          </m:r>
                        </m:den>
                      </m:f>
                    </m:oMath>
                  </m:oMathPara>
                </a14:m>
                <a:endParaRPr lang="de-DE" sz="1600" dirty="0"/>
              </a:p>
              <a:p>
                <a:endParaRPr lang="de-DE" sz="1600"/>
              </a:p>
              <a:p>
                <a:r>
                  <a:rPr lang="de-DE" sz="1600"/>
                  <a:t>Since the area between the 45°-Line and the horizontal axes equals ½ we obtain also</a:t>
                </a:r>
              </a:p>
              <a:p>
                <a:endParaRPr lang="de-DE" sz="16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rPr>
                        <m:t>𝐺</m:t>
                      </m:r>
                      <m:r>
                        <a:rPr lang="de-DE" sz="1600" b="0" i="1" smtClean="0">
                          <a:latin typeface="Cambria Math" panose="02040503050406030204" pitchFamily="18" charset="0"/>
                        </a:rPr>
                        <m:t>𝐶</m:t>
                      </m:r>
                      <m:r>
                        <a:rPr lang="de-DE" sz="1600" i="1">
                          <a:latin typeface="Cambria Math" panose="02040503050406030204" pitchFamily="18" charset="0"/>
                        </a:rPr>
                        <m:t>=</m:t>
                      </m:r>
                      <m:r>
                        <m:rPr>
                          <m:nor/>
                        </m:rPr>
                        <a:rPr lang="de-DE" sz="1600" dirty="0"/>
                        <m:t>2(</m:t>
                      </m:r>
                      <m:r>
                        <a:rPr lang="de-DE" sz="1600" i="1">
                          <a:latin typeface="Cambria Math" panose="02040503050406030204" pitchFamily="18" charset="0"/>
                        </a:rPr>
                        <m:t>𝐴𝑟𝑒𝑎</m:t>
                      </m:r>
                      <m:r>
                        <a:rPr lang="de-DE" sz="1600" i="1">
                          <a:latin typeface="Cambria Math" panose="02040503050406030204" pitchFamily="18" charset="0"/>
                        </a:rPr>
                        <m:t> </m:t>
                      </m:r>
                      <m:r>
                        <a:rPr lang="de-DE" sz="1600" i="1">
                          <a:latin typeface="Cambria Math" panose="02040503050406030204" pitchFamily="18" charset="0"/>
                        </a:rPr>
                        <m:t>𝑏𝑒𝑡𝑤𝑒𝑒𝑛</m:t>
                      </m:r>
                      <m:r>
                        <a:rPr lang="de-DE" sz="1600" i="1">
                          <a:latin typeface="Cambria Math" panose="02040503050406030204" pitchFamily="18" charset="0"/>
                        </a:rPr>
                        <m:t> </m:t>
                      </m:r>
                      <m:r>
                        <a:rPr lang="de-DE" sz="1600" i="1">
                          <a:latin typeface="Cambria Math" panose="02040503050406030204" pitchFamily="18" charset="0"/>
                        </a:rPr>
                        <m:t>𝑡h𝑒</m:t>
                      </m:r>
                      <m:r>
                        <a:rPr lang="de-DE" sz="1600" i="1">
                          <a:latin typeface="Cambria Math" panose="02040503050406030204" pitchFamily="18" charset="0"/>
                        </a:rPr>
                        <m:t> 45°−</m:t>
                      </m:r>
                      <m:r>
                        <a:rPr lang="de-DE" sz="1600" i="1">
                          <a:latin typeface="Cambria Math" panose="02040503050406030204" pitchFamily="18" charset="0"/>
                        </a:rPr>
                        <m:t>𝐿𝑖𝑛𝑒</m:t>
                      </m:r>
                      <m:r>
                        <a:rPr lang="de-DE" sz="1600" i="1">
                          <a:latin typeface="Cambria Math" panose="02040503050406030204" pitchFamily="18" charset="0"/>
                        </a:rPr>
                        <m:t> </m:t>
                      </m:r>
                      <m:r>
                        <a:rPr lang="de-DE" sz="1600" i="1">
                          <a:latin typeface="Cambria Math" panose="02040503050406030204" pitchFamily="18" charset="0"/>
                        </a:rPr>
                        <m:t>𝑎𝑛𝑑</m:t>
                      </m:r>
                      <m:r>
                        <a:rPr lang="de-DE" sz="1600" i="1">
                          <a:latin typeface="Cambria Math" panose="02040503050406030204" pitchFamily="18" charset="0"/>
                        </a:rPr>
                        <m:t> </m:t>
                      </m:r>
                      <m:r>
                        <a:rPr lang="de-DE" sz="1600" i="1">
                          <a:latin typeface="Cambria Math" panose="02040503050406030204" pitchFamily="18" charset="0"/>
                        </a:rPr>
                        <m:t>𝑡h𝑒</m:t>
                      </m:r>
                      <m:r>
                        <a:rPr lang="de-DE" sz="1600" i="1">
                          <a:latin typeface="Cambria Math" panose="02040503050406030204" pitchFamily="18" charset="0"/>
                        </a:rPr>
                        <m:t> </m:t>
                      </m:r>
                      <m:r>
                        <a:rPr lang="de-DE" sz="1600" i="1">
                          <a:latin typeface="Cambria Math" panose="02040503050406030204" pitchFamily="18" charset="0"/>
                        </a:rPr>
                        <m:t>𝐿𝑜𝑟𝑒𝑛𝑧</m:t>
                      </m:r>
                      <m:r>
                        <a:rPr lang="de-DE" sz="1600" i="1">
                          <a:latin typeface="Cambria Math" panose="02040503050406030204" pitchFamily="18" charset="0"/>
                        </a:rPr>
                        <m:t>−</m:t>
                      </m:r>
                      <m:r>
                        <a:rPr lang="de-DE" sz="1600" i="1">
                          <a:latin typeface="Cambria Math" panose="02040503050406030204" pitchFamily="18" charset="0"/>
                        </a:rPr>
                        <m:t>𝑐𝑢𝑟𝑣𝑒</m:t>
                      </m:r>
                      <m:r>
                        <a:rPr lang="de-DE" sz="1600" i="1">
                          <a:latin typeface="Cambria Math" panose="02040503050406030204" pitchFamily="18" charset="0"/>
                        </a:rPr>
                        <m:t> </m:t>
                      </m:r>
                      <m:r>
                        <a:rPr lang="de-DE" sz="1600" i="1">
                          <a:latin typeface="Cambria Math" panose="02040503050406030204" pitchFamily="18" charset="0"/>
                        </a:rPr>
                        <m:t>𝐿</m:t>
                      </m:r>
                      <m:r>
                        <m:rPr>
                          <m:nor/>
                        </m:rPr>
                        <a:rPr lang="de-DE" sz="1600" dirty="0"/>
                        <m:t>)</m:t>
                      </m:r>
                    </m:oMath>
                  </m:oMathPara>
                </a14:m>
                <a:endParaRPr lang="de-DE" sz="1600" dirty="0"/>
              </a:p>
              <a:p>
                <a:endParaRPr lang="de-DE" sz="2400"/>
              </a:p>
              <a:p>
                <a:endParaRPr lang="de-DE" sz="2400"/>
              </a:p>
              <a:p>
                <a:endParaRPr lang="de-DE" sz="2400"/>
              </a:p>
              <a:p>
                <a:endParaRPr lang="de-DE" sz="2400"/>
              </a:p>
              <a:p>
                <a:endParaRPr lang="de-DE" sz="2400"/>
              </a:p>
              <a:p>
                <a:endParaRPr lang="de-DE" sz="2400"/>
              </a:p>
              <a:p>
                <a:endParaRPr lang="de-DE" sz="2400"/>
              </a:p>
              <a:p>
                <a:pPr/>
                <a:endParaRPr lang="de-DE" sz="2400"/>
              </a:p>
              <a:p>
                <a:pPr/>
                <a:r>
                  <a:rPr lang="de-DE" sz="2400"/>
                  <a:t> </a:t>
                </a:r>
                <a14:m>
                  <m:oMath xmlns:m="http://schemas.openxmlformats.org/officeDocument/2006/math">
                    <m:r>
                      <a:rPr lang="de-DE" sz="1600" i="1" smtClean="0">
                        <a:latin typeface="Cambria Math" panose="02040503050406030204" pitchFamily="18" charset="0"/>
                      </a:rPr>
                      <m:t>𝐺</m:t>
                    </m:r>
                    <m:r>
                      <a:rPr lang="de-DE" sz="1600" b="0" i="1" smtClean="0">
                        <a:latin typeface="Cambria Math" panose="02040503050406030204" pitchFamily="18" charset="0"/>
                      </a:rPr>
                      <m:t>𝐶</m:t>
                    </m:r>
                    <m:r>
                      <a:rPr lang="de-DE" sz="1600" i="1">
                        <a:latin typeface="Cambria Math" panose="02040503050406030204" pitchFamily="18" charset="0"/>
                      </a:rPr>
                      <m:t>=1−</m:t>
                    </m:r>
                    <m:nary>
                      <m:naryPr>
                        <m:chr m:val="∑"/>
                        <m:ctrlPr>
                          <a:rPr lang="de-DE" sz="1600" i="1">
                            <a:latin typeface="Cambria Math" panose="02040503050406030204" pitchFamily="18" charset="0"/>
                          </a:rPr>
                        </m:ctrlPr>
                      </m:naryPr>
                      <m:sub>
                        <m:r>
                          <m:rPr>
                            <m:brk m:alnAt="23"/>
                          </m:rPr>
                          <a:rPr lang="de-DE" sz="1600" i="1">
                            <a:latin typeface="Cambria Math" panose="02040503050406030204" pitchFamily="18" charset="0"/>
                          </a:rPr>
                          <m:t>𝑖</m:t>
                        </m:r>
                        <m:r>
                          <a:rPr lang="de-DE" sz="1600" i="1">
                            <a:latin typeface="Cambria Math" panose="02040503050406030204" pitchFamily="18" charset="0"/>
                          </a:rPr>
                          <m:t>=1</m:t>
                        </m:r>
                      </m:sub>
                      <m:sup>
                        <m:r>
                          <a:rPr lang="de-DE" sz="1600" i="1">
                            <a:latin typeface="Cambria Math" panose="02040503050406030204" pitchFamily="18" charset="0"/>
                          </a:rPr>
                          <m:t>𝑛</m:t>
                        </m:r>
                      </m:sup>
                      <m:e>
                        <m:sSub>
                          <m:sSubPr>
                            <m:ctrlPr>
                              <a:rPr lang="de-DE" sz="1600" i="1">
                                <a:latin typeface="Cambria Math" panose="02040503050406030204" pitchFamily="18" charset="0"/>
                              </a:rPr>
                            </m:ctrlPr>
                          </m:sSubPr>
                          <m:e>
                            <m:r>
                              <a:rPr lang="de-DE" sz="1600" i="1">
                                <a:latin typeface="Cambria Math" panose="02040503050406030204" pitchFamily="18" charset="0"/>
                              </a:rPr>
                              <m:t>(</m:t>
                            </m:r>
                            <m:r>
                              <a:rPr lang="de-DE" sz="1600" i="1">
                                <a:latin typeface="Cambria Math" panose="02040503050406030204" pitchFamily="18" charset="0"/>
                              </a:rPr>
                              <m:t>𝐹</m:t>
                            </m:r>
                          </m:e>
                          <m:sub>
                            <m:r>
                              <a:rPr lang="de-DE" sz="1600" i="1">
                                <a:latin typeface="Cambria Math" panose="02040503050406030204" pitchFamily="18" charset="0"/>
                              </a:rPr>
                              <m:t>𝑖</m:t>
                            </m:r>
                          </m:sub>
                        </m:sSub>
                        <m:r>
                          <a:rPr lang="de-DE" sz="1600" i="1">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panose="02040503050406030204" pitchFamily="18" charset="0"/>
                              </a:rPr>
                              <m:t>𝐹</m:t>
                            </m:r>
                          </m:e>
                          <m:sub>
                            <m:r>
                              <a:rPr lang="de-DE" sz="1600" i="1">
                                <a:latin typeface="Cambria Math" panose="02040503050406030204" pitchFamily="18" charset="0"/>
                              </a:rPr>
                              <m:t>𝑖</m:t>
                            </m:r>
                            <m:r>
                              <a:rPr lang="de-DE" sz="1600" i="1">
                                <a:latin typeface="Cambria Math" panose="02040503050406030204" pitchFamily="18" charset="0"/>
                              </a:rPr>
                              <m:t>−1</m:t>
                            </m:r>
                          </m:sub>
                        </m:sSub>
                        <m:r>
                          <a:rPr lang="de-DE" sz="1600" i="1">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panose="02040503050406030204" pitchFamily="18" charset="0"/>
                              </a:rPr>
                              <m:t>(</m:t>
                            </m:r>
                            <m:r>
                              <a:rPr lang="de-DE" sz="1600" i="1">
                                <a:latin typeface="Cambria Math" panose="02040503050406030204" pitchFamily="18" charset="0"/>
                              </a:rPr>
                              <m:t>𝐺</m:t>
                            </m:r>
                          </m:e>
                          <m:sub>
                            <m:r>
                              <a:rPr lang="de-DE" sz="1600" i="1">
                                <a:latin typeface="Cambria Math" panose="02040503050406030204" pitchFamily="18" charset="0"/>
                              </a:rPr>
                              <m:t>𝑖</m:t>
                            </m:r>
                          </m:sub>
                        </m:sSub>
                        <m:r>
                          <a:rPr lang="de-DE" sz="1600" i="1">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panose="02040503050406030204" pitchFamily="18" charset="0"/>
                              </a:rPr>
                              <m:t>𝐺</m:t>
                            </m:r>
                          </m:e>
                          <m:sub>
                            <m:r>
                              <a:rPr lang="de-DE" sz="1600" i="1">
                                <a:latin typeface="Cambria Math" panose="02040503050406030204" pitchFamily="18" charset="0"/>
                              </a:rPr>
                              <m:t>𝑖</m:t>
                            </m:r>
                            <m:r>
                              <a:rPr lang="de-DE" sz="1600" i="1">
                                <a:latin typeface="Cambria Math" panose="02040503050406030204" pitchFamily="18" charset="0"/>
                              </a:rPr>
                              <m:t>−1</m:t>
                            </m:r>
                          </m:sub>
                        </m:sSub>
                        <m:r>
                          <a:rPr lang="de-DE" sz="1600" i="1">
                            <a:latin typeface="Cambria Math" panose="02040503050406030204" pitchFamily="18" charset="0"/>
                          </a:rPr>
                          <m:t>)</m:t>
                        </m:r>
                      </m:e>
                    </m:nary>
                    <m:r>
                      <a:rPr lang="de-DE" sz="1600" i="1">
                        <a:latin typeface="Cambria Math" panose="02040503050406030204" pitchFamily="18" charset="0"/>
                      </a:rPr>
                      <m:t>=−1+</m:t>
                    </m:r>
                    <m:nary>
                      <m:naryPr>
                        <m:chr m:val="∑"/>
                        <m:ctrlPr>
                          <a:rPr lang="de-DE" sz="1600" i="1">
                            <a:latin typeface="Cambria Math" panose="02040503050406030204" pitchFamily="18" charset="0"/>
                          </a:rPr>
                        </m:ctrlPr>
                      </m:naryPr>
                      <m:sub>
                        <m:r>
                          <m:rPr>
                            <m:brk m:alnAt="23"/>
                          </m:rPr>
                          <a:rPr lang="de-DE" sz="1600" i="1">
                            <a:latin typeface="Cambria Math" panose="02040503050406030204" pitchFamily="18" charset="0"/>
                          </a:rPr>
                          <m:t>𝑖</m:t>
                        </m:r>
                        <m:r>
                          <a:rPr lang="de-DE" sz="1600" i="1">
                            <a:latin typeface="Cambria Math" panose="02040503050406030204" pitchFamily="18" charset="0"/>
                          </a:rPr>
                          <m:t>=1</m:t>
                        </m:r>
                      </m:sub>
                      <m:sup>
                        <m:r>
                          <a:rPr lang="de-DE" sz="1600" i="1">
                            <a:latin typeface="Cambria Math" panose="02040503050406030204" pitchFamily="18" charset="0"/>
                          </a:rPr>
                          <m:t>𝑛</m:t>
                        </m:r>
                      </m:sup>
                      <m:e>
                        <m:sSub>
                          <m:sSubPr>
                            <m:ctrlPr>
                              <a:rPr lang="de-DE" sz="1600" i="1">
                                <a:latin typeface="Cambria Math" panose="02040503050406030204" pitchFamily="18" charset="0"/>
                              </a:rPr>
                            </m:ctrlPr>
                          </m:sSubPr>
                          <m:e>
                            <m:r>
                              <a:rPr lang="de-DE" sz="1600" i="1">
                                <a:latin typeface="Cambria Math" panose="02040503050406030204" pitchFamily="18" charset="0"/>
                              </a:rPr>
                              <m:t>(</m:t>
                            </m:r>
                            <m:r>
                              <a:rPr lang="de-DE" sz="1600" i="1">
                                <a:latin typeface="Cambria Math" panose="02040503050406030204" pitchFamily="18" charset="0"/>
                              </a:rPr>
                              <m:t>𝐹</m:t>
                            </m:r>
                          </m:e>
                          <m:sub>
                            <m:r>
                              <a:rPr lang="de-DE" sz="1600" i="1">
                                <a:latin typeface="Cambria Math" panose="02040503050406030204" pitchFamily="18" charset="0"/>
                              </a:rPr>
                              <m:t>𝑖</m:t>
                            </m:r>
                          </m:sub>
                        </m:sSub>
                        <m:r>
                          <a:rPr lang="de-DE" sz="1600" i="1">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panose="02040503050406030204" pitchFamily="18" charset="0"/>
                              </a:rPr>
                              <m:t>𝐹</m:t>
                            </m:r>
                          </m:e>
                          <m:sub>
                            <m:r>
                              <a:rPr lang="de-DE" sz="1600" i="1">
                                <a:latin typeface="Cambria Math" panose="02040503050406030204" pitchFamily="18" charset="0"/>
                              </a:rPr>
                              <m:t>𝑖</m:t>
                            </m:r>
                            <m:r>
                              <a:rPr lang="de-DE" sz="1600" i="1">
                                <a:latin typeface="Cambria Math" panose="02040503050406030204" pitchFamily="18" charset="0"/>
                              </a:rPr>
                              <m:t>−1</m:t>
                            </m:r>
                          </m:sub>
                        </m:sSub>
                        <m:r>
                          <a:rPr lang="de-DE" sz="1600" i="1">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panose="02040503050406030204" pitchFamily="18" charset="0"/>
                              </a:rPr>
                              <m:t>(</m:t>
                            </m:r>
                            <m:r>
                              <a:rPr lang="de-DE" sz="1600" i="1">
                                <a:latin typeface="Cambria Math" panose="02040503050406030204" pitchFamily="18" charset="0"/>
                              </a:rPr>
                              <m:t>𝐺</m:t>
                            </m:r>
                          </m:e>
                          <m:sub>
                            <m:r>
                              <a:rPr lang="de-DE" sz="1600" i="1">
                                <a:latin typeface="Cambria Math" panose="02040503050406030204" pitchFamily="18" charset="0"/>
                              </a:rPr>
                              <m:t>𝑖</m:t>
                            </m:r>
                          </m:sub>
                        </m:sSub>
                        <m:r>
                          <a:rPr lang="de-DE" sz="1600" i="1">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panose="02040503050406030204" pitchFamily="18" charset="0"/>
                              </a:rPr>
                              <m:t>𝐺</m:t>
                            </m:r>
                          </m:e>
                          <m:sub>
                            <m:r>
                              <a:rPr lang="de-DE" sz="1600" i="1">
                                <a:latin typeface="Cambria Math" panose="02040503050406030204" pitchFamily="18" charset="0"/>
                              </a:rPr>
                              <m:t>𝑖</m:t>
                            </m:r>
                            <m:r>
                              <a:rPr lang="de-DE" sz="1600" i="1">
                                <a:latin typeface="Cambria Math" panose="02040503050406030204" pitchFamily="18" charset="0"/>
                              </a:rPr>
                              <m:t>−1</m:t>
                            </m:r>
                          </m:sub>
                        </m:sSub>
                        <m:r>
                          <a:rPr lang="de-DE" sz="1600" i="1">
                            <a:latin typeface="Cambria Math" panose="02040503050406030204" pitchFamily="18" charset="0"/>
                          </a:rPr>
                          <m:t>)</m:t>
                        </m:r>
                      </m:e>
                    </m:nary>
                  </m:oMath>
                </a14:m>
                <a:r>
                  <a:rPr lang="de-DE" sz="1600" dirty="0"/>
                  <a:t> 	</a:t>
                </a:r>
                <a:r>
                  <a:rPr lang="de-DE" sz="1600"/>
                  <a:t>with </a:t>
                </a:r>
                <a:r>
                  <a:rPr lang="de-DE" sz="1600" dirty="0"/>
                  <a:t>F</a:t>
                </a:r>
                <a:r>
                  <a:rPr lang="de-DE" sz="1600" baseline="-25000" dirty="0"/>
                  <a:t>0</a:t>
                </a:r>
                <a:r>
                  <a:rPr lang="de-DE" sz="1600" dirty="0"/>
                  <a:t>=G</a:t>
                </a:r>
                <a:r>
                  <a:rPr lang="de-DE" sz="1600" baseline="-25000" dirty="0"/>
                  <a:t>0</a:t>
                </a:r>
                <a:r>
                  <a:rPr lang="de-DE" sz="1600" dirty="0"/>
                  <a:t>=0</a:t>
                </a:r>
                <a:endParaRPr lang="de-DE" sz="1600" baseline="-25000" dirty="0"/>
              </a:p>
              <a:p>
                <a:endParaRPr lang="de-DE" sz="2400" dirty="0"/>
              </a:p>
              <a:p>
                <a:r>
                  <a:rPr lang="de-DE" sz="2400" dirty="0"/>
                  <a:t> </a:t>
                </a:r>
              </a:p>
              <a:p>
                <a:endParaRPr lang="de-DE" sz="2400" dirty="0"/>
              </a:p>
              <a:p>
                <a:endParaRPr lang="de-DE" sz="2400" dirty="0"/>
              </a:p>
              <a:p>
                <a:endParaRPr lang="de-DE" sz="2400" dirty="0"/>
              </a:p>
            </p:txBody>
          </p:sp>
        </mc:Choice>
        <mc:Fallback>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0"/>
                <a:ext cx="12192000" cy="5976664"/>
              </a:xfrm>
              <a:prstGeom prst="rect">
                <a:avLst/>
              </a:prstGeom>
              <a:blipFill>
                <a:blip r:embed="rId2"/>
                <a:stretch>
                  <a:fillRect l="-250" t="-306" b="-642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53" name="Gruppieren 52">
            <a:extLst>
              <a:ext uri="{FF2B5EF4-FFF2-40B4-BE49-F238E27FC236}">
                <a16:creationId xmlns:a16="http://schemas.microsoft.com/office/drawing/2014/main" id="{0AA58EB3-D27B-8995-4CB6-924C4CE705A1}"/>
              </a:ext>
            </a:extLst>
          </p:cNvPr>
          <p:cNvGrpSpPr/>
          <p:nvPr/>
        </p:nvGrpSpPr>
        <p:grpSpPr>
          <a:xfrm>
            <a:off x="498003" y="2986445"/>
            <a:ext cx="6573357" cy="2209101"/>
            <a:chOff x="1085328" y="1094871"/>
            <a:chExt cx="9840990" cy="3066967"/>
          </a:xfrm>
        </p:grpSpPr>
        <p:sp>
          <p:nvSpPr>
            <p:cNvPr id="3" name="Textfeld 2">
              <a:extLst>
                <a:ext uri="{FF2B5EF4-FFF2-40B4-BE49-F238E27FC236}">
                  <a16:creationId xmlns:a16="http://schemas.microsoft.com/office/drawing/2014/main" id="{96ACD66C-0AA9-6E71-81D6-ABD5F6E1B0D8}"/>
                </a:ext>
              </a:extLst>
            </p:cNvPr>
            <p:cNvSpPr txBox="1"/>
            <p:nvPr/>
          </p:nvSpPr>
          <p:spPr>
            <a:xfrm>
              <a:off x="4996049" y="2052085"/>
              <a:ext cx="5930269" cy="387024"/>
            </a:xfrm>
            <a:prstGeom prst="rect">
              <a:avLst/>
            </a:prstGeom>
            <a:noFill/>
          </p:spPr>
          <p:txBody>
            <a:bodyPr wrap="square" rtlCol="0">
              <a:noAutofit/>
            </a:bodyPr>
            <a:lstStyle/>
            <a:p>
              <a:r>
                <a:rPr lang="de-DE" sz="2000"/>
                <a:t>Gini-Coefficient = GC </a:t>
              </a:r>
              <a:r>
                <a:rPr lang="de-DE" sz="2000" dirty="0"/>
                <a:t>=</a:t>
              </a:r>
            </a:p>
            <a:p>
              <a:endParaRPr lang="de-DE" sz="2400" dirty="0"/>
            </a:p>
            <a:p>
              <a:endParaRPr lang="de-DE" sz="2400" dirty="0"/>
            </a:p>
            <a:p>
              <a:endParaRPr lang="de-DE" sz="2400" dirty="0"/>
            </a:p>
          </p:txBody>
        </p:sp>
        <p:grpSp>
          <p:nvGrpSpPr>
            <p:cNvPr id="6" name="Gruppieren 5">
              <a:extLst>
                <a:ext uri="{FF2B5EF4-FFF2-40B4-BE49-F238E27FC236}">
                  <a16:creationId xmlns:a16="http://schemas.microsoft.com/office/drawing/2014/main" id="{0BC545A8-B10A-8C68-BBC2-20215BF6E742}"/>
                </a:ext>
              </a:extLst>
            </p:cNvPr>
            <p:cNvGrpSpPr/>
            <p:nvPr/>
          </p:nvGrpSpPr>
          <p:grpSpPr>
            <a:xfrm>
              <a:off x="8972480" y="2385020"/>
              <a:ext cx="1080000" cy="1080000"/>
              <a:chOff x="5989720" y="1578070"/>
              <a:chExt cx="2182680" cy="2174330"/>
            </a:xfrm>
          </p:grpSpPr>
          <p:cxnSp>
            <p:nvCxnSpPr>
              <p:cNvPr id="7" name="Gerader Verbinder 6">
                <a:extLst>
                  <a:ext uri="{FF2B5EF4-FFF2-40B4-BE49-F238E27FC236}">
                    <a16:creationId xmlns:a16="http://schemas.microsoft.com/office/drawing/2014/main" id="{67729AF9-52C0-ACC1-8E9B-E181B5998AB2}"/>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A8B79D-7143-F883-644F-3A8C54ABEEAC}"/>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A2D071A5-1873-36BF-8D75-C72AEEFC4D7C}"/>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D7D526EE-4962-E50F-173A-9226CB9F70FA}"/>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ABF43071-8509-9B2E-DA61-1EE26793215E}"/>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F201881-B72E-F580-1531-D92C54926A0A}"/>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765A81D-1DFA-AF93-E4CF-B239E11C6E16}"/>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6BC750C3-61F5-25B4-EF06-E2FFB14EAD21}"/>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194D2AB-E847-AE05-50B2-3CFFEB3A2C5D}"/>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159251C6-8216-8C04-9E84-FD94CC406172}"/>
                </a:ext>
              </a:extLst>
            </p:cNvPr>
            <p:cNvGrpSpPr/>
            <p:nvPr/>
          </p:nvGrpSpPr>
          <p:grpSpPr>
            <a:xfrm>
              <a:off x="8964076" y="1094871"/>
              <a:ext cx="1080000" cy="1080000"/>
              <a:chOff x="3132080" y="3861288"/>
              <a:chExt cx="2160000" cy="2160000"/>
            </a:xfrm>
          </p:grpSpPr>
          <p:cxnSp>
            <p:nvCxnSpPr>
              <p:cNvPr id="17" name="Gerader Verbinder 16">
                <a:extLst>
                  <a:ext uri="{FF2B5EF4-FFF2-40B4-BE49-F238E27FC236}">
                    <a16:creationId xmlns:a16="http://schemas.microsoft.com/office/drawing/2014/main" id="{83DAFF6F-0BBA-3953-360F-3FBF8CAA25EA}"/>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7DE771DD-6A19-5F93-E788-87498ED24AD4}"/>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9" name="Gerader Verbinder 18">
                <a:extLst>
                  <a:ext uri="{FF2B5EF4-FFF2-40B4-BE49-F238E27FC236}">
                    <a16:creationId xmlns:a16="http://schemas.microsoft.com/office/drawing/2014/main" id="{7AC38984-0099-730E-73C3-6C75B7BA60DA}"/>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D495CA71-9603-61B7-18F7-FB7CB6751EEE}"/>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Gerader Verbinder 20">
                <a:extLst>
                  <a:ext uri="{FF2B5EF4-FFF2-40B4-BE49-F238E27FC236}">
                    <a16:creationId xmlns:a16="http://schemas.microsoft.com/office/drawing/2014/main" id="{C7C640B3-5C2E-5039-890C-58BC5ECD9B06}"/>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2" name="Gerader Verbinder 21">
                <a:extLst>
                  <a:ext uri="{FF2B5EF4-FFF2-40B4-BE49-F238E27FC236}">
                    <a16:creationId xmlns:a16="http://schemas.microsoft.com/office/drawing/2014/main" id="{D9A533FF-1CD6-DDD8-FFAB-A8D8F0D0BDAD}"/>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3" name="Gerader Verbinder 22">
                <a:extLst>
                  <a:ext uri="{FF2B5EF4-FFF2-40B4-BE49-F238E27FC236}">
                    <a16:creationId xmlns:a16="http://schemas.microsoft.com/office/drawing/2014/main" id="{6F07860B-9170-E734-AD40-4ED89AAB0B4C}"/>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7F01CD6-577C-8DF4-6A5C-4169FC217B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5" name="Gerader Verbinder 24">
                <a:extLst>
                  <a:ext uri="{FF2B5EF4-FFF2-40B4-BE49-F238E27FC236}">
                    <a16:creationId xmlns:a16="http://schemas.microsoft.com/office/drawing/2014/main" id="{B485C238-831E-D979-57FC-074024100B88}"/>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6" name="Gerader Verbinder 25">
                <a:extLst>
                  <a:ext uri="{FF2B5EF4-FFF2-40B4-BE49-F238E27FC236}">
                    <a16:creationId xmlns:a16="http://schemas.microsoft.com/office/drawing/2014/main" id="{C5C1D845-2254-52C4-A73B-3C428E822C3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27" name="Gerader Verbinder 26">
              <a:extLst>
                <a:ext uri="{FF2B5EF4-FFF2-40B4-BE49-F238E27FC236}">
                  <a16:creationId xmlns:a16="http://schemas.microsoft.com/office/drawing/2014/main" id="{2C530D58-6AF7-3E99-BD86-FC92590D132F}"/>
                </a:ext>
              </a:extLst>
            </p:cNvPr>
            <p:cNvCxnSpPr>
              <a:cxnSpLocks/>
            </p:cNvCxnSpPr>
            <p:nvPr/>
          </p:nvCxnSpPr>
          <p:spPr>
            <a:xfrm flipV="1">
              <a:off x="8796839" y="2278290"/>
              <a:ext cx="1656233" cy="3311"/>
            </a:xfrm>
            <a:prstGeom prst="line">
              <a:avLst/>
            </a:prstGeom>
          </p:spPr>
          <p:style>
            <a:lnRef idx="1">
              <a:schemeClr val="dk1"/>
            </a:lnRef>
            <a:fillRef idx="0">
              <a:schemeClr val="dk1"/>
            </a:fillRef>
            <a:effectRef idx="0">
              <a:schemeClr val="dk1"/>
            </a:effectRef>
            <a:fontRef idx="minor">
              <a:schemeClr val="tx1"/>
            </a:fontRef>
          </p:style>
        </p:cxnSp>
        <p:grpSp>
          <p:nvGrpSpPr>
            <p:cNvPr id="28" name="Gruppieren 27">
              <a:extLst>
                <a:ext uri="{FF2B5EF4-FFF2-40B4-BE49-F238E27FC236}">
                  <a16:creationId xmlns:a16="http://schemas.microsoft.com/office/drawing/2014/main" id="{DA4AC9D5-A4E2-B52F-EC5F-EAF7A735477A}"/>
                </a:ext>
              </a:extLst>
            </p:cNvPr>
            <p:cNvGrpSpPr/>
            <p:nvPr/>
          </p:nvGrpSpPr>
          <p:grpSpPr>
            <a:xfrm>
              <a:off x="1085328" y="1142355"/>
              <a:ext cx="4021963" cy="3019483"/>
              <a:chOff x="1739309" y="1259468"/>
              <a:chExt cx="3271982" cy="2613036"/>
            </a:xfrm>
          </p:grpSpPr>
          <p:cxnSp>
            <p:nvCxnSpPr>
              <p:cNvPr id="29" name="Gerade Verbindung mit Pfeil 28">
                <a:extLst>
                  <a:ext uri="{FF2B5EF4-FFF2-40B4-BE49-F238E27FC236}">
                    <a16:creationId xmlns:a16="http://schemas.microsoft.com/office/drawing/2014/main" id="{C9330FB0-515E-0B8C-1D93-DE0E744476F1}"/>
                  </a:ext>
                </a:extLst>
              </p:cNvPr>
              <p:cNvCxnSpPr>
                <a:cxnSpLocks/>
              </p:cNvCxnSpPr>
              <p:nvPr/>
            </p:nvCxnSpPr>
            <p:spPr>
              <a:xfrm flipV="1">
                <a:off x="2520000" y="1259468"/>
                <a:ext cx="0" cy="2340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6CB0683-E8A8-E225-A5AD-616A75D97269}"/>
                  </a:ext>
                </a:extLst>
              </p:cNvPr>
              <p:cNvCxnSpPr>
                <a:cxnSpLocks/>
              </p:cNvCxnSpPr>
              <p:nvPr/>
            </p:nvCxnSpPr>
            <p:spPr>
              <a:xfrm flipV="1">
                <a:off x="2520000" y="3599999"/>
                <a:ext cx="249129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633CEC53-977F-321F-32AC-5A2F9A5FCBAC}"/>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894EC86A-2E69-686F-0AC0-D4EC1DAF05AE}"/>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06105BC0-70DC-36BF-EED1-E4146401499C}"/>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4" name="Gerader Verbinder 33">
                <a:extLst>
                  <a:ext uri="{FF2B5EF4-FFF2-40B4-BE49-F238E27FC236}">
                    <a16:creationId xmlns:a16="http://schemas.microsoft.com/office/drawing/2014/main" id="{D7FBFCD3-D7DC-7116-E421-C37499D1C1AB}"/>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BE47D3E8-F266-B155-7BD8-C7EF6F44C455}"/>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6" name="Gerader Verbinder 35">
                <a:extLst>
                  <a:ext uri="{FF2B5EF4-FFF2-40B4-BE49-F238E27FC236}">
                    <a16:creationId xmlns:a16="http://schemas.microsoft.com/office/drawing/2014/main" id="{2CF0F4FC-DDCB-83E4-E195-E3320C82E304}"/>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6A7F1DC-3469-40CD-2C4D-6F495AB10463}"/>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8" name="Gerader Verbinder 37">
                <a:extLst>
                  <a:ext uri="{FF2B5EF4-FFF2-40B4-BE49-F238E27FC236}">
                    <a16:creationId xmlns:a16="http://schemas.microsoft.com/office/drawing/2014/main" id="{5BCDEFD3-9D03-6B68-0D72-8E062565B0EC}"/>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942DF072-BEBD-6936-BB52-524D603F4BAC}"/>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0" name="Gerader Verbinder 39">
                <a:extLst>
                  <a:ext uri="{FF2B5EF4-FFF2-40B4-BE49-F238E27FC236}">
                    <a16:creationId xmlns:a16="http://schemas.microsoft.com/office/drawing/2014/main" id="{A761D1E9-203A-1649-3F47-B865CFE0DF1D}"/>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6AEE8EE-4102-297E-731D-68BC1A113B1B}"/>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2" name="Gerader Verbinder 41">
                <a:extLst>
                  <a:ext uri="{FF2B5EF4-FFF2-40B4-BE49-F238E27FC236}">
                    <a16:creationId xmlns:a16="http://schemas.microsoft.com/office/drawing/2014/main" id="{4882935B-FBC0-462C-4ACE-3CE974FC91CC}"/>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44F9A2C8-F4F9-1E1C-76C2-8BCBDD38603A}"/>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4" name="Gerader Verbinder 43">
                <a:extLst>
                  <a:ext uri="{FF2B5EF4-FFF2-40B4-BE49-F238E27FC236}">
                    <a16:creationId xmlns:a16="http://schemas.microsoft.com/office/drawing/2014/main" id="{5405134A-AA96-8265-4247-BD2C4B33A981}"/>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0B179ED7-DAE0-1285-84D2-07EB3F9D6E8C}"/>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6" name="Gerader Verbinder 45">
                <a:extLst>
                  <a:ext uri="{FF2B5EF4-FFF2-40B4-BE49-F238E27FC236}">
                    <a16:creationId xmlns:a16="http://schemas.microsoft.com/office/drawing/2014/main" id="{3D1E11A1-954A-97DD-E73A-E099A2DC21C3}"/>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F320D14D-1AF8-9D56-C5E9-92C11DC79492}"/>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4921D99-C36C-DDD5-F856-628A8FC7339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73D06ACC-809F-AD40-B79D-E110847B16FD}"/>
                  </a:ext>
                </a:extLst>
              </p:cNvPr>
              <p:cNvSpPr txBox="1"/>
              <p:nvPr/>
            </p:nvSpPr>
            <p:spPr>
              <a:xfrm>
                <a:off x="1739309" y="1265861"/>
                <a:ext cx="588406" cy="319617"/>
              </a:xfrm>
              <a:prstGeom prst="rect">
                <a:avLst/>
              </a:prstGeom>
              <a:noFill/>
            </p:spPr>
            <p:txBody>
              <a:bodyPr wrap="none" rtlCol="0">
                <a:spAutoFit/>
              </a:bodyPr>
              <a:lstStyle/>
              <a:p>
                <a:r>
                  <a:rPr lang="de-DE" dirty="0"/>
                  <a:t>100%</a:t>
                </a:r>
              </a:p>
            </p:txBody>
          </p:sp>
          <p:sp>
            <p:nvSpPr>
              <p:cNvPr id="50" name="Textfeld 49">
                <a:extLst>
                  <a:ext uri="{FF2B5EF4-FFF2-40B4-BE49-F238E27FC236}">
                    <a16:creationId xmlns:a16="http://schemas.microsoft.com/office/drawing/2014/main" id="{A35724D6-AEB4-F889-72D5-EF15D8839A9E}"/>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51" name="Textfeld 50">
                <a:extLst>
                  <a:ext uri="{FF2B5EF4-FFF2-40B4-BE49-F238E27FC236}">
                    <a16:creationId xmlns:a16="http://schemas.microsoft.com/office/drawing/2014/main" id="{611DB29C-8EE1-16AF-7D23-E4161EDB216A}"/>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52" name="Textfeld 51">
                <a:extLst>
                  <a:ext uri="{FF2B5EF4-FFF2-40B4-BE49-F238E27FC236}">
                    <a16:creationId xmlns:a16="http://schemas.microsoft.com/office/drawing/2014/main" id="{6251369B-1D5B-970B-32EF-D627917E07D2}"/>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grpSp>
      <p:sp>
        <p:nvSpPr>
          <p:cNvPr id="56" name="Textfeld 55">
            <a:extLst>
              <a:ext uri="{FF2B5EF4-FFF2-40B4-BE49-F238E27FC236}">
                <a16:creationId xmlns:a16="http://schemas.microsoft.com/office/drawing/2014/main" id="{16F7ECCE-E4A8-2FEF-F215-CE8CD5D39378}"/>
              </a:ext>
            </a:extLst>
          </p:cNvPr>
          <p:cNvSpPr txBox="1"/>
          <p:nvPr/>
        </p:nvSpPr>
        <p:spPr>
          <a:xfrm>
            <a:off x="6127150" y="3196043"/>
            <a:ext cx="290464" cy="369332"/>
          </a:xfrm>
          <a:prstGeom prst="rect">
            <a:avLst/>
          </a:prstGeom>
          <a:noFill/>
        </p:spPr>
        <p:txBody>
          <a:bodyPr wrap="none" rtlCol="0">
            <a:spAutoFit/>
          </a:bodyPr>
          <a:lstStyle/>
          <a:p>
            <a:r>
              <a:rPr lang="de-DE"/>
              <a:t>F</a:t>
            </a:r>
          </a:p>
        </p:txBody>
      </p:sp>
      <p:sp>
        <p:nvSpPr>
          <p:cNvPr id="57" name="Textfeld 56">
            <a:extLst>
              <a:ext uri="{FF2B5EF4-FFF2-40B4-BE49-F238E27FC236}">
                <a16:creationId xmlns:a16="http://schemas.microsoft.com/office/drawing/2014/main" id="{A01C5017-B1BC-F38F-7A26-6EBC2940B534}"/>
              </a:ext>
            </a:extLst>
          </p:cNvPr>
          <p:cNvSpPr txBox="1"/>
          <p:nvPr/>
        </p:nvSpPr>
        <p:spPr>
          <a:xfrm>
            <a:off x="6044118" y="4213635"/>
            <a:ext cx="508473" cy="369332"/>
          </a:xfrm>
          <a:prstGeom prst="rect">
            <a:avLst/>
          </a:prstGeom>
          <a:noFill/>
        </p:spPr>
        <p:txBody>
          <a:bodyPr wrap="none" rtlCol="0">
            <a:spAutoFit/>
          </a:bodyPr>
          <a:lstStyle/>
          <a:p>
            <a:r>
              <a:rPr lang="de-DE"/>
              <a:t>1/2</a:t>
            </a:r>
          </a:p>
        </p:txBody>
      </p:sp>
    </p:spTree>
    <p:extLst>
      <p:ext uri="{BB962C8B-B14F-4D97-AF65-F5344CB8AC3E}">
        <p14:creationId xmlns:p14="http://schemas.microsoft.com/office/powerpoint/2010/main" val="280435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mc:Choice xmlns:a14="http://schemas.microsoft.com/office/drawing/2010/main"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r>
                      <a:rPr lang="de-DE" sz="2400" b="0" i="0" dirty="0" smtClean="0">
                        <a:latin typeface="Cambria Math" panose="02040503050406030204" pitchFamily="18" charset="0"/>
                      </a:rPr>
                      <m:t>                 0</m:t>
                    </m:r>
                    <m:r>
                      <a:rPr lang="de-DE" sz="2400" b="0" i="1" dirty="0" smtClean="0">
                        <a:latin typeface="Cambria Math" panose="02040503050406030204" pitchFamily="18" charset="0"/>
                      </a:rPr>
                      <m:t>∙</m:t>
                    </m:r>
                    <m:r>
                      <m:rPr>
                        <m:sty m:val="p"/>
                      </m:rPr>
                      <a:rPr lang="de-DE" sz="2400" b="0" i="0" dirty="0" smtClean="0">
                        <a:latin typeface="Cambria Math" panose="02040503050406030204" pitchFamily="18" charset="0"/>
                      </a:rPr>
                      <m:t>ln</m:t>
                    </m:r>
                    <m:d>
                      <m:dPr>
                        <m:ctrlPr>
                          <a:rPr lang="de-DE" sz="2400" b="0" i="0" dirty="0" smtClean="0">
                            <a:latin typeface="Cambria Math" panose="02040503050406030204" pitchFamily="18" charset="0"/>
                          </a:rPr>
                        </m:ctrlPr>
                      </m:dPr>
                      <m:e>
                        <m:r>
                          <a:rPr lang="de-DE" sz="2400" b="0" i="0" dirty="0" smtClean="0">
                            <a:latin typeface="Cambria Math" panose="02040503050406030204" pitchFamily="18" charset="0"/>
                          </a:rPr>
                          <m:t>0</m:t>
                        </m:r>
                      </m:e>
                    </m:d>
                    <m:r>
                      <a:rPr lang="de-DE" sz="2400" b="0" i="0" dirty="0" smtClean="0">
                        <a:latin typeface="Cambria Math" panose="02040503050406030204" pitchFamily="18" charset="0"/>
                      </a:rPr>
                      <m:t>≔0</m:t>
                    </m:r>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r="-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p:spTree>
    <p:extLst>
      <p:ext uri="{BB962C8B-B14F-4D97-AF65-F5344CB8AC3E}">
        <p14:creationId xmlns:p14="http://schemas.microsoft.com/office/powerpoint/2010/main" val="27535428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Breitbild</PresentationFormat>
  <Paragraphs>378</Paragraphs>
  <Slides>25</Slides>
  <Notes>0</Notes>
  <HiddenSlides>0</HiddenSlides>
  <MMClips>0</MMClips>
  <ScaleCrop>false</ScaleCrop>
  <HeadingPairs>
    <vt:vector size="10" baseType="variant">
      <vt:variant>
        <vt:lpstr>Verwendete Schriftarten</vt:lpstr>
      </vt:variant>
      <vt:variant>
        <vt:i4>5</vt:i4>
      </vt:variant>
      <vt:variant>
        <vt:lpstr>Design</vt:lpstr>
      </vt:variant>
      <vt:variant>
        <vt:i4>1</vt:i4>
      </vt:variant>
      <vt:variant>
        <vt:lpstr>Links</vt:lpstr>
      </vt:variant>
      <vt:variant>
        <vt:i4>2</vt:i4>
      </vt:variant>
      <vt:variant>
        <vt:lpstr>Eingebettete OLE-Server</vt:lpstr>
      </vt:variant>
      <vt:variant>
        <vt:i4>1</vt:i4>
      </vt:variant>
      <vt:variant>
        <vt:lpstr>Folientitel</vt:lpstr>
      </vt:variant>
      <vt:variant>
        <vt:i4>25</vt:i4>
      </vt:variant>
    </vt:vector>
  </HeadingPairs>
  <TitlesOfParts>
    <vt:vector size="34" baseType="lpstr">
      <vt:lpstr>Arial</vt:lpstr>
      <vt:lpstr>Calibri</vt:lpstr>
      <vt:lpstr>Calibri Light</vt:lpstr>
      <vt:lpstr>Cambria Math</vt:lpstr>
      <vt:lpstr>Symbol</vt:lpstr>
      <vt:lpstr>Office</vt:lpstr>
      <vt:lpstr>file:///C:\AAA\FH_Mainz\Statistik\Eigene_Unterlagen\Arbeitsdaten2.xlsx!Tab2!%5bArbeitsdaten2.xlsx%5dTab2%20Diagramm%206</vt:lpstr>
      <vt:lpstr>file:///C:\AAA\FH_Mainz\Statistik\Eigene_Unterlagen\Arbeitsdaten2.xlsx!Tab2!%5bArbeitsdaten2.xlsx%5dTab2%20Diagramm%206</vt:lpstr>
      <vt:lpstr>Formel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Bernhard Köster</dc:creator>
  <cp:lastModifiedBy>Bernhard Köster</cp:lastModifiedBy>
  <cp:revision>4</cp:revision>
  <dcterms:created xsi:type="dcterms:W3CDTF">2022-12-14T22:16:13Z</dcterms:created>
  <dcterms:modified xsi:type="dcterms:W3CDTF">2022-12-15T00:02:46Z</dcterms:modified>
</cp:coreProperties>
</file>