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1372" r:id="rId2"/>
    <p:sldId id="355" r:id="rId3"/>
    <p:sldId id="356" r:id="rId4"/>
    <p:sldId id="357" r:id="rId5"/>
    <p:sldId id="359" r:id="rId6"/>
    <p:sldId id="360" r:id="rId7"/>
    <p:sldId id="361" r:id="rId8"/>
    <p:sldId id="561" r:id="rId9"/>
    <p:sldId id="362" r:id="rId10"/>
    <p:sldId id="564" r:id="rId11"/>
    <p:sldId id="565" r:id="rId12"/>
    <p:sldId id="363" r:id="rId13"/>
    <p:sldId id="563" r:id="rId14"/>
    <p:sldId id="364" r:id="rId15"/>
    <p:sldId id="365" r:id="rId16"/>
    <p:sldId id="366" r:id="rId17"/>
    <p:sldId id="367" r:id="rId18"/>
    <p:sldId id="368" r:id="rId19"/>
    <p:sldId id="566" r:id="rId20"/>
    <p:sldId id="370" r:id="rId21"/>
    <p:sldId id="369" r:id="rId22"/>
    <p:sldId id="371" r:id="rId23"/>
    <p:sldId id="1402" r:id="rId24"/>
    <p:sldId id="373" r:id="rId25"/>
    <p:sldId id="374" r:id="rId2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3" autoAdjust="0"/>
    <p:restoredTop sz="94660"/>
  </p:normalViewPr>
  <p:slideViewPr>
    <p:cSldViewPr snapToGrid="0">
      <p:cViewPr varScale="1">
        <p:scale>
          <a:sx n="62" d="100"/>
          <a:sy n="62" d="100"/>
        </p:scale>
        <p:origin x="7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FFCA2-0A1F-4760-ADFA-59A1765278F7}" type="datetimeFigureOut">
              <a:rPr lang="de-DE" smtClean="0"/>
              <a:t>27.11.2022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826E3-5B33-4C67-9B4E-7CF7ACDD5A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528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27.11.2022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27.11.2022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27.11.2022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69035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27.11.2022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27.11.2022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27.11.2022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27.11.2022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27.11.2022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27.11.2022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27.11.2022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27.11.2022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27.11.2022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upport.microsoft.com/en-us/office/excel-functions-translator-f262d0c0-991c-485b-89b6-32cc8d326889" TargetMode="External"/><Relationship Id="rId5" Type="http://schemas.openxmlformats.org/officeDocument/2006/relationships/hyperlink" Target="https://en.excel-translator.de/translator/" TargetMode="Externa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14.emf"/><Relationship Id="rId7" Type="http://schemas.openxmlformats.org/officeDocument/2006/relationships/image" Target="../media/image80.png"/><Relationship Id="rId2" Type="http://schemas.openxmlformats.org/officeDocument/2006/relationships/oleObject" Target="file:///C:\AAA\FH_Mainz\Statistik\Eigene_Unterlagen\Arbeitsdaten2.xlsx!Tab2!%5bArbeitsdaten2.xlsx%5dTab2%20Diagramm%206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9.png"/><Relationship Id="rId5" Type="http://schemas.openxmlformats.org/officeDocument/2006/relationships/image" Target="../media/image78.png"/><Relationship Id="rId4" Type="http://schemas.openxmlformats.org/officeDocument/2006/relationships/image" Target="../media/image15.emf"/><Relationship Id="rId9" Type="http://schemas.openxmlformats.org/officeDocument/2006/relationships/image" Target="../media/image8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3708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438926" y="1463453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/>
              <a:t>s</a:t>
            </a:r>
            <a:r>
              <a:rPr lang="de-DE" sz="2800" b="1" u="sng"/>
              <a:t>ubsequently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5FFAD64-B583-4B1E-A19D-3939289F5BC7}"/>
              </a:ext>
            </a:extLst>
          </p:cNvPr>
          <p:cNvSpPr/>
          <p:nvPr/>
        </p:nvSpPr>
        <p:spPr>
          <a:xfrm>
            <a:off x="434608" y="3577539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hlinkClick r:id="rId5"/>
              </a:rPr>
              <a:t>Function</a:t>
            </a:r>
            <a:r>
              <a:rPr lang="de-DE" dirty="0">
                <a:hlinkClick r:id="rId5"/>
              </a:rPr>
              <a:t> </a:t>
            </a:r>
            <a:r>
              <a:rPr lang="de-DE" dirty="0" err="1">
                <a:hlinkClick r:id="rId5"/>
              </a:rPr>
              <a:t>translator</a:t>
            </a:r>
            <a:r>
              <a:rPr lang="de-DE" dirty="0">
                <a:hlinkClick r:id="rId5"/>
              </a:rPr>
              <a:t> (</a:t>
            </a:r>
            <a:r>
              <a:rPr lang="de-DE" dirty="0" err="1">
                <a:hlinkClick r:id="rId5"/>
              </a:rPr>
              <a:t>webpage</a:t>
            </a:r>
            <a:r>
              <a:rPr lang="de-DE" dirty="0">
                <a:hlinkClick r:id="rId5"/>
              </a:rPr>
              <a:t>)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8AA3A3F-66EB-4B4E-B4A5-B83EA3D1A4B7}"/>
              </a:ext>
            </a:extLst>
          </p:cNvPr>
          <p:cNvSpPr/>
          <p:nvPr/>
        </p:nvSpPr>
        <p:spPr>
          <a:xfrm>
            <a:off x="434608" y="42587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err="1">
                <a:hlinkClick r:id="rId6"/>
              </a:rPr>
              <a:t>Function</a:t>
            </a:r>
            <a:r>
              <a:rPr lang="de-DE" dirty="0">
                <a:hlinkClick r:id="rId6"/>
              </a:rPr>
              <a:t> </a:t>
            </a:r>
            <a:r>
              <a:rPr lang="de-DE" dirty="0" err="1">
                <a:hlinkClick r:id="rId6"/>
              </a:rPr>
              <a:t>translator</a:t>
            </a:r>
            <a:r>
              <a:rPr lang="de-DE" dirty="0">
                <a:hlinkClick r:id="rId6"/>
              </a:rPr>
              <a:t> Excel 1 (</a:t>
            </a:r>
            <a:r>
              <a:rPr lang="de-DE" dirty="0" err="1">
                <a:hlinkClick r:id="rId6"/>
              </a:rPr>
              <a:t>add</a:t>
            </a:r>
            <a:r>
              <a:rPr lang="de-DE" dirty="0">
                <a:hlinkClick r:id="rId6"/>
              </a:rPr>
              <a:t> in)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The formal </a:t>
            </a:r>
            <a:r>
              <a:rPr lang="de-DE" sz="2400" dirty="0" err="1"/>
              <a:t>optimizing</a:t>
            </a:r>
            <a:r>
              <a:rPr lang="de-DE" sz="2400" dirty="0"/>
              <a:t> </a:t>
            </a:r>
            <a:r>
              <a:rPr lang="de-DE" sz="2400" dirty="0" err="1"/>
              <a:t>problem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FOC: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2 dimensional linear </a:t>
            </a:r>
            <a:r>
              <a:rPr lang="de-DE" sz="2400" dirty="0" err="1"/>
              <a:t>system</a:t>
            </a:r>
            <a:r>
              <a:rPr lang="de-DE" sz="2400" dirty="0"/>
              <a:t>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directly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solved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Least </a:t>
            </a:r>
            <a:r>
              <a:rPr lang="de-DE" sz="2600" dirty="0" err="1"/>
              <a:t>squared</a:t>
            </a:r>
            <a:r>
              <a:rPr lang="de-DE" sz="2600" dirty="0"/>
              <a:t> </a:t>
            </a:r>
            <a:r>
              <a:rPr lang="de-DE" sz="2600" dirty="0" err="1"/>
              <a:t>method</a:t>
            </a:r>
            <a:endParaRPr lang="de-DE" sz="26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9E49B95-2C3C-43EF-AEB3-6917CE590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114" y="1383724"/>
            <a:ext cx="2426319" cy="103716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B57F78A-DA84-46C3-A02D-8D2461895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0019" y="1665785"/>
            <a:ext cx="1073812" cy="47304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B342F583-BF94-443C-A17A-4418004102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3831" y="1772817"/>
            <a:ext cx="427292" cy="248609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45C9475-5AAC-41F8-B592-92DEDEEB57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7209" y="1392075"/>
            <a:ext cx="2720962" cy="102191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7F4671D-18ED-4626-9085-BE6F434B1D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8908" y="1772817"/>
            <a:ext cx="427292" cy="248609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0B1E1956-D17D-4C79-99C5-537E4FC059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2310" y="2519569"/>
            <a:ext cx="5816113" cy="222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65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392144" y="116632"/>
            <a:ext cx="3168352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Least </a:t>
            </a:r>
            <a:r>
              <a:rPr lang="de-DE" sz="2600" dirty="0" err="1"/>
              <a:t>squared</a:t>
            </a:r>
            <a:r>
              <a:rPr lang="de-DE" sz="2600" dirty="0"/>
              <a:t> </a:t>
            </a:r>
            <a:r>
              <a:rPr lang="de-DE" sz="2600" dirty="0" err="1"/>
              <a:t>method</a:t>
            </a:r>
            <a:endParaRPr lang="de-DE" sz="2600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B1E1956-D17D-4C79-99C5-537E4FC05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032" y="0"/>
            <a:ext cx="5816113" cy="222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352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: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Formulas</a:t>
            </a:r>
            <a:endParaRPr lang="de-DE" sz="260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C2C7881-4CFC-4223-9518-B04FB096C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896" y="1783842"/>
            <a:ext cx="8568201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441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9BB9182C-DEFB-F8BE-635D-7C8EB43F4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568" y="656692"/>
            <a:ext cx="7591958" cy="4104456"/>
          </a:xfrm>
          <a:prstGeom prst="rect">
            <a:avLst/>
          </a:prstGeom>
        </p:spPr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44624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Calulating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</a:t>
            </a:r>
            <a:r>
              <a:rPr lang="de-DE" sz="2600" dirty="0" err="1"/>
              <a:t>regression</a:t>
            </a:r>
            <a:r>
              <a:rPr lang="de-DE" sz="2600" dirty="0"/>
              <a:t> </a:t>
            </a:r>
            <a:r>
              <a:rPr lang="de-DE" sz="2600" dirty="0" err="1"/>
              <a:t>line</a:t>
            </a:r>
            <a:r>
              <a:rPr lang="de-DE" sz="2600" dirty="0"/>
              <a:t> </a:t>
            </a:r>
            <a:r>
              <a:rPr lang="de-DE" sz="2600" dirty="0" err="1"/>
              <a:t>from</a:t>
            </a:r>
            <a:r>
              <a:rPr lang="de-DE" sz="2600" dirty="0"/>
              <a:t> </a:t>
            </a:r>
            <a:r>
              <a:rPr lang="de-DE" sz="2600" dirty="0" err="1"/>
              <a:t>empirical</a:t>
            </a:r>
            <a:r>
              <a:rPr lang="de-DE" sz="2600" dirty="0"/>
              <a:t> </a:t>
            </a:r>
            <a:r>
              <a:rPr lang="de-DE" sz="2600" dirty="0" err="1"/>
              <a:t>data</a:t>
            </a:r>
            <a:endParaRPr lang="de-DE" sz="2600" dirty="0"/>
          </a:p>
        </p:txBody>
      </p:sp>
      <p:cxnSp>
        <p:nvCxnSpPr>
          <p:cNvPr id="12" name="Gerade Verbindung mit Pfeil 11"/>
          <p:cNvCxnSpPr>
            <a:cxnSpLocks/>
          </p:cNvCxnSpPr>
          <p:nvPr/>
        </p:nvCxnSpPr>
        <p:spPr>
          <a:xfrm flipH="1" flipV="1">
            <a:off x="7248128" y="1754814"/>
            <a:ext cx="307410" cy="95410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>
            <a:spLocks noChangeAspect="1"/>
          </p:cNvSpPr>
          <p:nvPr/>
        </p:nvSpPr>
        <p:spPr>
          <a:xfrm>
            <a:off x="5898004" y="1898856"/>
            <a:ext cx="468000" cy="46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5898004" y="1898856"/>
                <a:ext cx="4844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latin typeface="Cambria Math"/>
                        </a:rPr>
                        <m:t>𝑒</m:t>
                      </m:r>
                      <m:r>
                        <a:rPr lang="de-DE" i="1" baseline="-25000">
                          <a:latin typeface="Cambria Math"/>
                        </a:rPr>
                        <m:t>𝑖</m:t>
                      </m:r>
                      <m:r>
                        <a:rPr lang="de-DE" i="1" baseline="3000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de-DE" baseline="30000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004" y="1898856"/>
                <a:ext cx="48442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7248129" y="2708920"/>
                <a:ext cx="1337289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i="1" baseline="-25000">
                        <a:latin typeface="Cambria Math"/>
                      </a:rPr>
                      <m:t>𝑖</m:t>
                    </m:r>
                    <m:r>
                      <a:rPr lang="de-DE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>
                        <a:latin typeface="Cambria Math"/>
                      </a:rPr>
                      <m:t>a</m:t>
                    </m:r>
                    <m:r>
                      <a:rPr lang="de-DE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>
                        <a:latin typeface="Cambria Math"/>
                      </a:rPr>
                      <m:t>bx</m:t>
                    </m:r>
                  </m:oMath>
                </a14:m>
                <a:r>
                  <a:rPr lang="de-DE" baseline="-25000" dirty="0"/>
                  <a:t>i</a:t>
                </a:r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8129" y="2708920"/>
                <a:ext cx="1337289" cy="362984"/>
              </a:xfrm>
              <a:prstGeom prst="rect">
                <a:avLst/>
              </a:prstGeom>
              <a:blipFill>
                <a:blip r:embed="rId4"/>
                <a:stretch>
                  <a:fillRect t="-5000" b="-21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Gerade Verbindung mit Pfeil 14"/>
          <p:cNvCxnSpPr>
            <a:cxnSpLocks/>
          </p:cNvCxnSpPr>
          <p:nvPr/>
        </p:nvCxnSpPr>
        <p:spPr>
          <a:xfrm flipH="1" flipV="1">
            <a:off x="7555539" y="1391830"/>
            <a:ext cx="196647" cy="13170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5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Lineare Regression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631504" y="5373216"/>
            <a:ext cx="8856984" cy="11521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b=</a:t>
            </a:r>
          </a:p>
          <a:p>
            <a:endParaRPr lang="de-DE" sz="2400" dirty="0"/>
          </a:p>
          <a:p>
            <a:r>
              <a:rPr lang="de-DE" sz="2400" dirty="0"/>
              <a:t>a=</a:t>
            </a:r>
          </a:p>
          <a:p>
            <a:endParaRPr lang="de-DE" sz="2400" baseline="-25000" dirty="0"/>
          </a:p>
          <a:p>
            <a:endParaRPr lang="de-DE" sz="2400" baseline="-25000" dirty="0"/>
          </a:p>
          <a:p>
            <a:r>
              <a:rPr lang="de-DE" sz="2400" dirty="0"/>
              <a:t> </a:t>
            </a:r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A2CB1DA1-C61A-67A8-FCCD-5710660A0FD7}"/>
              </a:ext>
            </a:extLst>
          </p:cNvPr>
          <p:cNvGraphicFramePr>
            <a:graphicFrameLocks noGrp="1"/>
          </p:cNvGraphicFramePr>
          <p:nvPr/>
        </p:nvGraphicFramePr>
        <p:xfrm>
          <a:off x="1631505" y="762422"/>
          <a:ext cx="8928993" cy="3674688"/>
        </p:xfrm>
        <a:graphic>
          <a:graphicData uri="http://schemas.openxmlformats.org/drawingml/2006/table">
            <a:tbl>
              <a:tblPr/>
              <a:tblGrid>
                <a:gridCol w="1413561">
                  <a:extLst>
                    <a:ext uri="{9D8B030D-6E8A-4147-A177-3AD203B41FA5}">
                      <a16:colId xmlns:a16="http://schemas.microsoft.com/office/drawing/2014/main" val="1031090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985245184"/>
                    </a:ext>
                  </a:extLst>
                </a:gridCol>
                <a:gridCol w="1861188">
                  <a:extLst>
                    <a:ext uri="{9D8B030D-6E8A-4147-A177-3AD203B41FA5}">
                      <a16:colId xmlns:a16="http://schemas.microsoft.com/office/drawing/2014/main" val="39917345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89085439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930092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603166235"/>
                    </a:ext>
                  </a:extLst>
                </a:gridCol>
              </a:tblGrid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 volume [€]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93280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x^2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67314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220231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855167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71479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8138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029866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031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202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5877272"/>
            <a:ext cx="8856984" cy="504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/>
              <a:t>yhat(</a:t>
            </a:r>
            <a:r>
              <a:rPr lang="de-DE" sz="2200" dirty="0"/>
              <a:t>30)=</a:t>
            </a:r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Extrapolation </a:t>
            </a:r>
            <a:r>
              <a:rPr lang="de-DE" sz="3200" dirty="0" err="1"/>
              <a:t>for</a:t>
            </a:r>
            <a:r>
              <a:rPr lang="de-DE" sz="3200" dirty="0"/>
              <a:t> x=30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842177D2-B0A2-33D4-8620-98AFD2381E32}"/>
              </a:ext>
            </a:extLst>
          </p:cNvPr>
          <p:cNvGraphicFramePr>
            <a:graphicFrameLocks noGrp="1"/>
          </p:cNvGraphicFramePr>
          <p:nvPr/>
        </p:nvGraphicFramePr>
        <p:xfrm>
          <a:off x="1631505" y="762422"/>
          <a:ext cx="8928993" cy="3674688"/>
        </p:xfrm>
        <a:graphic>
          <a:graphicData uri="http://schemas.openxmlformats.org/drawingml/2006/table">
            <a:tbl>
              <a:tblPr/>
              <a:tblGrid>
                <a:gridCol w="1413561">
                  <a:extLst>
                    <a:ext uri="{9D8B030D-6E8A-4147-A177-3AD203B41FA5}">
                      <a16:colId xmlns:a16="http://schemas.microsoft.com/office/drawing/2014/main" val="1031090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985245184"/>
                    </a:ext>
                  </a:extLst>
                </a:gridCol>
                <a:gridCol w="1861188">
                  <a:extLst>
                    <a:ext uri="{9D8B030D-6E8A-4147-A177-3AD203B41FA5}">
                      <a16:colId xmlns:a16="http://schemas.microsoft.com/office/drawing/2014/main" val="39917345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89085439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930092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603166235"/>
                    </a:ext>
                  </a:extLst>
                </a:gridCol>
              </a:tblGrid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 volume [€]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93280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x^2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yhat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67314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220231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855167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71479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8138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029866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031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098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Regressions</a:t>
            </a:r>
            <a:r>
              <a:rPr lang="de-DE" sz="2400" dirty="0"/>
              <a:t> </a:t>
            </a:r>
            <a:r>
              <a:rPr lang="de-DE" sz="2400" dirty="0" err="1"/>
              <a:t>coefficient</a:t>
            </a:r>
            <a:r>
              <a:rPr lang="de-DE" sz="2400" dirty="0"/>
              <a:t> 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Slope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line</a:t>
            </a:r>
            <a:r>
              <a:rPr lang="de-DE" sz="2400" dirty="0"/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Determines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marginal </a:t>
            </a:r>
            <a:r>
              <a:rPr lang="de-DE" sz="2400" dirty="0" err="1"/>
              <a:t>effect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change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one</a:t>
            </a:r>
            <a:r>
              <a:rPr lang="de-DE" sz="2400" dirty="0"/>
              <a:t> </a:t>
            </a:r>
            <a:r>
              <a:rPr lang="de-DE" sz="2400" dirty="0" err="1"/>
              <a:t>unit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variable x </a:t>
            </a:r>
            <a:r>
              <a:rPr lang="de-DE" sz="2400" dirty="0" err="1"/>
              <a:t>onto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dependet</a:t>
            </a:r>
            <a:r>
              <a:rPr lang="de-DE" sz="2400" dirty="0"/>
              <a:t> variable 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Regressions</a:t>
            </a:r>
            <a:r>
              <a:rPr lang="de-DE" sz="2400" dirty="0"/>
              <a:t> </a:t>
            </a:r>
            <a:r>
              <a:rPr lang="de-DE" sz="2400" dirty="0" err="1"/>
              <a:t>coefficient</a:t>
            </a:r>
            <a:r>
              <a:rPr lang="de-DE" sz="2400" dirty="0"/>
              <a:t> 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value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dependent</a:t>
            </a:r>
            <a:r>
              <a:rPr lang="de-DE" sz="2400" dirty="0"/>
              <a:t> variable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variable x=0</a:t>
            </a:r>
          </a:p>
          <a:p>
            <a:pPr lvl="2"/>
            <a:r>
              <a:rPr lang="de-DE" sz="2400" dirty="0"/>
              <a:t> → </a:t>
            </a:r>
            <a:r>
              <a:rPr lang="de-DE" sz="2400" dirty="0" err="1"/>
              <a:t>intercept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vertical</a:t>
            </a:r>
            <a:r>
              <a:rPr lang="de-DE" sz="2400" dirty="0"/>
              <a:t> </a:t>
            </a:r>
            <a:r>
              <a:rPr lang="de-DE" sz="2400" dirty="0" err="1"/>
              <a:t>axes</a:t>
            </a:r>
            <a:br>
              <a:rPr lang="de-DE" sz="2400" dirty="0"/>
            </a:b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Regressions</a:t>
            </a:r>
            <a:r>
              <a:rPr lang="de-DE" sz="3200" dirty="0"/>
              <a:t> </a:t>
            </a:r>
            <a:r>
              <a:rPr lang="de-DE" sz="3200" dirty="0" err="1"/>
              <a:t>coefficients</a:t>
            </a:r>
            <a:endParaRPr lang="de-DE" sz="3200" dirty="0"/>
          </a:p>
          <a:p>
            <a:pPr algn="ctr"/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117293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Measures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linear </a:t>
            </a:r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This </a:t>
            </a:r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interpreted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one</a:t>
            </a:r>
            <a:r>
              <a:rPr lang="de-DE" sz="2400" dirty="0"/>
              <a:t> variable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quantitatively</a:t>
            </a:r>
            <a:r>
              <a:rPr lang="de-DE" sz="2400" dirty="0"/>
              <a:t> </a:t>
            </a:r>
            <a:r>
              <a:rPr lang="de-DE" sz="2400" dirty="0" err="1"/>
              <a:t>influencing</a:t>
            </a:r>
            <a:r>
              <a:rPr lang="de-DE" sz="2400" dirty="0"/>
              <a:t> </a:t>
            </a:r>
            <a:r>
              <a:rPr lang="de-DE" sz="2400" dirty="0" err="1"/>
              <a:t>another</a:t>
            </a:r>
            <a:r>
              <a:rPr lang="de-DE" sz="2400" dirty="0"/>
              <a:t> variable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an </a:t>
            </a:r>
            <a:r>
              <a:rPr lang="de-DE" sz="2400" dirty="0" err="1"/>
              <a:t>instrument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forecasting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Linear </a:t>
            </a:r>
            <a:r>
              <a:rPr lang="de-DE" sz="3200" dirty="0" err="1"/>
              <a:t>regression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48601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620688"/>
            <a:ext cx="8856984" cy="49685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In </a:t>
            </a:r>
            <a:r>
              <a:rPr lang="de-DE" sz="2800" dirty="0" err="1"/>
              <a:t>principle</a:t>
            </a:r>
            <a:r>
              <a:rPr lang="de-DE" sz="2800" dirty="0"/>
              <a:t> </a:t>
            </a:r>
            <a:r>
              <a:rPr lang="de-DE" sz="2800" dirty="0" err="1"/>
              <a:t>for</a:t>
            </a:r>
            <a:r>
              <a:rPr lang="de-DE" sz="2800" dirty="0"/>
              <a:t> all </a:t>
            </a:r>
            <a:r>
              <a:rPr lang="de-DE" sz="2800" dirty="0" err="1"/>
              <a:t>data</a:t>
            </a:r>
            <a:r>
              <a:rPr lang="de-DE" sz="2800" dirty="0"/>
              <a:t> </a:t>
            </a:r>
            <a:r>
              <a:rPr lang="de-DE" sz="2800" dirty="0" err="1"/>
              <a:t>sets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can</a:t>
            </a:r>
            <a:r>
              <a:rPr lang="de-DE" sz="2800" dirty="0"/>
              <a:t> </a:t>
            </a:r>
            <a:r>
              <a:rPr lang="de-DE" sz="2800" dirty="0" err="1"/>
              <a:t>calculate</a:t>
            </a:r>
            <a:r>
              <a:rPr lang="de-DE" sz="2800" dirty="0"/>
              <a:t> a </a:t>
            </a:r>
            <a:r>
              <a:rPr lang="de-DE" sz="2800" dirty="0" err="1"/>
              <a:t>regression</a:t>
            </a:r>
            <a:r>
              <a:rPr lang="de-DE" sz="2800" dirty="0"/>
              <a:t> </a:t>
            </a:r>
            <a:r>
              <a:rPr lang="de-DE" sz="2800" dirty="0" err="1"/>
              <a:t>line</a:t>
            </a:r>
            <a:r>
              <a:rPr lang="de-DE" sz="28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But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are</a:t>
            </a:r>
            <a:r>
              <a:rPr lang="de-DE" sz="2800" dirty="0"/>
              <a:t> also </a:t>
            </a:r>
            <a:r>
              <a:rPr lang="de-DE" sz="2800" dirty="0" err="1"/>
              <a:t>interested</a:t>
            </a:r>
            <a:r>
              <a:rPr lang="de-DE" sz="2800" dirty="0"/>
              <a:t> in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question</a:t>
            </a:r>
            <a:r>
              <a:rPr lang="de-DE" sz="2800" dirty="0"/>
              <a:t> </a:t>
            </a:r>
            <a:r>
              <a:rPr lang="de-DE" sz="2800" dirty="0" err="1"/>
              <a:t>meaningful</a:t>
            </a:r>
            <a:r>
              <a:rPr lang="de-DE" sz="2800" dirty="0"/>
              <a:t>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 </a:t>
            </a:r>
            <a:r>
              <a:rPr lang="de-DE" sz="2800" dirty="0" err="1"/>
              <a:t>calculated</a:t>
            </a:r>
            <a:r>
              <a:rPr lang="de-DE" sz="2800" dirty="0"/>
              <a:t> </a:t>
            </a:r>
            <a:r>
              <a:rPr lang="de-DE" sz="2800" dirty="0" err="1"/>
              <a:t>dependence</a:t>
            </a:r>
            <a:r>
              <a:rPr lang="de-DE" sz="2800" dirty="0"/>
              <a:t>?.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correlation</a:t>
            </a:r>
            <a:r>
              <a:rPr lang="de-DE" sz="2800" dirty="0"/>
              <a:t> </a:t>
            </a:r>
            <a:r>
              <a:rPr lang="de-DE" sz="2800" dirty="0" err="1"/>
              <a:t>analysis</a:t>
            </a:r>
            <a:r>
              <a:rPr lang="de-DE" sz="2800" dirty="0"/>
              <a:t>, wich </a:t>
            </a:r>
            <a:r>
              <a:rPr lang="de-DE" sz="2800" dirty="0" err="1"/>
              <a:t>gives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possibility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measure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strength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dependence</a:t>
            </a: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correlation</a:t>
            </a:r>
            <a:r>
              <a:rPr lang="de-DE" sz="2800" dirty="0"/>
              <a:t> </a:t>
            </a:r>
            <a:r>
              <a:rPr lang="de-DE" sz="2800" dirty="0" err="1"/>
              <a:t>coefficient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Bravais-Pearson </a:t>
            </a:r>
            <a:r>
              <a:rPr lang="de-DE" sz="2800" dirty="0" err="1"/>
              <a:t>which</a:t>
            </a:r>
            <a:r>
              <a:rPr lang="de-DE" sz="2800" dirty="0"/>
              <a:t>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/>
              <a:t>lying</a:t>
            </a:r>
            <a:r>
              <a:rPr lang="de-DE" sz="2800" dirty="0"/>
              <a:t> </a:t>
            </a:r>
            <a:r>
              <a:rPr lang="de-DE" sz="2800" dirty="0" err="1"/>
              <a:t>between</a:t>
            </a:r>
            <a:r>
              <a:rPr lang="de-DE" sz="2800" dirty="0"/>
              <a:t> -1 and +1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analysis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617166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1524000" y="476672"/>
                <a:ext cx="9144000" cy="587967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covariance is a measure of the joint variability of two random variables (X,Y), defined by: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i="1">
                              <a:latin typeface="Cambria Math" panose="02040503050406030204" pitchFamily="18" charset="0"/>
                            </a:rPr>
                            <m:t>cov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d>
                            </m:e>
                          </m:d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US" sz="2000" dirty="0"/>
              </a:p>
              <a:p>
                <a:r>
                  <a:rPr lang="en-US" sz="2000" dirty="0"/>
                  <a:t>	</a:t>
                </a:r>
              </a:p>
              <a:p>
                <a:r>
                  <a:rPr lang="en-US" sz="2000" dirty="0"/>
                  <a:t>		with the unbiased estimator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acc>
                                    <m:accPr>
                                      <m:chr m:val="̇"/>
                                      <m:ctrlPr>
                                        <a:rPr lang="en-US" sz="20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</m:acc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d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d>
                        </m:e>
                      </m:nary>
                    </m:oMath>
                  </m:oMathPara>
                </a14:m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If the greater values of X correspond with the greater values of Y the covariance is positive. In the opposite case, when the greater values of X correspond to the lesser values Y, the covariance is negative. The sign of the covariance shows the tendency in the linear relationship between the variables.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magnitude of the covariance can hardly be interpreted, since it is not normalized.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Therefore, we use the normalized version, called correlation coefficient, showing the strength of the linear relation.</a:t>
                </a:r>
                <a:endParaRPr lang="de-DE" sz="20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76672"/>
                <a:ext cx="9144000" cy="5879678"/>
              </a:xfrm>
              <a:prstGeom prst="rect">
                <a:avLst/>
              </a:prstGeom>
              <a:blipFill>
                <a:blip r:embed="rId2"/>
                <a:stretch>
                  <a:fillRect l="-600" t="-518" r="-1200" b="-114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67508" y="10795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Covariance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784650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1340768"/>
            <a:ext cx="8856984" cy="15841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 err="1"/>
              <a:t>Graphical</a:t>
            </a:r>
            <a:r>
              <a:rPr lang="de-DE" sz="2400" dirty="0"/>
              <a:t> </a:t>
            </a:r>
            <a:r>
              <a:rPr lang="de-DE" sz="2400" dirty="0" err="1"/>
              <a:t>representation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attributes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variables </a:t>
            </a:r>
            <a:r>
              <a:rPr lang="de-DE" sz="2400" dirty="0" err="1"/>
              <a:t>within</a:t>
            </a:r>
            <a:r>
              <a:rPr lang="de-DE" sz="2400" dirty="0"/>
              <a:t> a </a:t>
            </a:r>
            <a:r>
              <a:rPr lang="de-DE" sz="2400" dirty="0" err="1"/>
              <a:t>two</a:t>
            </a:r>
            <a:r>
              <a:rPr lang="de-DE" sz="2400" dirty="0"/>
              <a:t>-dimensional </a:t>
            </a:r>
            <a:r>
              <a:rPr lang="de-DE" sz="2400" dirty="0" err="1"/>
              <a:t>coordinate</a:t>
            </a:r>
            <a:r>
              <a:rPr lang="de-DE" sz="2400" dirty="0"/>
              <a:t>-system.</a:t>
            </a:r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Scatterplot</a:t>
            </a:r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BAD06EE1-B65D-2DC2-E372-88FFE23DF302}"/>
              </a:ext>
            </a:extLst>
          </p:cNvPr>
          <p:cNvGraphicFramePr>
            <a:graphicFrameLocks noGrp="1"/>
          </p:cNvGraphicFramePr>
          <p:nvPr/>
        </p:nvGraphicFramePr>
        <p:xfrm>
          <a:off x="1847528" y="3377571"/>
          <a:ext cx="8229602" cy="553198"/>
        </p:xfrm>
        <a:graphic>
          <a:graphicData uri="http://schemas.openxmlformats.org/drawingml/2006/table">
            <a:tbl>
              <a:tblPr/>
              <a:tblGrid>
                <a:gridCol w="1118828">
                  <a:extLst>
                    <a:ext uri="{9D8B030D-6E8A-4147-A177-3AD203B41FA5}">
                      <a16:colId xmlns:a16="http://schemas.microsoft.com/office/drawing/2014/main" val="263596210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73530835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07768765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411380204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74960097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141316355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16923189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23843109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174641731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71218958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832407647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49565751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740136369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83308994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35142701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91671695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422479527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684187527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96951799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188472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488814854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7174141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1967038339"/>
                    </a:ext>
                  </a:extLst>
                </a:gridCol>
              </a:tblGrid>
              <a:tr h="18647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81063"/>
                  </a:ext>
                </a:extLst>
              </a:tr>
              <a:tr h="18025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Order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1400828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Volume [€]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02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62392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4158036"/>
            <a:ext cx="8856984" cy="22122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General </a:t>
            </a:r>
            <a:r>
              <a:rPr lang="de-DE" sz="2400" dirty="0" err="1"/>
              <a:t>intervals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b="1" dirty="0"/>
              <a:t>R</a:t>
            </a:r>
          </a:p>
          <a:p>
            <a:r>
              <a:rPr lang="de-DE" sz="2400" dirty="0"/>
              <a:t>		(0,0;0,2)	→	</a:t>
            </a:r>
            <a:r>
              <a:rPr lang="de-DE" sz="2400" dirty="0" err="1"/>
              <a:t>almost</a:t>
            </a:r>
            <a:r>
              <a:rPr lang="de-DE" sz="2400" dirty="0"/>
              <a:t> </a:t>
            </a:r>
            <a:r>
              <a:rPr lang="de-DE" sz="2400" dirty="0" err="1"/>
              <a:t>no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[0,2;0,4)	→	</a:t>
            </a:r>
            <a:r>
              <a:rPr lang="de-DE" sz="2400" dirty="0" err="1"/>
              <a:t>low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[0,4;0,6)	→	medium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[0,6;0,8)	→	high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[0,8;1,0)	→	</a:t>
            </a:r>
            <a:r>
              <a:rPr lang="de-DE" sz="2400" dirty="0" err="1"/>
              <a:t>almost</a:t>
            </a:r>
            <a:r>
              <a:rPr lang="de-DE" sz="2400" dirty="0"/>
              <a:t> </a:t>
            </a:r>
            <a:r>
              <a:rPr lang="de-DE" sz="2400" dirty="0" err="1"/>
              <a:t>full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coefficient</a:t>
            </a:r>
            <a:endParaRPr lang="de-DE" sz="32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A383614-F8AD-49B3-95BD-BF1176473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996" y="737237"/>
            <a:ext cx="6708001" cy="3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518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coefficiant</a:t>
            </a:r>
            <a:r>
              <a:rPr lang="de-DE" sz="3200" dirty="0"/>
              <a:t> </a:t>
            </a:r>
            <a:r>
              <a:rPr lang="de-DE" sz="3200" dirty="0" err="1"/>
              <a:t>examples</a:t>
            </a:r>
            <a:r>
              <a:rPr lang="de-DE" sz="3200" dirty="0"/>
              <a:t>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7EB51631-25A7-4159-B8C2-816B507DC8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504" y="944724"/>
            <a:ext cx="8743902" cy="4968552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4C59F2B4-64BB-4FEF-A3BC-30CE85F11BD3}"/>
              </a:ext>
            </a:extLst>
          </p:cNvPr>
          <p:cNvSpPr txBox="1"/>
          <p:nvPr/>
        </p:nvSpPr>
        <p:spPr>
          <a:xfrm>
            <a:off x="2673152" y="1556792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/>
              <a:t>R=?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6887D88-77D4-4907-8CB1-9AB597959ABE}"/>
              </a:ext>
            </a:extLst>
          </p:cNvPr>
          <p:cNvSpPr txBox="1"/>
          <p:nvPr/>
        </p:nvSpPr>
        <p:spPr>
          <a:xfrm>
            <a:off x="6744072" y="1610853"/>
            <a:ext cx="532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R=?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C1EDBE1-3747-4E13-B5CC-B253D239EA83}"/>
              </a:ext>
            </a:extLst>
          </p:cNvPr>
          <p:cNvSpPr txBox="1"/>
          <p:nvPr/>
        </p:nvSpPr>
        <p:spPr>
          <a:xfrm>
            <a:off x="6489576" y="3933056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/>
              <a:t>R=?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75DF8FB-02C5-40F6-9F0F-BBD081C6D19E}"/>
              </a:ext>
            </a:extLst>
          </p:cNvPr>
          <p:cNvSpPr txBox="1"/>
          <p:nvPr/>
        </p:nvSpPr>
        <p:spPr>
          <a:xfrm flipH="1">
            <a:off x="2445365" y="3933057"/>
            <a:ext cx="532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R=?</a:t>
            </a:r>
          </a:p>
        </p:txBody>
      </p:sp>
    </p:spTree>
    <p:extLst>
      <p:ext uri="{BB962C8B-B14F-4D97-AF65-F5344CB8AC3E}">
        <p14:creationId xmlns:p14="http://schemas.microsoft.com/office/powerpoint/2010/main" val="74653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The </a:t>
            </a:r>
            <a:r>
              <a:rPr lang="de-DE" sz="2200" dirty="0" err="1"/>
              <a:t>squared</a:t>
            </a:r>
            <a:r>
              <a:rPr lang="de-DE" sz="2200" dirty="0"/>
              <a:t> </a:t>
            </a:r>
            <a:r>
              <a:rPr lang="de-DE" sz="2200" dirty="0" err="1"/>
              <a:t>correlation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R</a:t>
            </a:r>
            <a:r>
              <a:rPr lang="de-DE" sz="2200" baseline="30000" dirty="0"/>
              <a:t>2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called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determination</a:t>
            </a:r>
            <a:r>
              <a:rPr lang="de-DE" sz="2200" dirty="0"/>
              <a:t>.</a:t>
            </a:r>
            <a:endParaRPr lang="de-DE" sz="2200" baseline="30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In quantitative </a:t>
            </a:r>
            <a:r>
              <a:rPr lang="de-DE" sz="2200" dirty="0" err="1"/>
              <a:t>analysis</a:t>
            </a:r>
            <a:r>
              <a:rPr lang="de-DE" sz="2200" dirty="0"/>
              <a:t>, </a:t>
            </a:r>
            <a:r>
              <a:rPr lang="de-DE" sz="2200" dirty="0" err="1"/>
              <a:t>we</a:t>
            </a:r>
            <a:r>
              <a:rPr lang="de-DE" sz="2200" dirty="0"/>
              <a:t> </a:t>
            </a:r>
            <a:r>
              <a:rPr lang="de-DE" sz="2200" dirty="0" err="1"/>
              <a:t>often</a:t>
            </a:r>
            <a:r>
              <a:rPr lang="de-DE" sz="2200" dirty="0"/>
              <a:t> </a:t>
            </a:r>
            <a:r>
              <a:rPr lang="de-DE" sz="2200" dirty="0" err="1"/>
              <a:t>use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determination</a:t>
            </a:r>
            <a:r>
              <a:rPr lang="de-DE" sz="2200" dirty="0"/>
              <a:t> R</a:t>
            </a:r>
            <a:r>
              <a:rPr lang="de-DE" sz="2200" baseline="30000" dirty="0"/>
              <a:t>2</a:t>
            </a:r>
            <a:r>
              <a:rPr lang="de-DE" sz="2200" dirty="0"/>
              <a:t>, </a:t>
            </a:r>
            <a:r>
              <a:rPr lang="de-DE" sz="2200" dirty="0" err="1"/>
              <a:t>because</a:t>
            </a:r>
            <a:r>
              <a:rPr lang="de-DE" sz="2200" dirty="0"/>
              <a:t> </a:t>
            </a:r>
            <a:r>
              <a:rPr lang="de-DE" sz="2200" dirty="0" err="1"/>
              <a:t>it</a:t>
            </a:r>
            <a:r>
              <a:rPr lang="de-DE" sz="2200" dirty="0"/>
              <a:t> </a:t>
            </a:r>
            <a:r>
              <a:rPr lang="de-DE" sz="2200" dirty="0" err="1"/>
              <a:t>can</a:t>
            </a:r>
            <a:r>
              <a:rPr lang="de-DE" sz="2200" dirty="0"/>
              <a:t> </a:t>
            </a:r>
            <a:r>
              <a:rPr lang="de-DE" sz="2200" dirty="0" err="1"/>
              <a:t>be</a:t>
            </a:r>
            <a:r>
              <a:rPr lang="de-DE" sz="2200" dirty="0"/>
              <a:t> </a:t>
            </a:r>
            <a:r>
              <a:rPr lang="de-DE" sz="2200" dirty="0" err="1"/>
              <a:t>intuitively</a:t>
            </a:r>
            <a:r>
              <a:rPr lang="de-DE" sz="2200" dirty="0"/>
              <a:t> </a:t>
            </a:r>
            <a:r>
              <a:rPr lang="de-DE" sz="2200" dirty="0" err="1"/>
              <a:t>interpreted</a:t>
            </a:r>
            <a:endParaRPr lang="de-DE" sz="2200" baseline="30000" dirty="0"/>
          </a:p>
          <a:p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But R</a:t>
            </a:r>
            <a:r>
              <a:rPr lang="de-DE" sz="2200" baseline="30000" dirty="0"/>
              <a:t>2 </a:t>
            </a:r>
            <a:r>
              <a:rPr lang="de-DE" sz="2200" dirty="0" err="1"/>
              <a:t>does</a:t>
            </a:r>
            <a:r>
              <a:rPr lang="de-DE" sz="2200" dirty="0"/>
              <a:t> not </a:t>
            </a:r>
            <a:r>
              <a:rPr lang="de-DE" sz="2200" dirty="0" err="1"/>
              <a:t>distinguish</a:t>
            </a:r>
            <a:r>
              <a:rPr lang="de-DE" sz="2200" dirty="0"/>
              <a:t> </a:t>
            </a:r>
            <a:r>
              <a:rPr lang="de-DE" sz="2200" dirty="0" err="1"/>
              <a:t>between</a:t>
            </a:r>
            <a:r>
              <a:rPr lang="de-DE" sz="2200" dirty="0"/>
              <a:t> + and – </a:t>
            </a:r>
            <a:r>
              <a:rPr lang="de-DE" sz="2200" dirty="0" err="1"/>
              <a:t>anymore</a:t>
            </a:r>
            <a:r>
              <a:rPr lang="de-DE" sz="22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is</a:t>
            </a:r>
            <a:r>
              <a:rPr lang="de-DE" sz="2200" dirty="0"/>
              <a:t> in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interval</a:t>
            </a:r>
            <a:r>
              <a:rPr lang="de-DE" sz="2200" dirty="0"/>
              <a:t> [0,1]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grafical</a:t>
            </a:r>
            <a:r>
              <a:rPr lang="de-DE" sz="2200" dirty="0"/>
              <a:t> </a:t>
            </a:r>
            <a:r>
              <a:rPr lang="de-DE" sz="2200" dirty="0" err="1"/>
              <a:t>interpretation</a:t>
            </a:r>
            <a:r>
              <a:rPr lang="de-DE" sz="22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equals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proportion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variance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model</a:t>
            </a:r>
            <a:r>
              <a:rPr lang="de-DE" sz="2200" dirty="0"/>
              <a:t> in </a:t>
            </a:r>
            <a:r>
              <a:rPr lang="de-DE" sz="2200" dirty="0" err="1"/>
              <a:t>relation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total </a:t>
            </a:r>
            <a:r>
              <a:rPr lang="de-DE" sz="2200" dirty="0" err="1"/>
              <a:t>variance</a:t>
            </a:r>
            <a:r>
              <a:rPr lang="de-DE" sz="2200" dirty="0"/>
              <a:t>, i.e. </a:t>
            </a:r>
            <a:r>
              <a:rPr lang="de-DE" sz="2200" dirty="0" err="1"/>
              <a:t>how</a:t>
            </a:r>
            <a:r>
              <a:rPr lang="de-DE" sz="2200" dirty="0"/>
              <a:t> </a:t>
            </a:r>
            <a:r>
              <a:rPr lang="de-DE" sz="2200" dirty="0" err="1"/>
              <a:t>much</a:t>
            </a:r>
            <a:r>
              <a:rPr lang="de-DE" sz="2200" dirty="0"/>
              <a:t> </a:t>
            </a:r>
            <a:r>
              <a:rPr lang="de-DE" sz="2200" dirty="0" err="1"/>
              <a:t>percent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regression</a:t>
            </a:r>
            <a:r>
              <a:rPr lang="de-DE" sz="2200" dirty="0"/>
              <a:t> </a:t>
            </a:r>
            <a:r>
              <a:rPr lang="de-DE" sz="2200" dirty="0" err="1"/>
              <a:t>line</a:t>
            </a:r>
            <a:endParaRPr lang="de-DE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200" dirty="0"/>
              <a:t>(1-R</a:t>
            </a:r>
            <a:r>
              <a:rPr lang="de-DE" sz="2200" baseline="30000" dirty="0"/>
              <a:t>2</a:t>
            </a:r>
            <a:r>
              <a:rPr lang="de-DE" sz="2200" dirty="0"/>
              <a:t>) </a:t>
            </a:r>
            <a:r>
              <a:rPr lang="de-DE" sz="2200" dirty="0" err="1"/>
              <a:t>equals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proportion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Variance</a:t>
            </a:r>
            <a:r>
              <a:rPr lang="de-DE" sz="2200" dirty="0"/>
              <a:t> not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model</a:t>
            </a:r>
            <a:r>
              <a:rPr lang="de-DE" sz="2200" dirty="0"/>
              <a:t> in </a:t>
            </a:r>
            <a:r>
              <a:rPr lang="de-DE" sz="2200" dirty="0" err="1"/>
              <a:t>relation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total </a:t>
            </a:r>
            <a:r>
              <a:rPr lang="de-DE" sz="2200" dirty="0" err="1"/>
              <a:t>variance</a:t>
            </a:r>
            <a:r>
              <a:rPr lang="de-DE" sz="2200" dirty="0"/>
              <a:t>, and </a:t>
            </a:r>
            <a:r>
              <a:rPr lang="de-DE" sz="2200" dirty="0" err="1"/>
              <a:t>has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be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other</a:t>
            </a:r>
            <a:r>
              <a:rPr lang="de-DE" sz="2200" dirty="0"/>
              <a:t> </a:t>
            </a:r>
            <a:r>
              <a:rPr lang="de-DE" sz="2200" dirty="0" err="1"/>
              <a:t>influencing</a:t>
            </a:r>
            <a:r>
              <a:rPr lang="de-DE" sz="2200" dirty="0"/>
              <a:t> </a:t>
            </a:r>
            <a:r>
              <a:rPr lang="de-DE" sz="2200" dirty="0" err="1"/>
              <a:t>factors</a:t>
            </a:r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Coefficiant</a:t>
            </a:r>
            <a:r>
              <a:rPr lang="de-DE" sz="3200" dirty="0"/>
              <a:t>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determination</a:t>
            </a:r>
            <a:r>
              <a:rPr lang="de-DE" sz="3200" dirty="0"/>
              <a:t> R</a:t>
            </a:r>
            <a:r>
              <a:rPr lang="de-DE" sz="3200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834712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41FF87A6-C0B4-482F-AE39-C74170FCD8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22728" y="2786286"/>
          <a:ext cx="3233738" cy="194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beitsblatt" r:id="rId2" imgW="4572000" imgH="2743335" progId="Excel.Sheet.12">
                  <p:link updateAutomatic="1"/>
                </p:oleObj>
              </mc:Choice>
              <mc:Fallback>
                <p:oleObj name="Arbeitsblatt" r:id="rId2" imgW="4572000" imgH="2743335" progId="Excel.Sheet.12">
                  <p:link updateAutomatic="1"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41FF87A6-C0B4-482F-AE39-C74170FCD8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728" y="2786286"/>
                        <a:ext cx="3233738" cy="19407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39E4FE36-08C7-4E63-A4CF-8FD648E8F7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60942" y="767658"/>
          <a:ext cx="3233738" cy="194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beitsblatt" r:id="rId2" imgW="4572000" imgH="2743335" progId="Excel.Sheet.12">
                  <p:link updateAutomatic="1"/>
                </p:oleObj>
              </mc:Choice>
              <mc:Fallback>
                <p:oleObj name="Arbeitsblatt" r:id="rId2" imgW="4572000" imgH="2743335" progId="Excel.Sheet.12">
                  <p:link updateAutomatic="1"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39E4FE36-08C7-4E63-A4CF-8FD648E8F7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0942" y="767658"/>
                        <a:ext cx="3233738" cy="19407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0CF00B30-D826-46D5-825A-CDA358AE47D2}"/>
              </a:ext>
            </a:extLst>
          </p:cNvPr>
          <p:cNvSpPr txBox="1"/>
          <p:nvPr/>
        </p:nvSpPr>
        <p:spPr>
          <a:xfrm>
            <a:off x="2468724" y="1176729"/>
            <a:ext cx="1626468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550" dirty="0"/>
              <a:t>} </a:t>
            </a:r>
            <a:r>
              <a:rPr lang="de-DE" sz="1200" dirty="0" err="1"/>
              <a:t>Explained</a:t>
            </a:r>
            <a:r>
              <a:rPr lang="de-DE" sz="1200" dirty="0"/>
              <a:t>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ADA034D-D1E7-4C1D-848C-F0883DE9F0B8}"/>
              </a:ext>
            </a:extLst>
          </p:cNvPr>
          <p:cNvSpPr txBox="1"/>
          <p:nvPr/>
        </p:nvSpPr>
        <p:spPr>
          <a:xfrm>
            <a:off x="2468724" y="830918"/>
            <a:ext cx="2052228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50" dirty="0"/>
              <a:t>}</a:t>
            </a:r>
            <a:r>
              <a:rPr lang="de-DE" sz="1200" dirty="0"/>
              <a:t> Non </a:t>
            </a:r>
            <a:r>
              <a:rPr lang="de-DE" sz="1200" dirty="0" err="1"/>
              <a:t>explained</a:t>
            </a:r>
            <a:r>
              <a:rPr lang="de-DE" sz="1200" dirty="0"/>
              <a:t>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B875E66-76A6-4F57-B714-A41636CB7694}"/>
              </a:ext>
            </a:extLst>
          </p:cNvPr>
          <p:cNvSpPr txBox="1"/>
          <p:nvPr/>
        </p:nvSpPr>
        <p:spPr>
          <a:xfrm>
            <a:off x="4034898" y="155477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Mean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867AAAE-2628-4DB9-B850-03BAC4957339}"/>
              </a:ext>
            </a:extLst>
          </p:cNvPr>
          <p:cNvSpPr txBox="1"/>
          <p:nvPr/>
        </p:nvSpPr>
        <p:spPr>
          <a:xfrm>
            <a:off x="3944987" y="3546481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Mean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DC2A56-8192-4D97-B017-6479877D5D56}"/>
              </a:ext>
            </a:extLst>
          </p:cNvPr>
          <p:cNvSpPr txBox="1"/>
          <p:nvPr/>
        </p:nvSpPr>
        <p:spPr>
          <a:xfrm>
            <a:off x="1496616" y="960707"/>
            <a:ext cx="911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Total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811C80C-55DD-4FF4-9DBA-922FEA0486B4}"/>
              </a:ext>
            </a:extLst>
          </p:cNvPr>
          <p:cNvSpPr txBox="1"/>
          <p:nvPr/>
        </p:nvSpPr>
        <p:spPr>
          <a:xfrm>
            <a:off x="2252701" y="744681"/>
            <a:ext cx="508473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250" dirty="0"/>
              <a:t>{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721A04B-578C-4F06-A7D7-AA007A35C8A5}"/>
              </a:ext>
            </a:extLst>
          </p:cNvPr>
          <p:cNvSpPr>
            <a:spLocks noChangeAspect="1"/>
          </p:cNvSpPr>
          <p:nvPr/>
        </p:nvSpPr>
        <p:spPr>
          <a:xfrm>
            <a:off x="2567717" y="3280753"/>
            <a:ext cx="283500" cy="2835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CB3A8BB-CE7B-403D-94B6-F089EFDA48A4}"/>
              </a:ext>
            </a:extLst>
          </p:cNvPr>
          <p:cNvSpPr>
            <a:spLocks noChangeAspect="1"/>
          </p:cNvSpPr>
          <p:nvPr/>
        </p:nvSpPr>
        <p:spPr>
          <a:xfrm>
            <a:off x="2567717" y="2929753"/>
            <a:ext cx="351000" cy="3510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7EDFF7B-402B-4ED2-A0AC-4B4F0912528F}"/>
              </a:ext>
            </a:extLst>
          </p:cNvPr>
          <p:cNvSpPr>
            <a:spLocks noChangeAspect="1"/>
          </p:cNvSpPr>
          <p:nvPr/>
        </p:nvSpPr>
        <p:spPr>
          <a:xfrm>
            <a:off x="1933217" y="2929753"/>
            <a:ext cx="634500" cy="6345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D4E0D60-9562-4D7E-96B9-45717CF2464F}"/>
              </a:ext>
            </a:extLst>
          </p:cNvPr>
          <p:cNvSpPr txBox="1"/>
          <p:nvPr/>
        </p:nvSpPr>
        <p:spPr>
          <a:xfrm>
            <a:off x="3134897" y="2852678"/>
            <a:ext cx="16741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Non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654B6236-D8CF-4282-ABFD-230AF94942D1}"/>
              </a:ext>
            </a:extLst>
          </p:cNvPr>
          <p:cNvSpPr txBox="1"/>
          <p:nvPr/>
        </p:nvSpPr>
        <p:spPr>
          <a:xfrm>
            <a:off x="1755577" y="4367470"/>
            <a:ext cx="221323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50" dirty="0"/>
              <a:t>Total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of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6DF6D2C-0CAC-451F-AB11-F10B032B5E2A}"/>
              </a:ext>
            </a:extLst>
          </p:cNvPr>
          <p:cNvSpPr txBox="1"/>
          <p:nvPr/>
        </p:nvSpPr>
        <p:spPr>
          <a:xfrm>
            <a:off x="2948765" y="3962690"/>
            <a:ext cx="18603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D29FCFF2-BF6C-46FD-A10E-C5A858F7F08E}"/>
              </a:ext>
            </a:extLst>
          </p:cNvPr>
          <p:cNvCxnSpPr/>
          <p:nvPr/>
        </p:nvCxnSpPr>
        <p:spPr>
          <a:xfrm flipH="1" flipV="1">
            <a:off x="2250468" y="3314341"/>
            <a:ext cx="115279" cy="9181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2D976D29-A63C-4C72-801A-577AF268D9FC}"/>
              </a:ext>
            </a:extLst>
          </p:cNvPr>
          <p:cNvCxnSpPr/>
          <p:nvPr/>
        </p:nvCxnSpPr>
        <p:spPr>
          <a:xfrm flipH="1" flipV="1">
            <a:off x="2743217" y="3437161"/>
            <a:ext cx="823728" cy="5255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F75B0E66-F8E7-44FA-B4B6-DFBB1C18A27D}"/>
              </a:ext>
            </a:extLst>
          </p:cNvPr>
          <p:cNvCxnSpPr/>
          <p:nvPr/>
        </p:nvCxnSpPr>
        <p:spPr>
          <a:xfrm flipH="1">
            <a:off x="2743217" y="3029779"/>
            <a:ext cx="405318" cy="7547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9">
            <a:extLst>
              <a:ext uri="{FF2B5EF4-FFF2-40B4-BE49-F238E27FC236}">
                <a16:creationId xmlns:a16="http://schemas.microsoft.com/office/drawing/2014/main" id="{C817E664-7DD6-40E7-99F4-3F2FC01B5C38}"/>
              </a:ext>
            </a:extLst>
          </p:cNvPr>
          <p:cNvCxnSpPr/>
          <p:nvPr/>
        </p:nvCxnSpPr>
        <p:spPr>
          <a:xfrm flipH="1" flipV="1">
            <a:off x="2365747" y="3209597"/>
            <a:ext cx="2011289" cy="6286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18BE0A43-788A-3289-F755-1398ADBE7B72}"/>
                  </a:ext>
                </a:extLst>
              </p:cNvPr>
              <p:cNvSpPr txBox="1"/>
              <p:nvPr/>
            </p:nvSpPr>
            <p:spPr>
              <a:xfrm>
                <a:off x="5534727" y="1238022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de-DE" i="1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̂"/>
                            <m:ctrlP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/>
                  <a:t>	 not </a:t>
                </a:r>
                <a:r>
                  <a:rPr lang="de-DE" dirty="0" err="1"/>
                  <a:t>explained</a:t>
                </a:r>
                <a:r>
                  <a:rPr lang="de-DE" dirty="0"/>
                  <a:t>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18BE0A43-788A-3289-F755-1398ADBE7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727" y="1238022"/>
                <a:ext cx="4485323" cy="369332"/>
              </a:xfrm>
              <a:prstGeom prst="rect">
                <a:avLst/>
              </a:prstGeom>
              <a:blipFill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9B5FC4FE-FA9A-7738-3CDE-B9B8077A2AE9}"/>
                  </a:ext>
                </a:extLst>
              </p:cNvPr>
              <p:cNvSpPr txBox="1"/>
              <p:nvPr/>
            </p:nvSpPr>
            <p:spPr>
              <a:xfrm>
                <a:off x="5481128" y="1639409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de-DE" dirty="0"/>
                  <a:t>	total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9B5FC4FE-FA9A-7738-3CDE-B9B8077A2A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128" y="1639409"/>
                <a:ext cx="4485323" cy="369332"/>
              </a:xfrm>
              <a:prstGeom prst="rect">
                <a:avLst/>
              </a:prstGeom>
              <a:blipFill>
                <a:blip r:embed="rId6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42D3C0AC-9722-5A51-5527-245F0306D4A0}"/>
                  </a:ext>
                </a:extLst>
              </p:cNvPr>
              <p:cNvSpPr txBox="1"/>
              <p:nvPr/>
            </p:nvSpPr>
            <p:spPr>
              <a:xfrm>
                <a:off x="5481129" y="804338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i="1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de-DE" dirty="0"/>
                  <a:t>	 </a:t>
                </a:r>
                <a:r>
                  <a:rPr lang="de-DE" dirty="0" err="1"/>
                  <a:t>explained</a:t>
                </a:r>
                <a:r>
                  <a:rPr lang="de-DE" dirty="0"/>
                  <a:t>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42D3C0AC-9722-5A51-5527-245F0306D4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129" y="804338"/>
                <a:ext cx="4485323" cy="369332"/>
              </a:xfrm>
              <a:prstGeom prst="rect">
                <a:avLst/>
              </a:prstGeom>
              <a:blipFill>
                <a:blip r:embed="rId7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85D4DF3B-4A58-DA06-ACC6-0967B9692AA4}"/>
                  </a:ext>
                </a:extLst>
              </p:cNvPr>
              <p:cNvSpPr txBox="1"/>
              <p:nvPr/>
            </p:nvSpPr>
            <p:spPr>
              <a:xfrm>
                <a:off x="5091486" y="2148681"/>
                <a:ext cx="4771351" cy="848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 i="1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85D4DF3B-4A58-DA06-ACC6-0967B9692A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1486" y="2148681"/>
                <a:ext cx="4771351" cy="8485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2FF7F768-EDBF-6D44-7A42-7B4EF7FE5D83}"/>
                  </a:ext>
                </a:extLst>
              </p:cNvPr>
              <p:cNvSpPr txBox="1"/>
              <p:nvPr/>
            </p:nvSpPr>
            <p:spPr>
              <a:xfrm>
                <a:off x="2065550" y="5047498"/>
                <a:ext cx="6766754" cy="7380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DE" sz="2000" dirty="0" err="1">
                    <a:solidFill>
                      <a:srgbClr val="836967"/>
                    </a:solidFill>
                  </a:rPr>
                  <a:t>Coefficiant</a:t>
                </a:r>
                <a:r>
                  <a:rPr lang="de-DE" sz="2000" dirty="0">
                    <a:solidFill>
                      <a:srgbClr val="836967"/>
                    </a:solidFill>
                  </a:rPr>
                  <a:t> </a:t>
                </a:r>
                <a:r>
                  <a:rPr lang="de-DE" sz="2000" dirty="0" err="1">
                    <a:solidFill>
                      <a:srgbClr val="836967"/>
                    </a:solidFill>
                  </a:rPr>
                  <a:t>of</a:t>
                </a:r>
                <a:r>
                  <a:rPr lang="de-DE" sz="2000" dirty="0">
                    <a:solidFill>
                      <a:srgbClr val="836967"/>
                    </a:solidFill>
                  </a:rPr>
                  <a:t> </a:t>
                </a:r>
                <a:r>
                  <a:rPr lang="de-DE" sz="2000" dirty="0" err="1">
                    <a:solidFill>
                      <a:srgbClr val="836967"/>
                    </a:solidFill>
                  </a:rPr>
                  <a:t>determination</a:t>
                </a:r>
                <a:r>
                  <a:rPr lang="de-DE" sz="20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0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0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de-DE" sz="20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000" i="1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0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grow m:val="on"/>
                            <m:ctrlPr>
                              <a:rPr lang="de-DE" sz="20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de-DE" sz="20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de-DE" sz="20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de-DE" sz="20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de-DE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de-DE" sz="2000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000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acc>
                                      <m:accPr>
                                        <m:chr m:val="̂"/>
                                        <m:ctrlPr>
                                          <a:rPr lang="de-DE" sz="2000" i="1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de-DE" sz="2000" i="1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de-DE" sz="2000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de-DE" sz="2000" i="1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de-DE" sz="2000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sz="2000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  <m:r>
                                  <a:rPr lang="de-DE" sz="20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de-DE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grow m:val="on"/>
                            <m:ctrlPr>
                              <a:rPr lang="de-DE" sz="20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de-DE" sz="20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de-DE" sz="20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de-DE" sz="20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de-DE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de-DE" sz="2000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de-DE" sz="2000" i="1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000" i="1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de-DE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de-DE" sz="20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de-DE" sz="20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̂"/>
                                        <m:ctrlPr>
                                          <a:rPr lang="de-DE" sz="2000" i="1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de-DE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de-DE" sz="20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de-DE" sz="20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de-DE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den>
                    </m:f>
                  </m:oMath>
                </a14:m>
                <a:endParaRPr lang="de-DE" sz="2000" dirty="0"/>
              </a:p>
            </p:txBody>
          </p:sp>
        </mc:Choice>
        <mc:Fallback xmlns="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2FF7F768-EDBF-6D44-7A42-7B4EF7FE5D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5550" y="5047498"/>
                <a:ext cx="6766754" cy="738023"/>
              </a:xfrm>
              <a:prstGeom prst="rect">
                <a:avLst/>
              </a:prstGeom>
              <a:blipFill>
                <a:blip r:embed="rId9"/>
                <a:stretch>
                  <a:fillRect l="-9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feld 26">
            <a:extLst>
              <a:ext uri="{FF2B5EF4-FFF2-40B4-BE49-F238E27FC236}">
                <a16:creationId xmlns:a16="http://schemas.microsoft.com/office/drawing/2014/main" id="{51BF822C-B2B3-46A5-0565-2458AC866218}"/>
              </a:ext>
            </a:extLst>
          </p:cNvPr>
          <p:cNvSpPr txBox="1"/>
          <p:nvPr/>
        </p:nvSpPr>
        <p:spPr>
          <a:xfrm>
            <a:off x="8207828" y="3246941"/>
            <a:ext cx="230062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CF993E5-1EDB-EC91-E227-D0F8F18397C9}"/>
              </a:ext>
            </a:extLst>
          </p:cNvPr>
          <p:cNvSpPr txBox="1"/>
          <p:nvPr/>
        </p:nvSpPr>
        <p:spPr>
          <a:xfrm>
            <a:off x="6582942" y="3591340"/>
            <a:ext cx="2546632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not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647B2A57-262C-56E5-B4E6-9A007C6F89B5}"/>
              </a:ext>
            </a:extLst>
          </p:cNvPr>
          <p:cNvSpPr txBox="1"/>
          <p:nvPr/>
        </p:nvSpPr>
        <p:spPr>
          <a:xfrm>
            <a:off x="4982860" y="3314341"/>
            <a:ext cx="184988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total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50889F2C-D103-F101-D15E-6A5FDBD345EF}"/>
              </a:ext>
            </a:extLst>
          </p:cNvPr>
          <p:cNvCxnSpPr>
            <a:cxnSpLocks/>
            <a:stCxn id="30" idx="0"/>
          </p:cNvCxnSpPr>
          <p:nvPr/>
        </p:nvCxnSpPr>
        <p:spPr>
          <a:xfrm flipV="1">
            <a:off x="5907800" y="2929753"/>
            <a:ext cx="241798" cy="384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5F8168EB-E408-5BC9-5271-9FE15376CA63}"/>
              </a:ext>
            </a:extLst>
          </p:cNvPr>
          <p:cNvCxnSpPr>
            <a:cxnSpLocks/>
          </p:cNvCxnSpPr>
          <p:nvPr/>
        </p:nvCxnSpPr>
        <p:spPr>
          <a:xfrm flipV="1">
            <a:off x="7582537" y="2928914"/>
            <a:ext cx="0" cy="560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91FC4725-3BA1-CC5B-4152-47E8C07F7E6C}"/>
              </a:ext>
            </a:extLst>
          </p:cNvPr>
          <p:cNvCxnSpPr>
            <a:cxnSpLocks/>
            <a:stCxn id="27" idx="0"/>
          </p:cNvCxnSpPr>
          <p:nvPr/>
        </p:nvCxnSpPr>
        <p:spPr>
          <a:xfrm flipH="1" flipV="1">
            <a:off x="8957626" y="2852677"/>
            <a:ext cx="400512" cy="394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>
            <a:extLst>
              <a:ext uri="{FF2B5EF4-FFF2-40B4-BE49-F238E27FC236}">
                <a16:creationId xmlns:a16="http://schemas.microsoft.com/office/drawing/2014/main" id="{0D15F2E6-2EB4-4451-E8BB-0EF981392393}"/>
              </a:ext>
            </a:extLst>
          </p:cNvPr>
          <p:cNvSpPr txBox="1"/>
          <p:nvPr/>
        </p:nvSpPr>
        <p:spPr>
          <a:xfrm>
            <a:off x="1667508" y="-27384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Coefficiant of determination </a:t>
            </a:r>
            <a:r>
              <a:rPr lang="de-DE" sz="3200" dirty="0"/>
              <a:t>R</a:t>
            </a:r>
            <a:r>
              <a:rPr lang="de-DE" sz="3200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647847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515719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Coefficiant of determination </a:t>
            </a:r>
            <a:r>
              <a:rPr lang="de-DE" sz="3200" dirty="0"/>
              <a:t>R</a:t>
            </a:r>
            <a:r>
              <a:rPr lang="de-DE" sz="3200" baseline="300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/>
              <p:cNvGraphicFramePr>
                <a:graphicFrameLocks noGrp="1"/>
              </p:cNvGraphicFramePr>
              <p:nvPr/>
            </p:nvGraphicFramePr>
            <p:xfrm>
              <a:off x="3048000" y="1397000"/>
              <a:ext cx="6096000" cy="29667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sz="18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(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oMath>
                          </a14:m>
                          <a:r>
                            <a:rPr lang="de-DE" sz="1800" dirty="0"/>
                            <a:t>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sz="1800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de-DE" sz="1800" b="0" i="1" baseline="30000" smtClean="0">
                                  <a:latin typeface="Cambria Math"/>
                                </a:rPr>
                                <m:t>2</m:t>
                              </m:r>
                            </m:oMath>
                          </a14:m>
                          <a:endParaRPr lang="de-DE" sz="1800" baseline="30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(y-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sz="1800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de-DE" sz="1800" b="0" i="1" baseline="30000" smtClean="0">
                                  <a:latin typeface="Cambria Math"/>
                                </a:rPr>
                                <m:t>2</m:t>
                              </m:r>
                            </m:oMath>
                          </a14:m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6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Gesamt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/>
              <p:cNvGraphicFramePr>
                <a:graphicFrameLocks noGrp="1"/>
              </p:cNvGraphicFramePr>
              <p:nvPr/>
            </p:nvGraphicFramePr>
            <p:xfrm>
              <a:off x="3048000" y="1397000"/>
              <a:ext cx="6096000" cy="29667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599" t="-8197" r="-201198" b="-7360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3012" t="-8197" r="-102410" b="-7360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0000" t="-8197" r="-1796" b="-73606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6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Gesamt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feld 5"/>
          <p:cNvSpPr txBox="1"/>
          <p:nvPr/>
        </p:nvSpPr>
        <p:spPr>
          <a:xfrm>
            <a:off x="2279576" y="6021288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R</a:t>
            </a:r>
            <a:r>
              <a:rPr lang="de-DE" sz="2800" baseline="30000" dirty="0"/>
              <a:t>2</a:t>
            </a:r>
            <a:r>
              <a:rPr lang="de-DE" sz="2800" dirty="0"/>
              <a:t>=				R=	</a:t>
            </a:r>
          </a:p>
        </p:txBody>
      </p:sp>
    </p:spTree>
    <p:extLst>
      <p:ext uri="{BB962C8B-B14F-4D97-AF65-F5344CB8AC3E}">
        <p14:creationId xmlns:p14="http://schemas.microsoft.com/office/powerpoint/2010/main" val="1668271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1631504" y="764704"/>
                <a:ext cx="8856984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 </a:t>
                </a:r>
                <a:r>
                  <a:rPr lang="de-DE" sz="2400" dirty="0" err="1"/>
                  <a:t>measures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strengh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two</a:t>
                </a:r>
                <a:r>
                  <a:rPr lang="de-DE" sz="2400" dirty="0"/>
                  <a:t> variables X and Y.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can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interpreted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proportion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expained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linear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 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= 0,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linear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model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given</a:t>
                </a:r>
                <a:r>
                  <a:rPr lang="de-DE" sz="2400" dirty="0"/>
                  <a:t> just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constant</a:t>
                </a:r>
                <a:r>
                  <a:rPr lang="de-DE" sz="2400" dirty="0"/>
                  <a:t> a und b=0</a:t>
                </a:r>
              </a:p>
              <a:p>
                <a:pPr lvl="1"/>
                <a:r>
                  <a:rPr lang="de-DE" sz="2400" dirty="0"/>
                  <a:t>→	The </a:t>
                </a:r>
                <a:r>
                  <a:rPr lang="de-DE" sz="2400" dirty="0" err="1"/>
                  <a:t>change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independent</a:t>
                </a:r>
                <a:r>
                  <a:rPr lang="de-DE" sz="2400" dirty="0"/>
                  <a:t> variable X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no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influence</a:t>
                </a:r>
                <a:r>
                  <a:rPr lang="de-DE" sz="2400" dirty="0"/>
                  <a:t>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dependent</a:t>
                </a:r>
                <a:r>
                  <a:rPr lang="de-DE" sz="2400" dirty="0"/>
                  <a:t> variable Y</a:t>
                </a:r>
              </a:p>
              <a:p>
                <a:pPr lvl="1"/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= 1, </a:t>
                </a:r>
                <a:r>
                  <a:rPr lang="de-DE" sz="2400" dirty="0" err="1"/>
                  <a:t>then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r>
                  <a:rPr lang="de-DE" sz="2400" dirty="0"/>
                  <a:t> fully </a:t>
                </a:r>
                <a:r>
                  <a:rPr lang="de-DE" sz="2400" dirty="0" err="1"/>
                  <a:t>explains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X and Y and </a:t>
                </a:r>
                <a:r>
                  <a:rPr lang="de-DE" sz="2400" dirty="0" err="1"/>
                  <a:t>we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have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a</m:t>
                    </m:r>
                    <m:r>
                      <a:rPr lang="de-DE" sz="240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bx</m:t>
                    </m:r>
                  </m:oMath>
                </a14:m>
                <a:r>
                  <a:rPr lang="de-DE" sz="2400" baseline="-25000" dirty="0"/>
                  <a:t>i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𝑦𝑖</m:t>
                    </m:r>
                  </m:oMath>
                </a14:m>
                <a:endParaRPr lang="de-DE" sz="2400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764704"/>
                <a:ext cx="8856984" cy="5976664"/>
              </a:xfrm>
              <a:prstGeom prst="rect">
                <a:avLst/>
              </a:prstGeom>
              <a:blipFill>
                <a:blip r:embed="rId2"/>
                <a:stretch>
                  <a:fillRect l="-964" t="-8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Interpretation </a:t>
            </a:r>
            <a:r>
              <a:rPr lang="de-DE" sz="3200" dirty="0" err="1"/>
              <a:t>of</a:t>
            </a:r>
            <a:r>
              <a:rPr lang="de-DE" sz="3200" dirty="0"/>
              <a:t> R</a:t>
            </a:r>
            <a:r>
              <a:rPr lang="de-DE" sz="3200" baseline="30000" dirty="0"/>
              <a:t>2</a:t>
            </a:r>
          </a:p>
          <a:p>
            <a:pPr algn="ctr"/>
            <a:endParaRPr lang="de-DE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2868526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1052736"/>
            <a:ext cx="8856984" cy="9361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X-</a:t>
            </a:r>
            <a:r>
              <a:rPr lang="de-DE" sz="2400" dirty="0" err="1"/>
              <a:t>coordinate</a:t>
            </a:r>
            <a:r>
              <a:rPr lang="de-DE" sz="2400" dirty="0"/>
              <a:t>:	</a:t>
            </a:r>
            <a:r>
              <a:rPr lang="de-DE" sz="2400" dirty="0" err="1"/>
              <a:t>order</a:t>
            </a:r>
            <a:endParaRPr lang="de-DE" sz="2400" dirty="0"/>
          </a:p>
          <a:p>
            <a:r>
              <a:rPr lang="de-DE" sz="2400" dirty="0"/>
              <a:t>Y-</a:t>
            </a:r>
            <a:r>
              <a:rPr lang="de-DE" sz="2400" dirty="0" err="1"/>
              <a:t>coordinate</a:t>
            </a:r>
            <a:r>
              <a:rPr lang="de-DE" sz="2400" dirty="0"/>
              <a:t>:	Volume [Euro]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Scatterplot</a:t>
            </a:r>
          </a:p>
        </p:txBody>
      </p:sp>
    </p:spTree>
    <p:extLst>
      <p:ext uri="{BB962C8B-B14F-4D97-AF65-F5344CB8AC3E}">
        <p14:creationId xmlns:p14="http://schemas.microsoft.com/office/powerpoint/2010/main" val="2907876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22322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 err="1"/>
              <a:t>Example</a:t>
            </a:r>
            <a:r>
              <a:rPr lang="de-DE" sz="2400" dirty="0"/>
              <a:t> 2:</a:t>
            </a:r>
          </a:p>
          <a:p>
            <a:endParaRPr lang="de-DE" sz="2400" dirty="0"/>
          </a:p>
          <a:p>
            <a:r>
              <a:rPr lang="de-DE" sz="2400" dirty="0"/>
              <a:t>A </a:t>
            </a:r>
            <a:r>
              <a:rPr lang="de-DE" sz="2400" dirty="0" err="1"/>
              <a:t>company</a:t>
            </a:r>
            <a:r>
              <a:rPr lang="de-DE" sz="2400" dirty="0"/>
              <a:t> </a:t>
            </a:r>
            <a:r>
              <a:rPr lang="de-DE" sz="2400" dirty="0" err="1"/>
              <a:t>wants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know</a:t>
            </a:r>
            <a:r>
              <a:rPr lang="de-DE" sz="2400" dirty="0"/>
              <a:t> </a:t>
            </a:r>
            <a:r>
              <a:rPr lang="de-DE" sz="2400" dirty="0" err="1"/>
              <a:t>how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sales</a:t>
            </a:r>
            <a:r>
              <a:rPr lang="de-DE" sz="2400" dirty="0"/>
              <a:t> </a:t>
            </a:r>
            <a:r>
              <a:rPr lang="de-DE" sz="2400" dirty="0" err="1"/>
              <a:t>volume</a:t>
            </a:r>
            <a:r>
              <a:rPr lang="de-DE" sz="2400" dirty="0"/>
              <a:t> </a:t>
            </a:r>
            <a:r>
              <a:rPr lang="de-DE" sz="2400" dirty="0" err="1"/>
              <a:t>depends</a:t>
            </a:r>
            <a:r>
              <a:rPr lang="de-DE" sz="2400" dirty="0"/>
              <a:t> on </a:t>
            </a:r>
            <a:r>
              <a:rPr lang="de-DE" sz="2400" dirty="0" err="1"/>
              <a:t>visits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representatives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r>
              <a:rPr lang="de-DE" sz="2400" dirty="0"/>
              <a:t>The </a:t>
            </a:r>
            <a:r>
              <a:rPr lang="de-DE" sz="2400" dirty="0" err="1"/>
              <a:t>company</a:t>
            </a:r>
            <a:r>
              <a:rPr lang="de-DE" sz="2400" dirty="0"/>
              <a:t> </a:t>
            </a:r>
            <a:r>
              <a:rPr lang="de-DE" sz="2400" dirty="0" err="1"/>
              <a:t>has</a:t>
            </a:r>
            <a:r>
              <a:rPr lang="de-DE" sz="2400" dirty="0"/>
              <a:t> </a:t>
            </a:r>
            <a:r>
              <a:rPr lang="de-DE" sz="2400" dirty="0" err="1"/>
              <a:t>collected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following</a:t>
            </a:r>
            <a:r>
              <a:rPr lang="de-DE" sz="2400" dirty="0"/>
              <a:t> </a:t>
            </a:r>
            <a:r>
              <a:rPr lang="de-DE" sz="2400" dirty="0" err="1"/>
              <a:t>data</a:t>
            </a:r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Linear Regression</a:t>
            </a:r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5F3D9C05-60EC-9650-BAB7-626D1412F8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15680" y="3121274"/>
          <a:ext cx="4807485" cy="23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3060626" imgH="1479594" progId="Excel.Sheet.12">
                  <p:embed/>
                </p:oleObj>
              </mc:Choice>
              <mc:Fallback>
                <p:oleObj name="Worksheet" r:id="rId2" imgW="3060626" imgH="1479594" progId="Excel.Sheet.12">
                  <p:embed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5F3D9C05-60EC-9650-BAB7-626D1412F8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15680" y="3121274"/>
                        <a:ext cx="4807485" cy="232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EB6A4D82-1B95-A406-5728-8026FB3A0ED7}"/>
              </a:ext>
            </a:extLst>
          </p:cNvPr>
          <p:cNvSpPr txBox="1"/>
          <p:nvPr/>
        </p:nvSpPr>
        <p:spPr>
          <a:xfrm>
            <a:off x="1560004" y="5877272"/>
            <a:ext cx="87844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 err="1"/>
              <a:t>We</a:t>
            </a:r>
            <a:r>
              <a:rPr lang="de-DE" dirty="0"/>
              <a:t> also </a:t>
            </a:r>
            <a:r>
              <a:rPr lang="de-DE" dirty="0" err="1"/>
              <a:t>want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answer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, </a:t>
            </a:r>
            <a:r>
              <a:rPr lang="de-DE" dirty="0" err="1"/>
              <a:t>from</a:t>
            </a:r>
            <a:r>
              <a:rPr lang="de-DE" dirty="0"/>
              <a:t> a </a:t>
            </a:r>
            <a:r>
              <a:rPr lang="de-DE" dirty="0" err="1"/>
              <a:t>descriptive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view</a:t>
            </a:r>
            <a:r>
              <a:rPr lang="de-DE" dirty="0"/>
              <a:t>,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sales</a:t>
            </a:r>
            <a:r>
              <a:rPr lang="de-DE" dirty="0"/>
              <a:t> </a:t>
            </a:r>
            <a:r>
              <a:rPr lang="de-DE" dirty="0" err="1"/>
              <a:t>volume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expect</a:t>
            </a:r>
            <a:r>
              <a:rPr lang="de-DE" dirty="0"/>
              <a:t>,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increase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visits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x=30</a:t>
            </a:r>
          </a:p>
        </p:txBody>
      </p:sp>
    </p:spTree>
    <p:extLst>
      <p:ext uri="{BB962C8B-B14F-4D97-AF65-F5344CB8AC3E}">
        <p14:creationId xmlns:p14="http://schemas.microsoft.com/office/powerpoint/2010/main" val="900108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Via a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want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analyse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distinguish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a </a:t>
            </a:r>
            <a:r>
              <a:rPr lang="de-DE" sz="2400" dirty="0" err="1"/>
              <a:t>dependent</a:t>
            </a:r>
            <a:r>
              <a:rPr lang="de-DE" sz="2400" dirty="0"/>
              <a:t> variable (y) and an </a:t>
            </a:r>
            <a:r>
              <a:rPr lang="de-DE" sz="2400" dirty="0" err="1"/>
              <a:t>independent</a:t>
            </a:r>
            <a:r>
              <a:rPr lang="de-DE" sz="2400" dirty="0"/>
              <a:t> variable (x)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(x) </a:t>
            </a:r>
            <a:r>
              <a:rPr lang="de-DE" sz="2400" dirty="0" err="1"/>
              <a:t>is</a:t>
            </a:r>
            <a:r>
              <a:rPr lang="de-DE" sz="2400" dirty="0"/>
              <a:t> also </a:t>
            </a:r>
            <a:r>
              <a:rPr lang="de-DE" sz="2400" dirty="0" err="1"/>
              <a:t>called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explanatory</a:t>
            </a:r>
            <a:r>
              <a:rPr lang="de-DE" sz="2400" dirty="0"/>
              <a:t> variable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A </a:t>
            </a:r>
            <a:r>
              <a:rPr lang="de-DE" sz="2400" dirty="0" err="1"/>
              <a:t>change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(x) </a:t>
            </a:r>
            <a:r>
              <a:rPr lang="de-DE" sz="2400" dirty="0" err="1"/>
              <a:t>implicates</a:t>
            </a:r>
            <a:r>
              <a:rPr lang="de-DE" sz="2400" dirty="0"/>
              <a:t> a </a:t>
            </a:r>
            <a:r>
              <a:rPr lang="de-DE" sz="2400" dirty="0" err="1"/>
              <a:t>change</a:t>
            </a:r>
            <a:r>
              <a:rPr lang="de-DE" sz="2400" dirty="0"/>
              <a:t> (y)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defines</a:t>
            </a:r>
            <a:r>
              <a:rPr lang="de-DE" sz="2400" dirty="0"/>
              <a:t> an </a:t>
            </a:r>
            <a:r>
              <a:rPr lang="de-DE" sz="2400" dirty="0" err="1"/>
              <a:t>empirical</a:t>
            </a:r>
            <a:r>
              <a:rPr lang="de-DE" sz="2400" dirty="0"/>
              <a:t> Die lineare Regression stellt  einen solchen empirisch beobachteten  </a:t>
            </a:r>
            <a:r>
              <a:rPr lang="de-DE" sz="2400" dirty="0" err="1"/>
              <a:t>relation</a:t>
            </a:r>
            <a:r>
              <a:rPr lang="de-DE" sz="2400" dirty="0"/>
              <a:t> via a linear </a:t>
            </a:r>
            <a:r>
              <a:rPr lang="de-DE" sz="2400" dirty="0" err="1"/>
              <a:t>function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i.e. y = f(x) = 3 + 2x 		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generally</a:t>
            </a:r>
            <a:r>
              <a:rPr lang="de-DE" sz="2400" dirty="0"/>
              <a:t> 	 y = a + </a:t>
            </a:r>
            <a:r>
              <a:rPr lang="de-DE" sz="2400" dirty="0" err="1"/>
              <a:t>bx</a:t>
            </a:r>
            <a:r>
              <a:rPr lang="de-DE" sz="2400" dirty="0"/>
              <a:t> </a:t>
            </a:r>
          </a:p>
          <a:p>
            <a:r>
              <a:rPr lang="de-DE" sz="2400" dirty="0"/>
              <a:t> 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Linear Regression</a:t>
            </a:r>
          </a:p>
        </p:txBody>
      </p:sp>
    </p:spTree>
    <p:extLst>
      <p:ext uri="{BB962C8B-B14F-4D97-AF65-F5344CB8AC3E}">
        <p14:creationId xmlns:p14="http://schemas.microsoft.com/office/powerpoint/2010/main" val="488915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44624"/>
            <a:ext cx="8856984" cy="86183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Simple </a:t>
            </a:r>
            <a:r>
              <a:rPr lang="de-DE" sz="2600" dirty="0" err="1"/>
              <a:t>Examples</a:t>
            </a:r>
            <a:r>
              <a:rPr lang="de-DE" sz="2600" dirty="0"/>
              <a:t>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063552" y="6095038"/>
            <a:ext cx="8182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Determine</a:t>
            </a:r>
            <a:r>
              <a:rPr lang="de-DE" dirty="0"/>
              <a:t> </a:t>
            </a:r>
            <a:r>
              <a:rPr lang="de-DE" dirty="0" err="1"/>
              <a:t>graphically</a:t>
            </a:r>
            <a:r>
              <a:rPr lang="de-DE" dirty="0"/>
              <a:t> a </a:t>
            </a:r>
            <a:r>
              <a:rPr lang="de-DE" dirty="0" err="1"/>
              <a:t>regression</a:t>
            </a:r>
            <a:r>
              <a:rPr lang="de-DE" dirty="0"/>
              <a:t>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blue</a:t>
            </a:r>
            <a:r>
              <a:rPr lang="de-DE" dirty="0"/>
              <a:t> and </a:t>
            </a:r>
            <a:r>
              <a:rPr lang="de-DE" dirty="0" err="1"/>
              <a:t>red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points</a:t>
            </a:r>
            <a:r>
              <a:rPr lang="de-DE" dirty="0"/>
              <a:t>.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kind</a:t>
            </a:r>
            <a:r>
              <a:rPr lang="de-DE" dirty="0"/>
              <a:t> </a:t>
            </a:r>
            <a:r>
              <a:rPr lang="de-DE" dirty="0" err="1"/>
              <a:t>of</a:t>
            </a:r>
            <a:endParaRPr lang="de-DE" dirty="0"/>
          </a:p>
          <a:p>
            <a:r>
              <a:rPr lang="de-DE" dirty="0" err="1"/>
              <a:t>dependence</a:t>
            </a:r>
            <a:r>
              <a:rPr lang="de-DE" dirty="0"/>
              <a:t> do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?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72A384D-2936-44A9-97FB-1345DC53324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787650" y="906463"/>
            <a:ext cx="6254750" cy="522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388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44624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Example</a:t>
            </a:r>
            <a:endParaRPr lang="de-DE" sz="2600" dirty="0"/>
          </a:p>
        </p:txBody>
      </p:sp>
      <p:sp>
        <p:nvSpPr>
          <p:cNvPr id="6" name="Textfeld 5"/>
          <p:cNvSpPr txBox="1"/>
          <p:nvPr/>
        </p:nvSpPr>
        <p:spPr>
          <a:xfrm>
            <a:off x="1919536" y="588267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dirty="0">
                <a:latin typeface="Arial" pitchFamily="34" charset="0"/>
              </a:rPr>
              <a:t>Try </a:t>
            </a:r>
            <a:r>
              <a:rPr lang="de-DE" altLang="de-DE" dirty="0" err="1">
                <a:latin typeface="Arial" pitchFamily="34" charset="0"/>
              </a:rPr>
              <a:t>to</a:t>
            </a:r>
            <a:r>
              <a:rPr lang="de-DE" altLang="de-DE" dirty="0">
                <a:latin typeface="Arial" pitchFamily="34" charset="0"/>
              </a:rPr>
              <a:t> fit </a:t>
            </a:r>
            <a:r>
              <a:rPr lang="de-DE" altLang="de-DE" dirty="0" err="1">
                <a:latin typeface="Arial" pitchFamily="34" charset="0"/>
              </a:rPr>
              <a:t>graphically</a:t>
            </a:r>
            <a:r>
              <a:rPr lang="de-DE" altLang="de-DE" dirty="0">
                <a:latin typeface="Arial" pitchFamily="34" charset="0"/>
              </a:rPr>
              <a:t> (</a:t>
            </a:r>
            <a:r>
              <a:rPr lang="de-DE" altLang="de-DE" dirty="0" err="1">
                <a:latin typeface="Arial" pitchFamily="34" charset="0"/>
              </a:rPr>
              <a:t>by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eye</a:t>
            </a:r>
            <a:r>
              <a:rPr lang="de-DE" altLang="de-DE" dirty="0">
                <a:latin typeface="Arial" pitchFamily="34" charset="0"/>
              </a:rPr>
              <a:t>) a </a:t>
            </a:r>
            <a:r>
              <a:rPr lang="de-DE" altLang="de-DE" dirty="0" err="1">
                <a:latin typeface="Arial" pitchFamily="34" charset="0"/>
              </a:rPr>
              <a:t>regression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line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through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the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data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points</a:t>
            </a:r>
            <a:endParaRPr lang="de-DE" altLang="de-DE" dirty="0">
              <a:latin typeface="Arial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CC33149-DC45-8A48-4E94-2BF12CFBF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601" y="725820"/>
            <a:ext cx="6777247" cy="497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669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1631504" y="764704"/>
                <a:ext cx="8856984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/>
                  <a:t>How to calculate a regression line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a</m:t>
                    </m:r>
                    <m:r>
                      <a:rPr lang="de-DE" sz="240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bx</m:t>
                    </m:r>
                  </m:oMath>
                </a14:m>
                <a:r>
                  <a:rPr lang="de-DE" sz="2400" baseline="-25000" dirty="0"/>
                  <a:t>i</a:t>
                </a:r>
                <a:r>
                  <a:rPr lang="de-DE" sz="2400" dirty="0"/>
                  <a:t>?</a:t>
                </a:r>
              </a:p>
              <a:p>
                <a:r>
                  <a:rPr lang="de-DE" sz="2400" dirty="0"/>
                  <a:t>              </a:t>
                </a:r>
              </a:p>
              <a:p>
                <a:r>
                  <a:rPr lang="de-DE" sz="2400" dirty="0"/>
                  <a:t>The </a:t>
                </a:r>
                <a:r>
                  <a:rPr lang="de-DE" sz="2400" dirty="0" err="1"/>
                  <a:t>coefficients</a:t>
                </a:r>
                <a:r>
                  <a:rPr lang="de-DE" sz="2400" dirty="0"/>
                  <a:t> a and b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calculated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from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collected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.</a:t>
                </a:r>
              </a:p>
              <a:p>
                <a:endParaRPr lang="de-DE" sz="2400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  		Value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endParaRPr lang="de-DE" sz="2400" dirty="0"/>
              </a:p>
              <a:p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𝑦</m:t>
                    </m:r>
                    <m:r>
                      <a:rPr lang="de-DE" sz="2400" i="1" baseline="-2500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		</a:t>
                </a:r>
                <a:r>
                  <a:rPr lang="de-DE" sz="2400" dirty="0" err="1"/>
                  <a:t>collected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point</a:t>
                </a:r>
                <a:endParaRPr lang="de-DE" sz="2400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ε</m:t>
                    </m:r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</m:oMath>
                </a14:m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𝑦</m:t>
                    </m:r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 baseline="-25000">
                        <a:latin typeface="Cambria Math"/>
                      </a:rPr>
                      <m:t> </m:t>
                    </m:r>
                  </m:oMath>
                </a14:m>
                <a:r>
                  <a:rPr lang="de-DE" sz="2400" dirty="0"/>
                  <a:t>-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	</a:t>
                </a:r>
                <a:r>
                  <a:rPr lang="de-DE" sz="2400" dirty="0" err="1"/>
                  <a:t>Difference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point</a:t>
                </a:r>
                <a:r>
                  <a:rPr lang="de-DE" sz="2400" dirty="0"/>
                  <a:t> and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theoretical</a:t>
                </a:r>
                <a:r>
                  <a:rPr lang="de-DE" sz="2400" dirty="0"/>
                  <a:t> 		</a:t>
                </a:r>
                <a:r>
                  <a:rPr lang="de-DE" sz="2400" dirty="0" err="1"/>
                  <a:t>value</a:t>
                </a:r>
                <a:r>
                  <a:rPr lang="de-DE" sz="2400" dirty="0"/>
                  <a:t>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r>
                  <a:rPr lang="de-DE" sz="2400" dirty="0" err="1"/>
                  <a:t>Determine</a:t>
                </a:r>
                <a:r>
                  <a:rPr lang="de-DE" sz="2400" dirty="0"/>
                  <a:t> a and b such, </a:t>
                </a:r>
                <a:r>
                  <a:rPr lang="de-DE" sz="2400" dirty="0" err="1"/>
                  <a:t>that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all </a:t>
                </a:r>
                <a:r>
                  <a:rPr lang="de-DE" sz="2400" dirty="0" err="1"/>
                  <a:t>quadratic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differences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l-G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ε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de-DE" sz="2400" i="1" baseline="-25000">
                        <a:latin typeface="Cambria Math"/>
                      </a:rPr>
                      <m:t> </m:t>
                    </m:r>
                  </m:oMath>
                </a14:m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minimized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764704"/>
                <a:ext cx="8856984" cy="5976664"/>
              </a:xfrm>
              <a:prstGeom prst="rect">
                <a:avLst/>
              </a:prstGeom>
              <a:blipFill>
                <a:blip r:embed="rId2"/>
                <a:stretch>
                  <a:fillRect l="-1101" t="-8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Optimizing</a:t>
            </a:r>
            <a:r>
              <a:rPr lang="de-DE" sz="2600" dirty="0"/>
              <a:t> </a:t>
            </a:r>
            <a:r>
              <a:rPr lang="de-DE" sz="2600" dirty="0" err="1"/>
              <a:t>problem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4261853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67508" y="676741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The formal </a:t>
            </a:r>
            <a:r>
              <a:rPr lang="de-DE" sz="2400" dirty="0" err="1"/>
              <a:t>optimizing</a:t>
            </a:r>
            <a:r>
              <a:rPr lang="de-DE" sz="2400" dirty="0"/>
              <a:t> </a:t>
            </a:r>
            <a:r>
              <a:rPr lang="de-DE" sz="2400" dirty="0" err="1"/>
              <a:t>problem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67508" y="41205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Least </a:t>
            </a:r>
            <a:r>
              <a:rPr lang="de-DE" sz="2600" dirty="0" err="1"/>
              <a:t>squared</a:t>
            </a:r>
            <a:r>
              <a:rPr lang="de-DE" sz="2600" dirty="0"/>
              <a:t> </a:t>
            </a:r>
            <a:r>
              <a:rPr lang="de-DE" sz="2600" dirty="0" err="1"/>
              <a:t>method</a:t>
            </a:r>
            <a:endParaRPr lang="de-DE" sz="26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9E49B95-2C3C-43EF-AEB3-6917CE590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114" y="1383724"/>
            <a:ext cx="2426319" cy="103716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B57F78A-DA84-46C3-A02D-8D2461895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0019" y="1665785"/>
            <a:ext cx="1073812" cy="47304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B342F583-BF94-443C-A17A-4418004102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3831" y="1772817"/>
            <a:ext cx="427292" cy="248609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45C9475-5AAC-41F8-B592-92DEDEEB57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7209" y="1392075"/>
            <a:ext cx="2720962" cy="102191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7F4671D-18ED-4626-9085-BE6F434B1D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8908" y="1772817"/>
            <a:ext cx="427292" cy="24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007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1286</Words>
  <Application>Microsoft Office PowerPoint</Application>
  <PresentationFormat>Breitbild</PresentationFormat>
  <Paragraphs>399</Paragraphs>
  <Slides>25</Slides>
  <Notes>1</Notes>
  <HiddenSlides>0</HiddenSlides>
  <MMClips>0</MMClips>
  <ScaleCrop>false</ScaleCrop>
  <HeadingPairs>
    <vt:vector size="10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Links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4" baseType="lpstr">
      <vt:lpstr>Arial</vt:lpstr>
      <vt:lpstr>Calibri</vt:lpstr>
      <vt:lpstr>Cambria Math</vt:lpstr>
      <vt:lpstr>Sparkasse Rg</vt:lpstr>
      <vt:lpstr>Times New Roman</vt:lpstr>
      <vt:lpstr>Office</vt:lpstr>
      <vt:lpstr>file:///C:\AAA\FH_Mainz\Statistik\Eigene_Unterlagen\Arbeitsdaten2.xlsx!Tab2!%5bArbeitsdaten2.xlsx%5dTab2%20Diagramm%206</vt:lpstr>
      <vt:lpstr>file:///C:\AAA\FH_Mainz\Statistik\Eigene_Unterlagen\Arbeitsdaten2.xlsx!Tab2!%5bArbeitsdaten2.xlsx%5dTab2%20Diagramm%206</vt:lpstr>
      <vt:lpstr>Worksheet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241</cp:revision>
  <dcterms:created xsi:type="dcterms:W3CDTF">2020-09-20T22:46:24Z</dcterms:created>
  <dcterms:modified xsi:type="dcterms:W3CDTF">2022-11-27T15:03:30Z</dcterms:modified>
</cp:coreProperties>
</file>