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372" r:id="rId2"/>
    <p:sldId id="1391" r:id="rId3"/>
    <p:sldId id="1390" r:id="rId4"/>
    <p:sldId id="1392" r:id="rId5"/>
    <p:sldId id="1393" r:id="rId6"/>
    <p:sldId id="1398" r:id="rId7"/>
    <p:sldId id="1394" r:id="rId8"/>
    <p:sldId id="1395" r:id="rId9"/>
    <p:sldId id="1397" r:id="rId10"/>
    <p:sldId id="1399" r:id="rId11"/>
    <p:sldId id="1400" r:id="rId12"/>
    <p:sldId id="1401"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3" autoAdjust="0"/>
    <p:restoredTop sz="94660"/>
  </p:normalViewPr>
  <p:slideViewPr>
    <p:cSldViewPr snapToGrid="0">
      <p:cViewPr varScale="1">
        <p:scale>
          <a:sx n="62" d="100"/>
          <a:sy n="62" d="100"/>
        </p:scale>
        <p:origin x="2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04.11.2022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04.11.2022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04.11.2022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04.11.2022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04.11.2022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04.11.2022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04.11.2022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04.11.2022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04.11.2022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04.11.2022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04.11.2022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04.11.2022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04.11.2022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census.gov/topics/research/seasonal-adjustment.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a:t>s</a:t>
            </a:r>
            <a:r>
              <a:rPr lang="de-DE" sz="2800" b="1" u="sng"/>
              <a:t>ubsequently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10</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Average growth rate</a:t>
            </a:r>
          </a:p>
        </p:txBody>
      </p:sp>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Average growth rate:</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For data with a clear trend, this method is applicable for long-term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Since the method is very easy to calculate, it is often used for a „first“ estimation</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This method ignors outliers in the middle of the time series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Very sensitive if the first or the last data point is an outlier!</a:t>
            </a:r>
          </a:p>
          <a:p>
            <a:endParaRPr lang="en-US" sz="2400"/>
          </a:p>
          <a:p>
            <a:endParaRPr lang="en-US" sz="2400"/>
          </a:p>
          <a:p>
            <a:endParaRPr lang="de-DE" sz="2400" dirty="0"/>
          </a:p>
          <a:p>
            <a:endParaRPr lang="de-DE" sz="2400" dirty="0"/>
          </a:p>
          <a:p>
            <a:endParaRPr lang="de-DE" sz="24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2754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11</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Arial" panose="020B0604020202020204" pitchFamily="34" charset="0"/>
              <a:buChar char="•"/>
            </a:pPr>
            <a:r>
              <a:rPr lang="de-DE" sz="2400"/>
              <a:t>Within a year economic data shows often periodic patterns due to the weather cycle or economic cylces</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Distinguishing between seasonly adjusted data and trend data can improve the forecast</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The component of seasonality can be simply calculated via the proportions of the (monthly) quaterly data relative to the annual data.</a:t>
            </a:r>
          </a:p>
          <a:p>
            <a:pPr marL="457200" indent="-457200">
              <a:buFont typeface="Arial" panose="020B0604020202020204" pitchFamily="34" charset="0"/>
              <a:buChar char="•"/>
            </a:pPr>
            <a:endParaRPr lang="de-DE" sz="2400"/>
          </a:p>
          <a:p>
            <a:pPr marL="457200" indent="-457200">
              <a:buFont typeface="Arial" panose="020B0604020202020204" pitchFamily="34" charset="0"/>
              <a:buChar char="•"/>
            </a:pPr>
            <a:r>
              <a:rPr lang="de-DE" sz="2400"/>
              <a:t>In general seasonaly adjusted data is calculated via more advanced filter methods.</a:t>
            </a:r>
          </a:p>
          <a:p>
            <a:endParaRPr lang="en-US" sz="2400"/>
          </a:p>
          <a:p>
            <a:endParaRPr lang="en-US" sz="2400"/>
          </a:p>
          <a:p>
            <a:endParaRPr lang="de-DE" sz="2400" dirty="0"/>
          </a:p>
          <a:p>
            <a:endParaRPr lang="de-DE" sz="2400" dirty="0"/>
          </a:p>
          <a:p>
            <a:endParaRPr lang="de-DE" sz="2400" dirty="0"/>
          </a:p>
        </p:txBody>
      </p:sp>
      <p:sp>
        <p:nvSpPr>
          <p:cNvPr id="2" name="Textfeld 1">
            <a:extLst>
              <a:ext uri="{FF2B5EF4-FFF2-40B4-BE49-F238E27FC236}">
                <a16:creationId xmlns:a16="http://schemas.microsoft.com/office/drawing/2014/main" id="{22AEE7B9-E82D-AB7D-2165-64DFC4D41813}"/>
              </a:ext>
            </a:extLst>
          </p:cNvPr>
          <p:cNvSpPr txBox="1"/>
          <p:nvPr/>
        </p:nvSpPr>
        <p:spPr>
          <a:xfrm>
            <a:off x="441904" y="3938948"/>
            <a:ext cx="7325360" cy="945525"/>
          </a:xfrm>
          <a:prstGeom prst="rect">
            <a:avLst/>
          </a:prstGeom>
          <a:noFill/>
        </p:spPr>
        <p:txBody>
          <a:bodyPr wrap="square" rtlCol="0">
            <a:noAutofit/>
          </a:bodyPr>
          <a:lstStyle/>
          <a:p>
            <a:r>
              <a:rPr lang="de-DE" sz="2400"/>
              <a:t>The world-wide standard method for economic time series is X13 developed by the </a:t>
            </a:r>
            <a:r>
              <a:rPr lang="de-DE" sz="2400">
                <a:hlinkClick r:id="rId2"/>
              </a:rPr>
              <a:t>U.S. Census Bureau</a:t>
            </a:r>
            <a:endParaRPr lang="de-DE" sz="2400" dirty="0"/>
          </a:p>
        </p:txBody>
      </p:sp>
    </p:spTree>
    <p:extLst>
      <p:ext uri="{BB962C8B-B14F-4D97-AF65-F5344CB8AC3E}">
        <p14:creationId xmlns:p14="http://schemas.microsoft.com/office/powerpoint/2010/main" val="416955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12</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Seasonality</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8"/>
            <a:ext cx="12192000" cy="2630657"/>
          </a:xfrm>
          <a:prstGeom prst="rect">
            <a:avLst/>
          </a:prstGeom>
          <a:noFill/>
        </p:spPr>
        <p:txBody>
          <a:bodyPr wrap="square" rtlCol="0">
            <a:noAutofit/>
          </a:bodyPr>
          <a:lstStyle/>
          <a:p>
            <a:pPr marL="457200" indent="-457200">
              <a:buFont typeface="+mj-lt"/>
              <a:buAutoNum type="arabicPeriod"/>
            </a:pPr>
            <a:r>
              <a:rPr lang="de-DE" sz="2400"/>
              <a:t>Calculate in every year the proportions of q1, q2, … , q4 of the yearly data</a:t>
            </a:r>
          </a:p>
          <a:p>
            <a:pPr marL="457200" indent="-457200">
              <a:buFont typeface="+mj-lt"/>
              <a:buAutoNum type="arabicPeriod"/>
            </a:pPr>
            <a:endParaRPr lang="de-DE" sz="2400"/>
          </a:p>
          <a:p>
            <a:pPr marL="457200" indent="-457200">
              <a:buFont typeface="+mj-lt"/>
              <a:buAutoNum type="arabicPeriod"/>
            </a:pPr>
            <a:r>
              <a:rPr lang="de-DE" sz="2400"/>
              <a:t>Calculate the arithmetic mean for every single quater q1, q2, … , q4 over all years</a:t>
            </a:r>
          </a:p>
          <a:p>
            <a:pPr marL="457200" indent="-457200">
              <a:buFont typeface="+mj-lt"/>
              <a:buAutoNum type="arabicPeriod"/>
            </a:pPr>
            <a:endParaRPr lang="de-DE" sz="2400"/>
          </a:p>
          <a:p>
            <a:pPr marL="457200" indent="-457200">
              <a:buFont typeface="+mj-lt"/>
              <a:buAutoNum type="arabicPeriod"/>
            </a:pPr>
            <a:r>
              <a:rPr lang="de-DE" sz="2400"/>
              <a:t>Using the annual forecasted values, the averaged proportions can be used in order to generate quaterly forecasted data. For this, we use an annual forecast (i.e. average growth rate, exponential smoothing) and apply the averaged growth rates.</a:t>
            </a:r>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255639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2661257"/>
              </a:xfrm>
              <a:prstGeom prst="rect">
                <a:avLst/>
              </a:prstGeom>
              <a:noFill/>
            </p:spPr>
            <p:txBody>
              <a:bodyPr wrap="square" rtlCol="0">
                <a:noAutofit/>
              </a:bodyPr>
              <a:lstStyle/>
              <a:p>
                <a:pPr marL="342900" indent="-342900">
                  <a:buFont typeface="Arial" panose="020B0604020202020204" pitchFamily="34" charset="0"/>
                  <a:buChar char="•"/>
                </a:pPr>
                <a:r>
                  <a:rPr lang="de-DE" sz="2400" b="1"/>
                  <a:t>Exponential smoothing:</a:t>
                </a:r>
              </a:p>
              <a:p>
                <a:endParaRPr lang="en-US" sz="2400"/>
              </a:p>
              <a:p>
                <a:r>
                  <a:rPr lang="de-DE" sz="2400"/>
                  <a:t>We assume, that every data point within the time series is affected by the former data points, but this effect should be weakened over time.</a:t>
                </a:r>
              </a:p>
              <a:p>
                <a:endParaRPr lang="de-DE" sz="2400"/>
              </a:p>
              <a:p>
                <a:r>
                  <a:rPr lang="de-DE" sz="2400"/>
                  <a:t>The forecasting value is then defined as </a:t>
                </a:r>
                <a14:m>
                  <m:oMath xmlns:m="http://schemas.openxmlformats.org/officeDocument/2006/math">
                    <m:r>
                      <a:rPr lang="de-DE" sz="2400">
                        <a:solidFill>
                          <a:srgbClr val="000000"/>
                        </a:solidFill>
                        <a:latin typeface="Cambria Math" panose="02040503050406030204" pitchFamily="18" charset="0"/>
                        <a:ea typeface="Cambria Math" panose="02040503050406030204" pitchFamily="18" charset="0"/>
                      </a:rPr>
                      <m:t>(</m:t>
                    </m:r>
                    <m:r>
                      <a:rPr lang="de-DE" sz="2400" b="0" i="0" smtClean="0">
                        <a:solidFill>
                          <a:srgbClr val="000000"/>
                        </a:solidFill>
                        <a:latin typeface="Cambria Math" panose="02040503050406030204" pitchFamily="18" charset="0"/>
                        <a:ea typeface="Cambria Math" panose="02040503050406030204" pitchFamily="18" charset="0"/>
                      </a:rPr>
                      <m:t>0</m:t>
                    </m:r>
                    <m:r>
                      <a:rPr lang="de-DE"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1</m:t>
                    </m:r>
                  </m:oMath>
                </a14:m>
                <a:r>
                  <a:rPr lang="de-DE" sz="2400"/>
                  <a:t>)</a:t>
                </a:r>
              </a:p>
              <a:p>
                <a:endParaRPr lang="de-DE" sz="2400"/>
              </a:p>
              <a:p>
                <a:r>
                  <a:rPr lang="de-DE" sz="2400">
                    <a:solidFill>
                      <a:srgbClr val="000000"/>
                    </a:solidFill>
                  </a:rPr>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   =           </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    +    </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0"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a14:m>
                <a:r>
                  <a:rPr lang="de-DE" sz="2400" dirty="0"/>
                  <a:t> </a:t>
                </a:r>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2661257"/>
              </a:xfrm>
              <a:prstGeom prst="rect">
                <a:avLst/>
              </a:prstGeom>
              <a:blipFill>
                <a:blip r:embed="rId2"/>
                <a:stretch>
                  <a:fillRect l="-750" t="-1831" b="-15561"/>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7" name="Text Box 7">
            <a:extLst>
              <a:ext uri="{FF2B5EF4-FFF2-40B4-BE49-F238E27FC236}">
                <a16:creationId xmlns:a16="http://schemas.microsoft.com/office/drawing/2014/main" id="{D9413042-4F85-FB93-43CA-2A3F64440940}"/>
              </a:ext>
            </a:extLst>
          </p:cNvPr>
          <p:cNvSpPr txBox="1">
            <a:spLocks noChangeArrowheads="1"/>
          </p:cNvSpPr>
          <p:nvPr/>
        </p:nvSpPr>
        <p:spPr bwMode="auto">
          <a:xfrm>
            <a:off x="1588583" y="3971146"/>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t+1</a:t>
            </a:r>
          </a:p>
        </p:txBody>
      </p:sp>
      <p:sp>
        <p:nvSpPr>
          <p:cNvPr id="8" name="Text Box 8">
            <a:extLst>
              <a:ext uri="{FF2B5EF4-FFF2-40B4-BE49-F238E27FC236}">
                <a16:creationId xmlns:a16="http://schemas.microsoft.com/office/drawing/2014/main" id="{04914B3B-3622-8C60-930A-84377E8E5FC8}"/>
              </a:ext>
            </a:extLst>
          </p:cNvPr>
          <p:cNvSpPr txBox="1">
            <a:spLocks noChangeArrowheads="1"/>
          </p:cNvSpPr>
          <p:nvPr/>
        </p:nvSpPr>
        <p:spPr bwMode="auto">
          <a:xfrm>
            <a:off x="4002716" y="4021853"/>
            <a:ext cx="11768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Data point in t</a:t>
            </a:r>
          </a:p>
        </p:txBody>
      </p:sp>
      <p:sp>
        <p:nvSpPr>
          <p:cNvPr id="10" name="AutoShape 10">
            <a:extLst>
              <a:ext uri="{FF2B5EF4-FFF2-40B4-BE49-F238E27FC236}">
                <a16:creationId xmlns:a16="http://schemas.microsoft.com/office/drawing/2014/main" id="{C9BF8624-7A32-9ADF-5FF4-95E13DC1C4E1}"/>
              </a:ext>
            </a:extLst>
          </p:cNvPr>
          <p:cNvSpPr>
            <a:spLocks/>
          </p:cNvSpPr>
          <p:nvPr/>
        </p:nvSpPr>
        <p:spPr bwMode="auto">
          <a:xfrm rot="16200000">
            <a:off x="2085614" y="3549472"/>
            <a:ext cx="245447" cy="597901"/>
          </a:xfrm>
          <a:prstGeom prst="leftBrace">
            <a:avLst>
              <a:gd name="adj1" fmla="val 292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1" name="AutoShape 11">
            <a:extLst>
              <a:ext uri="{FF2B5EF4-FFF2-40B4-BE49-F238E27FC236}">
                <a16:creationId xmlns:a16="http://schemas.microsoft.com/office/drawing/2014/main" id="{12798331-6A39-D994-A2E2-391DE75D0E8D}"/>
              </a:ext>
            </a:extLst>
          </p:cNvPr>
          <p:cNvSpPr>
            <a:spLocks/>
          </p:cNvSpPr>
          <p:nvPr/>
        </p:nvSpPr>
        <p:spPr bwMode="auto">
          <a:xfrm rot="16200000">
            <a:off x="4402949" y="3575065"/>
            <a:ext cx="287337" cy="504825"/>
          </a:xfrm>
          <a:prstGeom prst="leftBrace">
            <a:avLst>
              <a:gd name="adj1" fmla="val 1464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2" name="AutoShape 12">
            <a:extLst>
              <a:ext uri="{FF2B5EF4-FFF2-40B4-BE49-F238E27FC236}">
                <a16:creationId xmlns:a16="http://schemas.microsoft.com/office/drawing/2014/main" id="{8E933CB4-1611-AD46-6AC9-9B9F43906929}"/>
              </a:ext>
            </a:extLst>
          </p:cNvPr>
          <p:cNvSpPr>
            <a:spLocks/>
          </p:cNvSpPr>
          <p:nvPr/>
        </p:nvSpPr>
        <p:spPr bwMode="auto">
          <a:xfrm rot="16200000">
            <a:off x="6819592" y="3633550"/>
            <a:ext cx="202597" cy="357118"/>
          </a:xfrm>
          <a:prstGeom prst="leftBrace">
            <a:avLst>
              <a:gd name="adj1" fmla="val 2090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a:p>
        </p:txBody>
      </p:sp>
      <p:sp>
        <p:nvSpPr>
          <p:cNvPr id="16" name="Text Box 7">
            <a:extLst>
              <a:ext uri="{FF2B5EF4-FFF2-40B4-BE49-F238E27FC236}">
                <a16:creationId xmlns:a16="http://schemas.microsoft.com/office/drawing/2014/main" id="{5A0BCEA6-6EB2-E78A-CF53-34E61F7A1D0C}"/>
              </a:ext>
            </a:extLst>
          </p:cNvPr>
          <p:cNvSpPr txBox="1">
            <a:spLocks noChangeArrowheads="1"/>
          </p:cNvSpPr>
          <p:nvPr/>
        </p:nvSpPr>
        <p:spPr bwMode="auto">
          <a:xfrm>
            <a:off x="6296436" y="3913408"/>
            <a:ext cx="14319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800">
                <a:cs typeface="Times New Roman" panose="02020603050405020304" pitchFamily="18" charset="0"/>
              </a:rPr>
              <a:t>Forecasting value in t</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888139"/>
                <a:ext cx="8506888" cy="1759241"/>
              </a:xfrm>
              <a:prstGeom prst="rect">
                <a:avLst/>
              </a:prstGeom>
              <a:noFill/>
            </p:spPr>
            <p:txBody>
              <a:bodyPr wrap="square" rtlCol="0">
                <a:noAutofit/>
              </a:bodyPr>
              <a:lstStyle/>
              <a:p>
                <a:r>
                  <a:rPr lang="de-DE" sz="2400"/>
                  <a:t>→	Forecasting value in t+1 is the weighted arithmetic mean 	of the datapoint in time t and the forecasting value in time t. 	Since we need an initialization, we define</a:t>
                </a:r>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b="0" i="1" smtClean="0">
                              <a:solidFill>
                                <a:srgbClr val="000000"/>
                              </a:solidFill>
                              <a:latin typeface="Cambria Math" panose="02040503050406030204" pitchFamily="18" charset="0"/>
                            </a:rPr>
                            <m:t>0</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m:oMathPara>
                </a14:m>
                <a:endParaRPr lang="de-DE" sz="2400"/>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888139"/>
                <a:ext cx="8506888" cy="1759241"/>
              </a:xfrm>
              <a:prstGeom prst="rect">
                <a:avLst/>
              </a:prstGeom>
              <a:blipFill>
                <a:blip r:embed="rId3"/>
                <a:stretch>
                  <a:fillRect l="-1074" t="-2778" r="-645"/>
                </a:stretch>
              </a:blipFill>
            </p:spPr>
            <p:txBody>
              <a:bodyPr/>
              <a:lstStyle/>
              <a:p>
                <a:r>
                  <a:rPr lang="de-DE">
                    <a:noFill/>
                  </a:rPr>
                  <a:t> </a:t>
                </a:r>
              </a:p>
            </p:txBody>
          </p:sp>
        </mc:Fallback>
      </mc:AlternateContent>
    </p:spTree>
    <p:extLst>
      <p:ext uri="{BB962C8B-B14F-4D97-AF65-F5344CB8AC3E}">
        <p14:creationId xmlns:p14="http://schemas.microsoft.com/office/powerpoint/2010/main" val="707263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3</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Another view: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endParaRPr lang="en-US" sz="2400"/>
              </a:p>
              <a:p>
                <a:endParaRPr lang="en-US" sz="2400"/>
              </a:p>
              <a:p>
                <a:r>
                  <a:rPr lang="de-DE" sz="2400"/>
                  <a:t>→ Forecasting value in time t+1 is the former forecasting value corrected by the forecasting error of the former period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oMath>
                </a14:m>
                <a:r>
                  <a:rPr lang="en-US" sz="2400"/>
                  <a:t> weighted with parameter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oMath>
                </a14:m>
                <a:r>
                  <a:rPr lang="en-US" sz="2400"/>
                  <a:t>.</a:t>
                </a:r>
              </a:p>
              <a:p>
                <a:endParaRPr lang="de-DE" sz="2400"/>
              </a:p>
              <a:p>
                <a:r>
                  <a:rPr lang="de-DE" sz="2400" b="1"/>
                  <a:t>Why exponetial smoothing?</a:t>
                </a:r>
              </a:p>
              <a:p>
                <a:endParaRPr lang="de-DE" sz="2400" b="1"/>
              </a:p>
              <a:p>
                <a:r>
                  <a:rPr lang="de-DE" sz="2400"/>
                  <a:t>Iterating the definition we obtain:</a:t>
                </a:r>
              </a:p>
              <a:p>
                <a:endParaRPr lang="de-DE" sz="2400"/>
              </a:p>
              <a:p>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d>
                      <m:dPr>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b="0" i="1" smtClean="0">
                        <a:solidFill>
                          <a:srgbClr val="000000"/>
                        </a:solidFill>
                        <a:latin typeface="Cambria Math" panose="02040503050406030204" pitchFamily="18" charset="0"/>
                        <a:ea typeface="Cambria Math" panose="02040503050406030204" pitchFamily="18" charset="0"/>
                      </a:rPr>
                      <m:t>[</m:t>
                    </m:r>
                    <m:d>
                      <m:dPr>
                        <m:ctrlPr>
                          <a:rPr lang="de-DE" sz="2400" b="0" i="1" smtClean="0">
                            <a:solidFill>
                              <a:srgbClr val="000000"/>
                            </a:solidFill>
                            <a:latin typeface="Cambria Math" panose="02040503050406030204" pitchFamily="18" charset="0"/>
                            <a:ea typeface="Cambria Math" panose="02040503050406030204" pitchFamily="18" charset="0"/>
                          </a:rPr>
                        </m:ctrlPr>
                      </m:dPr>
                      <m:e>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e>
                    </m:d>
                    <m:r>
                      <a:rPr lang="de-DE" sz="2400" b="0" i="1" smtClean="0">
                        <a:solidFill>
                          <a:srgbClr val="000000"/>
                        </a:solidFill>
                        <a:latin typeface="Cambria Math" panose="02040503050406030204" pitchFamily="18" charset="0"/>
                      </a:rPr>
                      <m:t>]</m:t>
                    </m:r>
                  </m:oMath>
                </a14:m>
                <a:r>
                  <a:rPr lang="de-DE" sz="2400">
                    <a:solidFill>
                      <a:srgbClr val="000000"/>
                    </a:solidFill>
                    <a:ea typeface="Cambria Math" panose="02040503050406030204" pitchFamily="18" charset="0"/>
                  </a:rPr>
                  <a:t> </a:t>
                </a:r>
                <a:endParaRPr lang="de-DE" sz="2400" b="0">
                  <a:solidFill>
                    <a:srgbClr val="000000"/>
                  </a:solidFill>
                </a:endParaRP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r="-300" b="-4416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17" name="Textfeld 16">
                <a:extLst>
                  <a:ext uri="{FF2B5EF4-FFF2-40B4-BE49-F238E27FC236}">
                    <a16:creationId xmlns:a16="http://schemas.microsoft.com/office/drawing/2014/main" id="{206DD25E-DA22-3272-B847-3C448CF1A366}"/>
                  </a:ext>
                </a:extLst>
              </p:cNvPr>
              <p:cNvSpPr txBox="1"/>
              <p:nvPr/>
            </p:nvSpPr>
            <p:spPr>
              <a:xfrm>
                <a:off x="-10160" y="4226929"/>
                <a:ext cx="8689605" cy="2630658"/>
              </a:xfrm>
              <a:prstGeom prst="rect">
                <a:avLst/>
              </a:prstGeom>
              <a:noFill/>
            </p:spPr>
            <p:txBody>
              <a:bodyPr wrap="square" rtlCol="0">
                <a:noAutofit/>
              </a:bodyPr>
              <a:lstStyle/>
              <a:p>
                <a14:m>
                  <m:oMath xmlns:m="http://schemas.openxmlformats.org/officeDocument/2006/math">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2</m:t>
                        </m:r>
                      </m:sup>
                    </m:sSup>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a:t>
                </a:r>
              </a:p>
              <a:p>
                <a:r>
                  <a:rPr lang="de-DE" sz="2400" b="0">
                    <a:solidFill>
                      <a:srgbClr val="000000"/>
                    </a:solidFill>
                  </a:rPr>
                  <a:t>         </a:t>
                </a:r>
                <a14:m>
                  <m:oMath xmlns:m="http://schemas.openxmlformats.org/officeDocument/2006/math">
                    <m:r>
                      <a:rPr lang="de-DE" sz="2400" b="0" i="1" smtClean="0">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r>
                          <a:rPr lang="de-DE" sz="2400" b="0" i="1" smtClean="0">
                            <a:solidFill>
                              <a:srgbClr val="000000"/>
                            </a:solidFill>
                            <a:latin typeface="Cambria Math" panose="02040503050406030204" pitchFamily="18" charset="0"/>
                          </a:rPr>
                          <m:t>−1</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r>
                      <a:rPr lang="de-DE" sz="2400" b="0" i="1" smtClean="0">
                        <a:solidFill>
                          <a:srgbClr val="000000"/>
                        </a:solidFill>
                        <a:latin typeface="Cambria Math" panose="02040503050406030204" pitchFamily="18" charset="0"/>
                      </a:rPr>
                      <m:t>)+</m:t>
                    </m:r>
                    <m:sSup>
                      <m:sSupPr>
                        <m:ctrlPr>
                          <a:rPr lang="de-DE" sz="2400" b="0" i="1" smtClean="0">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e>
                      <m:sup>
                        <m:r>
                          <a:rPr lang="de-DE" sz="2400" b="0" i="1" smtClean="0">
                            <a:solidFill>
                              <a:srgbClr val="000000"/>
                            </a:solidFill>
                            <a:latin typeface="Cambria Math" panose="02040503050406030204" pitchFamily="18" charset="0"/>
                          </a:rPr>
                          <m:t>𝑡</m:t>
                        </m:r>
                      </m:sup>
                    </m:sSup>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0</m:t>
                        </m:r>
                      </m:sub>
                    </m:sSub>
                  </m:oMath>
                </a14:m>
                <a:endParaRPr lang="de-DE" sz="2400" b="0">
                  <a:solidFill>
                    <a:srgbClr val="000000"/>
                  </a:solidFill>
                </a:endParaRPr>
              </a:p>
              <a:p>
                <a:r>
                  <a:rPr lang="de-DE" sz="2400"/>
                  <a:t>→ </a:t>
                </a:r>
                <a14:m>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oMath>
                </a14:m>
                <a:r>
                  <a:rPr lang="de-DE" sz="2400" b="0">
                    <a:solidFill>
                      <a:srgbClr val="000000"/>
                    </a:solidFill>
                  </a:rPr>
                  <a:t> is the weighted average of the geometrically dampened series of the historical data points. Since the geometric series is the discrete form of the exponetial function we call this method exponential smoothing.</a:t>
                </a:r>
              </a:p>
              <a:p>
                <a:r>
                  <a:rPr lang="de-DE" sz="2400"/>
                  <a:t> </a:t>
                </a:r>
              </a:p>
              <a:p>
                <a:endParaRPr lang="de-DE" sz="2400"/>
              </a:p>
              <a:p>
                <a:endParaRPr lang="de-DE" sz="2400"/>
              </a:p>
              <a:p>
                <a:endParaRPr lang="de-DE" sz="2400" dirty="0"/>
              </a:p>
            </p:txBody>
          </p:sp>
        </mc:Choice>
        <mc:Fallback xmlns="">
          <p:sp>
            <p:nvSpPr>
              <p:cNvPr id="17" name="Textfeld 16">
                <a:extLst>
                  <a:ext uri="{FF2B5EF4-FFF2-40B4-BE49-F238E27FC236}">
                    <a16:creationId xmlns:a16="http://schemas.microsoft.com/office/drawing/2014/main" id="{206DD25E-DA22-3272-B847-3C448CF1A366}"/>
                  </a:ext>
                </a:extLst>
              </p:cNvPr>
              <p:cNvSpPr txBox="1">
                <a:spLocks noRot="1" noChangeAspect="1" noMove="1" noResize="1" noEditPoints="1" noAdjustHandles="1" noChangeArrowheads="1" noChangeShapeType="1" noTextEdit="1"/>
              </p:cNvSpPr>
              <p:nvPr/>
            </p:nvSpPr>
            <p:spPr>
              <a:xfrm>
                <a:off x="-10160" y="4226929"/>
                <a:ext cx="8689605" cy="2630658"/>
              </a:xfrm>
              <a:prstGeom prst="rect">
                <a:avLst/>
              </a:prstGeom>
              <a:blipFill>
                <a:blip r:embed="rId3"/>
                <a:stretch>
                  <a:fillRect l="-1052" t="-463" b="-6019"/>
                </a:stretch>
              </a:blipFill>
            </p:spPr>
            <p:txBody>
              <a:bodyPr/>
              <a:lstStyle/>
              <a:p>
                <a:r>
                  <a:rPr lang="de-DE">
                    <a:noFill/>
                  </a:rPr>
                  <a:t> </a:t>
                </a:r>
              </a:p>
            </p:txBody>
          </p:sp>
        </mc:Fallback>
      </mc:AlternateContent>
    </p:spTree>
    <p:extLst>
      <p:ext uri="{BB962C8B-B14F-4D97-AF65-F5344CB8AC3E}">
        <p14:creationId xmlns:p14="http://schemas.microsoft.com/office/powerpoint/2010/main" val="1417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4</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2661257"/>
              </a:xfrm>
              <a:prstGeom prst="rect">
                <a:avLst/>
              </a:prstGeom>
              <a:noFill/>
            </p:spPr>
            <p:txBody>
              <a:bodyPr wrap="square" rtlCol="0">
                <a:noAutofit/>
              </a:bodyPr>
              <a:lstStyle/>
              <a:p>
                <a:r>
                  <a:rPr lang="de-DE" sz="2400" b="1"/>
                  <a:t>Interpretation of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 </m:t>
                    </m:r>
                  </m:oMath>
                </a14:m>
                <a:r>
                  <a:rPr lang="de-DE" sz="2400"/>
                  <a:t>	</a:t>
                </a:r>
                <a:r>
                  <a:rPr lang="de-DE" sz="2400">
                    <a:solidFill>
                      <a:srgbClr val="000000"/>
                    </a:solidFill>
                  </a:rPr>
                  <a:t> </a:t>
                </a:r>
                <a:endParaRPr lang="de-DE" sz="2400" i="1">
                  <a:solidFill>
                    <a:srgbClr val="000000"/>
                  </a:solidFill>
                  <a:latin typeface="Cambria Math" panose="02040503050406030204" pitchFamily="18" charset="0"/>
                </a:endParaRPr>
              </a:p>
              <a:p>
                <a:endParaRPr lang="de-DE" sz="2400" i="1">
                  <a:solidFill>
                    <a:srgbClr val="0000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𝑡</m:t>
                          </m:r>
                        </m:sub>
                      </m:sSub>
                      <m:r>
                        <a:rPr lang="de-DE" sz="2400" i="1">
                          <a:solidFill>
                            <a:srgbClr val="000000"/>
                          </a:solidFill>
                          <a:latin typeface="Cambria Math" panose="02040503050406030204" pitchFamily="18" charset="0"/>
                        </a:rPr>
                        <m:t>+</m:t>
                      </m:r>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i="1">
                              <a:solidFill>
                                <a:srgbClr val="000000"/>
                              </a:solidFill>
                              <a:latin typeface="Cambria Math" panose="02040503050406030204" pitchFamily="18" charset="0"/>
                              <a:ea typeface="Cambria Math" panose="02040503050406030204" pitchFamily="18" charset="0"/>
                            </a:rPr>
                            <m:t>𝛼</m:t>
                          </m:r>
                        </m:e>
                      </m:d>
                      <m:sSub>
                        <m:sSubPr>
                          <m:ctrlPr>
                            <a:rPr lang="de-DE" sz="2400" i="1">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sub>
                      </m:sSub>
                    </m:oMath>
                  </m:oMathPara>
                </a14:m>
                <a:br>
                  <a:rPr lang="de-DE" sz="2400"/>
                </a:br>
                <a:endParaRPr lang="de-DE" sz="2400"/>
              </a:p>
              <a:p>
                <a:endParaRPr lang="de-DE" sz="2400"/>
              </a:p>
              <a:p>
                <a:pPr marL="342900" indent="-342900">
                  <a:buFont typeface="Arial" panose="020B0604020202020204" pitchFamily="34" charset="0"/>
                  <a:buChar char="•"/>
                </a:pP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 ∈[0,1]</m:t>
                    </m:r>
                  </m:oMath>
                </a14:m>
                <a:r>
                  <a:rPr lang="de-DE" sz="2400"/>
                  <a:t> is the weighting of the convex mixture (compare utility in microeconomics!) of the data point and the former forecasting value</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High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only a slight smoothing and a high relevance of latest data points.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low </a:t>
                </a:r>
                <a14:m>
                  <m:oMath xmlns:m="http://schemas.openxmlformats.org/officeDocument/2006/math">
                    <m:r>
                      <a:rPr lang="de-DE" sz="2400" i="1" smtClean="0">
                        <a:solidFill>
                          <a:srgbClr val="000000"/>
                        </a:solidFill>
                        <a:latin typeface="Cambria Math" panose="02040503050406030204" pitchFamily="18" charset="0"/>
                        <a:ea typeface="Cambria Math" panose="02040503050406030204" pitchFamily="18" charset="0"/>
                      </a:rPr>
                      <m:t>𝛼</m:t>
                    </m:r>
                  </m:oMath>
                </a14:m>
                <a:r>
                  <a:rPr lang="de-DE" sz="2400"/>
                  <a:t> means a strong smoothing and a high relevance of older data points.</a:t>
                </a:r>
              </a:p>
              <a:p>
                <a:r>
                  <a:rPr lang="de-DE" sz="2400" b="0">
                    <a:solidFill>
                      <a:srgbClr val="000000"/>
                    </a:solidFill>
                  </a:rPr>
                  <a:t> </a:t>
                </a:r>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2661257"/>
              </a:xfrm>
              <a:prstGeom prst="rect">
                <a:avLst/>
              </a:prstGeom>
              <a:blipFill>
                <a:blip r:embed="rId2"/>
                <a:stretch>
                  <a:fillRect l="-750" t="-1831" b="-4599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88432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5</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Exponential smoothing</a:t>
            </a:r>
            <a:endParaRPr lang="de-DE" sz="3200" baseline="30000" dirty="0"/>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765748"/>
              </a:xfrm>
              <a:prstGeom prst="rect">
                <a:avLst/>
              </a:prstGeom>
              <a:noFill/>
            </p:spPr>
            <p:txBody>
              <a:bodyPr wrap="square" rtlCol="0">
                <a:noAutofit/>
              </a:bodyPr>
              <a:lstStyle/>
              <a:p>
                <a:pPr marL="342900" indent="-342900">
                  <a:buFont typeface="Arial" panose="020B0604020202020204" pitchFamily="34" charset="0"/>
                  <a:buChar char="•"/>
                </a:pPr>
                <a:r>
                  <a:rPr lang="de-DE" sz="2400" b="1"/>
                  <a:t>Calculate the exponential smoothing of the time series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=0,3</m:t>
                    </m:r>
                  </m:oMath>
                </a14:m>
                <a:r>
                  <a:rPr lang="de-DE" sz="2400" b="1"/>
                  <a:t> and </a:t>
                </a: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𝛼</m:t>
                    </m:r>
                    <m:r>
                      <a:rPr lang="de-DE" sz="2400" i="1">
                        <a:solidFill>
                          <a:srgbClr val="000000"/>
                        </a:solidFill>
                        <a:latin typeface="Cambria Math" panose="02040503050406030204" pitchFamily="18" charset="0"/>
                        <a:ea typeface="Cambria Math" panose="02040503050406030204" pitchFamily="18" charset="0"/>
                      </a:rPr>
                      <m:t>=0,8 </m:t>
                    </m:r>
                  </m:oMath>
                </a14:m>
                <a:r>
                  <a:rPr lang="de-DE" sz="2400" b="1"/>
                  <a:t>including the forecasting values of 2023q1… q4</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What kind of series do we obtain with </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r>
                      <a:rPr lang="de-DE" sz="2400" b="0" i="1" smtClean="0">
                        <a:solidFill>
                          <a:srgbClr val="000000"/>
                        </a:solidFill>
                        <a:latin typeface="Cambria Math" panose="02040503050406030204" pitchFamily="18" charset="0"/>
                        <a:ea typeface="Cambria Math" panose="02040503050406030204" pitchFamily="18" charset="0"/>
                      </a:rPr>
                      <m:t>=0</m:t>
                    </m:r>
                  </m:oMath>
                </a14:m>
                <a:r>
                  <a:rPr lang="de-DE" sz="2400" b="1"/>
                  <a:t>? </a:t>
                </a:r>
              </a:p>
              <a:p>
                <a:endParaRPr lang="de-DE" sz="2400" b="1"/>
              </a:p>
              <a:p>
                <a:pPr marL="342900" indent="-342900">
                  <a:buFont typeface="Arial" panose="020B0604020202020204" pitchFamily="34" charset="0"/>
                  <a:buChar char="•"/>
                </a:pPr>
                <a:r>
                  <a:rPr lang="de-DE" sz="2400" b="1"/>
                  <a:t>Calculate the revenues per year an redo the exponential smoothing for the yearly data.</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Plot all your results compared to the original time series </a:t>
                </a:r>
              </a:p>
              <a:p>
                <a:pPr marL="342900" indent="-342900">
                  <a:buFont typeface="Arial" panose="020B0604020202020204" pitchFamily="34" charset="0"/>
                  <a:buChar char="•"/>
                </a:pPr>
                <a:endParaRPr lang="de-DE" sz="2400" b="1"/>
              </a:p>
              <a:p>
                <a:endParaRPr lang="en-US" sz="2400"/>
              </a:p>
              <a:p>
                <a:endParaRPr lang="en-US" sz="2400"/>
              </a:p>
              <a:p>
                <a:endParaRPr lang="de-DE" sz="2400" dirty="0"/>
              </a:p>
              <a:p>
                <a:endParaRPr lang="de-DE" sz="2400" dirty="0"/>
              </a:p>
              <a:p>
                <a:endParaRPr lang="de-DE" sz="2400" dirty="0"/>
              </a:p>
            </p:txBody>
          </p:sp>
        </mc:Choice>
        <mc:Fallback xmlns="">
          <p:sp>
            <p:nvSpPr>
              <p:cNvPr id="6" name="Textfeld 5">
                <a:extLst>
                  <a:ext uri="{FF2B5EF4-FFF2-40B4-BE49-F238E27FC236}">
                    <a16:creationId xmlns:a16="http://schemas.microsoft.com/office/drawing/2014/main" id="{CD7CDD2B-FE11-F4A3-628D-BEFB43A13036}"/>
                  </a:ext>
                </a:extLst>
              </p:cNvPr>
              <p:cNvSpPr txBox="1">
                <a:spLocks noRot="1" noChangeAspect="1" noMove="1" noResize="1" noEditPoints="1" noAdjustHandles="1" noChangeArrowheads="1" noChangeShapeType="1" noTextEdit="1"/>
              </p:cNvSpPr>
              <p:nvPr/>
            </p:nvSpPr>
            <p:spPr>
              <a:xfrm>
                <a:off x="0" y="648679"/>
                <a:ext cx="12192000" cy="1765748"/>
              </a:xfrm>
              <a:prstGeom prst="rect">
                <a:avLst/>
              </a:prstGeom>
              <a:blipFill>
                <a:blip r:embed="rId2"/>
                <a:stretch>
                  <a:fillRect l="-650" t="-2759" r="-1100" b="-78621"/>
                </a:stretch>
              </a:blipFill>
            </p:spPr>
            <p:txBody>
              <a:bodyPr/>
              <a:lstStyle/>
              <a:p>
                <a:r>
                  <a:rPr lang="de-DE">
                    <a:noFill/>
                  </a:rPr>
                  <a:t> </a:t>
                </a:r>
              </a:p>
            </p:txBody>
          </p:sp>
        </mc:Fallback>
      </mc:AlternateContent>
    </p:spTree>
    <p:extLst>
      <p:ext uri="{BB962C8B-B14F-4D97-AF65-F5344CB8AC3E}">
        <p14:creationId xmlns:p14="http://schemas.microsoft.com/office/powerpoint/2010/main" val="4025730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6</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Forecasting with exponetial smoothing</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648679"/>
                <a:ext cx="12192000" cy="881215"/>
              </a:xfrm>
              <a:prstGeom prst="rect">
                <a:avLst/>
              </a:prstGeom>
              <a:noFill/>
            </p:spPr>
            <p:txBody>
              <a:bodyPr wrap="square" rtlCol="0">
                <a:noAutofit/>
              </a:bodyPr>
              <a:lstStyle/>
              <a:p>
                <a:pPr marL="342900" indent="-342900">
                  <a:buFont typeface="Arial" panose="020B0604020202020204" pitchFamily="34" charset="0"/>
                  <a:buChar char="•"/>
                </a:pPr>
                <a:r>
                  <a:rPr lang="de-DE" sz="2400" b="1"/>
                  <a:t>Properties and applications of exponetial smoothing and applications:</a:t>
                </a:r>
              </a:p>
              <a:p>
                <a:pPr marL="342900"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Mainly usable if data has no clear trend or has random character</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Often used for short term forecasts</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Choosing a „good“</a:t>
                </a:r>
                <a14:m>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𝛼</m:t>
                    </m:r>
                  </m:oMath>
                </a14:m>
                <a:r>
                  <a:rPr lang="de-DE" sz="2400" b="1"/>
                  <a:t> might be complicated</a:t>
                </a:r>
              </a:p>
              <a:p>
                <a:pPr marL="800100" lvl="1" indent="-342900">
                  <a:buFont typeface="Arial" panose="020B0604020202020204" pitchFamily="34" charset="0"/>
                  <a:buChar char="•"/>
                </a:pPr>
                <a:endParaRPr lang="de-DE" sz="2400" b="1"/>
              </a:p>
              <a:p>
                <a:pPr marL="800100" lvl="1" indent="-342900">
                  <a:buFont typeface="Arial" panose="020B0604020202020204" pitchFamily="34" charset="0"/>
                  <a:buChar char="•"/>
                </a:pPr>
                <a:r>
                  <a:rPr lang="de-DE" sz="2400" b="1"/>
                  <a:t>Current data can be better incorporated into the forecast compared to a classical averaging process</a:t>
                </a:r>
              </a:p>
              <a:p>
                <a:endParaRPr lang="en-US" sz="2400"/>
              </a:p>
              <a:p>
                <a:endParaRPr lang="en-US" sz="2400"/>
              </a:p>
              <a:p>
                <a:endParaRPr lang="de-DE" sz="2400" dirty="0"/>
              </a:p>
              <a:p>
                <a:endParaRPr lang="de-DE" sz="2400" dirty="0"/>
              </a:p>
              <a:p>
                <a:endParaRPr lang="de-DE" sz="2400" dirty="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648679"/>
                <a:ext cx="12192000" cy="881215"/>
              </a:xfrm>
              <a:prstGeom prst="rect">
                <a:avLst/>
              </a:prstGeom>
              <a:blipFill>
                <a:blip r:embed="rId2"/>
                <a:stretch>
                  <a:fillRect l="-650" t="-5517" b="-340000"/>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46870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7</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In many economic models, we assume some kind of growth processes. Therefore we often calculate the average growth rate.</a:t>
            </a:r>
          </a:p>
          <a:p>
            <a:pPr marL="342900" indent="-342900">
              <a:buFont typeface="Arial" panose="020B0604020202020204" pitchFamily="34" charset="0"/>
              <a:buChar char="•"/>
            </a:pPr>
            <a:endParaRPr lang="de-DE" sz="2400" b="1"/>
          </a:p>
          <a:p>
            <a:pPr marL="342900" indent="-342900">
              <a:buFont typeface="Arial" panose="020B0604020202020204" pitchFamily="34" charset="0"/>
              <a:buChar char="•"/>
            </a:pPr>
            <a:r>
              <a:rPr lang="de-DE" sz="2400" b="1"/>
              <a:t>This growth rate is assumed to represent a general trend of a time series and is therefore used to continue the data  </a:t>
            </a:r>
            <a:br>
              <a:rPr lang="de-DE" sz="2400"/>
            </a:br>
            <a:endParaRPr lang="de-DE" sz="2400"/>
          </a:p>
          <a:p>
            <a:r>
              <a:rPr lang="de-DE" sz="2400"/>
              <a:t>Intuitively often only the arithmetic mean of growth rates is used, but this is wrong. Consider the following example: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aphicFrame>
        <p:nvGraphicFramePr>
          <p:cNvPr id="10" name="Tabelle 9">
            <a:extLst>
              <a:ext uri="{FF2B5EF4-FFF2-40B4-BE49-F238E27FC236}">
                <a16:creationId xmlns:a16="http://schemas.microsoft.com/office/drawing/2014/main" id="{2962EF9C-097C-A236-C066-2AB0E4D0D4A2}"/>
              </a:ext>
            </a:extLst>
          </p:cNvPr>
          <p:cNvGraphicFramePr>
            <a:graphicFrameLocks noGrp="1"/>
          </p:cNvGraphicFramePr>
          <p:nvPr>
            <p:extLst>
              <p:ext uri="{D42A27DB-BD31-4B8C-83A1-F6EECF244321}">
                <p14:modId xmlns:p14="http://schemas.microsoft.com/office/powerpoint/2010/main" val="3477959015"/>
              </p:ext>
            </p:extLst>
          </p:nvPr>
        </p:nvGraphicFramePr>
        <p:xfrm>
          <a:off x="827314" y="3544584"/>
          <a:ext cx="7345137" cy="2059494"/>
        </p:xfrm>
        <a:graphic>
          <a:graphicData uri="http://schemas.openxmlformats.org/drawingml/2006/table">
            <a:tbl>
              <a:tblPr/>
              <a:tblGrid>
                <a:gridCol w="1626226">
                  <a:extLst>
                    <a:ext uri="{9D8B030D-6E8A-4147-A177-3AD203B41FA5}">
                      <a16:colId xmlns:a16="http://schemas.microsoft.com/office/drawing/2014/main" val="2601009752"/>
                    </a:ext>
                  </a:extLst>
                </a:gridCol>
                <a:gridCol w="1322639">
                  <a:extLst>
                    <a:ext uri="{9D8B030D-6E8A-4147-A177-3AD203B41FA5}">
                      <a16:colId xmlns:a16="http://schemas.microsoft.com/office/drawing/2014/main" val="1630417005"/>
                    </a:ext>
                  </a:extLst>
                </a:gridCol>
                <a:gridCol w="1465424">
                  <a:extLst>
                    <a:ext uri="{9D8B030D-6E8A-4147-A177-3AD203B41FA5}">
                      <a16:colId xmlns:a16="http://schemas.microsoft.com/office/drawing/2014/main" val="1905833723"/>
                    </a:ext>
                  </a:extLst>
                </a:gridCol>
                <a:gridCol w="1465424">
                  <a:extLst>
                    <a:ext uri="{9D8B030D-6E8A-4147-A177-3AD203B41FA5}">
                      <a16:colId xmlns:a16="http://schemas.microsoft.com/office/drawing/2014/main" val="993170306"/>
                    </a:ext>
                  </a:extLst>
                </a:gridCol>
                <a:gridCol w="1465424">
                  <a:extLst>
                    <a:ext uri="{9D8B030D-6E8A-4147-A177-3AD203B41FA5}">
                      <a16:colId xmlns:a16="http://schemas.microsoft.com/office/drawing/2014/main" val="1444548073"/>
                    </a:ext>
                  </a:extLst>
                </a:gridCol>
              </a:tblGrid>
              <a:tr h="54924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Jahr</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A</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Stock price B</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Growth rate</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0445613"/>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2019</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23208911"/>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2020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 </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7,5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9871134"/>
                  </a:ext>
                </a:extLst>
              </a:tr>
              <a:tr h="28515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mn-lt"/>
                          <a:ea typeface="+mn-ea"/>
                          <a:cs typeface="+mn-cs"/>
                        </a:rPr>
                        <a:t>2021</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10</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kern="1200" cap="none" normalizeH="0" baseline="0">
                          <a:ln>
                            <a:noFill/>
                          </a:ln>
                          <a:solidFill>
                            <a:schemeClr val="tx1"/>
                          </a:solidFill>
                          <a:effectLst/>
                          <a:latin typeface="Times New Roman" pitchFamily="18" charset="0"/>
                          <a:ea typeface="+mn-ea"/>
                          <a:cs typeface="+mn-cs"/>
                        </a:rPr>
                        <a:t>11,25</a:t>
                      </a: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kern="1200" cap="none" normalizeH="0" baseline="0">
                        <a:ln>
                          <a:noFill/>
                        </a:ln>
                        <a:solidFill>
                          <a:schemeClr val="tx1"/>
                        </a:solidFill>
                        <a:effectLst/>
                        <a:latin typeface="Times New Roman" pitchFamily="18" charset="0"/>
                        <a:ea typeface="+mn-ea"/>
                        <a:cs typeface="+mn-cs"/>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9255879"/>
                  </a:ext>
                </a:extLst>
              </a:tr>
              <a:tr h="504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600" b="0" i="0" u="none" strike="noStrike" cap="none" normalizeH="0" baseline="0">
                          <a:ln>
                            <a:noFill/>
                          </a:ln>
                          <a:solidFill>
                            <a:schemeClr val="tx1"/>
                          </a:solidFill>
                          <a:effectLst/>
                          <a:latin typeface="+mn-lt"/>
                          <a:cs typeface="Arial" pitchFamily="34" charset="0"/>
                        </a:rPr>
                        <a:t>Arithmetic Mean</a:t>
                      </a:r>
                      <a:endParaRPr kumimoji="0" lang="de-DE" sz="1600" b="0" i="0" u="none" strike="noStrike" cap="none" normalizeH="0" baseline="0">
                        <a:ln>
                          <a:noFill/>
                        </a:ln>
                        <a:solidFill>
                          <a:schemeClr val="tx1"/>
                        </a:solidFill>
                        <a:effectLst/>
                        <a:latin typeface="+mn-lt"/>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de-DE" sz="1600" b="0" i="0" u="none" strike="noStrike" cap="none" normalizeH="0" baseline="0">
                        <a:ln>
                          <a:noFill/>
                        </a:ln>
                        <a:solidFill>
                          <a:schemeClr val="tx1"/>
                        </a:solidFill>
                        <a:effectLst/>
                        <a:latin typeface="Times New Roman" pitchFamily="18"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8318531"/>
                  </a:ext>
                </a:extLst>
              </a:tr>
            </a:tbl>
          </a:graphicData>
        </a:graphic>
      </p:graphicFrame>
    </p:spTree>
    <p:extLst>
      <p:ext uri="{BB962C8B-B14F-4D97-AF65-F5344CB8AC3E}">
        <p14:creationId xmlns:p14="http://schemas.microsoft.com/office/powerpoint/2010/main" val="1414836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8</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endParaRPr lang="de-DE" sz="3200" baseline="30000" dirty="0"/>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7143E70F-60CA-97C0-4E3E-107050B79803}"/>
                  </a:ext>
                </a:extLst>
              </p:cNvPr>
              <p:cNvSpPr txBox="1"/>
              <p:nvPr/>
            </p:nvSpPr>
            <p:spPr>
              <a:xfrm>
                <a:off x="0" y="464574"/>
                <a:ext cx="12192000" cy="3080010"/>
              </a:xfrm>
              <a:prstGeom prst="rect">
                <a:avLst/>
              </a:prstGeom>
              <a:noFill/>
            </p:spPr>
            <p:txBody>
              <a:bodyPr wrap="square" rtlCol="0">
                <a:noAutofit/>
              </a:bodyPr>
              <a:lstStyle/>
              <a:p>
                <a:pPr marL="342900" indent="-342900">
                  <a:buFont typeface="Arial" panose="020B0604020202020204" pitchFamily="34" charset="0"/>
                  <a:buChar char="•"/>
                </a:pPr>
                <a:r>
                  <a:rPr lang="de-DE" sz="2400" b="1"/>
                  <a:t>Suppose, we have a time series </a:t>
                </a:r>
                <a14:m>
                  <m:oMath xmlns:m="http://schemas.openxmlformats.org/officeDocument/2006/math">
                    <m:sSub>
                      <m:sSubPr>
                        <m:ctrlPr>
                          <a:rPr lang="de-DE" sz="2400" i="1" smtClean="0">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0</m:t>
                        </m:r>
                      </m:sub>
                    </m:sSub>
                  </m:oMath>
                </a14:m>
                <a:r>
                  <a:rPr lang="de-DE" sz="2400" b="1"/>
                  <a:t>,</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1</m:t>
                        </m:r>
                      </m:sub>
                    </m:sSub>
                  </m:oMath>
                </a14:m>
                <a:r>
                  <a:rPr lang="de-DE" sz="2400" b="1"/>
                  <a:t>, …</a:t>
                </a:r>
                <a:r>
                  <a:rPr lang="de-DE" sz="2400">
                    <a:solidFill>
                      <a:srgbClr val="000000"/>
                    </a:solidFill>
                  </a:rPr>
                  <a:t> </a:t>
                </a:r>
                <a14:m>
                  <m:oMath xmlns:m="http://schemas.openxmlformats.org/officeDocument/2006/math">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sub>
                    </m:sSub>
                  </m:oMath>
                </a14:m>
                <a:r>
                  <a:rPr lang="de-DE" sz="2400" b="1"/>
                  <a:t> then, the average growth rate is calculated via the consideration that we ask: Which constant growth rate over time do we need that</a:t>
                </a:r>
              </a:p>
              <a:p>
                <a:pPr marL="342900" indent="-342900">
                  <a:buFont typeface="Arial" panose="020B0604020202020204" pitchFamily="34" charset="0"/>
                  <a:buChar char="•"/>
                </a:pPr>
                <a:endParaRPr lang="de-DE" sz="2400" b="1"/>
              </a:p>
              <a:p>
                <a:pPr/>
                <a14:m>
                  <m:oMathPara xmlns:m="http://schemas.openxmlformats.org/officeDocument/2006/math">
                    <m:oMathParaPr>
                      <m:jc m:val="centerGroup"/>
                    </m:oMathParaPr>
                    <m:oMath xmlns:m="http://schemas.openxmlformats.org/officeDocument/2006/math">
                      <m:sSup>
                        <m:sSupPr>
                          <m:ctrlPr>
                            <a:rPr lang="de-DE" sz="2400" i="1">
                              <a:solidFill>
                                <a:srgbClr val="000000"/>
                              </a:solidFill>
                              <a:latin typeface="Cambria Math" panose="02040503050406030204" pitchFamily="18" charset="0"/>
                            </a:rPr>
                          </m:ctrlPr>
                        </m:sSupPr>
                        <m:e>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
                            <m:dPr>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𝑛</m:t>
                          </m:r>
                        </m:sup>
                      </m:sSup>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rPr>
                            <m:t>𝑛</m:t>
                          </m:r>
                        </m:sub>
                      </m:sSub>
                    </m:oMath>
                  </m:oMathPara>
                </a14:m>
                <a:endParaRPr lang="de-DE" sz="2400"/>
              </a:p>
              <a:p>
                <a:endParaRPr lang="de-DE" sz="2400"/>
              </a:p>
              <a:p>
                <a:r>
                  <a:rPr lang="de-DE" sz="2400"/>
                  <a:t>→	</a:t>
                </a:r>
                <a:r>
                  <a:rPr lang="de-DE" sz="2400">
                    <a:solidFill>
                      <a:srgbClr val="000000"/>
                    </a:solidFill>
                  </a:rPr>
                  <a:t> </a:t>
                </a:r>
                <a14:m>
                  <m:oMath xmlns:m="http://schemas.openxmlformats.org/officeDocument/2006/math">
                    <m:r>
                      <a:rPr lang="de-DE" sz="2400" i="1">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p>
                      <m:sSupPr>
                        <m:ctrlPr>
                          <a:rPr lang="de-DE" sz="2400" i="1">
                            <a:solidFill>
                              <a:srgbClr val="000000"/>
                            </a:solidFill>
                            <a:latin typeface="Cambria Math" panose="02040503050406030204" pitchFamily="18" charset="0"/>
                          </a:rPr>
                        </m:ctrlPr>
                      </m:sSupPr>
                      <m:e>
                        <m:d>
                          <m:dPr>
                            <m:ctrlPr>
                              <a:rPr lang="de-DE" sz="2400" i="1" smtClean="0">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b="0" i="1" smtClean="0">
                                <a:solidFill>
                                  <a:srgbClr val="000000"/>
                                </a:solidFill>
                                <a:latin typeface="Cambria Math" panose="02040503050406030204" pitchFamily="18" charset="0"/>
                              </a:rPr>
                              <m:t>1</m:t>
                            </m:r>
                          </m:num>
                          <m:den>
                            <m:r>
                              <a:rPr lang="de-DE" sz="2400" b="0" i="1" smtClean="0">
                                <a:solidFill>
                                  <a:srgbClr val="000000"/>
                                </a:solidFill>
                                <a:latin typeface="Cambria Math" panose="02040503050406030204" pitchFamily="18" charset="0"/>
                              </a:rPr>
                              <m:t>𝑛</m:t>
                            </m:r>
                          </m:den>
                        </m:f>
                      </m:sup>
                    </m:sSup>
                    <m:r>
                      <a:rPr lang="de-DE" sz="2400" b="0" i="1" smtClean="0">
                        <a:solidFill>
                          <a:srgbClr val="000000"/>
                        </a:solidFill>
                        <a:latin typeface="Cambria Math" panose="02040503050406030204" pitchFamily="18" charset="0"/>
                      </a:rPr>
                      <m:t>−1=</m:t>
                    </m:r>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−1</m:t>
                                    </m:r>
                                  </m:sub>
                                </m:sSub>
                              </m:den>
                            </m:f>
                            <m:r>
                              <a:rPr lang="de-DE" sz="240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ea typeface="Cambria Math" panose="02040503050406030204" pitchFamily="18" charset="0"/>
                                      </a:rPr>
                                      <m:t>𝑛</m:t>
                                    </m:r>
                                    <m:r>
                                      <a:rPr lang="de-DE" sz="2400" i="1">
                                        <a:solidFill>
                                          <a:srgbClr val="000000"/>
                                        </a:solidFill>
                                        <a:latin typeface="Cambria Math" panose="02040503050406030204" pitchFamily="18" charset="0"/>
                                        <a:ea typeface="Cambria Math" panose="02040503050406030204" pitchFamily="18" charset="0"/>
                                      </a:rPr>
                                      <m:t>−2</m:t>
                                    </m:r>
                                  </m:sub>
                                </m:sSub>
                              </m:den>
                            </m:f>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 .. .  </m:t>
                            </m:r>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b="0" i="1" smtClean="0">
                                        <a:solidFill>
                                          <a:srgbClr val="000000"/>
                                        </a:solidFill>
                                        <a:latin typeface="Cambria Math" panose="02040503050406030204" pitchFamily="18" charset="0"/>
                                        <a:ea typeface="Cambria Math" panose="02040503050406030204" pitchFamily="18" charset="0"/>
                                      </a:rPr>
                                      <m:t>1</m:t>
                                    </m:r>
                                  </m:sub>
                                </m:sSub>
                              </m:num>
                              <m:den>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0</m:t>
                                    </m:r>
                                  </m:sub>
                                </m:sSub>
                              </m:den>
                            </m:f>
                          </m:e>
                        </m:d>
                      </m:e>
                      <m:sup>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𝑛</m:t>
                            </m:r>
                          </m:den>
                        </m:f>
                      </m:sup>
                    </m:sSup>
                    <m:r>
                      <a:rPr lang="de-DE" sz="2400" i="1">
                        <a:solidFill>
                          <a:srgbClr val="000000"/>
                        </a:solidFill>
                        <a:latin typeface="Cambria Math" panose="02040503050406030204" pitchFamily="18" charset="0"/>
                      </a:rPr>
                      <m:t>−1</m:t>
                    </m:r>
                  </m:oMath>
                </a14:m>
                <a:endParaRPr lang="de-DE" sz="2400"/>
              </a:p>
              <a:p>
                <a:endParaRPr lang="de-DE" sz="2400"/>
              </a:p>
              <a:p>
                <a:r>
                  <a:rPr lang="de-DE" sz="2400"/>
                  <a:t>→	The average growth factor (1 + growth rate) is the geometric mean of the growth factors of 	every period.</a:t>
                </a:r>
              </a:p>
              <a:p>
                <a:endParaRPr lang="de-DE" sz="2400"/>
              </a:p>
              <a:p>
                <a:endParaRPr lang="de-DE" sz="2400"/>
              </a:p>
            </p:txBody>
          </p:sp>
        </mc:Choice>
        <mc:Fallback xmlns="">
          <p:sp>
            <p:nvSpPr>
              <p:cNvPr id="2" name="Textfeld 1">
                <a:extLst>
                  <a:ext uri="{FF2B5EF4-FFF2-40B4-BE49-F238E27FC236}">
                    <a16:creationId xmlns:a16="http://schemas.microsoft.com/office/drawing/2014/main" id="{7143E70F-60CA-97C0-4E3E-107050B79803}"/>
                  </a:ext>
                </a:extLst>
              </p:cNvPr>
              <p:cNvSpPr txBox="1">
                <a:spLocks noRot="1" noChangeAspect="1" noMove="1" noResize="1" noEditPoints="1" noAdjustHandles="1" noChangeArrowheads="1" noChangeShapeType="1" noTextEdit="1"/>
              </p:cNvSpPr>
              <p:nvPr/>
            </p:nvSpPr>
            <p:spPr>
              <a:xfrm>
                <a:off x="0" y="464574"/>
                <a:ext cx="12192000" cy="3080010"/>
              </a:xfrm>
              <a:prstGeom prst="rect">
                <a:avLst/>
              </a:prstGeom>
              <a:blipFill>
                <a:blip r:embed="rId2"/>
                <a:stretch>
                  <a:fillRect l="-750" t="-1584" r="-1250" b="-29307"/>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9ABE1797-2702-AB0C-DC36-CF4D6660B939}"/>
                  </a:ext>
                </a:extLst>
              </p:cNvPr>
              <p:cNvSpPr txBox="1"/>
              <p:nvPr/>
            </p:nvSpPr>
            <p:spPr>
              <a:xfrm>
                <a:off x="-10160" y="4463231"/>
                <a:ext cx="8689605" cy="1993309"/>
              </a:xfrm>
              <a:prstGeom prst="rect">
                <a:avLst/>
              </a:prstGeom>
              <a:noFill/>
            </p:spPr>
            <p:txBody>
              <a:bodyPr wrap="square" rtlCol="0">
                <a:noAutofit/>
              </a:bodyPr>
              <a:lstStyle/>
              <a:p>
                <a:r>
                  <a:rPr lang="de-DE" sz="2400"/>
                  <a:t>The forecasting value in time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1</m:t>
                    </m:r>
                  </m:oMath>
                </a14:m>
                <a:r>
                  <a:rPr lang="de-DE" sz="2400"/>
                  <a:t> is then calculated by</a:t>
                </a:r>
              </a:p>
              <a:p>
                <a:endParaRPr lang="de-DE" sz="240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oMath>
                  </m:oMathPara>
                </a14:m>
                <a:endParaRPr lang="de-DE" sz="2400"/>
              </a:p>
              <a:p>
                <a:r>
                  <a:rPr lang="de-DE" sz="2400"/>
                  <a:t>or for </a:t>
                </a:r>
                <a14:m>
                  <m:oMath xmlns:m="http://schemas.openxmlformats.org/officeDocument/2006/math">
                    <m:r>
                      <m:rPr>
                        <m:sty m:val="p"/>
                      </m:rPr>
                      <a:rPr lang="de-DE" sz="2400" b="0" i="0" smtClean="0">
                        <a:solidFill>
                          <a:srgbClr val="000000"/>
                        </a:solidFill>
                        <a:latin typeface="Cambria Math" panose="02040503050406030204" pitchFamily="18" charset="0"/>
                        <a:ea typeface="Cambria Math" panose="02040503050406030204" pitchFamily="18" charset="0"/>
                      </a:rPr>
                      <m:t>t</m:t>
                    </m:r>
                    <m:r>
                      <a:rPr lang="de-DE" sz="2400" b="0" i="0" smtClean="0">
                        <a:solidFill>
                          <a:srgbClr val="000000"/>
                        </a:solidFill>
                        <a:latin typeface="Cambria Math" panose="02040503050406030204" pitchFamily="18" charset="0"/>
                        <a:ea typeface="Cambria Math" panose="02040503050406030204" pitchFamily="18" charset="0"/>
                      </a:rPr>
                      <m:t>=</m:t>
                    </m:r>
                    <m:r>
                      <a:rPr lang="de-DE" sz="2400" i="1" smtClean="0">
                        <a:solidFill>
                          <a:srgbClr val="000000"/>
                        </a:solidFill>
                        <a:latin typeface="Cambria Math" panose="02040503050406030204" pitchFamily="18" charset="0"/>
                        <a:ea typeface="Cambria Math" panose="02040503050406030204" pitchFamily="18" charset="0"/>
                      </a:rPr>
                      <m:t>𝑛</m:t>
                    </m:r>
                    <m:r>
                      <a:rPr lang="de-DE" sz="2400" b="0" i="1" smtClean="0">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𝑘</m:t>
                    </m:r>
                  </m:oMath>
                </a14:m>
                <a:endParaRPr lang="de-DE" sz="2400" dirty="0"/>
              </a:p>
              <a:p>
                <a:pPr/>
                <a14:m>
                  <m:oMathPara xmlns:m="http://schemas.openxmlformats.org/officeDocument/2006/math">
                    <m:oMathParaPr>
                      <m:jc m:val="centerGroup"/>
                    </m:oMathParaPr>
                    <m:oMath xmlns:m="http://schemas.openxmlformats.org/officeDocument/2006/math">
                      <m:sSub>
                        <m:sSubPr>
                          <m:ctrlPr>
                            <a:rPr lang="de-DE" sz="2400" i="1" smtClean="0">
                              <a:solidFill>
                                <a:srgbClr val="000000"/>
                              </a:solidFill>
                              <a:latin typeface="Cambria Math" panose="02040503050406030204" pitchFamily="18" charset="0"/>
                            </a:rPr>
                          </m:ctrlPr>
                        </m:sSubPr>
                        <m:e>
                          <m:acc>
                            <m:accPr>
                              <m:chr m:val="̂"/>
                              <m:ctrlPr>
                                <a:rPr lang="de-DE" sz="2400" i="1">
                                  <a:solidFill>
                                    <a:srgbClr val="000000"/>
                                  </a:solidFill>
                                  <a:latin typeface="Cambria Math" panose="02040503050406030204" pitchFamily="18" charset="0"/>
                                </a:rPr>
                              </m:ctrlPr>
                            </m:accPr>
                            <m:e>
                              <m:r>
                                <a:rPr lang="de-DE" sz="2400" i="1">
                                  <a:solidFill>
                                    <a:srgbClr val="000000"/>
                                  </a:solidFill>
                                  <a:latin typeface="Cambria Math" panose="02040503050406030204" pitchFamily="18" charset="0"/>
                                </a:rPr>
                                <m:t>𝑦</m:t>
                              </m:r>
                            </m:e>
                          </m:acc>
                        </m:e>
                        <m:sub>
                          <m:r>
                            <a:rPr lang="de-DE" sz="2400" i="1">
                              <a:solidFill>
                                <a:srgbClr val="000000"/>
                              </a:solidFill>
                              <a:latin typeface="Cambria Math" panose="02040503050406030204" pitchFamily="18" charset="0"/>
                            </a:rPr>
                            <m:t>𝑡</m:t>
                          </m:r>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𝑘</m:t>
                          </m:r>
                        </m:sub>
                      </m:sSub>
                      <m:r>
                        <a:rPr lang="de-DE" sz="2400" b="0" i="1" smtClean="0">
                          <a:solidFill>
                            <a:srgbClr val="000000"/>
                          </a:solidFill>
                          <a:latin typeface="Cambria Math" panose="02040503050406030204" pitchFamily="18" charset="0"/>
                        </a:rPr>
                        <m:t>=</m:t>
                      </m:r>
                      <m:sSub>
                        <m:sSubPr>
                          <m:ctrlPr>
                            <a:rPr lang="de-DE"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𝑦</m:t>
                          </m:r>
                        </m:e>
                        <m:sub>
                          <m:r>
                            <a:rPr lang="de-DE" sz="2400" i="1">
                              <a:solidFill>
                                <a:srgbClr val="000000"/>
                              </a:solidFill>
                              <a:latin typeface="Cambria Math" panose="02040503050406030204" pitchFamily="18" charset="0"/>
                            </a:rPr>
                            <m:t>𝑛</m:t>
                          </m:r>
                        </m:sub>
                      </m:sSub>
                      <m:sSup>
                        <m:sSupPr>
                          <m:ctrlPr>
                            <a:rPr lang="de-DE" sz="2400" i="1">
                              <a:solidFill>
                                <a:srgbClr val="000000"/>
                              </a:solidFill>
                              <a:latin typeface="Cambria Math" panose="02040503050406030204" pitchFamily="18" charset="0"/>
                            </a:rPr>
                          </m:ctrlPr>
                        </m:sSupPr>
                        <m:e>
                          <m:d>
                            <m:dPr>
                              <m:ctrlPr>
                                <a:rPr lang="de-DE" sz="2400" i="1">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1+</m:t>
                              </m:r>
                              <m:r>
                                <a:rPr lang="de-DE" sz="2400" b="0" i="1" smtClean="0">
                                  <a:solidFill>
                                    <a:srgbClr val="000000"/>
                                  </a:solidFill>
                                  <a:latin typeface="Cambria Math" panose="02040503050406030204" pitchFamily="18" charset="0"/>
                                </a:rPr>
                                <m:t>𝑔</m:t>
                              </m:r>
                            </m:e>
                          </m:d>
                        </m:e>
                        <m:sup>
                          <m:r>
                            <a:rPr lang="de-DE" sz="2400" b="0" i="1" smtClean="0">
                              <a:solidFill>
                                <a:srgbClr val="000000"/>
                              </a:solidFill>
                              <a:latin typeface="Cambria Math" panose="02040503050406030204" pitchFamily="18" charset="0"/>
                            </a:rPr>
                            <m:t>𝑘</m:t>
                          </m:r>
                        </m:sup>
                      </m:sSup>
                    </m:oMath>
                  </m:oMathPara>
                </a14:m>
                <a:endParaRPr lang="de-DE" sz="2400" dirty="0"/>
              </a:p>
            </p:txBody>
          </p:sp>
        </mc:Choice>
        <mc:Fallback xmlns="">
          <p:sp>
            <p:nvSpPr>
              <p:cNvPr id="6" name="Textfeld 5">
                <a:extLst>
                  <a:ext uri="{FF2B5EF4-FFF2-40B4-BE49-F238E27FC236}">
                    <a16:creationId xmlns:a16="http://schemas.microsoft.com/office/drawing/2014/main" id="{9ABE1797-2702-AB0C-DC36-CF4D6660B939}"/>
                  </a:ext>
                </a:extLst>
              </p:cNvPr>
              <p:cNvSpPr txBox="1">
                <a:spLocks noRot="1" noChangeAspect="1" noMove="1" noResize="1" noEditPoints="1" noAdjustHandles="1" noChangeArrowheads="1" noChangeShapeType="1" noTextEdit="1"/>
              </p:cNvSpPr>
              <p:nvPr/>
            </p:nvSpPr>
            <p:spPr>
              <a:xfrm>
                <a:off x="-10160" y="4463231"/>
                <a:ext cx="8689605" cy="1993309"/>
              </a:xfrm>
              <a:prstGeom prst="rect">
                <a:avLst/>
              </a:prstGeom>
              <a:blipFill>
                <a:blip r:embed="rId3"/>
                <a:stretch>
                  <a:fillRect l="-1052" t="-2446"/>
                </a:stretch>
              </a:blipFill>
            </p:spPr>
            <p:txBody>
              <a:bodyPr/>
              <a:lstStyle/>
              <a:p>
                <a:r>
                  <a:rPr lang="de-DE">
                    <a:noFill/>
                  </a:rPr>
                  <a:t> </a:t>
                </a:r>
              </a:p>
            </p:txBody>
          </p:sp>
        </mc:Fallback>
      </mc:AlternateContent>
    </p:spTree>
    <p:extLst>
      <p:ext uri="{BB962C8B-B14F-4D97-AF65-F5344CB8AC3E}">
        <p14:creationId xmlns:p14="http://schemas.microsoft.com/office/powerpoint/2010/main" val="13401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9</a:t>
            </a:fld>
            <a:endParaRPr lang="de-DE" dirty="0"/>
          </a:p>
        </p:txBody>
      </p:sp>
      <p:sp>
        <p:nvSpPr>
          <p:cNvPr id="4" name="Textfeld 3"/>
          <p:cNvSpPr txBox="1"/>
          <p:nvPr/>
        </p:nvSpPr>
        <p:spPr>
          <a:xfrm>
            <a:off x="1703512" y="13892"/>
            <a:ext cx="8856984" cy="648072"/>
          </a:xfrm>
          <a:prstGeom prst="rect">
            <a:avLst/>
          </a:prstGeom>
          <a:noFill/>
        </p:spPr>
        <p:txBody>
          <a:bodyPr wrap="square" rtlCol="0">
            <a:noAutofit/>
          </a:bodyPr>
          <a:lstStyle/>
          <a:p>
            <a:pPr algn="ctr"/>
            <a:r>
              <a:rPr lang="de-DE" sz="3200"/>
              <a:t>Average growth rate</a:t>
            </a:r>
          </a:p>
        </p:txBody>
      </p:sp>
      <p:sp>
        <p:nvSpPr>
          <p:cNvPr id="5" name="Rechteck 4">
            <a:extLst>
              <a:ext uri="{FF2B5EF4-FFF2-40B4-BE49-F238E27FC236}">
                <a16:creationId xmlns:a16="http://schemas.microsoft.com/office/drawing/2014/main" id="{3042CD05-9424-D4EB-58C3-102DC708A53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6" name="Textfeld 5">
            <a:extLst>
              <a:ext uri="{FF2B5EF4-FFF2-40B4-BE49-F238E27FC236}">
                <a16:creationId xmlns:a16="http://schemas.microsoft.com/office/drawing/2014/main" id="{CD7CDD2B-FE11-F4A3-628D-BEFB43A13036}"/>
              </a:ext>
            </a:extLst>
          </p:cNvPr>
          <p:cNvSpPr txBox="1"/>
          <p:nvPr/>
        </p:nvSpPr>
        <p:spPr>
          <a:xfrm>
            <a:off x="0" y="648679"/>
            <a:ext cx="12192000" cy="1982392"/>
          </a:xfrm>
          <a:prstGeom prst="rect">
            <a:avLst/>
          </a:prstGeom>
          <a:noFill/>
        </p:spPr>
        <p:txBody>
          <a:bodyPr wrap="square" rtlCol="0">
            <a:noAutofit/>
          </a:bodyPr>
          <a:lstStyle/>
          <a:p>
            <a:pPr marL="457200" indent="-457200">
              <a:buFont typeface="+mj-lt"/>
              <a:buAutoNum type="alphaLcParenR"/>
            </a:pPr>
            <a:r>
              <a:rPr lang="de-DE" sz="2400"/>
              <a:t>Calculate via the quaterly average growth rate the forecasting values of 2023q1-q4</a:t>
            </a:r>
          </a:p>
          <a:p>
            <a:pPr marL="457200" indent="-457200">
              <a:buFont typeface="+mj-lt"/>
              <a:buAutoNum type="alphaLcParenR"/>
            </a:pPr>
            <a:endParaRPr lang="de-DE" sz="2400"/>
          </a:p>
          <a:p>
            <a:pPr marL="457200" indent="-457200">
              <a:buFont typeface="+mj-lt"/>
              <a:buAutoNum type="alphaLcParenR"/>
            </a:pPr>
            <a:r>
              <a:rPr lang="de-DE" sz="2400"/>
              <a:t>Calculate the historical „trended“ data by applying the average quaterly average growth rate starting with the revenue of  2018q1</a:t>
            </a:r>
          </a:p>
          <a:p>
            <a:pPr marL="457200" indent="-457200">
              <a:buFont typeface="+mj-lt"/>
              <a:buAutoNum type="alphaLcParenR"/>
            </a:pPr>
            <a:endParaRPr lang="de-DE" sz="2400"/>
          </a:p>
          <a:p>
            <a:pPr marL="457200" indent="-457200">
              <a:buFont typeface="+mj-lt"/>
              <a:buAutoNum type="alphaLcParenR"/>
            </a:pPr>
            <a:r>
              <a:rPr lang="de-DE" sz="2400"/>
              <a:t>Calculate the aggregate revenue per year and calculate subsequently via the annual growth rate the forecasting value of the year 2023. Compare this result with the value for 2023 you obtain by aggregation of the quaterly data calculated in (a)</a:t>
            </a:r>
          </a:p>
          <a:p>
            <a:pPr marL="457200" indent="-457200">
              <a:buFont typeface="+mj-lt"/>
              <a:buAutoNum type="alphaLcParenR"/>
            </a:pPr>
            <a:endParaRPr lang="de-DE" sz="2400"/>
          </a:p>
          <a:p>
            <a:pPr marL="457200" indent="-457200">
              <a:buFont typeface="+mj-lt"/>
              <a:buAutoNum type="alphaLcParenR"/>
            </a:pPr>
            <a:endParaRPr lang="de-DE" sz="2400"/>
          </a:p>
          <a:p>
            <a:endParaRPr lang="en-US" sz="2400"/>
          </a:p>
          <a:p>
            <a:endParaRPr lang="en-US" sz="2400"/>
          </a:p>
          <a:p>
            <a:endParaRPr lang="de-DE" sz="2400" dirty="0"/>
          </a:p>
          <a:p>
            <a:endParaRPr lang="de-DE" sz="2400" dirty="0"/>
          </a:p>
          <a:p>
            <a:endParaRPr lang="de-DE" sz="2400" dirty="0"/>
          </a:p>
        </p:txBody>
      </p:sp>
    </p:spTree>
    <p:extLst>
      <p:ext uri="{BB962C8B-B14F-4D97-AF65-F5344CB8AC3E}">
        <p14:creationId xmlns:p14="http://schemas.microsoft.com/office/powerpoint/2010/main" val="31503589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1051</Words>
  <Application>Microsoft Office PowerPoint</Application>
  <PresentationFormat>Breitbild</PresentationFormat>
  <Paragraphs>179</Paragraphs>
  <Slides>12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240</cp:revision>
  <dcterms:created xsi:type="dcterms:W3CDTF">2020-09-20T22:46:24Z</dcterms:created>
  <dcterms:modified xsi:type="dcterms:W3CDTF">2022-11-04T11:23:20Z</dcterms:modified>
</cp:coreProperties>
</file>