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372" r:id="rId2"/>
    <p:sldId id="1380" r:id="rId3"/>
    <p:sldId id="1382" r:id="rId4"/>
    <p:sldId id="1383" r:id="rId5"/>
    <p:sldId id="1389" r:id="rId6"/>
    <p:sldId id="1384" r:id="rId7"/>
    <p:sldId id="1386" r:id="rId8"/>
    <p:sldId id="1387" r:id="rId9"/>
    <p:sldId id="138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k\Jade\Vorlesungen\2022WS\StatistikB\lecture\Forecas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k\Jade\Vorlesungen\2022WS\StatistikB\lecture\Forecast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k\Jade\Vorlesungen\2022WS\StatistikB\lecture\Forecast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k\Jade\Vorlesungen\2022WS\StatistikB\lecture\Forecast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k\Jade\Vorlesungen\2022WS\StatistikB\lecture\Forecast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Cycle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strRef>
              <c:f>Tabelle1!$D$6</c:f>
              <c:strCache>
                <c:ptCount val="1"/>
                <c:pt idx="0">
                  <c:v>sin(t)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Tabelle1!$A$7:$A$47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Tabelle1!$D$7:$D$47</c:f>
              <c:numCache>
                <c:formatCode>General</c:formatCode>
                <c:ptCount val="41"/>
                <c:pt idx="0">
                  <c:v>0</c:v>
                </c:pt>
                <c:pt idx="1">
                  <c:v>0.39108616260057716</c:v>
                </c:pt>
                <c:pt idx="2">
                  <c:v>0.77254248593736852</c:v>
                </c:pt>
                <c:pt idx="3">
                  <c:v>1.1349762493488669</c:v>
                </c:pt>
                <c:pt idx="4">
                  <c:v>1.469463130731183</c:v>
                </c:pt>
                <c:pt idx="5">
                  <c:v>1.7677669529663687</c:v>
                </c:pt>
                <c:pt idx="6">
                  <c:v>2.0225424859373686</c:v>
                </c:pt>
                <c:pt idx="7">
                  <c:v>2.2275163104709197</c:v>
                </c:pt>
                <c:pt idx="8">
                  <c:v>2.3776412907378837</c:v>
                </c:pt>
                <c:pt idx="9">
                  <c:v>2.4692208514878446</c:v>
                </c:pt>
                <c:pt idx="10">
                  <c:v>2.5</c:v>
                </c:pt>
                <c:pt idx="11">
                  <c:v>2.4692208514878446</c:v>
                </c:pt>
                <c:pt idx="12">
                  <c:v>2.3776412907378841</c:v>
                </c:pt>
                <c:pt idx="13">
                  <c:v>2.2275163104709197</c:v>
                </c:pt>
                <c:pt idx="14">
                  <c:v>2.0225424859373686</c:v>
                </c:pt>
                <c:pt idx="15">
                  <c:v>1.7677669529663689</c:v>
                </c:pt>
                <c:pt idx="16">
                  <c:v>1.4694631307311832</c:v>
                </c:pt>
                <c:pt idx="17">
                  <c:v>1.1349762493488671</c:v>
                </c:pt>
                <c:pt idx="18">
                  <c:v>0.77254248593736874</c:v>
                </c:pt>
                <c:pt idx="19">
                  <c:v>0.39108616260057744</c:v>
                </c:pt>
                <c:pt idx="20">
                  <c:v>3.06287113727155E-16</c:v>
                </c:pt>
                <c:pt idx="21">
                  <c:v>-0.39108616260057683</c:v>
                </c:pt>
                <c:pt idx="22">
                  <c:v>-0.77254248593736818</c:v>
                </c:pt>
                <c:pt idx="23">
                  <c:v>-1.1349762493488667</c:v>
                </c:pt>
                <c:pt idx="24">
                  <c:v>-1.4694631307311825</c:v>
                </c:pt>
                <c:pt idx="25">
                  <c:v>-1.7677669529663687</c:v>
                </c:pt>
                <c:pt idx="26">
                  <c:v>-2.0225424859373682</c:v>
                </c:pt>
                <c:pt idx="27">
                  <c:v>-2.2275163104709197</c:v>
                </c:pt>
                <c:pt idx="28">
                  <c:v>-2.3776412907378837</c:v>
                </c:pt>
                <c:pt idx="29">
                  <c:v>-2.4692208514878442</c:v>
                </c:pt>
                <c:pt idx="30">
                  <c:v>-2.5</c:v>
                </c:pt>
                <c:pt idx="31">
                  <c:v>-2.4692208514878446</c:v>
                </c:pt>
                <c:pt idx="32">
                  <c:v>-2.3776412907378841</c:v>
                </c:pt>
                <c:pt idx="33">
                  <c:v>-2.2275163104709197</c:v>
                </c:pt>
                <c:pt idx="34">
                  <c:v>-2.0225424859373691</c:v>
                </c:pt>
                <c:pt idx="35">
                  <c:v>-1.7677669529663693</c:v>
                </c:pt>
                <c:pt idx="36">
                  <c:v>-1.4694631307311834</c:v>
                </c:pt>
                <c:pt idx="37">
                  <c:v>-1.1349762493488673</c:v>
                </c:pt>
                <c:pt idx="38">
                  <c:v>-0.77254248593736907</c:v>
                </c:pt>
                <c:pt idx="39">
                  <c:v>-0.39108616260057782</c:v>
                </c:pt>
                <c:pt idx="40">
                  <c:v>-6.1257422745431001E-16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25-4A91-A4D3-02B523F2E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37248"/>
        <c:axId val="2086946400"/>
      </c:scatterChart>
      <c:valAx>
        <c:axId val="208693724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46400"/>
        <c:crosses val="autoZero"/>
        <c:crossBetween val="midCat"/>
      </c:valAx>
      <c:valAx>
        <c:axId val="208694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3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Tabelle1!$E$6</c:f>
              <c:strCache>
                <c:ptCount val="1"/>
                <c:pt idx="0">
                  <c:v>step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Tabelle1!$A$7:$A$47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Tabelle1!$E$7:$E$47</c:f>
              <c:numCache>
                <c:formatCode>General</c:formatCode>
                <c:ptCount val="41"/>
                <c:pt idx="0">
                  <c:v>0</c:v>
                </c:pt>
                <c:pt idx="1">
                  <c:v>-0.24</c:v>
                </c:pt>
                <c:pt idx="2">
                  <c:v>0.36</c:v>
                </c:pt>
                <c:pt idx="3">
                  <c:v>0.48</c:v>
                </c:pt>
                <c:pt idx="4">
                  <c:v>0</c:v>
                </c:pt>
                <c:pt idx="5">
                  <c:v>-0.24</c:v>
                </c:pt>
                <c:pt idx="6">
                  <c:v>0.36</c:v>
                </c:pt>
                <c:pt idx="7">
                  <c:v>0.48</c:v>
                </c:pt>
                <c:pt idx="8">
                  <c:v>0</c:v>
                </c:pt>
                <c:pt idx="9">
                  <c:v>-0.24</c:v>
                </c:pt>
                <c:pt idx="10">
                  <c:v>0.36</c:v>
                </c:pt>
                <c:pt idx="11">
                  <c:v>0.48</c:v>
                </c:pt>
                <c:pt idx="12">
                  <c:v>0</c:v>
                </c:pt>
                <c:pt idx="13">
                  <c:v>-0.24</c:v>
                </c:pt>
                <c:pt idx="14">
                  <c:v>0.36</c:v>
                </c:pt>
                <c:pt idx="15">
                  <c:v>0.48</c:v>
                </c:pt>
                <c:pt idx="16">
                  <c:v>0</c:v>
                </c:pt>
                <c:pt idx="17">
                  <c:v>-0.24</c:v>
                </c:pt>
                <c:pt idx="18">
                  <c:v>0.36</c:v>
                </c:pt>
                <c:pt idx="19">
                  <c:v>0.48</c:v>
                </c:pt>
                <c:pt idx="20">
                  <c:v>0</c:v>
                </c:pt>
                <c:pt idx="21">
                  <c:v>-0.24</c:v>
                </c:pt>
                <c:pt idx="22">
                  <c:v>0.36</c:v>
                </c:pt>
                <c:pt idx="23">
                  <c:v>0.48</c:v>
                </c:pt>
                <c:pt idx="24">
                  <c:v>0</c:v>
                </c:pt>
                <c:pt idx="25">
                  <c:v>-0.24</c:v>
                </c:pt>
                <c:pt idx="26">
                  <c:v>0.36</c:v>
                </c:pt>
                <c:pt idx="27">
                  <c:v>0.48</c:v>
                </c:pt>
                <c:pt idx="28">
                  <c:v>0</c:v>
                </c:pt>
                <c:pt idx="29">
                  <c:v>-0.24</c:v>
                </c:pt>
                <c:pt idx="30">
                  <c:v>0.36</c:v>
                </c:pt>
                <c:pt idx="31">
                  <c:v>0.48</c:v>
                </c:pt>
                <c:pt idx="32">
                  <c:v>0</c:v>
                </c:pt>
                <c:pt idx="33">
                  <c:v>-0.24</c:v>
                </c:pt>
                <c:pt idx="34">
                  <c:v>0.36</c:v>
                </c:pt>
                <c:pt idx="35">
                  <c:v>0.48</c:v>
                </c:pt>
                <c:pt idx="36">
                  <c:v>0</c:v>
                </c:pt>
                <c:pt idx="37">
                  <c:v>-0.24</c:v>
                </c:pt>
                <c:pt idx="38">
                  <c:v>0.36</c:v>
                </c:pt>
                <c:pt idx="39">
                  <c:v>0.48</c:v>
                </c:pt>
                <c:pt idx="40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ADA-48DA-BDAE-2F5303699B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37248"/>
        <c:axId val="2086946400"/>
      </c:scatterChart>
      <c:valAx>
        <c:axId val="208693724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46400"/>
        <c:crosses val="autoZero"/>
        <c:crossBetween val="midCat"/>
      </c:valAx>
      <c:valAx>
        <c:axId val="2086946400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3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4"/>
          <c:order val="0"/>
          <c:tx>
            <c:strRef>
              <c:f>Tabelle1!$F$6</c:f>
              <c:strCache>
                <c:ptCount val="1"/>
                <c:pt idx="0">
                  <c:v>Random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Tabelle1!$A$7:$A$47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Tabelle1!$F$7:$F$47</c:f>
              <c:numCache>
                <c:formatCode>General</c:formatCode>
                <c:ptCount val="41"/>
                <c:pt idx="0">
                  <c:v>-0.21434689697788942</c:v>
                </c:pt>
                <c:pt idx="1">
                  <c:v>0.27120552477797172</c:v>
                </c:pt>
                <c:pt idx="2">
                  <c:v>-0.15102171761649602</c:v>
                </c:pt>
                <c:pt idx="3">
                  <c:v>0.29724178584409289</c:v>
                </c:pt>
                <c:pt idx="4">
                  <c:v>0.22944575838908179</c:v>
                </c:pt>
                <c:pt idx="5">
                  <c:v>-0.17755146425618812</c:v>
                </c:pt>
                <c:pt idx="6">
                  <c:v>-0.18510831570716285</c:v>
                </c:pt>
                <c:pt idx="7">
                  <c:v>-0.13981755922067904</c:v>
                </c:pt>
                <c:pt idx="8">
                  <c:v>-0.17621296557817359</c:v>
                </c:pt>
                <c:pt idx="9">
                  <c:v>0.10925997625104465</c:v>
                </c:pt>
                <c:pt idx="10">
                  <c:v>9.2681325744467427E-2</c:v>
                </c:pt>
                <c:pt idx="11">
                  <c:v>-0.22933272310826033</c:v>
                </c:pt>
                <c:pt idx="12">
                  <c:v>-6.7011272244334355E-2</c:v>
                </c:pt>
                <c:pt idx="13">
                  <c:v>8.1030249235781449E-2</c:v>
                </c:pt>
                <c:pt idx="14">
                  <c:v>-0.17287355123758422</c:v>
                </c:pt>
                <c:pt idx="15">
                  <c:v>0.23100356784738749</c:v>
                </c:pt>
                <c:pt idx="16">
                  <c:v>0.17366407898842046</c:v>
                </c:pt>
                <c:pt idx="17">
                  <c:v>0.25935794998546718</c:v>
                </c:pt>
                <c:pt idx="18">
                  <c:v>0.19891072225706766</c:v>
                </c:pt>
                <c:pt idx="19">
                  <c:v>-0.21115822676134924</c:v>
                </c:pt>
                <c:pt idx="20">
                  <c:v>0.26622883026164701</c:v>
                </c:pt>
                <c:pt idx="21">
                  <c:v>-5.2060949649424357E-2</c:v>
                </c:pt>
                <c:pt idx="22">
                  <c:v>1.1015042668339215E-2</c:v>
                </c:pt>
                <c:pt idx="23">
                  <c:v>0.13967316174628835</c:v>
                </c:pt>
                <c:pt idx="24">
                  <c:v>-9.3854675559832818E-2</c:v>
                </c:pt>
                <c:pt idx="25">
                  <c:v>9.0237957211628098E-2</c:v>
                </c:pt>
                <c:pt idx="26">
                  <c:v>0.13683228536546535</c:v>
                </c:pt>
                <c:pt idx="27">
                  <c:v>-0.26358556256314802</c:v>
                </c:pt>
                <c:pt idx="28">
                  <c:v>0.22017314220329817</c:v>
                </c:pt>
                <c:pt idx="29">
                  <c:v>8.5827475834430247E-2</c:v>
                </c:pt>
                <c:pt idx="30">
                  <c:v>-0.19495156877046452</c:v>
                </c:pt>
                <c:pt idx="31">
                  <c:v>-0.29655834283520199</c:v>
                </c:pt>
                <c:pt idx="32">
                  <c:v>1.235053299647726E-3</c:v>
                </c:pt>
                <c:pt idx="33">
                  <c:v>-0.2720595570037484</c:v>
                </c:pt>
                <c:pt idx="34">
                  <c:v>-0.2064395685825674</c:v>
                </c:pt>
                <c:pt idx="35">
                  <c:v>0.13191502414009648</c:v>
                </c:pt>
                <c:pt idx="36">
                  <c:v>-0.12089142069331796</c:v>
                </c:pt>
                <c:pt idx="37">
                  <c:v>-0.19660980082623464</c:v>
                </c:pt>
                <c:pt idx="38">
                  <c:v>0.22583338445781084</c:v>
                </c:pt>
                <c:pt idx="39">
                  <c:v>0.16643801236508393</c:v>
                </c:pt>
                <c:pt idx="40">
                  <c:v>0.10243030895925012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214-4761-9E42-CBC1C9663E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37248"/>
        <c:axId val="2086946400"/>
      </c:scatterChart>
      <c:valAx>
        <c:axId val="208693724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46400"/>
        <c:crosses val="autoZero"/>
        <c:crossBetween val="midCat"/>
      </c:valAx>
      <c:valAx>
        <c:axId val="2086946400"/>
        <c:scaling>
          <c:orientation val="minMax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3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/>
              <a:t>Data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5"/>
          <c:order val="0"/>
          <c:tx>
            <c:strRef>
              <c:f>Tabelle1!$G$6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Tabelle1!$A$7:$A$47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Tabelle1!$G$7:$G$47</c:f>
              <c:numCache>
                <c:formatCode>General</c:formatCode>
                <c:ptCount val="41"/>
                <c:pt idx="0">
                  <c:v>0.78565310302211055</c:v>
                </c:pt>
                <c:pt idx="1">
                  <c:v>1.6112859353702498</c:v>
                </c:pt>
                <c:pt idx="2">
                  <c:v>2.360527806974801</c:v>
                </c:pt>
                <c:pt idx="3">
                  <c:v>3.4822889135771513</c:v>
                </c:pt>
                <c:pt idx="4">
                  <c:v>3.4611282001294348</c:v>
                </c:pt>
                <c:pt idx="5">
                  <c:v>3.3057024396040506</c:v>
                </c:pt>
                <c:pt idx="6">
                  <c:v>4.3473436873376459</c:v>
                </c:pt>
                <c:pt idx="7">
                  <c:v>4.9132226199296198</c:v>
                </c:pt>
                <c:pt idx="8">
                  <c:v>4.7437963661406464</c:v>
                </c:pt>
                <c:pt idx="9">
                  <c:v>5.0789621110064864</c:v>
                </c:pt>
                <c:pt idx="10">
                  <c:v>5.8925854231642116</c:v>
                </c:pt>
                <c:pt idx="11">
                  <c:v>5.8605664062992684</c:v>
                </c:pt>
                <c:pt idx="12">
                  <c:v>5.6534769715981055</c:v>
                </c:pt>
                <c:pt idx="13">
                  <c:v>5.6150011874424841</c:v>
                </c:pt>
                <c:pt idx="14">
                  <c:v>5.9612161616269139</c:v>
                </c:pt>
                <c:pt idx="15">
                  <c:v>6.436942662288458</c:v>
                </c:pt>
                <c:pt idx="16">
                  <c:v>5.8095054843532319</c:v>
                </c:pt>
                <c:pt idx="17">
                  <c:v>5.5305502897219476</c:v>
                </c:pt>
                <c:pt idx="18">
                  <c:v>5.9191908714534325</c:v>
                </c:pt>
                <c:pt idx="19">
                  <c:v>5.4609246655476769</c:v>
                </c:pt>
                <c:pt idx="20">
                  <c:v>5.2822775714367785</c:v>
                </c:pt>
                <c:pt idx="21">
                  <c:v>4.549803806559539</c:v>
                </c:pt>
                <c:pt idx="22">
                  <c:v>5.0502348666841543</c:v>
                </c:pt>
                <c:pt idx="23">
                  <c:v>5.157240758818177</c:v>
                </c:pt>
                <c:pt idx="24">
                  <c:v>4.3320405983513632</c:v>
                </c:pt>
                <c:pt idx="25">
                  <c:v>4.2027418719705159</c:v>
                </c:pt>
                <c:pt idx="26">
                  <c:v>4.8216379889240955</c:v>
                </c:pt>
                <c:pt idx="27">
                  <c:v>4.565557587552763</c:v>
                </c:pt>
                <c:pt idx="28">
                  <c:v>4.6508078280963447</c:v>
                </c:pt>
                <c:pt idx="29">
                  <c:v>4.418877932980771</c:v>
                </c:pt>
                <c:pt idx="30">
                  <c:v>4.9437698068223614</c:v>
                </c:pt>
                <c:pt idx="31">
                  <c:v>5.2319253251056006</c:v>
                </c:pt>
                <c:pt idx="32">
                  <c:v>5.3828953448775092</c:v>
                </c:pt>
                <c:pt idx="33">
                  <c:v>5.2640201190004277</c:v>
                </c:pt>
                <c:pt idx="34">
                  <c:v>6.3816917619958318</c:v>
                </c:pt>
                <c:pt idx="35">
                  <c:v>7.3447719755777401</c:v>
                </c:pt>
                <c:pt idx="36">
                  <c:v>7.1631833657196156</c:v>
                </c:pt>
                <c:pt idx="37">
                  <c:v>7.4379243970824387</c:v>
                </c:pt>
                <c:pt idx="38">
                  <c:v>9.0819300046701166</c:v>
                </c:pt>
                <c:pt idx="39">
                  <c:v>9.7863764702208815</c:v>
                </c:pt>
                <c:pt idx="40">
                  <c:v>9.8992012404245688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A6E-4406-AE46-88FC4E9FA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37248"/>
        <c:axId val="2086946400"/>
      </c:scatterChart>
      <c:valAx>
        <c:axId val="208693724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46400"/>
        <c:crosses val="autoZero"/>
        <c:crossBetween val="midCat"/>
      </c:valAx>
      <c:valAx>
        <c:axId val="208694640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3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Tabelle1!$C$6</c:f>
              <c:strCache>
                <c:ptCount val="1"/>
                <c:pt idx="0">
                  <c:v>e(at)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Tabelle1!$A$7:$A$47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Tabelle1!$C$7:$C$47</c:f>
              <c:numCache>
                <c:formatCode>General</c:formatCode>
                <c:ptCount val="41"/>
                <c:pt idx="0">
                  <c:v>1</c:v>
                </c:pt>
                <c:pt idx="1">
                  <c:v>1.0319146153122114</c:v>
                </c:pt>
                <c:pt idx="2">
                  <c:v>1.0648477732949493</c:v>
                </c:pt>
                <c:pt idx="3">
                  <c:v>1.0988319803457225</c:v>
                </c:pt>
                <c:pt idx="4">
                  <c:v>1.1339007802912116</c:v>
                </c:pt>
                <c:pt idx="5">
                  <c:v>1.1700887874964219</c:v>
                </c:pt>
                <c:pt idx="6">
                  <c:v>1.2074317210305021</c:v>
                </c:pt>
                <c:pt idx="7">
                  <c:v>1.245966439922952</c:v>
                </c:pt>
                <c:pt idx="8">
                  <c:v>1.2857309795450185</c:v>
                </c:pt>
                <c:pt idx="9">
                  <c:v>1.3267645891521904</c:v>
                </c:pt>
                <c:pt idx="10">
                  <c:v>1.3691077706248469</c:v>
                </c:pt>
                <c:pt idx="11">
                  <c:v>1.4128023184452982</c:v>
                </c:pt>
                <c:pt idx="12">
                  <c:v>1.4578913609506803</c:v>
                </c:pt>
                <c:pt idx="13">
                  <c:v>1.5044194029024176</c:v>
                </c:pt>
                <c:pt idx="14">
                  <c:v>1.552432369414275</c:v>
                </c:pt>
                <c:pt idx="15">
                  <c:v>1.6019776512823565</c:v>
                </c:pt>
                <c:pt idx="16">
                  <c:v>1.6531041517617928</c:v>
                </c:pt>
                <c:pt idx="17">
                  <c:v>1.7058623348362898</c:v>
                </c:pt>
                <c:pt idx="18">
                  <c:v>1.760304275028181</c:v>
                </c:pt>
                <c:pt idx="19">
                  <c:v>1.8164837087981465</c:v>
                </c:pt>
                <c:pt idx="20">
                  <c:v>1.8744560875853382</c:v>
                </c:pt>
                <c:pt idx="21">
                  <c:v>1.9342786325402572</c:v>
                </c:pt>
                <c:pt idx="22">
                  <c:v>1.99601039100441</c:v>
                </c:pt>
                <c:pt idx="23">
                  <c:v>2.0597122947924924</c:v>
                </c:pt>
                <c:pt idx="24">
                  <c:v>2.1254472203346269</c:v>
                </c:pt>
                <c:pt idx="25">
                  <c:v>2.1932800507380152</c:v>
                </c:pt>
                <c:pt idx="26">
                  <c:v>2.2632777398292667</c:v>
                </c:pt>
                <c:pt idx="27">
                  <c:v>2.3355093782406091</c:v>
                </c:pt>
                <c:pt idx="28">
                  <c:v>2.4100462616052201</c:v>
                </c:pt>
                <c:pt idx="29">
                  <c:v>2.4869619609289839</c:v>
                </c:pt>
                <c:pt idx="30">
                  <c:v>2.5663323952081352</c:v>
                </c:pt>
                <c:pt idx="31">
                  <c:v>2.6482359063644689</c:v>
                </c:pt>
                <c:pt idx="32">
                  <c:v>2.7327533365720766</c:v>
                </c:pt>
                <c:pt idx="33">
                  <c:v>2.819968108051937</c:v>
                </c:pt>
                <c:pt idx="34">
                  <c:v>2.9099663054131186</c:v>
                </c:pt>
                <c:pt idx="35">
                  <c:v>3.0028367606218751</c:v>
                </c:pt>
                <c:pt idx="36">
                  <c:v>3.0986711406824896</c:v>
                </c:pt>
                <c:pt idx="37">
                  <c:v>3.1975640381164228</c:v>
                </c:pt>
                <c:pt idx="38">
                  <c:v>3.2996130643290695</c:v>
                </c:pt>
                <c:pt idx="39">
                  <c:v>3.404918945956279</c:v>
                </c:pt>
                <c:pt idx="40">
                  <c:v>3.5135856242857333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DB6-4B98-8673-68C38C1F8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6937248"/>
        <c:axId val="2086946400"/>
      </c:scatterChart>
      <c:valAx>
        <c:axId val="2086937248"/>
        <c:scaling>
          <c:orientation val="minMax"/>
          <c:max val="4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46400"/>
        <c:crosses val="autoZero"/>
        <c:crossBetween val="midCat"/>
      </c:valAx>
      <c:valAx>
        <c:axId val="208694640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2086937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01.11.2022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6/6d/Niels_Bohr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File:Sir_Winston_Churchill_-_19086236948.jpg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ronavirus.jhu.edu/data/new-case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Forecasting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CC6D2AA-7738-BADB-DF57-0CD5FE4C536F}"/>
              </a:ext>
            </a:extLst>
          </p:cNvPr>
          <p:cNvSpPr txBox="1"/>
          <p:nvPr/>
        </p:nvSpPr>
        <p:spPr>
          <a:xfrm>
            <a:off x="0" y="856144"/>
            <a:ext cx="8019011" cy="15545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/>
              <a:t>“Prediction is very difficult, especially if it’s about the future!”</a:t>
            </a:r>
          </a:p>
          <a:p>
            <a:endParaRPr lang="en-US" sz="2400"/>
          </a:p>
          <a:p>
            <a:r>
              <a:rPr lang="en-US" sz="2400"/>
              <a:t>Nils Bohr (1885 – 1962, Nobel Laureate 1922 in Physics)</a:t>
            </a:r>
          </a:p>
          <a:p>
            <a:endParaRPr lang="en-US" sz="240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C3B990E-6C2C-47CA-AC26-7323D987F34F}"/>
              </a:ext>
            </a:extLst>
          </p:cNvPr>
          <p:cNvSpPr txBox="1"/>
          <p:nvPr/>
        </p:nvSpPr>
        <p:spPr>
          <a:xfrm>
            <a:off x="12684" y="2687124"/>
            <a:ext cx="8478768" cy="13695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/>
              <a:t> “Do not believe any statistic that you haven't forged yourself“</a:t>
            </a:r>
          </a:p>
          <a:p>
            <a:endParaRPr lang="en-US" sz="2400"/>
          </a:p>
          <a:p>
            <a:r>
              <a:rPr lang="en-US" sz="2400"/>
              <a:t>Winston Chruchill (1874 – 1965, UK Prime Minister)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05080B6-2E1A-C7C3-3CCB-65AD9105453D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C89F3B-56CC-30CE-E241-8AC38EDF2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744" y="136525"/>
            <a:ext cx="1469856" cy="206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555A619-F719-E6B5-E36F-9A99FFBD1D86}"/>
              </a:ext>
            </a:extLst>
          </p:cNvPr>
          <p:cNvSpPr txBox="1"/>
          <p:nvPr/>
        </p:nvSpPr>
        <p:spPr>
          <a:xfrm>
            <a:off x="9360573" y="2212266"/>
            <a:ext cx="199322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Source: </a:t>
            </a:r>
            <a:r>
              <a:rPr lang="en-US" sz="800">
                <a:hlinkClick r:id="rId3"/>
              </a:rPr>
              <a:t>The American Institute of Physics</a:t>
            </a:r>
            <a:endParaRPr lang="de-DE" sz="800"/>
          </a:p>
        </p:txBody>
      </p:sp>
      <p:pic>
        <p:nvPicPr>
          <p:cNvPr id="1028" name="Picture 4" descr="Churchill, aged 67, wearing a suit, standing and holding into the back of a chair">
            <a:extLst>
              <a:ext uri="{FF2B5EF4-FFF2-40B4-BE49-F238E27FC236}">
                <a16:creationId xmlns:a16="http://schemas.microsoft.com/office/drawing/2014/main" id="{65FC9DC9-E742-0FD7-6517-34D312BA9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979" y="3948545"/>
            <a:ext cx="1684564" cy="214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4EF999CA-BAF4-D4AA-817F-FD0AA02B131A}"/>
              </a:ext>
            </a:extLst>
          </p:cNvPr>
          <p:cNvSpPr txBox="1"/>
          <p:nvPr/>
        </p:nvSpPr>
        <p:spPr>
          <a:xfrm>
            <a:off x="2398717" y="6108392"/>
            <a:ext cx="199322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/>
              <a:t>Source</a:t>
            </a:r>
            <a:r>
              <a:rPr lang="en-US" sz="800">
                <a:hlinkClick r:id="rId5"/>
              </a:rPr>
              <a:t>: Library and Archives Canada</a:t>
            </a:r>
            <a:endParaRPr lang="de-DE" sz="800"/>
          </a:p>
        </p:txBody>
      </p:sp>
    </p:spTree>
    <p:extLst>
      <p:ext uri="{BB962C8B-B14F-4D97-AF65-F5344CB8AC3E}">
        <p14:creationId xmlns:p14="http://schemas.microsoft.com/office/powerpoint/2010/main" val="214464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0" y="13237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Components of a Time Series</a:t>
            </a:r>
            <a:endParaRPr lang="de-DE" sz="3200" baseline="30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B6AE8EF-A4B3-9318-43F7-DDCFC858D12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3724D142-3488-43CA-ABD7-E4041272D1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729515"/>
              </p:ext>
            </p:extLst>
          </p:nvPr>
        </p:nvGraphicFramePr>
        <p:xfrm>
          <a:off x="8929197" y="701277"/>
          <a:ext cx="3048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DB46CD62-0038-4EF1-B225-697F904999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490443"/>
              </p:ext>
            </p:extLst>
          </p:nvPr>
        </p:nvGraphicFramePr>
        <p:xfrm>
          <a:off x="173608" y="3621686"/>
          <a:ext cx="3048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D5FC02EF-375B-47C5-9021-AD9B591D6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008672"/>
              </p:ext>
            </p:extLst>
          </p:nvPr>
        </p:nvGraphicFramePr>
        <p:xfrm>
          <a:off x="4426526" y="3621686"/>
          <a:ext cx="3048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Diagramm 10">
            <a:extLst>
              <a:ext uri="{FF2B5EF4-FFF2-40B4-BE49-F238E27FC236}">
                <a16:creationId xmlns:a16="http://schemas.microsoft.com/office/drawing/2014/main" id="{74E8EE6E-C807-4D9E-83FD-3034211879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93897"/>
              </p:ext>
            </p:extLst>
          </p:nvPr>
        </p:nvGraphicFramePr>
        <p:xfrm>
          <a:off x="12455" y="701277"/>
          <a:ext cx="3048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C4439F14-F356-6E3F-3859-86C06116A665}"/>
              </a:ext>
            </a:extLst>
          </p:cNvPr>
          <p:cNvSpPr txBox="1"/>
          <p:nvPr/>
        </p:nvSpPr>
        <p:spPr>
          <a:xfrm>
            <a:off x="12455" y="2755957"/>
            <a:ext cx="2883145" cy="4803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Revenue, Quantity</a:t>
            </a:r>
          </a:p>
          <a:p>
            <a:pPr algn="ctr"/>
            <a:endParaRPr lang="de-DE" sz="200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BDBEE3D-9190-8CA4-8C60-821898DB92A5}"/>
              </a:ext>
            </a:extLst>
          </p:cNvPr>
          <p:cNvSpPr txBox="1"/>
          <p:nvPr/>
        </p:nvSpPr>
        <p:spPr>
          <a:xfrm>
            <a:off x="4426526" y="2689840"/>
            <a:ext cx="2883145" cy="676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Development of Demand over time</a:t>
            </a:r>
          </a:p>
          <a:p>
            <a:pPr algn="ctr"/>
            <a:endParaRPr lang="de-DE" sz="200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E0A90B-383D-A173-D5F5-EF0AE5642018}"/>
              </a:ext>
            </a:extLst>
          </p:cNvPr>
          <p:cNvSpPr txBox="1"/>
          <p:nvPr/>
        </p:nvSpPr>
        <p:spPr>
          <a:xfrm>
            <a:off x="8929197" y="2631071"/>
            <a:ext cx="2883145" cy="676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Business cycle</a:t>
            </a:r>
          </a:p>
          <a:p>
            <a:pPr algn="ctr"/>
            <a:endParaRPr lang="de-DE" sz="200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8AFEDA6-2535-FB3E-3B92-10F8CC77939F}"/>
              </a:ext>
            </a:extLst>
          </p:cNvPr>
          <p:cNvSpPr txBox="1"/>
          <p:nvPr/>
        </p:nvSpPr>
        <p:spPr>
          <a:xfrm>
            <a:off x="173608" y="5659186"/>
            <a:ext cx="2883145" cy="676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Seasonal fluctuation during a year</a:t>
            </a:r>
          </a:p>
          <a:p>
            <a:pPr algn="ctr"/>
            <a:endParaRPr lang="de-DE" sz="2000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0DD70A8-C265-B7F4-0F5D-D84AEB95AB40}"/>
              </a:ext>
            </a:extLst>
          </p:cNvPr>
          <p:cNvSpPr txBox="1"/>
          <p:nvPr/>
        </p:nvSpPr>
        <p:spPr>
          <a:xfrm>
            <a:off x="4487047" y="5606106"/>
            <a:ext cx="2883145" cy="6769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Not explainable</a:t>
            </a:r>
          </a:p>
          <a:p>
            <a:pPr algn="ctr"/>
            <a:r>
              <a:rPr lang="de-DE" sz="2000"/>
              <a:t>random fluctuation</a:t>
            </a:r>
          </a:p>
          <a:p>
            <a:pPr algn="ctr"/>
            <a:r>
              <a:rPr lang="de-DE" sz="2000"/>
              <a:t>Stochastic error</a:t>
            </a:r>
          </a:p>
        </p:txBody>
      </p:sp>
      <p:graphicFrame>
        <p:nvGraphicFramePr>
          <p:cNvPr id="17" name="Diagramm 16">
            <a:extLst>
              <a:ext uri="{FF2B5EF4-FFF2-40B4-BE49-F238E27FC236}">
                <a16:creationId xmlns:a16="http://schemas.microsoft.com/office/drawing/2014/main" id="{0E0F65AA-AA98-4C49-B18B-A702993D1B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211213"/>
              </p:ext>
            </p:extLst>
          </p:nvPr>
        </p:nvGraphicFramePr>
        <p:xfrm>
          <a:off x="4487047" y="701277"/>
          <a:ext cx="3048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4050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Exercise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143E70F-60CA-97C0-4E3E-107050B79803}"/>
              </a:ext>
            </a:extLst>
          </p:cNvPr>
          <p:cNvSpPr txBox="1"/>
          <p:nvPr/>
        </p:nvSpPr>
        <p:spPr>
          <a:xfrm>
            <a:off x="0" y="648679"/>
            <a:ext cx="12192000" cy="479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/>
              <a:t>Create a time series composite of a trend, cyclical, seasonal and random data</a:t>
            </a:r>
            <a:endParaRPr lang="en-US" sz="2400"/>
          </a:p>
          <a:p>
            <a:endParaRPr lang="en-US" sz="240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B602F14-20C0-CFEF-4892-BEF833390EC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35973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Example: Unemployment data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143E70F-60CA-97C0-4E3E-107050B79803}"/>
              </a:ext>
            </a:extLst>
          </p:cNvPr>
          <p:cNvSpPr txBox="1"/>
          <p:nvPr/>
        </p:nvSpPr>
        <p:spPr>
          <a:xfrm>
            <a:off x="142240" y="6378919"/>
            <a:ext cx="1148080" cy="4790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200"/>
              <a:t>Source: BA</a:t>
            </a:r>
            <a:endParaRPr lang="de-DE" sz="1200" dirty="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B1D9640-DD64-2418-F03B-CBF2C0E17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662" y="1080729"/>
            <a:ext cx="7813715" cy="4696542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81B3F8B1-21EB-CCE4-0FCC-C9440C36C9B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5966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Forecasting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143E70F-60CA-97C0-4E3E-107050B79803}"/>
              </a:ext>
            </a:extLst>
          </p:cNvPr>
          <p:cNvSpPr txBox="1"/>
          <p:nvPr/>
        </p:nvSpPr>
        <p:spPr>
          <a:xfrm>
            <a:off x="0" y="648679"/>
            <a:ext cx="12192000" cy="881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Enterprise A </a:t>
            </a:r>
            <a:r>
              <a:rPr lang="en-US" sz="2400"/>
              <a:t>has the following development of revenue during the last years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Frequency:</a:t>
            </a:r>
            <a:r>
              <a:rPr lang="en-US" sz="2400"/>
              <a:t> Quaterly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/>
              <a:t>Task:</a:t>
            </a:r>
            <a:r>
              <a:rPr lang="en-US" sz="2400"/>
              <a:t> Forecast the revenue of the next quarter and the next year</a:t>
            </a:r>
          </a:p>
          <a:p>
            <a:endParaRPr lang="en-US" sz="240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0D2283F1-694B-A9FD-0FA4-FD77A4B9EA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044497"/>
              </p:ext>
            </p:extLst>
          </p:nvPr>
        </p:nvGraphicFramePr>
        <p:xfrm>
          <a:off x="260792" y="1827352"/>
          <a:ext cx="7389688" cy="4231540"/>
        </p:xfrm>
        <a:graphic>
          <a:graphicData uri="http://schemas.openxmlformats.org/drawingml/2006/table">
            <a:tbl>
              <a:tblPr/>
              <a:tblGrid>
                <a:gridCol w="1394281">
                  <a:extLst>
                    <a:ext uri="{9D8B030D-6E8A-4147-A177-3AD203B41FA5}">
                      <a16:colId xmlns:a16="http://schemas.microsoft.com/office/drawing/2014/main" val="3777988069"/>
                    </a:ext>
                  </a:extLst>
                </a:gridCol>
                <a:gridCol w="2300563">
                  <a:extLst>
                    <a:ext uri="{9D8B030D-6E8A-4147-A177-3AD203B41FA5}">
                      <a16:colId xmlns:a16="http://schemas.microsoft.com/office/drawing/2014/main" val="3375347263"/>
                    </a:ext>
                  </a:extLst>
                </a:gridCol>
                <a:gridCol w="1394281">
                  <a:extLst>
                    <a:ext uri="{9D8B030D-6E8A-4147-A177-3AD203B41FA5}">
                      <a16:colId xmlns:a16="http://schemas.microsoft.com/office/drawing/2014/main" val="1522296410"/>
                    </a:ext>
                  </a:extLst>
                </a:gridCol>
                <a:gridCol w="2300563">
                  <a:extLst>
                    <a:ext uri="{9D8B030D-6E8A-4147-A177-3AD203B41FA5}">
                      <a16:colId xmlns:a16="http://schemas.microsoft.com/office/drawing/2014/main" val="3797522693"/>
                    </a:ext>
                  </a:extLst>
                </a:gridCol>
              </a:tblGrid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[Mio. Euro]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 [Mio. Euro]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63984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2018q1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2021q1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3877917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2018q2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2021q2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879398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2018q3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2021q3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043206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2018q4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2021q4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32125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2019q1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2022q1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2818970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2019q2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2022q2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22428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2019q3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2022q3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191683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2019q4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2022q4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080912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2020q1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99990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2020q2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141964"/>
                  </a:ext>
                </a:extLst>
              </a:tr>
              <a:tr h="324642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2020q3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746193"/>
                  </a:ext>
                </a:extLst>
              </a:tr>
              <a:tr h="3358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2020q4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836891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3995A4BB-8C45-A68F-BEB2-D7B3AA0006C6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5071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Forecasting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7143E70F-60CA-97C0-4E3E-107050B79803}"/>
                  </a:ext>
                </a:extLst>
              </p:cNvPr>
              <p:cNvSpPr txBox="1"/>
              <p:nvPr/>
            </p:nvSpPr>
            <p:spPr>
              <a:xfrm>
                <a:off x="0" y="648679"/>
                <a:ext cx="12192000" cy="472596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b="1"/>
                  <a:t>Plot the data</a:t>
                </a:r>
              </a:p>
              <a:p>
                <a:endParaRPr lang="en-US" sz="24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u="sng"/>
                  <a:t>Simple forecast: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/>
                  <a:t>Repeat the last data point, give examples, where this is done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/>
                  <a:t>In which economic field is this theoretically the best forecast?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u="sng"/>
                  <a:t>Moving average </a:t>
                </a:r>
                <a:r>
                  <a:rPr lang="en-US" sz="2400"/>
                  <a:t>in order to forecast to following data point: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de-DE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hr m:val="∑"/>
                        <m:ctrlP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sSub>
                          <m:sSubPr>
                            <m:ctrlP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de-DE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e>
                    </m:nary>
                  </m:oMath>
                </a14:m>
                <a:endParaRPr lang="en-US" sz="24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4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/>
                  <a:t>Smoothing the data with the </a:t>
                </a:r>
                <a:r>
                  <a:rPr lang="en-US" sz="2400" u="sng"/>
                  <a:t>centered moving average </a:t>
                </a:r>
                <a:r>
                  <a:rPr lang="en-US" sz="2400"/>
                  <a:t>(usually h → odd):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de-DE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−1)/2</m:t>
                          </m:r>
                        </m:sub>
                      </m:sSub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de-DE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nary>
                        <m:naryPr>
                          <m:chr m:val="∑"/>
                          <m:ctrlP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p>
                        <m:e>
                          <m:sSub>
                            <m:sSubPr>
                              <m:ctrlP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/>
              </a:p>
              <a:p>
                <a:endParaRPr lang="en-US" sz="2400"/>
              </a:p>
              <a:p>
                <a:endParaRPr lang="en-US" sz="240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7143E70F-60CA-97C0-4E3E-107050B79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48679"/>
                <a:ext cx="12192000" cy="4725961"/>
              </a:xfrm>
              <a:prstGeom prst="rect">
                <a:avLst/>
              </a:prstGeom>
              <a:blipFill>
                <a:blip r:embed="rId2"/>
                <a:stretch>
                  <a:fillRect l="-650" t="-103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hteck 4">
            <a:extLst>
              <a:ext uri="{FF2B5EF4-FFF2-40B4-BE49-F238E27FC236}">
                <a16:creationId xmlns:a16="http://schemas.microsoft.com/office/drawing/2014/main" id="{40C3F191-52FA-8B9E-20AC-9D2BD5639CD5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8976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Forecasting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143E70F-60CA-97C0-4E3E-107050B79803}"/>
              </a:ext>
            </a:extLst>
          </p:cNvPr>
          <p:cNvSpPr txBox="1"/>
          <p:nvPr/>
        </p:nvSpPr>
        <p:spPr>
          <a:xfrm>
            <a:off x="0" y="648679"/>
            <a:ext cx="12192000" cy="881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Calculate the moving average in order to forecast the revenue for 2023q1 n=1,3,5,7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Calculate the centered moving average for n=1,3,5,7 an plot the data compared to the original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Why do we show the data of </a:t>
            </a:r>
            <a:r>
              <a:rPr lang="de-DE" sz="2400" b="1">
                <a:hlinkClick r:id="rId2"/>
              </a:rPr>
              <a:t>daily confirmed new cases of Corona </a:t>
            </a:r>
            <a:r>
              <a:rPr lang="de-DE" sz="2400" b="1"/>
              <a:t>with a 7-days moving average? 	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8820B8-8096-42A3-67B0-9523C977872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7390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Forecasting with moving average</a:t>
            </a:r>
            <a:endParaRPr lang="de-DE" sz="3200" baseline="30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143E70F-60CA-97C0-4E3E-107050B79803}"/>
              </a:ext>
            </a:extLst>
          </p:cNvPr>
          <p:cNvSpPr txBox="1"/>
          <p:nvPr/>
        </p:nvSpPr>
        <p:spPr>
          <a:xfrm>
            <a:off x="0" y="648679"/>
            <a:ext cx="12192000" cy="8812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b="1"/>
              <a:t>Properties of moving average data: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/>
              <a:t>Smoothing original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/>
              <a:t>Underestimating within an increasing trend of the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/>
              <a:t>Overestimating within an decreasing trend of the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b="1"/>
              <a:t>No incorporation seasonality effects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b="1"/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de-DE" sz="2400" b="1"/>
              <a:t>Useful for short-term forecasts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042CD05-9424-D4EB-58C3-102DC708A531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7637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Breitbild</PresentationFormat>
  <Paragraphs>160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213</cp:revision>
  <dcterms:created xsi:type="dcterms:W3CDTF">2020-09-20T22:46:24Z</dcterms:created>
  <dcterms:modified xsi:type="dcterms:W3CDTF">2022-11-01T15:01:38Z</dcterms:modified>
</cp:coreProperties>
</file>