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1372" r:id="rId2"/>
    <p:sldId id="642" r:id="rId3"/>
    <p:sldId id="647" r:id="rId4"/>
    <p:sldId id="648" r:id="rId5"/>
    <p:sldId id="634" r:id="rId6"/>
    <p:sldId id="1377" r:id="rId7"/>
    <p:sldId id="649" r:id="rId8"/>
    <p:sldId id="650" r:id="rId9"/>
    <p:sldId id="1378" r:id="rId10"/>
    <p:sldId id="651" r:id="rId11"/>
    <p:sldId id="669" r:id="rId12"/>
    <p:sldId id="660" r:id="rId13"/>
    <p:sldId id="1379" r:id="rId14"/>
    <p:sldId id="661" r:id="rId15"/>
    <p:sldId id="663" r:id="rId16"/>
    <p:sldId id="655" r:id="rId17"/>
    <p:sldId id="657" r:id="rId18"/>
    <p:sldId id="658" r:id="rId19"/>
    <p:sldId id="665" r:id="rId20"/>
    <p:sldId id="1381" r:id="rId21"/>
    <p:sldId id="656" r:id="rId2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3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FFCA2-0A1F-4760-ADFA-59A1765278F7}" type="datetimeFigureOut">
              <a:rPr lang="de-DE" smtClean="0"/>
              <a:t>23.10.2022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826E3-5B33-4C67-9B4E-7CF7ACDD5A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528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23.10.2022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23.10.2022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23.10.2022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69035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23.10.2022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23.10.2022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23.10.2022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23.10.2022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23.10.2022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23.10.2022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23.10.2022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23.10.2022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23.10.2022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support.microsoft.com/en-us/office/excel-functions-translator-f262d0c0-991c-485b-89b6-32cc8d326889" TargetMode="External"/><Relationship Id="rId5" Type="http://schemas.openxmlformats.org/officeDocument/2006/relationships/hyperlink" Target="https://en.excel-translator.de/translator/" TargetMode="Externa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ecb.europa.eu/stats/macroeconomic_and_sectoral/hicp/html/index.en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3708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280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438926" y="1463453"/>
            <a:ext cx="53141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This </a:t>
            </a:r>
            <a:r>
              <a:rPr lang="de-DE" sz="2800" b="1" u="sng" dirty="0" err="1"/>
              <a:t>lecture</a:t>
            </a:r>
            <a:r>
              <a:rPr lang="de-DE" sz="2800" b="1" u="sng" dirty="0"/>
              <a:t> will </a:t>
            </a:r>
            <a:r>
              <a:rPr lang="de-DE" sz="2800" b="1" u="sng" dirty="0" err="1"/>
              <a:t>be</a:t>
            </a:r>
            <a:r>
              <a:rPr lang="de-DE" sz="2800" b="1" u="sng" dirty="0"/>
              <a:t> </a:t>
            </a:r>
            <a:r>
              <a:rPr lang="de-DE" sz="2800" b="1" u="sng" dirty="0" err="1"/>
              <a:t>recorded</a:t>
            </a:r>
            <a:r>
              <a:rPr lang="de-DE" sz="2800" b="1" u="sng" dirty="0"/>
              <a:t> and </a:t>
            </a:r>
          </a:p>
          <a:p>
            <a:pPr algn="ctr"/>
            <a:r>
              <a:rPr lang="de-DE" sz="2800" b="1" u="sng" dirty="0"/>
              <a:t>s</a:t>
            </a:r>
            <a:r>
              <a:rPr lang="de-DE" sz="2800" b="1" u="sng"/>
              <a:t>ubsequently </a:t>
            </a:r>
            <a:r>
              <a:rPr lang="de-DE" sz="2800" b="1" u="sng" dirty="0" err="1"/>
              <a:t>uploaded</a:t>
            </a:r>
            <a:r>
              <a:rPr lang="de-DE" sz="2800" b="1" u="sng" dirty="0"/>
              <a:t> in </a:t>
            </a:r>
            <a:r>
              <a:rPr lang="de-DE" sz="2800" b="1" u="sng" dirty="0" err="1"/>
              <a:t>the</a:t>
            </a:r>
            <a:r>
              <a:rPr lang="de-DE" sz="2800" b="1" u="sng" dirty="0"/>
              <a:t> </a:t>
            </a:r>
          </a:p>
          <a:p>
            <a:pPr algn="ctr"/>
            <a:r>
              <a:rPr lang="de-DE" sz="2800" b="1" u="sng" dirty="0" err="1"/>
              <a:t>world</a:t>
            </a:r>
            <a:r>
              <a:rPr lang="de-DE" sz="2800" b="1" u="sng" dirty="0"/>
              <a:t>-</a:t>
            </a:r>
            <a:r>
              <a:rPr lang="de-DE" sz="2800" b="1" u="sng" dirty="0" err="1"/>
              <a:t>wide</a:t>
            </a:r>
            <a:r>
              <a:rPr lang="de-DE" sz="2800" b="1" u="sng" dirty="0"/>
              <a:t>-web</a:t>
            </a:r>
          </a:p>
          <a:p>
            <a:pPr algn="ctr"/>
            <a:endParaRPr lang="de-DE" sz="2800" b="1" u="sng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85FFAD64-B583-4B1E-A19D-3939289F5BC7}"/>
              </a:ext>
            </a:extLst>
          </p:cNvPr>
          <p:cNvSpPr/>
          <p:nvPr/>
        </p:nvSpPr>
        <p:spPr>
          <a:xfrm>
            <a:off x="434608" y="3577539"/>
            <a:ext cx="2967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>
                <a:hlinkClick r:id="rId5"/>
              </a:rPr>
              <a:t>Function</a:t>
            </a:r>
            <a:r>
              <a:rPr lang="de-DE" dirty="0">
                <a:hlinkClick r:id="rId5"/>
              </a:rPr>
              <a:t> </a:t>
            </a:r>
            <a:r>
              <a:rPr lang="de-DE" dirty="0" err="1">
                <a:hlinkClick r:id="rId5"/>
              </a:rPr>
              <a:t>translator</a:t>
            </a:r>
            <a:r>
              <a:rPr lang="de-DE" dirty="0">
                <a:hlinkClick r:id="rId5"/>
              </a:rPr>
              <a:t> (</a:t>
            </a:r>
            <a:r>
              <a:rPr lang="de-DE" dirty="0" err="1">
                <a:hlinkClick r:id="rId5"/>
              </a:rPr>
              <a:t>webpage</a:t>
            </a:r>
            <a:r>
              <a:rPr lang="de-DE" dirty="0">
                <a:hlinkClick r:id="rId5"/>
              </a:rPr>
              <a:t>)</a:t>
            </a:r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88AA3A3F-66EB-4B4E-B4A5-B83EA3D1A4B7}"/>
              </a:ext>
            </a:extLst>
          </p:cNvPr>
          <p:cNvSpPr/>
          <p:nvPr/>
        </p:nvSpPr>
        <p:spPr>
          <a:xfrm>
            <a:off x="434608" y="425870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 err="1">
                <a:hlinkClick r:id="rId6"/>
              </a:rPr>
              <a:t>Function</a:t>
            </a:r>
            <a:r>
              <a:rPr lang="de-DE" dirty="0">
                <a:hlinkClick r:id="rId6"/>
              </a:rPr>
              <a:t> </a:t>
            </a:r>
            <a:r>
              <a:rPr lang="de-DE" dirty="0" err="1">
                <a:hlinkClick r:id="rId6"/>
              </a:rPr>
              <a:t>translator</a:t>
            </a:r>
            <a:r>
              <a:rPr lang="de-DE" dirty="0">
                <a:hlinkClick r:id="rId6"/>
              </a:rPr>
              <a:t> Excel 1 (</a:t>
            </a:r>
            <a:r>
              <a:rPr lang="de-DE" dirty="0" err="1">
                <a:hlinkClick r:id="rId6"/>
              </a:rPr>
              <a:t>add</a:t>
            </a:r>
            <a:r>
              <a:rPr lang="de-DE" dirty="0">
                <a:hlinkClick r:id="rId6"/>
              </a:rPr>
              <a:t> in)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10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Laspeyres price index</a:t>
            </a:r>
            <a:endParaRPr lang="de-DE" sz="32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8009919-2B09-4622-80B2-91B66293ECB9}"/>
                  </a:ext>
                </a:extLst>
              </p:cNvPr>
              <p:cNvSpPr txBox="1"/>
              <p:nvPr/>
            </p:nvSpPr>
            <p:spPr>
              <a:xfrm>
                <a:off x="1524000" y="764704"/>
                <a:ext cx="9144000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𝐿</m:t>
                          </m:r>
                        </m:sup>
                      </m:sSubSup>
                      <m:r>
                        <a:rPr lang="de-DE" sz="2400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bSup>
                              <m:sSubSup>
                                <m:sSubSup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bSup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bSup>
                              <m:sSubSup>
                                <m:sSubSup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bSup>
                            </m:e>
                          </m:nary>
                        </m:den>
                      </m:f>
                      <m:r>
                        <a:rPr lang="de-DE" sz="24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bSup>
                            </m:den>
                          </m:f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∙</m:t>
                          </m:r>
                        </m:e>
                      </m:nary>
                      <m:f>
                        <m:f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bSup>
                          <m:sSubSup>
                            <m:sSubSup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bSup>
                        </m:num>
                        <m:den>
                          <m:nary>
                            <m:naryPr>
                              <m:chr m:val="∑"/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  <m:sup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bSup>
                              <m:sSubSup>
                                <m:sSubSup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  <m:sup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bSup>
                            </m:e>
                          </m:nary>
                        </m:den>
                      </m:f>
                    </m:oMath>
                  </m:oMathPara>
                </a14:m>
                <a:endParaRPr lang="de-DE" sz="2400" dirty="0"/>
              </a:p>
              <a:p>
                <a:endParaRPr lang="de-DE" sz="24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bSup>
                        <m:sSubSup>
                          <m:sSub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bSup>
                      </m:num>
                      <m:den>
                        <m:nary>
                          <m:naryPr>
                            <m:chr m:val="∑"/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de-DE" sz="24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de-DE" sz="24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de-DE" sz="24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  <m:sup>
                                <m:r>
                                  <a:rPr lang="de-DE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p>
                            </m:sSubSup>
                            <m:sSubSup>
                              <m:sSubSup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de-DE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sz="24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  <m:sup>
                                <m:r>
                                  <a:rPr lang="de-DE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p>
                            </m:sSubSup>
                          </m:e>
                        </m:nary>
                      </m:den>
                    </m:f>
                    <m:r>
                      <a:rPr lang="de-DE" sz="240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</m:oMath>
                </a14:m>
                <a:r>
                  <a:rPr lang="de-DE" sz="2400" dirty="0"/>
                  <a:t>:</a:t>
                </a:r>
                <a:r>
                  <a:rPr lang="de-DE" sz="2400"/>
                  <a:t>	Weights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  <m:r>
                      <a:rPr lang="de-DE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400"/>
                  <a:t>are equal to the proportions of 				expenditures for good i in the base year t</a:t>
                </a:r>
                <a:r>
                  <a:rPr lang="de-DE" sz="2400" dirty="0"/>
                  <a:t>=0</a:t>
                </a:r>
              </a:p>
              <a:p>
                <a:endParaRPr lang="de-DE" sz="2400" dirty="0"/>
              </a:p>
              <a:p>
                <a:r>
                  <a:rPr lang="de-DE" sz="2400"/>
                  <a:t>The Laspeyres price index is therefore a weighted arithmetic mean of the relative prices </a:t>
                </a:r>
                <a14:m>
                  <m:oMath xmlns:m="http://schemas.openxmlformats.org/officeDocument/2006/math">
                    <m:r>
                      <a:rPr lang="de-DE" sz="240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bSup>
                      </m:den>
                    </m:f>
                  </m:oMath>
                </a14:m>
                <a:r>
                  <a:rPr lang="de-DE" sz="2400" dirty="0"/>
                  <a:t>.</a:t>
                </a:r>
              </a:p>
              <a:p>
                <a:endParaRPr lang="de-DE" sz="2400" dirty="0"/>
              </a:p>
              <a:p>
                <a:r>
                  <a:rPr lang="de-DE" sz="2400"/>
                  <a:t>Usually we calculate </a:t>
                </a:r>
                <a:r>
                  <a:rPr lang="de-DE" sz="2400" b="1"/>
                  <a:t>inflation</a:t>
                </a:r>
                <a:r>
                  <a:rPr lang="de-DE" sz="2400"/>
                  <a:t> following this method</a:t>
                </a:r>
              </a:p>
              <a:p>
                <a:endParaRPr lang="de-DE" sz="2400"/>
              </a:p>
              <a:p>
                <a:r>
                  <a:rPr lang="de-DE" sz="2400" b="1"/>
                  <a:t>→	HICP!</a:t>
                </a:r>
                <a:endParaRPr lang="de-DE" sz="2400"/>
              </a:p>
              <a:p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8009919-2B09-4622-80B2-91B66293EC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764704"/>
                <a:ext cx="9144000" cy="5976664"/>
              </a:xfrm>
              <a:prstGeom prst="rect">
                <a:avLst/>
              </a:prstGeom>
              <a:blipFill>
                <a:blip r:embed="rId2"/>
                <a:stretch>
                  <a:fillRect l="-1000" r="-11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eck 1">
            <a:extLst>
              <a:ext uri="{FF2B5EF4-FFF2-40B4-BE49-F238E27FC236}">
                <a16:creationId xmlns:a16="http://schemas.microsoft.com/office/drawing/2014/main" id="{2F8ABEE3-8C06-E052-EBC3-CC8CE93C3B05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503950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11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667508" y="21109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3200"/>
              <a:t>Measuring inflation – the Harmonised Index of Consumer Prices (HICP)</a:t>
            </a:r>
            <a:endParaRPr lang="de-DE" sz="3200" baseline="300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8009919-2B09-4622-80B2-91B66293ECB9}"/>
              </a:ext>
            </a:extLst>
          </p:cNvPr>
          <p:cNvSpPr txBox="1"/>
          <p:nvPr/>
        </p:nvSpPr>
        <p:spPr>
          <a:xfrm>
            <a:off x="441435" y="1010175"/>
            <a:ext cx="11897710" cy="54214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>
                <a:hlinkClick r:id="rId2"/>
              </a:rPr>
              <a:t>https://www.ecb.europa.eu/stats/macroeconomic_and_sectoral/hicp/html/index.en.html</a:t>
            </a:r>
            <a:endParaRPr lang="de-DE" sz="2400"/>
          </a:p>
          <a:p>
            <a:endParaRPr lang="de-DE" sz="2400"/>
          </a:p>
          <a:p>
            <a:endParaRPr lang="de-DE" sz="2400"/>
          </a:p>
          <a:p>
            <a:endParaRPr lang="de-DE" sz="2400" dirty="0"/>
          </a:p>
          <a:p>
            <a:endParaRPr lang="de-DE" sz="2400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F6DD9837-7FDB-8F00-6C3C-3BAA98D48C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842" y="1562992"/>
            <a:ext cx="6858352" cy="3016405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01AB54E5-BF4A-72F1-A07C-4FF221FB26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0842" y="4862407"/>
            <a:ext cx="6032126" cy="1970836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168B9E9F-752D-4B10-4AEC-E1B7AAC40CA0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231869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Changes in price level </a:t>
            </a:r>
            <a:r>
              <a:rPr lang="de-DE" sz="3200" dirty="0"/>
              <a:t>II</a:t>
            </a:r>
            <a:endParaRPr lang="de-DE" sz="3200" baseline="300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8009919-2B09-4622-80B2-91B66293ECB9}"/>
              </a:ext>
            </a:extLst>
          </p:cNvPr>
          <p:cNvSpPr txBox="1"/>
          <p:nvPr/>
        </p:nvSpPr>
        <p:spPr>
          <a:xfrm>
            <a:off x="1524000" y="764704"/>
            <a:ext cx="9144000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/>
              <a:t>What are the costs of the basket of year 2016 with prices of 2015?</a:t>
            </a:r>
            <a:endParaRPr lang="de-DE" sz="2400" dirty="0"/>
          </a:p>
          <a:p>
            <a:endParaRPr lang="de-DE" sz="2400" dirty="0"/>
          </a:p>
          <a:p>
            <a:r>
              <a:rPr lang="de-DE" sz="2400"/>
              <a:t>Compare this with the price of the basket in in year 2016</a:t>
            </a:r>
          </a:p>
          <a:p>
            <a:endParaRPr lang="de-DE" sz="2400"/>
          </a:p>
          <a:p>
            <a:endParaRPr lang="de-DE" sz="2400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51109820-E962-DA39-A267-3FB9CBE2EA77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56088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13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Changes in price level </a:t>
            </a:r>
            <a:r>
              <a:rPr lang="de-DE" sz="3200" dirty="0"/>
              <a:t>II</a:t>
            </a:r>
            <a:endParaRPr lang="de-DE" sz="32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8009919-2B09-4622-80B2-91B66293ECB9}"/>
                  </a:ext>
                </a:extLst>
              </p:cNvPr>
              <p:cNvSpPr txBox="1"/>
              <p:nvPr/>
            </p:nvSpPr>
            <p:spPr>
              <a:xfrm>
                <a:off x="1016000" y="764704"/>
                <a:ext cx="9144000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/>
                  <a:t>What are the costs of the basket of year 2016 with prices of 2015?</a:t>
                </a:r>
                <a:endParaRPr lang="de-DE" sz="2400" dirty="0"/>
              </a:p>
              <a:p>
                <a:endParaRPr lang="de-DE" sz="2400" dirty="0"/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de-DE" sz="24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  <m:e>
                        <m:sSubSup>
                          <m:sSub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2015</m:t>
                            </m:r>
                          </m:sup>
                        </m:sSubSup>
                        <m:sSubSup>
                          <m:sSub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2016</m:t>
                            </m:r>
                          </m:sup>
                        </m:sSub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nary>
                  </m:oMath>
                </a14:m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11∙8+10∙4+33∙3=227</m:t>
                    </m:r>
                  </m:oMath>
                </a14:m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r>
                  <a:rPr lang="de-DE" sz="2400" dirty="0"/>
                  <a:t>→</a:t>
                </a:r>
                <a:r>
                  <a:rPr lang="de-DE" sz="2400"/>
                  <a:t>	Compare the actual basket valued with actual prices and prices of 	the year before.</a:t>
                </a:r>
              </a:p>
              <a:p>
                <a:endParaRPr lang="de-DE" sz="2400" dirty="0"/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de-DE" sz="24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  <m:e>
                        <m:sSubSup>
                          <m:sSub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2016</m:t>
                            </m:r>
                          </m:sup>
                        </m:sSubSup>
                        <m:sSubSup>
                          <m:sSub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2016</m:t>
                            </m:r>
                          </m:sup>
                        </m:sSub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nary>
                  </m:oMath>
                </a14:m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8∙8+18∙4+29∙3=223</m:t>
                    </m:r>
                  </m:oMath>
                </a14:m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r>
                  <a:rPr lang="de-DE" sz="2400" dirty="0"/>
                  <a:t>→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223</m:t>
                        </m:r>
                      </m:num>
                      <m:den>
                        <m:r>
                          <a:rPr lang="de-DE" sz="2400">
                            <a:latin typeface="Cambria Math" panose="02040503050406030204" pitchFamily="18" charset="0"/>
                          </a:rPr>
                          <m:t>227</m:t>
                        </m:r>
                      </m:den>
                    </m:f>
                    <m:r>
                      <a:rPr lang="de-DE" sz="2400">
                        <a:latin typeface="Cambria Math" panose="02040503050406030204" pitchFamily="18" charset="0"/>
                      </a:rPr>
                      <m:t>=0,982</m:t>
                    </m:r>
                  </m:oMath>
                </a14:m>
                <a:r>
                  <a:rPr lang="de-DE" sz="2400" dirty="0"/>
                  <a:t>	 →	</a:t>
                </a:r>
                <a:r>
                  <a:rPr lang="de-DE" sz="2400"/>
                  <a:t> price level decrease of 1,8%</a:t>
                </a:r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8009919-2B09-4622-80B2-91B66293EC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000" y="764704"/>
                <a:ext cx="9144000" cy="5976664"/>
              </a:xfrm>
              <a:prstGeom prst="rect">
                <a:avLst/>
              </a:prstGeom>
              <a:blipFill>
                <a:blip r:embed="rId2"/>
                <a:stretch>
                  <a:fillRect l="-1067" t="-815" r="-10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eck 1">
            <a:extLst>
              <a:ext uri="{FF2B5EF4-FFF2-40B4-BE49-F238E27FC236}">
                <a16:creationId xmlns:a16="http://schemas.microsoft.com/office/drawing/2014/main" id="{D157F718-9924-F13C-320D-82FF9C312D0B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4390308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14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44624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Paasche price index</a:t>
            </a:r>
            <a:endParaRPr lang="de-DE" sz="32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8009919-2B09-4622-80B2-91B66293ECB9}"/>
                  </a:ext>
                </a:extLst>
              </p:cNvPr>
              <p:cNvSpPr txBox="1"/>
              <p:nvPr/>
            </p:nvSpPr>
            <p:spPr>
              <a:xfrm>
                <a:off x="548640" y="562248"/>
                <a:ext cx="9144000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</m:sup>
                      </m:sSubSup>
                      <m:r>
                        <a:rPr lang="de-DE" sz="2400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bSup>
                              <m:sSubSup>
                                <m:sSubSup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bSup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bSup>
                              <m:sSubSup>
                                <m:sSubSup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bSup>
                            </m:e>
                          </m:nary>
                        </m:den>
                      </m:f>
                      <m:r>
                        <a:rPr lang="de-DE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nary>
                            <m:naryPr>
                              <m:chr m:val="∑"/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Sup>
                                    <m:sSubSupPr>
                                      <m:ctrlP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p>
                                  </m:sSubSup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p>
                                  </m:sSubSup>
                                </m:den>
                              </m:f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</m:e>
                          </m:nary>
                          <m:f>
                            <m:f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bSup>
                              <m:sSubSup>
                                <m:sSubSupPr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bSup>
                            </m:num>
                            <m:den>
                              <m:nary>
                                <m:naryPr>
                                  <m:chr m:val="∑"/>
                                  <m:ctrl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de-DE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bSup>
                                    <m:sSubSupPr>
                                      <m:ctrlP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  <m:sup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p>
                                  </m:sSubSup>
                                  <m:sSubSup>
                                    <m:sSubSupPr>
                                      <m:ctrlP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  <m:sup>
                                      <m:r>
                                        <a:rPr lang="de-DE" sz="24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p>
                                  </m:sSubSup>
                                </m:e>
                              </m:nary>
                            </m:den>
                          </m:f>
                        </m:den>
                      </m:f>
                    </m:oMath>
                  </m:oMathPara>
                </a14:m>
                <a:endParaRPr lang="de-DE" sz="2400" dirty="0"/>
              </a:p>
              <a:p>
                <a:endParaRPr lang="de-DE" sz="24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bSup>
                        <m:sSubSup>
                          <m:sSub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bSup>
                      </m:num>
                      <m:den>
                        <m:nary>
                          <m:naryPr>
                            <m:chr m:val="∑"/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de-DE" sz="24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de-DE" sz="24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de-DE" sz="24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  <m:sup>
                                <m:r>
                                  <a:rPr lang="de-DE" sz="2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p>
                            </m:sSubSup>
                            <m:sSubSup>
                              <m:sSubSupPr>
                                <m:ctrlPr>
                                  <a:rPr lang="de-DE" sz="24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de-DE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de-DE" sz="2400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  <m:sup>
                                <m:r>
                                  <a:rPr lang="de-DE" sz="24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p>
                            </m:sSubSup>
                          </m:e>
                        </m:nary>
                      </m:den>
                    </m:f>
                    <m:r>
                      <a:rPr lang="de-DE" sz="240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</m:oMath>
                </a14:m>
                <a:r>
                  <a:rPr lang="de-DE" sz="2400" dirty="0"/>
                  <a:t>:		</a:t>
                </a:r>
                <a:r>
                  <a:rPr lang="de-DE" sz="2400"/>
                  <a:t>Weights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bSup>
                    <m:r>
                      <a:rPr lang="de-DE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2400"/>
                  <a:t>are equal to the proportions of 				expenditures for good i in the actual year t</a:t>
                </a:r>
                <a:endParaRPr lang="de-DE" sz="2400" dirty="0"/>
              </a:p>
              <a:p>
                <a:endParaRPr lang="de-DE" sz="2400" dirty="0"/>
              </a:p>
              <a:p>
                <a:r>
                  <a:rPr lang="de-DE" sz="2400"/>
                  <a:t>The Paasche Price index is a weighted harmonic mean of the relative prices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bSup>
                      </m:den>
                    </m:f>
                  </m:oMath>
                </a14:m>
                <a:r>
                  <a:rPr lang="de-DE" sz="2400" dirty="0"/>
                  <a:t>.</a:t>
                </a:r>
              </a:p>
              <a:p>
                <a:endParaRPr lang="de-DE" sz="2400" dirty="0"/>
              </a:p>
              <a:p>
                <a:r>
                  <a:rPr lang="de-DE" sz="2400"/>
                  <a:t>Usually the Paasche price index is used for the price</a:t>
                </a:r>
              </a:p>
              <a:p>
                <a:r>
                  <a:rPr lang="de-DE" sz="2400"/>
                  <a:t>adjustment for GDP in order to obtain real GDP growth</a:t>
                </a:r>
                <a:endParaRPr lang="de-DE" sz="2400" dirty="0"/>
              </a:p>
              <a:p>
                <a:endParaRPr lang="de-DE" sz="2400" dirty="0"/>
              </a:p>
              <a:p>
                <a:pPr algn="ctr"/>
                <a:r>
                  <a:rPr lang="de-DE" sz="2400" b="1" dirty="0"/>
                  <a:t>→</a:t>
                </a:r>
                <a:r>
                  <a:rPr lang="de-DE" sz="2400" b="1"/>
                  <a:t>	GDP-Deflator</a:t>
                </a:r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8009919-2B09-4622-80B2-91B66293EC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" y="562248"/>
                <a:ext cx="9144000" cy="5976664"/>
              </a:xfrm>
              <a:prstGeom prst="rect">
                <a:avLst/>
              </a:prstGeom>
              <a:blipFill>
                <a:blip r:embed="rId2"/>
                <a:stretch>
                  <a:fillRect l="-1000" r="-67" b="-346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eck 1">
            <a:extLst>
              <a:ext uri="{FF2B5EF4-FFF2-40B4-BE49-F238E27FC236}">
                <a16:creationId xmlns:a16="http://schemas.microsoft.com/office/drawing/2014/main" id="{91B411D7-F049-A987-591A-17585C696456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971027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15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23403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Fundamental problems: Price level measurement</a:t>
            </a:r>
            <a:endParaRPr lang="de-DE" sz="32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8009919-2B09-4622-80B2-91B66293ECB9}"/>
                  </a:ext>
                </a:extLst>
              </p:cNvPr>
              <p:cNvSpPr txBox="1"/>
              <p:nvPr/>
            </p:nvSpPr>
            <p:spPr>
              <a:xfrm>
                <a:off x="239204" y="562248"/>
                <a:ext cx="9144000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200"/>
                  <a:t>Substitution effect:	Quantity of consumption or demand in general depends 			on prices.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2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200"/>
                  <a:t>New goods</a:t>
                </a:r>
                <a:endParaRPr lang="de-DE" sz="2200" dirty="0"/>
              </a:p>
              <a:p>
                <a:endParaRPr lang="de-DE" sz="22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200"/>
                  <a:t>Quality change of goods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2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20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𝑃</m:t>
                        </m:r>
                      </m:sup>
                    </m:sSubSup>
                    <m:r>
                      <a:rPr lang="de-DE" sz="2200">
                        <a:latin typeface="Cambria Math" panose="02040503050406030204" pitchFamily="18" charset="0"/>
                      </a:rPr>
                      <m:t>&lt;</m:t>
                    </m:r>
                    <m:sSubSup>
                      <m:sSubSup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de-DE" sz="2200" i="1">
                            <a:latin typeface="Cambria Math" panose="02040503050406030204" pitchFamily="18" charset="0"/>
                          </a:rPr>
                          <m:t>𝐿</m:t>
                        </m:r>
                      </m:sup>
                    </m:sSubSup>
                  </m:oMath>
                </a14:m>
                <a:r>
                  <a:rPr lang="de-DE" sz="2200" dirty="0"/>
                  <a:t> if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bSup>
                      </m:den>
                    </m:f>
                  </m:oMath>
                </a14:m>
                <a:r>
                  <a:rPr lang="de-DE" sz="2200" dirty="0"/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de-DE" sz="22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de-DE" sz="22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bSup>
                      </m:den>
                    </m:f>
                  </m:oMath>
                </a14:m>
                <a:r>
                  <a:rPr lang="de-DE" sz="2200" dirty="0"/>
                  <a:t> </a:t>
                </a:r>
                <a:r>
                  <a:rPr lang="de-DE" sz="2200"/>
                  <a:t>negatively correlated assuming the usual behavior of consumption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200" dirty="0"/>
              </a:p>
              <a:p>
                <a:pPr marL="800100" lvl="1" indent="-342900">
                  <a:buFont typeface="Wingdings" panose="05000000000000000000" pitchFamily="2" charset="2"/>
                  <a:buChar char="Ø"/>
                </a:pPr>
                <a:r>
                  <a:rPr lang="de-DE" sz="2200" b="1"/>
                  <a:t>Laspeyres index overestimates</a:t>
                </a:r>
                <a:r>
                  <a:rPr lang="de-DE" sz="2200"/>
                  <a:t> in general the price level increase</a:t>
                </a:r>
              </a:p>
              <a:p>
                <a:pPr marL="800100" lvl="1" indent="-342900">
                  <a:buFont typeface="Wingdings" panose="05000000000000000000" pitchFamily="2" charset="2"/>
                  <a:buChar char="Ø"/>
                </a:pPr>
                <a:endParaRPr lang="de-DE" sz="2200" dirty="0"/>
              </a:p>
              <a:p>
                <a:pPr marL="800100" lvl="1" indent="-342900">
                  <a:buFont typeface="Wingdings" panose="05000000000000000000" pitchFamily="2" charset="2"/>
                  <a:buChar char="Ø"/>
                </a:pPr>
                <a:r>
                  <a:rPr lang="de-DE" sz="2200" b="1"/>
                  <a:t>Paasche index underestimates </a:t>
                </a:r>
                <a:r>
                  <a:rPr lang="de-DE" sz="2200"/>
                  <a:t>in general the price level increase</a:t>
                </a:r>
                <a:endParaRPr lang="de-DE" sz="2200" dirty="0"/>
              </a:p>
              <a:p>
                <a:pPr lvl="1"/>
                <a:endParaRPr lang="de-DE" sz="24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8009919-2B09-4622-80B2-91B66293EC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204" y="562248"/>
                <a:ext cx="9144000" cy="5976664"/>
              </a:xfrm>
              <a:prstGeom prst="rect">
                <a:avLst/>
              </a:prstGeom>
              <a:blipFill>
                <a:blip r:embed="rId2"/>
                <a:stretch>
                  <a:fillRect l="-733" t="-714" r="-16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eck 1">
            <a:extLst>
              <a:ext uri="{FF2B5EF4-FFF2-40B4-BE49-F238E27FC236}">
                <a16:creationId xmlns:a16="http://schemas.microsoft.com/office/drawing/2014/main" id="{9395445B-1AFC-A584-5A8F-8F3EC7420E64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9698228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16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Fisher Price index</a:t>
            </a:r>
            <a:endParaRPr lang="de-DE" sz="32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8009919-2B09-4622-80B2-91B66293ECB9}"/>
                  </a:ext>
                </a:extLst>
              </p:cNvPr>
              <p:cNvSpPr txBox="1"/>
              <p:nvPr/>
            </p:nvSpPr>
            <p:spPr>
              <a:xfrm>
                <a:off x="274320" y="663104"/>
                <a:ext cx="8483600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/>
                <a14:m>
                  <m:oMath xmlns:m="http://schemas.openxmlformats.org/officeDocument/2006/math">
                    <m:sSubSup>
                      <m:sSubSupPr>
                        <m:ctrlPr>
                          <a:rPr lang="de-DE" sz="23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23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de-DE" sz="23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de-DE" sz="23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de-DE" sz="2300" i="1">
                            <a:latin typeface="Cambria Math" panose="02040503050406030204" pitchFamily="18" charset="0"/>
                          </a:rPr>
                          <m:t>𝑃</m:t>
                        </m:r>
                      </m:sup>
                    </m:sSubSup>
                  </m:oMath>
                </a14:m>
                <a:r>
                  <a:rPr lang="de-DE" sz="2300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DE" sz="2300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de-DE" sz="23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sz="23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de-DE" sz="23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de-DE" sz="23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de-DE" sz="23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p>
                        </m:sSubSup>
                        <m:sSubSup>
                          <m:sSubSupPr>
                            <m:ctrlPr>
                              <a:rPr lang="de-DE" sz="23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sz="2300" i="1">
                                <a:latin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de-DE" sz="23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de-DE" sz="23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de-DE" sz="23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de-DE" sz="2300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p>
                        </m:sSubSup>
                      </m:e>
                    </m:rad>
                  </m:oMath>
                </a14:m>
                <a:endParaRPr lang="de-DE" sz="2300" dirty="0"/>
              </a:p>
              <a:p>
                <a:pPr algn="ctr"/>
                <a:endParaRPr lang="de-DE" sz="23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300"/>
                  <a:t>The Fisher-Index is the geometric mean of </a:t>
                </a:r>
                <a:r>
                  <a:rPr lang="de-DE" sz="2300" err="1"/>
                  <a:t>Laspeyres</a:t>
                </a:r>
                <a:r>
                  <a:rPr lang="de-DE" sz="2300"/>
                  <a:t>- and </a:t>
                </a:r>
                <a:r>
                  <a:rPr lang="de-DE" sz="2300" err="1"/>
                  <a:t>Paasche</a:t>
                </a:r>
                <a:r>
                  <a:rPr lang="de-DE" sz="2300"/>
                  <a:t>-Index.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de-DE" sz="2300"/>
              </a:p>
              <a:p>
                <a:r>
                  <a:rPr lang="de-DE" sz="2300"/>
                  <a:t>Example: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sz="23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23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de-DE" sz="23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de-DE" sz="23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de-DE" sz="2300" i="1">
                            <a:latin typeface="Cambria Math" panose="02040503050406030204" pitchFamily="18" charset="0"/>
                          </a:rPr>
                          <m:t>𝑃</m:t>
                        </m:r>
                      </m:sup>
                    </m:sSubSup>
                  </m:oMath>
                </a14:m>
                <a:r>
                  <a:rPr lang="de-DE" sz="2300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DE" sz="2300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de-DE" sz="23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300" i="1">
                                <a:latin typeface="Cambria Math" panose="02040503050406030204" pitchFamily="18" charset="0"/>
                              </a:rPr>
                              <m:t>223</m:t>
                            </m:r>
                          </m:num>
                          <m:den>
                            <m:r>
                              <a:rPr lang="de-DE" sz="2300">
                                <a:latin typeface="Cambria Math" panose="02040503050406030204" pitchFamily="18" charset="0"/>
                              </a:rPr>
                              <m:t>227</m:t>
                            </m:r>
                          </m:den>
                        </m:f>
                        <m:r>
                          <a:rPr lang="de-DE" sz="2300" i="1">
                            <a:latin typeface="Cambria Math" panose="02040503050406030204" pitchFamily="18" charset="0"/>
                          </a:rPr>
                          <m:t>∙</m:t>
                        </m:r>
                        <m:f>
                          <m:fPr>
                            <m:ctrlPr>
                              <a:rPr lang="de-DE" sz="23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300" i="1">
                                <a:latin typeface="Cambria Math" panose="02040503050406030204" pitchFamily="18" charset="0"/>
                              </a:rPr>
                              <m:t>270</m:t>
                            </m:r>
                          </m:num>
                          <m:den>
                            <m:r>
                              <a:rPr lang="de-DE" sz="2300">
                                <a:latin typeface="Cambria Math" panose="02040503050406030204" pitchFamily="18" charset="0"/>
                              </a:rPr>
                              <m:t>210</m:t>
                            </m:r>
                          </m:den>
                        </m:f>
                      </m:e>
                    </m:rad>
                    <m:r>
                      <a:rPr lang="de-DE" sz="2300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de-DE" sz="2300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de-DE" sz="2300">
                            <a:latin typeface="Cambria Math" panose="02040503050406030204" pitchFamily="18" charset="0"/>
                          </a:rPr>
                          <m:t>0,982</m:t>
                        </m:r>
                        <m:r>
                          <a:rPr lang="de-DE" sz="2300" i="1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de-DE" sz="2300">
                            <a:latin typeface="Cambria Math" panose="02040503050406030204" pitchFamily="18" charset="0"/>
                          </a:rPr>
                          <m:t>1,286</m:t>
                        </m:r>
                      </m:e>
                    </m:rad>
                    <m:r>
                      <a:rPr lang="de-DE" sz="2300" i="1">
                        <a:latin typeface="Cambria Math" panose="02040503050406030204" pitchFamily="18" charset="0"/>
                      </a:rPr>
                      <m:t>=1,263</m:t>
                    </m:r>
                  </m:oMath>
                </a14:m>
                <a:endParaRPr lang="de-DE" sz="2300" dirty="0"/>
              </a:p>
              <a:p>
                <a:endParaRPr lang="de-DE" sz="2300"/>
              </a:p>
              <a:p>
                <a:endParaRPr lang="de-DE" sz="230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DE" sz="2300"/>
                  <a:t>The Fisher-Index is used for the price adjustment of GDP in the USA</a:t>
                </a:r>
              </a:p>
              <a:p>
                <a:pPr marL="800100" lvl="1" indent="-342900">
                  <a:buFont typeface="Wingdings" panose="05000000000000000000" pitchFamily="2" charset="2"/>
                  <a:buChar char="Ø"/>
                </a:pPr>
                <a:endParaRPr lang="de-DE" sz="2300"/>
              </a:p>
              <a:p>
                <a:pPr marL="800100" lvl="1" indent="-342900">
                  <a:buFont typeface="Wingdings" panose="05000000000000000000" pitchFamily="2" charset="2"/>
                  <a:buChar char="Ø"/>
                </a:pPr>
                <a:r>
                  <a:rPr lang="de-DE" sz="2300"/>
                  <a:t>In general, one has to be careful to compare real variables (i.e. economic growth) if different methods of price adjustement are used!</a:t>
                </a:r>
              </a:p>
              <a:p>
                <a:endParaRPr lang="de-DE" sz="2300" dirty="0"/>
              </a:p>
              <a:p>
                <a:endParaRPr lang="de-DE" sz="2300" dirty="0"/>
              </a:p>
              <a:p>
                <a:endParaRPr lang="de-DE" sz="23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8009919-2B09-4622-80B2-91B66293EC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" y="663104"/>
                <a:ext cx="8483600" cy="5976664"/>
              </a:xfrm>
              <a:prstGeom prst="rect">
                <a:avLst/>
              </a:prstGeom>
              <a:blipFill>
                <a:blip r:embed="rId2"/>
                <a:stretch>
                  <a:fillRect l="-1006" r="-7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eck 1">
            <a:extLst>
              <a:ext uri="{FF2B5EF4-FFF2-40B4-BE49-F238E27FC236}">
                <a16:creationId xmlns:a16="http://schemas.microsoft.com/office/drawing/2014/main" id="{B6555CE4-2034-EA5E-38E3-80AA9365226E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8991929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17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Chain-index</a:t>
            </a:r>
            <a:endParaRPr lang="de-DE" sz="3200" baseline="300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8009919-2B09-4622-80B2-91B66293ECB9}"/>
              </a:ext>
            </a:extLst>
          </p:cNvPr>
          <p:cNvSpPr txBox="1"/>
          <p:nvPr/>
        </p:nvSpPr>
        <p:spPr>
          <a:xfrm>
            <a:off x="0" y="595219"/>
            <a:ext cx="9144000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/>
              <a:t>Until now, we always used a base year t</a:t>
            </a:r>
            <a:r>
              <a:rPr lang="de-DE" sz="2000" dirty="0"/>
              <a:t>=0 </a:t>
            </a:r>
            <a:r>
              <a:rPr lang="de-DE" sz="2000"/>
              <a:t>→ thus, we reset the base year usually every 5 years (i.e. consumer price index cpi)</a:t>
            </a:r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/>
              <a:t>Problem: economic behaviour is changing over time. If the base year is to far behind in history, the calculation does not reflect the current situation in the right way.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DE" sz="2000" b="1"/>
              <a:t>This problem is tackled via a chain index:</a:t>
            </a:r>
            <a:endParaRPr lang="de-DE" sz="2000" dirty="0"/>
          </a:p>
          <a:p>
            <a:endParaRPr lang="de-DE" sz="200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2000"/>
              <a:t>→ </a:t>
            </a:r>
            <a:r>
              <a:rPr lang="de-DE" sz="2000" b="1"/>
              <a:t>real GDP </a:t>
            </a:r>
            <a:r>
              <a:rPr lang="de-DE" sz="2000"/>
              <a:t>is calculated by multiplying the current produced quantities with the prices of the former period.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de-DE" sz="2000"/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de-DE" sz="2000"/>
              <a:t>Reducing the substitution effects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de-DE" sz="2000"/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de-DE" sz="2000"/>
              <a:t>With a fixed base year, every time the base year is adjusted all growth rates in history has to be changed → the time series is not stable</a:t>
            </a:r>
            <a:endParaRPr lang="de-DE" sz="20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35702103-63E4-A47A-6609-2153761F8B75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273543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18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Nominal and real GDP − GDP-Deflator</a:t>
            </a:r>
            <a:endParaRPr lang="de-DE" sz="32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8009919-2B09-4622-80B2-91B66293ECB9}"/>
                  </a:ext>
                </a:extLst>
              </p:cNvPr>
              <p:cNvSpPr txBox="1"/>
              <p:nvPr/>
            </p:nvSpPr>
            <p:spPr>
              <a:xfrm>
                <a:off x="1524000" y="764704"/>
                <a:ext cx="9144000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/>
                  <a:t>Der GDP-Deflator is defined as an Paasche-Chainindex</a:t>
                </a:r>
                <a:endParaRPr lang="de-DE" sz="2400" dirty="0"/>
              </a:p>
              <a:p>
                <a:endParaRPr lang="de-DE" sz="2400" dirty="0"/>
              </a:p>
              <a:p>
                <a:endParaRPr lang="de-DE" sz="2400"/>
              </a:p>
              <a:p>
                <a:endParaRPr lang="de-DE" sz="2400"/>
              </a:p>
              <a:p>
                <a:endParaRPr lang="de-DE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𝐵𝐼𝑃</m:t>
                          </m:r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𝐷𝑒𝑓𝑙𝑎𝑡𝑜𝑟</m:t>
                          </m:r>
                        </m:e>
                        <m:sub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de-DE" sz="2400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𝐵𝐼𝑃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𝑛𝑜𝑚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𝐵𝐼𝑃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𝑟𝑒𝑎𝑙</m:t>
                              </m:r>
                            </m:sup>
                          </m:sSubSup>
                        </m:den>
                      </m:f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100</m:t>
                      </m:r>
                      <m:r>
                        <a:rPr lang="de-DE" sz="2400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𝐵𝐼𝑃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𝑛𝑜𝑚</m:t>
                              </m:r>
                            </m:sup>
                          </m:sSub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𝐼𝑛𝑑𝑒𝑥</m:t>
                          </m:r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Sup>
                            <m:sSubSupPr>
                              <m:ctrlPr>
                                <a:rPr lang="de-DE" sz="2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𝐵𝐼𝑃</m:t>
                              </m:r>
                            </m:e>
                            <m:sub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>
                              <m:r>
                                <a:rPr lang="de-DE" sz="2400" i="1">
                                  <a:latin typeface="Cambria Math" panose="02040503050406030204" pitchFamily="18" charset="0"/>
                                </a:rPr>
                                <m:t>𝑟𝑒𝑎𝑙</m:t>
                              </m:r>
                            </m:sup>
                          </m:sSubSup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𝐼𝑛𝑑𝑒𝑥</m:t>
                          </m:r>
                          <m:r>
                            <a:rPr lang="de-DE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de-DE" sz="2400" i="1">
                          <a:latin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8009919-2B09-4622-80B2-91B66293EC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764704"/>
                <a:ext cx="9144000" cy="5976664"/>
              </a:xfrm>
              <a:prstGeom prst="rect">
                <a:avLst/>
              </a:prstGeom>
              <a:blipFill>
                <a:blip r:embed="rId2"/>
                <a:stretch>
                  <a:fillRect l="-1000" t="-8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eck 1">
            <a:extLst>
              <a:ext uri="{FF2B5EF4-FFF2-40B4-BE49-F238E27FC236}">
                <a16:creationId xmlns:a16="http://schemas.microsoft.com/office/drawing/2014/main" id="{8AD1650D-5819-4EF3-9665-F8F7609E2E63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5665867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19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22599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Nominal and real GDP − GDP-Deflator</a:t>
            </a:r>
            <a:endParaRPr lang="de-DE" sz="32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8009919-2B09-4622-80B2-91B66293ECB9}"/>
                  </a:ext>
                </a:extLst>
              </p:cNvPr>
              <p:cNvSpPr txBox="1"/>
              <p:nvPr/>
            </p:nvSpPr>
            <p:spPr>
              <a:xfrm>
                <a:off x="152400" y="574899"/>
                <a:ext cx="9144000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de-DE" sz="2000" b="1"/>
                  <a:t>Nominal GDP(</a:t>
                </a:r>
                <a:r>
                  <a:rPr lang="de-DE" sz="2000" b="1" dirty="0"/>
                  <a:t>Index)</a:t>
                </a:r>
              </a:p>
              <a:p>
                <a:endParaRPr lang="de-DE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𝐺𝐷𝑃</m:t>
                          </m:r>
                        </m:e>
                        <m:sub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𝑛𝑜𝑚</m:t>
                          </m:r>
                        </m:sup>
                      </m:sSubSup>
                      <m:r>
                        <a:rPr lang="de-DE" sz="2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000" i="1">
                          <a:latin typeface="Cambria Math" panose="02040503050406030204" pitchFamily="18" charset="0"/>
                        </a:rPr>
                        <m:t>𝐼𝑛𝑑𝑒𝑥</m:t>
                      </m:r>
                      <m:r>
                        <a:rPr lang="de-DE" sz="2000" i="1"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𝑄𝑢𝑎𝑛𝑡𝑖𝑡𝑦</m:t>
                          </m:r>
                          <m:d>
                            <m:dPr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𝑃𝑟𝑖𝑐𝑒</m:t>
                          </m:r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𝑄𝑢𝑎𝑛𝑡𝑖𝑡𝑦</m:t>
                          </m:r>
                          <m:d>
                            <m:dPr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𝑃𝑟𝑖𝑐𝑒</m:t>
                          </m:r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(0)</m:t>
                          </m:r>
                        </m:den>
                      </m:f>
                      <m:r>
                        <a:rPr lang="de-DE" sz="2000" i="1">
                          <a:latin typeface="Cambria Math" panose="02040503050406030204" pitchFamily="18" charset="0"/>
                        </a:rPr>
                        <m:t>∙100</m:t>
                      </m:r>
                    </m:oMath>
                  </m:oMathPara>
                </a14:m>
                <a:endParaRPr lang="de-DE" sz="2000" dirty="0"/>
              </a:p>
              <a:p>
                <a:endParaRPr lang="de-DE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𝐺𝐷𝑃</m:t>
                          </m:r>
                        </m:e>
                        <m:sub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𝑛𝑜𝑚</m:t>
                          </m:r>
                        </m:sup>
                      </m:sSubSup>
                      <m:r>
                        <a:rPr lang="de-DE" sz="2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000" i="1">
                          <a:latin typeface="Cambria Math" panose="02040503050406030204" pitchFamily="18" charset="0"/>
                        </a:rPr>
                        <m:t>𝐼𝑛𝑑𝑒𝑥</m:t>
                      </m:r>
                      <m:r>
                        <a:rPr lang="de-DE" sz="2000" i="1"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de-DE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bSup>
                              <m:sSubSup>
                                <m:sSubSup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bSup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de-DE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bSup>
                              <m:sSubSup>
                                <m:sSubSup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bSup>
                            </m:e>
                          </m:nary>
                        </m:den>
                      </m:f>
                      <m:r>
                        <a:rPr lang="de-DE" sz="2000" i="1">
                          <a:latin typeface="Cambria Math" panose="02040503050406030204" pitchFamily="18" charset="0"/>
                        </a:rPr>
                        <m:t>∙100</m:t>
                      </m:r>
                    </m:oMath>
                  </m:oMathPara>
                </a14:m>
                <a:endParaRPr lang="de-DE" sz="2000" dirty="0"/>
              </a:p>
              <a:p>
                <a:endParaRPr lang="de-DE" sz="2000" dirty="0"/>
              </a:p>
              <a:p>
                <a:endParaRPr lang="de-DE" sz="2000" dirty="0"/>
              </a:p>
              <a:p>
                <a:pPr algn="ctr"/>
                <a:r>
                  <a:rPr lang="de-DE" sz="2000" b="1"/>
                  <a:t>Real GDP(</a:t>
                </a:r>
                <a:r>
                  <a:rPr lang="de-DE" sz="2000" b="1" dirty="0"/>
                  <a:t>Index)</a:t>
                </a:r>
              </a:p>
              <a:p>
                <a:endParaRPr lang="de-DE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𝐺𝐷𝑃</m:t>
                          </m:r>
                        </m:e>
                        <m:sub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𝑟𝑒𝑎𝑙</m:t>
                          </m:r>
                        </m:sup>
                      </m:sSubSup>
                      <m:r>
                        <a:rPr lang="de-DE" sz="2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000" i="1">
                          <a:latin typeface="Cambria Math" panose="02040503050406030204" pitchFamily="18" charset="0"/>
                        </a:rPr>
                        <m:t>𝐼𝑛𝑑𝑒𝑥</m:t>
                      </m:r>
                      <m:r>
                        <a:rPr lang="de-DE" sz="2000" i="1"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𝑄𝑢𝑎𝑛𝑡𝑖𝑡𝑦</m:t>
                          </m:r>
                          <m:d>
                            <m:dPr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𝑃𝑟𝑖𝑐𝑒</m:t>
                          </m:r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−1)</m:t>
                          </m:r>
                        </m:num>
                        <m:den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𝑄𝑢𝑎𝑛𝑡𝑖𝑡𝑦</m:t>
                          </m:r>
                          <m:d>
                            <m:dPr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𝑃𝑟𝑖𝑐𝑒</m:t>
                          </m:r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−1)</m:t>
                          </m:r>
                        </m:den>
                      </m:f>
                      <m:r>
                        <a:rPr lang="de-DE" sz="2000" i="1">
                          <a:latin typeface="Cambria Math" panose="02040503050406030204" pitchFamily="18" charset="0"/>
                        </a:rPr>
                        <m:t>∙</m:t>
                      </m:r>
                      <m:sSubSup>
                        <m:sSubSup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𝐺𝐷𝑃</m:t>
                          </m:r>
                        </m:e>
                        <m:sub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𝑟𝑒𝑎𝑙</m:t>
                          </m:r>
                        </m:sup>
                      </m:sSubSup>
                      <m:r>
                        <a:rPr lang="de-DE" sz="2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000" i="1">
                          <a:latin typeface="Cambria Math" panose="02040503050406030204" pitchFamily="18" charset="0"/>
                        </a:rPr>
                        <m:t>𝐼𝑛𝑑𝑒𝑥</m:t>
                      </m:r>
                      <m:r>
                        <a:rPr lang="de-DE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000" dirty="0"/>
              </a:p>
              <a:p>
                <a:endParaRPr lang="de-DE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𝐺𝐷𝑃</m:t>
                          </m:r>
                        </m:e>
                        <m:sub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𝑟𝑒𝑎𝑙</m:t>
                          </m:r>
                        </m:sup>
                      </m:sSubSup>
                      <m:r>
                        <a:rPr lang="de-DE" sz="2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000" i="1">
                          <a:latin typeface="Cambria Math" panose="02040503050406030204" pitchFamily="18" charset="0"/>
                        </a:rPr>
                        <m:t>𝐼𝑛𝑑𝑒𝑥</m:t>
                      </m:r>
                      <m:r>
                        <a:rPr lang="de-DE" sz="2000" i="1"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de-DE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bSup>
                              <m:sSubSup>
                                <m:sSubSup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bSup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de-DE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bSup>
                              <m:sSubSup>
                                <m:sSubSupPr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bSup>
                            </m:e>
                          </m:nary>
                        </m:den>
                      </m:f>
                      <m:r>
                        <a:rPr lang="de-DE" sz="2000" i="1">
                          <a:latin typeface="Cambria Math" panose="02040503050406030204" pitchFamily="18" charset="0"/>
                        </a:rPr>
                        <m:t>∙</m:t>
                      </m:r>
                      <m:sSubSup>
                        <m:sSubSup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𝐺𝐷𝑃</m:t>
                          </m:r>
                        </m:e>
                        <m:sub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𝑟𝑒𝑎𝑙</m:t>
                          </m:r>
                        </m:sup>
                      </m:sSubSup>
                      <m:r>
                        <a:rPr lang="de-DE" sz="2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sz="2000" i="1">
                          <a:latin typeface="Cambria Math" panose="02040503050406030204" pitchFamily="18" charset="0"/>
                        </a:rPr>
                        <m:t>𝐼𝑛𝑑𝑒𝑥</m:t>
                      </m:r>
                      <m:r>
                        <a:rPr lang="de-DE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0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8009919-2B09-4622-80B2-91B66293EC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574899"/>
                <a:ext cx="9144000" cy="5976664"/>
              </a:xfrm>
              <a:prstGeom prst="rect">
                <a:avLst/>
              </a:prstGeom>
              <a:blipFill>
                <a:blip r:embed="rId2"/>
                <a:stretch>
                  <a:fillRect t="-51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eck 1">
            <a:extLst>
              <a:ext uri="{FF2B5EF4-FFF2-40B4-BE49-F238E27FC236}">
                <a16:creationId xmlns:a16="http://schemas.microsoft.com/office/drawing/2014/main" id="{3DC218F8-28F7-19AB-8135-9641E5494D59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74823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Gini-Coefficient international development</a:t>
            </a:r>
            <a:endParaRPr lang="de-DE" sz="3200" baseline="30000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A92E493-F637-4A25-8AE0-B69AD5720A79}"/>
              </a:ext>
            </a:extLst>
          </p:cNvPr>
          <p:cNvSpPr txBox="1"/>
          <p:nvPr/>
        </p:nvSpPr>
        <p:spPr>
          <a:xfrm>
            <a:off x="1540146" y="6536378"/>
            <a:ext cx="91837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/>
              <a:t>Source: OECD</a:t>
            </a:r>
            <a:endParaRPr lang="de-DE" sz="12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6DF68BB4-2FCD-CB0E-84C5-D43945353D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985" y="944732"/>
            <a:ext cx="8151615" cy="4888801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20B389DC-E5CB-AB94-98DB-999764022C27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770774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20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GDP-Deflator</a:t>
            </a:r>
            <a:endParaRPr lang="de-DE" sz="32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8009919-2B09-4622-80B2-91B66293ECB9}"/>
                  </a:ext>
                </a:extLst>
              </p:cNvPr>
              <p:cNvSpPr txBox="1"/>
              <p:nvPr/>
            </p:nvSpPr>
            <p:spPr>
              <a:xfrm>
                <a:off x="1524000" y="764704"/>
                <a:ext cx="9144000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endParaRPr lang="de-DE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𝐺𝐷𝑃</m:t>
                          </m:r>
                        </m:e>
                        <m:sub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de-DE" sz="2000" b="0" i="1" smtClean="0">
                              <a:latin typeface="Cambria Math" panose="02040503050406030204" pitchFamily="18" charset="0"/>
                            </a:rPr>
                            <m:t>𝑑𝑒𝑓𝑙𝑎𝑡𝑜𝑟</m:t>
                          </m:r>
                        </m:sup>
                      </m:sSubSup>
                      <m:r>
                        <a:rPr lang="de-DE" sz="2000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𝐺𝐷𝑃</m:t>
                              </m:r>
                            </m:e>
                            <m:sub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𝑛𝑜𝑚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𝐺𝐷𝑃</m:t>
                              </m:r>
                            </m:e>
                            <m:sub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  <m:sup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𝑟𝑒𝑎𝑙</m:t>
                              </m:r>
                            </m:sup>
                          </m:sSubSup>
                        </m:den>
                      </m:f>
                      <m:r>
                        <a:rPr lang="de-DE" sz="2000" i="1">
                          <a:latin typeface="Cambria Math" panose="02040503050406030204" pitchFamily="18" charset="0"/>
                        </a:rPr>
                        <m:t>∙100=</m:t>
                      </m:r>
                      <m:f>
                        <m:f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bSup>
                                    <m:sSubSupPr>
                                      <m:ctrlP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p>
                                  </m:sSubSup>
                                  <m:sSubSup>
                                    <m:sSubSupPr>
                                      <m:ctrlP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p>
                                  </m:sSubSup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bSup>
                                    <m:sSubSupPr>
                                      <m:ctrlP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p>
                                  </m:sSubSup>
                                  <m:sSubSup>
                                    <m:sSubSupPr>
                                      <m:ctrlP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p>
                                  </m:sSubSup>
                                </m:e>
                              </m:nary>
                            </m:den>
                          </m:f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∙100</m:t>
                          </m:r>
                        </m:num>
                        <m:den>
                          <m:f>
                            <m:fPr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bSup>
                                    <m:sSubSupPr>
                                      <m:ctrlP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p>
                                  </m:sSubSup>
                                  <m:sSubSup>
                                    <m:sSubSupPr>
                                      <m:ctrlP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p>
                                  </m:sSubSup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ctrl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de-DE" sz="2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bSup>
                                    <m:sSubSupPr>
                                      <m:ctrlP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p>
                                  </m:sSubSup>
                                  <m:sSubSup>
                                    <m:sSubSupPr>
                                      <m:ctrlP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de-DE" sz="2000" i="1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p>
                                  </m:sSubSup>
                                </m:e>
                              </m:nary>
                            </m:den>
                          </m:f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∙</m:t>
                          </m:r>
                          <m:sSubSup>
                            <m:sSubSupPr>
                              <m:ctrlPr>
                                <a:rPr lang="de-DE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𝐺𝐷𝑃</m:t>
                              </m:r>
                            </m:e>
                            <m:sub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  <m:sup>
                              <m:r>
                                <a:rPr lang="de-DE" sz="2000" i="1">
                                  <a:latin typeface="Cambria Math" panose="02040503050406030204" pitchFamily="18" charset="0"/>
                                </a:rPr>
                                <m:t>𝑟𝑒𝑎𝑙</m:t>
                              </m:r>
                            </m:sup>
                          </m:sSubSup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𝐼𝑛𝑑𝑒𝑥</m:t>
                          </m:r>
                          <m:r>
                            <a:rPr lang="de-DE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de-DE" sz="2000" i="1">
                          <a:latin typeface="Cambria Math" panose="02040503050406030204" pitchFamily="18" charset="0"/>
                        </a:rPr>
                        <m:t>∙100</m:t>
                      </m:r>
                    </m:oMath>
                  </m:oMathPara>
                </a14:m>
                <a:endParaRPr lang="de-DE" sz="2000" dirty="0"/>
              </a:p>
              <a:p>
                <a:endParaRPr lang="de-DE" sz="2000" dirty="0"/>
              </a:p>
              <a:p>
                <a:endParaRPr lang="de-DE" sz="20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8009919-2B09-4622-80B2-91B66293EC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764704"/>
                <a:ext cx="9144000" cy="5976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eck 1">
            <a:extLst>
              <a:ext uri="{FF2B5EF4-FFF2-40B4-BE49-F238E27FC236}">
                <a16:creationId xmlns:a16="http://schemas.microsoft.com/office/drawing/2014/main" id="{C83F524A-3C29-0110-4C62-C4DC47AEC8AA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4367162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21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Example GDP-Deflator</a:t>
            </a:r>
          </a:p>
          <a:p>
            <a:pPr algn="ctr"/>
            <a:endParaRPr lang="de-DE" sz="3200" baseline="3000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9A4650E4-AE6C-4B4E-837A-04C6C56BDCC3}"/>
              </a:ext>
            </a:extLst>
          </p:cNvPr>
          <p:cNvSpPr txBox="1"/>
          <p:nvPr/>
        </p:nvSpPr>
        <p:spPr>
          <a:xfrm>
            <a:off x="353184" y="3054142"/>
            <a:ext cx="52950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/>
              <a:t>Calculate the growth rate of GDP-Deflator 2019-2021</a:t>
            </a:r>
          </a:p>
          <a:p>
            <a:r>
              <a:rPr lang="de-DE"/>
              <a:t>Calculate the average growth rate of GDP-Deflator p.a.</a:t>
            </a:r>
            <a:endParaRPr lang="de-DE" dirty="0"/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5F7CF36D-2EA4-0233-4EA8-E1A98404B5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193767"/>
              </p:ext>
            </p:extLst>
          </p:nvPr>
        </p:nvGraphicFramePr>
        <p:xfrm>
          <a:off x="467360" y="764704"/>
          <a:ext cx="6605267" cy="2155986"/>
        </p:xfrm>
        <a:graphic>
          <a:graphicData uri="http://schemas.openxmlformats.org/drawingml/2006/table">
            <a:tbl>
              <a:tblPr/>
              <a:tblGrid>
                <a:gridCol w="503792">
                  <a:extLst>
                    <a:ext uri="{9D8B030D-6E8A-4147-A177-3AD203B41FA5}">
                      <a16:colId xmlns:a16="http://schemas.microsoft.com/office/drawing/2014/main" val="1076992922"/>
                    </a:ext>
                  </a:extLst>
                </a:gridCol>
                <a:gridCol w="419826">
                  <a:extLst>
                    <a:ext uri="{9D8B030D-6E8A-4147-A177-3AD203B41FA5}">
                      <a16:colId xmlns:a16="http://schemas.microsoft.com/office/drawing/2014/main" val="2212144905"/>
                    </a:ext>
                  </a:extLst>
                </a:gridCol>
                <a:gridCol w="419826">
                  <a:extLst>
                    <a:ext uri="{9D8B030D-6E8A-4147-A177-3AD203B41FA5}">
                      <a16:colId xmlns:a16="http://schemas.microsoft.com/office/drawing/2014/main" val="1314287618"/>
                    </a:ext>
                  </a:extLst>
                </a:gridCol>
                <a:gridCol w="419826">
                  <a:extLst>
                    <a:ext uri="{9D8B030D-6E8A-4147-A177-3AD203B41FA5}">
                      <a16:colId xmlns:a16="http://schemas.microsoft.com/office/drawing/2014/main" val="3206167527"/>
                    </a:ext>
                  </a:extLst>
                </a:gridCol>
                <a:gridCol w="419826">
                  <a:extLst>
                    <a:ext uri="{9D8B030D-6E8A-4147-A177-3AD203B41FA5}">
                      <a16:colId xmlns:a16="http://schemas.microsoft.com/office/drawing/2014/main" val="12312073"/>
                    </a:ext>
                  </a:extLst>
                </a:gridCol>
                <a:gridCol w="419826">
                  <a:extLst>
                    <a:ext uri="{9D8B030D-6E8A-4147-A177-3AD203B41FA5}">
                      <a16:colId xmlns:a16="http://schemas.microsoft.com/office/drawing/2014/main" val="1559509878"/>
                    </a:ext>
                  </a:extLst>
                </a:gridCol>
                <a:gridCol w="419826">
                  <a:extLst>
                    <a:ext uri="{9D8B030D-6E8A-4147-A177-3AD203B41FA5}">
                      <a16:colId xmlns:a16="http://schemas.microsoft.com/office/drawing/2014/main" val="2350171675"/>
                    </a:ext>
                  </a:extLst>
                </a:gridCol>
                <a:gridCol w="419826">
                  <a:extLst>
                    <a:ext uri="{9D8B030D-6E8A-4147-A177-3AD203B41FA5}">
                      <a16:colId xmlns:a16="http://schemas.microsoft.com/office/drawing/2014/main" val="1718640212"/>
                    </a:ext>
                  </a:extLst>
                </a:gridCol>
                <a:gridCol w="419826">
                  <a:extLst>
                    <a:ext uri="{9D8B030D-6E8A-4147-A177-3AD203B41FA5}">
                      <a16:colId xmlns:a16="http://schemas.microsoft.com/office/drawing/2014/main" val="4195049525"/>
                    </a:ext>
                  </a:extLst>
                </a:gridCol>
                <a:gridCol w="419826">
                  <a:extLst>
                    <a:ext uri="{9D8B030D-6E8A-4147-A177-3AD203B41FA5}">
                      <a16:colId xmlns:a16="http://schemas.microsoft.com/office/drawing/2014/main" val="1284980738"/>
                    </a:ext>
                  </a:extLst>
                </a:gridCol>
                <a:gridCol w="419826">
                  <a:extLst>
                    <a:ext uri="{9D8B030D-6E8A-4147-A177-3AD203B41FA5}">
                      <a16:colId xmlns:a16="http://schemas.microsoft.com/office/drawing/2014/main" val="1065249125"/>
                    </a:ext>
                  </a:extLst>
                </a:gridCol>
                <a:gridCol w="634405">
                  <a:extLst>
                    <a:ext uri="{9D8B030D-6E8A-4147-A177-3AD203B41FA5}">
                      <a16:colId xmlns:a16="http://schemas.microsoft.com/office/drawing/2014/main" val="1677399188"/>
                    </a:ext>
                  </a:extLst>
                </a:gridCol>
                <a:gridCol w="634405">
                  <a:extLst>
                    <a:ext uri="{9D8B030D-6E8A-4147-A177-3AD203B41FA5}">
                      <a16:colId xmlns:a16="http://schemas.microsoft.com/office/drawing/2014/main" val="1848182126"/>
                    </a:ext>
                  </a:extLst>
                </a:gridCol>
                <a:gridCol w="634405">
                  <a:extLst>
                    <a:ext uri="{9D8B030D-6E8A-4147-A177-3AD203B41FA5}">
                      <a16:colId xmlns:a16="http://schemas.microsoft.com/office/drawing/2014/main" val="4010986317"/>
                    </a:ext>
                  </a:extLst>
                </a:gridCol>
              </a:tblGrid>
              <a:tr h="767806"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Private Consumption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Government Consumption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Gross Investment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Exports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Imports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Nominal GDP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 GDP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GDP Defla- tor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9461203"/>
                  </a:ext>
                </a:extLst>
              </a:tr>
              <a:tr h="2776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861312"/>
                  </a:ext>
                </a:extLst>
              </a:tr>
              <a:tr h="2776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2739432"/>
                  </a:ext>
                </a:extLst>
              </a:tr>
              <a:tr h="2776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1011244"/>
                  </a:ext>
                </a:extLst>
              </a:tr>
              <a:tr h="2776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893244"/>
                  </a:ext>
                </a:extLst>
              </a:tr>
              <a:tr h="27763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1084102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D3974442-7784-6617-58B7-FB062C11C972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167564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74" y="1408246"/>
            <a:ext cx="8141126" cy="37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ED65C-C917-49DE-9085-8DD2C417CC92}" type="slidenum">
              <a:rPr lang="de-DE" smtClean="0"/>
              <a:t>3</a:t>
            </a:fld>
            <a:endParaRPr lang="de-DE"/>
          </a:p>
        </p:txBody>
      </p:sp>
      <p:sp>
        <p:nvSpPr>
          <p:cNvPr id="29" name="Textfeld 28"/>
          <p:cNvSpPr txBox="1"/>
          <p:nvPr/>
        </p:nvSpPr>
        <p:spPr>
          <a:xfrm>
            <a:off x="1487488" y="6392362"/>
            <a:ext cx="91837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/>
              <a:t>Source: </a:t>
            </a:r>
            <a:r>
              <a:rPr lang="de-DE" sz="1200" dirty="0"/>
              <a:t>C. Bartels </a:t>
            </a:r>
            <a:r>
              <a:rPr lang="de-DE" sz="1200" dirty="0" err="1"/>
              <a:t>and</a:t>
            </a:r>
            <a:r>
              <a:rPr lang="de-DE" sz="1200" dirty="0"/>
              <a:t> </a:t>
            </a:r>
            <a:r>
              <a:rPr lang="de-DE" sz="1200" dirty="0" err="1"/>
              <a:t>Jenderny</a:t>
            </a:r>
            <a:r>
              <a:rPr lang="de-DE" sz="1200" dirty="0"/>
              <a:t>, K. (2015)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1122616" y="679615"/>
            <a:ext cx="9108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b="1"/>
              <a:t>Top income quantils</a:t>
            </a:r>
            <a:endParaRPr lang="de-DE" sz="2800" b="1" dirty="0"/>
          </a:p>
        </p:txBody>
      </p:sp>
      <p:sp>
        <p:nvSpPr>
          <p:cNvPr id="3" name="Ellipse 2"/>
          <p:cNvSpPr/>
          <p:nvPr/>
        </p:nvSpPr>
        <p:spPr>
          <a:xfrm>
            <a:off x="7391893" y="1175527"/>
            <a:ext cx="1143909" cy="346588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E28B1D0-40B7-4469-9571-070ABFBB6AB8}"/>
              </a:ext>
            </a:extLst>
          </p:cNvPr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Example Gini-Coefficient (Germany)</a:t>
            </a:r>
            <a:endParaRPr lang="de-DE" sz="3200" baseline="30000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537FDAB3-3D4F-F23B-4904-905F8E5F4010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612760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feld 28"/>
          <p:cNvSpPr txBox="1"/>
          <p:nvPr/>
        </p:nvSpPr>
        <p:spPr>
          <a:xfrm>
            <a:off x="14288" y="6392362"/>
            <a:ext cx="91837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/>
              <a:t>Source: </a:t>
            </a:r>
            <a:r>
              <a:rPr lang="de-DE" sz="1200" dirty="0"/>
              <a:t>SVR, C. Bartels </a:t>
            </a:r>
            <a:r>
              <a:rPr lang="de-DE" sz="1200" dirty="0" err="1"/>
              <a:t>and</a:t>
            </a:r>
            <a:r>
              <a:rPr lang="de-DE" sz="1200" dirty="0"/>
              <a:t> </a:t>
            </a:r>
            <a:r>
              <a:rPr lang="de-DE" sz="1200" dirty="0" err="1"/>
              <a:t>Jenderny</a:t>
            </a:r>
            <a:r>
              <a:rPr lang="de-DE" sz="1200" dirty="0"/>
              <a:t>, K. (2015), eigene Berechnungen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1742480" y="5775648"/>
            <a:ext cx="2351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err="1">
                <a:solidFill>
                  <a:schemeClr val="accent1"/>
                </a:solidFill>
              </a:rPr>
              <a:t>Gini</a:t>
            </a:r>
            <a:r>
              <a:rPr lang="de-DE" sz="2400" b="1" dirty="0">
                <a:solidFill>
                  <a:schemeClr val="accent1"/>
                </a:solidFill>
              </a:rPr>
              <a:t>-SVR = 0,28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4094406" y="5810896"/>
            <a:ext cx="4144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err="1">
                <a:solidFill>
                  <a:schemeClr val="accent4"/>
                </a:solidFill>
              </a:rPr>
              <a:t>Gini</a:t>
            </a:r>
            <a:r>
              <a:rPr lang="de-DE" sz="2400" b="1" dirty="0">
                <a:solidFill>
                  <a:schemeClr val="accent4"/>
                </a:solidFill>
              </a:rPr>
              <a:t>-Bartels-</a:t>
            </a:r>
            <a:r>
              <a:rPr lang="de-DE" sz="2400" b="1" dirty="0" err="1">
                <a:solidFill>
                  <a:schemeClr val="accent4"/>
                </a:solidFill>
              </a:rPr>
              <a:t>Jenderney</a:t>
            </a:r>
            <a:r>
              <a:rPr lang="de-DE" sz="2400" b="1" dirty="0">
                <a:solidFill>
                  <a:schemeClr val="accent4"/>
                </a:solidFill>
              </a:rPr>
              <a:t> = 0,35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340F8EDB-DF28-2182-06EB-0B502F35DE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206" y="744924"/>
            <a:ext cx="8103108" cy="5030724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89DC595E-6F37-2213-3077-BBE5BA2B4792}"/>
              </a:ext>
            </a:extLst>
          </p:cNvPr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Example Gini-Coefficient (Germany)</a:t>
            </a:r>
            <a:endParaRPr lang="de-DE" sz="3200" baseline="30000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CED183CD-750F-1ECB-2B8F-1B7F20E97FAA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39464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5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Price-indices</a:t>
            </a:r>
            <a:endParaRPr lang="de-DE" sz="3200" baseline="300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0855C1F-2545-4E14-B8FA-0582DFDB53CE}"/>
              </a:ext>
            </a:extLst>
          </p:cNvPr>
          <p:cNvSpPr txBox="1"/>
          <p:nvPr/>
        </p:nvSpPr>
        <p:spPr>
          <a:xfrm>
            <a:off x="538480" y="744811"/>
            <a:ext cx="8249920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/>
              <a:t>Within a market sector or consumption or even in the total economy, often we want to know, who prices in general have changed.</a:t>
            </a:r>
          </a:p>
          <a:p>
            <a:pPr algn="ctr"/>
            <a:endParaRPr lang="de-DE" sz="2400"/>
          </a:p>
          <a:p>
            <a:pPr algn="ctr"/>
            <a:endParaRPr lang="de-DE" sz="2400" dirty="0"/>
          </a:p>
          <a:p>
            <a:pPr algn="ctr"/>
            <a:r>
              <a:rPr lang="de-DE" sz="2400" b="1" u="sng"/>
              <a:t>Problem:</a:t>
            </a:r>
            <a:endParaRPr lang="de-DE" sz="2400" b="1" u="sng" dirty="0"/>
          </a:p>
          <a:p>
            <a:pPr algn="ctr"/>
            <a:r>
              <a:rPr lang="de-DE" sz="2400"/>
              <a:t>Usually the prices of some goods are changing, while other prices stay constant</a:t>
            </a:r>
          </a:p>
          <a:p>
            <a:pPr algn="ctr"/>
            <a:endParaRPr lang="de-DE" sz="2400"/>
          </a:p>
          <a:p>
            <a:pPr algn="ctr"/>
            <a:endParaRPr lang="de-DE" sz="2400" dirty="0"/>
          </a:p>
          <a:p>
            <a:r>
              <a:rPr lang="de-DE" sz="2400"/>
              <a:t>→ </a:t>
            </a:r>
            <a:r>
              <a:rPr lang="de-DE" sz="2400" u="sng"/>
              <a:t>Question:</a:t>
            </a:r>
            <a:r>
              <a:rPr lang="de-DE" sz="2400"/>
              <a:t>	How has the price level in a sector changed?</a:t>
            </a:r>
            <a:endParaRPr lang="de-DE" sz="2400" dirty="0"/>
          </a:p>
          <a:p>
            <a:endParaRPr lang="de-DE" sz="2400" dirty="0"/>
          </a:p>
          <a:p>
            <a:r>
              <a:rPr lang="de-DE" sz="2400"/>
              <a:t>→ </a:t>
            </a:r>
            <a:r>
              <a:rPr lang="de-DE" sz="2400" u="sng"/>
              <a:t>Solution:</a:t>
            </a:r>
            <a:r>
              <a:rPr lang="de-DE" sz="2400"/>
              <a:t>	Aggregation of the single price changes to index, 		but how?</a:t>
            </a:r>
            <a:endParaRPr lang="de-DE" sz="2400" dirty="0"/>
          </a:p>
          <a:p>
            <a:endParaRPr lang="de-DE" sz="2400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D950ECE7-5636-B99B-8116-8153600607FD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954178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6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Example</a:t>
            </a:r>
            <a:endParaRPr lang="de-DE" sz="3200" baseline="300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8009919-2B09-4622-80B2-91B66293ECB9}"/>
              </a:ext>
            </a:extLst>
          </p:cNvPr>
          <p:cNvSpPr txBox="1"/>
          <p:nvPr/>
        </p:nvSpPr>
        <p:spPr>
          <a:xfrm>
            <a:off x="1524000" y="611035"/>
            <a:ext cx="9144000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000"/>
              <a:t>Change in the price level of consumption</a:t>
            </a:r>
            <a:endParaRPr lang="de-DE" sz="2000" dirty="0"/>
          </a:p>
          <a:p>
            <a:pPr algn="ctr"/>
            <a:endParaRPr lang="de-DE" sz="2000" dirty="0"/>
          </a:p>
          <a:p>
            <a:pPr algn="ctr"/>
            <a:endParaRPr lang="de-DE" sz="2000" dirty="0"/>
          </a:p>
          <a:p>
            <a:endParaRPr lang="de-DE" sz="2000" dirty="0"/>
          </a:p>
          <a:p>
            <a:endParaRPr lang="de-DE" sz="2000" dirty="0"/>
          </a:p>
          <a:p>
            <a:endParaRPr lang="de-DE" sz="2000" dirty="0"/>
          </a:p>
          <a:p>
            <a:endParaRPr lang="de-DE" sz="2000" dirty="0"/>
          </a:p>
          <a:p>
            <a:endParaRPr lang="de-DE" sz="2000"/>
          </a:p>
          <a:p>
            <a:endParaRPr lang="de-DE" sz="2000"/>
          </a:p>
          <a:p>
            <a:r>
              <a:rPr lang="de-DE" sz="2000"/>
              <a:t>Calculate the average price of 2015 and 2016</a:t>
            </a:r>
          </a:p>
          <a:p>
            <a:endParaRPr lang="de-DE" sz="2000"/>
          </a:p>
          <a:p>
            <a:r>
              <a:rPr lang="de-DE" sz="2000"/>
              <a:t>Calculate the total consumption in 2015 and 2016</a:t>
            </a:r>
          </a:p>
          <a:p>
            <a:endParaRPr lang="de-DE" sz="2000"/>
          </a:p>
          <a:p>
            <a:r>
              <a:rPr lang="de-DE" sz="2000"/>
              <a:t>Do the changes of these numbers represent the change in price level?</a:t>
            </a:r>
            <a:endParaRPr lang="de-DE" sz="2000" dirty="0"/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AB185B37-7906-4633-B149-3304B1DAA841}"/>
              </a:ext>
            </a:extLst>
          </p:cNvPr>
          <p:cNvGraphicFramePr>
            <a:graphicFrameLocks noGrp="1"/>
          </p:cNvGraphicFramePr>
          <p:nvPr/>
        </p:nvGraphicFramePr>
        <p:xfrm>
          <a:off x="2624666" y="1397000"/>
          <a:ext cx="705273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7533">
                  <a:extLst>
                    <a:ext uri="{9D8B030D-6E8A-4147-A177-3AD203B41FA5}">
                      <a16:colId xmlns:a16="http://schemas.microsoft.com/office/drawing/2014/main" val="2183654859"/>
                    </a:ext>
                  </a:extLst>
                </a:gridCol>
                <a:gridCol w="1007533">
                  <a:extLst>
                    <a:ext uri="{9D8B030D-6E8A-4147-A177-3AD203B41FA5}">
                      <a16:colId xmlns:a16="http://schemas.microsoft.com/office/drawing/2014/main" val="2294380705"/>
                    </a:ext>
                  </a:extLst>
                </a:gridCol>
                <a:gridCol w="1007533">
                  <a:extLst>
                    <a:ext uri="{9D8B030D-6E8A-4147-A177-3AD203B41FA5}">
                      <a16:colId xmlns:a16="http://schemas.microsoft.com/office/drawing/2014/main" val="398820922"/>
                    </a:ext>
                  </a:extLst>
                </a:gridCol>
                <a:gridCol w="1007533">
                  <a:extLst>
                    <a:ext uri="{9D8B030D-6E8A-4147-A177-3AD203B41FA5}">
                      <a16:colId xmlns:a16="http://schemas.microsoft.com/office/drawing/2014/main" val="67782374"/>
                    </a:ext>
                  </a:extLst>
                </a:gridCol>
                <a:gridCol w="1007533">
                  <a:extLst>
                    <a:ext uri="{9D8B030D-6E8A-4147-A177-3AD203B41FA5}">
                      <a16:colId xmlns:a16="http://schemas.microsoft.com/office/drawing/2014/main" val="211790505"/>
                    </a:ext>
                  </a:extLst>
                </a:gridCol>
                <a:gridCol w="1007533">
                  <a:extLst>
                    <a:ext uri="{9D8B030D-6E8A-4147-A177-3AD203B41FA5}">
                      <a16:colId xmlns:a16="http://schemas.microsoft.com/office/drawing/2014/main" val="2531882493"/>
                    </a:ext>
                  </a:extLst>
                </a:gridCol>
                <a:gridCol w="1007533">
                  <a:extLst>
                    <a:ext uri="{9D8B030D-6E8A-4147-A177-3AD203B41FA5}">
                      <a16:colId xmlns:a16="http://schemas.microsoft.com/office/drawing/2014/main" val="33878299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/>
                        <a:t>Cinema</a:t>
                      </a:r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Book</a:t>
                      </a:r>
                      <a:endParaRPr lang="de-DE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/>
                        <a:t>Jeans</a:t>
                      </a:r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0168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Price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Quantity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Price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Quantity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Price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Quantity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351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/>
                        <a:t>2015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54601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/>
                        <a:t>2016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43577275"/>
                  </a:ext>
                </a:extLst>
              </a:tr>
            </a:tbl>
          </a:graphicData>
        </a:graphic>
      </p:graphicFrame>
      <p:sp>
        <p:nvSpPr>
          <p:cNvPr id="6" name="Rechteck 5">
            <a:extLst>
              <a:ext uri="{FF2B5EF4-FFF2-40B4-BE49-F238E27FC236}">
                <a16:creationId xmlns:a16="http://schemas.microsoft.com/office/drawing/2014/main" id="{35A32A88-3EE4-F35B-E22A-E4D041E0E785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142801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7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Example</a:t>
            </a:r>
            <a:endParaRPr lang="de-DE" sz="3200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8009919-2B09-4622-80B2-91B66293ECB9}"/>
                  </a:ext>
                </a:extLst>
              </p:cNvPr>
              <p:cNvSpPr txBox="1"/>
              <p:nvPr/>
            </p:nvSpPr>
            <p:spPr>
              <a:xfrm>
                <a:off x="423334" y="661835"/>
                <a:ext cx="9144000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de-DE" sz="2000"/>
                  <a:t>Change in the price level of consumption</a:t>
                </a:r>
                <a:endParaRPr lang="de-DE" sz="2000" dirty="0"/>
              </a:p>
              <a:p>
                <a:pPr algn="ctr"/>
                <a:endParaRPr lang="de-DE" sz="2000" dirty="0"/>
              </a:p>
              <a:p>
                <a:pPr algn="ctr"/>
                <a:endParaRPr lang="de-DE" sz="2000" dirty="0"/>
              </a:p>
              <a:p>
                <a:endParaRPr lang="de-DE" sz="2000" dirty="0"/>
              </a:p>
              <a:p>
                <a:endParaRPr lang="de-DE" sz="2000" dirty="0"/>
              </a:p>
              <a:p>
                <a:endParaRPr lang="de-DE" sz="2000" dirty="0"/>
              </a:p>
              <a:p>
                <a:endParaRPr lang="de-DE" sz="2000" dirty="0"/>
              </a:p>
              <a:p>
                <a:endParaRPr lang="de-DE" sz="2000" dirty="0"/>
              </a:p>
              <a:p>
                <a:r>
                  <a:rPr lang="de-DE" sz="2000"/>
                  <a:t>Average price:</a:t>
                </a:r>
                <a:r>
                  <a:rPr lang="de-DE" sz="2000" dirty="0"/>
                  <a:t>	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acc>
                    <m:d>
                      <m:d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2015</m:t>
                        </m:r>
                      </m:e>
                    </m:d>
                    <m:r>
                      <a:rPr lang="de-DE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11+10+33</m:t>
                        </m:r>
                      </m:num>
                      <m:den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de-DE" sz="2000" i="1">
                        <a:latin typeface="Cambria Math" panose="02040503050406030204" pitchFamily="18" charset="0"/>
                      </a:rPr>
                      <m:t>=18,0</m:t>
                    </m:r>
                  </m:oMath>
                </a14:m>
                <a:endParaRPr lang="de-DE" sz="2000" dirty="0"/>
              </a:p>
              <a:p>
                <a:r>
                  <a:rPr lang="de-DE" sz="2000" dirty="0"/>
                  <a:t>			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acc>
                    <m:d>
                      <m:d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2016</m:t>
                        </m:r>
                      </m:e>
                    </m:d>
                    <m:r>
                      <a:rPr lang="de-DE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8+18+29</m:t>
                        </m:r>
                      </m:num>
                      <m:den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de-DE" sz="2000" i="1">
                        <a:latin typeface="Cambria Math" panose="02040503050406030204" pitchFamily="18" charset="0"/>
                      </a:rPr>
                      <m:t>=18,</m:t>
                    </m:r>
                    <m:acc>
                      <m:accPr>
                        <m:chr m:val="̅"/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acc>
                  </m:oMath>
                </a14:m>
                <a:endParaRPr lang="de-DE" sz="2000" dirty="0"/>
              </a:p>
              <a:p>
                <a:r>
                  <a:rPr lang="de-DE" sz="2000" dirty="0"/>
                  <a:t>→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18,</m:t>
                        </m:r>
                        <m:acc>
                          <m:accPr>
                            <m:chr m:val="̅"/>
                            <m:ctrlPr>
                              <a:rPr lang="de-DE" sz="20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0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acc>
                      </m:num>
                      <m:den>
                        <m:r>
                          <a:rPr lang="de-DE" sz="200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de-DE" sz="2000">
                        <a:latin typeface="Cambria Math" panose="02040503050406030204" pitchFamily="18" charset="0"/>
                      </a:rPr>
                      <m:t>=1,019</m:t>
                    </m:r>
                  </m:oMath>
                </a14:m>
                <a:r>
                  <a:rPr lang="de-DE" sz="2000" dirty="0"/>
                  <a:t>	 </a:t>
                </a:r>
                <a:r>
                  <a:rPr lang="de-DE" sz="2000"/>
                  <a:t>→ 1,9% change in price level for consumption ?</a:t>
                </a:r>
                <a:endParaRPr lang="de-DE" sz="2000" dirty="0"/>
              </a:p>
              <a:p>
                <a:endParaRPr lang="de-DE" sz="2000" dirty="0"/>
              </a:p>
              <a:p>
                <a:r>
                  <a:rPr lang="de-DE" sz="2000"/>
                  <a:t>Total consumption: </a:t>
                </a:r>
                <a:r>
                  <a:rPr lang="de-DE" sz="2000" dirty="0"/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000">
                        <a:latin typeface="Cambria Math" panose="02040503050406030204" pitchFamily="18" charset="0"/>
                      </a:rPr>
                      <m:t>K</m:t>
                    </m:r>
                    <m:d>
                      <m:d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2015</m:t>
                        </m:r>
                      </m:e>
                    </m:d>
                    <m:r>
                      <a:rPr lang="de-DE" sz="2000" i="1">
                        <a:latin typeface="Cambria Math" panose="02040503050406030204" pitchFamily="18" charset="0"/>
                      </a:rPr>
                      <m:t>=11∙4+10∙10+33∙2=210</m:t>
                    </m:r>
                  </m:oMath>
                </a14:m>
                <a:endParaRPr lang="de-DE" sz="2000" dirty="0"/>
              </a:p>
              <a:p>
                <a:r>
                  <a:rPr lang="de-DE" sz="2000" dirty="0"/>
                  <a:t>		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000">
                        <a:latin typeface="Cambria Math" panose="02040503050406030204" pitchFamily="18" charset="0"/>
                      </a:rPr>
                      <m:t>K</m:t>
                    </m:r>
                    <m:d>
                      <m:d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2016</m:t>
                        </m:r>
                      </m:e>
                    </m:d>
                    <m:r>
                      <a:rPr lang="de-DE" sz="2000" i="1">
                        <a:latin typeface="Cambria Math" panose="02040503050406030204" pitchFamily="18" charset="0"/>
                      </a:rPr>
                      <m:t>=8∙8+18∙4+29∙3=223</m:t>
                    </m:r>
                  </m:oMath>
                </a14:m>
                <a:endParaRPr lang="de-DE" sz="2000" dirty="0"/>
              </a:p>
              <a:p>
                <a:r>
                  <a:rPr lang="de-DE" sz="2000" dirty="0"/>
                  <a:t>→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223</m:t>
                        </m:r>
                      </m:num>
                      <m:den>
                        <m:r>
                          <a:rPr lang="de-DE" sz="200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de-DE" sz="2000">
                        <a:latin typeface="Cambria Math" panose="02040503050406030204" pitchFamily="18" charset="0"/>
                      </a:rPr>
                      <m:t>=1,062</m:t>
                    </m:r>
                  </m:oMath>
                </a14:m>
                <a:r>
                  <a:rPr lang="de-DE" sz="2000" dirty="0"/>
                  <a:t>	 </a:t>
                </a:r>
                <a:r>
                  <a:rPr lang="de-DE" sz="2000"/>
                  <a:t>→ 6,2% change in price level for consumption ?</a:t>
                </a:r>
                <a:endParaRPr lang="de-DE" sz="2000" dirty="0"/>
              </a:p>
              <a:p>
                <a:endParaRPr lang="de-DE" sz="20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8009919-2B09-4622-80B2-91B66293EC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334" y="661835"/>
                <a:ext cx="9144000" cy="5976664"/>
              </a:xfrm>
              <a:prstGeom prst="rect">
                <a:avLst/>
              </a:prstGeom>
              <a:blipFill>
                <a:blip r:embed="rId2"/>
                <a:stretch>
                  <a:fillRect l="-667" t="-61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AB185B37-7906-4633-B149-3304B1DAA8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020260"/>
              </p:ext>
            </p:extLst>
          </p:nvPr>
        </p:nvGraphicFramePr>
        <p:xfrm>
          <a:off x="1468968" y="1309907"/>
          <a:ext cx="7052731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7533">
                  <a:extLst>
                    <a:ext uri="{9D8B030D-6E8A-4147-A177-3AD203B41FA5}">
                      <a16:colId xmlns:a16="http://schemas.microsoft.com/office/drawing/2014/main" val="2183654859"/>
                    </a:ext>
                  </a:extLst>
                </a:gridCol>
                <a:gridCol w="1007533">
                  <a:extLst>
                    <a:ext uri="{9D8B030D-6E8A-4147-A177-3AD203B41FA5}">
                      <a16:colId xmlns:a16="http://schemas.microsoft.com/office/drawing/2014/main" val="2294380705"/>
                    </a:ext>
                  </a:extLst>
                </a:gridCol>
                <a:gridCol w="1007533">
                  <a:extLst>
                    <a:ext uri="{9D8B030D-6E8A-4147-A177-3AD203B41FA5}">
                      <a16:colId xmlns:a16="http://schemas.microsoft.com/office/drawing/2014/main" val="398820922"/>
                    </a:ext>
                  </a:extLst>
                </a:gridCol>
                <a:gridCol w="1007533">
                  <a:extLst>
                    <a:ext uri="{9D8B030D-6E8A-4147-A177-3AD203B41FA5}">
                      <a16:colId xmlns:a16="http://schemas.microsoft.com/office/drawing/2014/main" val="67782374"/>
                    </a:ext>
                  </a:extLst>
                </a:gridCol>
                <a:gridCol w="1007533">
                  <a:extLst>
                    <a:ext uri="{9D8B030D-6E8A-4147-A177-3AD203B41FA5}">
                      <a16:colId xmlns:a16="http://schemas.microsoft.com/office/drawing/2014/main" val="211790505"/>
                    </a:ext>
                  </a:extLst>
                </a:gridCol>
                <a:gridCol w="1007533">
                  <a:extLst>
                    <a:ext uri="{9D8B030D-6E8A-4147-A177-3AD203B41FA5}">
                      <a16:colId xmlns:a16="http://schemas.microsoft.com/office/drawing/2014/main" val="2531882493"/>
                    </a:ext>
                  </a:extLst>
                </a:gridCol>
                <a:gridCol w="1007533">
                  <a:extLst>
                    <a:ext uri="{9D8B030D-6E8A-4147-A177-3AD203B41FA5}">
                      <a16:colId xmlns:a16="http://schemas.microsoft.com/office/drawing/2014/main" val="33878299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/>
                        <a:t>Cinema</a:t>
                      </a:r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Book</a:t>
                      </a:r>
                      <a:endParaRPr lang="de-DE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/>
                        <a:t>Jeans</a:t>
                      </a:r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0168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Price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Quantity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Price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Quantity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Price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/>
                        <a:t>Quantity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351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/>
                        <a:t>2015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54601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/>
                        <a:t>2016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43577275"/>
                  </a:ext>
                </a:extLst>
              </a:tr>
            </a:tbl>
          </a:graphicData>
        </a:graphic>
      </p:graphicFrame>
      <p:sp>
        <p:nvSpPr>
          <p:cNvPr id="6" name="Rechteck 5">
            <a:extLst>
              <a:ext uri="{FF2B5EF4-FFF2-40B4-BE49-F238E27FC236}">
                <a16:creationId xmlns:a16="http://schemas.microsoft.com/office/drawing/2014/main" id="{85FDD5E6-DF60-E5DC-E642-48883569843B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572902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8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Changes in price level </a:t>
            </a:r>
            <a:r>
              <a:rPr lang="de-DE" sz="3200" dirty="0"/>
              <a:t>I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8009919-2B09-4622-80B2-91B66293ECB9}"/>
              </a:ext>
            </a:extLst>
          </p:cNvPr>
          <p:cNvSpPr txBox="1"/>
          <p:nvPr/>
        </p:nvSpPr>
        <p:spPr>
          <a:xfrm>
            <a:off x="1524000" y="764704"/>
            <a:ext cx="9144000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400"/>
              <a:t>What is the price of te basket of 2015 in the year 2016?</a:t>
            </a:r>
          </a:p>
          <a:p>
            <a:endParaRPr lang="de-DE" sz="2400"/>
          </a:p>
          <a:p>
            <a:r>
              <a:rPr lang="de-DE" sz="2400"/>
              <a:t>Compare this with the price of the basket in in year 2015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C630D9E4-22AA-CA3D-C85D-F9DCB67049A2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787122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9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/>
              <a:t>Changes in price level </a:t>
            </a:r>
            <a:r>
              <a:rPr lang="de-DE" sz="3200" dirty="0"/>
              <a:t>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8009919-2B09-4622-80B2-91B66293ECB9}"/>
                  </a:ext>
                </a:extLst>
              </p:cNvPr>
              <p:cNvSpPr txBox="1"/>
              <p:nvPr/>
            </p:nvSpPr>
            <p:spPr>
              <a:xfrm>
                <a:off x="335280" y="764704"/>
                <a:ext cx="9702800" cy="597666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de-DE" sz="2400"/>
                  <a:t>What is the price of te basket of 2015 in the year 2016?</a:t>
                </a:r>
                <a:endParaRPr lang="de-DE" sz="2400" dirty="0"/>
              </a:p>
              <a:p>
                <a:endParaRPr lang="de-DE" sz="2400" dirty="0"/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de-DE" sz="24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  <m:e>
                        <m:sSubSup>
                          <m:sSub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2016</m:t>
                            </m:r>
                          </m:sup>
                        </m:sSubSup>
                        <m:sSubSup>
                          <m:sSub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2015</m:t>
                            </m:r>
                          </m:sup>
                        </m:sSub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nary>
                  </m:oMath>
                </a14:m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</a:rPr>
                      <m:t>8</m:t>
                    </m:r>
                    <m:r>
                      <a:rPr lang="de-DE" sz="2400" i="1">
                        <a:latin typeface="Cambria Math" panose="02040503050406030204" pitchFamily="18" charset="0"/>
                      </a:rPr>
                      <m:t>∙4+18∙10+29∙2=270</m:t>
                    </m:r>
                  </m:oMath>
                </a14:m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r>
                  <a:rPr lang="de-DE" sz="2400" dirty="0"/>
                  <a:t>→</a:t>
                </a:r>
                <a:r>
                  <a:rPr lang="de-DE" sz="2400"/>
                  <a:t>	Compare the basket of a base with respect to prices in different years</a:t>
                </a:r>
              </a:p>
              <a:p>
                <a:endParaRPr lang="de-DE" sz="2400"/>
              </a:p>
              <a:p>
                <a:endParaRPr lang="de-DE" sz="2400" dirty="0"/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de-DE" sz="24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  <m:e>
                        <m:sSubSup>
                          <m:sSub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2015</m:t>
                            </m:r>
                          </m:sup>
                        </m:sSubSup>
                        <m:sSubSup>
                          <m:sSubSupPr>
                            <m:ctrlPr>
                              <a:rPr lang="de-DE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de-DE" sz="2400" i="1">
                                <a:latin typeface="Cambria Math" panose="02040503050406030204" pitchFamily="18" charset="0"/>
                              </a:rPr>
                              <m:t>2015</m:t>
                            </m:r>
                          </m:sup>
                        </m:sSubSup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nary>
                  </m:oMath>
                </a14:m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anose="02040503050406030204" pitchFamily="18" charset="0"/>
                      </a:rPr>
                      <m:t>11∙4+10∙10+33∙2=210</m:t>
                    </m:r>
                  </m:oMath>
                </a14:m>
                <a:endParaRPr lang="de-DE" sz="2400" dirty="0"/>
              </a:p>
              <a:p>
                <a:endParaRPr lang="de-DE" sz="2400" dirty="0"/>
              </a:p>
              <a:p>
                <a:endParaRPr lang="de-DE" sz="2400" dirty="0"/>
              </a:p>
              <a:p>
                <a:r>
                  <a:rPr lang="de-DE" sz="2400" dirty="0"/>
                  <a:t>→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400" i="1">
                            <a:latin typeface="Cambria Math" panose="02040503050406030204" pitchFamily="18" charset="0"/>
                          </a:rPr>
                          <m:t>270</m:t>
                        </m:r>
                      </m:num>
                      <m:den>
                        <m:r>
                          <a:rPr lang="de-DE" sz="2400">
                            <a:latin typeface="Cambria Math" panose="02040503050406030204" pitchFamily="18" charset="0"/>
                          </a:rPr>
                          <m:t>210</m:t>
                        </m:r>
                      </m:den>
                    </m:f>
                    <m:r>
                      <a:rPr lang="de-DE" sz="2400">
                        <a:latin typeface="Cambria Math" panose="02040503050406030204" pitchFamily="18" charset="0"/>
                      </a:rPr>
                      <m:t>=1,286</m:t>
                    </m:r>
                  </m:oMath>
                </a14:m>
                <a:r>
                  <a:rPr lang="de-DE" sz="2400" dirty="0"/>
                  <a:t>	 →	</a:t>
                </a:r>
                <a:r>
                  <a:rPr lang="de-DE" sz="2400"/>
                  <a:t> Increase of price level by 28,6%</a:t>
                </a:r>
                <a:endParaRPr lang="de-DE" sz="2400" dirty="0"/>
              </a:p>
              <a:p>
                <a:endParaRPr lang="de-DE" sz="24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8009919-2B09-4622-80B2-91B66293EC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" y="764704"/>
                <a:ext cx="9702800" cy="5976664"/>
              </a:xfrm>
              <a:prstGeom prst="rect">
                <a:avLst/>
              </a:prstGeom>
              <a:blipFill>
                <a:blip r:embed="rId2"/>
                <a:stretch>
                  <a:fillRect l="-942" t="-8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hteck 1">
            <a:extLst>
              <a:ext uri="{FF2B5EF4-FFF2-40B4-BE49-F238E27FC236}">
                <a16:creationId xmlns:a16="http://schemas.microsoft.com/office/drawing/2014/main" id="{CA648C58-06BD-CAC8-6652-B0FD727D3CF8}"/>
              </a:ext>
            </a:extLst>
          </p:cNvPr>
          <p:cNvSpPr/>
          <p:nvPr/>
        </p:nvSpPr>
        <p:spPr>
          <a:xfrm>
            <a:off x="867944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789793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1216</Words>
  <Application>Microsoft Office PowerPoint</Application>
  <PresentationFormat>Breitbild</PresentationFormat>
  <Paragraphs>350</Paragraphs>
  <Slides>21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8" baseType="lpstr">
      <vt:lpstr>Arial</vt:lpstr>
      <vt:lpstr>Calibri</vt:lpstr>
      <vt:lpstr>Cambria Math</vt:lpstr>
      <vt:lpstr>Sparkasse Rg</vt:lpstr>
      <vt:lpstr>Times New Roman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Bernhard Köster</cp:lastModifiedBy>
  <cp:revision>202</cp:revision>
  <dcterms:created xsi:type="dcterms:W3CDTF">2020-09-20T22:46:24Z</dcterms:created>
  <dcterms:modified xsi:type="dcterms:W3CDTF">2022-10-23T12:09:32Z</dcterms:modified>
</cp:coreProperties>
</file>