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1372" r:id="rId2"/>
    <p:sldId id="616" r:id="rId3"/>
    <p:sldId id="617" r:id="rId4"/>
    <p:sldId id="622" r:id="rId5"/>
    <p:sldId id="619" r:id="rId6"/>
    <p:sldId id="623" r:id="rId7"/>
    <p:sldId id="620" r:id="rId8"/>
    <p:sldId id="62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FFCA2-0A1F-4760-ADFA-59A1765278F7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826E3-5B33-4C67-9B4E-7CF7ACDD5A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52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69035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3708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438926" y="1463453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/>
              <a:t>s</a:t>
            </a:r>
            <a:r>
              <a:rPr lang="de-DE" sz="2800" b="1" u="sng"/>
              <a:t>ubsequently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Inequlity Metrics</a:t>
            </a:r>
            <a:endParaRPr lang="de-DE" sz="3200" baseline="30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0855C1F-2545-4E14-B8FA-0582DFDB53CE}"/>
              </a:ext>
            </a:extLst>
          </p:cNvPr>
          <p:cNvSpPr txBox="1"/>
          <p:nvPr/>
        </p:nvSpPr>
        <p:spPr>
          <a:xfrm>
            <a:off x="1524000" y="764704"/>
            <a:ext cx="9144000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u="sng" dirty="0"/>
              <a:t>Definition:</a:t>
            </a:r>
          </a:p>
          <a:p>
            <a:r>
              <a:rPr lang="de-DE" sz="2400"/>
              <a:t>Within a random sample, it is possible, that we have an unequal distribution.</a:t>
            </a:r>
          </a:p>
          <a:p>
            <a:endParaRPr lang="de-DE" sz="2400"/>
          </a:p>
          <a:p>
            <a:r>
              <a:rPr lang="de-DE" sz="2400"/>
              <a:t>This inequality can be measured in an absolute or relative way:</a:t>
            </a:r>
            <a:endParaRPr lang="de-DE" sz="2400" dirty="0"/>
          </a:p>
          <a:p>
            <a:endParaRPr lang="de-DE" sz="2400" b="1" u="sng"/>
          </a:p>
          <a:p>
            <a:r>
              <a:rPr lang="de-DE" sz="2400" b="1" u="sng"/>
              <a:t>Examples:</a:t>
            </a:r>
            <a:endParaRPr lang="de-DE" sz="2400" b="1" u="sng" dirty="0"/>
          </a:p>
          <a:p>
            <a:endParaRPr lang="de-DE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/>
              <a:t>Income distribution or distribution of wealth</a:t>
            </a:r>
            <a:endParaRPr lang="de-DE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/>
              <a:t>The poorest </a:t>
            </a:r>
            <a:r>
              <a:rPr lang="de-DE" sz="2400" dirty="0"/>
              <a:t>10</a:t>
            </a:r>
            <a:r>
              <a:rPr lang="de-DE" sz="2400"/>
              <a:t>% of the population receive </a:t>
            </a:r>
            <a:r>
              <a:rPr lang="de-DE" sz="2400" dirty="0"/>
              <a:t>1</a:t>
            </a:r>
            <a:r>
              <a:rPr lang="de-DE" sz="2400"/>
              <a:t>% of national income</a:t>
            </a:r>
          </a:p>
          <a:p>
            <a:pPr lvl="1"/>
            <a:endParaRPr lang="de-DE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/>
              <a:t>The richest </a:t>
            </a:r>
            <a:r>
              <a:rPr lang="de-DE" sz="2400" dirty="0"/>
              <a:t>10</a:t>
            </a:r>
            <a:r>
              <a:rPr lang="de-DE" sz="2400"/>
              <a:t>% of the population receive </a:t>
            </a:r>
            <a:r>
              <a:rPr lang="de-DE" sz="2400" dirty="0"/>
              <a:t>25</a:t>
            </a:r>
            <a:r>
              <a:rPr lang="de-DE" sz="2400"/>
              <a:t>% of national income</a:t>
            </a:r>
            <a:endParaRPr lang="de-DE" sz="2400" dirty="0"/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/>
              <a:t>Market structure </a:t>
            </a:r>
            <a:r>
              <a:rPr lang="de-DE" sz="2400" dirty="0"/>
              <a:t>(Polypol – Oligopol – Monopol)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/>
              <a:t>Number of suppliers</a:t>
            </a:r>
            <a:endParaRPr lang="de-DE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/>
              <a:t>Market share</a:t>
            </a:r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12139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Concentration ratio</a:t>
            </a:r>
            <a:endParaRPr lang="de-DE" sz="3200" baseline="30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0855C1F-2545-4E14-B8FA-0582DFDB53CE}"/>
              </a:ext>
            </a:extLst>
          </p:cNvPr>
          <p:cNvSpPr txBox="1"/>
          <p:nvPr/>
        </p:nvSpPr>
        <p:spPr>
          <a:xfrm>
            <a:off x="925483" y="881336"/>
            <a:ext cx="9144000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u="sng"/>
              <a:t>Definition:</a:t>
            </a:r>
            <a:endParaRPr lang="de-DE" sz="2400" b="1" u="sng" dirty="0"/>
          </a:p>
          <a:p>
            <a:r>
              <a:rPr lang="en-US" sz="2400"/>
              <a:t>The concentration ratio (CR) is the sum of the percentage market shares of a pre-specified number of)the largest firms in an industry</a:t>
            </a:r>
            <a:r>
              <a:rPr lang="de-DE" sz="2400"/>
              <a:t>.</a:t>
            </a:r>
          </a:p>
          <a:p>
            <a:endParaRPr lang="de-DE" sz="2400"/>
          </a:p>
          <a:p>
            <a:r>
              <a:rPr lang="de-DE" sz="2400"/>
              <a:t>Example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/>
              <a:t>The three largest firms have a market share of </a:t>
            </a:r>
            <a:r>
              <a:rPr lang="de-DE" sz="2400" dirty="0"/>
              <a:t>90%.</a:t>
            </a:r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10628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Concentration ratio</a:t>
            </a:r>
            <a:endParaRPr lang="de-DE" sz="3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1CDE578F-CA43-4EAE-8AF2-1C6B9CC319C0}"/>
                  </a:ext>
                </a:extLst>
              </p:cNvPr>
              <p:cNvSpPr txBox="1"/>
              <p:nvPr/>
            </p:nvSpPr>
            <p:spPr>
              <a:xfrm>
                <a:off x="1524000" y="764704"/>
                <a:ext cx="914400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endParaRPr lang="de-DE" sz="2400"/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sz="2400" dirty="0"/>
                      <m:t>CR</m:t>
                    </m:r>
                    <m:r>
                      <m:rPr>
                        <m:nor/>
                      </m:rPr>
                      <a:rPr lang="de-DE" sz="2400" baseline="-25000" dirty="0"/>
                      <m:t>1</m:t>
                    </m:r>
                    <m:r>
                      <m:rPr>
                        <m:nor/>
                      </m:rPr>
                      <a:rPr lang="de-DE" sz="2400" dirty="0"/>
                      <m:t>=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de-DE" sz="2400" dirty="0"/>
                  <a:t>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000"/>
                  <a:t>: Revenue the largest firm,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de-DE" sz="2000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sz="2000"/>
                  <a:t>: Total revenue of the whole sector </a:t>
                </a:r>
                <a:r>
                  <a:rPr lang="de-DE" sz="2000" dirty="0"/>
                  <a:t>	</a:t>
                </a:r>
                <a:r>
                  <a:rPr lang="de-DE" sz="2000"/>
                  <a:t>	</a:t>
                </a:r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sz="2400" dirty="0"/>
                      <m:t>CR</m:t>
                    </m:r>
                    <m:r>
                      <m:rPr>
                        <m:nor/>
                      </m:rPr>
                      <a:rPr lang="de-DE" sz="2400" baseline="-25000" dirty="0"/>
                      <m:t>k</m:t>
                    </m:r>
                    <m:r>
                      <m:rPr>
                        <m:nor/>
                      </m:rPr>
                      <a:rPr lang="de-DE" sz="2400" dirty="0"/>
                      <m:t>=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nary>
                              <m:naryPr>
                                <m:chr m:val="∑"/>
                                <m:ctrlP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  <m:e>
                                <m:r>
                                  <a:rPr lang="de-DE" sz="24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nary>
                          </m:e>
                          <m:sub>
                            <m: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de-DE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/>
                  <a:t>	 k</a:t>
                </a:r>
                <a:r>
                  <a:rPr lang="de-DE" sz="2000"/>
                  <a:t>: Number of the k-th largest firms in the sector consisting of n 		     firms.</a:t>
                </a:r>
                <a:endParaRPr lang="de-DE" sz="2000" dirty="0"/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1CDE578F-CA43-4EAE-8AF2-1C6B9CC319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764704"/>
                <a:ext cx="9144000" cy="5976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2249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Herfindahl</a:t>
            </a:r>
            <a:r>
              <a:rPr lang="de-DE" sz="3200" dirty="0"/>
              <a:t>-Index</a:t>
            </a:r>
            <a:endParaRPr lang="de-DE" sz="3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0855C1F-2545-4E14-B8FA-0582DFDB53CE}"/>
                  </a:ext>
                </a:extLst>
              </p:cNvPr>
              <p:cNvSpPr txBox="1"/>
              <p:nvPr/>
            </p:nvSpPr>
            <p:spPr>
              <a:xfrm>
                <a:off x="1524000" y="764704"/>
                <a:ext cx="914400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b="1" u="sng" dirty="0"/>
                  <a:t>Definition:</a:t>
                </a:r>
              </a:p>
              <a:p>
                <a:r>
                  <a:rPr lang="de-DE" sz="2400"/>
                  <a:t>The Herfindahl-Index is the sum of all squared market shares of competitors within a market:</a:t>
                </a:r>
                <a:endParaRPr lang="de-DE" sz="2400" dirty="0"/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2400" dirty="0">
                          <a:latin typeface="Cambria Math" panose="02040503050406030204" pitchFamily="18" charset="0"/>
                        </a:rPr>
                        <m:t>HI</m:t>
                      </m:r>
                      <m:r>
                        <m:rPr>
                          <m:nor/>
                        </m:rPr>
                        <a:rPr lang="de-DE" sz="2400" dirty="0">
                          <a:latin typeface="Cambria Math" panose="02040503050406030204" pitchFamily="18" charset="0"/>
                        </a:rPr>
                        <m:t>:=</m:t>
                      </m:r>
                      <m:nary>
                        <m:naryPr>
                          <m:chr m:val="∑"/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Sup>
                            <m:sSubSupPr>
                              <m:ctrlP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/>
                  <a:t>with</a:t>
                </a:r>
                <a:r>
                  <a:rPr lang="de-DE" sz="2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m:rPr>
                        <m:nor/>
                      </m:rPr>
                      <a:rPr lang="de-DE" sz="2400" dirty="0">
                        <a:latin typeface="Cambria Math" panose="02040503050406030204" pitchFamily="18" charset="0"/>
                      </a:rPr>
                      <m:t>:</m:t>
                    </m:r>
                    <m:r>
                      <m:rPr>
                        <m:nor/>
                      </m:rPr>
                      <a:rPr lang="de-DE" sz="2400" dirty="0"/>
                      <m:t>=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r>
                  <a:rPr lang="de-DE" sz="2400" dirty="0"/>
                  <a:t> </a:t>
                </a:r>
                <a:r>
                  <a:rPr lang="de-DE" sz="2400"/>
                  <a:t>	Market share of the i-th firm within a market with 			n firms</a:t>
                </a:r>
              </a:p>
              <a:p>
                <a:endParaRPr lang="de-DE" sz="2400" dirty="0"/>
              </a:p>
              <a:p>
                <a:pPr algn="ctr"/>
                <a:r>
                  <a:rPr lang="de-DE" sz="2400" b="1"/>
                  <a:t>HI lies within 1</a:t>
                </a:r>
                <a:r>
                  <a:rPr lang="de-DE" sz="2400" b="1" dirty="0"/>
                  <a:t>/</a:t>
                </a:r>
                <a:r>
                  <a:rPr lang="de-DE" sz="2400" b="1"/>
                  <a:t>n and </a:t>
                </a:r>
                <a:r>
                  <a:rPr lang="de-DE" sz="2400" b="1" dirty="0"/>
                  <a:t>1</a:t>
                </a:r>
              </a:p>
              <a:p>
                <a:endParaRPr lang="de-DE" sz="2400" dirty="0"/>
              </a:p>
              <a:p>
                <a:r>
                  <a:rPr lang="de-DE" sz="2400" dirty="0"/>
                  <a:t>HI=1 → Monopol	HI=1/n </a:t>
                </a:r>
                <a:r>
                  <a:rPr lang="de-DE" sz="2400"/>
                  <a:t>→ perfect competition: All firms have the 				      same market share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0855C1F-2545-4E14-B8FA-0582DFDB53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764704"/>
                <a:ext cx="9144000" cy="5976664"/>
              </a:xfrm>
              <a:prstGeom prst="rect">
                <a:avLst/>
              </a:prstGeom>
              <a:blipFill>
                <a:blip r:embed="rId2"/>
                <a:stretch>
                  <a:fillRect l="-1000" t="-815" r="-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732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Application of the </a:t>
            </a:r>
            <a:r>
              <a:rPr lang="de-DE" sz="3200" dirty="0" err="1"/>
              <a:t>Herfindahl</a:t>
            </a:r>
            <a:r>
              <a:rPr lang="de-DE" sz="3200" dirty="0"/>
              <a:t>-Index</a:t>
            </a:r>
            <a:endParaRPr lang="de-DE" sz="3200" baseline="30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0855C1F-2545-4E14-B8FA-0582DFDB53CE}"/>
              </a:ext>
            </a:extLst>
          </p:cNvPr>
          <p:cNvSpPr txBox="1"/>
          <p:nvPr/>
        </p:nvSpPr>
        <p:spPr>
          <a:xfrm>
            <a:off x="1524000" y="764704"/>
            <a:ext cx="9144000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/>
              <a:t>Economics: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/>
              <a:t>Herfindahl-Index is applied by a Antitrust authorities, in order to evaluate how M&amp;A affects the market concentration.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/>
              <a:t>Under Cournot-competition of n-firms, the Herfindahl-index is equal to the demand elasticity times weighted average of profit margins of the firms in the market (Excercise)</a:t>
            </a:r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/>
              <a:t>Market Research: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/>
              <a:t>The Herfindahl-Index can be interpreted as a measure for customer loyality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/>
              <a:t>Politics: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/>
              <a:t>The Herfindahl-Index represents the fragmentation of a party system, especially the inverse is called, the effective number of parties.</a:t>
            </a:r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175595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Market share in a sector</a:t>
            </a:r>
            <a:endParaRPr lang="de-DE" sz="3200" baseline="30000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355913CE-40F5-42D3-8EE7-99ECD310C0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965376"/>
              </p:ext>
            </p:extLst>
          </p:nvPr>
        </p:nvGraphicFramePr>
        <p:xfrm>
          <a:off x="2207568" y="1052736"/>
          <a:ext cx="7920880" cy="5040564"/>
        </p:xfrm>
        <a:graphic>
          <a:graphicData uri="http://schemas.openxmlformats.org/drawingml/2006/table">
            <a:tbl>
              <a:tblPr/>
              <a:tblGrid>
                <a:gridCol w="1584176">
                  <a:extLst>
                    <a:ext uri="{9D8B030D-6E8A-4147-A177-3AD203B41FA5}">
                      <a16:colId xmlns:a16="http://schemas.microsoft.com/office/drawing/2014/main" val="3538431169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51438811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0140358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598915155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971884645"/>
                    </a:ext>
                  </a:extLst>
                </a:gridCol>
              </a:tblGrid>
              <a:tr h="42004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387609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735448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027692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265483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512767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23671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632594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9202993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715882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92926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0280349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 fontAlgn="b"/>
                      <a:r>
                        <a:rPr lang="de-D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</a:t>
                      </a:r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99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256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Excercise</a:t>
            </a:r>
            <a:endParaRPr lang="de-DE" sz="3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0855C1F-2545-4E14-B8FA-0582DFDB53CE}"/>
                  </a:ext>
                </a:extLst>
              </p:cNvPr>
              <p:cNvSpPr txBox="1"/>
              <p:nvPr/>
            </p:nvSpPr>
            <p:spPr>
              <a:xfrm>
                <a:off x="1524000" y="764704"/>
                <a:ext cx="914400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/>
                  <a:t>Determine if possible for A-D</a:t>
                </a:r>
                <a:endParaRPr lang="de-DE" sz="2400" dirty="0"/>
              </a:p>
              <a:p>
                <a:endParaRPr lang="de-DE" sz="2400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de-DE" sz="2400" dirty="0"/>
                  <a:t>C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b="0" i="0" dirty="0" smtClean="0">
                        <a:latin typeface="Cambria Math" panose="02040503050406030204" pitchFamily="18" charset="0"/>
                      </a:rPr>
                      <m:t>on</m:t>
                    </m:r>
                    <m:r>
                      <m:rPr>
                        <m:nor/>
                      </m:rPr>
                      <a:rPr lang="de-DE" sz="2400" b="0" i="0" dirty="0" smtClean="0">
                        <a:latin typeface="Cambria Math" panose="02040503050406030204" pitchFamily="18" charset="0"/>
                      </a:rPr>
                      <m:t>centration</m:t>
                    </m:r>
                    <m:r>
                      <m:rPr>
                        <m:nor/>
                      </m:rPr>
                      <a:rPr lang="de-DE" sz="24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de-DE" sz="2400" b="0" i="0" dirty="0" smtClean="0">
                        <a:latin typeface="Cambria Math" panose="02040503050406030204" pitchFamily="18" charset="0"/>
                      </a:rPr>
                      <m:t>ratios</m:t>
                    </m:r>
                    <m:r>
                      <m:rPr>
                        <m:nor/>
                      </m:rPr>
                      <a:rPr lang="de-DE" sz="24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de-DE" sz="2400" dirty="0"/>
                      <m:t>CR</m:t>
                    </m:r>
                    <m:r>
                      <m:rPr>
                        <m:nor/>
                      </m:rPr>
                      <a:rPr lang="de-DE" sz="2400" baseline="-25000" dirty="0"/>
                      <m:t>1</m:t>
                    </m:r>
                    <m:r>
                      <m:rPr>
                        <m:nor/>
                      </m:rPr>
                      <a:rPr lang="de-DE" sz="2400" dirty="0"/>
                      <m:t>=</m:t>
                    </m:r>
                  </m:oMath>
                </a14:m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sz="2400" dirty="0"/>
                      <m:t>CR</m:t>
                    </m:r>
                    <m:r>
                      <m:rPr>
                        <m:nor/>
                      </m:rPr>
                      <a:rPr lang="de-DE" sz="2400" baseline="-25000" dirty="0"/>
                      <m:t>2</m:t>
                    </m:r>
                    <m:r>
                      <m:rPr>
                        <m:nor/>
                      </m:rPr>
                      <a:rPr lang="de-DE" sz="2400" dirty="0"/>
                      <m:t>=</m:t>
                    </m:r>
                  </m:oMath>
                </a14:m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sz="2400" dirty="0"/>
                      <m:t>CR</m:t>
                    </m:r>
                    <m:r>
                      <m:rPr>
                        <m:nor/>
                      </m:rPr>
                      <a:rPr lang="de-DE" sz="2400" baseline="-25000" dirty="0"/>
                      <m:t>3</m:t>
                    </m:r>
                  </m:oMath>
                </a14:m>
                <a:endParaRPr lang="de-DE" sz="2400" baseline="-25000" dirty="0"/>
              </a:p>
              <a:p>
                <a:pPr marL="457200" indent="-457200">
                  <a:buFont typeface="+mj-lt"/>
                  <a:buAutoNum type="alphaLcParenR"/>
                </a:pPr>
                <a:endParaRPr lang="de-DE" sz="240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de-DE" sz="2400"/>
                  <a:t>The </a:t>
                </a:r>
                <a:r>
                  <a:rPr lang="de-DE" sz="2400" dirty="0" err="1"/>
                  <a:t>Herfindahl</a:t>
                </a:r>
                <a:r>
                  <a:rPr lang="de-DE" sz="2400" dirty="0"/>
                  <a:t>-Index</a:t>
                </a:r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0855C1F-2545-4E14-B8FA-0582DFDB53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764704"/>
                <a:ext cx="9144000" cy="5976664"/>
              </a:xfrm>
              <a:prstGeom prst="rect">
                <a:avLst/>
              </a:prstGeom>
              <a:blipFill>
                <a:blip r:embed="rId2"/>
                <a:stretch>
                  <a:fillRect l="-1000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5716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</Words>
  <Application>Microsoft Office PowerPoint</Application>
  <PresentationFormat>Breitbild</PresentationFormat>
  <Paragraphs>132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Sparkasse Rg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162</cp:revision>
  <dcterms:created xsi:type="dcterms:W3CDTF">2020-09-20T22:46:24Z</dcterms:created>
  <dcterms:modified xsi:type="dcterms:W3CDTF">2022-10-04T11:57:49Z</dcterms:modified>
</cp:coreProperties>
</file>