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20.09.2022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20.09.2022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20.09.2022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20.09.2022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20.09.2022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20.09.2022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20.09.2022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20.09.2022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20.09.2022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20.09.2022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20.09.2022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3.wmf"/><Relationship Id="rId12" Type="http://schemas.openxmlformats.org/officeDocument/2006/relationships/oleObject" Target="../embeddings/oleObject14.bin"/><Relationship Id="rId2" Type="http://schemas.openxmlformats.org/officeDocument/2006/relationships/oleObject" Target="../embeddings/oleObject9.bin"/><Relationship Id="rId1" Type="http://schemas.openxmlformats.org/officeDocument/2006/relationships/slideLayout" Target="../slideLayouts/slideLayout1.xml"/><Relationship Id="rId6" Type="http://schemas.openxmlformats.org/officeDocument/2006/relationships/oleObject" Target="../embeddings/oleObject11.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5.wmf"/><Relationship Id="rId12" Type="http://schemas.openxmlformats.org/officeDocument/2006/relationships/oleObject" Target="../embeddings/oleObject6.bin"/><Relationship Id="rId17" Type="http://schemas.openxmlformats.org/officeDocument/2006/relationships/image" Target="../media/image10.wmf"/><Relationship Id="rId2" Type="http://schemas.openxmlformats.org/officeDocument/2006/relationships/oleObject" Target="../embeddings/oleObject1.bin"/><Relationship Id="rId16" Type="http://schemas.openxmlformats.org/officeDocument/2006/relationships/oleObject" Target="../embeddings/oleObject8.bin"/><Relationship Id="rId1" Type="http://schemas.openxmlformats.org/officeDocument/2006/relationships/slideLayout" Target="../slideLayouts/slideLayout1.x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name="Formel" r:id="rId2" imgW="571252" imgH="203112" progId="Equation.3">
                  <p:embed/>
                </p:oleObj>
              </mc:Choice>
              <mc:Fallback>
                <p:oleObj name="Formel" r:id="rId2" imgW="571252" imgH="203112" progId="Equation.3">
                  <p:embed/>
                  <p:pic>
                    <p:nvPicPr>
                      <p:cNvPr id="5" name="Objek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name="Formel" r:id="rId4" imgW="685800" imgH="203200" progId="Equation.3">
                  <p:embed/>
                </p:oleObj>
              </mc:Choice>
              <mc:Fallback>
                <p:oleObj name="Formel" r:id="rId4" imgW="685800" imgH="203200" progId="Equation.3">
                  <p:embed/>
                  <p:pic>
                    <p:nvPicPr>
                      <p:cNvPr id="8"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name="Formel" r:id="rId6" imgW="1143000" imgH="203040" progId="Equation.3">
                  <p:embed/>
                </p:oleObj>
              </mc:Choice>
              <mc:Fallback>
                <p:oleObj name="Formel" r:id="rId6" imgW="1143000" imgH="203040" progId="Equation.3">
                  <p:embed/>
                  <p:pic>
                    <p:nvPicPr>
                      <p:cNvPr id="9" name="Objekt 8"/>
                      <p:cNvPicPr>
                        <a:picLocks noChangeAspect="1" noChangeArrowheads="1"/>
                      </p:cNvPicPr>
                      <p:nvPr/>
                    </p:nvPicPr>
                    <p:blipFill>
                      <a:blip r:embed="rId7"/>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name="Formel" r:id="rId8" imgW="1409400" imgH="228600" progId="Equation.3">
                  <p:embed/>
                </p:oleObj>
              </mc:Choice>
              <mc:Fallback>
                <p:oleObj name="Formel" r:id="rId8" imgW="1409400" imgH="228600" progId="Equation.3">
                  <p:embed/>
                  <p:pic>
                    <p:nvPicPr>
                      <p:cNvPr id="10" name="Objekt 9"/>
                      <p:cNvPicPr>
                        <a:picLocks noChangeAspect="1" noChangeArrowheads="1"/>
                      </p:cNvPicPr>
                      <p:nvPr/>
                    </p:nvPicPr>
                    <p:blipFill>
                      <a:blip r:embed="rId9"/>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name="Formel" r:id="rId10" imgW="1714320" imgH="228600" progId="Equation.3">
                  <p:embed/>
                </p:oleObj>
              </mc:Choice>
              <mc:Fallback>
                <p:oleObj name="Formel" r:id="rId10" imgW="1714320" imgH="228600" progId="Equation.3">
                  <p:embed/>
                  <p:pic>
                    <p:nvPicPr>
                      <p:cNvPr id="11" name="Objekt 10"/>
                      <p:cNvPicPr>
                        <a:picLocks noChangeArrowheads="1"/>
                      </p:cNvPicPr>
                      <p:nvPr/>
                    </p:nvPicPr>
                    <p:blipFill>
                      <a:blip r:embed="rId11"/>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name="Formel" r:id="rId12" imgW="1562040" imgH="203040" progId="Equation.3">
                  <p:embed/>
                </p:oleObj>
              </mc:Choice>
              <mc:Fallback>
                <p:oleObj name="Formel" r:id="rId12" imgW="1562040" imgH="203040" progId="Equation.3">
                  <p:embed/>
                  <p:pic>
                    <p:nvPicPr>
                      <p:cNvPr id="12" name="Objekt 11"/>
                      <p:cNvPicPr>
                        <a:picLocks noChangeArrowheads="1"/>
                      </p:cNvPicPr>
                      <p:nvPr/>
                    </p:nvPicPr>
                    <p:blipFill>
                      <a:blip r:embed="rId13"/>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r>
                            <a:rPr lang="de-DE" sz="2400" i="1">
                              <a:latin typeface="Cambria Math"/>
                            </a:rPr>
                            <m:t>𝑥𝑛</m:t>
                          </m:r>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Term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and Hall</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Revision Random Variables</a:t>
            </a:r>
          </a:p>
          <a:p>
            <a:pPr marL="342900" indent="-342900">
              <a:buFont typeface="Arial" panose="020B0604020202020204" pitchFamily="34" charset="0"/>
              <a:buChar char="•"/>
            </a:pPr>
            <a:r>
              <a:rPr lang="de-DE" sz="2000" b="1" dirty="0" err="1">
                <a:solidFill>
                  <a:srgbClr val="000000"/>
                </a:solidFill>
              </a:rPr>
              <a:t>Descriptive</a:t>
            </a:r>
            <a:r>
              <a:rPr lang="de-DE" sz="2000" b="1" dirty="0">
                <a:solidFill>
                  <a:srgbClr val="000000"/>
                </a:solidFill>
              </a:rPr>
              <a:t> </a:t>
            </a:r>
            <a:r>
              <a:rPr lang="de-DE" sz="2000" b="1" dirty="0" err="1">
                <a:solidFill>
                  <a:srgbClr val="000000"/>
                </a:solidFill>
              </a:rPr>
              <a:t>Statistics</a:t>
            </a:r>
            <a:endParaRPr lang="de-DE" sz="2000" b="1" dirty="0">
              <a:solidFill>
                <a:srgbClr val="000000"/>
              </a:solidFill>
            </a:endParaRPr>
          </a:p>
          <a:p>
            <a:pPr marL="800100" lvl="1" indent="-342900">
              <a:buFont typeface="Arial" panose="020B0604020202020204" pitchFamily="34" charset="0"/>
              <a:buChar char="•"/>
            </a:pPr>
            <a:r>
              <a:rPr lang="de-DE" sz="2000" b="1" dirty="0">
                <a:solidFill>
                  <a:srgbClr val="000000"/>
                </a:solidFill>
              </a:rPr>
              <a:t>Parameters </a:t>
            </a:r>
            <a:r>
              <a:rPr lang="de-DE" sz="2000" b="1" dirty="0" err="1">
                <a:solidFill>
                  <a:srgbClr val="000000"/>
                </a:solidFill>
              </a:rPr>
              <a:t>of</a:t>
            </a:r>
            <a:r>
              <a:rPr lang="de-DE" sz="2000" b="1" dirty="0">
                <a:solidFill>
                  <a:srgbClr val="000000"/>
                </a:solidFill>
              </a:rPr>
              <a:t> a </a:t>
            </a:r>
            <a:r>
              <a:rPr lang="de-DE" sz="2000" b="1" dirty="0" err="1">
                <a:solidFill>
                  <a:srgbClr val="000000"/>
                </a:solidFill>
              </a:rPr>
              <a:t>distribtion</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Inequality</a:t>
            </a:r>
            <a:r>
              <a:rPr lang="de-DE" sz="2000" b="1" dirty="0">
                <a:solidFill>
                  <a:srgbClr val="000000"/>
                </a:solidFill>
              </a:rPr>
              <a:t> </a:t>
            </a:r>
            <a:r>
              <a:rPr lang="de-DE" sz="2000" b="1" dirty="0" err="1">
                <a:solidFill>
                  <a:srgbClr val="000000"/>
                </a:solidFill>
              </a:rPr>
              <a:t>metrics</a:t>
            </a:r>
            <a:endParaRPr lang="de-DE" sz="2000" b="1" dirty="0">
              <a:solidFill>
                <a:srgbClr val="000000"/>
              </a:solidFill>
            </a:endParaRPr>
          </a:p>
          <a:p>
            <a:pPr marL="342900" indent="-342900">
              <a:buFont typeface="Arial" panose="020B0604020202020204" pitchFamily="34" charset="0"/>
              <a:buChar char="•"/>
            </a:pPr>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Time </a:t>
            </a:r>
            <a:r>
              <a:rPr lang="de-DE" sz="2000" b="1" dirty="0" err="1">
                <a:solidFill>
                  <a:srgbClr val="000000"/>
                </a:solidFill>
              </a:rPr>
              <a:t>series</a:t>
            </a:r>
            <a:r>
              <a:rPr lang="de-DE" sz="2000" b="1" dirty="0">
                <a:solidFill>
                  <a:srgbClr val="000000"/>
                </a:solidFill>
              </a:rPr>
              <a:t> </a:t>
            </a:r>
            <a:r>
              <a:rPr lang="de-DE" sz="2000" b="1" dirty="0" err="1">
                <a:solidFill>
                  <a:srgbClr val="000000"/>
                </a:solidFill>
              </a:rPr>
              <a:t>analysis</a:t>
            </a:r>
            <a:endParaRPr lang="de-DE" sz="2000" b="1" dirty="0">
              <a:solidFill>
                <a:srgbClr val="000000"/>
              </a:solidFill>
            </a:endParaRPr>
          </a:p>
          <a:p>
            <a:pPr marL="800100" lvl="1" indent="-342900">
              <a:buFont typeface="Arial" panose="020B0604020202020204" pitchFamily="34" charset="0"/>
              <a:buChar char="•"/>
            </a:pPr>
            <a:r>
              <a:rPr lang="de-DE" sz="2000" b="1" dirty="0">
                <a:solidFill>
                  <a:srgbClr val="000000"/>
                </a:solidFill>
              </a:rPr>
              <a:t>Price </a:t>
            </a:r>
            <a:r>
              <a:rPr lang="de-DE" sz="2000" b="1" dirty="0" err="1">
                <a:solidFill>
                  <a:srgbClr val="000000"/>
                </a:solidFill>
              </a:rPr>
              <a:t>adjustment</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Forecasting</a:t>
            </a:r>
            <a:endParaRPr lang="de-DE" sz="2000" b="1" dirty="0">
              <a:solidFill>
                <a:srgbClr val="000000"/>
              </a:solidFill>
            </a:endParaRPr>
          </a:p>
          <a:p>
            <a:pPr marL="1257300" lvl="2" indent="-342900">
              <a:buFont typeface="Arial" panose="020B0604020202020204" pitchFamily="34" charset="0"/>
              <a:buChar char="•"/>
            </a:pPr>
            <a:r>
              <a:rPr lang="de-DE" sz="2000" b="1" dirty="0">
                <a:solidFill>
                  <a:srgbClr val="000000"/>
                </a:solidFill>
              </a:rPr>
              <a:t>Moving </a:t>
            </a:r>
            <a:r>
              <a:rPr lang="de-DE" sz="2000" b="1" dirty="0" err="1">
                <a:solidFill>
                  <a:srgbClr val="000000"/>
                </a:solidFill>
              </a:rPr>
              <a:t>average</a:t>
            </a:r>
            <a:endParaRPr lang="de-DE" sz="2000" b="1" dirty="0">
              <a:solidFill>
                <a:srgbClr val="000000"/>
              </a:solidFill>
            </a:endParaRPr>
          </a:p>
          <a:p>
            <a:pPr marL="1257300" lvl="2" indent="-342900">
              <a:buFont typeface="Arial" panose="020B0604020202020204" pitchFamily="34" charset="0"/>
              <a:buChar char="•"/>
            </a:pPr>
            <a:r>
              <a:rPr lang="de-DE" sz="2000" b="1" dirty="0" err="1">
                <a:solidFill>
                  <a:srgbClr val="000000"/>
                </a:solidFill>
              </a:rPr>
              <a:t>Exponential</a:t>
            </a:r>
            <a:r>
              <a:rPr lang="de-DE" sz="2000" b="1" dirty="0">
                <a:solidFill>
                  <a:srgbClr val="000000"/>
                </a:solidFill>
              </a:rPr>
              <a:t> </a:t>
            </a:r>
            <a:r>
              <a:rPr lang="de-DE" sz="2000" b="1" dirty="0" err="1">
                <a:solidFill>
                  <a:srgbClr val="000000"/>
                </a:solidFill>
              </a:rPr>
              <a:t>smoothing</a:t>
            </a:r>
            <a:endParaRPr lang="de-DE" sz="2000" b="1" dirty="0">
              <a:solidFill>
                <a:srgbClr val="000000"/>
              </a:solidFill>
            </a:endParaRPr>
          </a:p>
          <a:p>
            <a:pPr marL="1257300" lvl="2" indent="-342900">
              <a:buFont typeface="Arial" panose="020B0604020202020204" pitchFamily="34" charset="0"/>
              <a:buChar char="•"/>
            </a:pPr>
            <a:r>
              <a:rPr lang="de-DE" sz="2000" b="1" dirty="0">
                <a:solidFill>
                  <a:srgbClr val="000000"/>
                </a:solidFill>
              </a:rPr>
              <a:t>Average </a:t>
            </a:r>
            <a:r>
              <a:rPr lang="de-DE" sz="2000" b="1" dirty="0" err="1">
                <a:solidFill>
                  <a:srgbClr val="000000"/>
                </a:solidFill>
              </a:rPr>
              <a:t>growth</a:t>
            </a:r>
            <a:r>
              <a:rPr lang="de-DE" sz="2000" b="1" dirty="0">
                <a:solidFill>
                  <a:srgbClr val="000000"/>
                </a:solidFill>
              </a:rPr>
              <a:t> rate</a:t>
            </a:r>
          </a:p>
          <a:p>
            <a:pPr marL="1257300" lvl="2" indent="-342900">
              <a:buFont typeface="Arial" panose="020B0604020202020204" pitchFamily="34" charset="0"/>
              <a:buChar char="•"/>
            </a:pPr>
            <a:r>
              <a:rPr lang="de-DE" sz="2000" b="1" dirty="0">
                <a:solidFill>
                  <a:srgbClr val="000000"/>
                </a:solidFill>
              </a:rPr>
              <a:t>Simple linear Regression</a:t>
            </a:r>
          </a:p>
          <a:p>
            <a:pPr marL="1257300" lvl="2" indent="-342900">
              <a:buFont typeface="Arial" panose="020B0604020202020204" pitchFamily="34" charset="0"/>
              <a:buChar char="•"/>
            </a:pPr>
            <a:r>
              <a:rPr lang="de-DE" sz="2000" b="1" dirty="0">
                <a:solidFill>
                  <a:srgbClr val="000000"/>
                </a:solidFill>
              </a:rPr>
              <a:t>Simple </a:t>
            </a:r>
            <a:r>
              <a:rPr lang="de-DE" sz="2000" b="1" dirty="0" err="1">
                <a:solidFill>
                  <a:srgbClr val="000000"/>
                </a:solidFill>
              </a:rPr>
              <a:t>seasonal</a:t>
            </a:r>
            <a:r>
              <a:rPr lang="de-DE" sz="2000" b="1" dirty="0">
                <a:solidFill>
                  <a:srgbClr val="000000"/>
                </a:solidFill>
              </a:rPr>
              <a:t> </a:t>
            </a:r>
            <a:r>
              <a:rPr lang="de-DE" sz="2000" b="1" dirty="0" err="1">
                <a:solidFill>
                  <a:srgbClr val="000000"/>
                </a:solidFill>
              </a:rPr>
              <a:t>adjustment</a:t>
            </a:r>
            <a:endParaRPr lang="de-DE" sz="2000"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Multiple linear Regression</a:t>
            </a:r>
          </a:p>
          <a:p>
            <a:pPr marL="800100" lvl="1" indent="-342900">
              <a:buFont typeface="Arial" panose="020B0604020202020204" pitchFamily="34" charset="0"/>
              <a:buChar char="•"/>
            </a:pPr>
            <a:r>
              <a:rPr lang="de-DE" sz="2000" b="1" dirty="0">
                <a:solidFill>
                  <a:srgbClr val="000000"/>
                </a:solidFill>
              </a:rPr>
              <a:t>Hypothesis </a:t>
            </a:r>
            <a:r>
              <a:rPr lang="de-DE" sz="2000" b="1" dirty="0" err="1">
                <a:solidFill>
                  <a:srgbClr val="000000"/>
                </a:solidFill>
              </a:rPr>
              <a:t>testing</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Multicollinarity</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Heteroskedasticity</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Autocorrelation</a:t>
            </a:r>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ext uri="{D42A27DB-BD31-4B8C-83A1-F6EECF244321}">
                <p14:modId xmlns:p14="http://schemas.microsoft.com/office/powerpoint/2010/main" val="2099980229"/>
              </p:ext>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name="Formel" r:id="rId2" imgW="939600" imgH="228600" progId="Equation.3">
                  <p:embed/>
                </p:oleObj>
              </mc:Choice>
              <mc:Fallback>
                <p:oleObj name="Formel" r:id="rId2" imgW="939600" imgH="228600" progId="Equation.3">
                  <p:embed/>
                  <p:pic>
                    <p:nvPicPr>
                      <p:cNvPr id="2" name="Objek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989651457"/>
              </p:ext>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name="Formel" r:id="rId4" imgW="1282680" imgH="368280" progId="Equation.3">
                  <p:embed/>
                </p:oleObj>
              </mc:Choice>
              <mc:Fallback>
                <p:oleObj name="Formel" r:id="rId4" imgW="1282680" imgH="368280" progId="Equation.3">
                  <p:embed/>
                  <p:pic>
                    <p:nvPicPr>
                      <p:cNvPr id="5" name="Objekt 4"/>
                      <p:cNvPicPr>
                        <a:picLocks noChangeAspect="1" noChangeArrowheads="1"/>
                      </p:cNvPicPr>
                      <p:nvPr/>
                    </p:nvPicPr>
                    <p:blipFill>
                      <a:blip r:embed="rId5"/>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52410963"/>
              </p:ext>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name="Formel" r:id="rId6" imgW="1358640" imgH="431640" progId="Equation.3">
                  <p:embed/>
                </p:oleObj>
              </mc:Choice>
              <mc:Fallback>
                <p:oleObj name="Formel" r:id="rId6" imgW="1358640" imgH="431640" progId="Equation.3">
                  <p:embed/>
                  <p:pic>
                    <p:nvPicPr>
                      <p:cNvPr id="8" name="Objekt 7"/>
                      <p:cNvPicPr>
                        <a:picLocks noChangeAspect="1" noChangeArrowheads="1"/>
                      </p:cNvPicPr>
                      <p:nvPr/>
                    </p:nvPicPr>
                    <p:blipFill>
                      <a:blip r:embed="rId7"/>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ext uri="{D42A27DB-BD31-4B8C-83A1-F6EECF244321}">
                <p14:modId xmlns:p14="http://schemas.microsoft.com/office/powerpoint/2010/main" val="279796455"/>
              </p:ext>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name="Formel" r:id="rId8" imgW="1981080" imgH="431640" progId="Equation.3">
                  <p:embed/>
                </p:oleObj>
              </mc:Choice>
              <mc:Fallback>
                <p:oleObj name="Formel" r:id="rId8" imgW="1981080" imgH="431640" progId="Equation.3">
                  <p:embed/>
                  <p:pic>
                    <p:nvPicPr>
                      <p:cNvPr id="9" name="Objekt 8"/>
                      <p:cNvPicPr>
                        <a:picLocks noChangeAspect="1" noChangeArrowheads="1"/>
                      </p:cNvPicPr>
                      <p:nvPr/>
                    </p:nvPicPr>
                    <p:blipFill>
                      <a:blip r:embed="rId9"/>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665689191"/>
              </p:ext>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name="Formel" r:id="rId10" imgW="1180800" imgH="482400" progId="Equation.3">
                  <p:embed/>
                </p:oleObj>
              </mc:Choice>
              <mc:Fallback>
                <p:oleObj name="Formel" r:id="rId10" imgW="1180800" imgH="482400" progId="Equation.3">
                  <p:embed/>
                  <p:pic>
                    <p:nvPicPr>
                      <p:cNvPr id="12" name="Objekt 11"/>
                      <p:cNvPicPr>
                        <a:picLocks noChangeAspect="1" noChangeArrowheads="1"/>
                      </p:cNvPicPr>
                      <p:nvPr/>
                    </p:nvPicPr>
                    <p:blipFill>
                      <a:blip r:embed="rId11"/>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544849944"/>
              </p:ext>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name="Formel" r:id="rId12" imgW="342720" imgH="203040" progId="Equation.3">
                  <p:embed/>
                </p:oleObj>
              </mc:Choice>
              <mc:Fallback>
                <p:oleObj name="Formel" r:id="rId12" imgW="342720" imgH="203040" progId="Equation.3">
                  <p:embed/>
                  <p:pic>
                    <p:nvPicPr>
                      <p:cNvPr id="13" name="Objekt 12"/>
                      <p:cNvPicPr>
                        <a:picLocks noChangeAspect="1" noChangeArrowheads="1"/>
                      </p:cNvPicPr>
                      <p:nvPr/>
                    </p:nvPicPr>
                    <p:blipFill>
                      <a:blip r:embed="rId13"/>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ext uri="{D42A27DB-BD31-4B8C-83A1-F6EECF244321}">
                <p14:modId xmlns:p14="http://schemas.microsoft.com/office/powerpoint/2010/main" val="2634085379"/>
              </p:ext>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name="Formel" r:id="rId14" imgW="1447560" imgH="482400" progId="Equation.3">
                  <p:embed/>
                </p:oleObj>
              </mc:Choice>
              <mc:Fallback>
                <p:oleObj name="Formel" r:id="rId14" imgW="1447560" imgH="482400" progId="Equation.3">
                  <p:embed/>
                  <p:pic>
                    <p:nvPicPr>
                      <p:cNvPr id="15" name="Objekt 14"/>
                      <p:cNvPicPr>
                        <a:picLocks noChangeAspect="1" noChangeArrowheads="1"/>
                      </p:cNvPicPr>
                      <p:nvPr/>
                    </p:nvPicPr>
                    <p:blipFill>
                      <a:blip r:embed="rId15"/>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ext uri="{D42A27DB-BD31-4B8C-83A1-F6EECF244321}">
                <p14:modId xmlns:p14="http://schemas.microsoft.com/office/powerpoint/2010/main" val="4147825506"/>
              </p:ext>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name="Formel" r:id="rId16" imgW="2082600" imgH="482400" progId="Equation.3">
                  <p:embed/>
                </p:oleObj>
              </mc:Choice>
              <mc:Fallback>
                <p:oleObj name="Formel" r:id="rId16" imgW="2082600" imgH="482400" progId="Equation.3">
                  <p:embed/>
                  <p:pic>
                    <p:nvPicPr>
                      <p:cNvPr id="16" name="Objekt 15"/>
                      <p:cNvPicPr>
                        <a:picLocks noChangeAspect="1" noChangeArrowheads="1"/>
                      </p:cNvPicPr>
                      <p:nvPr/>
                    </p:nvPicPr>
                    <p:blipFill>
                      <a:blip r:embed="rId17"/>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Breitbild</PresentationFormat>
  <Paragraphs>284</Paragraphs>
  <Slides>19</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6" baseType="lpstr">
      <vt:lpstr>Arial</vt:lpstr>
      <vt:lpstr>Calibri</vt:lpstr>
      <vt:lpstr>Cambria Math</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152</cp:revision>
  <dcterms:created xsi:type="dcterms:W3CDTF">2020-09-20T22:46:24Z</dcterms:created>
  <dcterms:modified xsi:type="dcterms:W3CDTF">2022-09-20T21:04:03Z</dcterms:modified>
</cp:coreProperties>
</file>