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sldIdLst>
    <p:sldId id="1380" r:id="rId2"/>
    <p:sldId id="1382" r:id="rId3"/>
    <p:sldId id="1389" r:id="rId4"/>
    <p:sldId id="1384" r:id="rId5"/>
    <p:sldId id="1386" r:id="rId6"/>
    <p:sldId id="1387" r:id="rId7"/>
    <p:sldId id="1388" r:id="rId8"/>
    <p:sldId id="1391" r:id="rId9"/>
    <p:sldId id="1390" r:id="rId10"/>
    <p:sldId id="1393" r:id="rId11"/>
    <p:sldId id="1398" r:id="rId12"/>
    <p:sldId id="1394" r:id="rId13"/>
    <p:sldId id="1395" r:id="rId14"/>
    <p:sldId id="1397" r:id="rId15"/>
    <p:sldId id="1399" r:id="rId16"/>
    <p:sldId id="1400" r:id="rId17"/>
    <p:sldId id="1401" r:id="rId18"/>
    <p:sldId id="259" r:id="rId19"/>
    <p:sldId id="264" r:id="rId20"/>
    <p:sldId id="1483" r:id="rId21"/>
    <p:sldId id="1484" r:id="rId22"/>
    <p:sldId id="1485" r:id="rId23"/>
    <p:sldId id="1486" r:id="rId24"/>
    <p:sldId id="1487" r:id="rId25"/>
    <p:sldId id="277" r:id="rId26"/>
    <p:sldId id="1488" r:id="rId27"/>
    <p:sldId id="286" r:id="rId28"/>
    <p:sldId id="289" r:id="rId29"/>
    <p:sldId id="288" r:id="rId30"/>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Keine Formatvorlage, Tabellen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73" autoAdjust="0"/>
    <p:restoredTop sz="94660"/>
  </p:normalViewPr>
  <p:slideViewPr>
    <p:cSldViewPr snapToGrid="0">
      <p:cViewPr varScale="1">
        <p:scale>
          <a:sx n="58" d="100"/>
          <a:sy n="58" d="100"/>
        </p:scale>
        <p:origin x="908"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bk\Jade\Vorlesungen\2022WS\StatistikB\lecture\Forecasting.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bk\Jade\Vorlesungen\2022WS\StatistikB\lecture\Forecasting.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bk\Jade\Vorlesungen\2022WS\StatistikB\lecture\Forecasting.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bk\Jade\Vorlesungen\2022WS\StatistikB\lecture\Forecasting.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C:\bk\Jade\Vorlesungen\2022WS\StatistikB\lecture\Forecasting.xlsx" TargetMode="External"/><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Cycle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scatterChart>
        <c:scatterStyle val="lineMarker"/>
        <c:varyColors val="0"/>
        <c:ser>
          <c:idx val="2"/>
          <c:order val="0"/>
          <c:tx>
            <c:strRef>
              <c:f>Tabelle1!$D$6</c:f>
              <c:strCache>
                <c:ptCount val="1"/>
                <c:pt idx="0">
                  <c:v>sin(t)</c:v>
                </c:pt>
              </c:strCache>
            </c:strRef>
          </c:tx>
          <c:spPr>
            <a:ln w="19050" cap="rnd">
              <a:solidFill>
                <a:schemeClr val="accent3"/>
              </a:solidFill>
              <a:round/>
            </a:ln>
            <a:effectLst/>
          </c:spPr>
          <c:marker>
            <c:symbol val="none"/>
          </c:marker>
          <c:xVal>
            <c:numRef>
              <c:f>Tabelle1!$A$7:$A$47</c:f>
              <c:numCache>
                <c:formatCode>General</c:formatCode>
                <c:ptCount val="4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numCache>
            </c:numRef>
          </c:xVal>
          <c:yVal>
            <c:numRef>
              <c:f>Tabelle1!$D$7:$D$47</c:f>
              <c:numCache>
                <c:formatCode>General</c:formatCode>
                <c:ptCount val="41"/>
                <c:pt idx="0">
                  <c:v>0</c:v>
                </c:pt>
                <c:pt idx="1">
                  <c:v>0.39108616260057716</c:v>
                </c:pt>
                <c:pt idx="2">
                  <c:v>0.77254248593736852</c:v>
                </c:pt>
                <c:pt idx="3">
                  <c:v>1.1349762493488669</c:v>
                </c:pt>
                <c:pt idx="4">
                  <c:v>1.469463130731183</c:v>
                </c:pt>
                <c:pt idx="5">
                  <c:v>1.7677669529663687</c:v>
                </c:pt>
                <c:pt idx="6">
                  <c:v>2.0225424859373686</c:v>
                </c:pt>
                <c:pt idx="7">
                  <c:v>2.2275163104709197</c:v>
                </c:pt>
                <c:pt idx="8">
                  <c:v>2.3776412907378837</c:v>
                </c:pt>
                <c:pt idx="9">
                  <c:v>2.4692208514878446</c:v>
                </c:pt>
                <c:pt idx="10">
                  <c:v>2.5</c:v>
                </c:pt>
                <c:pt idx="11">
                  <c:v>2.4692208514878446</c:v>
                </c:pt>
                <c:pt idx="12">
                  <c:v>2.3776412907378841</c:v>
                </c:pt>
                <c:pt idx="13">
                  <c:v>2.2275163104709197</c:v>
                </c:pt>
                <c:pt idx="14">
                  <c:v>2.0225424859373686</c:v>
                </c:pt>
                <c:pt idx="15">
                  <c:v>1.7677669529663689</c:v>
                </c:pt>
                <c:pt idx="16">
                  <c:v>1.4694631307311832</c:v>
                </c:pt>
                <c:pt idx="17">
                  <c:v>1.1349762493488671</c:v>
                </c:pt>
                <c:pt idx="18">
                  <c:v>0.77254248593736874</c:v>
                </c:pt>
                <c:pt idx="19">
                  <c:v>0.39108616260057744</c:v>
                </c:pt>
                <c:pt idx="20">
                  <c:v>3.06287113727155E-16</c:v>
                </c:pt>
                <c:pt idx="21">
                  <c:v>-0.39108616260057683</c:v>
                </c:pt>
                <c:pt idx="22">
                  <c:v>-0.77254248593736818</c:v>
                </c:pt>
                <c:pt idx="23">
                  <c:v>-1.1349762493488667</c:v>
                </c:pt>
                <c:pt idx="24">
                  <c:v>-1.4694631307311825</c:v>
                </c:pt>
                <c:pt idx="25">
                  <c:v>-1.7677669529663687</c:v>
                </c:pt>
                <c:pt idx="26">
                  <c:v>-2.0225424859373682</c:v>
                </c:pt>
                <c:pt idx="27">
                  <c:v>-2.2275163104709197</c:v>
                </c:pt>
                <c:pt idx="28">
                  <c:v>-2.3776412907378837</c:v>
                </c:pt>
                <c:pt idx="29">
                  <c:v>-2.4692208514878442</c:v>
                </c:pt>
                <c:pt idx="30">
                  <c:v>-2.5</c:v>
                </c:pt>
                <c:pt idx="31">
                  <c:v>-2.4692208514878446</c:v>
                </c:pt>
                <c:pt idx="32">
                  <c:v>-2.3776412907378841</c:v>
                </c:pt>
                <c:pt idx="33">
                  <c:v>-2.2275163104709197</c:v>
                </c:pt>
                <c:pt idx="34">
                  <c:v>-2.0225424859373691</c:v>
                </c:pt>
                <c:pt idx="35">
                  <c:v>-1.7677669529663693</c:v>
                </c:pt>
                <c:pt idx="36">
                  <c:v>-1.4694631307311834</c:v>
                </c:pt>
                <c:pt idx="37">
                  <c:v>-1.1349762493488673</c:v>
                </c:pt>
                <c:pt idx="38">
                  <c:v>-0.77254248593736907</c:v>
                </c:pt>
                <c:pt idx="39">
                  <c:v>-0.39108616260057782</c:v>
                </c:pt>
                <c:pt idx="40">
                  <c:v>-6.1257422745431001E-16</c:v>
                </c:pt>
              </c:numCache>
            </c:numRef>
          </c:yVal>
          <c:smooth val="0"/>
          <c:extLst>
            <c:ext xmlns:c16="http://schemas.microsoft.com/office/drawing/2014/chart" uri="{C3380CC4-5D6E-409C-BE32-E72D297353CC}">
              <c16:uniqueId val="{00000000-ED25-4A91-A4D3-02B523F2EF90}"/>
            </c:ext>
          </c:extLst>
        </c:ser>
        <c:dLbls>
          <c:showLegendKey val="0"/>
          <c:showVal val="0"/>
          <c:showCatName val="0"/>
          <c:showSerName val="0"/>
          <c:showPercent val="0"/>
          <c:showBubbleSize val="0"/>
        </c:dLbls>
        <c:axId val="2086937248"/>
        <c:axId val="2086946400"/>
      </c:scatterChart>
      <c:valAx>
        <c:axId val="2086937248"/>
        <c:scaling>
          <c:orientation val="minMax"/>
          <c:max val="4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086946400"/>
        <c:crosses val="autoZero"/>
        <c:crossBetween val="midCat"/>
      </c:valAx>
      <c:valAx>
        <c:axId val="208694640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086937248"/>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de-D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Season</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scatterChart>
        <c:scatterStyle val="lineMarker"/>
        <c:varyColors val="0"/>
        <c:ser>
          <c:idx val="3"/>
          <c:order val="0"/>
          <c:tx>
            <c:strRef>
              <c:f>Tabelle1!$E$6</c:f>
              <c:strCache>
                <c:ptCount val="1"/>
                <c:pt idx="0">
                  <c:v>step</c:v>
                </c:pt>
              </c:strCache>
            </c:strRef>
          </c:tx>
          <c:spPr>
            <a:ln w="19050" cap="rnd">
              <a:solidFill>
                <a:schemeClr val="accent4"/>
              </a:solidFill>
              <a:round/>
            </a:ln>
            <a:effectLst/>
          </c:spPr>
          <c:marker>
            <c:symbol val="none"/>
          </c:marker>
          <c:xVal>
            <c:numRef>
              <c:f>Tabelle1!$A$7:$A$47</c:f>
              <c:numCache>
                <c:formatCode>General</c:formatCode>
                <c:ptCount val="4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numCache>
            </c:numRef>
          </c:xVal>
          <c:yVal>
            <c:numRef>
              <c:f>Tabelle1!$E$7:$E$47</c:f>
              <c:numCache>
                <c:formatCode>General</c:formatCode>
                <c:ptCount val="41"/>
                <c:pt idx="0">
                  <c:v>0</c:v>
                </c:pt>
                <c:pt idx="1">
                  <c:v>-0.24</c:v>
                </c:pt>
                <c:pt idx="2">
                  <c:v>0.36</c:v>
                </c:pt>
                <c:pt idx="3">
                  <c:v>0.48</c:v>
                </c:pt>
                <c:pt idx="4">
                  <c:v>0</c:v>
                </c:pt>
                <c:pt idx="5">
                  <c:v>-0.24</c:v>
                </c:pt>
                <c:pt idx="6">
                  <c:v>0.36</c:v>
                </c:pt>
                <c:pt idx="7">
                  <c:v>0.48</c:v>
                </c:pt>
                <c:pt idx="8">
                  <c:v>0</c:v>
                </c:pt>
                <c:pt idx="9">
                  <c:v>-0.24</c:v>
                </c:pt>
                <c:pt idx="10">
                  <c:v>0.36</c:v>
                </c:pt>
                <c:pt idx="11">
                  <c:v>0.48</c:v>
                </c:pt>
                <c:pt idx="12">
                  <c:v>0</c:v>
                </c:pt>
                <c:pt idx="13">
                  <c:v>-0.24</c:v>
                </c:pt>
                <c:pt idx="14">
                  <c:v>0.36</c:v>
                </c:pt>
                <c:pt idx="15">
                  <c:v>0.48</c:v>
                </c:pt>
                <c:pt idx="16">
                  <c:v>0</c:v>
                </c:pt>
                <c:pt idx="17">
                  <c:v>-0.24</c:v>
                </c:pt>
                <c:pt idx="18">
                  <c:v>0.36</c:v>
                </c:pt>
                <c:pt idx="19">
                  <c:v>0.48</c:v>
                </c:pt>
                <c:pt idx="20">
                  <c:v>0</c:v>
                </c:pt>
                <c:pt idx="21">
                  <c:v>-0.24</c:v>
                </c:pt>
                <c:pt idx="22">
                  <c:v>0.36</c:v>
                </c:pt>
                <c:pt idx="23">
                  <c:v>0.48</c:v>
                </c:pt>
                <c:pt idx="24">
                  <c:v>0</c:v>
                </c:pt>
                <c:pt idx="25">
                  <c:v>-0.24</c:v>
                </c:pt>
                <c:pt idx="26">
                  <c:v>0.36</c:v>
                </c:pt>
                <c:pt idx="27">
                  <c:v>0.48</c:v>
                </c:pt>
                <c:pt idx="28">
                  <c:v>0</c:v>
                </c:pt>
                <c:pt idx="29">
                  <c:v>-0.24</c:v>
                </c:pt>
                <c:pt idx="30">
                  <c:v>0.36</c:v>
                </c:pt>
                <c:pt idx="31">
                  <c:v>0.48</c:v>
                </c:pt>
                <c:pt idx="32">
                  <c:v>0</c:v>
                </c:pt>
                <c:pt idx="33">
                  <c:v>-0.24</c:v>
                </c:pt>
                <c:pt idx="34">
                  <c:v>0.36</c:v>
                </c:pt>
                <c:pt idx="35">
                  <c:v>0.48</c:v>
                </c:pt>
                <c:pt idx="36">
                  <c:v>0</c:v>
                </c:pt>
                <c:pt idx="37">
                  <c:v>-0.24</c:v>
                </c:pt>
                <c:pt idx="38">
                  <c:v>0.36</c:v>
                </c:pt>
                <c:pt idx="39">
                  <c:v>0.48</c:v>
                </c:pt>
                <c:pt idx="40">
                  <c:v>0</c:v>
                </c:pt>
              </c:numCache>
            </c:numRef>
          </c:yVal>
          <c:smooth val="0"/>
          <c:extLst>
            <c:ext xmlns:c16="http://schemas.microsoft.com/office/drawing/2014/chart" uri="{C3380CC4-5D6E-409C-BE32-E72D297353CC}">
              <c16:uniqueId val="{00000000-2ADA-48DA-BDAE-2F5303699BAD}"/>
            </c:ext>
          </c:extLst>
        </c:ser>
        <c:dLbls>
          <c:showLegendKey val="0"/>
          <c:showVal val="0"/>
          <c:showCatName val="0"/>
          <c:showSerName val="0"/>
          <c:showPercent val="0"/>
          <c:showBubbleSize val="0"/>
        </c:dLbls>
        <c:axId val="2086937248"/>
        <c:axId val="2086946400"/>
      </c:scatterChart>
      <c:valAx>
        <c:axId val="2086937248"/>
        <c:scaling>
          <c:orientation val="minMax"/>
          <c:max val="4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086946400"/>
        <c:crosses val="autoZero"/>
        <c:crossBetween val="midCat"/>
      </c:valAx>
      <c:valAx>
        <c:axId val="2086946400"/>
        <c:scaling>
          <c:orientation val="minMax"/>
          <c:max val="1"/>
          <c:min val="-1"/>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086937248"/>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de-D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scatterChart>
        <c:scatterStyle val="lineMarker"/>
        <c:varyColors val="0"/>
        <c:ser>
          <c:idx val="4"/>
          <c:order val="0"/>
          <c:tx>
            <c:strRef>
              <c:f>Tabelle1!$F$6</c:f>
              <c:strCache>
                <c:ptCount val="1"/>
                <c:pt idx="0">
                  <c:v>Random</c:v>
                </c:pt>
              </c:strCache>
            </c:strRef>
          </c:tx>
          <c:spPr>
            <a:ln w="19050" cap="rnd">
              <a:solidFill>
                <a:schemeClr val="accent5"/>
              </a:solidFill>
              <a:round/>
            </a:ln>
            <a:effectLst/>
          </c:spPr>
          <c:marker>
            <c:symbol val="none"/>
          </c:marker>
          <c:xVal>
            <c:numRef>
              <c:f>Tabelle1!$A$7:$A$47</c:f>
              <c:numCache>
                <c:formatCode>General</c:formatCode>
                <c:ptCount val="4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numCache>
            </c:numRef>
          </c:xVal>
          <c:yVal>
            <c:numRef>
              <c:f>Tabelle1!$F$7:$F$47</c:f>
              <c:numCache>
                <c:formatCode>General</c:formatCode>
                <c:ptCount val="41"/>
                <c:pt idx="0">
                  <c:v>-0.21434689697788942</c:v>
                </c:pt>
                <c:pt idx="1">
                  <c:v>0.27120552477797172</c:v>
                </c:pt>
                <c:pt idx="2">
                  <c:v>-0.15102171761649602</c:v>
                </c:pt>
                <c:pt idx="3">
                  <c:v>0.29724178584409289</c:v>
                </c:pt>
                <c:pt idx="4">
                  <c:v>0.22944575838908179</c:v>
                </c:pt>
                <c:pt idx="5">
                  <c:v>-0.17755146425618812</c:v>
                </c:pt>
                <c:pt idx="6">
                  <c:v>-0.18510831570716285</c:v>
                </c:pt>
                <c:pt idx="7">
                  <c:v>-0.13981755922067904</c:v>
                </c:pt>
                <c:pt idx="8">
                  <c:v>-0.17621296557817359</c:v>
                </c:pt>
                <c:pt idx="9">
                  <c:v>0.10925997625104465</c:v>
                </c:pt>
                <c:pt idx="10">
                  <c:v>9.2681325744467427E-2</c:v>
                </c:pt>
                <c:pt idx="11">
                  <c:v>-0.22933272310826033</c:v>
                </c:pt>
                <c:pt idx="12">
                  <c:v>-6.7011272244334355E-2</c:v>
                </c:pt>
                <c:pt idx="13">
                  <c:v>8.1030249235781449E-2</c:v>
                </c:pt>
                <c:pt idx="14">
                  <c:v>-0.17287355123758422</c:v>
                </c:pt>
                <c:pt idx="15">
                  <c:v>0.23100356784738749</c:v>
                </c:pt>
                <c:pt idx="16">
                  <c:v>0.17366407898842046</c:v>
                </c:pt>
                <c:pt idx="17">
                  <c:v>0.25935794998546718</c:v>
                </c:pt>
                <c:pt idx="18">
                  <c:v>0.19891072225706766</c:v>
                </c:pt>
                <c:pt idx="19">
                  <c:v>-0.21115822676134924</c:v>
                </c:pt>
                <c:pt idx="20">
                  <c:v>0.26622883026164701</c:v>
                </c:pt>
                <c:pt idx="21">
                  <c:v>-5.2060949649424357E-2</c:v>
                </c:pt>
                <c:pt idx="22">
                  <c:v>1.1015042668339215E-2</c:v>
                </c:pt>
                <c:pt idx="23">
                  <c:v>0.13967316174628835</c:v>
                </c:pt>
                <c:pt idx="24">
                  <c:v>-9.3854675559832818E-2</c:v>
                </c:pt>
                <c:pt idx="25">
                  <c:v>9.0237957211628098E-2</c:v>
                </c:pt>
                <c:pt idx="26">
                  <c:v>0.13683228536546535</c:v>
                </c:pt>
                <c:pt idx="27">
                  <c:v>-0.26358556256314802</c:v>
                </c:pt>
                <c:pt idx="28">
                  <c:v>0.22017314220329817</c:v>
                </c:pt>
                <c:pt idx="29">
                  <c:v>8.5827475834430247E-2</c:v>
                </c:pt>
                <c:pt idx="30">
                  <c:v>-0.19495156877046452</c:v>
                </c:pt>
                <c:pt idx="31">
                  <c:v>-0.29655834283520199</c:v>
                </c:pt>
                <c:pt idx="32">
                  <c:v>1.235053299647726E-3</c:v>
                </c:pt>
                <c:pt idx="33">
                  <c:v>-0.2720595570037484</c:v>
                </c:pt>
                <c:pt idx="34">
                  <c:v>-0.2064395685825674</c:v>
                </c:pt>
                <c:pt idx="35">
                  <c:v>0.13191502414009648</c:v>
                </c:pt>
                <c:pt idx="36">
                  <c:v>-0.12089142069331796</c:v>
                </c:pt>
                <c:pt idx="37">
                  <c:v>-0.19660980082623464</c:v>
                </c:pt>
                <c:pt idx="38">
                  <c:v>0.22583338445781084</c:v>
                </c:pt>
                <c:pt idx="39">
                  <c:v>0.16643801236508393</c:v>
                </c:pt>
                <c:pt idx="40">
                  <c:v>0.10243030895925012</c:v>
                </c:pt>
              </c:numCache>
            </c:numRef>
          </c:yVal>
          <c:smooth val="0"/>
          <c:extLst>
            <c:ext xmlns:c16="http://schemas.microsoft.com/office/drawing/2014/chart" uri="{C3380CC4-5D6E-409C-BE32-E72D297353CC}">
              <c16:uniqueId val="{00000000-3214-4761-9E42-CBC1C9663E02}"/>
            </c:ext>
          </c:extLst>
        </c:ser>
        <c:dLbls>
          <c:showLegendKey val="0"/>
          <c:showVal val="0"/>
          <c:showCatName val="0"/>
          <c:showSerName val="0"/>
          <c:showPercent val="0"/>
          <c:showBubbleSize val="0"/>
        </c:dLbls>
        <c:axId val="2086937248"/>
        <c:axId val="2086946400"/>
      </c:scatterChart>
      <c:valAx>
        <c:axId val="2086937248"/>
        <c:scaling>
          <c:orientation val="minMax"/>
          <c:max val="4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086946400"/>
        <c:crosses val="autoZero"/>
        <c:crossBetween val="midCat"/>
      </c:valAx>
      <c:valAx>
        <c:axId val="2086946400"/>
        <c:scaling>
          <c:orientation val="minMax"/>
          <c:min val="-0.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086937248"/>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de-DE"/>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de-DE"/>
              <a:t>Data</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scatterChart>
        <c:scatterStyle val="lineMarker"/>
        <c:varyColors val="0"/>
        <c:ser>
          <c:idx val="5"/>
          <c:order val="0"/>
          <c:tx>
            <c:strRef>
              <c:f>Tabelle1!$G$6</c:f>
              <c:strCache>
                <c:ptCount val="1"/>
                <c:pt idx="0">
                  <c:v>X</c:v>
                </c:pt>
              </c:strCache>
            </c:strRef>
          </c:tx>
          <c:spPr>
            <a:ln w="19050" cap="rnd">
              <a:solidFill>
                <a:schemeClr val="accent6"/>
              </a:solidFill>
              <a:round/>
            </a:ln>
            <a:effectLst/>
          </c:spPr>
          <c:marker>
            <c:symbol val="none"/>
          </c:marker>
          <c:xVal>
            <c:numRef>
              <c:f>Tabelle1!$A$7:$A$47</c:f>
              <c:numCache>
                <c:formatCode>General</c:formatCode>
                <c:ptCount val="4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numCache>
            </c:numRef>
          </c:xVal>
          <c:yVal>
            <c:numRef>
              <c:f>Tabelle1!$G$7:$G$47</c:f>
              <c:numCache>
                <c:formatCode>General</c:formatCode>
                <c:ptCount val="41"/>
                <c:pt idx="0">
                  <c:v>0.78565310302211055</c:v>
                </c:pt>
                <c:pt idx="1">
                  <c:v>1.6112859353702498</c:v>
                </c:pt>
                <c:pt idx="2">
                  <c:v>2.360527806974801</c:v>
                </c:pt>
                <c:pt idx="3">
                  <c:v>3.4822889135771513</c:v>
                </c:pt>
                <c:pt idx="4">
                  <c:v>3.4611282001294348</c:v>
                </c:pt>
                <c:pt idx="5">
                  <c:v>3.3057024396040506</c:v>
                </c:pt>
                <c:pt idx="6">
                  <c:v>4.3473436873376459</c:v>
                </c:pt>
                <c:pt idx="7">
                  <c:v>4.9132226199296198</c:v>
                </c:pt>
                <c:pt idx="8">
                  <c:v>4.7437963661406464</c:v>
                </c:pt>
                <c:pt idx="9">
                  <c:v>5.0789621110064864</c:v>
                </c:pt>
                <c:pt idx="10">
                  <c:v>5.8925854231642116</c:v>
                </c:pt>
                <c:pt idx="11">
                  <c:v>5.8605664062992684</c:v>
                </c:pt>
                <c:pt idx="12">
                  <c:v>5.6534769715981055</c:v>
                </c:pt>
                <c:pt idx="13">
                  <c:v>5.6150011874424841</c:v>
                </c:pt>
                <c:pt idx="14">
                  <c:v>5.9612161616269139</c:v>
                </c:pt>
                <c:pt idx="15">
                  <c:v>6.436942662288458</c:v>
                </c:pt>
                <c:pt idx="16">
                  <c:v>5.8095054843532319</c:v>
                </c:pt>
                <c:pt idx="17">
                  <c:v>5.5305502897219476</c:v>
                </c:pt>
                <c:pt idx="18">
                  <c:v>5.9191908714534325</c:v>
                </c:pt>
                <c:pt idx="19">
                  <c:v>5.4609246655476769</c:v>
                </c:pt>
                <c:pt idx="20">
                  <c:v>5.2822775714367785</c:v>
                </c:pt>
                <c:pt idx="21">
                  <c:v>4.549803806559539</c:v>
                </c:pt>
                <c:pt idx="22">
                  <c:v>5.0502348666841543</c:v>
                </c:pt>
                <c:pt idx="23">
                  <c:v>5.157240758818177</c:v>
                </c:pt>
                <c:pt idx="24">
                  <c:v>4.3320405983513632</c:v>
                </c:pt>
                <c:pt idx="25">
                  <c:v>4.2027418719705159</c:v>
                </c:pt>
                <c:pt idx="26">
                  <c:v>4.8216379889240955</c:v>
                </c:pt>
                <c:pt idx="27">
                  <c:v>4.565557587552763</c:v>
                </c:pt>
                <c:pt idx="28">
                  <c:v>4.6508078280963447</c:v>
                </c:pt>
                <c:pt idx="29">
                  <c:v>4.418877932980771</c:v>
                </c:pt>
                <c:pt idx="30">
                  <c:v>4.9437698068223614</c:v>
                </c:pt>
                <c:pt idx="31">
                  <c:v>5.2319253251056006</c:v>
                </c:pt>
                <c:pt idx="32">
                  <c:v>5.3828953448775092</c:v>
                </c:pt>
                <c:pt idx="33">
                  <c:v>5.2640201190004277</c:v>
                </c:pt>
                <c:pt idx="34">
                  <c:v>6.3816917619958318</c:v>
                </c:pt>
                <c:pt idx="35">
                  <c:v>7.3447719755777401</c:v>
                </c:pt>
                <c:pt idx="36">
                  <c:v>7.1631833657196156</c:v>
                </c:pt>
                <c:pt idx="37">
                  <c:v>7.4379243970824387</c:v>
                </c:pt>
                <c:pt idx="38">
                  <c:v>9.0819300046701166</c:v>
                </c:pt>
                <c:pt idx="39">
                  <c:v>9.7863764702208815</c:v>
                </c:pt>
                <c:pt idx="40">
                  <c:v>9.8992012404245688</c:v>
                </c:pt>
              </c:numCache>
            </c:numRef>
          </c:yVal>
          <c:smooth val="0"/>
          <c:extLst>
            <c:ext xmlns:c16="http://schemas.microsoft.com/office/drawing/2014/chart" uri="{C3380CC4-5D6E-409C-BE32-E72D297353CC}">
              <c16:uniqueId val="{00000000-6A6E-4406-AE46-88FC4E9FA892}"/>
            </c:ext>
          </c:extLst>
        </c:ser>
        <c:dLbls>
          <c:showLegendKey val="0"/>
          <c:showVal val="0"/>
          <c:showCatName val="0"/>
          <c:showSerName val="0"/>
          <c:showPercent val="0"/>
          <c:showBubbleSize val="0"/>
        </c:dLbls>
        <c:axId val="2086937248"/>
        <c:axId val="2086946400"/>
      </c:scatterChart>
      <c:valAx>
        <c:axId val="2086937248"/>
        <c:scaling>
          <c:orientation val="minMax"/>
          <c:max val="4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086946400"/>
        <c:crosses val="autoZero"/>
        <c:crossBetween val="midCat"/>
      </c:valAx>
      <c:valAx>
        <c:axId val="2086946400"/>
        <c:scaling>
          <c:orientation val="minMax"/>
          <c:max val="10"/>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086937248"/>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de-DE"/>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t>Trend</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de-DE"/>
        </a:p>
      </c:txPr>
    </c:title>
    <c:autoTitleDeleted val="0"/>
    <c:plotArea>
      <c:layout/>
      <c:scatterChart>
        <c:scatterStyle val="lineMarker"/>
        <c:varyColors val="0"/>
        <c:ser>
          <c:idx val="1"/>
          <c:order val="0"/>
          <c:tx>
            <c:strRef>
              <c:f>Tabelle1!$C$6</c:f>
              <c:strCache>
                <c:ptCount val="1"/>
                <c:pt idx="0">
                  <c:v>e(at)</c:v>
                </c:pt>
              </c:strCache>
            </c:strRef>
          </c:tx>
          <c:spPr>
            <a:ln w="19050" cap="rnd">
              <a:solidFill>
                <a:schemeClr val="accent2"/>
              </a:solidFill>
              <a:round/>
            </a:ln>
            <a:effectLst/>
          </c:spPr>
          <c:marker>
            <c:symbol val="none"/>
          </c:marker>
          <c:xVal>
            <c:numRef>
              <c:f>Tabelle1!$A$7:$A$47</c:f>
              <c:numCache>
                <c:formatCode>General</c:formatCode>
                <c:ptCount val="4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numCache>
            </c:numRef>
          </c:xVal>
          <c:yVal>
            <c:numRef>
              <c:f>Tabelle1!$C$7:$C$47</c:f>
              <c:numCache>
                <c:formatCode>General</c:formatCode>
                <c:ptCount val="41"/>
                <c:pt idx="0">
                  <c:v>1</c:v>
                </c:pt>
                <c:pt idx="1">
                  <c:v>1.0319146153122114</c:v>
                </c:pt>
                <c:pt idx="2">
                  <c:v>1.0648477732949493</c:v>
                </c:pt>
                <c:pt idx="3">
                  <c:v>1.0988319803457225</c:v>
                </c:pt>
                <c:pt idx="4">
                  <c:v>1.1339007802912116</c:v>
                </c:pt>
                <c:pt idx="5">
                  <c:v>1.1700887874964219</c:v>
                </c:pt>
                <c:pt idx="6">
                  <c:v>1.2074317210305021</c:v>
                </c:pt>
                <c:pt idx="7">
                  <c:v>1.245966439922952</c:v>
                </c:pt>
                <c:pt idx="8">
                  <c:v>1.2857309795450185</c:v>
                </c:pt>
                <c:pt idx="9">
                  <c:v>1.3267645891521904</c:v>
                </c:pt>
                <c:pt idx="10">
                  <c:v>1.3691077706248469</c:v>
                </c:pt>
                <c:pt idx="11">
                  <c:v>1.4128023184452982</c:v>
                </c:pt>
                <c:pt idx="12">
                  <c:v>1.4578913609506803</c:v>
                </c:pt>
                <c:pt idx="13">
                  <c:v>1.5044194029024176</c:v>
                </c:pt>
                <c:pt idx="14">
                  <c:v>1.552432369414275</c:v>
                </c:pt>
                <c:pt idx="15">
                  <c:v>1.6019776512823565</c:v>
                </c:pt>
                <c:pt idx="16">
                  <c:v>1.6531041517617928</c:v>
                </c:pt>
                <c:pt idx="17">
                  <c:v>1.7058623348362898</c:v>
                </c:pt>
                <c:pt idx="18">
                  <c:v>1.760304275028181</c:v>
                </c:pt>
                <c:pt idx="19">
                  <c:v>1.8164837087981465</c:v>
                </c:pt>
                <c:pt idx="20">
                  <c:v>1.8744560875853382</c:v>
                </c:pt>
                <c:pt idx="21">
                  <c:v>1.9342786325402572</c:v>
                </c:pt>
                <c:pt idx="22">
                  <c:v>1.99601039100441</c:v>
                </c:pt>
                <c:pt idx="23">
                  <c:v>2.0597122947924924</c:v>
                </c:pt>
                <c:pt idx="24">
                  <c:v>2.1254472203346269</c:v>
                </c:pt>
                <c:pt idx="25">
                  <c:v>2.1932800507380152</c:v>
                </c:pt>
                <c:pt idx="26">
                  <c:v>2.2632777398292667</c:v>
                </c:pt>
                <c:pt idx="27">
                  <c:v>2.3355093782406091</c:v>
                </c:pt>
                <c:pt idx="28">
                  <c:v>2.4100462616052201</c:v>
                </c:pt>
                <c:pt idx="29">
                  <c:v>2.4869619609289839</c:v>
                </c:pt>
                <c:pt idx="30">
                  <c:v>2.5663323952081352</c:v>
                </c:pt>
                <c:pt idx="31">
                  <c:v>2.6482359063644689</c:v>
                </c:pt>
                <c:pt idx="32">
                  <c:v>2.7327533365720766</c:v>
                </c:pt>
                <c:pt idx="33">
                  <c:v>2.819968108051937</c:v>
                </c:pt>
                <c:pt idx="34">
                  <c:v>2.9099663054131186</c:v>
                </c:pt>
                <c:pt idx="35">
                  <c:v>3.0028367606218751</c:v>
                </c:pt>
                <c:pt idx="36">
                  <c:v>3.0986711406824896</c:v>
                </c:pt>
                <c:pt idx="37">
                  <c:v>3.1975640381164228</c:v>
                </c:pt>
                <c:pt idx="38">
                  <c:v>3.2996130643290695</c:v>
                </c:pt>
                <c:pt idx="39">
                  <c:v>3.404918945956279</c:v>
                </c:pt>
                <c:pt idx="40">
                  <c:v>3.5135856242857333</c:v>
                </c:pt>
              </c:numCache>
            </c:numRef>
          </c:yVal>
          <c:smooth val="0"/>
          <c:extLst>
            <c:ext xmlns:c16="http://schemas.microsoft.com/office/drawing/2014/chart" uri="{C3380CC4-5D6E-409C-BE32-E72D297353CC}">
              <c16:uniqueId val="{00000000-9DB6-4B98-8673-68C38C1F8D0D}"/>
            </c:ext>
          </c:extLst>
        </c:ser>
        <c:dLbls>
          <c:showLegendKey val="0"/>
          <c:showVal val="0"/>
          <c:showCatName val="0"/>
          <c:showSerName val="0"/>
          <c:showPercent val="0"/>
          <c:showBubbleSize val="0"/>
        </c:dLbls>
        <c:axId val="2086937248"/>
        <c:axId val="2086946400"/>
      </c:scatterChart>
      <c:valAx>
        <c:axId val="2086937248"/>
        <c:scaling>
          <c:orientation val="minMax"/>
          <c:max val="4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t</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de-DE"/>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086946400"/>
        <c:crosses val="autoZero"/>
        <c:crossBetween val="midCat"/>
      </c:valAx>
      <c:valAx>
        <c:axId val="2086946400"/>
        <c:scaling>
          <c:orientation val="minMax"/>
          <c:max val="5"/>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de-DE"/>
          </a:p>
        </c:txPr>
        <c:crossAx val="2086937248"/>
        <c:crosses val="autoZero"/>
        <c:crossBetween val="midCat"/>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de-D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D4FFCA2-0A1F-4760-ADFA-59A1765278F7}" type="datetimeFigureOut">
              <a:rPr lang="de-DE" smtClean="0"/>
              <a:t>21.04.2026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3826E3-5B33-4C67-9B4E-7CF7ACDD5A48}" type="slidenum">
              <a:rPr lang="de-DE" smtClean="0"/>
              <a:t>‹Nr.›</a:t>
            </a:fld>
            <a:endParaRPr lang="de-DE"/>
          </a:p>
        </p:txBody>
      </p:sp>
    </p:spTree>
    <p:extLst>
      <p:ext uri="{BB962C8B-B14F-4D97-AF65-F5344CB8AC3E}">
        <p14:creationId xmlns:p14="http://schemas.microsoft.com/office/powerpoint/2010/main" val="2517528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C7E9513B-FB15-40AE-B6AE-FE5B41E1ABE5}" type="slidenum">
              <a:t>18</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2703906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056E6673-99EE-4768-8070-B25DF344330E}" type="slidenum">
              <a:t>27</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4260881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30508A31-B50E-4522-B06B-A81899426A8A}" type="slidenum">
              <a:t>28</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21964569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30508A31-B50E-4522-B06B-A81899426A8A}" type="slidenum">
              <a:t>29</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31564554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BAB384C2-F03F-42B3-A694-54496941E9EB}" type="slidenum">
              <a:t>19</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18522723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4C121728-98D5-486E-B296-AE5E1B94C87C}" type="slidenum">
              <a:t>20</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32811554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75B22916-ACD6-472E-A856-FAE297EEBE9E}" type="slidenum">
              <a:t>21</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2196754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1B4BF065-2B9C-4111-B9BF-1063B918D51E}" type="slidenum">
              <a:t>22</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15467151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BA6B0D22-6E01-4A7B-9ED6-047CAE1C9212}" type="slidenum">
              <a:t>23</a:t>
            </a:fld>
            <a:endParaRPr lang="de-DE"/>
          </a:p>
        </p:txBody>
      </p:sp>
      <p:sp>
        <p:nvSpPr>
          <p:cNvPr id="2" name="Folienbildplatzhalter 1"/>
          <p:cNvSpPr>
            <a:spLocks noGrp="1" noRot="1" noChangeAspect="1" noResize="1"/>
          </p:cNvSpPr>
          <p:nvPr>
            <p:ph type="sldImg"/>
          </p:nvPr>
        </p:nvSpPr>
        <p:spPr>
          <a:xfrm>
            <a:off x="92075" y="744538"/>
            <a:ext cx="6615113" cy="3722687"/>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7477539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39F373-22A7-E820-706C-35B7EDA72BAA}"/>
            </a:ext>
          </a:extLst>
        </p:cNvPr>
        <p:cNvGrpSpPr/>
        <p:nvPr/>
      </p:nvGrpSpPr>
      <p:grpSpPr>
        <a:xfrm>
          <a:off x="0" y="0"/>
          <a:ext cx="0" cy="0"/>
          <a:chOff x="0" y="0"/>
          <a:chExt cx="0" cy="0"/>
        </a:xfrm>
      </p:grpSpPr>
      <p:sp>
        <p:nvSpPr>
          <p:cNvPr id="7" name="Foliennummernplatzhalter 27">
            <a:extLst>
              <a:ext uri="{FF2B5EF4-FFF2-40B4-BE49-F238E27FC236}">
                <a16:creationId xmlns:a16="http://schemas.microsoft.com/office/drawing/2014/main" id="{4F2A8935-25D4-94CA-C4CD-0D611DCA4194}"/>
              </a:ext>
            </a:extLst>
          </p:cNvPr>
          <p:cNvSpPr txBox="1">
            <a:spLocks noGrp="1"/>
          </p:cNvSpPr>
          <p:nvPr>
            <p:ph type="sldNum" sz="quarter" idx="5"/>
          </p:nvPr>
        </p:nvSpPr>
        <p:spPr>
          <a:ln/>
        </p:spPr>
        <p:txBody>
          <a:bodyPr vert="horz" wrap="square" lIns="90000" tIns="46800" rIns="90000" bIns="46800" anchor="b" anchorCtr="0" compatLnSpc="1"/>
          <a:lstStyle/>
          <a:p>
            <a:pPr lvl="0"/>
            <a:fld id="{4C121728-98D5-486E-B296-AE5E1B94C87C}" type="slidenum">
              <a:t>24</a:t>
            </a:fld>
            <a:endParaRPr lang="de-DE"/>
          </a:p>
        </p:txBody>
      </p:sp>
      <p:sp>
        <p:nvSpPr>
          <p:cNvPr id="2" name="Folienbildplatzhalter 1">
            <a:extLst>
              <a:ext uri="{FF2B5EF4-FFF2-40B4-BE49-F238E27FC236}">
                <a16:creationId xmlns:a16="http://schemas.microsoft.com/office/drawing/2014/main" id="{E724D82B-3435-DE2F-6623-08DE87A17243}"/>
              </a:ext>
            </a:extLst>
          </p:cNvPr>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a:extLst>
              <a:ext uri="{FF2B5EF4-FFF2-40B4-BE49-F238E27FC236}">
                <a16:creationId xmlns:a16="http://schemas.microsoft.com/office/drawing/2014/main" id="{82F79087-BD11-1E00-FF46-7DBBF29754B0}"/>
              </a:ext>
            </a:extLst>
          </p:cNvPr>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15331872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27"/>
          <p:cNvSpPr txBox="1">
            <a:spLocks noGrp="1"/>
          </p:cNvSpPr>
          <p:nvPr>
            <p:ph type="sldNum" sz="quarter" idx="5"/>
          </p:nvPr>
        </p:nvSpPr>
        <p:spPr>
          <a:ln/>
        </p:spPr>
        <p:txBody>
          <a:bodyPr vert="horz" wrap="square" lIns="90000" tIns="46800" rIns="90000" bIns="46800" anchor="b" anchorCtr="0" compatLnSpc="1"/>
          <a:lstStyle/>
          <a:p>
            <a:pPr lvl="0"/>
            <a:fld id="{B1355A40-2A2B-4D12-82BD-032BE6EE368B}" type="slidenum">
              <a:t>25</a:t>
            </a:fld>
            <a:endParaRPr lang="de-DE"/>
          </a:p>
        </p:txBody>
      </p:sp>
      <p:sp>
        <p:nvSpPr>
          <p:cNvPr id="2" name="Folienbildplatzhalter 1"/>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1879096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7CA98-669B-1F0B-D9B0-483DEC5E30E7}"/>
            </a:ext>
          </a:extLst>
        </p:cNvPr>
        <p:cNvGrpSpPr/>
        <p:nvPr/>
      </p:nvGrpSpPr>
      <p:grpSpPr>
        <a:xfrm>
          <a:off x="0" y="0"/>
          <a:ext cx="0" cy="0"/>
          <a:chOff x="0" y="0"/>
          <a:chExt cx="0" cy="0"/>
        </a:xfrm>
      </p:grpSpPr>
      <p:sp>
        <p:nvSpPr>
          <p:cNvPr id="7" name="Foliennummernplatzhalter 27">
            <a:extLst>
              <a:ext uri="{FF2B5EF4-FFF2-40B4-BE49-F238E27FC236}">
                <a16:creationId xmlns:a16="http://schemas.microsoft.com/office/drawing/2014/main" id="{6F3170C6-6154-43F0-274C-22DDEEB0EBD4}"/>
              </a:ext>
            </a:extLst>
          </p:cNvPr>
          <p:cNvSpPr txBox="1">
            <a:spLocks noGrp="1"/>
          </p:cNvSpPr>
          <p:nvPr>
            <p:ph type="sldNum" sz="quarter" idx="5"/>
          </p:nvPr>
        </p:nvSpPr>
        <p:spPr>
          <a:ln/>
        </p:spPr>
        <p:txBody>
          <a:bodyPr vert="horz" wrap="square" lIns="90000" tIns="46800" rIns="90000" bIns="46800" anchor="b" anchorCtr="0" compatLnSpc="1"/>
          <a:lstStyle/>
          <a:p>
            <a:pPr lvl="0"/>
            <a:fld id="{4C121728-98D5-486E-B296-AE5E1B94C87C}" type="slidenum">
              <a:t>26</a:t>
            </a:fld>
            <a:endParaRPr lang="de-DE"/>
          </a:p>
        </p:txBody>
      </p:sp>
      <p:sp>
        <p:nvSpPr>
          <p:cNvPr id="2" name="Folienbildplatzhalter 1">
            <a:extLst>
              <a:ext uri="{FF2B5EF4-FFF2-40B4-BE49-F238E27FC236}">
                <a16:creationId xmlns:a16="http://schemas.microsoft.com/office/drawing/2014/main" id="{4A39C2A1-9AA5-9D34-745B-E121A184FE89}"/>
              </a:ext>
            </a:extLst>
          </p:cNvPr>
          <p:cNvSpPr>
            <a:spLocks noGrp="1" noRot="1" noChangeAspect="1" noResize="1"/>
          </p:cNvSpPr>
          <p:nvPr>
            <p:ph type="sldImg"/>
          </p:nvPr>
        </p:nvSpPr>
        <p:spPr>
          <a:xfrm>
            <a:off x="90488" y="744538"/>
            <a:ext cx="6618287" cy="3724275"/>
          </a:xfrm>
          <a:solidFill>
            <a:schemeClr val="accent1"/>
          </a:solidFill>
          <a:ln w="25400">
            <a:solidFill>
              <a:schemeClr val="accent1">
                <a:shade val="50000"/>
              </a:schemeClr>
            </a:solidFill>
            <a:prstDash val="solid"/>
          </a:ln>
        </p:spPr>
      </p:sp>
      <p:sp>
        <p:nvSpPr>
          <p:cNvPr id="3" name="Notizenplatzhalter 2">
            <a:extLst>
              <a:ext uri="{FF2B5EF4-FFF2-40B4-BE49-F238E27FC236}">
                <a16:creationId xmlns:a16="http://schemas.microsoft.com/office/drawing/2014/main" id="{F4BF3698-9DEA-2BD5-0304-C508DD14BCF1}"/>
              </a:ext>
            </a:extLst>
          </p:cNvPr>
          <p:cNvSpPr txBox="1">
            <a:spLocks noGrp="1"/>
          </p:cNvSpPr>
          <p:nvPr>
            <p:ph type="body" sz="quarter" idx="1"/>
          </p:nvPr>
        </p:nvSpPr>
        <p:spPr>
          <a:xfrm>
            <a:off x="904891" y="4717406"/>
            <a:ext cx="4990405" cy="4465446"/>
          </a:xfrm>
        </p:spPr>
        <p:txBody>
          <a:bodyPr/>
          <a:lstStyle>
            <a:defPPr lvl="0">
              <a:buNone/>
            </a:defPPr>
            <a:lvl1pPr lvl="0">
              <a:buNone/>
            </a:lvl1pPr>
            <a:lvl2pPr lvl="1">
              <a:buClr>
                <a:srgbClr val="000000"/>
              </a:buClr>
              <a:buSzPct val="100000"/>
              <a:buFont typeface="Times New Roman" pitchFamily="18"/>
              <a:buChar char="–"/>
            </a:lvl2pPr>
            <a:lvl3pPr lvl="2">
              <a:buClr>
                <a:srgbClr val="000000"/>
              </a:buClr>
              <a:buSzPct val="100000"/>
              <a:buFont typeface="Times New Roman" pitchFamily="18"/>
              <a:buChar char="•"/>
            </a:lvl3pPr>
            <a:lvl4pPr lvl="3">
              <a:buClr>
                <a:srgbClr val="000000"/>
              </a:buClr>
              <a:buSzPct val="100000"/>
              <a:buFont typeface="Times New Roman" pitchFamily="18"/>
              <a:buChar char="–"/>
            </a:lvl4pPr>
            <a:lvl5pPr lvl="4">
              <a:buClr>
                <a:srgbClr val="000000"/>
              </a:buClr>
              <a:buSzPct val="100000"/>
              <a:buFont typeface="Times New Roman" pitchFamily="18"/>
              <a:buChar char="»"/>
            </a:lvl5pPr>
            <a:lvl6pPr lvl="5">
              <a:buClr>
                <a:srgbClr val="000000"/>
              </a:buClr>
              <a:buSzPct val="100000"/>
              <a:buFont typeface="Times New Roman" pitchFamily="18"/>
              <a:buChar char="»"/>
            </a:lvl6pPr>
            <a:lvl7pPr lvl="6">
              <a:buClr>
                <a:srgbClr val="000000"/>
              </a:buClr>
              <a:buSzPct val="100000"/>
              <a:buFont typeface="Times New Roman" pitchFamily="18"/>
              <a:buChar char="»"/>
            </a:lvl7pPr>
            <a:lvl8pPr lvl="7">
              <a:buClr>
                <a:srgbClr val="000000"/>
              </a:buClr>
              <a:buSzPct val="100000"/>
              <a:buFont typeface="Times New Roman" pitchFamily="18"/>
              <a:buChar char="»"/>
            </a:lvl8pPr>
            <a:lvl9pPr lvl="8">
              <a:buClr>
                <a:srgbClr val="000000"/>
              </a:buClr>
              <a:buSzPct val="100000"/>
              <a:buFont typeface="Times New Roman" pitchFamily="18"/>
              <a:buChar char="»"/>
            </a:lvl9pPr>
          </a:lstStyle>
          <a:p>
            <a:endParaRPr lang="de-DE"/>
          </a:p>
        </p:txBody>
      </p:sp>
    </p:spTree>
    <p:extLst>
      <p:ext uri="{BB962C8B-B14F-4D97-AF65-F5344CB8AC3E}">
        <p14:creationId xmlns:p14="http://schemas.microsoft.com/office/powerpoint/2010/main" val="109829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a:t>Titelmasterformat durch Klicken bearbeiten</a:t>
            </a:r>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fld id="{35B34C2F-5BEB-4907-856B-1C3F84EA353E}" type="datetimeFigureOut">
              <a:rPr lang="de-DE" smtClean="0"/>
              <a:t>21.04.2026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27957475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5B34C2F-5BEB-4907-856B-1C3F84EA353E}" type="datetimeFigureOut">
              <a:rPr lang="de-DE" smtClean="0"/>
              <a:t>21.04.2026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645779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5B34C2F-5BEB-4907-856B-1C3F84EA353E}" type="datetimeFigureOut">
              <a:rPr lang="de-DE" smtClean="0"/>
              <a:t>21.04.2026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37678631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35B34C2F-5BEB-4907-856B-1C3F84EA353E}" type="datetimeFigureOut">
              <a:rPr lang="de-DE" smtClean="0"/>
              <a:t>21.04.2026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34597244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a:t>Titelmasterformat durch Klicken bearbeiten</a:t>
            </a:r>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Formatvorlagen des Textmasters bearbeiten</a:t>
            </a:r>
          </a:p>
        </p:txBody>
      </p:sp>
      <p:sp>
        <p:nvSpPr>
          <p:cNvPr id="4" name="Datumsplatzhalter 3"/>
          <p:cNvSpPr>
            <a:spLocks noGrp="1"/>
          </p:cNvSpPr>
          <p:nvPr>
            <p:ph type="dt" sz="half" idx="10"/>
          </p:nvPr>
        </p:nvSpPr>
        <p:spPr/>
        <p:txBody>
          <a:bodyPr/>
          <a:lstStyle/>
          <a:p>
            <a:fld id="{35B34C2F-5BEB-4907-856B-1C3F84EA353E}" type="datetimeFigureOut">
              <a:rPr lang="de-DE" smtClean="0"/>
              <a:t>21.04.2026</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2245467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838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6172200" y="1825625"/>
            <a:ext cx="5181600" cy="435133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35B34C2F-5BEB-4907-856B-1C3F84EA353E}" type="datetimeFigureOut">
              <a:rPr lang="de-DE" smtClean="0"/>
              <a:t>21.04.2026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103283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a:t>Titelmasterformat durch Klicken bearbeiten</a:t>
            </a:r>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35B34C2F-5BEB-4907-856B-1C3F84EA353E}" type="datetimeFigureOut">
              <a:rPr lang="de-DE" smtClean="0"/>
              <a:t>21.04.2026</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1355134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35B34C2F-5BEB-4907-856B-1C3F84EA353E}" type="datetimeFigureOut">
              <a:rPr lang="de-DE" smtClean="0"/>
              <a:t>21.04.2026</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1529955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35B34C2F-5BEB-4907-856B-1C3F84EA353E}" type="datetimeFigureOut">
              <a:rPr lang="de-DE" smtClean="0"/>
              <a:t>21.04.2026</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527821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35B34C2F-5BEB-4907-856B-1C3F84EA353E}" type="datetimeFigureOut">
              <a:rPr lang="de-DE" smtClean="0"/>
              <a:t>21.04.2026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2768441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a:t>Titelmasterformat durch Klicken bearbeiten</a:t>
            </a:r>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Formatvorlagen des Textmasters bearbeiten</a:t>
            </a:r>
          </a:p>
        </p:txBody>
      </p:sp>
      <p:sp>
        <p:nvSpPr>
          <p:cNvPr id="5" name="Datumsplatzhalter 4"/>
          <p:cNvSpPr>
            <a:spLocks noGrp="1"/>
          </p:cNvSpPr>
          <p:nvPr>
            <p:ph type="dt" sz="half" idx="10"/>
          </p:nvPr>
        </p:nvSpPr>
        <p:spPr/>
        <p:txBody>
          <a:bodyPr/>
          <a:lstStyle/>
          <a:p>
            <a:fld id="{35B34C2F-5BEB-4907-856B-1C3F84EA353E}" type="datetimeFigureOut">
              <a:rPr lang="de-DE" smtClean="0"/>
              <a:t>21.04.2026</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E4AA3D3-442C-4F0A-AAB5-536880712D1F}" type="slidenum">
              <a:rPr lang="de-DE" smtClean="0"/>
              <a:t>‹Nr.›</a:t>
            </a:fld>
            <a:endParaRPr lang="de-DE"/>
          </a:p>
        </p:txBody>
      </p:sp>
    </p:spTree>
    <p:extLst>
      <p:ext uri="{BB962C8B-B14F-4D97-AF65-F5344CB8AC3E}">
        <p14:creationId xmlns:p14="http://schemas.microsoft.com/office/powerpoint/2010/main" val="4841368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B34C2F-5BEB-4907-856B-1C3F84EA353E}" type="datetimeFigureOut">
              <a:rPr lang="de-DE" smtClean="0"/>
              <a:t>21.04.2026</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4AA3D3-442C-4F0A-AAB5-536880712D1F}" type="slidenum">
              <a:rPr lang="de-DE" smtClean="0"/>
              <a:t>‹Nr.›</a:t>
            </a:fld>
            <a:endParaRPr lang="de-DE"/>
          </a:p>
        </p:txBody>
      </p:sp>
    </p:spTree>
    <p:extLst>
      <p:ext uri="{BB962C8B-B14F-4D97-AF65-F5344CB8AC3E}">
        <p14:creationId xmlns:p14="http://schemas.microsoft.com/office/powerpoint/2010/main" val="34335482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upload.wikimedia.org/wikipedia/commons/6/6d/Niels_Bohr.jpg"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https://en.wikipedia.org/wiki/File:Sir_Winston_Churchill_-_19086236948.jpg" TargetMode="Externa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610.png"/><Relationship Id="rId2" Type="http://schemas.openxmlformats.org/officeDocument/2006/relationships/image" Target="../media/image600.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hyperlink" Target="https://www.census.gov/topics/research/seasonal-adjustment.html" TargetMode="Externa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1.xml"/><Relationship Id="rId6" Type="http://schemas.openxmlformats.org/officeDocument/2006/relationships/chart" Target="../charts/chart5.xml"/><Relationship Id="rId5" Type="http://schemas.openxmlformats.org/officeDocument/2006/relationships/chart" Target="../charts/chart4.xml"/><Relationship Id="rId4" Type="http://schemas.openxmlformats.org/officeDocument/2006/relationships/chart" Target="../charts/char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12.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20.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hyperlink" Target="https://coronavirus.jhu.edu/data/new-cases"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40.png"/><Relationship Id="rId2" Type="http://schemas.openxmlformats.org/officeDocument/2006/relationships/image" Target="../media/image530.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4.png"/><Relationship Id="rId2" Type="http://schemas.openxmlformats.org/officeDocument/2006/relationships/image" Target="../media/image10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1</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dirty="0" err="1"/>
              <a:t>Forecasting</a:t>
            </a:r>
            <a:r>
              <a:rPr lang="de-DE" sz="3200" dirty="0"/>
              <a:t> and </a:t>
            </a:r>
            <a:r>
              <a:rPr lang="de-DE" sz="3200" dirty="0" err="1"/>
              <a:t>Decision</a:t>
            </a:r>
            <a:r>
              <a:rPr lang="de-DE" sz="3200" dirty="0"/>
              <a:t> Making</a:t>
            </a:r>
            <a:endParaRPr lang="de-DE" sz="3200" baseline="30000" dirty="0"/>
          </a:p>
        </p:txBody>
      </p:sp>
      <p:sp>
        <p:nvSpPr>
          <p:cNvPr id="2" name="Textfeld 1">
            <a:extLst>
              <a:ext uri="{FF2B5EF4-FFF2-40B4-BE49-F238E27FC236}">
                <a16:creationId xmlns:a16="http://schemas.microsoft.com/office/drawing/2014/main" id="{5CC6D2AA-7738-BADB-DF57-0CD5FE4C536F}"/>
              </a:ext>
            </a:extLst>
          </p:cNvPr>
          <p:cNvSpPr txBox="1"/>
          <p:nvPr/>
        </p:nvSpPr>
        <p:spPr>
          <a:xfrm>
            <a:off x="0" y="856144"/>
            <a:ext cx="8019011" cy="1554547"/>
          </a:xfrm>
          <a:prstGeom prst="rect">
            <a:avLst/>
          </a:prstGeom>
          <a:noFill/>
        </p:spPr>
        <p:txBody>
          <a:bodyPr wrap="square" rtlCol="0">
            <a:noAutofit/>
          </a:bodyPr>
          <a:lstStyle/>
          <a:p>
            <a:r>
              <a:rPr lang="en-US" sz="2400"/>
              <a:t>“Prediction is very difficult, especially if it’s about the future!”</a:t>
            </a:r>
          </a:p>
          <a:p>
            <a:endParaRPr lang="en-US" sz="2400"/>
          </a:p>
          <a:p>
            <a:r>
              <a:rPr lang="en-US" sz="2400"/>
              <a:t>Nils Bohr (1885 – 1962, Nobel Laureate 1922 in Physics)</a:t>
            </a:r>
          </a:p>
          <a:p>
            <a:endParaRPr lang="en-US" sz="2400"/>
          </a:p>
          <a:p>
            <a:endParaRPr lang="de-DE" sz="2400" dirty="0"/>
          </a:p>
          <a:p>
            <a:endParaRPr lang="de-DE" sz="2400" dirty="0"/>
          </a:p>
          <a:p>
            <a:endParaRPr lang="de-DE" sz="2400" dirty="0"/>
          </a:p>
        </p:txBody>
      </p:sp>
      <p:sp>
        <p:nvSpPr>
          <p:cNvPr id="5" name="Textfeld 4">
            <a:extLst>
              <a:ext uri="{FF2B5EF4-FFF2-40B4-BE49-F238E27FC236}">
                <a16:creationId xmlns:a16="http://schemas.microsoft.com/office/drawing/2014/main" id="{1C3B990E-6C2C-47CA-AC26-7323D987F34F}"/>
              </a:ext>
            </a:extLst>
          </p:cNvPr>
          <p:cNvSpPr txBox="1"/>
          <p:nvPr/>
        </p:nvSpPr>
        <p:spPr>
          <a:xfrm>
            <a:off x="12684" y="2687124"/>
            <a:ext cx="8478768" cy="1369554"/>
          </a:xfrm>
          <a:prstGeom prst="rect">
            <a:avLst/>
          </a:prstGeom>
          <a:noFill/>
        </p:spPr>
        <p:txBody>
          <a:bodyPr wrap="square" rtlCol="0">
            <a:noAutofit/>
          </a:bodyPr>
          <a:lstStyle/>
          <a:p>
            <a:r>
              <a:rPr lang="en-US" sz="2400"/>
              <a:t> “Do not believe any statistic that you haven't forged yourself“</a:t>
            </a:r>
          </a:p>
          <a:p>
            <a:endParaRPr lang="en-US" sz="2400"/>
          </a:p>
          <a:p>
            <a:r>
              <a:rPr lang="en-US" sz="2400"/>
              <a:t>Winston Chruchill (1874 – 1965, UK Prime Minister)</a:t>
            </a:r>
          </a:p>
          <a:p>
            <a:endParaRPr lang="de-DE" sz="2400" dirty="0"/>
          </a:p>
          <a:p>
            <a:endParaRPr lang="de-DE" sz="2400" dirty="0"/>
          </a:p>
          <a:p>
            <a:endParaRPr lang="de-DE" sz="2400" dirty="0"/>
          </a:p>
        </p:txBody>
      </p:sp>
      <p:sp>
        <p:nvSpPr>
          <p:cNvPr id="6" name="Rechteck 5">
            <a:extLst>
              <a:ext uri="{FF2B5EF4-FFF2-40B4-BE49-F238E27FC236}">
                <a16:creationId xmlns:a16="http://schemas.microsoft.com/office/drawing/2014/main" id="{C05080B6-2E1A-C7C3-3CCB-65AD9105453D}"/>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pic>
        <p:nvPicPr>
          <p:cNvPr id="1026" name="Picture 2">
            <a:extLst>
              <a:ext uri="{FF2B5EF4-FFF2-40B4-BE49-F238E27FC236}">
                <a16:creationId xmlns:a16="http://schemas.microsoft.com/office/drawing/2014/main" id="{45C89F3B-56CC-30CE-E241-8AC38EDF235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540744" y="136525"/>
            <a:ext cx="1469856" cy="2066769"/>
          </a:xfrm>
          <a:prstGeom prst="rect">
            <a:avLst/>
          </a:prstGeom>
          <a:noFill/>
          <a:extLst>
            <a:ext uri="{909E8E84-426E-40DD-AFC4-6F175D3DCCD1}">
              <a14:hiddenFill xmlns:a14="http://schemas.microsoft.com/office/drawing/2010/main">
                <a:solidFill>
                  <a:srgbClr val="FFFFFF"/>
                </a:solidFill>
              </a14:hiddenFill>
            </a:ext>
          </a:extLst>
        </p:spPr>
      </p:pic>
      <p:sp>
        <p:nvSpPr>
          <p:cNvPr id="8" name="Textfeld 7">
            <a:extLst>
              <a:ext uri="{FF2B5EF4-FFF2-40B4-BE49-F238E27FC236}">
                <a16:creationId xmlns:a16="http://schemas.microsoft.com/office/drawing/2014/main" id="{2555A619-F719-E6B5-E36F-9A99FFBD1D86}"/>
              </a:ext>
            </a:extLst>
          </p:cNvPr>
          <p:cNvSpPr txBox="1"/>
          <p:nvPr/>
        </p:nvSpPr>
        <p:spPr>
          <a:xfrm>
            <a:off x="9360573" y="2212266"/>
            <a:ext cx="1993227" cy="215444"/>
          </a:xfrm>
          <a:prstGeom prst="rect">
            <a:avLst/>
          </a:prstGeom>
          <a:noFill/>
        </p:spPr>
        <p:txBody>
          <a:bodyPr wrap="square">
            <a:spAutoFit/>
          </a:bodyPr>
          <a:lstStyle/>
          <a:p>
            <a:r>
              <a:rPr lang="en-US" sz="800"/>
              <a:t>Source: </a:t>
            </a:r>
            <a:r>
              <a:rPr lang="en-US" sz="800">
                <a:hlinkClick r:id="rId3"/>
              </a:rPr>
              <a:t>The American Institute of Physics</a:t>
            </a:r>
            <a:endParaRPr lang="de-DE" sz="800"/>
          </a:p>
        </p:txBody>
      </p:sp>
      <p:pic>
        <p:nvPicPr>
          <p:cNvPr id="1028" name="Picture 4" descr="Churchill, aged 67, wearing a suit, standing and holding into the back of a chair">
            <a:extLst>
              <a:ext uri="{FF2B5EF4-FFF2-40B4-BE49-F238E27FC236}">
                <a16:creationId xmlns:a16="http://schemas.microsoft.com/office/drawing/2014/main" id="{65FC9DC9-E742-0FD7-6517-34D312BA98F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49979" y="3948545"/>
            <a:ext cx="1684564" cy="2143991"/>
          </a:xfrm>
          <a:prstGeom prst="rect">
            <a:avLst/>
          </a:prstGeom>
          <a:noFill/>
          <a:extLst>
            <a:ext uri="{909E8E84-426E-40DD-AFC4-6F175D3DCCD1}">
              <a14:hiddenFill xmlns:a14="http://schemas.microsoft.com/office/drawing/2010/main">
                <a:solidFill>
                  <a:srgbClr val="FFFFFF"/>
                </a:solidFill>
              </a14:hiddenFill>
            </a:ext>
          </a:extLst>
        </p:spPr>
      </p:pic>
      <p:sp>
        <p:nvSpPr>
          <p:cNvPr id="9" name="Textfeld 8">
            <a:extLst>
              <a:ext uri="{FF2B5EF4-FFF2-40B4-BE49-F238E27FC236}">
                <a16:creationId xmlns:a16="http://schemas.microsoft.com/office/drawing/2014/main" id="{4EF999CA-BAF4-D4AA-817F-FD0AA02B131A}"/>
              </a:ext>
            </a:extLst>
          </p:cNvPr>
          <p:cNvSpPr txBox="1"/>
          <p:nvPr/>
        </p:nvSpPr>
        <p:spPr>
          <a:xfrm>
            <a:off x="2398717" y="6108392"/>
            <a:ext cx="1993227" cy="215444"/>
          </a:xfrm>
          <a:prstGeom prst="rect">
            <a:avLst/>
          </a:prstGeom>
          <a:noFill/>
        </p:spPr>
        <p:txBody>
          <a:bodyPr wrap="square">
            <a:spAutoFit/>
          </a:bodyPr>
          <a:lstStyle/>
          <a:p>
            <a:r>
              <a:rPr lang="en-US" sz="800"/>
              <a:t>Source</a:t>
            </a:r>
            <a:r>
              <a:rPr lang="en-US" sz="800">
                <a:hlinkClick r:id="rId5"/>
              </a:rPr>
              <a:t>: Library and Archives Canada</a:t>
            </a:r>
            <a:endParaRPr lang="de-DE" sz="800"/>
          </a:p>
        </p:txBody>
      </p:sp>
    </p:spTree>
    <p:extLst>
      <p:ext uri="{BB962C8B-B14F-4D97-AF65-F5344CB8AC3E}">
        <p14:creationId xmlns:p14="http://schemas.microsoft.com/office/powerpoint/2010/main" val="21446462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10</a:t>
            </a:fld>
            <a:endParaRPr lang="de-DE" dirty="0"/>
          </a:p>
        </p:txBody>
      </p:sp>
      <p:sp>
        <p:nvSpPr>
          <p:cNvPr id="4" name="Textfeld 3"/>
          <p:cNvSpPr txBox="1"/>
          <p:nvPr/>
        </p:nvSpPr>
        <p:spPr>
          <a:xfrm>
            <a:off x="1703512" y="13892"/>
            <a:ext cx="8856984" cy="648072"/>
          </a:xfrm>
          <a:prstGeom prst="rect">
            <a:avLst/>
          </a:prstGeom>
          <a:noFill/>
        </p:spPr>
        <p:txBody>
          <a:bodyPr wrap="square" rtlCol="0">
            <a:noAutofit/>
          </a:bodyPr>
          <a:lstStyle/>
          <a:p>
            <a:pPr algn="ctr"/>
            <a:r>
              <a:rPr lang="de-DE" sz="3200"/>
              <a:t>Exponential smoothing</a:t>
            </a:r>
            <a:endParaRPr lang="de-DE" sz="3200" baseline="30000" dirty="0"/>
          </a:p>
        </p:txBody>
      </p:sp>
      <p:sp>
        <p:nvSpPr>
          <p:cNvPr id="5" name="Rechteck 4">
            <a:extLst>
              <a:ext uri="{FF2B5EF4-FFF2-40B4-BE49-F238E27FC236}">
                <a16:creationId xmlns:a16="http://schemas.microsoft.com/office/drawing/2014/main" id="{3042CD05-9424-D4EB-58C3-102DC708A53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CD7CDD2B-FE11-F4A3-628D-BEFB43A13036}"/>
                  </a:ext>
                </a:extLst>
              </p:cNvPr>
              <p:cNvSpPr txBox="1"/>
              <p:nvPr/>
            </p:nvSpPr>
            <p:spPr>
              <a:xfrm>
                <a:off x="0" y="648678"/>
                <a:ext cx="12192000" cy="3293402"/>
              </a:xfrm>
              <a:prstGeom prst="rect">
                <a:avLst/>
              </a:prstGeom>
              <a:noFill/>
            </p:spPr>
            <p:txBody>
              <a:bodyPr wrap="square" rtlCol="0">
                <a:noAutofit/>
              </a:bodyPr>
              <a:lstStyle/>
              <a:p>
                <a:pPr marL="342900" indent="-342900">
                  <a:buFont typeface="Arial" panose="020B0604020202020204" pitchFamily="34" charset="0"/>
                  <a:buChar char="•"/>
                </a:pPr>
                <a:r>
                  <a:rPr lang="de-DE" sz="2400" b="1" dirty="0" err="1"/>
                  <a:t>Calculate</a:t>
                </a:r>
                <a:r>
                  <a:rPr lang="de-DE" sz="2400" b="1" dirty="0"/>
                  <a:t> </a:t>
                </a:r>
                <a:r>
                  <a:rPr lang="de-DE" sz="2400" b="1" dirty="0" err="1"/>
                  <a:t>the</a:t>
                </a:r>
                <a:r>
                  <a:rPr lang="de-DE" sz="2400" b="1" dirty="0"/>
                  <a:t> </a:t>
                </a:r>
                <a:r>
                  <a:rPr lang="de-DE" sz="2400" b="1" dirty="0" err="1"/>
                  <a:t>exponential</a:t>
                </a:r>
                <a:r>
                  <a:rPr lang="de-DE" sz="2400" b="1" dirty="0"/>
                  <a:t> </a:t>
                </a:r>
                <a:r>
                  <a:rPr lang="de-DE" sz="2400" b="1" dirty="0" err="1"/>
                  <a:t>smoothing</a:t>
                </a:r>
                <a:r>
                  <a:rPr lang="de-DE" sz="2400" b="1" dirty="0"/>
                  <a:t> </a:t>
                </a:r>
                <a:r>
                  <a:rPr lang="de-DE" sz="2400" b="1" dirty="0" err="1"/>
                  <a:t>of</a:t>
                </a:r>
                <a:r>
                  <a:rPr lang="de-DE" sz="2400" b="1" dirty="0"/>
                  <a:t> </a:t>
                </a:r>
                <a:r>
                  <a:rPr lang="de-DE" sz="2400" b="1" dirty="0" err="1"/>
                  <a:t>the</a:t>
                </a:r>
                <a:r>
                  <a:rPr lang="de-DE" sz="2400" b="1" dirty="0"/>
                  <a:t> time </a:t>
                </a:r>
                <a:r>
                  <a:rPr lang="de-DE" sz="2400" b="1" dirty="0" err="1"/>
                  <a:t>series</a:t>
                </a:r>
                <a:r>
                  <a:rPr lang="de-DE" sz="2400" b="1" dirty="0"/>
                  <a:t> </a:t>
                </a:r>
                <a:r>
                  <a:rPr lang="de-DE" sz="2400" b="1" dirty="0" err="1"/>
                  <a:t>with</a:t>
                </a:r>
                <a:r>
                  <a:rPr lang="de-DE" sz="2400" b="1" dirty="0"/>
                  <a:t> </a:t>
                </a:r>
                <a14:m>
                  <m:oMath xmlns:m="http://schemas.openxmlformats.org/officeDocument/2006/math">
                    <m:r>
                      <a:rPr lang="de-DE" sz="2400" b="0" i="1" smtClean="0">
                        <a:solidFill>
                          <a:srgbClr val="000000"/>
                        </a:solidFill>
                        <a:latin typeface="Cambria Math" panose="02040503050406030204" pitchFamily="18" charset="0"/>
                        <a:ea typeface="Cambria Math" panose="02040503050406030204" pitchFamily="18" charset="0"/>
                      </a:rPr>
                      <m:t>𝛼</m:t>
                    </m:r>
                    <m:r>
                      <a:rPr lang="de-DE" sz="2400" b="0" i="1" smtClean="0">
                        <a:solidFill>
                          <a:srgbClr val="000000"/>
                        </a:solidFill>
                        <a:latin typeface="Cambria Math" panose="02040503050406030204" pitchFamily="18" charset="0"/>
                        <a:ea typeface="Cambria Math" panose="02040503050406030204" pitchFamily="18" charset="0"/>
                      </a:rPr>
                      <m:t>=0,3</m:t>
                    </m:r>
                  </m:oMath>
                </a14:m>
                <a:r>
                  <a:rPr lang="de-DE" sz="2400" b="1" dirty="0"/>
                  <a:t> and </a:t>
                </a:r>
                <a14:m>
                  <m:oMath xmlns:m="http://schemas.openxmlformats.org/officeDocument/2006/math">
                    <m:r>
                      <a:rPr lang="de-DE" sz="2400" i="1">
                        <a:solidFill>
                          <a:srgbClr val="000000"/>
                        </a:solidFill>
                        <a:latin typeface="Cambria Math" panose="02040503050406030204" pitchFamily="18" charset="0"/>
                        <a:ea typeface="Cambria Math" panose="02040503050406030204" pitchFamily="18" charset="0"/>
                      </a:rPr>
                      <m:t>𝛼</m:t>
                    </m:r>
                    <m:r>
                      <a:rPr lang="de-DE" sz="2400" i="1">
                        <a:solidFill>
                          <a:srgbClr val="000000"/>
                        </a:solidFill>
                        <a:latin typeface="Cambria Math" panose="02040503050406030204" pitchFamily="18" charset="0"/>
                        <a:ea typeface="Cambria Math" panose="02040503050406030204" pitchFamily="18" charset="0"/>
                      </a:rPr>
                      <m:t>=0,8 </m:t>
                    </m:r>
                  </m:oMath>
                </a14:m>
                <a:r>
                  <a:rPr lang="de-DE" sz="2400" b="1" dirty="0" err="1"/>
                  <a:t>including</a:t>
                </a:r>
                <a:r>
                  <a:rPr lang="de-DE" sz="2400" b="1" dirty="0"/>
                  <a:t> </a:t>
                </a:r>
                <a:r>
                  <a:rPr lang="de-DE" sz="2400" b="1" dirty="0" err="1"/>
                  <a:t>the</a:t>
                </a:r>
                <a:r>
                  <a:rPr lang="de-DE" sz="2400" b="1" dirty="0"/>
                  <a:t> </a:t>
                </a:r>
                <a:r>
                  <a:rPr lang="de-DE" sz="2400" b="1" dirty="0" err="1"/>
                  <a:t>forecasting</a:t>
                </a:r>
                <a:r>
                  <a:rPr lang="de-DE" sz="2400" b="1" dirty="0"/>
                  <a:t> </a:t>
                </a:r>
                <a:r>
                  <a:rPr lang="de-DE" sz="2400" b="1" dirty="0" err="1"/>
                  <a:t>values</a:t>
                </a:r>
                <a:r>
                  <a:rPr lang="de-DE" sz="2400" b="1" dirty="0"/>
                  <a:t> </a:t>
                </a:r>
                <a:r>
                  <a:rPr lang="de-DE" sz="2400" b="1" dirty="0" err="1"/>
                  <a:t>of</a:t>
                </a:r>
                <a:r>
                  <a:rPr lang="de-DE" sz="2400" b="1" dirty="0"/>
                  <a:t> 2023q1… q4</a:t>
                </a:r>
              </a:p>
              <a:p>
                <a:pPr marL="342900" indent="-342900">
                  <a:buFont typeface="Arial" panose="020B0604020202020204" pitchFamily="34" charset="0"/>
                  <a:buChar char="•"/>
                </a:pPr>
                <a:endParaRPr lang="de-DE" sz="2400" b="1" dirty="0"/>
              </a:p>
              <a:p>
                <a:pPr marL="342900" indent="-342900">
                  <a:buFont typeface="Arial" panose="020B0604020202020204" pitchFamily="34" charset="0"/>
                  <a:buChar char="•"/>
                </a:pPr>
                <a:r>
                  <a:rPr lang="de-DE" sz="2400" b="1" dirty="0" err="1"/>
                  <a:t>What</a:t>
                </a:r>
                <a:r>
                  <a:rPr lang="de-DE" sz="2400" b="1" dirty="0"/>
                  <a:t> </a:t>
                </a:r>
                <a:r>
                  <a:rPr lang="de-DE" sz="2400" b="1" dirty="0" err="1"/>
                  <a:t>kind</a:t>
                </a:r>
                <a:r>
                  <a:rPr lang="de-DE" sz="2400" b="1" dirty="0"/>
                  <a:t> </a:t>
                </a:r>
                <a:r>
                  <a:rPr lang="de-DE" sz="2400" b="1" dirty="0" err="1"/>
                  <a:t>of</a:t>
                </a:r>
                <a:r>
                  <a:rPr lang="de-DE" sz="2400" b="1" dirty="0"/>
                  <a:t> </a:t>
                </a:r>
                <a:r>
                  <a:rPr lang="de-DE" sz="2400" b="1" dirty="0" err="1"/>
                  <a:t>series</a:t>
                </a:r>
                <a:r>
                  <a:rPr lang="de-DE" sz="2400" b="1" dirty="0"/>
                  <a:t> do </a:t>
                </a:r>
                <a:r>
                  <a:rPr lang="de-DE" sz="2400" b="1" dirty="0" err="1"/>
                  <a:t>we</a:t>
                </a:r>
                <a:r>
                  <a:rPr lang="de-DE" sz="2400" b="1" dirty="0"/>
                  <a:t> </a:t>
                </a:r>
                <a:r>
                  <a:rPr lang="de-DE" sz="2400" b="1" dirty="0" err="1"/>
                  <a:t>obtain</a:t>
                </a:r>
                <a:r>
                  <a:rPr lang="de-DE" sz="2400" b="1" dirty="0"/>
                  <a:t> </a:t>
                </a:r>
                <a:r>
                  <a:rPr lang="de-DE" sz="2400" b="1" dirty="0" err="1"/>
                  <a:t>with</a:t>
                </a:r>
                <a:r>
                  <a:rPr lang="de-DE" sz="2400" b="1" dirty="0"/>
                  <a:t> </a:t>
                </a:r>
                <a14:m>
                  <m:oMath xmlns:m="http://schemas.openxmlformats.org/officeDocument/2006/math">
                    <m:r>
                      <a:rPr lang="de-DE" sz="2400" b="0" i="1" smtClean="0">
                        <a:solidFill>
                          <a:srgbClr val="000000"/>
                        </a:solidFill>
                        <a:latin typeface="Cambria Math" panose="02040503050406030204" pitchFamily="18" charset="0"/>
                        <a:ea typeface="Cambria Math" panose="02040503050406030204" pitchFamily="18" charset="0"/>
                      </a:rPr>
                      <m:t>𝛼</m:t>
                    </m:r>
                    <m:r>
                      <a:rPr lang="de-DE" sz="2400" b="0" i="1" smtClean="0">
                        <a:solidFill>
                          <a:srgbClr val="000000"/>
                        </a:solidFill>
                        <a:latin typeface="Cambria Math" panose="02040503050406030204" pitchFamily="18" charset="0"/>
                        <a:ea typeface="Cambria Math" panose="02040503050406030204" pitchFamily="18" charset="0"/>
                      </a:rPr>
                      <m:t>=0</m:t>
                    </m:r>
                  </m:oMath>
                </a14:m>
                <a:r>
                  <a:rPr lang="de-DE" sz="2400" b="1" dirty="0"/>
                  <a:t>? </a:t>
                </a:r>
              </a:p>
              <a:p>
                <a:endParaRPr lang="de-DE" sz="2400" b="1" dirty="0"/>
              </a:p>
              <a:p>
                <a:pPr marL="342900" indent="-342900">
                  <a:buFont typeface="Arial" panose="020B0604020202020204" pitchFamily="34" charset="0"/>
                  <a:buChar char="•"/>
                </a:pPr>
                <a:r>
                  <a:rPr lang="de-DE" sz="2400" b="1" dirty="0" err="1"/>
                  <a:t>Calculate</a:t>
                </a:r>
                <a:r>
                  <a:rPr lang="de-DE" sz="2400" b="1" dirty="0"/>
                  <a:t> </a:t>
                </a:r>
                <a:r>
                  <a:rPr lang="de-DE" sz="2400" b="1" dirty="0" err="1"/>
                  <a:t>the</a:t>
                </a:r>
                <a:r>
                  <a:rPr lang="de-DE" sz="2400" b="1" dirty="0"/>
                  <a:t> </a:t>
                </a:r>
                <a:r>
                  <a:rPr lang="de-DE" sz="2400" b="1" dirty="0" err="1"/>
                  <a:t>revenues</a:t>
                </a:r>
                <a:r>
                  <a:rPr lang="de-DE" sz="2400" b="1" dirty="0"/>
                  <a:t> per </a:t>
                </a:r>
                <a:r>
                  <a:rPr lang="de-DE" sz="2400" b="1" dirty="0" err="1"/>
                  <a:t>year</a:t>
                </a:r>
                <a:r>
                  <a:rPr lang="de-DE" sz="2400" b="1" dirty="0"/>
                  <a:t> and </a:t>
                </a:r>
                <a:r>
                  <a:rPr lang="de-DE" sz="2400" b="1" dirty="0" err="1"/>
                  <a:t>redo</a:t>
                </a:r>
                <a:r>
                  <a:rPr lang="de-DE" sz="2400" b="1" dirty="0"/>
                  <a:t> </a:t>
                </a:r>
                <a:r>
                  <a:rPr lang="de-DE" sz="2400" b="1" dirty="0" err="1"/>
                  <a:t>the</a:t>
                </a:r>
                <a:r>
                  <a:rPr lang="de-DE" sz="2400" b="1" dirty="0"/>
                  <a:t> </a:t>
                </a:r>
                <a:r>
                  <a:rPr lang="de-DE" sz="2400" b="1" dirty="0" err="1"/>
                  <a:t>exponential</a:t>
                </a:r>
                <a:r>
                  <a:rPr lang="de-DE" sz="2400" b="1" dirty="0"/>
                  <a:t> </a:t>
                </a:r>
                <a:r>
                  <a:rPr lang="de-DE" sz="2400" b="1" dirty="0" err="1"/>
                  <a:t>smoothing</a:t>
                </a:r>
                <a:r>
                  <a:rPr lang="de-DE" sz="2400" b="1" dirty="0"/>
                  <a:t> </a:t>
                </a:r>
                <a:r>
                  <a:rPr lang="de-DE" sz="2400" b="1" dirty="0" err="1"/>
                  <a:t>for</a:t>
                </a:r>
                <a:r>
                  <a:rPr lang="de-DE" sz="2400" b="1" dirty="0"/>
                  <a:t> </a:t>
                </a:r>
                <a:r>
                  <a:rPr lang="de-DE" sz="2400" b="1" dirty="0" err="1"/>
                  <a:t>the</a:t>
                </a:r>
                <a:r>
                  <a:rPr lang="de-DE" sz="2400" b="1" dirty="0"/>
                  <a:t> </a:t>
                </a:r>
                <a:r>
                  <a:rPr lang="de-DE" sz="2400" b="1" dirty="0" err="1"/>
                  <a:t>yearly</a:t>
                </a:r>
                <a:r>
                  <a:rPr lang="de-DE" sz="2400" b="1" dirty="0"/>
                  <a:t> </a:t>
                </a:r>
                <a:r>
                  <a:rPr lang="de-DE" sz="2400" b="1" dirty="0" err="1"/>
                  <a:t>data</a:t>
                </a:r>
                <a:r>
                  <a:rPr lang="de-DE" sz="2400" b="1" dirty="0"/>
                  <a:t>.</a:t>
                </a:r>
              </a:p>
              <a:p>
                <a:pPr marL="342900" indent="-342900">
                  <a:buFont typeface="Arial" panose="020B0604020202020204" pitchFamily="34" charset="0"/>
                  <a:buChar char="•"/>
                </a:pPr>
                <a:endParaRPr lang="de-DE" sz="2400" b="1" dirty="0"/>
              </a:p>
              <a:p>
                <a:pPr marL="342900" indent="-342900">
                  <a:buFont typeface="Arial" panose="020B0604020202020204" pitchFamily="34" charset="0"/>
                  <a:buChar char="•"/>
                </a:pPr>
                <a:r>
                  <a:rPr lang="de-DE" sz="2400" b="1" dirty="0"/>
                  <a:t>Plot all </a:t>
                </a:r>
                <a:r>
                  <a:rPr lang="de-DE" sz="2400" b="1" dirty="0" err="1"/>
                  <a:t>your</a:t>
                </a:r>
                <a:r>
                  <a:rPr lang="de-DE" sz="2400" b="1" dirty="0"/>
                  <a:t> </a:t>
                </a:r>
                <a:r>
                  <a:rPr lang="de-DE" sz="2400" b="1" dirty="0" err="1"/>
                  <a:t>results</a:t>
                </a:r>
                <a:r>
                  <a:rPr lang="de-DE" sz="2400" b="1" dirty="0"/>
                  <a:t> </a:t>
                </a:r>
                <a:r>
                  <a:rPr lang="de-DE" sz="2400" b="1" dirty="0" err="1"/>
                  <a:t>compared</a:t>
                </a:r>
                <a:r>
                  <a:rPr lang="de-DE" sz="2400" b="1" dirty="0"/>
                  <a:t> to </a:t>
                </a:r>
                <a:r>
                  <a:rPr lang="de-DE" sz="2400" b="1" dirty="0" err="1"/>
                  <a:t>the</a:t>
                </a:r>
                <a:r>
                  <a:rPr lang="de-DE" sz="2400" b="1" dirty="0"/>
                  <a:t> original time </a:t>
                </a:r>
                <a:r>
                  <a:rPr lang="de-DE" sz="2400" b="1" dirty="0" err="1"/>
                  <a:t>series</a:t>
                </a:r>
                <a:r>
                  <a:rPr lang="de-DE" sz="2400" b="1" dirty="0"/>
                  <a:t> </a:t>
                </a:r>
              </a:p>
              <a:p>
                <a:pPr marL="342900" indent="-342900">
                  <a:buFont typeface="Arial" panose="020B0604020202020204" pitchFamily="34" charset="0"/>
                  <a:buChar char="•"/>
                </a:pPr>
                <a:endParaRPr lang="de-DE" sz="2400" b="1" dirty="0"/>
              </a:p>
              <a:p>
                <a:endParaRPr lang="en-US" sz="2400" dirty="0"/>
              </a:p>
              <a:p>
                <a:endParaRPr lang="en-US" sz="2400" dirty="0"/>
              </a:p>
              <a:p>
                <a:endParaRPr lang="de-DE" sz="2400" dirty="0"/>
              </a:p>
              <a:p>
                <a:endParaRPr lang="de-DE" sz="2400" dirty="0"/>
              </a:p>
              <a:p>
                <a:endParaRPr lang="de-DE" sz="2400" dirty="0"/>
              </a:p>
            </p:txBody>
          </p:sp>
        </mc:Choice>
        <mc:Fallback xmlns="">
          <p:sp>
            <p:nvSpPr>
              <p:cNvPr id="6" name="Textfeld 5">
                <a:extLst>
                  <a:ext uri="{FF2B5EF4-FFF2-40B4-BE49-F238E27FC236}">
                    <a16:creationId xmlns:a16="http://schemas.microsoft.com/office/drawing/2014/main" id="{CD7CDD2B-FE11-F4A3-628D-BEFB43A13036}"/>
                  </a:ext>
                </a:extLst>
              </p:cNvPr>
              <p:cNvSpPr txBox="1">
                <a:spLocks noRot="1" noChangeAspect="1" noMove="1" noResize="1" noEditPoints="1" noAdjustHandles="1" noChangeArrowheads="1" noChangeShapeType="1" noTextEdit="1"/>
              </p:cNvSpPr>
              <p:nvPr/>
            </p:nvSpPr>
            <p:spPr>
              <a:xfrm>
                <a:off x="0" y="648678"/>
                <a:ext cx="12192000" cy="3293402"/>
              </a:xfrm>
              <a:prstGeom prst="rect">
                <a:avLst/>
              </a:prstGeom>
              <a:blipFill>
                <a:blip r:embed="rId2"/>
                <a:stretch>
                  <a:fillRect l="-650" t="-1479" r="-450"/>
                </a:stretch>
              </a:blipFill>
            </p:spPr>
            <p:txBody>
              <a:bodyPr/>
              <a:lstStyle/>
              <a:p>
                <a:r>
                  <a:rPr lang="de-DE">
                    <a:noFill/>
                  </a:rPr>
                  <a:t> </a:t>
                </a:r>
              </a:p>
            </p:txBody>
          </p:sp>
        </mc:Fallback>
      </mc:AlternateContent>
    </p:spTree>
    <p:extLst>
      <p:ext uri="{BB962C8B-B14F-4D97-AF65-F5344CB8AC3E}">
        <p14:creationId xmlns:p14="http://schemas.microsoft.com/office/powerpoint/2010/main" val="4025730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11</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Forecasting with exponetial smoothing</a:t>
            </a:r>
            <a:endParaRPr lang="de-DE" sz="3200" baseline="30000" dirty="0"/>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7143E70F-60CA-97C0-4E3E-107050B79803}"/>
                  </a:ext>
                </a:extLst>
              </p:cNvPr>
              <p:cNvSpPr txBox="1"/>
              <p:nvPr/>
            </p:nvSpPr>
            <p:spPr>
              <a:xfrm>
                <a:off x="0" y="648679"/>
                <a:ext cx="12192000" cy="881215"/>
              </a:xfrm>
              <a:prstGeom prst="rect">
                <a:avLst/>
              </a:prstGeom>
              <a:noFill/>
            </p:spPr>
            <p:txBody>
              <a:bodyPr wrap="square" rtlCol="0">
                <a:noAutofit/>
              </a:bodyPr>
              <a:lstStyle/>
              <a:p>
                <a:pPr marL="342900" indent="-342900">
                  <a:buFont typeface="Arial" panose="020B0604020202020204" pitchFamily="34" charset="0"/>
                  <a:buChar char="•"/>
                </a:pPr>
                <a:r>
                  <a:rPr lang="de-DE" sz="2400" b="1" dirty="0"/>
                  <a:t>Properties and </a:t>
                </a:r>
                <a:r>
                  <a:rPr lang="de-DE" sz="2400" b="1" dirty="0" err="1"/>
                  <a:t>applications</a:t>
                </a:r>
                <a:r>
                  <a:rPr lang="de-DE" sz="2400" b="1" dirty="0"/>
                  <a:t> </a:t>
                </a:r>
                <a:r>
                  <a:rPr lang="de-DE" sz="2400" b="1" dirty="0" err="1"/>
                  <a:t>of</a:t>
                </a:r>
                <a:r>
                  <a:rPr lang="de-DE" sz="2400" b="1" dirty="0"/>
                  <a:t> </a:t>
                </a:r>
                <a:r>
                  <a:rPr lang="de-DE" sz="2400" b="1" dirty="0" err="1"/>
                  <a:t>exponetial</a:t>
                </a:r>
                <a:r>
                  <a:rPr lang="de-DE" sz="2400" b="1" dirty="0"/>
                  <a:t> </a:t>
                </a:r>
                <a:r>
                  <a:rPr lang="de-DE" sz="2400" b="1" dirty="0" err="1"/>
                  <a:t>smoothing</a:t>
                </a:r>
                <a:r>
                  <a:rPr lang="de-DE" sz="2400" b="1" dirty="0"/>
                  <a:t> and </a:t>
                </a:r>
                <a:r>
                  <a:rPr lang="de-DE" sz="2400" b="1" dirty="0" err="1"/>
                  <a:t>applications</a:t>
                </a:r>
                <a:r>
                  <a:rPr lang="de-DE" sz="2400" b="1" dirty="0"/>
                  <a:t>:</a:t>
                </a:r>
              </a:p>
              <a:p>
                <a:pPr marL="342900" indent="-342900">
                  <a:buFont typeface="Arial" panose="020B0604020202020204" pitchFamily="34" charset="0"/>
                  <a:buChar char="•"/>
                </a:pPr>
                <a:endParaRPr lang="de-DE" sz="2400" b="1" dirty="0"/>
              </a:p>
              <a:p>
                <a:pPr marL="800100" lvl="1" indent="-342900">
                  <a:buFont typeface="Arial" panose="020B0604020202020204" pitchFamily="34" charset="0"/>
                  <a:buChar char="•"/>
                </a:pPr>
                <a:r>
                  <a:rPr lang="de-DE" sz="2400" b="1" dirty="0" err="1"/>
                  <a:t>Mainly</a:t>
                </a:r>
                <a:r>
                  <a:rPr lang="de-DE" sz="2400" b="1" dirty="0"/>
                  <a:t> </a:t>
                </a:r>
                <a:r>
                  <a:rPr lang="de-DE" sz="2400" b="1" dirty="0" err="1"/>
                  <a:t>usable</a:t>
                </a:r>
                <a:r>
                  <a:rPr lang="de-DE" sz="2400" b="1" dirty="0"/>
                  <a:t> </a:t>
                </a:r>
                <a:r>
                  <a:rPr lang="de-DE" sz="2400" b="1" dirty="0" err="1"/>
                  <a:t>if</a:t>
                </a:r>
                <a:r>
                  <a:rPr lang="de-DE" sz="2400" b="1" dirty="0"/>
                  <a:t> </a:t>
                </a:r>
                <a:r>
                  <a:rPr lang="de-DE" sz="2400" b="1" dirty="0" err="1"/>
                  <a:t>data</a:t>
                </a:r>
                <a:r>
                  <a:rPr lang="de-DE" sz="2400" b="1" dirty="0"/>
                  <a:t> </a:t>
                </a:r>
                <a:r>
                  <a:rPr lang="de-DE" sz="2400" b="1" dirty="0" err="1"/>
                  <a:t>has</a:t>
                </a:r>
                <a:r>
                  <a:rPr lang="de-DE" sz="2400" b="1" dirty="0"/>
                  <a:t> </a:t>
                </a:r>
                <a:r>
                  <a:rPr lang="de-DE" sz="2400" b="1" dirty="0" err="1"/>
                  <a:t>no</a:t>
                </a:r>
                <a:r>
                  <a:rPr lang="de-DE" sz="2400" b="1" dirty="0"/>
                  <a:t> </a:t>
                </a:r>
                <a:r>
                  <a:rPr lang="de-DE" sz="2400" b="1" dirty="0" err="1"/>
                  <a:t>clear</a:t>
                </a:r>
                <a:r>
                  <a:rPr lang="de-DE" sz="2400" b="1" dirty="0"/>
                  <a:t> </a:t>
                </a:r>
                <a:r>
                  <a:rPr lang="de-DE" sz="2400" b="1" dirty="0" err="1"/>
                  <a:t>trend</a:t>
                </a:r>
                <a:r>
                  <a:rPr lang="de-DE" sz="2400" b="1" dirty="0"/>
                  <a:t> </a:t>
                </a:r>
                <a:r>
                  <a:rPr lang="de-DE" sz="2400" b="1" dirty="0" err="1"/>
                  <a:t>or</a:t>
                </a:r>
                <a:r>
                  <a:rPr lang="de-DE" sz="2400" b="1" dirty="0"/>
                  <a:t> </a:t>
                </a:r>
                <a:r>
                  <a:rPr lang="de-DE" sz="2400" b="1" dirty="0" err="1"/>
                  <a:t>has</a:t>
                </a:r>
                <a:r>
                  <a:rPr lang="de-DE" sz="2400" b="1" dirty="0"/>
                  <a:t> </a:t>
                </a:r>
                <a:r>
                  <a:rPr lang="de-DE" sz="2400" b="1" dirty="0" err="1"/>
                  <a:t>random</a:t>
                </a:r>
                <a:r>
                  <a:rPr lang="de-DE" sz="2400" b="1" dirty="0"/>
                  <a:t> </a:t>
                </a:r>
                <a:r>
                  <a:rPr lang="de-DE" sz="2400" b="1" dirty="0" err="1"/>
                  <a:t>character</a:t>
                </a:r>
                <a:endParaRPr lang="de-DE" sz="2400" b="1" dirty="0"/>
              </a:p>
              <a:p>
                <a:pPr marL="800100" lvl="1" indent="-342900">
                  <a:buFont typeface="Arial" panose="020B0604020202020204" pitchFamily="34" charset="0"/>
                  <a:buChar char="•"/>
                </a:pPr>
                <a:endParaRPr lang="de-DE" sz="2400" b="1" dirty="0"/>
              </a:p>
              <a:p>
                <a:pPr marL="800100" lvl="1" indent="-342900">
                  <a:buFont typeface="Arial" panose="020B0604020202020204" pitchFamily="34" charset="0"/>
                  <a:buChar char="•"/>
                </a:pPr>
                <a:r>
                  <a:rPr lang="de-DE" sz="2400" b="1" dirty="0" err="1"/>
                  <a:t>Often</a:t>
                </a:r>
                <a:r>
                  <a:rPr lang="de-DE" sz="2400" b="1" dirty="0"/>
                  <a:t> </a:t>
                </a:r>
                <a:r>
                  <a:rPr lang="de-DE" sz="2400" b="1" dirty="0" err="1"/>
                  <a:t>used</a:t>
                </a:r>
                <a:r>
                  <a:rPr lang="de-DE" sz="2400" b="1" dirty="0"/>
                  <a:t> </a:t>
                </a:r>
                <a:r>
                  <a:rPr lang="de-DE" sz="2400" b="1" dirty="0" err="1"/>
                  <a:t>for</a:t>
                </a:r>
                <a:r>
                  <a:rPr lang="de-DE" sz="2400" b="1" dirty="0"/>
                  <a:t> </a:t>
                </a:r>
                <a:r>
                  <a:rPr lang="de-DE" sz="2400" b="1" dirty="0" err="1"/>
                  <a:t>short</a:t>
                </a:r>
                <a:r>
                  <a:rPr lang="de-DE" sz="2400" b="1" dirty="0"/>
                  <a:t> </a:t>
                </a:r>
                <a:r>
                  <a:rPr lang="de-DE" sz="2400" b="1" dirty="0" err="1"/>
                  <a:t>term</a:t>
                </a:r>
                <a:r>
                  <a:rPr lang="de-DE" sz="2400" b="1" dirty="0"/>
                  <a:t> </a:t>
                </a:r>
                <a:r>
                  <a:rPr lang="de-DE" sz="2400" b="1" dirty="0" err="1"/>
                  <a:t>forecasts</a:t>
                </a:r>
                <a:endParaRPr lang="de-DE" sz="2400" b="1" dirty="0"/>
              </a:p>
              <a:p>
                <a:pPr marL="800100" lvl="1" indent="-342900">
                  <a:buFont typeface="Arial" panose="020B0604020202020204" pitchFamily="34" charset="0"/>
                  <a:buChar char="•"/>
                </a:pPr>
                <a:endParaRPr lang="de-DE" sz="2400" b="1" dirty="0"/>
              </a:p>
              <a:p>
                <a:pPr marL="800100" lvl="1" indent="-342900">
                  <a:buFont typeface="Arial" panose="020B0604020202020204" pitchFamily="34" charset="0"/>
                  <a:buChar char="•"/>
                </a:pPr>
                <a:r>
                  <a:rPr lang="de-DE" sz="2400" b="1" dirty="0" err="1"/>
                  <a:t>Choosing</a:t>
                </a:r>
                <a:r>
                  <a:rPr lang="de-DE" sz="2400" b="1" dirty="0"/>
                  <a:t> a „</a:t>
                </a:r>
                <a:r>
                  <a:rPr lang="de-DE" sz="2400" b="1" dirty="0" err="1"/>
                  <a:t>good</a:t>
                </a:r>
                <a:r>
                  <a:rPr lang="de-DE" sz="2400" b="1" dirty="0"/>
                  <a:t>“</a:t>
                </a:r>
                <a14:m>
                  <m:oMath xmlns:m="http://schemas.openxmlformats.org/officeDocument/2006/math">
                    <m:r>
                      <a:rPr lang="de-DE" sz="2400" b="1" i="0" smtClean="0">
                        <a:solidFill>
                          <a:srgbClr val="000000"/>
                        </a:solidFill>
                        <a:latin typeface="Cambria Math" panose="02040503050406030204" pitchFamily="18" charset="0"/>
                        <a:ea typeface="Cambria Math" panose="02040503050406030204" pitchFamily="18" charset="0"/>
                      </a:rPr>
                      <m:t> </m:t>
                    </m:r>
                    <m:r>
                      <a:rPr lang="de-DE" sz="2400" b="0" i="1" smtClean="0">
                        <a:solidFill>
                          <a:srgbClr val="000000"/>
                        </a:solidFill>
                        <a:latin typeface="Cambria Math" panose="02040503050406030204" pitchFamily="18" charset="0"/>
                        <a:ea typeface="Cambria Math" panose="02040503050406030204" pitchFamily="18" charset="0"/>
                      </a:rPr>
                      <m:t>𝛼</m:t>
                    </m:r>
                  </m:oMath>
                </a14:m>
                <a:r>
                  <a:rPr lang="de-DE" sz="2400" b="1" dirty="0"/>
                  <a:t> </a:t>
                </a:r>
                <a:r>
                  <a:rPr lang="de-DE" sz="2400" b="1" dirty="0" err="1"/>
                  <a:t>might</a:t>
                </a:r>
                <a:r>
                  <a:rPr lang="de-DE" sz="2400" b="1" dirty="0"/>
                  <a:t> </a:t>
                </a:r>
                <a:r>
                  <a:rPr lang="de-DE" sz="2400" b="1" dirty="0" err="1"/>
                  <a:t>be</a:t>
                </a:r>
                <a:r>
                  <a:rPr lang="de-DE" sz="2400" b="1" dirty="0"/>
                  <a:t> </a:t>
                </a:r>
                <a:r>
                  <a:rPr lang="de-DE" sz="2400" b="1" dirty="0" err="1"/>
                  <a:t>complicated</a:t>
                </a:r>
                <a:endParaRPr lang="de-DE" sz="2400" b="1" dirty="0"/>
              </a:p>
              <a:p>
                <a:pPr marL="800100" lvl="1" indent="-342900">
                  <a:buFont typeface="Arial" panose="020B0604020202020204" pitchFamily="34" charset="0"/>
                  <a:buChar char="•"/>
                </a:pPr>
                <a:endParaRPr lang="de-DE" sz="2400" b="1" dirty="0"/>
              </a:p>
              <a:p>
                <a:pPr marL="800100" lvl="1" indent="-342900">
                  <a:buFont typeface="Arial" panose="020B0604020202020204" pitchFamily="34" charset="0"/>
                  <a:buChar char="•"/>
                </a:pPr>
                <a:r>
                  <a:rPr lang="de-DE" sz="2400" b="1" dirty="0" err="1"/>
                  <a:t>Current</a:t>
                </a:r>
                <a:r>
                  <a:rPr lang="de-DE" sz="2400" b="1" dirty="0"/>
                  <a:t> </a:t>
                </a:r>
                <a:r>
                  <a:rPr lang="de-DE" sz="2400" b="1" dirty="0" err="1"/>
                  <a:t>data</a:t>
                </a:r>
                <a:r>
                  <a:rPr lang="de-DE" sz="2400" b="1" dirty="0"/>
                  <a:t> </a:t>
                </a:r>
                <a:r>
                  <a:rPr lang="de-DE" sz="2400" b="1" dirty="0" err="1"/>
                  <a:t>can</a:t>
                </a:r>
                <a:r>
                  <a:rPr lang="de-DE" sz="2400" b="1" dirty="0"/>
                  <a:t> </a:t>
                </a:r>
                <a:r>
                  <a:rPr lang="de-DE" sz="2400" b="1" dirty="0" err="1"/>
                  <a:t>be</a:t>
                </a:r>
                <a:r>
                  <a:rPr lang="de-DE" sz="2400" b="1" dirty="0"/>
                  <a:t> </a:t>
                </a:r>
                <a:r>
                  <a:rPr lang="de-DE" sz="2400" b="1" dirty="0" err="1"/>
                  <a:t>better</a:t>
                </a:r>
                <a:r>
                  <a:rPr lang="de-DE" sz="2400" b="1" dirty="0"/>
                  <a:t> incorporated </a:t>
                </a:r>
                <a:r>
                  <a:rPr lang="de-DE" sz="2400" b="1" dirty="0" err="1"/>
                  <a:t>into</a:t>
                </a:r>
                <a:r>
                  <a:rPr lang="de-DE" sz="2400" b="1" dirty="0"/>
                  <a:t> </a:t>
                </a:r>
                <a:r>
                  <a:rPr lang="de-DE" sz="2400" b="1" dirty="0" err="1"/>
                  <a:t>the</a:t>
                </a:r>
                <a:r>
                  <a:rPr lang="de-DE" sz="2400" b="1" dirty="0"/>
                  <a:t> </a:t>
                </a:r>
                <a:r>
                  <a:rPr lang="de-DE" sz="2400" b="1" dirty="0" err="1"/>
                  <a:t>forecast</a:t>
                </a:r>
                <a:r>
                  <a:rPr lang="de-DE" sz="2400" b="1" dirty="0"/>
                  <a:t> </a:t>
                </a:r>
                <a:r>
                  <a:rPr lang="de-DE" sz="2400" b="1" dirty="0" err="1"/>
                  <a:t>compared</a:t>
                </a:r>
                <a:r>
                  <a:rPr lang="de-DE" sz="2400" b="1" dirty="0"/>
                  <a:t> to a </a:t>
                </a:r>
                <a:r>
                  <a:rPr lang="de-DE" sz="2400" b="1" dirty="0" err="1"/>
                  <a:t>classical</a:t>
                </a:r>
                <a:r>
                  <a:rPr lang="de-DE" sz="2400" b="1" dirty="0"/>
                  <a:t> </a:t>
                </a:r>
                <a:r>
                  <a:rPr lang="de-DE" sz="2400" b="1" dirty="0" err="1"/>
                  <a:t>averaging</a:t>
                </a:r>
                <a:r>
                  <a:rPr lang="de-DE" sz="2400" b="1" dirty="0"/>
                  <a:t> </a:t>
                </a:r>
                <a:r>
                  <a:rPr lang="de-DE" sz="2400" b="1" dirty="0" err="1"/>
                  <a:t>process</a:t>
                </a:r>
                <a:endParaRPr lang="de-DE" sz="2400" b="1" dirty="0"/>
              </a:p>
              <a:p>
                <a:endParaRPr lang="en-US" sz="2400" dirty="0"/>
              </a:p>
              <a:p>
                <a:endParaRPr lang="en-US" sz="2400" dirty="0"/>
              </a:p>
              <a:p>
                <a:endParaRPr lang="de-DE" sz="2400" dirty="0"/>
              </a:p>
              <a:p>
                <a:endParaRPr lang="de-DE" sz="2400" dirty="0"/>
              </a:p>
              <a:p>
                <a:endParaRPr lang="de-DE" sz="2400" dirty="0"/>
              </a:p>
            </p:txBody>
          </p:sp>
        </mc:Choice>
        <mc:Fallback xmlns="">
          <p:sp>
            <p:nvSpPr>
              <p:cNvPr id="2" name="Textfeld 1">
                <a:extLst>
                  <a:ext uri="{FF2B5EF4-FFF2-40B4-BE49-F238E27FC236}">
                    <a16:creationId xmlns:a16="http://schemas.microsoft.com/office/drawing/2014/main" id="{7143E70F-60CA-97C0-4E3E-107050B79803}"/>
                  </a:ext>
                </a:extLst>
              </p:cNvPr>
              <p:cNvSpPr txBox="1">
                <a:spLocks noRot="1" noChangeAspect="1" noMove="1" noResize="1" noEditPoints="1" noAdjustHandles="1" noChangeArrowheads="1" noChangeShapeType="1" noTextEdit="1"/>
              </p:cNvSpPr>
              <p:nvPr/>
            </p:nvSpPr>
            <p:spPr>
              <a:xfrm>
                <a:off x="0" y="648679"/>
                <a:ext cx="12192000" cy="881215"/>
              </a:xfrm>
              <a:prstGeom prst="rect">
                <a:avLst/>
              </a:prstGeom>
              <a:blipFill>
                <a:blip r:embed="rId2"/>
                <a:stretch>
                  <a:fillRect l="-650" t="-5517" b="-340000"/>
                </a:stretch>
              </a:blipFill>
            </p:spPr>
            <p:txBody>
              <a:bodyPr/>
              <a:lstStyle/>
              <a:p>
                <a:r>
                  <a:rPr lang="de-DE">
                    <a:noFill/>
                  </a:rPr>
                  <a:t> </a:t>
                </a:r>
              </a:p>
            </p:txBody>
          </p:sp>
        </mc:Fallback>
      </mc:AlternateContent>
      <p:sp>
        <p:nvSpPr>
          <p:cNvPr id="5" name="Rechteck 4">
            <a:extLst>
              <a:ext uri="{FF2B5EF4-FFF2-40B4-BE49-F238E27FC236}">
                <a16:creationId xmlns:a16="http://schemas.microsoft.com/office/drawing/2014/main" id="{3042CD05-9424-D4EB-58C3-102DC708A53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4687025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12</a:t>
            </a:fld>
            <a:endParaRPr lang="de-DE" dirty="0"/>
          </a:p>
        </p:txBody>
      </p:sp>
      <p:sp>
        <p:nvSpPr>
          <p:cNvPr id="4" name="Textfeld 3"/>
          <p:cNvSpPr txBox="1"/>
          <p:nvPr/>
        </p:nvSpPr>
        <p:spPr>
          <a:xfrm>
            <a:off x="1703512" y="13892"/>
            <a:ext cx="8856984" cy="648072"/>
          </a:xfrm>
          <a:prstGeom prst="rect">
            <a:avLst/>
          </a:prstGeom>
          <a:noFill/>
        </p:spPr>
        <p:txBody>
          <a:bodyPr wrap="square" rtlCol="0">
            <a:noAutofit/>
          </a:bodyPr>
          <a:lstStyle/>
          <a:p>
            <a:pPr algn="ctr"/>
            <a:r>
              <a:rPr lang="de-DE" sz="3200"/>
              <a:t>Average growth rate</a:t>
            </a:r>
            <a:endParaRPr lang="de-DE" sz="3200" baseline="30000" dirty="0"/>
          </a:p>
        </p:txBody>
      </p:sp>
      <p:sp>
        <p:nvSpPr>
          <p:cNvPr id="2" name="Textfeld 1">
            <a:extLst>
              <a:ext uri="{FF2B5EF4-FFF2-40B4-BE49-F238E27FC236}">
                <a16:creationId xmlns:a16="http://schemas.microsoft.com/office/drawing/2014/main" id="{7143E70F-60CA-97C0-4E3E-107050B79803}"/>
              </a:ext>
            </a:extLst>
          </p:cNvPr>
          <p:cNvSpPr txBox="1"/>
          <p:nvPr/>
        </p:nvSpPr>
        <p:spPr>
          <a:xfrm>
            <a:off x="0" y="464574"/>
            <a:ext cx="12192000" cy="3080010"/>
          </a:xfrm>
          <a:prstGeom prst="rect">
            <a:avLst/>
          </a:prstGeom>
          <a:noFill/>
        </p:spPr>
        <p:txBody>
          <a:bodyPr wrap="square" rtlCol="0">
            <a:noAutofit/>
          </a:bodyPr>
          <a:lstStyle/>
          <a:p>
            <a:pPr marL="342900" indent="-342900">
              <a:buFont typeface="Arial" panose="020B0604020202020204" pitchFamily="34" charset="0"/>
              <a:buChar char="•"/>
            </a:pPr>
            <a:r>
              <a:rPr lang="de-DE" sz="2400" b="1"/>
              <a:t>In many economic models, we assume some kind of growth processes. Therefore we often calculate the average growth rate.</a:t>
            </a:r>
          </a:p>
          <a:p>
            <a:pPr marL="342900" indent="-342900">
              <a:buFont typeface="Arial" panose="020B0604020202020204" pitchFamily="34" charset="0"/>
              <a:buChar char="•"/>
            </a:pPr>
            <a:endParaRPr lang="de-DE" sz="2400" b="1"/>
          </a:p>
          <a:p>
            <a:pPr marL="342900" indent="-342900">
              <a:buFont typeface="Arial" panose="020B0604020202020204" pitchFamily="34" charset="0"/>
              <a:buChar char="•"/>
            </a:pPr>
            <a:r>
              <a:rPr lang="de-DE" sz="2400" b="1"/>
              <a:t>This growth rate is assumed to represent a general trend of a time series and is therefore used to continue the data  </a:t>
            </a:r>
            <a:br>
              <a:rPr lang="de-DE" sz="2400"/>
            </a:br>
            <a:endParaRPr lang="de-DE" sz="2400"/>
          </a:p>
          <a:p>
            <a:r>
              <a:rPr lang="de-DE" sz="2400"/>
              <a:t>Intuitively often only the arithmetic mean of growth rates is used, but this is wrong. Consider the following example:</a:t>
            </a:r>
          </a:p>
        </p:txBody>
      </p:sp>
      <p:sp>
        <p:nvSpPr>
          <p:cNvPr id="5" name="Rechteck 4">
            <a:extLst>
              <a:ext uri="{FF2B5EF4-FFF2-40B4-BE49-F238E27FC236}">
                <a16:creationId xmlns:a16="http://schemas.microsoft.com/office/drawing/2014/main" id="{3042CD05-9424-D4EB-58C3-102DC708A53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graphicFrame>
        <p:nvGraphicFramePr>
          <p:cNvPr id="10" name="Tabelle 9">
            <a:extLst>
              <a:ext uri="{FF2B5EF4-FFF2-40B4-BE49-F238E27FC236}">
                <a16:creationId xmlns:a16="http://schemas.microsoft.com/office/drawing/2014/main" id="{2962EF9C-097C-A236-C066-2AB0E4D0D4A2}"/>
              </a:ext>
            </a:extLst>
          </p:cNvPr>
          <p:cNvGraphicFramePr>
            <a:graphicFrameLocks noGrp="1"/>
          </p:cNvGraphicFramePr>
          <p:nvPr>
            <p:extLst>
              <p:ext uri="{D42A27DB-BD31-4B8C-83A1-F6EECF244321}">
                <p14:modId xmlns:p14="http://schemas.microsoft.com/office/powerpoint/2010/main" val="3477959015"/>
              </p:ext>
            </p:extLst>
          </p:nvPr>
        </p:nvGraphicFramePr>
        <p:xfrm>
          <a:off x="827314" y="3544584"/>
          <a:ext cx="7345137" cy="2059494"/>
        </p:xfrm>
        <a:graphic>
          <a:graphicData uri="http://schemas.openxmlformats.org/drawingml/2006/table">
            <a:tbl>
              <a:tblPr/>
              <a:tblGrid>
                <a:gridCol w="1626226">
                  <a:extLst>
                    <a:ext uri="{9D8B030D-6E8A-4147-A177-3AD203B41FA5}">
                      <a16:colId xmlns:a16="http://schemas.microsoft.com/office/drawing/2014/main" val="2601009752"/>
                    </a:ext>
                  </a:extLst>
                </a:gridCol>
                <a:gridCol w="1322639">
                  <a:extLst>
                    <a:ext uri="{9D8B030D-6E8A-4147-A177-3AD203B41FA5}">
                      <a16:colId xmlns:a16="http://schemas.microsoft.com/office/drawing/2014/main" val="1630417005"/>
                    </a:ext>
                  </a:extLst>
                </a:gridCol>
                <a:gridCol w="1465424">
                  <a:extLst>
                    <a:ext uri="{9D8B030D-6E8A-4147-A177-3AD203B41FA5}">
                      <a16:colId xmlns:a16="http://schemas.microsoft.com/office/drawing/2014/main" val="1905833723"/>
                    </a:ext>
                  </a:extLst>
                </a:gridCol>
                <a:gridCol w="1465424">
                  <a:extLst>
                    <a:ext uri="{9D8B030D-6E8A-4147-A177-3AD203B41FA5}">
                      <a16:colId xmlns:a16="http://schemas.microsoft.com/office/drawing/2014/main" val="993170306"/>
                    </a:ext>
                  </a:extLst>
                </a:gridCol>
                <a:gridCol w="1465424">
                  <a:extLst>
                    <a:ext uri="{9D8B030D-6E8A-4147-A177-3AD203B41FA5}">
                      <a16:colId xmlns:a16="http://schemas.microsoft.com/office/drawing/2014/main" val="1444548073"/>
                    </a:ext>
                  </a:extLst>
                </a:gridCol>
              </a:tblGrid>
              <a:tr h="549240">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Jahr</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Stock price A</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Growth rate</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Stock price B</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Growth rate</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30445613"/>
                  </a:ext>
                </a:extLst>
              </a:tr>
              <a:tr h="285156">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2019</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5</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5</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23208911"/>
                  </a:ext>
                </a:extLst>
              </a:tr>
              <a:tr h="285156">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2020</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10 </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600" b="0" i="0" u="none" strike="noStrike" kern="1200" cap="none" normalizeH="0" baseline="0">
                        <a:ln>
                          <a:noFill/>
                        </a:ln>
                        <a:solidFill>
                          <a:schemeClr val="tx1"/>
                        </a:solidFill>
                        <a:effectLst/>
                        <a:latin typeface="Times New Roman" pitchFamily="18" charset="0"/>
                        <a:ea typeface="+mn-ea"/>
                        <a:cs typeface="+mn-cs"/>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7,5</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600" b="0" i="0" u="none" strike="noStrike" kern="1200" cap="none" normalizeH="0" baseline="0">
                        <a:ln>
                          <a:noFill/>
                        </a:ln>
                        <a:solidFill>
                          <a:schemeClr val="tx1"/>
                        </a:solidFill>
                        <a:effectLst/>
                        <a:latin typeface="Times New Roman" pitchFamily="18" charset="0"/>
                        <a:ea typeface="+mn-ea"/>
                        <a:cs typeface="+mn-cs"/>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59871134"/>
                  </a:ext>
                </a:extLst>
              </a:tr>
              <a:tr h="285156">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mn-lt"/>
                          <a:ea typeface="+mn-ea"/>
                          <a:cs typeface="+mn-cs"/>
                        </a:rPr>
                        <a:t>2021</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10</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600" b="0" i="0" u="none" strike="noStrike" kern="1200" cap="none" normalizeH="0" baseline="0">
                        <a:ln>
                          <a:noFill/>
                        </a:ln>
                        <a:solidFill>
                          <a:schemeClr val="tx1"/>
                        </a:solidFill>
                        <a:effectLst/>
                        <a:latin typeface="Times New Roman" pitchFamily="18" charset="0"/>
                        <a:ea typeface="+mn-ea"/>
                        <a:cs typeface="+mn-cs"/>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kern="1200" cap="none" normalizeH="0" baseline="0">
                          <a:ln>
                            <a:noFill/>
                          </a:ln>
                          <a:solidFill>
                            <a:schemeClr val="tx1"/>
                          </a:solidFill>
                          <a:effectLst/>
                          <a:latin typeface="Times New Roman" pitchFamily="18" charset="0"/>
                          <a:ea typeface="+mn-ea"/>
                          <a:cs typeface="+mn-cs"/>
                        </a:rPr>
                        <a:t>11,25</a:t>
                      </a: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600" b="0" i="0" u="none" strike="noStrike" kern="1200" cap="none" normalizeH="0" baseline="0">
                        <a:ln>
                          <a:noFill/>
                        </a:ln>
                        <a:solidFill>
                          <a:schemeClr val="tx1"/>
                        </a:solidFill>
                        <a:effectLst/>
                        <a:latin typeface="Times New Roman" pitchFamily="18" charset="0"/>
                        <a:ea typeface="+mn-ea"/>
                        <a:cs typeface="+mn-cs"/>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69255879"/>
                  </a:ext>
                </a:extLst>
              </a:tr>
              <a:tr h="504450">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de-DE" sz="1600" b="0" i="0" u="none" strike="noStrike" cap="none" normalizeH="0" baseline="0">
                          <a:ln>
                            <a:noFill/>
                          </a:ln>
                          <a:solidFill>
                            <a:schemeClr val="tx1"/>
                          </a:solidFill>
                          <a:effectLst/>
                          <a:latin typeface="+mn-lt"/>
                          <a:cs typeface="Arial" pitchFamily="34" charset="0"/>
                        </a:rPr>
                        <a:t>Arithmetic Mean</a:t>
                      </a:r>
                      <a:endParaRPr kumimoji="0" lang="de-DE" sz="1600" b="0" i="0" u="none" strike="noStrike" cap="none" normalizeH="0" baseline="0">
                        <a:ln>
                          <a:noFill/>
                        </a:ln>
                        <a:solidFill>
                          <a:schemeClr val="tx1"/>
                        </a:solidFill>
                        <a:effectLst/>
                        <a:latin typeface="+mn-lt"/>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 latinLnBrk="0" hangingPunct="1">
                        <a:lnSpc>
                          <a:spcPct val="100000"/>
                        </a:lnSpc>
                        <a:spcBef>
                          <a:spcPct val="0"/>
                        </a:spcBef>
                        <a:spcAft>
                          <a:spcPct val="0"/>
                        </a:spcAft>
                        <a:buClrTx/>
                        <a:buSzTx/>
                        <a:buFontTx/>
                        <a:buNone/>
                        <a:tabLst/>
                      </a:pPr>
                      <a:endParaRPr kumimoji="0" lang="de-DE" sz="1600" b="0" i="0" u="none" strike="noStrike" cap="none" normalizeH="0" baseline="0">
                        <a:ln>
                          <a:noFill/>
                        </a:ln>
                        <a:solidFill>
                          <a:schemeClr val="tx1"/>
                        </a:solidFill>
                        <a:effectLst/>
                        <a:latin typeface="Times New Roman" pitchFamily="18"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600" b="0" i="0" u="none" strike="noStrike" cap="none" normalizeH="0" baseline="0">
                        <a:ln>
                          <a:noFill/>
                        </a:ln>
                        <a:solidFill>
                          <a:schemeClr val="tx1"/>
                        </a:solidFill>
                        <a:effectLst/>
                        <a:latin typeface="Times New Roman" pitchFamily="18"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600" b="0" i="0" u="none" strike="noStrike" cap="none" normalizeH="0" baseline="0">
                        <a:ln>
                          <a:noFill/>
                        </a:ln>
                        <a:solidFill>
                          <a:schemeClr val="tx1"/>
                        </a:solidFill>
                        <a:effectLst/>
                        <a:latin typeface="Times New Roman" pitchFamily="18"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de-DE" sz="1600" b="0" i="0" u="none" strike="noStrike" cap="none" normalizeH="0" baseline="0">
                        <a:ln>
                          <a:noFill/>
                        </a:ln>
                        <a:solidFill>
                          <a:schemeClr val="tx1"/>
                        </a:solidFill>
                        <a:effectLst/>
                        <a:latin typeface="Times New Roman" pitchFamily="18" charset="0"/>
                      </a:endParaRPr>
                    </a:p>
                  </a:txBody>
                  <a:tcPr marT="45714" marB="45714"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38318531"/>
                  </a:ext>
                </a:extLst>
              </a:tr>
            </a:tbl>
          </a:graphicData>
        </a:graphic>
      </p:graphicFrame>
    </p:spTree>
    <p:extLst>
      <p:ext uri="{BB962C8B-B14F-4D97-AF65-F5344CB8AC3E}">
        <p14:creationId xmlns:p14="http://schemas.microsoft.com/office/powerpoint/2010/main" val="1414836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13</a:t>
            </a:fld>
            <a:endParaRPr lang="de-DE" dirty="0"/>
          </a:p>
        </p:txBody>
      </p:sp>
      <p:sp>
        <p:nvSpPr>
          <p:cNvPr id="4" name="Textfeld 3"/>
          <p:cNvSpPr txBox="1"/>
          <p:nvPr/>
        </p:nvSpPr>
        <p:spPr>
          <a:xfrm>
            <a:off x="1703512" y="13892"/>
            <a:ext cx="8856984" cy="648072"/>
          </a:xfrm>
          <a:prstGeom prst="rect">
            <a:avLst/>
          </a:prstGeom>
          <a:noFill/>
        </p:spPr>
        <p:txBody>
          <a:bodyPr wrap="square" rtlCol="0">
            <a:noAutofit/>
          </a:bodyPr>
          <a:lstStyle/>
          <a:p>
            <a:pPr algn="ctr"/>
            <a:r>
              <a:rPr lang="de-DE" sz="3200"/>
              <a:t>Average growth rate</a:t>
            </a:r>
            <a:endParaRPr lang="de-DE" sz="3200" baseline="30000" dirty="0"/>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7143E70F-60CA-97C0-4E3E-107050B79803}"/>
                  </a:ext>
                </a:extLst>
              </p:cNvPr>
              <p:cNvSpPr txBox="1"/>
              <p:nvPr/>
            </p:nvSpPr>
            <p:spPr>
              <a:xfrm>
                <a:off x="0" y="464574"/>
                <a:ext cx="12192000" cy="3080010"/>
              </a:xfrm>
              <a:prstGeom prst="rect">
                <a:avLst/>
              </a:prstGeom>
              <a:noFill/>
            </p:spPr>
            <p:txBody>
              <a:bodyPr wrap="square" rtlCol="0">
                <a:noAutofit/>
              </a:bodyPr>
              <a:lstStyle/>
              <a:p>
                <a:pPr marL="342900" indent="-342900">
                  <a:buFont typeface="Arial" panose="020B0604020202020204" pitchFamily="34" charset="0"/>
                  <a:buChar char="•"/>
                </a:pPr>
                <a:r>
                  <a:rPr lang="de-DE" sz="2400" b="1"/>
                  <a:t>Suppose, we have a time series </a:t>
                </a:r>
                <a14:m>
                  <m:oMath xmlns:m="http://schemas.openxmlformats.org/officeDocument/2006/math">
                    <m:sSub>
                      <m:sSubPr>
                        <m:ctrlPr>
                          <a:rPr lang="de-DE" sz="2400" i="1" smtClean="0">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b="0" i="1" smtClean="0">
                            <a:solidFill>
                              <a:srgbClr val="000000"/>
                            </a:solidFill>
                            <a:latin typeface="Cambria Math" panose="02040503050406030204" pitchFamily="18" charset="0"/>
                          </a:rPr>
                          <m:t>0</m:t>
                        </m:r>
                      </m:sub>
                    </m:sSub>
                  </m:oMath>
                </a14:m>
                <a:r>
                  <a:rPr lang="de-DE" sz="2400" b="1"/>
                  <a:t>,</a:t>
                </a:r>
                <a:r>
                  <a:rPr lang="de-DE" sz="2400">
                    <a:solidFill>
                      <a:srgbClr val="000000"/>
                    </a:solidFill>
                  </a:rPr>
                  <a:t> </a:t>
                </a:r>
                <a14:m>
                  <m:oMath xmlns:m="http://schemas.openxmlformats.org/officeDocument/2006/math">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b="0" i="1" smtClean="0">
                            <a:solidFill>
                              <a:srgbClr val="000000"/>
                            </a:solidFill>
                            <a:latin typeface="Cambria Math" panose="02040503050406030204" pitchFamily="18" charset="0"/>
                          </a:rPr>
                          <m:t>1</m:t>
                        </m:r>
                      </m:sub>
                    </m:sSub>
                  </m:oMath>
                </a14:m>
                <a:r>
                  <a:rPr lang="de-DE" sz="2400" b="1"/>
                  <a:t>, …</a:t>
                </a:r>
                <a:r>
                  <a:rPr lang="de-DE" sz="2400">
                    <a:solidFill>
                      <a:srgbClr val="000000"/>
                    </a:solidFill>
                  </a:rPr>
                  <a:t> </a:t>
                </a:r>
                <a14:m>
                  <m:oMath xmlns:m="http://schemas.openxmlformats.org/officeDocument/2006/math">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b="0" i="1" smtClean="0">
                            <a:solidFill>
                              <a:srgbClr val="000000"/>
                            </a:solidFill>
                            <a:latin typeface="Cambria Math" panose="02040503050406030204" pitchFamily="18" charset="0"/>
                            <a:ea typeface="Cambria Math" panose="02040503050406030204" pitchFamily="18" charset="0"/>
                          </a:rPr>
                          <m:t>𝑛</m:t>
                        </m:r>
                      </m:sub>
                    </m:sSub>
                  </m:oMath>
                </a14:m>
                <a:r>
                  <a:rPr lang="de-DE" sz="2400" b="1"/>
                  <a:t> then, the average growth rate is calculated via the consideration that we ask: Which constant growth rate over time do we need that</a:t>
                </a:r>
              </a:p>
              <a:p>
                <a:pPr marL="342900" indent="-342900">
                  <a:buFont typeface="Arial" panose="020B0604020202020204" pitchFamily="34" charset="0"/>
                  <a:buChar char="•"/>
                </a:pPr>
                <a:endParaRPr lang="de-DE" sz="2400" b="1"/>
              </a:p>
              <a:p>
                <a:pPr/>
                <a14:m>
                  <m:oMathPara xmlns:m="http://schemas.openxmlformats.org/officeDocument/2006/math">
                    <m:oMathParaPr>
                      <m:jc m:val="centerGroup"/>
                    </m:oMathParaPr>
                    <m:oMath xmlns:m="http://schemas.openxmlformats.org/officeDocument/2006/math">
                      <m:sSup>
                        <m:sSupPr>
                          <m:ctrlPr>
                            <a:rPr lang="de-DE" sz="2400" i="1">
                              <a:solidFill>
                                <a:srgbClr val="000000"/>
                              </a:solidFill>
                              <a:latin typeface="Cambria Math" panose="02040503050406030204" pitchFamily="18" charset="0"/>
                            </a:rPr>
                          </m:ctrlPr>
                        </m:sSupPr>
                        <m:e>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rPr>
                                <m:t>0</m:t>
                              </m:r>
                            </m:sub>
                          </m:sSub>
                          <m:d>
                            <m:dPr>
                              <m:ctrlPr>
                                <a:rPr lang="de-DE" sz="2400" i="1">
                                  <a:solidFill>
                                    <a:srgbClr val="000000"/>
                                  </a:solidFill>
                                  <a:latin typeface="Cambria Math" panose="02040503050406030204" pitchFamily="18" charset="0"/>
                                </a:rPr>
                              </m:ctrlPr>
                            </m:dPr>
                            <m:e>
                              <m:r>
                                <a:rPr lang="de-DE" sz="2400" i="1">
                                  <a:solidFill>
                                    <a:srgbClr val="000000"/>
                                  </a:solidFill>
                                  <a:latin typeface="Cambria Math" panose="02040503050406030204" pitchFamily="18" charset="0"/>
                                </a:rPr>
                                <m:t>1</m:t>
                              </m:r>
                              <m:r>
                                <a:rPr lang="de-DE" sz="2400" b="0" i="1" smtClean="0">
                                  <a:solidFill>
                                    <a:srgbClr val="000000"/>
                                  </a:solidFill>
                                  <a:latin typeface="Cambria Math" panose="02040503050406030204" pitchFamily="18" charset="0"/>
                                </a:rPr>
                                <m:t>+</m:t>
                              </m:r>
                              <m:r>
                                <a:rPr lang="de-DE" sz="2400" b="0" i="1" smtClean="0">
                                  <a:solidFill>
                                    <a:srgbClr val="000000"/>
                                  </a:solidFill>
                                  <a:latin typeface="Cambria Math" panose="02040503050406030204" pitchFamily="18" charset="0"/>
                                </a:rPr>
                                <m:t>𝑔</m:t>
                              </m:r>
                            </m:e>
                          </m:d>
                        </m:e>
                        <m:sup>
                          <m:r>
                            <a:rPr lang="de-DE" sz="2400" b="0" i="1" smtClean="0">
                              <a:solidFill>
                                <a:srgbClr val="000000"/>
                              </a:solidFill>
                              <a:latin typeface="Cambria Math" panose="02040503050406030204" pitchFamily="18" charset="0"/>
                            </a:rPr>
                            <m:t>𝑛</m:t>
                          </m:r>
                        </m:sup>
                      </m:sSup>
                      <m:r>
                        <a:rPr lang="de-DE" sz="2400" b="0" i="1" smtClean="0">
                          <a:solidFill>
                            <a:srgbClr val="000000"/>
                          </a:solidFill>
                          <a:latin typeface="Cambria Math" panose="02040503050406030204" pitchFamily="18" charset="0"/>
                        </a:rPr>
                        <m:t>=</m:t>
                      </m:r>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b="0" i="1" smtClean="0">
                              <a:solidFill>
                                <a:srgbClr val="000000"/>
                              </a:solidFill>
                              <a:latin typeface="Cambria Math" panose="02040503050406030204" pitchFamily="18" charset="0"/>
                            </a:rPr>
                            <m:t>𝑛</m:t>
                          </m:r>
                        </m:sub>
                      </m:sSub>
                    </m:oMath>
                  </m:oMathPara>
                </a14:m>
                <a:endParaRPr lang="de-DE" sz="2400"/>
              </a:p>
              <a:p>
                <a:endParaRPr lang="de-DE" sz="2400"/>
              </a:p>
              <a:p>
                <a:r>
                  <a:rPr lang="de-DE" sz="2400"/>
                  <a:t>→	</a:t>
                </a:r>
                <a:r>
                  <a:rPr lang="de-DE" sz="2400">
                    <a:solidFill>
                      <a:srgbClr val="000000"/>
                    </a:solidFill>
                  </a:rPr>
                  <a:t> </a:t>
                </a:r>
                <a14:m>
                  <m:oMath xmlns:m="http://schemas.openxmlformats.org/officeDocument/2006/math">
                    <m:r>
                      <a:rPr lang="de-DE" sz="2400" i="1">
                        <a:solidFill>
                          <a:srgbClr val="000000"/>
                        </a:solidFill>
                        <a:latin typeface="Cambria Math" panose="02040503050406030204" pitchFamily="18" charset="0"/>
                      </a:rPr>
                      <m:t>𝑔</m:t>
                    </m:r>
                    <m:r>
                      <a:rPr lang="de-DE" sz="2400" b="0" i="1" smtClean="0">
                        <a:solidFill>
                          <a:srgbClr val="000000"/>
                        </a:solidFill>
                        <a:latin typeface="Cambria Math" panose="02040503050406030204" pitchFamily="18" charset="0"/>
                      </a:rPr>
                      <m:t>=</m:t>
                    </m:r>
                    <m:sSup>
                      <m:sSupPr>
                        <m:ctrlPr>
                          <a:rPr lang="de-DE" sz="2400" i="1">
                            <a:solidFill>
                              <a:srgbClr val="000000"/>
                            </a:solidFill>
                            <a:latin typeface="Cambria Math" panose="02040503050406030204" pitchFamily="18" charset="0"/>
                          </a:rPr>
                        </m:ctrlPr>
                      </m:sSupPr>
                      <m:e>
                        <m:d>
                          <m:dPr>
                            <m:ctrlPr>
                              <a:rPr lang="de-DE" sz="2400" i="1" smtClean="0">
                                <a:solidFill>
                                  <a:srgbClr val="000000"/>
                                </a:solidFill>
                                <a:latin typeface="Cambria Math" panose="02040503050406030204" pitchFamily="18" charset="0"/>
                              </a:rPr>
                            </m:ctrlPr>
                          </m:dPr>
                          <m:e>
                            <m:f>
                              <m:fPr>
                                <m:ctrlPr>
                                  <a:rPr lang="de-DE" sz="2400" i="1">
                                    <a:solidFill>
                                      <a:srgbClr val="000000"/>
                                    </a:solidFill>
                                    <a:latin typeface="Cambria Math" panose="02040503050406030204" pitchFamily="18" charset="0"/>
                                  </a:rPr>
                                </m:ctrlPr>
                              </m:fPr>
                              <m:num>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rPr>
                                      <m:t>𝑛</m:t>
                                    </m:r>
                                  </m:sub>
                                </m:sSub>
                              </m:num>
                              <m:den>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rPr>
                                      <m:t>0</m:t>
                                    </m:r>
                                  </m:sub>
                                </m:sSub>
                              </m:den>
                            </m:f>
                          </m:e>
                        </m:d>
                      </m:e>
                      <m:sup>
                        <m:f>
                          <m:fPr>
                            <m:ctrlPr>
                              <a:rPr lang="de-DE" sz="2400" i="1">
                                <a:solidFill>
                                  <a:srgbClr val="000000"/>
                                </a:solidFill>
                                <a:latin typeface="Cambria Math" panose="02040503050406030204" pitchFamily="18" charset="0"/>
                              </a:rPr>
                            </m:ctrlPr>
                          </m:fPr>
                          <m:num>
                            <m:r>
                              <a:rPr lang="de-DE" sz="2400" b="0" i="1" smtClean="0">
                                <a:solidFill>
                                  <a:srgbClr val="000000"/>
                                </a:solidFill>
                                <a:latin typeface="Cambria Math" panose="02040503050406030204" pitchFamily="18" charset="0"/>
                              </a:rPr>
                              <m:t>1</m:t>
                            </m:r>
                          </m:num>
                          <m:den>
                            <m:r>
                              <a:rPr lang="de-DE" sz="2400" b="0" i="1" smtClean="0">
                                <a:solidFill>
                                  <a:srgbClr val="000000"/>
                                </a:solidFill>
                                <a:latin typeface="Cambria Math" panose="02040503050406030204" pitchFamily="18" charset="0"/>
                              </a:rPr>
                              <m:t>𝑛</m:t>
                            </m:r>
                          </m:den>
                        </m:f>
                      </m:sup>
                    </m:sSup>
                    <m:r>
                      <a:rPr lang="de-DE" sz="2400" b="0" i="1" smtClean="0">
                        <a:solidFill>
                          <a:srgbClr val="000000"/>
                        </a:solidFill>
                        <a:latin typeface="Cambria Math" panose="02040503050406030204" pitchFamily="18" charset="0"/>
                      </a:rPr>
                      <m:t>−1=</m:t>
                    </m:r>
                    <m:sSup>
                      <m:sSupPr>
                        <m:ctrlPr>
                          <a:rPr lang="de-DE" sz="2400" i="1">
                            <a:solidFill>
                              <a:srgbClr val="000000"/>
                            </a:solidFill>
                            <a:latin typeface="Cambria Math" panose="02040503050406030204" pitchFamily="18" charset="0"/>
                          </a:rPr>
                        </m:ctrlPr>
                      </m:sSupPr>
                      <m:e>
                        <m:d>
                          <m:dPr>
                            <m:ctrlPr>
                              <a:rPr lang="de-DE" sz="2400" i="1">
                                <a:solidFill>
                                  <a:srgbClr val="000000"/>
                                </a:solidFill>
                                <a:latin typeface="Cambria Math" panose="02040503050406030204" pitchFamily="18" charset="0"/>
                              </a:rPr>
                            </m:ctrlPr>
                          </m:dPr>
                          <m:e>
                            <m:f>
                              <m:fPr>
                                <m:ctrlPr>
                                  <a:rPr lang="de-DE" sz="2400" i="1">
                                    <a:solidFill>
                                      <a:srgbClr val="000000"/>
                                    </a:solidFill>
                                    <a:latin typeface="Cambria Math" panose="02040503050406030204" pitchFamily="18" charset="0"/>
                                  </a:rPr>
                                </m:ctrlPr>
                              </m:fPr>
                              <m:num>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rPr>
                                      <m:t>𝑛</m:t>
                                    </m:r>
                                  </m:sub>
                                </m:sSub>
                              </m:num>
                              <m:den>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b="0" i="1" smtClean="0">
                                        <a:solidFill>
                                          <a:srgbClr val="000000"/>
                                        </a:solidFill>
                                        <a:latin typeface="Cambria Math" panose="02040503050406030204" pitchFamily="18" charset="0"/>
                                        <a:ea typeface="Cambria Math" panose="02040503050406030204" pitchFamily="18" charset="0"/>
                                      </a:rPr>
                                      <m:t>𝑛</m:t>
                                    </m:r>
                                    <m:r>
                                      <a:rPr lang="de-DE" sz="2400" b="0" i="1" smtClean="0">
                                        <a:solidFill>
                                          <a:srgbClr val="000000"/>
                                        </a:solidFill>
                                        <a:latin typeface="Cambria Math" panose="02040503050406030204" pitchFamily="18" charset="0"/>
                                        <a:ea typeface="Cambria Math" panose="02040503050406030204" pitchFamily="18" charset="0"/>
                                      </a:rPr>
                                      <m:t>−1</m:t>
                                    </m:r>
                                  </m:sub>
                                </m:sSub>
                              </m:den>
                            </m:f>
                            <m:r>
                              <a:rPr lang="de-DE" sz="2400" i="1" smtClean="0">
                                <a:solidFill>
                                  <a:srgbClr val="000000"/>
                                </a:solidFill>
                                <a:latin typeface="Cambria Math" panose="02040503050406030204" pitchFamily="18" charset="0"/>
                              </a:rPr>
                              <m:t>∙</m:t>
                            </m:r>
                            <m:f>
                              <m:fPr>
                                <m:ctrlPr>
                                  <a:rPr lang="de-DE" sz="2400" i="1">
                                    <a:solidFill>
                                      <a:srgbClr val="000000"/>
                                    </a:solidFill>
                                    <a:latin typeface="Cambria Math" panose="02040503050406030204" pitchFamily="18" charset="0"/>
                                  </a:rPr>
                                </m:ctrlPr>
                              </m:fPr>
                              <m:num>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ea typeface="Cambria Math" panose="02040503050406030204" pitchFamily="18" charset="0"/>
                                      </a:rPr>
                                      <m:t>𝑛</m:t>
                                    </m:r>
                                    <m:r>
                                      <a:rPr lang="de-DE" sz="2400" i="1">
                                        <a:solidFill>
                                          <a:srgbClr val="000000"/>
                                        </a:solidFill>
                                        <a:latin typeface="Cambria Math" panose="02040503050406030204" pitchFamily="18" charset="0"/>
                                        <a:ea typeface="Cambria Math" panose="02040503050406030204" pitchFamily="18" charset="0"/>
                                      </a:rPr>
                                      <m:t>−1</m:t>
                                    </m:r>
                                  </m:sub>
                                </m:sSub>
                              </m:num>
                              <m:den>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ea typeface="Cambria Math" panose="02040503050406030204" pitchFamily="18" charset="0"/>
                                      </a:rPr>
                                      <m:t>𝑛</m:t>
                                    </m:r>
                                    <m:r>
                                      <a:rPr lang="de-DE" sz="2400" i="1">
                                        <a:solidFill>
                                          <a:srgbClr val="000000"/>
                                        </a:solidFill>
                                        <a:latin typeface="Cambria Math" panose="02040503050406030204" pitchFamily="18" charset="0"/>
                                        <a:ea typeface="Cambria Math" panose="02040503050406030204" pitchFamily="18" charset="0"/>
                                      </a:rPr>
                                      <m:t>−2</m:t>
                                    </m:r>
                                  </m:sub>
                                </m:sSub>
                              </m:den>
                            </m:f>
                            <m:r>
                              <a:rPr lang="de-DE" sz="2400" i="1">
                                <a:solidFill>
                                  <a:srgbClr val="000000"/>
                                </a:solidFill>
                                <a:latin typeface="Cambria Math" panose="02040503050406030204" pitchFamily="18" charset="0"/>
                              </a:rPr>
                              <m:t>∙</m:t>
                            </m:r>
                            <m:r>
                              <a:rPr lang="de-DE" sz="2400" b="0" i="1" smtClean="0">
                                <a:solidFill>
                                  <a:srgbClr val="000000"/>
                                </a:solidFill>
                                <a:latin typeface="Cambria Math" panose="02040503050406030204" pitchFamily="18" charset="0"/>
                              </a:rPr>
                              <m:t> .. .  </m:t>
                            </m:r>
                            <m:r>
                              <a:rPr lang="de-DE" sz="2400" i="1">
                                <a:solidFill>
                                  <a:srgbClr val="000000"/>
                                </a:solidFill>
                                <a:latin typeface="Cambria Math" panose="02040503050406030204" pitchFamily="18" charset="0"/>
                              </a:rPr>
                              <m:t>∙</m:t>
                            </m:r>
                            <m:f>
                              <m:fPr>
                                <m:ctrlPr>
                                  <a:rPr lang="de-DE" sz="2400" i="1">
                                    <a:solidFill>
                                      <a:srgbClr val="000000"/>
                                    </a:solidFill>
                                    <a:latin typeface="Cambria Math" panose="02040503050406030204" pitchFamily="18" charset="0"/>
                                  </a:rPr>
                                </m:ctrlPr>
                              </m:fPr>
                              <m:num>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b="0" i="1" smtClean="0">
                                        <a:solidFill>
                                          <a:srgbClr val="000000"/>
                                        </a:solidFill>
                                        <a:latin typeface="Cambria Math" panose="02040503050406030204" pitchFamily="18" charset="0"/>
                                        <a:ea typeface="Cambria Math" panose="02040503050406030204" pitchFamily="18" charset="0"/>
                                      </a:rPr>
                                      <m:t>1</m:t>
                                    </m:r>
                                  </m:sub>
                                </m:sSub>
                              </m:num>
                              <m:den>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rPr>
                                      <m:t>0</m:t>
                                    </m:r>
                                  </m:sub>
                                </m:sSub>
                              </m:den>
                            </m:f>
                          </m:e>
                        </m:d>
                      </m:e>
                      <m:sup>
                        <m:f>
                          <m:fPr>
                            <m:ctrlPr>
                              <a:rPr lang="de-DE" sz="2400" i="1">
                                <a:solidFill>
                                  <a:srgbClr val="000000"/>
                                </a:solidFill>
                                <a:latin typeface="Cambria Math" panose="02040503050406030204" pitchFamily="18" charset="0"/>
                              </a:rPr>
                            </m:ctrlPr>
                          </m:fPr>
                          <m:num>
                            <m:r>
                              <a:rPr lang="de-DE" sz="2400" i="1">
                                <a:solidFill>
                                  <a:srgbClr val="000000"/>
                                </a:solidFill>
                                <a:latin typeface="Cambria Math" panose="02040503050406030204" pitchFamily="18" charset="0"/>
                              </a:rPr>
                              <m:t>1</m:t>
                            </m:r>
                          </m:num>
                          <m:den>
                            <m:r>
                              <a:rPr lang="de-DE" sz="2400" i="1">
                                <a:solidFill>
                                  <a:srgbClr val="000000"/>
                                </a:solidFill>
                                <a:latin typeface="Cambria Math" panose="02040503050406030204" pitchFamily="18" charset="0"/>
                              </a:rPr>
                              <m:t>𝑛</m:t>
                            </m:r>
                          </m:den>
                        </m:f>
                      </m:sup>
                    </m:sSup>
                    <m:r>
                      <a:rPr lang="de-DE" sz="2400" i="1">
                        <a:solidFill>
                          <a:srgbClr val="000000"/>
                        </a:solidFill>
                        <a:latin typeface="Cambria Math" panose="02040503050406030204" pitchFamily="18" charset="0"/>
                      </a:rPr>
                      <m:t>−1</m:t>
                    </m:r>
                  </m:oMath>
                </a14:m>
                <a:endParaRPr lang="de-DE" sz="2400"/>
              </a:p>
              <a:p>
                <a:endParaRPr lang="de-DE" sz="2400"/>
              </a:p>
              <a:p>
                <a:r>
                  <a:rPr lang="de-DE" sz="2400"/>
                  <a:t>→	The average growth factor (1 + growth rate) is the geometric mean of the growth factors of 	every period.</a:t>
                </a:r>
              </a:p>
              <a:p>
                <a:endParaRPr lang="de-DE" sz="2400"/>
              </a:p>
              <a:p>
                <a:endParaRPr lang="de-DE" sz="2400"/>
              </a:p>
            </p:txBody>
          </p:sp>
        </mc:Choice>
        <mc:Fallback xmlns="">
          <p:sp>
            <p:nvSpPr>
              <p:cNvPr id="2" name="Textfeld 1">
                <a:extLst>
                  <a:ext uri="{FF2B5EF4-FFF2-40B4-BE49-F238E27FC236}">
                    <a16:creationId xmlns:a16="http://schemas.microsoft.com/office/drawing/2014/main" id="{7143E70F-60CA-97C0-4E3E-107050B79803}"/>
                  </a:ext>
                </a:extLst>
              </p:cNvPr>
              <p:cNvSpPr txBox="1">
                <a:spLocks noRot="1" noChangeAspect="1" noMove="1" noResize="1" noEditPoints="1" noAdjustHandles="1" noChangeArrowheads="1" noChangeShapeType="1" noTextEdit="1"/>
              </p:cNvSpPr>
              <p:nvPr/>
            </p:nvSpPr>
            <p:spPr>
              <a:xfrm>
                <a:off x="0" y="464574"/>
                <a:ext cx="12192000" cy="3080010"/>
              </a:xfrm>
              <a:prstGeom prst="rect">
                <a:avLst/>
              </a:prstGeom>
              <a:blipFill>
                <a:blip r:embed="rId2"/>
                <a:stretch>
                  <a:fillRect l="-750" t="-1584" r="-1250" b="-29307"/>
                </a:stretch>
              </a:blipFill>
            </p:spPr>
            <p:txBody>
              <a:bodyPr/>
              <a:lstStyle/>
              <a:p>
                <a:r>
                  <a:rPr lang="de-DE">
                    <a:noFill/>
                  </a:rPr>
                  <a:t> </a:t>
                </a:r>
              </a:p>
            </p:txBody>
          </p:sp>
        </mc:Fallback>
      </mc:AlternateContent>
      <p:sp>
        <p:nvSpPr>
          <p:cNvPr id="5" name="Rechteck 4">
            <a:extLst>
              <a:ext uri="{FF2B5EF4-FFF2-40B4-BE49-F238E27FC236}">
                <a16:creationId xmlns:a16="http://schemas.microsoft.com/office/drawing/2014/main" id="{3042CD05-9424-D4EB-58C3-102DC708A53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9ABE1797-2702-AB0C-DC36-CF4D6660B939}"/>
                  </a:ext>
                </a:extLst>
              </p:cNvPr>
              <p:cNvSpPr txBox="1"/>
              <p:nvPr/>
            </p:nvSpPr>
            <p:spPr>
              <a:xfrm>
                <a:off x="-10160" y="4463231"/>
                <a:ext cx="8689605" cy="1993309"/>
              </a:xfrm>
              <a:prstGeom prst="rect">
                <a:avLst/>
              </a:prstGeom>
              <a:noFill/>
            </p:spPr>
            <p:txBody>
              <a:bodyPr wrap="square" rtlCol="0">
                <a:noAutofit/>
              </a:bodyPr>
              <a:lstStyle/>
              <a:p>
                <a:r>
                  <a:rPr lang="de-DE" sz="2400"/>
                  <a:t>The forecasting value in time </a:t>
                </a:r>
                <a14:m>
                  <m:oMath xmlns:m="http://schemas.openxmlformats.org/officeDocument/2006/math">
                    <m:r>
                      <m:rPr>
                        <m:sty m:val="p"/>
                      </m:rPr>
                      <a:rPr lang="de-DE" sz="2400" b="0" i="0" smtClean="0">
                        <a:solidFill>
                          <a:srgbClr val="000000"/>
                        </a:solidFill>
                        <a:latin typeface="Cambria Math" panose="02040503050406030204" pitchFamily="18" charset="0"/>
                        <a:ea typeface="Cambria Math" panose="02040503050406030204" pitchFamily="18" charset="0"/>
                      </a:rPr>
                      <m:t>t</m:t>
                    </m:r>
                    <m:r>
                      <a:rPr lang="de-DE" sz="2400" b="0" i="0" smtClean="0">
                        <a:solidFill>
                          <a:srgbClr val="000000"/>
                        </a:solidFill>
                        <a:latin typeface="Cambria Math" panose="02040503050406030204" pitchFamily="18" charset="0"/>
                        <a:ea typeface="Cambria Math" panose="02040503050406030204" pitchFamily="18" charset="0"/>
                      </a:rPr>
                      <m:t>=</m:t>
                    </m:r>
                    <m:r>
                      <a:rPr lang="de-DE" sz="2400" i="1" smtClean="0">
                        <a:solidFill>
                          <a:srgbClr val="000000"/>
                        </a:solidFill>
                        <a:latin typeface="Cambria Math" panose="02040503050406030204" pitchFamily="18" charset="0"/>
                        <a:ea typeface="Cambria Math" panose="02040503050406030204" pitchFamily="18" charset="0"/>
                      </a:rPr>
                      <m:t>𝑛</m:t>
                    </m:r>
                    <m:r>
                      <a:rPr lang="de-DE" sz="2400" b="0" i="1" smtClean="0">
                        <a:solidFill>
                          <a:srgbClr val="000000"/>
                        </a:solidFill>
                        <a:latin typeface="Cambria Math" panose="02040503050406030204" pitchFamily="18" charset="0"/>
                        <a:ea typeface="Cambria Math" panose="02040503050406030204" pitchFamily="18" charset="0"/>
                      </a:rPr>
                      <m:t>+</m:t>
                    </m:r>
                    <m:r>
                      <a:rPr lang="de-DE" sz="2400" i="1" smtClean="0">
                        <a:solidFill>
                          <a:srgbClr val="000000"/>
                        </a:solidFill>
                        <a:latin typeface="Cambria Math" panose="02040503050406030204" pitchFamily="18" charset="0"/>
                        <a:ea typeface="Cambria Math" panose="02040503050406030204" pitchFamily="18" charset="0"/>
                      </a:rPr>
                      <m:t>1</m:t>
                    </m:r>
                  </m:oMath>
                </a14:m>
                <a:r>
                  <a:rPr lang="de-DE" sz="2400"/>
                  <a:t> is then calculated by</a:t>
                </a:r>
              </a:p>
              <a:p>
                <a:endParaRPr lang="de-DE" sz="2400"/>
              </a:p>
              <a:p>
                <a:pPr/>
                <a14:m>
                  <m:oMathPara xmlns:m="http://schemas.openxmlformats.org/officeDocument/2006/math">
                    <m:oMathParaPr>
                      <m:jc m:val="centerGroup"/>
                    </m:oMathParaPr>
                    <m:oMath xmlns:m="http://schemas.openxmlformats.org/officeDocument/2006/math">
                      <m:sSub>
                        <m:sSubPr>
                          <m:ctrlPr>
                            <a:rPr lang="de-DE" sz="2400" i="1" smtClean="0">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r>
                            <a:rPr lang="de-DE" sz="2400" i="1">
                              <a:solidFill>
                                <a:srgbClr val="000000"/>
                              </a:solidFill>
                              <a:latin typeface="Cambria Math" panose="02040503050406030204" pitchFamily="18" charset="0"/>
                            </a:rPr>
                            <m:t>+1</m:t>
                          </m:r>
                        </m:sub>
                      </m:sSub>
                      <m:r>
                        <a:rPr lang="de-DE" sz="2400" b="0" i="1" smtClean="0">
                          <a:solidFill>
                            <a:srgbClr val="000000"/>
                          </a:solidFill>
                          <a:latin typeface="Cambria Math" panose="02040503050406030204" pitchFamily="18" charset="0"/>
                        </a:rPr>
                        <m:t>=(1+</m:t>
                      </m:r>
                      <m:r>
                        <a:rPr lang="de-DE" sz="2400" b="0" i="1" smtClean="0">
                          <a:solidFill>
                            <a:srgbClr val="000000"/>
                          </a:solidFill>
                          <a:latin typeface="Cambria Math" panose="02040503050406030204" pitchFamily="18" charset="0"/>
                        </a:rPr>
                        <m:t>𝑔</m:t>
                      </m:r>
                      <m:r>
                        <a:rPr lang="de-DE" sz="2400" b="0" i="1" smtClean="0">
                          <a:solidFill>
                            <a:srgbClr val="000000"/>
                          </a:solidFill>
                          <a:latin typeface="Cambria Math" panose="02040503050406030204" pitchFamily="18" charset="0"/>
                        </a:rPr>
                        <m:t>)</m:t>
                      </m:r>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rPr>
                            <m:t>𝑛</m:t>
                          </m:r>
                        </m:sub>
                      </m:sSub>
                    </m:oMath>
                  </m:oMathPara>
                </a14:m>
                <a:endParaRPr lang="de-DE" sz="2400"/>
              </a:p>
              <a:p>
                <a:r>
                  <a:rPr lang="de-DE" sz="2400"/>
                  <a:t>or for </a:t>
                </a:r>
                <a14:m>
                  <m:oMath xmlns:m="http://schemas.openxmlformats.org/officeDocument/2006/math">
                    <m:r>
                      <m:rPr>
                        <m:sty m:val="p"/>
                      </m:rPr>
                      <a:rPr lang="de-DE" sz="2400" b="0" i="0" smtClean="0">
                        <a:solidFill>
                          <a:srgbClr val="000000"/>
                        </a:solidFill>
                        <a:latin typeface="Cambria Math" panose="02040503050406030204" pitchFamily="18" charset="0"/>
                        <a:ea typeface="Cambria Math" panose="02040503050406030204" pitchFamily="18" charset="0"/>
                      </a:rPr>
                      <m:t>t</m:t>
                    </m:r>
                    <m:r>
                      <a:rPr lang="de-DE" sz="2400" b="0" i="0" smtClean="0">
                        <a:solidFill>
                          <a:srgbClr val="000000"/>
                        </a:solidFill>
                        <a:latin typeface="Cambria Math" panose="02040503050406030204" pitchFamily="18" charset="0"/>
                        <a:ea typeface="Cambria Math" panose="02040503050406030204" pitchFamily="18" charset="0"/>
                      </a:rPr>
                      <m:t>=</m:t>
                    </m:r>
                    <m:r>
                      <a:rPr lang="de-DE" sz="2400" i="1" smtClean="0">
                        <a:solidFill>
                          <a:srgbClr val="000000"/>
                        </a:solidFill>
                        <a:latin typeface="Cambria Math" panose="02040503050406030204" pitchFamily="18" charset="0"/>
                        <a:ea typeface="Cambria Math" panose="02040503050406030204" pitchFamily="18" charset="0"/>
                      </a:rPr>
                      <m:t>𝑛</m:t>
                    </m:r>
                    <m:r>
                      <a:rPr lang="de-DE" sz="2400" b="0" i="1" smtClean="0">
                        <a:solidFill>
                          <a:srgbClr val="000000"/>
                        </a:solidFill>
                        <a:latin typeface="Cambria Math" panose="02040503050406030204" pitchFamily="18" charset="0"/>
                        <a:ea typeface="Cambria Math" panose="02040503050406030204" pitchFamily="18" charset="0"/>
                      </a:rPr>
                      <m:t>+</m:t>
                    </m:r>
                    <m:r>
                      <a:rPr lang="de-DE" sz="2400" b="0" i="1" smtClean="0">
                        <a:solidFill>
                          <a:srgbClr val="000000"/>
                        </a:solidFill>
                        <a:latin typeface="Cambria Math" panose="02040503050406030204" pitchFamily="18" charset="0"/>
                        <a:ea typeface="Cambria Math" panose="02040503050406030204" pitchFamily="18" charset="0"/>
                      </a:rPr>
                      <m:t>𝑘</m:t>
                    </m:r>
                  </m:oMath>
                </a14:m>
                <a:endParaRPr lang="de-DE" sz="2400" dirty="0"/>
              </a:p>
              <a:p>
                <a:pPr/>
                <a14:m>
                  <m:oMathPara xmlns:m="http://schemas.openxmlformats.org/officeDocument/2006/math">
                    <m:oMathParaPr>
                      <m:jc m:val="centerGroup"/>
                    </m:oMathParaPr>
                    <m:oMath xmlns:m="http://schemas.openxmlformats.org/officeDocument/2006/math">
                      <m:sSub>
                        <m:sSubPr>
                          <m:ctrlPr>
                            <a:rPr lang="de-DE" sz="2400" i="1" smtClean="0">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r>
                            <a:rPr lang="de-DE" sz="2400" i="1">
                              <a:solidFill>
                                <a:srgbClr val="000000"/>
                              </a:solidFill>
                              <a:latin typeface="Cambria Math" panose="02040503050406030204" pitchFamily="18" charset="0"/>
                            </a:rPr>
                            <m:t>+</m:t>
                          </m:r>
                          <m:r>
                            <a:rPr lang="de-DE" sz="2400" b="0" i="1" smtClean="0">
                              <a:solidFill>
                                <a:srgbClr val="000000"/>
                              </a:solidFill>
                              <a:latin typeface="Cambria Math" panose="02040503050406030204" pitchFamily="18" charset="0"/>
                            </a:rPr>
                            <m:t>𝑘</m:t>
                          </m:r>
                        </m:sub>
                      </m:sSub>
                      <m:r>
                        <a:rPr lang="de-DE" sz="2400" b="0" i="1" smtClean="0">
                          <a:solidFill>
                            <a:srgbClr val="000000"/>
                          </a:solidFill>
                          <a:latin typeface="Cambria Math" panose="02040503050406030204" pitchFamily="18" charset="0"/>
                        </a:rPr>
                        <m:t>=</m:t>
                      </m:r>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rPr>
                            <m:t>𝑛</m:t>
                          </m:r>
                        </m:sub>
                      </m:sSub>
                      <m:sSup>
                        <m:sSupPr>
                          <m:ctrlPr>
                            <a:rPr lang="de-DE" sz="2400" i="1">
                              <a:solidFill>
                                <a:srgbClr val="000000"/>
                              </a:solidFill>
                              <a:latin typeface="Cambria Math" panose="02040503050406030204" pitchFamily="18" charset="0"/>
                            </a:rPr>
                          </m:ctrlPr>
                        </m:sSupPr>
                        <m:e>
                          <m:d>
                            <m:dPr>
                              <m:ctrlPr>
                                <a:rPr lang="de-DE" sz="2400" i="1">
                                  <a:solidFill>
                                    <a:srgbClr val="000000"/>
                                  </a:solidFill>
                                  <a:latin typeface="Cambria Math" panose="02040503050406030204" pitchFamily="18" charset="0"/>
                                </a:rPr>
                              </m:ctrlPr>
                            </m:dPr>
                            <m:e>
                              <m:r>
                                <a:rPr lang="de-DE" sz="2400" b="0" i="1" smtClean="0">
                                  <a:solidFill>
                                    <a:srgbClr val="000000"/>
                                  </a:solidFill>
                                  <a:latin typeface="Cambria Math" panose="02040503050406030204" pitchFamily="18" charset="0"/>
                                </a:rPr>
                                <m:t>1+</m:t>
                              </m:r>
                              <m:r>
                                <a:rPr lang="de-DE" sz="2400" b="0" i="1" smtClean="0">
                                  <a:solidFill>
                                    <a:srgbClr val="000000"/>
                                  </a:solidFill>
                                  <a:latin typeface="Cambria Math" panose="02040503050406030204" pitchFamily="18" charset="0"/>
                                </a:rPr>
                                <m:t>𝑔</m:t>
                              </m:r>
                            </m:e>
                          </m:d>
                        </m:e>
                        <m:sup>
                          <m:r>
                            <a:rPr lang="de-DE" sz="2400" b="0" i="1" smtClean="0">
                              <a:solidFill>
                                <a:srgbClr val="000000"/>
                              </a:solidFill>
                              <a:latin typeface="Cambria Math" panose="02040503050406030204" pitchFamily="18" charset="0"/>
                            </a:rPr>
                            <m:t>𝑘</m:t>
                          </m:r>
                        </m:sup>
                      </m:sSup>
                    </m:oMath>
                  </m:oMathPara>
                </a14:m>
                <a:endParaRPr lang="de-DE" sz="2400" dirty="0"/>
              </a:p>
            </p:txBody>
          </p:sp>
        </mc:Choice>
        <mc:Fallback xmlns="">
          <p:sp>
            <p:nvSpPr>
              <p:cNvPr id="6" name="Textfeld 5">
                <a:extLst>
                  <a:ext uri="{FF2B5EF4-FFF2-40B4-BE49-F238E27FC236}">
                    <a16:creationId xmlns:a16="http://schemas.microsoft.com/office/drawing/2014/main" id="{9ABE1797-2702-AB0C-DC36-CF4D6660B939}"/>
                  </a:ext>
                </a:extLst>
              </p:cNvPr>
              <p:cNvSpPr txBox="1">
                <a:spLocks noRot="1" noChangeAspect="1" noMove="1" noResize="1" noEditPoints="1" noAdjustHandles="1" noChangeArrowheads="1" noChangeShapeType="1" noTextEdit="1"/>
              </p:cNvSpPr>
              <p:nvPr/>
            </p:nvSpPr>
            <p:spPr>
              <a:xfrm>
                <a:off x="-10160" y="4463231"/>
                <a:ext cx="8689605" cy="1993309"/>
              </a:xfrm>
              <a:prstGeom prst="rect">
                <a:avLst/>
              </a:prstGeom>
              <a:blipFill>
                <a:blip r:embed="rId3"/>
                <a:stretch>
                  <a:fillRect l="-1052" t="-2446"/>
                </a:stretch>
              </a:blipFill>
            </p:spPr>
            <p:txBody>
              <a:bodyPr/>
              <a:lstStyle/>
              <a:p>
                <a:r>
                  <a:rPr lang="de-DE">
                    <a:noFill/>
                  </a:rPr>
                  <a:t> </a:t>
                </a:r>
              </a:p>
            </p:txBody>
          </p:sp>
        </mc:Fallback>
      </mc:AlternateContent>
    </p:spTree>
    <p:extLst>
      <p:ext uri="{BB962C8B-B14F-4D97-AF65-F5344CB8AC3E}">
        <p14:creationId xmlns:p14="http://schemas.microsoft.com/office/powerpoint/2010/main" val="1340160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14</a:t>
            </a:fld>
            <a:endParaRPr lang="de-DE" dirty="0"/>
          </a:p>
        </p:txBody>
      </p:sp>
      <p:sp>
        <p:nvSpPr>
          <p:cNvPr id="4" name="Textfeld 3"/>
          <p:cNvSpPr txBox="1"/>
          <p:nvPr/>
        </p:nvSpPr>
        <p:spPr>
          <a:xfrm>
            <a:off x="1703512" y="13892"/>
            <a:ext cx="8856984" cy="648072"/>
          </a:xfrm>
          <a:prstGeom prst="rect">
            <a:avLst/>
          </a:prstGeom>
          <a:noFill/>
        </p:spPr>
        <p:txBody>
          <a:bodyPr wrap="square" rtlCol="0">
            <a:noAutofit/>
          </a:bodyPr>
          <a:lstStyle/>
          <a:p>
            <a:pPr algn="ctr"/>
            <a:r>
              <a:rPr lang="de-DE" sz="3200"/>
              <a:t>Average growth rate</a:t>
            </a:r>
          </a:p>
        </p:txBody>
      </p:sp>
      <p:sp>
        <p:nvSpPr>
          <p:cNvPr id="5" name="Rechteck 4">
            <a:extLst>
              <a:ext uri="{FF2B5EF4-FFF2-40B4-BE49-F238E27FC236}">
                <a16:creationId xmlns:a16="http://schemas.microsoft.com/office/drawing/2014/main" id="{3042CD05-9424-D4EB-58C3-102DC708A53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
        <p:nvSpPr>
          <p:cNvPr id="6" name="Textfeld 5">
            <a:extLst>
              <a:ext uri="{FF2B5EF4-FFF2-40B4-BE49-F238E27FC236}">
                <a16:creationId xmlns:a16="http://schemas.microsoft.com/office/drawing/2014/main" id="{CD7CDD2B-FE11-F4A3-628D-BEFB43A13036}"/>
              </a:ext>
            </a:extLst>
          </p:cNvPr>
          <p:cNvSpPr txBox="1"/>
          <p:nvPr/>
        </p:nvSpPr>
        <p:spPr>
          <a:xfrm>
            <a:off x="0" y="648679"/>
            <a:ext cx="12192000" cy="1982392"/>
          </a:xfrm>
          <a:prstGeom prst="rect">
            <a:avLst/>
          </a:prstGeom>
          <a:noFill/>
        </p:spPr>
        <p:txBody>
          <a:bodyPr wrap="square" rtlCol="0">
            <a:noAutofit/>
          </a:bodyPr>
          <a:lstStyle/>
          <a:p>
            <a:pPr marL="457200" indent="-457200">
              <a:buFont typeface="+mj-lt"/>
              <a:buAutoNum type="alphaLcParenR"/>
            </a:pPr>
            <a:r>
              <a:rPr lang="de-DE" sz="2400"/>
              <a:t>Calculate via the quaterly average growth rate the forecasting values of 2023q1-q4</a:t>
            </a:r>
          </a:p>
          <a:p>
            <a:pPr marL="457200" indent="-457200">
              <a:buFont typeface="+mj-lt"/>
              <a:buAutoNum type="alphaLcParenR"/>
            </a:pPr>
            <a:endParaRPr lang="de-DE" sz="2400"/>
          </a:p>
          <a:p>
            <a:pPr marL="457200" indent="-457200">
              <a:buFont typeface="+mj-lt"/>
              <a:buAutoNum type="alphaLcParenR"/>
            </a:pPr>
            <a:r>
              <a:rPr lang="de-DE" sz="2400"/>
              <a:t>Calculate the historical „trended“ data by applying the average quaterly average growth rate starting with the revenue of  2018q1</a:t>
            </a:r>
          </a:p>
          <a:p>
            <a:pPr marL="457200" indent="-457200">
              <a:buFont typeface="+mj-lt"/>
              <a:buAutoNum type="alphaLcParenR"/>
            </a:pPr>
            <a:endParaRPr lang="de-DE" sz="2400"/>
          </a:p>
          <a:p>
            <a:pPr marL="457200" indent="-457200">
              <a:buFont typeface="+mj-lt"/>
              <a:buAutoNum type="alphaLcParenR"/>
            </a:pPr>
            <a:r>
              <a:rPr lang="de-DE" sz="2400"/>
              <a:t>Calculate the aggregate revenue per year and calculate subsequently via the annual growth rate the forecasting value of the year 2023. Compare this result with the value for 2023 you obtain by aggregation of the quaterly data calculated in (a)</a:t>
            </a:r>
          </a:p>
          <a:p>
            <a:pPr marL="457200" indent="-457200">
              <a:buFont typeface="+mj-lt"/>
              <a:buAutoNum type="alphaLcParenR"/>
            </a:pPr>
            <a:endParaRPr lang="de-DE" sz="2400"/>
          </a:p>
          <a:p>
            <a:pPr marL="457200" indent="-457200">
              <a:buFont typeface="+mj-lt"/>
              <a:buAutoNum type="alphaLcParenR"/>
            </a:pPr>
            <a:endParaRPr lang="de-DE" sz="2400"/>
          </a:p>
          <a:p>
            <a:endParaRPr lang="en-US" sz="2400"/>
          </a:p>
          <a:p>
            <a:endParaRPr lang="en-US" sz="2400"/>
          </a:p>
          <a:p>
            <a:endParaRPr lang="de-DE" sz="2400" dirty="0"/>
          </a:p>
          <a:p>
            <a:endParaRPr lang="de-DE" sz="2400" dirty="0"/>
          </a:p>
          <a:p>
            <a:endParaRPr lang="de-DE" sz="2400" dirty="0"/>
          </a:p>
        </p:txBody>
      </p:sp>
    </p:spTree>
    <p:extLst>
      <p:ext uri="{BB962C8B-B14F-4D97-AF65-F5344CB8AC3E}">
        <p14:creationId xmlns:p14="http://schemas.microsoft.com/office/powerpoint/2010/main" val="3150358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15</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Average growth rate</a:t>
            </a:r>
          </a:p>
        </p:txBody>
      </p:sp>
      <p:sp>
        <p:nvSpPr>
          <p:cNvPr id="2" name="Textfeld 1">
            <a:extLst>
              <a:ext uri="{FF2B5EF4-FFF2-40B4-BE49-F238E27FC236}">
                <a16:creationId xmlns:a16="http://schemas.microsoft.com/office/drawing/2014/main" id="{7143E70F-60CA-97C0-4E3E-107050B79803}"/>
              </a:ext>
            </a:extLst>
          </p:cNvPr>
          <p:cNvSpPr txBox="1"/>
          <p:nvPr/>
        </p:nvSpPr>
        <p:spPr>
          <a:xfrm>
            <a:off x="0" y="648679"/>
            <a:ext cx="12192000" cy="881215"/>
          </a:xfrm>
          <a:prstGeom prst="rect">
            <a:avLst/>
          </a:prstGeom>
          <a:noFill/>
        </p:spPr>
        <p:txBody>
          <a:bodyPr wrap="square" rtlCol="0">
            <a:noAutofit/>
          </a:bodyPr>
          <a:lstStyle/>
          <a:p>
            <a:pPr marL="342900" indent="-342900">
              <a:buFont typeface="Arial" panose="020B0604020202020204" pitchFamily="34" charset="0"/>
              <a:buChar char="•"/>
            </a:pPr>
            <a:r>
              <a:rPr lang="de-DE" sz="2400" b="1"/>
              <a:t>Properties and applications of Average growth rate:</a:t>
            </a:r>
          </a:p>
          <a:p>
            <a:pPr marL="342900" indent="-342900">
              <a:buFont typeface="Arial" panose="020B0604020202020204" pitchFamily="34" charset="0"/>
              <a:buChar char="•"/>
            </a:pPr>
            <a:endParaRPr lang="de-DE" sz="2400" b="1"/>
          </a:p>
          <a:p>
            <a:pPr marL="800100" lvl="1" indent="-342900">
              <a:buFont typeface="Arial" panose="020B0604020202020204" pitchFamily="34" charset="0"/>
              <a:buChar char="•"/>
            </a:pPr>
            <a:r>
              <a:rPr lang="de-DE" sz="2400" b="1"/>
              <a:t>For data with a clear trend, this method is applicable for long-term forecasts</a:t>
            </a:r>
          </a:p>
          <a:p>
            <a:pPr marL="800100" lvl="1" indent="-342900">
              <a:buFont typeface="Arial" panose="020B0604020202020204" pitchFamily="34" charset="0"/>
              <a:buChar char="•"/>
            </a:pPr>
            <a:endParaRPr lang="de-DE" sz="2400" b="1"/>
          </a:p>
          <a:p>
            <a:pPr marL="800100" lvl="1" indent="-342900">
              <a:buFont typeface="Arial" panose="020B0604020202020204" pitchFamily="34" charset="0"/>
              <a:buChar char="•"/>
            </a:pPr>
            <a:r>
              <a:rPr lang="de-DE" sz="2400" b="1"/>
              <a:t>Since the method is very easy to calculate, it is often used for a „first“ estimation</a:t>
            </a:r>
          </a:p>
          <a:p>
            <a:pPr marL="800100" lvl="1" indent="-342900">
              <a:buFont typeface="Arial" panose="020B0604020202020204" pitchFamily="34" charset="0"/>
              <a:buChar char="•"/>
            </a:pPr>
            <a:endParaRPr lang="de-DE" sz="2400" b="1"/>
          </a:p>
          <a:p>
            <a:pPr marL="800100" lvl="1" indent="-342900">
              <a:buFont typeface="Arial" panose="020B0604020202020204" pitchFamily="34" charset="0"/>
              <a:buChar char="•"/>
            </a:pPr>
            <a:r>
              <a:rPr lang="de-DE" sz="2400" b="1"/>
              <a:t>This method ignors outliers in the middle of the time series</a:t>
            </a:r>
          </a:p>
          <a:p>
            <a:pPr marL="800100" lvl="1" indent="-342900">
              <a:buFont typeface="Arial" panose="020B0604020202020204" pitchFamily="34" charset="0"/>
              <a:buChar char="•"/>
            </a:pPr>
            <a:endParaRPr lang="de-DE" sz="2400" b="1"/>
          </a:p>
          <a:p>
            <a:pPr marL="800100" lvl="1" indent="-342900">
              <a:buFont typeface="Arial" panose="020B0604020202020204" pitchFamily="34" charset="0"/>
              <a:buChar char="•"/>
            </a:pPr>
            <a:r>
              <a:rPr lang="de-DE" sz="2400" b="1"/>
              <a:t>Very sensitive if the first or the last data point is an outlier!</a:t>
            </a:r>
          </a:p>
          <a:p>
            <a:endParaRPr lang="en-US" sz="2400"/>
          </a:p>
          <a:p>
            <a:endParaRPr lang="en-US" sz="2400"/>
          </a:p>
          <a:p>
            <a:endParaRPr lang="de-DE" sz="2400" dirty="0"/>
          </a:p>
          <a:p>
            <a:endParaRPr lang="de-DE" sz="2400" dirty="0"/>
          </a:p>
          <a:p>
            <a:endParaRPr lang="de-DE" sz="2400" dirty="0"/>
          </a:p>
        </p:txBody>
      </p:sp>
      <p:sp>
        <p:nvSpPr>
          <p:cNvPr id="5" name="Rechteck 4">
            <a:extLst>
              <a:ext uri="{FF2B5EF4-FFF2-40B4-BE49-F238E27FC236}">
                <a16:creationId xmlns:a16="http://schemas.microsoft.com/office/drawing/2014/main" id="{3042CD05-9424-D4EB-58C3-102DC708A53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12754366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16</a:t>
            </a:fld>
            <a:endParaRPr lang="de-DE" dirty="0"/>
          </a:p>
        </p:txBody>
      </p:sp>
      <p:sp>
        <p:nvSpPr>
          <p:cNvPr id="4" name="Textfeld 3"/>
          <p:cNvSpPr txBox="1"/>
          <p:nvPr/>
        </p:nvSpPr>
        <p:spPr>
          <a:xfrm>
            <a:off x="1703512" y="13892"/>
            <a:ext cx="8856984" cy="648072"/>
          </a:xfrm>
          <a:prstGeom prst="rect">
            <a:avLst/>
          </a:prstGeom>
          <a:noFill/>
        </p:spPr>
        <p:txBody>
          <a:bodyPr wrap="square" rtlCol="0">
            <a:noAutofit/>
          </a:bodyPr>
          <a:lstStyle/>
          <a:p>
            <a:pPr algn="ctr"/>
            <a:r>
              <a:rPr lang="de-DE" sz="3200"/>
              <a:t>Seasonality</a:t>
            </a:r>
          </a:p>
        </p:txBody>
      </p:sp>
      <p:sp>
        <p:nvSpPr>
          <p:cNvPr id="5" name="Rechteck 4">
            <a:extLst>
              <a:ext uri="{FF2B5EF4-FFF2-40B4-BE49-F238E27FC236}">
                <a16:creationId xmlns:a16="http://schemas.microsoft.com/office/drawing/2014/main" id="{3042CD05-9424-D4EB-58C3-102DC708A53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
        <p:nvSpPr>
          <p:cNvPr id="6" name="Textfeld 5">
            <a:extLst>
              <a:ext uri="{FF2B5EF4-FFF2-40B4-BE49-F238E27FC236}">
                <a16:creationId xmlns:a16="http://schemas.microsoft.com/office/drawing/2014/main" id="{CD7CDD2B-FE11-F4A3-628D-BEFB43A13036}"/>
              </a:ext>
            </a:extLst>
          </p:cNvPr>
          <p:cNvSpPr txBox="1"/>
          <p:nvPr/>
        </p:nvSpPr>
        <p:spPr>
          <a:xfrm>
            <a:off x="0" y="648679"/>
            <a:ext cx="12192000" cy="1982392"/>
          </a:xfrm>
          <a:prstGeom prst="rect">
            <a:avLst/>
          </a:prstGeom>
          <a:noFill/>
        </p:spPr>
        <p:txBody>
          <a:bodyPr wrap="square" rtlCol="0">
            <a:noAutofit/>
          </a:bodyPr>
          <a:lstStyle/>
          <a:p>
            <a:pPr marL="457200" indent="-457200">
              <a:buFont typeface="Arial" panose="020B0604020202020204" pitchFamily="34" charset="0"/>
              <a:buChar char="•"/>
            </a:pPr>
            <a:r>
              <a:rPr lang="de-DE" sz="2400"/>
              <a:t>Within a year economic data shows often periodic patterns due to the weather cycle or economic cylces</a:t>
            </a:r>
          </a:p>
          <a:p>
            <a:pPr marL="457200" indent="-457200">
              <a:buFont typeface="Arial" panose="020B0604020202020204" pitchFamily="34" charset="0"/>
              <a:buChar char="•"/>
            </a:pPr>
            <a:endParaRPr lang="de-DE" sz="2400"/>
          </a:p>
          <a:p>
            <a:pPr marL="457200" indent="-457200">
              <a:buFont typeface="Arial" panose="020B0604020202020204" pitchFamily="34" charset="0"/>
              <a:buChar char="•"/>
            </a:pPr>
            <a:r>
              <a:rPr lang="de-DE" sz="2400"/>
              <a:t>Distinguishing between seasonly adjusted data and trend data can improve the forecast</a:t>
            </a:r>
          </a:p>
          <a:p>
            <a:pPr marL="457200" indent="-457200">
              <a:buFont typeface="Arial" panose="020B0604020202020204" pitchFamily="34" charset="0"/>
              <a:buChar char="•"/>
            </a:pPr>
            <a:endParaRPr lang="de-DE" sz="2400"/>
          </a:p>
          <a:p>
            <a:pPr marL="457200" indent="-457200">
              <a:buFont typeface="Arial" panose="020B0604020202020204" pitchFamily="34" charset="0"/>
              <a:buChar char="•"/>
            </a:pPr>
            <a:r>
              <a:rPr lang="de-DE" sz="2400"/>
              <a:t>The component of seasonality can be simply calculated via the proportions of the (monthly) quaterly data relative to the annual data.</a:t>
            </a:r>
          </a:p>
          <a:p>
            <a:pPr marL="457200" indent="-457200">
              <a:buFont typeface="Arial" panose="020B0604020202020204" pitchFamily="34" charset="0"/>
              <a:buChar char="•"/>
            </a:pPr>
            <a:endParaRPr lang="de-DE" sz="2400"/>
          </a:p>
          <a:p>
            <a:pPr marL="457200" indent="-457200">
              <a:buFont typeface="Arial" panose="020B0604020202020204" pitchFamily="34" charset="0"/>
              <a:buChar char="•"/>
            </a:pPr>
            <a:r>
              <a:rPr lang="de-DE" sz="2400"/>
              <a:t>In general seasonaly adjusted data is calculated via more advanced filter methods.</a:t>
            </a:r>
          </a:p>
          <a:p>
            <a:endParaRPr lang="en-US" sz="2400"/>
          </a:p>
          <a:p>
            <a:endParaRPr lang="en-US" sz="2400"/>
          </a:p>
          <a:p>
            <a:endParaRPr lang="de-DE" sz="2400" dirty="0"/>
          </a:p>
          <a:p>
            <a:endParaRPr lang="de-DE" sz="2400" dirty="0"/>
          </a:p>
          <a:p>
            <a:endParaRPr lang="de-DE" sz="2400" dirty="0"/>
          </a:p>
        </p:txBody>
      </p:sp>
      <p:sp>
        <p:nvSpPr>
          <p:cNvPr id="2" name="Textfeld 1">
            <a:extLst>
              <a:ext uri="{FF2B5EF4-FFF2-40B4-BE49-F238E27FC236}">
                <a16:creationId xmlns:a16="http://schemas.microsoft.com/office/drawing/2014/main" id="{22AEE7B9-E82D-AB7D-2165-64DFC4D41813}"/>
              </a:ext>
            </a:extLst>
          </p:cNvPr>
          <p:cNvSpPr txBox="1"/>
          <p:nvPr/>
        </p:nvSpPr>
        <p:spPr>
          <a:xfrm>
            <a:off x="441904" y="3938948"/>
            <a:ext cx="7325360" cy="945525"/>
          </a:xfrm>
          <a:prstGeom prst="rect">
            <a:avLst/>
          </a:prstGeom>
          <a:noFill/>
        </p:spPr>
        <p:txBody>
          <a:bodyPr wrap="square" rtlCol="0">
            <a:noAutofit/>
          </a:bodyPr>
          <a:lstStyle/>
          <a:p>
            <a:r>
              <a:rPr lang="de-DE" sz="2400"/>
              <a:t>The world-wide standard method for economic time series is X13 developed by the </a:t>
            </a:r>
            <a:r>
              <a:rPr lang="de-DE" sz="2400">
                <a:hlinkClick r:id="rId2"/>
              </a:rPr>
              <a:t>U.S. Census Bureau</a:t>
            </a:r>
            <a:endParaRPr lang="de-DE" sz="2400" dirty="0"/>
          </a:p>
        </p:txBody>
      </p:sp>
    </p:spTree>
    <p:extLst>
      <p:ext uri="{BB962C8B-B14F-4D97-AF65-F5344CB8AC3E}">
        <p14:creationId xmlns:p14="http://schemas.microsoft.com/office/powerpoint/2010/main" val="41695509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17</a:t>
            </a:fld>
            <a:endParaRPr lang="de-DE" dirty="0"/>
          </a:p>
        </p:txBody>
      </p:sp>
      <p:sp>
        <p:nvSpPr>
          <p:cNvPr id="4" name="Textfeld 3"/>
          <p:cNvSpPr txBox="1"/>
          <p:nvPr/>
        </p:nvSpPr>
        <p:spPr>
          <a:xfrm>
            <a:off x="1703512" y="13892"/>
            <a:ext cx="8856984" cy="648072"/>
          </a:xfrm>
          <a:prstGeom prst="rect">
            <a:avLst/>
          </a:prstGeom>
          <a:noFill/>
        </p:spPr>
        <p:txBody>
          <a:bodyPr wrap="square" rtlCol="0">
            <a:noAutofit/>
          </a:bodyPr>
          <a:lstStyle/>
          <a:p>
            <a:pPr algn="ctr"/>
            <a:r>
              <a:rPr lang="de-DE" sz="3200"/>
              <a:t>Seasonality</a:t>
            </a:r>
          </a:p>
        </p:txBody>
      </p:sp>
      <p:sp>
        <p:nvSpPr>
          <p:cNvPr id="5" name="Rechteck 4">
            <a:extLst>
              <a:ext uri="{FF2B5EF4-FFF2-40B4-BE49-F238E27FC236}">
                <a16:creationId xmlns:a16="http://schemas.microsoft.com/office/drawing/2014/main" id="{3042CD05-9424-D4EB-58C3-102DC708A53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
        <p:nvSpPr>
          <p:cNvPr id="6" name="Textfeld 5">
            <a:extLst>
              <a:ext uri="{FF2B5EF4-FFF2-40B4-BE49-F238E27FC236}">
                <a16:creationId xmlns:a16="http://schemas.microsoft.com/office/drawing/2014/main" id="{CD7CDD2B-FE11-F4A3-628D-BEFB43A13036}"/>
              </a:ext>
            </a:extLst>
          </p:cNvPr>
          <p:cNvSpPr txBox="1"/>
          <p:nvPr/>
        </p:nvSpPr>
        <p:spPr>
          <a:xfrm>
            <a:off x="0" y="648678"/>
            <a:ext cx="12192000" cy="2630657"/>
          </a:xfrm>
          <a:prstGeom prst="rect">
            <a:avLst/>
          </a:prstGeom>
          <a:noFill/>
        </p:spPr>
        <p:txBody>
          <a:bodyPr wrap="square" rtlCol="0">
            <a:noAutofit/>
          </a:bodyPr>
          <a:lstStyle/>
          <a:p>
            <a:pPr marL="457200" indent="-457200">
              <a:buFont typeface="+mj-lt"/>
              <a:buAutoNum type="arabicPeriod"/>
            </a:pPr>
            <a:r>
              <a:rPr lang="de-DE" sz="2400"/>
              <a:t>Calculate in every year the proportions of q1, q2, … , q4 of the yearly data</a:t>
            </a:r>
          </a:p>
          <a:p>
            <a:pPr marL="457200" indent="-457200">
              <a:buFont typeface="+mj-lt"/>
              <a:buAutoNum type="arabicPeriod"/>
            </a:pPr>
            <a:endParaRPr lang="de-DE" sz="2400"/>
          </a:p>
          <a:p>
            <a:pPr marL="457200" indent="-457200">
              <a:buFont typeface="+mj-lt"/>
              <a:buAutoNum type="arabicPeriod"/>
            </a:pPr>
            <a:r>
              <a:rPr lang="de-DE" sz="2400"/>
              <a:t>Calculate the arithmetic mean for every single quater q1, q2, … , q4 over all years</a:t>
            </a:r>
          </a:p>
          <a:p>
            <a:pPr marL="457200" indent="-457200">
              <a:buFont typeface="+mj-lt"/>
              <a:buAutoNum type="arabicPeriod"/>
            </a:pPr>
            <a:endParaRPr lang="de-DE" sz="2400"/>
          </a:p>
          <a:p>
            <a:pPr marL="457200" indent="-457200">
              <a:buFont typeface="+mj-lt"/>
              <a:buAutoNum type="arabicPeriod"/>
            </a:pPr>
            <a:r>
              <a:rPr lang="de-DE" sz="2400"/>
              <a:t>Using the annual forecasted values, the averaged proportions can be used in order to generate quaterly forecasted data. For this, we use an annual forecast (i.e. average growth rate, exponential smoothing) and apply the averaged growth rates.</a:t>
            </a:r>
          </a:p>
          <a:p>
            <a:endParaRPr lang="en-US" sz="2400"/>
          </a:p>
          <a:p>
            <a:endParaRPr lang="de-DE" sz="2400" dirty="0"/>
          </a:p>
          <a:p>
            <a:endParaRPr lang="de-DE" sz="2400" dirty="0"/>
          </a:p>
          <a:p>
            <a:endParaRPr lang="de-DE" sz="2400" dirty="0"/>
          </a:p>
        </p:txBody>
      </p:sp>
    </p:spTree>
    <p:extLst>
      <p:ext uri="{BB962C8B-B14F-4D97-AF65-F5344CB8AC3E}">
        <p14:creationId xmlns:p14="http://schemas.microsoft.com/office/powerpoint/2010/main" val="32556395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1"/>
          <p:cNvSpPr>
            <a:spLocks noGrp="1"/>
          </p:cNvSpPr>
          <p:nvPr>
            <p:ph type="sldNum" sz="quarter" idx="10"/>
          </p:nvPr>
        </p:nvSpPr>
        <p:spPr/>
        <p:txBody>
          <a:bodyPr/>
          <a:lstStyle/>
          <a:p>
            <a:pPr lvl="0"/>
            <a:fld id="{51CF399D-3B83-45B3-BE7D-5E2530932A45}" type="slidenum">
              <a:rPr/>
              <a:t>18</a:t>
            </a:fld>
            <a:endParaRPr lang="de-DE"/>
          </a:p>
        </p:txBody>
      </p:sp>
      <p:sp>
        <p:nvSpPr>
          <p:cNvPr id="2" name="Freihandform 1"/>
          <p:cNvSpPr/>
          <p:nvPr/>
        </p:nvSpPr>
        <p:spPr>
          <a:xfrm>
            <a:off x="4367280" y="218161"/>
            <a:ext cx="5803920" cy="45971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err="1">
                <a:solidFill>
                  <a:srgbClr val="000000"/>
                </a:solidFill>
                <a:latin typeface="Times New Roman" pitchFamily="18"/>
                <a:ea typeface="Droid Sans Fallback" pitchFamily="2"/>
                <a:cs typeface="Lohit Hindi" pitchFamily="2"/>
              </a:rPr>
              <a:t>Uncertainty</a:t>
            </a:r>
            <a:r>
              <a:rPr lang="de-DE" sz="2400" b="1" dirty="0">
                <a:solidFill>
                  <a:srgbClr val="000000"/>
                </a:solidFill>
                <a:latin typeface="Times New Roman" pitchFamily="18"/>
                <a:ea typeface="Droid Sans Fallback" pitchFamily="2"/>
                <a:cs typeface="Lohit Hindi" pitchFamily="2"/>
              </a:rPr>
              <a:t> and Risk</a:t>
            </a:r>
          </a:p>
        </p:txBody>
      </p:sp>
      <p:sp>
        <p:nvSpPr>
          <p:cNvPr id="3" name="Freihandform 2"/>
          <p:cNvSpPr/>
          <p:nvPr/>
        </p:nvSpPr>
        <p:spPr>
          <a:xfrm>
            <a:off x="1524000" y="1197000"/>
            <a:ext cx="10322560" cy="4157165"/>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spAutoFit/>
          </a:bodyPr>
          <a:lstStyle/>
          <a:p>
            <a:pPr marL="609480" indent="-609480" algn="ctr">
              <a:tabLst>
                <a:tab pos="609480" algn="l"/>
                <a:tab pos="1058399" algn="l"/>
                <a:tab pos="1507679" algn="l"/>
                <a:tab pos="1956960" algn="l"/>
                <a:tab pos="2406240" algn="l"/>
                <a:tab pos="2855520" algn="l"/>
                <a:tab pos="3304800" algn="l"/>
                <a:tab pos="3754080" algn="l"/>
                <a:tab pos="4203360" algn="l"/>
                <a:tab pos="4652639" algn="l"/>
                <a:tab pos="5101920" algn="l"/>
                <a:tab pos="5551199" algn="l"/>
                <a:tab pos="6000480" algn="l"/>
                <a:tab pos="6449760" algn="l"/>
                <a:tab pos="6899040" algn="l"/>
                <a:tab pos="7348320" algn="l"/>
                <a:tab pos="7797600" algn="l"/>
                <a:tab pos="8246880" algn="l"/>
                <a:tab pos="8696159" algn="l"/>
                <a:tab pos="9145440" algn="l"/>
                <a:tab pos="9594720" algn="l"/>
              </a:tabLst>
            </a:pPr>
            <a:r>
              <a:rPr lang="de-DE" sz="2400" u="sng" dirty="0" err="1">
                <a:solidFill>
                  <a:srgbClr val="000000"/>
                </a:solidFill>
                <a:latin typeface="Times New Roman" pitchFamily="18"/>
                <a:ea typeface="Droid Sans Fallback" pitchFamily="2"/>
                <a:cs typeface="Lohit Hindi" pitchFamily="2"/>
              </a:rPr>
              <a:t>Uncertainty</a:t>
            </a:r>
            <a:endParaRPr lang="de-DE" sz="2400" u="sng" dirty="0">
              <a:solidFill>
                <a:srgbClr val="000000"/>
              </a:solidFill>
              <a:latin typeface="Times New Roman" pitchFamily="18"/>
              <a:ea typeface="Droid Sans Fallback" pitchFamily="2"/>
              <a:cs typeface="Lohit Hindi" pitchFamily="2"/>
            </a:endParaRPr>
          </a:p>
          <a:p>
            <a:pPr marL="609480" indent="-609480" algn="ctr">
              <a:tabLst>
                <a:tab pos="609480" algn="l"/>
                <a:tab pos="1058399" algn="l"/>
                <a:tab pos="1507679" algn="l"/>
                <a:tab pos="1956960" algn="l"/>
                <a:tab pos="2406240" algn="l"/>
                <a:tab pos="2855520" algn="l"/>
                <a:tab pos="3304800" algn="l"/>
                <a:tab pos="3754080" algn="l"/>
                <a:tab pos="4203360" algn="l"/>
                <a:tab pos="4652639" algn="l"/>
                <a:tab pos="5101920" algn="l"/>
                <a:tab pos="5551199" algn="l"/>
                <a:tab pos="6000480" algn="l"/>
                <a:tab pos="6449760" algn="l"/>
                <a:tab pos="6899040" algn="l"/>
                <a:tab pos="7348320" algn="l"/>
                <a:tab pos="7797600" algn="l"/>
                <a:tab pos="8246880" algn="l"/>
                <a:tab pos="8696159" algn="l"/>
                <a:tab pos="9145440" algn="l"/>
                <a:tab pos="9594720" algn="l"/>
              </a:tabLst>
            </a:pPr>
            <a:endParaRPr lang="de-DE" sz="2400" u="sng" dirty="0">
              <a:solidFill>
                <a:srgbClr val="000000"/>
              </a:solidFill>
              <a:latin typeface="Times New Roman" pitchFamily="18"/>
              <a:ea typeface="Droid Sans Fallback" pitchFamily="2"/>
              <a:cs typeface="Lohit Hindi" pitchFamily="2"/>
            </a:endParaRPr>
          </a:p>
          <a:p>
            <a:pPr marL="609480" indent="-609480">
              <a:tabLst>
                <a:tab pos="609480" algn="l"/>
                <a:tab pos="1058399" algn="l"/>
                <a:tab pos="1507679" algn="l"/>
                <a:tab pos="1956960" algn="l"/>
                <a:tab pos="2406240" algn="l"/>
                <a:tab pos="2855520" algn="l"/>
                <a:tab pos="3304800" algn="l"/>
                <a:tab pos="3754080" algn="l"/>
                <a:tab pos="4203360" algn="l"/>
                <a:tab pos="4652639" algn="l"/>
                <a:tab pos="5101920" algn="l"/>
                <a:tab pos="5551199" algn="l"/>
                <a:tab pos="6000480" algn="l"/>
                <a:tab pos="6449760" algn="l"/>
                <a:tab pos="6899040" algn="l"/>
                <a:tab pos="7348320" algn="l"/>
                <a:tab pos="7797600" algn="l"/>
                <a:tab pos="8246880" algn="l"/>
                <a:tab pos="8696159" algn="l"/>
                <a:tab pos="9145440" algn="l"/>
                <a:tab pos="9594720" algn="l"/>
              </a:tabLst>
            </a:pPr>
            <a:r>
              <a:rPr lang="de-DE" sz="2400" dirty="0">
                <a:solidFill>
                  <a:srgbClr val="000000"/>
                </a:solidFill>
                <a:latin typeface="Times New Roman" pitchFamily="18"/>
                <a:ea typeface="Droid Sans Fallback" pitchFamily="2"/>
                <a:cs typeface="Lohit Hindi" pitchFamily="2"/>
              </a:rPr>
              <a:t>Different possible </a:t>
            </a:r>
            <a:r>
              <a:rPr lang="de-DE" sz="2400" dirty="0" err="1">
                <a:solidFill>
                  <a:srgbClr val="000000"/>
                </a:solidFill>
                <a:latin typeface="Times New Roman" pitchFamily="18"/>
                <a:ea typeface="Droid Sans Fallback" pitchFamily="2"/>
                <a:cs typeface="Lohit Hindi" pitchFamily="2"/>
              </a:rPr>
              <a:t>scenarios</a:t>
            </a:r>
            <a:r>
              <a:rPr lang="de-DE" sz="2400" dirty="0">
                <a:solidFill>
                  <a:srgbClr val="000000"/>
                </a:solidFill>
                <a:latin typeface="Times New Roman" pitchFamily="18"/>
                <a:ea typeface="Droid Sans Fallback" pitchFamily="2"/>
                <a:cs typeface="Lohit Hindi" pitchFamily="2"/>
              </a:rPr>
              <a:t> in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future</a:t>
            </a:r>
            <a:r>
              <a:rPr lang="de-DE" sz="2400" dirty="0">
                <a:solidFill>
                  <a:srgbClr val="000000"/>
                </a:solidFill>
                <a:latin typeface="Times New Roman" pitchFamily="18"/>
                <a:ea typeface="Droid Sans Fallback" pitchFamily="2"/>
                <a:cs typeface="Lohit Hindi" pitchFamily="2"/>
              </a:rPr>
              <a:t>, but </a:t>
            </a:r>
            <a:r>
              <a:rPr lang="de-DE" sz="2400" dirty="0" err="1">
                <a:solidFill>
                  <a:srgbClr val="000000"/>
                </a:solidFill>
                <a:latin typeface="Times New Roman" pitchFamily="18"/>
                <a:ea typeface="Droid Sans Fallback" pitchFamily="2"/>
                <a:cs typeface="Lohit Hindi" pitchFamily="2"/>
              </a:rPr>
              <a:t>with</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no</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probabilities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of</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occurence</a:t>
            </a:r>
            <a:endParaRPr lang="de-DE" sz="2400" dirty="0">
              <a:solidFill>
                <a:srgbClr val="000000"/>
              </a:solidFill>
              <a:latin typeface="Times New Roman" pitchFamily="18"/>
              <a:ea typeface="Droid Sans Fallback" pitchFamily="2"/>
              <a:cs typeface="Lohit Hindi" pitchFamily="2"/>
            </a:endParaRPr>
          </a:p>
          <a:p>
            <a:pPr marL="609480" indent="-609480">
              <a:tabLst>
                <a:tab pos="609480" algn="l"/>
                <a:tab pos="1058399" algn="l"/>
                <a:tab pos="1507679" algn="l"/>
                <a:tab pos="1956960" algn="l"/>
                <a:tab pos="2406240" algn="l"/>
                <a:tab pos="2855520" algn="l"/>
                <a:tab pos="3304800" algn="l"/>
                <a:tab pos="3754080" algn="l"/>
                <a:tab pos="4203360" algn="l"/>
                <a:tab pos="4652639" algn="l"/>
                <a:tab pos="5101920" algn="l"/>
                <a:tab pos="5551199" algn="l"/>
                <a:tab pos="6000480" algn="l"/>
                <a:tab pos="6449760" algn="l"/>
                <a:tab pos="6899040" algn="l"/>
                <a:tab pos="7348320" algn="l"/>
                <a:tab pos="7797600" algn="l"/>
                <a:tab pos="8246880" algn="l"/>
                <a:tab pos="8696159" algn="l"/>
                <a:tab pos="9145440" algn="l"/>
                <a:tab pos="9594720" algn="l"/>
              </a:tabLst>
            </a:pPr>
            <a:endParaRPr lang="de-DE" sz="2400" dirty="0">
              <a:solidFill>
                <a:srgbClr val="000000"/>
              </a:solidFill>
              <a:latin typeface="Times New Roman" pitchFamily="18"/>
              <a:ea typeface="Droid Sans Fallback" pitchFamily="2"/>
              <a:cs typeface="Lohit Hindi" pitchFamily="2"/>
            </a:endParaRPr>
          </a:p>
          <a:p>
            <a:pPr marL="609480" indent="-609480">
              <a:tabLst>
                <a:tab pos="609480" algn="l"/>
                <a:tab pos="1058399" algn="l"/>
                <a:tab pos="1507679" algn="l"/>
                <a:tab pos="1956960" algn="l"/>
                <a:tab pos="2406240" algn="l"/>
                <a:tab pos="2855520" algn="l"/>
                <a:tab pos="3304800" algn="l"/>
                <a:tab pos="3754080" algn="l"/>
                <a:tab pos="4203360" algn="l"/>
                <a:tab pos="4652639" algn="l"/>
                <a:tab pos="5101920" algn="l"/>
                <a:tab pos="5551199" algn="l"/>
                <a:tab pos="6000480" algn="l"/>
                <a:tab pos="6449760" algn="l"/>
                <a:tab pos="6899040" algn="l"/>
                <a:tab pos="7348320" algn="l"/>
                <a:tab pos="7797600" algn="l"/>
                <a:tab pos="8246880" algn="l"/>
                <a:tab pos="8696159" algn="l"/>
                <a:tab pos="9145440" algn="l"/>
                <a:tab pos="9594720" algn="l"/>
              </a:tabLst>
            </a:pPr>
            <a:endParaRPr lang="de-DE" sz="2400" dirty="0">
              <a:solidFill>
                <a:srgbClr val="000000"/>
              </a:solidFill>
              <a:latin typeface="Times New Roman" pitchFamily="18"/>
              <a:ea typeface="Droid Sans Fallback" pitchFamily="2"/>
              <a:cs typeface="Lohit Hindi" pitchFamily="2"/>
            </a:endParaRPr>
          </a:p>
          <a:p>
            <a:pPr marL="609480" indent="-609480">
              <a:tabLst>
                <a:tab pos="609480" algn="l"/>
                <a:tab pos="1058399" algn="l"/>
                <a:tab pos="1507679" algn="l"/>
                <a:tab pos="1956960" algn="l"/>
                <a:tab pos="2406240" algn="l"/>
                <a:tab pos="2855520" algn="l"/>
                <a:tab pos="3304800" algn="l"/>
                <a:tab pos="3754080" algn="l"/>
                <a:tab pos="4203360" algn="l"/>
                <a:tab pos="4652639" algn="l"/>
                <a:tab pos="5101920" algn="l"/>
                <a:tab pos="5551199" algn="l"/>
                <a:tab pos="6000480" algn="l"/>
                <a:tab pos="6449760" algn="l"/>
                <a:tab pos="6899040" algn="l"/>
                <a:tab pos="7348320" algn="l"/>
                <a:tab pos="7797600" algn="l"/>
                <a:tab pos="8246880" algn="l"/>
                <a:tab pos="8696159" algn="l"/>
                <a:tab pos="9145440" algn="l"/>
                <a:tab pos="9594720" algn="l"/>
              </a:tabLst>
            </a:pPr>
            <a:endParaRPr lang="de-DE" sz="2400" dirty="0">
              <a:solidFill>
                <a:srgbClr val="000000"/>
              </a:solidFill>
              <a:latin typeface="Times New Roman" pitchFamily="18"/>
              <a:ea typeface="Droid Sans Fallback" pitchFamily="2"/>
              <a:cs typeface="Lohit Hindi" pitchFamily="2"/>
            </a:endParaRPr>
          </a:p>
          <a:p>
            <a:pPr marL="609480" indent="-609480" algn="ctr">
              <a:tabLst>
                <a:tab pos="609480" algn="l"/>
                <a:tab pos="1058399" algn="l"/>
                <a:tab pos="1507679" algn="l"/>
                <a:tab pos="1956960" algn="l"/>
                <a:tab pos="2406240" algn="l"/>
                <a:tab pos="2855520" algn="l"/>
                <a:tab pos="3304800" algn="l"/>
                <a:tab pos="3754080" algn="l"/>
                <a:tab pos="4203360" algn="l"/>
                <a:tab pos="4652639" algn="l"/>
                <a:tab pos="5101920" algn="l"/>
                <a:tab pos="5551199" algn="l"/>
                <a:tab pos="6000480" algn="l"/>
                <a:tab pos="6449760" algn="l"/>
                <a:tab pos="6899040" algn="l"/>
                <a:tab pos="7348320" algn="l"/>
                <a:tab pos="7797600" algn="l"/>
                <a:tab pos="8246880" algn="l"/>
                <a:tab pos="8696159" algn="l"/>
                <a:tab pos="9145440" algn="l"/>
                <a:tab pos="9594720" algn="l"/>
              </a:tabLst>
            </a:pPr>
            <a:r>
              <a:rPr lang="de-DE" sz="2400" u="sng" dirty="0">
                <a:solidFill>
                  <a:srgbClr val="000000"/>
                </a:solidFill>
                <a:latin typeface="Times New Roman" pitchFamily="18"/>
                <a:ea typeface="Droid Sans Fallback" pitchFamily="2"/>
                <a:cs typeface="Lohit Hindi" pitchFamily="2"/>
              </a:rPr>
              <a:t>Risk</a:t>
            </a:r>
          </a:p>
          <a:p>
            <a:pPr marL="609480" indent="-609480" algn="ctr">
              <a:tabLst>
                <a:tab pos="609480" algn="l"/>
                <a:tab pos="1058399" algn="l"/>
                <a:tab pos="1507679" algn="l"/>
                <a:tab pos="1956960" algn="l"/>
                <a:tab pos="2406240" algn="l"/>
                <a:tab pos="2855520" algn="l"/>
                <a:tab pos="3304800" algn="l"/>
                <a:tab pos="3754080" algn="l"/>
                <a:tab pos="4203360" algn="l"/>
                <a:tab pos="4652639" algn="l"/>
                <a:tab pos="5101920" algn="l"/>
                <a:tab pos="5551199" algn="l"/>
                <a:tab pos="6000480" algn="l"/>
                <a:tab pos="6449760" algn="l"/>
                <a:tab pos="6899040" algn="l"/>
                <a:tab pos="7348320" algn="l"/>
                <a:tab pos="7797600" algn="l"/>
                <a:tab pos="8246880" algn="l"/>
                <a:tab pos="8696159" algn="l"/>
                <a:tab pos="9145440" algn="l"/>
                <a:tab pos="9594720" algn="l"/>
              </a:tabLst>
            </a:pPr>
            <a:endParaRPr lang="de-DE" sz="2400" u="sng" dirty="0">
              <a:solidFill>
                <a:srgbClr val="000000"/>
              </a:solidFill>
              <a:latin typeface="Times New Roman" pitchFamily="18"/>
              <a:ea typeface="Droid Sans Fallback" pitchFamily="2"/>
              <a:cs typeface="Lohit Hindi" pitchFamily="2"/>
            </a:endParaRPr>
          </a:p>
          <a:p>
            <a:pPr marL="609480" indent="-609480">
              <a:tabLst>
                <a:tab pos="609480" algn="l"/>
                <a:tab pos="1058399" algn="l"/>
                <a:tab pos="1507679" algn="l"/>
                <a:tab pos="1956960" algn="l"/>
                <a:tab pos="2406240" algn="l"/>
                <a:tab pos="2855520" algn="l"/>
                <a:tab pos="3304800" algn="l"/>
                <a:tab pos="3754080" algn="l"/>
                <a:tab pos="4203360" algn="l"/>
                <a:tab pos="4652639" algn="l"/>
                <a:tab pos="5101920" algn="l"/>
                <a:tab pos="5551199" algn="l"/>
                <a:tab pos="6000480" algn="l"/>
                <a:tab pos="6449760" algn="l"/>
                <a:tab pos="6899040" algn="l"/>
                <a:tab pos="7348320" algn="l"/>
                <a:tab pos="7797600" algn="l"/>
                <a:tab pos="8246880" algn="l"/>
                <a:tab pos="8696159" algn="l"/>
                <a:tab pos="9145440" algn="l"/>
                <a:tab pos="9594720" algn="l"/>
              </a:tabLst>
            </a:pPr>
            <a:r>
              <a:rPr lang="de-DE" sz="2400" dirty="0">
                <a:solidFill>
                  <a:srgbClr val="000000"/>
                </a:solidFill>
                <a:latin typeface="Times New Roman" pitchFamily="18"/>
                <a:ea typeface="Droid Sans Fallback" pitchFamily="2"/>
                <a:cs typeface="Lohit Hindi" pitchFamily="2"/>
              </a:rPr>
              <a:t>Different possible </a:t>
            </a:r>
            <a:r>
              <a:rPr lang="de-DE" sz="2400" dirty="0" err="1">
                <a:solidFill>
                  <a:srgbClr val="000000"/>
                </a:solidFill>
                <a:latin typeface="Times New Roman" pitchFamily="18"/>
                <a:ea typeface="Droid Sans Fallback" pitchFamily="2"/>
                <a:cs typeface="Lohit Hindi" pitchFamily="2"/>
              </a:rPr>
              <a:t>scenarios</a:t>
            </a:r>
            <a:r>
              <a:rPr lang="de-DE" sz="2400" dirty="0">
                <a:solidFill>
                  <a:srgbClr val="000000"/>
                </a:solidFill>
                <a:latin typeface="Times New Roman" pitchFamily="18"/>
                <a:ea typeface="Droid Sans Fallback" pitchFamily="2"/>
                <a:cs typeface="Lohit Hindi" pitchFamily="2"/>
              </a:rPr>
              <a:t> in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future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with</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known</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probabilities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of</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occurence</a:t>
            </a:r>
            <a:endParaRPr lang="de-DE" sz="2400" dirty="0">
              <a:solidFill>
                <a:srgbClr val="000000"/>
              </a:solidFill>
              <a:latin typeface="Times New Roman" pitchFamily="18"/>
              <a:ea typeface="Droid Sans Fallback" pitchFamily="2"/>
              <a:cs typeface="Lohit Hindi" pitchFamily="2"/>
            </a:endParaRP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Droid Sans Fallback" pitchFamily="2"/>
              <a:cs typeface="Lohit Hindi" pitchFamily="2"/>
            </a:endParaRP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Droid Sans Fallback" pitchFamily="2"/>
              <a:cs typeface="Lohit Hindi" pitchFamily="2"/>
            </a:endParaRPr>
          </a:p>
        </p:txBody>
      </p:sp>
    </p:spTree>
    <p:extLst>
      <p:ext uri="{BB962C8B-B14F-4D97-AF65-F5344CB8AC3E}">
        <p14:creationId xmlns:p14="http://schemas.microsoft.com/office/powerpoint/2010/main" val="26298875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liennummernplatzhalter 1"/>
          <p:cNvSpPr>
            <a:spLocks noGrp="1"/>
          </p:cNvSpPr>
          <p:nvPr>
            <p:ph type="sldNum" sz="quarter" idx="10"/>
          </p:nvPr>
        </p:nvSpPr>
        <p:spPr/>
        <p:txBody>
          <a:bodyPr/>
          <a:lstStyle/>
          <a:p>
            <a:pPr lvl="0"/>
            <a:fld id="{B45640CB-F801-4D95-9DA1-3ED3FD862FA0}" type="slidenum">
              <a:rPr/>
              <a:t>19</a:t>
            </a:fld>
            <a:endParaRPr lang="de-DE"/>
          </a:p>
        </p:txBody>
      </p:sp>
      <p:sp>
        <p:nvSpPr>
          <p:cNvPr id="2" name="Freihandform 1"/>
          <p:cNvSpPr/>
          <p:nvPr/>
        </p:nvSpPr>
        <p:spPr>
          <a:xfrm>
            <a:off x="4224360" y="247594"/>
            <a:ext cx="6443640" cy="402291"/>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000" b="1" dirty="0" err="1">
                <a:solidFill>
                  <a:srgbClr val="000000"/>
                </a:solidFill>
                <a:latin typeface="Times New Roman" pitchFamily="18"/>
                <a:ea typeface="Droid Sans Fallback" pitchFamily="2"/>
                <a:cs typeface="Lohit Hindi" pitchFamily="2"/>
              </a:rPr>
              <a:t>Decisions</a:t>
            </a:r>
            <a:r>
              <a:rPr lang="de-DE" sz="2000" b="1" dirty="0">
                <a:solidFill>
                  <a:srgbClr val="000000"/>
                </a:solidFill>
                <a:latin typeface="Times New Roman" pitchFamily="18"/>
                <a:ea typeface="Droid Sans Fallback" pitchFamily="2"/>
                <a:cs typeface="Lohit Hindi" pitchFamily="2"/>
              </a:rPr>
              <a:t> </a:t>
            </a:r>
            <a:r>
              <a:rPr lang="de-DE" sz="2000" b="1" dirty="0" err="1">
                <a:solidFill>
                  <a:srgbClr val="000000"/>
                </a:solidFill>
                <a:latin typeface="Times New Roman" pitchFamily="18"/>
                <a:ea typeface="Droid Sans Fallback" pitchFamily="2"/>
                <a:cs typeface="Lohit Hindi" pitchFamily="2"/>
              </a:rPr>
              <a:t>under</a:t>
            </a:r>
            <a:r>
              <a:rPr lang="de-DE" sz="2000" b="1" dirty="0">
                <a:solidFill>
                  <a:srgbClr val="000000"/>
                </a:solidFill>
                <a:latin typeface="Times New Roman" pitchFamily="18"/>
                <a:ea typeface="Droid Sans Fallback" pitchFamily="2"/>
                <a:cs typeface="Lohit Hindi" pitchFamily="2"/>
              </a:rPr>
              <a:t> </a:t>
            </a:r>
            <a:r>
              <a:rPr lang="de-DE" sz="2000" b="1" dirty="0" err="1">
                <a:solidFill>
                  <a:srgbClr val="000000"/>
                </a:solidFill>
                <a:latin typeface="Times New Roman" pitchFamily="18"/>
                <a:ea typeface="Droid Sans Fallback" pitchFamily="2"/>
                <a:cs typeface="Lohit Hindi" pitchFamily="2"/>
              </a:rPr>
              <a:t>Uncertainty</a:t>
            </a:r>
            <a:endParaRPr lang="de-DE" sz="2000" b="1" dirty="0">
              <a:solidFill>
                <a:srgbClr val="000000"/>
              </a:solidFill>
              <a:latin typeface="Times New Roman" pitchFamily="18"/>
              <a:ea typeface="Droid Sans Fallback" pitchFamily="2"/>
              <a:cs typeface="Lohit Hindi" pitchFamily="2"/>
            </a:endParaRPr>
          </a:p>
        </p:txBody>
      </p:sp>
      <p:sp>
        <p:nvSpPr>
          <p:cNvPr id="3" name="Text Box 347"/>
          <p:cNvSpPr/>
          <p:nvPr/>
        </p:nvSpPr>
        <p:spPr>
          <a:xfrm>
            <a:off x="2495640" y="1052640"/>
            <a:ext cx="7416720" cy="1941173"/>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spAutoFit/>
          </a:bodyPr>
          <a:lstStyle/>
          <a:p>
            <a:pPr marL="457200" indent="-457200">
              <a:tabLst>
                <a:tab pos="457200" algn="l"/>
                <a:tab pos="906119" algn="l"/>
                <a:tab pos="1355399" algn="l"/>
                <a:tab pos="1804680" algn="l"/>
                <a:tab pos="2253960" algn="l"/>
                <a:tab pos="2703240" algn="l"/>
                <a:tab pos="3152520" algn="l"/>
                <a:tab pos="3601800" algn="l"/>
                <a:tab pos="4051080" algn="l"/>
                <a:tab pos="4500359" algn="l"/>
                <a:tab pos="4949640" algn="l"/>
                <a:tab pos="5398919" algn="l"/>
                <a:tab pos="5848200" algn="l"/>
                <a:tab pos="6297480" algn="l"/>
                <a:tab pos="6746760" algn="l"/>
                <a:tab pos="7196040" algn="l"/>
                <a:tab pos="7645320" algn="l"/>
                <a:tab pos="8094600" algn="l"/>
                <a:tab pos="8543879" algn="l"/>
                <a:tab pos="8993160" algn="l"/>
                <a:tab pos="9442440" algn="l"/>
              </a:tabLst>
            </a:pPr>
            <a:r>
              <a:rPr lang="de-DE" sz="2400" dirty="0">
                <a:solidFill>
                  <a:srgbClr val="000000"/>
                </a:solidFill>
                <a:latin typeface="Times New Roman" pitchFamily="18"/>
                <a:ea typeface="Droid Sans Fallback" pitchFamily="2"/>
                <a:cs typeface="Lohit Hindi" pitchFamily="2"/>
              </a:rPr>
              <a:t>A </a:t>
            </a:r>
            <a:r>
              <a:rPr lang="de-DE" sz="2400" dirty="0" err="1">
                <a:solidFill>
                  <a:srgbClr val="000000"/>
                </a:solidFill>
                <a:latin typeface="Times New Roman" pitchFamily="18"/>
                <a:ea typeface="Droid Sans Fallback" pitchFamily="2"/>
                <a:cs typeface="Lohit Hindi" pitchFamily="2"/>
              </a:rPr>
              <a:t>company</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has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three</a:t>
            </a:r>
            <a:r>
              <a:rPr lang="de-DE" sz="2400" dirty="0">
                <a:solidFill>
                  <a:srgbClr val="000000"/>
                </a:solidFill>
                <a:latin typeface="Times New Roman" pitchFamily="18"/>
                <a:ea typeface="Droid Sans Fallback" pitchFamily="2"/>
                <a:cs typeface="Lohit Hindi" pitchFamily="2"/>
              </a:rPr>
              <a:t> different </a:t>
            </a:r>
            <a:r>
              <a:rPr lang="de-DE" sz="2400" b="1" dirty="0">
                <a:solidFill>
                  <a:srgbClr val="000000"/>
                </a:solidFill>
                <a:latin typeface="Times New Roman" pitchFamily="18"/>
                <a:ea typeface="Droid Sans Fallback" pitchFamily="2"/>
                <a:cs typeface="Lohit Hindi" pitchFamily="2"/>
              </a:rPr>
              <a:t>Alternatives</a:t>
            </a:r>
            <a:r>
              <a:rPr lang="de-DE" sz="2400" dirty="0">
                <a:solidFill>
                  <a:srgbClr val="000000"/>
                </a:solidFill>
                <a:latin typeface="Times New Roman" pitchFamily="18"/>
                <a:ea typeface="Droid Sans Fallback" pitchFamily="2"/>
                <a:cs typeface="Lohit Hindi" pitchFamily="2"/>
              </a:rPr>
              <a:t>:</a:t>
            </a:r>
            <a:br>
              <a:rPr lang="de-DE" sz="2400" dirty="0">
                <a:solidFill>
                  <a:srgbClr val="000000"/>
                </a:solidFill>
                <a:latin typeface="Times New Roman" pitchFamily="18"/>
                <a:ea typeface="Droid Sans Fallback" pitchFamily="2"/>
                <a:cs typeface="Lohit Hindi" pitchFamily="2"/>
              </a:rPr>
            </a:br>
            <a:endParaRPr lang="de-DE" sz="2400" dirty="0">
              <a:solidFill>
                <a:srgbClr val="000000"/>
              </a:solidFill>
              <a:latin typeface="Times New Roman" pitchFamily="18"/>
              <a:ea typeface="Droid Sans Fallback" pitchFamily="2"/>
              <a:cs typeface="Lohit Hindi" pitchFamily="2"/>
            </a:endParaRPr>
          </a:p>
          <a:p>
            <a:pPr marL="457200" indent="-457200">
              <a:tabLst>
                <a:tab pos="457200" algn="l"/>
                <a:tab pos="914400" algn="l"/>
                <a:tab pos="1828799" algn="l"/>
                <a:tab pos="2743200" algn="l"/>
                <a:tab pos="3657600" algn="l"/>
                <a:tab pos="4572000" algn="l"/>
                <a:tab pos="5486400" algn="l"/>
                <a:tab pos="6400800" algn="l"/>
                <a:tab pos="7315200" algn="l"/>
                <a:tab pos="8229600" algn="l"/>
                <a:tab pos="9144000" algn="l"/>
                <a:tab pos="10058400" algn="l"/>
              </a:tabLst>
            </a:pPr>
            <a:r>
              <a:rPr lang="de-DE" sz="2400" dirty="0">
                <a:solidFill>
                  <a:srgbClr val="000000"/>
                </a:solidFill>
                <a:latin typeface="Times New Roman" pitchFamily="18"/>
                <a:ea typeface="Droid Sans Fallback" pitchFamily="2"/>
                <a:cs typeface="Lohit Hindi" pitchFamily="2"/>
              </a:rPr>
              <a:t>	- A1: Expansion to Estonia</a:t>
            </a:r>
            <a:br>
              <a:rPr lang="de-DE" sz="2400" dirty="0">
                <a:solidFill>
                  <a:srgbClr val="000000"/>
                </a:solidFill>
                <a:latin typeface="Times New Roman" pitchFamily="18"/>
                <a:ea typeface="Droid Sans Fallback" pitchFamily="2"/>
                <a:cs typeface="Lohit Hindi" pitchFamily="2"/>
              </a:rPr>
            </a:br>
            <a:r>
              <a:rPr lang="de-DE" sz="2400" dirty="0">
                <a:solidFill>
                  <a:srgbClr val="000000"/>
                </a:solidFill>
                <a:latin typeface="Times New Roman" pitchFamily="18"/>
                <a:ea typeface="Droid Sans Fallback" pitchFamily="2"/>
                <a:cs typeface="Lohit Hindi" pitchFamily="2"/>
              </a:rPr>
              <a:t>- A2: Expansion to </a:t>
            </a:r>
            <a:r>
              <a:rPr lang="de-DE" sz="2400" dirty="0" err="1">
                <a:solidFill>
                  <a:srgbClr val="000000"/>
                </a:solidFill>
                <a:latin typeface="Times New Roman" pitchFamily="18"/>
                <a:ea typeface="Droid Sans Fallback" pitchFamily="2"/>
                <a:cs typeface="Lohit Hindi" pitchFamily="2"/>
              </a:rPr>
              <a:t>Latvia</a:t>
            </a:r>
            <a:r>
              <a:rPr lang="de-DE" sz="2400" dirty="0">
                <a:solidFill>
                  <a:srgbClr val="000000"/>
                </a:solidFill>
                <a:latin typeface="Times New Roman" pitchFamily="18"/>
                <a:ea typeface="Droid Sans Fallback" pitchFamily="2"/>
                <a:cs typeface="Lohit Hindi" pitchFamily="2"/>
              </a:rPr>
              <a:t> </a:t>
            </a:r>
            <a:br>
              <a:rPr lang="de-DE" sz="2400" dirty="0">
                <a:solidFill>
                  <a:srgbClr val="000000"/>
                </a:solidFill>
                <a:latin typeface="Times New Roman" pitchFamily="18"/>
                <a:ea typeface="Droid Sans Fallback" pitchFamily="2"/>
                <a:cs typeface="Lohit Hindi" pitchFamily="2"/>
              </a:rPr>
            </a:br>
            <a:r>
              <a:rPr lang="de-DE" sz="2400" dirty="0">
                <a:solidFill>
                  <a:srgbClr val="000000"/>
                </a:solidFill>
                <a:latin typeface="Times New Roman" pitchFamily="18"/>
                <a:ea typeface="Droid Sans Fallback" pitchFamily="2"/>
                <a:cs typeface="Lohit Hindi" pitchFamily="2"/>
              </a:rPr>
              <a:t>- A3: Expansion nach Lithuania</a:t>
            </a:r>
          </a:p>
        </p:txBody>
      </p:sp>
      <p:sp>
        <p:nvSpPr>
          <p:cNvPr id="4" name="Text Box 347"/>
          <p:cNvSpPr/>
          <p:nvPr/>
        </p:nvSpPr>
        <p:spPr>
          <a:xfrm>
            <a:off x="2424000" y="2951279"/>
            <a:ext cx="7417080" cy="192276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spAutoFit/>
          </a:bodyPr>
          <a:lstStyle/>
          <a:p>
            <a:pPr marL="457200" indent="-457200">
              <a:tabLst>
                <a:tab pos="457200" algn="l"/>
                <a:tab pos="906119" algn="l"/>
                <a:tab pos="1355399" algn="l"/>
                <a:tab pos="1804680" algn="l"/>
                <a:tab pos="2253960" algn="l"/>
                <a:tab pos="2703240" algn="l"/>
                <a:tab pos="3152520" algn="l"/>
                <a:tab pos="3601800" algn="l"/>
                <a:tab pos="4051080" algn="l"/>
                <a:tab pos="4500359" algn="l"/>
                <a:tab pos="4949640" algn="l"/>
                <a:tab pos="5398919" algn="l"/>
                <a:tab pos="5848200" algn="l"/>
                <a:tab pos="6297480" algn="l"/>
                <a:tab pos="6746760" algn="l"/>
                <a:tab pos="7196040" algn="l"/>
                <a:tab pos="7645320" algn="l"/>
                <a:tab pos="8094600" algn="l"/>
                <a:tab pos="8543879" algn="l"/>
                <a:tab pos="8993160" algn="l"/>
                <a:tab pos="9442440" algn="l"/>
              </a:tabLst>
            </a:pPr>
            <a:r>
              <a:rPr lang="de-DE" sz="2400" dirty="0" err="1">
                <a:solidFill>
                  <a:srgbClr val="000000"/>
                </a:solidFill>
                <a:latin typeface="Times New Roman" pitchFamily="18"/>
                <a:ea typeface="Droid Sans Fallback" pitchFamily="2"/>
                <a:cs typeface="Lohit Hindi" pitchFamily="2"/>
              </a:rPr>
              <a:t>Three</a:t>
            </a:r>
            <a:r>
              <a:rPr lang="de-DE" sz="2400" dirty="0">
                <a:solidFill>
                  <a:srgbClr val="000000"/>
                </a:solidFill>
                <a:latin typeface="Times New Roman" pitchFamily="18"/>
                <a:ea typeface="Droid Sans Fallback" pitchFamily="2"/>
                <a:cs typeface="Lohit Hindi" pitchFamily="2"/>
              </a:rPr>
              <a:t> different </a:t>
            </a:r>
            <a:r>
              <a:rPr lang="de-DE" sz="2400" dirty="0" err="1">
                <a:solidFill>
                  <a:srgbClr val="000000"/>
                </a:solidFill>
                <a:latin typeface="Times New Roman" pitchFamily="18"/>
                <a:ea typeface="Droid Sans Fallback" pitchFamily="2"/>
                <a:cs typeface="Lohit Hindi" pitchFamily="2"/>
              </a:rPr>
              <a:t>scenarios</a:t>
            </a:r>
            <a:r>
              <a:rPr lang="de-DE" sz="2400" dirty="0">
                <a:solidFill>
                  <a:srgbClr val="000000"/>
                </a:solidFill>
                <a:latin typeface="Times New Roman" pitchFamily="18"/>
                <a:ea typeface="Droid Sans Fallback" pitchFamily="2"/>
                <a:cs typeface="Lohit Hindi" pitchFamily="2"/>
              </a:rPr>
              <a:t>:</a:t>
            </a:r>
            <a:br>
              <a:rPr lang="de-DE" sz="2400" dirty="0">
                <a:solidFill>
                  <a:srgbClr val="000000"/>
                </a:solidFill>
                <a:latin typeface="Times New Roman" pitchFamily="18"/>
                <a:ea typeface="Droid Sans Fallback" pitchFamily="2"/>
                <a:cs typeface="Lohit Hindi" pitchFamily="2"/>
              </a:rPr>
            </a:br>
            <a:endParaRPr lang="de-DE" sz="2400" dirty="0">
              <a:solidFill>
                <a:srgbClr val="000000"/>
              </a:solidFill>
              <a:latin typeface="Times New Roman" pitchFamily="18"/>
              <a:ea typeface="Droid Sans Fallback" pitchFamily="2"/>
              <a:cs typeface="Lohit Hindi" pitchFamily="2"/>
            </a:endParaRPr>
          </a:p>
          <a:p>
            <a:pPr marL="457200" indent="-457200">
              <a:tabLst>
                <a:tab pos="457200" algn="l"/>
                <a:tab pos="914400" algn="l"/>
                <a:tab pos="1828799" algn="l"/>
                <a:tab pos="2743200" algn="l"/>
                <a:tab pos="3657600" algn="l"/>
                <a:tab pos="4572000" algn="l"/>
                <a:tab pos="5486400" algn="l"/>
                <a:tab pos="6400800" algn="l"/>
                <a:tab pos="7315200" algn="l"/>
                <a:tab pos="8229600" algn="l"/>
                <a:tab pos="9144000" algn="l"/>
                <a:tab pos="10058400" algn="l"/>
              </a:tabLst>
            </a:pPr>
            <a:r>
              <a:rPr lang="de-DE" sz="2400" dirty="0">
                <a:solidFill>
                  <a:srgbClr val="000000"/>
                </a:solidFill>
                <a:latin typeface="Times New Roman" pitchFamily="18"/>
                <a:ea typeface="Droid Sans Fallback" pitchFamily="2"/>
                <a:cs typeface="Lohit Hindi" pitchFamily="2"/>
              </a:rPr>
              <a:t>	- S1: Estonia </a:t>
            </a:r>
            <a:r>
              <a:rPr lang="de-DE" sz="2400" dirty="0" err="1">
                <a:solidFill>
                  <a:srgbClr val="000000"/>
                </a:solidFill>
                <a:latin typeface="Times New Roman" pitchFamily="18"/>
                <a:ea typeface="Droid Sans Fallback" pitchFamily="2"/>
                <a:cs typeface="Lohit Hindi" pitchFamily="2"/>
              </a:rPr>
              <a:t>is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stable</a:t>
            </a:r>
            <a:br>
              <a:rPr lang="de-DE" sz="2400" dirty="0">
                <a:solidFill>
                  <a:srgbClr val="000000"/>
                </a:solidFill>
                <a:latin typeface="Times New Roman" pitchFamily="18"/>
                <a:ea typeface="Droid Sans Fallback" pitchFamily="2"/>
                <a:cs typeface="Lohit Hindi" pitchFamily="2"/>
              </a:rPr>
            </a:br>
            <a:r>
              <a:rPr lang="de-DE" sz="2400" dirty="0">
                <a:solidFill>
                  <a:srgbClr val="000000"/>
                </a:solidFill>
                <a:latin typeface="Times New Roman" pitchFamily="18"/>
                <a:ea typeface="Droid Sans Fallback" pitchFamily="2"/>
                <a:cs typeface="Lohit Hindi" pitchFamily="2"/>
              </a:rPr>
              <a:t>- S2: </a:t>
            </a:r>
            <a:r>
              <a:rPr lang="de-DE" sz="2400" dirty="0" err="1">
                <a:solidFill>
                  <a:srgbClr val="000000"/>
                </a:solidFill>
                <a:latin typeface="Times New Roman" pitchFamily="18"/>
                <a:ea typeface="Droid Sans Fallback" pitchFamily="2"/>
                <a:cs typeface="Lohit Hindi" pitchFamily="2"/>
              </a:rPr>
              <a:t>Latvia</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is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stable</a:t>
            </a:r>
            <a:br>
              <a:rPr lang="de-DE" sz="2400" dirty="0">
                <a:solidFill>
                  <a:srgbClr val="000000"/>
                </a:solidFill>
                <a:latin typeface="Times New Roman" pitchFamily="18"/>
                <a:ea typeface="Droid Sans Fallback" pitchFamily="2"/>
                <a:cs typeface="Lohit Hindi" pitchFamily="2"/>
              </a:rPr>
            </a:br>
            <a:r>
              <a:rPr lang="de-DE" sz="2400" dirty="0">
                <a:solidFill>
                  <a:srgbClr val="000000"/>
                </a:solidFill>
                <a:latin typeface="Times New Roman" pitchFamily="18"/>
                <a:ea typeface="Droid Sans Fallback" pitchFamily="2"/>
                <a:cs typeface="Lohit Hindi" pitchFamily="2"/>
              </a:rPr>
              <a:t>- S3: Lithuania </a:t>
            </a:r>
            <a:r>
              <a:rPr lang="de-DE" sz="2400" dirty="0" err="1">
                <a:solidFill>
                  <a:srgbClr val="000000"/>
                </a:solidFill>
                <a:latin typeface="Times New Roman" pitchFamily="18"/>
                <a:ea typeface="Droid Sans Fallback" pitchFamily="2"/>
                <a:cs typeface="Lohit Hindi" pitchFamily="2"/>
              </a:rPr>
              <a:t>is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stable</a:t>
            </a:r>
            <a:endParaRPr lang="de-DE" sz="2400" dirty="0">
              <a:solidFill>
                <a:srgbClr val="000000"/>
              </a:solidFill>
              <a:latin typeface="Times New Roman" pitchFamily="18"/>
              <a:ea typeface="Droid Sans Fallback" pitchFamily="2"/>
              <a:cs typeface="Lohit Hindi" pitchFamily="2"/>
            </a:endParaRPr>
          </a:p>
        </p:txBody>
      </p:sp>
      <p:sp>
        <p:nvSpPr>
          <p:cNvPr id="5" name="Text Box 347"/>
          <p:cNvSpPr/>
          <p:nvPr/>
        </p:nvSpPr>
        <p:spPr>
          <a:xfrm>
            <a:off x="2208359" y="5106810"/>
            <a:ext cx="7416720" cy="83317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spAutoFit/>
          </a:bodyPr>
          <a:lstStyle/>
          <a:p>
            <a:pPr marL="457200" indent="-457200">
              <a:tabLst>
                <a:tab pos="457200" algn="l"/>
                <a:tab pos="906119" algn="l"/>
                <a:tab pos="1355399" algn="l"/>
                <a:tab pos="1804680" algn="l"/>
                <a:tab pos="2253960" algn="l"/>
                <a:tab pos="2703240" algn="l"/>
                <a:tab pos="3152520" algn="l"/>
                <a:tab pos="3601800" algn="l"/>
                <a:tab pos="4051080" algn="l"/>
                <a:tab pos="4500359" algn="l"/>
                <a:tab pos="4949640" algn="l"/>
                <a:tab pos="5398919" algn="l"/>
                <a:tab pos="5848200" algn="l"/>
                <a:tab pos="6297480" algn="l"/>
                <a:tab pos="6746760" algn="l"/>
                <a:tab pos="7196040" algn="l"/>
                <a:tab pos="7645320" algn="l"/>
                <a:tab pos="8094600" algn="l"/>
                <a:tab pos="8543879" algn="l"/>
                <a:tab pos="8993160" algn="l"/>
                <a:tab pos="9442440" algn="l"/>
              </a:tabLst>
            </a:pP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For</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every</a:t>
            </a:r>
            <a:r>
              <a:rPr lang="de-DE" sz="2400" dirty="0">
                <a:solidFill>
                  <a:srgbClr val="000000"/>
                </a:solidFill>
                <a:latin typeface="Times New Roman" pitchFamily="18"/>
                <a:ea typeface="Droid Sans Fallback" pitchFamily="2"/>
                <a:cs typeface="Lohit Hindi" pitchFamily="2"/>
              </a:rPr>
              <a:t> </a:t>
            </a:r>
            <a:r>
              <a:rPr lang="de-DE" sz="2400" b="1" dirty="0">
                <a:solidFill>
                  <a:srgbClr val="000000"/>
                </a:solidFill>
                <a:latin typeface="Times New Roman" pitchFamily="18"/>
                <a:ea typeface="Droid Sans Fallback" pitchFamily="2"/>
                <a:cs typeface="Lohit Hindi" pitchFamily="2"/>
              </a:rPr>
              <a:t>Alternative-Scenario-</a:t>
            </a:r>
            <a:r>
              <a:rPr lang="de-DE" sz="2400" b="1" dirty="0" err="1">
                <a:solidFill>
                  <a:srgbClr val="000000"/>
                </a:solidFill>
                <a:latin typeface="Times New Roman" pitchFamily="18"/>
                <a:ea typeface="Droid Sans Fallback" pitchFamily="2"/>
                <a:cs typeface="Lohit Hindi" pitchFamily="2"/>
              </a:rPr>
              <a:t>Combination</a:t>
            </a:r>
            <a:r>
              <a:rPr lang="de-DE" sz="2400" b="1" dirty="0">
                <a:solidFill>
                  <a:srgbClr val="000000"/>
                </a:solidFill>
                <a:latin typeface="Times New Roman" pitchFamily="18"/>
                <a:ea typeface="Droid Sans Fallback" pitchFamily="2"/>
                <a:cs typeface="Lohit Hindi" pitchFamily="2"/>
              </a:rPr>
              <a:t> </a:t>
            </a:r>
            <a:r>
              <a:rPr lang="de-DE" sz="2400" dirty="0">
                <a:solidFill>
                  <a:srgbClr val="000000"/>
                </a:solidFill>
                <a:latin typeface="Times New Roman" pitchFamily="18"/>
                <a:ea typeface="Droid Sans Fallback" pitchFamily="2"/>
                <a:cs typeface="Lohit Hindi" pitchFamily="2"/>
              </a:rPr>
              <a:t>a </a:t>
            </a:r>
            <a:r>
              <a:rPr lang="de-DE" sz="2400" dirty="0" err="1">
                <a:solidFill>
                  <a:srgbClr val="000000"/>
                </a:solidFill>
                <a:latin typeface="Times New Roman" pitchFamily="18"/>
                <a:ea typeface="Droid Sans Fallback" pitchFamily="2"/>
                <a:cs typeface="Lohit Hindi" pitchFamily="2"/>
              </a:rPr>
              <a:t>profit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forecast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is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made</a:t>
            </a:r>
            <a:r>
              <a:rPr lang="de-DE" sz="2400" dirty="0">
                <a:solidFill>
                  <a:srgbClr val="000000"/>
                </a:solidFill>
                <a:latin typeface="Times New Roman" pitchFamily="18"/>
                <a:ea typeface="Droid Sans Fallback" pitchFamily="2"/>
                <a:cs typeface="Lohit Hindi" pitchFamily="2"/>
              </a:rPr>
              <a:t> (G</a:t>
            </a:r>
            <a:r>
              <a:rPr lang="de-DE" sz="2400" baseline="-25000" dirty="0">
                <a:solidFill>
                  <a:srgbClr val="000000"/>
                </a:solidFill>
                <a:latin typeface="Times New Roman" pitchFamily="18"/>
                <a:ea typeface="Droid Sans Fallback" pitchFamily="2"/>
                <a:cs typeface="Lohit Hindi" pitchFamily="2"/>
              </a:rPr>
              <a:t>11</a:t>
            </a:r>
            <a:r>
              <a:rPr lang="de-DE" sz="2400" dirty="0">
                <a:solidFill>
                  <a:srgbClr val="000000"/>
                </a:solidFill>
                <a:latin typeface="Times New Roman" pitchFamily="18"/>
                <a:ea typeface="Droid Sans Fallback" pitchFamily="2"/>
                <a:cs typeface="Lohit Hindi" pitchFamily="2"/>
              </a:rPr>
              <a:t> to G</a:t>
            </a:r>
            <a:r>
              <a:rPr lang="de-DE" sz="2400" baseline="-25000" dirty="0">
                <a:solidFill>
                  <a:srgbClr val="000000"/>
                </a:solidFill>
                <a:latin typeface="Times New Roman" pitchFamily="18"/>
                <a:ea typeface="Droid Sans Fallback" pitchFamily="2"/>
                <a:cs typeface="Lohit Hindi" pitchFamily="2"/>
              </a:rPr>
              <a:t>33</a:t>
            </a:r>
            <a:r>
              <a:rPr lang="de-DE" sz="2400" dirty="0">
                <a:solidFill>
                  <a:srgbClr val="000000"/>
                </a:solidFill>
                <a:latin typeface="Times New Roman" pitchFamily="18"/>
                <a:ea typeface="Droid Sans Fallback" pitchFamily="2"/>
                <a:cs typeface="Lohit Hindi" pitchFamily="2"/>
              </a:rPr>
              <a:t>)</a:t>
            </a:r>
          </a:p>
        </p:txBody>
      </p:sp>
    </p:spTree>
    <p:extLst>
      <p:ext uri="{BB962C8B-B14F-4D97-AF65-F5344CB8AC3E}">
        <p14:creationId xmlns:p14="http://schemas.microsoft.com/office/powerpoint/2010/main" val="2244291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2</a:t>
            </a:fld>
            <a:endParaRPr lang="de-DE" dirty="0"/>
          </a:p>
        </p:txBody>
      </p:sp>
      <p:sp>
        <p:nvSpPr>
          <p:cNvPr id="4" name="Textfeld 3"/>
          <p:cNvSpPr txBox="1"/>
          <p:nvPr/>
        </p:nvSpPr>
        <p:spPr>
          <a:xfrm>
            <a:off x="0" y="13237"/>
            <a:ext cx="8856984" cy="648072"/>
          </a:xfrm>
          <a:prstGeom prst="rect">
            <a:avLst/>
          </a:prstGeom>
          <a:noFill/>
        </p:spPr>
        <p:txBody>
          <a:bodyPr wrap="square" rtlCol="0">
            <a:noAutofit/>
          </a:bodyPr>
          <a:lstStyle/>
          <a:p>
            <a:pPr algn="ctr"/>
            <a:r>
              <a:rPr lang="de-DE" sz="3200"/>
              <a:t>Components of a Time Series</a:t>
            </a:r>
            <a:endParaRPr lang="de-DE" sz="3200" baseline="30000" dirty="0"/>
          </a:p>
        </p:txBody>
      </p:sp>
      <p:sp>
        <p:nvSpPr>
          <p:cNvPr id="6" name="Rechteck 5">
            <a:extLst>
              <a:ext uri="{FF2B5EF4-FFF2-40B4-BE49-F238E27FC236}">
                <a16:creationId xmlns:a16="http://schemas.microsoft.com/office/drawing/2014/main" id="{3B6AE8EF-A4B3-9318-43F7-DDCFC858D128}"/>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graphicFrame>
        <p:nvGraphicFramePr>
          <p:cNvPr id="8" name="Diagramm 7">
            <a:extLst>
              <a:ext uri="{FF2B5EF4-FFF2-40B4-BE49-F238E27FC236}">
                <a16:creationId xmlns:a16="http://schemas.microsoft.com/office/drawing/2014/main" id="{3724D142-3488-43CA-ABD7-E4041272D123}"/>
              </a:ext>
            </a:extLst>
          </p:cNvPr>
          <p:cNvGraphicFramePr>
            <a:graphicFrameLocks/>
          </p:cNvGraphicFramePr>
          <p:nvPr>
            <p:extLst>
              <p:ext uri="{D42A27DB-BD31-4B8C-83A1-F6EECF244321}">
                <p14:modId xmlns:p14="http://schemas.microsoft.com/office/powerpoint/2010/main" val="2596729515"/>
              </p:ext>
            </p:extLst>
          </p:nvPr>
        </p:nvGraphicFramePr>
        <p:xfrm>
          <a:off x="8929197" y="701277"/>
          <a:ext cx="3048000" cy="2057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Diagramm 8">
            <a:extLst>
              <a:ext uri="{FF2B5EF4-FFF2-40B4-BE49-F238E27FC236}">
                <a16:creationId xmlns:a16="http://schemas.microsoft.com/office/drawing/2014/main" id="{DB46CD62-0038-4EF1-B225-697F904999A6}"/>
              </a:ext>
            </a:extLst>
          </p:cNvPr>
          <p:cNvGraphicFramePr>
            <a:graphicFrameLocks/>
          </p:cNvGraphicFramePr>
          <p:nvPr>
            <p:extLst>
              <p:ext uri="{D42A27DB-BD31-4B8C-83A1-F6EECF244321}">
                <p14:modId xmlns:p14="http://schemas.microsoft.com/office/powerpoint/2010/main" val="2779490443"/>
              </p:ext>
            </p:extLst>
          </p:nvPr>
        </p:nvGraphicFramePr>
        <p:xfrm>
          <a:off x="173608" y="3621686"/>
          <a:ext cx="3048000" cy="2057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0" name="Diagramm 9">
            <a:extLst>
              <a:ext uri="{FF2B5EF4-FFF2-40B4-BE49-F238E27FC236}">
                <a16:creationId xmlns:a16="http://schemas.microsoft.com/office/drawing/2014/main" id="{D5FC02EF-375B-47C5-9021-AD9B591D63BE}"/>
              </a:ext>
            </a:extLst>
          </p:cNvPr>
          <p:cNvGraphicFramePr>
            <a:graphicFrameLocks/>
          </p:cNvGraphicFramePr>
          <p:nvPr>
            <p:extLst>
              <p:ext uri="{D42A27DB-BD31-4B8C-83A1-F6EECF244321}">
                <p14:modId xmlns:p14="http://schemas.microsoft.com/office/powerpoint/2010/main" val="3830008672"/>
              </p:ext>
            </p:extLst>
          </p:nvPr>
        </p:nvGraphicFramePr>
        <p:xfrm>
          <a:off x="4426526" y="3621686"/>
          <a:ext cx="3048000" cy="20574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Diagramm 10">
            <a:extLst>
              <a:ext uri="{FF2B5EF4-FFF2-40B4-BE49-F238E27FC236}">
                <a16:creationId xmlns:a16="http://schemas.microsoft.com/office/drawing/2014/main" id="{74E8EE6E-C807-4D9E-83FD-30342118790F}"/>
              </a:ext>
            </a:extLst>
          </p:cNvPr>
          <p:cNvGraphicFramePr>
            <a:graphicFrameLocks/>
          </p:cNvGraphicFramePr>
          <p:nvPr>
            <p:extLst>
              <p:ext uri="{D42A27DB-BD31-4B8C-83A1-F6EECF244321}">
                <p14:modId xmlns:p14="http://schemas.microsoft.com/office/powerpoint/2010/main" val="335293897"/>
              </p:ext>
            </p:extLst>
          </p:nvPr>
        </p:nvGraphicFramePr>
        <p:xfrm>
          <a:off x="12455" y="701277"/>
          <a:ext cx="3048000" cy="2057400"/>
        </p:xfrm>
        <a:graphic>
          <a:graphicData uri="http://schemas.openxmlformats.org/drawingml/2006/chart">
            <c:chart xmlns:c="http://schemas.openxmlformats.org/drawingml/2006/chart" xmlns:r="http://schemas.openxmlformats.org/officeDocument/2006/relationships" r:id="rId5"/>
          </a:graphicData>
        </a:graphic>
      </p:graphicFrame>
      <p:sp>
        <p:nvSpPr>
          <p:cNvPr id="12" name="Textfeld 11">
            <a:extLst>
              <a:ext uri="{FF2B5EF4-FFF2-40B4-BE49-F238E27FC236}">
                <a16:creationId xmlns:a16="http://schemas.microsoft.com/office/drawing/2014/main" id="{C4439F14-F356-6E3F-3859-86C06116A665}"/>
              </a:ext>
            </a:extLst>
          </p:cNvPr>
          <p:cNvSpPr txBox="1"/>
          <p:nvPr/>
        </p:nvSpPr>
        <p:spPr>
          <a:xfrm>
            <a:off x="12455" y="2755957"/>
            <a:ext cx="2883145" cy="480357"/>
          </a:xfrm>
          <a:prstGeom prst="rect">
            <a:avLst/>
          </a:prstGeom>
          <a:noFill/>
        </p:spPr>
        <p:txBody>
          <a:bodyPr wrap="square" rtlCol="0">
            <a:noAutofit/>
          </a:bodyPr>
          <a:lstStyle/>
          <a:p>
            <a:pPr algn="ctr"/>
            <a:r>
              <a:rPr lang="de-DE" sz="2000"/>
              <a:t>Revenue, Quantity</a:t>
            </a:r>
          </a:p>
          <a:p>
            <a:pPr algn="ctr"/>
            <a:endParaRPr lang="de-DE" sz="2000"/>
          </a:p>
        </p:txBody>
      </p:sp>
      <p:sp>
        <p:nvSpPr>
          <p:cNvPr id="13" name="Textfeld 12">
            <a:extLst>
              <a:ext uri="{FF2B5EF4-FFF2-40B4-BE49-F238E27FC236}">
                <a16:creationId xmlns:a16="http://schemas.microsoft.com/office/drawing/2014/main" id="{DBDBEE3D-9190-8CA4-8C60-821898DB92A5}"/>
              </a:ext>
            </a:extLst>
          </p:cNvPr>
          <p:cNvSpPr txBox="1"/>
          <p:nvPr/>
        </p:nvSpPr>
        <p:spPr>
          <a:xfrm>
            <a:off x="4426526" y="2689840"/>
            <a:ext cx="2883145" cy="676941"/>
          </a:xfrm>
          <a:prstGeom prst="rect">
            <a:avLst/>
          </a:prstGeom>
          <a:noFill/>
        </p:spPr>
        <p:txBody>
          <a:bodyPr wrap="square" rtlCol="0">
            <a:noAutofit/>
          </a:bodyPr>
          <a:lstStyle/>
          <a:p>
            <a:pPr algn="ctr"/>
            <a:r>
              <a:rPr lang="de-DE" sz="2000"/>
              <a:t>Development of Demand over time</a:t>
            </a:r>
          </a:p>
          <a:p>
            <a:pPr algn="ctr"/>
            <a:endParaRPr lang="de-DE" sz="2000"/>
          </a:p>
        </p:txBody>
      </p:sp>
      <p:sp>
        <p:nvSpPr>
          <p:cNvPr id="14" name="Textfeld 13">
            <a:extLst>
              <a:ext uri="{FF2B5EF4-FFF2-40B4-BE49-F238E27FC236}">
                <a16:creationId xmlns:a16="http://schemas.microsoft.com/office/drawing/2014/main" id="{8CE0A90B-383D-A173-D5F5-EF0AE5642018}"/>
              </a:ext>
            </a:extLst>
          </p:cNvPr>
          <p:cNvSpPr txBox="1"/>
          <p:nvPr/>
        </p:nvSpPr>
        <p:spPr>
          <a:xfrm>
            <a:off x="8929197" y="2631071"/>
            <a:ext cx="2883145" cy="676941"/>
          </a:xfrm>
          <a:prstGeom prst="rect">
            <a:avLst/>
          </a:prstGeom>
          <a:noFill/>
        </p:spPr>
        <p:txBody>
          <a:bodyPr wrap="square" rtlCol="0">
            <a:noAutofit/>
          </a:bodyPr>
          <a:lstStyle/>
          <a:p>
            <a:pPr algn="ctr"/>
            <a:r>
              <a:rPr lang="de-DE" sz="2000"/>
              <a:t>Business cycle</a:t>
            </a:r>
          </a:p>
          <a:p>
            <a:pPr algn="ctr"/>
            <a:endParaRPr lang="de-DE" sz="2000"/>
          </a:p>
        </p:txBody>
      </p:sp>
      <p:sp>
        <p:nvSpPr>
          <p:cNvPr id="15" name="Textfeld 14">
            <a:extLst>
              <a:ext uri="{FF2B5EF4-FFF2-40B4-BE49-F238E27FC236}">
                <a16:creationId xmlns:a16="http://schemas.microsoft.com/office/drawing/2014/main" id="{F8AFEDA6-2535-FB3E-3B92-10F8CC77939F}"/>
              </a:ext>
            </a:extLst>
          </p:cNvPr>
          <p:cNvSpPr txBox="1"/>
          <p:nvPr/>
        </p:nvSpPr>
        <p:spPr>
          <a:xfrm>
            <a:off x="173608" y="5659186"/>
            <a:ext cx="2883145" cy="676941"/>
          </a:xfrm>
          <a:prstGeom prst="rect">
            <a:avLst/>
          </a:prstGeom>
          <a:noFill/>
        </p:spPr>
        <p:txBody>
          <a:bodyPr wrap="square" rtlCol="0">
            <a:noAutofit/>
          </a:bodyPr>
          <a:lstStyle/>
          <a:p>
            <a:pPr algn="ctr"/>
            <a:r>
              <a:rPr lang="de-DE" sz="2000"/>
              <a:t>Seasonal fluctuation during a year</a:t>
            </a:r>
          </a:p>
          <a:p>
            <a:pPr algn="ctr"/>
            <a:endParaRPr lang="de-DE" sz="2000"/>
          </a:p>
        </p:txBody>
      </p:sp>
      <p:sp>
        <p:nvSpPr>
          <p:cNvPr id="16" name="Textfeld 15">
            <a:extLst>
              <a:ext uri="{FF2B5EF4-FFF2-40B4-BE49-F238E27FC236}">
                <a16:creationId xmlns:a16="http://schemas.microsoft.com/office/drawing/2014/main" id="{B0DD70A8-C265-B7F4-0F5D-D84AEB95AB40}"/>
              </a:ext>
            </a:extLst>
          </p:cNvPr>
          <p:cNvSpPr txBox="1"/>
          <p:nvPr/>
        </p:nvSpPr>
        <p:spPr>
          <a:xfrm>
            <a:off x="4487047" y="5606106"/>
            <a:ext cx="2883145" cy="676941"/>
          </a:xfrm>
          <a:prstGeom prst="rect">
            <a:avLst/>
          </a:prstGeom>
          <a:noFill/>
        </p:spPr>
        <p:txBody>
          <a:bodyPr wrap="square" rtlCol="0">
            <a:noAutofit/>
          </a:bodyPr>
          <a:lstStyle/>
          <a:p>
            <a:pPr algn="ctr"/>
            <a:r>
              <a:rPr lang="de-DE" sz="2000"/>
              <a:t>Not explainable</a:t>
            </a:r>
          </a:p>
          <a:p>
            <a:pPr algn="ctr"/>
            <a:r>
              <a:rPr lang="de-DE" sz="2000"/>
              <a:t>random fluctuation</a:t>
            </a:r>
          </a:p>
          <a:p>
            <a:pPr algn="ctr"/>
            <a:r>
              <a:rPr lang="de-DE" sz="2000"/>
              <a:t>Stochastic error</a:t>
            </a:r>
          </a:p>
        </p:txBody>
      </p:sp>
      <p:graphicFrame>
        <p:nvGraphicFramePr>
          <p:cNvPr id="17" name="Diagramm 16">
            <a:extLst>
              <a:ext uri="{FF2B5EF4-FFF2-40B4-BE49-F238E27FC236}">
                <a16:creationId xmlns:a16="http://schemas.microsoft.com/office/drawing/2014/main" id="{0E0F65AA-AA98-4C49-B18B-A702993D1B2A}"/>
              </a:ext>
            </a:extLst>
          </p:cNvPr>
          <p:cNvGraphicFramePr>
            <a:graphicFrameLocks/>
          </p:cNvGraphicFramePr>
          <p:nvPr>
            <p:extLst>
              <p:ext uri="{D42A27DB-BD31-4B8C-83A1-F6EECF244321}">
                <p14:modId xmlns:p14="http://schemas.microsoft.com/office/powerpoint/2010/main" val="1375211213"/>
              </p:ext>
            </p:extLst>
          </p:nvPr>
        </p:nvGraphicFramePr>
        <p:xfrm>
          <a:off x="4487047" y="701277"/>
          <a:ext cx="3048000" cy="205740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1440506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liennummernplatzhalter 1"/>
          <p:cNvSpPr>
            <a:spLocks noGrp="1"/>
          </p:cNvSpPr>
          <p:nvPr>
            <p:ph type="sldNum" sz="quarter" idx="10"/>
          </p:nvPr>
        </p:nvSpPr>
        <p:spPr/>
        <p:txBody>
          <a:bodyPr/>
          <a:lstStyle/>
          <a:p>
            <a:pPr lvl="0"/>
            <a:fld id="{42C5D432-8A6A-44D6-98FD-D714A93C4E08}" type="slidenum">
              <a:rPr/>
              <a:t>20</a:t>
            </a:fld>
            <a:endParaRPr lang="de-DE"/>
          </a:p>
        </p:txBody>
      </p:sp>
      <p:sp>
        <p:nvSpPr>
          <p:cNvPr id="2" name="Freihandform 1"/>
          <p:cNvSpPr/>
          <p:nvPr/>
        </p:nvSpPr>
        <p:spPr>
          <a:xfrm>
            <a:off x="4224360" y="234000"/>
            <a:ext cx="6443640" cy="42912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b="1" dirty="0" err="1">
                <a:solidFill>
                  <a:srgbClr val="000000"/>
                </a:solidFill>
                <a:latin typeface="Times New Roman" pitchFamily="18"/>
                <a:ea typeface="Droid Sans Fallback" pitchFamily="2"/>
                <a:cs typeface="Lohit Hindi" pitchFamily="2"/>
              </a:rPr>
              <a:t>Decision</a:t>
            </a:r>
            <a:r>
              <a:rPr lang="de-DE" sz="2200" b="1" dirty="0">
                <a:solidFill>
                  <a:srgbClr val="000000"/>
                </a:solidFill>
                <a:latin typeface="Times New Roman" pitchFamily="18"/>
                <a:ea typeface="Droid Sans Fallback" pitchFamily="2"/>
                <a:cs typeface="Lohit Hindi" pitchFamily="2"/>
              </a:rPr>
              <a:t> Matrix</a:t>
            </a:r>
          </a:p>
        </p:txBody>
      </p:sp>
      <p:graphicFrame>
        <p:nvGraphicFramePr>
          <p:cNvPr id="3" name="Tabelle 2"/>
          <p:cNvGraphicFramePr>
            <a:graphicFrameLocks noGrp="1"/>
          </p:cNvGraphicFramePr>
          <p:nvPr>
            <p:extLst>
              <p:ext uri="{D42A27DB-BD31-4B8C-83A1-F6EECF244321}">
                <p14:modId xmlns:p14="http://schemas.microsoft.com/office/powerpoint/2010/main" val="3609084605"/>
              </p:ext>
            </p:extLst>
          </p:nvPr>
        </p:nvGraphicFramePr>
        <p:xfrm>
          <a:off x="3048000" y="1397000"/>
          <a:ext cx="6096000" cy="4192240"/>
        </p:xfrm>
        <a:graphic>
          <a:graphicData uri="http://schemas.openxmlformats.org/drawingml/2006/table">
            <a:tbl>
              <a:tblPr firstRow="1" bandRow="1">
                <a:tableStyleId>{D7AC3CCA-C797-4891-BE02-D94E43425B78}</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1048060">
                <a:tc>
                  <a:txBody>
                    <a:bodyPr/>
                    <a:lstStyle/>
                    <a:p>
                      <a:pPr algn="ctr"/>
                      <a:endParaRPr lang="de-DE" sz="2400" dirty="0"/>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algn="ctr"/>
                      <a:r>
                        <a:rPr lang="de-DE" sz="2400" b="1" dirty="0"/>
                        <a:t>S1</a:t>
                      </a:r>
                    </a:p>
                  </a:txBody>
                  <a:tcPr anchor="ctr">
                    <a:lnL w="57150" cap="flat" cmpd="sng" algn="ctr">
                      <a:solidFill>
                        <a:schemeClr val="tx1"/>
                      </a:solidFill>
                      <a:prstDash val="solid"/>
                      <a:round/>
                      <a:headEnd type="none" w="med" len="med"/>
                      <a:tailEnd type="none" w="med" len="med"/>
                    </a:lnL>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algn="ctr"/>
                      <a:r>
                        <a:rPr lang="de-DE" sz="2400" b="1" dirty="0"/>
                        <a:t>S2</a:t>
                      </a:r>
                    </a:p>
                  </a:txBody>
                  <a:tcPr anchor="ct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algn="ctr"/>
                      <a:r>
                        <a:rPr lang="de-DE" sz="2400" b="1" dirty="0"/>
                        <a:t>S3</a:t>
                      </a:r>
                    </a:p>
                  </a:txBody>
                  <a:tcPr anchor="ctr">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048060">
                <a:tc>
                  <a:txBody>
                    <a:bodyPr/>
                    <a:lstStyle/>
                    <a:p>
                      <a:pPr algn="ctr"/>
                      <a:r>
                        <a:rPr lang="de-DE" sz="2400" b="1" dirty="0"/>
                        <a:t>A1</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noFill/>
                  </a:tcPr>
                </a:tc>
                <a:tc>
                  <a:txBody>
                    <a:bodyPr/>
                    <a:lstStyle/>
                    <a:p>
                      <a:pPr algn="ctr"/>
                      <a:r>
                        <a:rPr lang="de-DE" sz="2400" dirty="0"/>
                        <a:t>140</a:t>
                      </a:r>
                    </a:p>
                  </a:txBody>
                  <a:tcPr anchor="ctr">
                    <a:lnL w="57150" cap="flat" cmpd="sng" algn="ctr">
                      <a:solidFill>
                        <a:schemeClr val="tx1"/>
                      </a:solidFill>
                      <a:prstDash val="solid"/>
                      <a:round/>
                      <a:headEnd type="none" w="med" len="med"/>
                      <a:tailEnd type="none" w="med" len="med"/>
                    </a:lnL>
                    <a:lnT w="57150" cap="flat" cmpd="sng" algn="ctr">
                      <a:solidFill>
                        <a:schemeClr val="tx1"/>
                      </a:solidFill>
                      <a:prstDash val="solid"/>
                      <a:round/>
                      <a:headEnd type="none" w="med" len="med"/>
                      <a:tailEnd type="none" w="med" len="med"/>
                    </a:lnT>
                    <a:noFill/>
                  </a:tcPr>
                </a:tc>
                <a:tc>
                  <a:txBody>
                    <a:bodyPr/>
                    <a:lstStyle/>
                    <a:p>
                      <a:pPr algn="ctr"/>
                      <a:r>
                        <a:rPr lang="de-DE" sz="2400" dirty="0"/>
                        <a:t>55</a:t>
                      </a:r>
                    </a:p>
                  </a:txBody>
                  <a:tcPr anchor="ctr">
                    <a:lnT w="57150" cap="flat" cmpd="sng" algn="ctr">
                      <a:solidFill>
                        <a:schemeClr val="tx1"/>
                      </a:solidFill>
                      <a:prstDash val="solid"/>
                      <a:round/>
                      <a:headEnd type="none" w="med" len="med"/>
                      <a:tailEnd type="none" w="med" len="med"/>
                    </a:lnT>
                    <a:noFill/>
                  </a:tcPr>
                </a:tc>
                <a:tc>
                  <a:txBody>
                    <a:bodyPr/>
                    <a:lstStyle/>
                    <a:p>
                      <a:pPr algn="ctr"/>
                      <a:r>
                        <a:rPr lang="de-DE" sz="2400" dirty="0"/>
                        <a:t>55</a:t>
                      </a:r>
                    </a:p>
                  </a:txBody>
                  <a:tcPr anchor="ctr">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01"/>
                  </a:ext>
                </a:extLst>
              </a:tr>
              <a:tr h="1048060">
                <a:tc>
                  <a:txBody>
                    <a:bodyPr/>
                    <a:lstStyle/>
                    <a:p>
                      <a:pPr algn="ctr"/>
                      <a:r>
                        <a:rPr lang="de-DE" sz="2400" b="1" dirty="0"/>
                        <a:t>A2</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noFill/>
                  </a:tcPr>
                </a:tc>
                <a:tc>
                  <a:txBody>
                    <a:bodyPr/>
                    <a:lstStyle/>
                    <a:p>
                      <a:pPr algn="ctr"/>
                      <a:r>
                        <a:rPr lang="de-DE" sz="2400" dirty="0"/>
                        <a:t>70</a:t>
                      </a:r>
                    </a:p>
                  </a:txBody>
                  <a:tcPr anchor="ctr">
                    <a:lnL w="57150" cap="flat" cmpd="sng" algn="ctr">
                      <a:solidFill>
                        <a:schemeClr val="tx1"/>
                      </a:solidFill>
                      <a:prstDash val="solid"/>
                      <a:round/>
                      <a:headEnd type="none" w="med" len="med"/>
                      <a:tailEnd type="none" w="med" len="med"/>
                    </a:lnL>
                    <a:noFill/>
                  </a:tcPr>
                </a:tc>
                <a:tc>
                  <a:txBody>
                    <a:bodyPr/>
                    <a:lstStyle/>
                    <a:p>
                      <a:pPr algn="ctr"/>
                      <a:r>
                        <a:rPr lang="de-DE" sz="2400" dirty="0"/>
                        <a:t>120</a:t>
                      </a:r>
                    </a:p>
                  </a:txBody>
                  <a:tcPr anchor="ctr">
                    <a:noFill/>
                  </a:tcPr>
                </a:tc>
                <a:tc>
                  <a:txBody>
                    <a:bodyPr/>
                    <a:lstStyle/>
                    <a:p>
                      <a:pPr algn="ctr"/>
                      <a:r>
                        <a:rPr lang="de-DE" sz="2400" dirty="0"/>
                        <a:t>60</a:t>
                      </a:r>
                    </a:p>
                  </a:txBody>
                  <a:tcPr anchor="ctr">
                    <a:lnR w="5715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2"/>
                  </a:ext>
                </a:extLst>
              </a:tr>
              <a:tr h="1048060">
                <a:tc>
                  <a:txBody>
                    <a:bodyPr/>
                    <a:lstStyle/>
                    <a:p>
                      <a:pPr algn="ctr"/>
                      <a:r>
                        <a:rPr lang="de-DE" sz="2400" b="1" dirty="0"/>
                        <a:t>A3</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B w="57150" cap="flat" cmpd="sng" algn="ctr">
                      <a:solidFill>
                        <a:schemeClr val="tx1"/>
                      </a:solidFill>
                      <a:prstDash val="solid"/>
                      <a:round/>
                      <a:headEnd type="none" w="med" len="med"/>
                      <a:tailEnd type="none" w="med" len="med"/>
                    </a:lnB>
                    <a:noFill/>
                  </a:tcPr>
                </a:tc>
                <a:tc>
                  <a:txBody>
                    <a:bodyPr/>
                    <a:lstStyle/>
                    <a:p>
                      <a:pPr algn="ctr"/>
                      <a:r>
                        <a:rPr lang="de-DE" sz="2400" dirty="0"/>
                        <a:t>40</a:t>
                      </a:r>
                    </a:p>
                  </a:txBody>
                  <a:tcPr anchor="ctr">
                    <a:lnL w="57150" cap="flat" cmpd="sng" algn="ctr">
                      <a:solidFill>
                        <a:schemeClr val="tx1"/>
                      </a:solidFill>
                      <a:prstDash val="solid"/>
                      <a:round/>
                      <a:headEnd type="none" w="med" len="med"/>
                      <a:tailEnd type="none" w="med" len="med"/>
                    </a:lnL>
                    <a:lnB w="57150" cap="flat" cmpd="sng" algn="ctr">
                      <a:solidFill>
                        <a:schemeClr val="tx1"/>
                      </a:solidFill>
                      <a:prstDash val="solid"/>
                      <a:round/>
                      <a:headEnd type="none" w="med" len="med"/>
                      <a:tailEnd type="none" w="med" len="med"/>
                    </a:lnB>
                    <a:noFill/>
                  </a:tcPr>
                </a:tc>
                <a:tc>
                  <a:txBody>
                    <a:bodyPr/>
                    <a:lstStyle/>
                    <a:p>
                      <a:pPr algn="ctr"/>
                      <a:r>
                        <a:rPr lang="de-DE" sz="2400" dirty="0"/>
                        <a:t>10</a:t>
                      </a:r>
                    </a:p>
                  </a:txBody>
                  <a:tcPr anchor="ctr">
                    <a:lnB w="57150" cap="flat" cmpd="sng" algn="ctr">
                      <a:solidFill>
                        <a:schemeClr val="tx1"/>
                      </a:solidFill>
                      <a:prstDash val="solid"/>
                      <a:round/>
                      <a:headEnd type="none" w="med" len="med"/>
                      <a:tailEnd type="none" w="med" len="med"/>
                    </a:lnB>
                    <a:noFill/>
                  </a:tcPr>
                </a:tc>
                <a:tc>
                  <a:txBody>
                    <a:bodyPr/>
                    <a:lstStyle/>
                    <a:p>
                      <a:pPr algn="ctr"/>
                      <a:r>
                        <a:rPr lang="de-DE" sz="2400" dirty="0"/>
                        <a:t>130</a:t>
                      </a:r>
                    </a:p>
                  </a:txBody>
                  <a:tcPr anchor="ctr">
                    <a:lnR w="57150" cap="flat" cmpd="sng" algn="ctr">
                      <a:solidFill>
                        <a:schemeClr val="tx1"/>
                      </a:solidFill>
                      <a:prstDash val="solid"/>
                      <a:round/>
                      <a:headEnd type="none" w="med" len="med"/>
                      <a:tailEnd type="none" w="med" len="med"/>
                    </a:lnR>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5050424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oliennummernplatzhalter 1"/>
          <p:cNvSpPr>
            <a:spLocks noGrp="1"/>
          </p:cNvSpPr>
          <p:nvPr>
            <p:ph type="sldNum" sz="quarter" idx="10"/>
          </p:nvPr>
        </p:nvSpPr>
        <p:spPr/>
        <p:txBody>
          <a:bodyPr/>
          <a:lstStyle/>
          <a:p>
            <a:pPr lvl="0"/>
            <a:fld id="{8E4A4809-8886-4F50-9C7B-3FC0B4C64FF6}" type="slidenum">
              <a:rPr/>
              <a:t>21</a:t>
            </a:fld>
            <a:endParaRPr lang="de-DE"/>
          </a:p>
        </p:txBody>
      </p:sp>
      <p:sp>
        <p:nvSpPr>
          <p:cNvPr id="2" name="Freihandform 1"/>
          <p:cNvSpPr/>
          <p:nvPr/>
        </p:nvSpPr>
        <p:spPr>
          <a:xfrm>
            <a:off x="4224360" y="234000"/>
            <a:ext cx="6443640" cy="42912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b="1" dirty="0">
                <a:solidFill>
                  <a:srgbClr val="000000"/>
                </a:solidFill>
                <a:latin typeface="Times New Roman" pitchFamily="18"/>
                <a:ea typeface="Droid Sans Fallback" pitchFamily="2"/>
                <a:cs typeface="Lohit Hindi" pitchFamily="2"/>
              </a:rPr>
              <a:t>Problem</a:t>
            </a:r>
          </a:p>
        </p:txBody>
      </p:sp>
      <p:sp>
        <p:nvSpPr>
          <p:cNvPr id="3" name="Text Box 4"/>
          <p:cNvSpPr/>
          <p:nvPr/>
        </p:nvSpPr>
        <p:spPr>
          <a:xfrm>
            <a:off x="2711280" y="1125360"/>
            <a:ext cx="7417080" cy="4157165"/>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spAutoFit/>
          </a:bodyPr>
          <a:lstStyle/>
          <a:p>
            <a:pPr marL="342900"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err="1">
                <a:solidFill>
                  <a:srgbClr val="000000"/>
                </a:solidFill>
                <a:latin typeface="Times New Roman" pitchFamily="18"/>
                <a:ea typeface="Droid Sans Fallback" pitchFamily="2"/>
                <a:cs typeface="Lohit Hindi" pitchFamily="2"/>
              </a:rPr>
              <a:t>Uncertainty</a:t>
            </a:r>
            <a:r>
              <a:rPr lang="de-DE" sz="2400" b="1"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Although</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every</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scenario</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is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known</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probabilities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of</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occurence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are</a:t>
            </a:r>
            <a:r>
              <a:rPr lang="de-DE" sz="2400" dirty="0">
                <a:solidFill>
                  <a:srgbClr val="000000"/>
                </a:solidFill>
                <a:latin typeface="Times New Roman" pitchFamily="18"/>
                <a:ea typeface="Droid Sans Fallback" pitchFamily="2"/>
                <a:cs typeface="Lohit Hindi" pitchFamily="2"/>
              </a:rPr>
              <a:t> not </a:t>
            </a:r>
            <a:r>
              <a:rPr lang="de-DE" sz="2400" dirty="0" err="1">
                <a:solidFill>
                  <a:srgbClr val="000000"/>
                </a:solidFill>
                <a:latin typeface="Times New Roman" pitchFamily="18"/>
                <a:ea typeface="Droid Sans Fallback" pitchFamily="2"/>
                <a:cs typeface="Lohit Hindi" pitchFamily="2"/>
              </a:rPr>
              <a:t>known</a:t>
            </a:r>
            <a:r>
              <a:rPr lang="de-DE" sz="2400" dirty="0">
                <a:solidFill>
                  <a:srgbClr val="000000"/>
                </a:solidFill>
                <a:latin typeface="Times New Roman" pitchFamily="18"/>
                <a:ea typeface="Droid Sans Fallback" pitchFamily="2"/>
                <a:cs typeface="Lohit Hindi" pitchFamily="2"/>
              </a:rPr>
              <a:t>.</a:t>
            </a:r>
          </a:p>
          <a:p>
            <a:pPr marL="342900"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Droid Sans Fallback" pitchFamily="2"/>
              <a:cs typeface="Lohit Hindi" pitchFamily="2"/>
            </a:endParaRPr>
          </a:p>
          <a:p>
            <a:pPr marL="342900"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err="1">
                <a:solidFill>
                  <a:srgbClr val="000000"/>
                </a:solidFill>
                <a:latin typeface="Times New Roman" pitchFamily="18"/>
                <a:ea typeface="Droid Sans Fallback" pitchFamily="2"/>
                <a:cs typeface="Lohit Hindi" pitchFamily="2"/>
              </a:rPr>
              <a:t>Uncomparability</a:t>
            </a:r>
            <a:r>
              <a:rPr lang="de-DE" sz="2400" b="1" dirty="0">
                <a:solidFill>
                  <a:srgbClr val="000000"/>
                </a:solidFill>
                <a:latin typeface="Times New Roman" pitchFamily="18"/>
                <a:ea typeface="Droid Sans Fallback" pitchFamily="2"/>
                <a:cs typeface="Lohit Hindi" pitchFamily="2"/>
              </a:rPr>
              <a:t>:</a:t>
            </a:r>
            <a:r>
              <a:rPr lang="de-DE" sz="2400" dirty="0">
                <a:solidFill>
                  <a:srgbClr val="000000"/>
                </a:solidFill>
                <a:latin typeface="Times New Roman" pitchFamily="18"/>
                <a:ea typeface="Droid Sans Fallback" pitchFamily="2"/>
                <a:cs typeface="Lohit Hindi" pitchFamily="2"/>
              </a:rPr>
              <a:t> The alternatives </a:t>
            </a:r>
            <a:r>
              <a:rPr lang="de-DE" sz="2400" dirty="0" err="1">
                <a:solidFill>
                  <a:srgbClr val="000000"/>
                </a:solidFill>
                <a:latin typeface="Times New Roman" pitchFamily="18"/>
                <a:ea typeface="Droid Sans Fallback" pitchFamily="2"/>
                <a:cs typeface="Lohit Hindi" pitchFamily="2"/>
              </a:rPr>
              <a:t>cannot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be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directly</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compared</a:t>
            </a:r>
            <a:r>
              <a:rPr lang="de-DE" sz="2400" dirty="0">
                <a:solidFill>
                  <a:srgbClr val="000000"/>
                </a:solidFill>
                <a:latin typeface="Times New Roman" pitchFamily="18"/>
                <a:ea typeface="Droid Sans Fallback" pitchFamily="2"/>
                <a:cs typeface="Lohit Hindi" pitchFamily="2"/>
              </a:rPr>
              <a:t>.</a:t>
            </a:r>
          </a:p>
          <a:p>
            <a:pPr marL="342900"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Droid Sans Fallback" pitchFamily="2"/>
              <a:cs typeface="Lohit Hindi" pitchFamily="2"/>
            </a:endParaRPr>
          </a:p>
          <a:p>
            <a:pPr marL="342900"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err="1">
                <a:solidFill>
                  <a:srgbClr val="000000"/>
                </a:solidFill>
                <a:latin typeface="Times New Roman" pitchFamily="18"/>
                <a:ea typeface="Droid Sans Fallback" pitchFamily="2"/>
                <a:cs typeface="Lohit Hindi" pitchFamily="2"/>
              </a:rPr>
              <a:t>Decision</a:t>
            </a:r>
            <a:r>
              <a:rPr lang="de-DE" sz="2400" b="1" dirty="0">
                <a:solidFill>
                  <a:srgbClr val="000000"/>
                </a:solidFill>
                <a:latin typeface="Times New Roman" pitchFamily="18"/>
                <a:ea typeface="Droid Sans Fallback" pitchFamily="2"/>
                <a:cs typeface="Lohit Hindi" pitchFamily="2"/>
              </a:rPr>
              <a:t> </a:t>
            </a:r>
            <a:r>
              <a:rPr lang="de-DE" sz="2400" b="1" dirty="0" err="1">
                <a:solidFill>
                  <a:srgbClr val="000000"/>
                </a:solidFill>
                <a:latin typeface="Times New Roman" pitchFamily="18"/>
                <a:ea typeface="Droid Sans Fallback" pitchFamily="2"/>
                <a:cs typeface="Lohit Hindi" pitchFamily="2"/>
              </a:rPr>
              <a:t>rules</a:t>
            </a:r>
            <a:r>
              <a:rPr lang="de-DE" sz="2400" b="1"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If</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there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is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no</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directly</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best</a:t>
            </a:r>
            <a:r>
              <a:rPr lang="de-DE" sz="2400" dirty="0">
                <a:solidFill>
                  <a:srgbClr val="000000"/>
                </a:solidFill>
                <a:latin typeface="Times New Roman" pitchFamily="18"/>
                <a:ea typeface="Droid Sans Fallback" pitchFamily="2"/>
                <a:cs typeface="Lohit Hindi" pitchFamily="2"/>
              </a:rPr>
              <a:t> alternative, </a:t>
            </a:r>
            <a:r>
              <a:rPr lang="de-DE" sz="2400" dirty="0" err="1">
                <a:solidFill>
                  <a:srgbClr val="000000"/>
                </a:solidFill>
                <a:latin typeface="Times New Roman" pitchFamily="18"/>
                <a:ea typeface="Droid Sans Fallback" pitchFamily="2"/>
                <a:cs typeface="Lohit Hindi" pitchFamily="2"/>
              </a:rPr>
              <a:t>general</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decision</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rules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have</a:t>
            </a:r>
            <a:r>
              <a:rPr lang="de-DE" sz="2400" dirty="0">
                <a:solidFill>
                  <a:srgbClr val="000000"/>
                </a:solidFill>
                <a:latin typeface="Times New Roman" pitchFamily="18"/>
                <a:ea typeface="Droid Sans Fallback" pitchFamily="2"/>
                <a:cs typeface="Lohit Hindi" pitchFamily="2"/>
              </a:rPr>
              <a:t> to </a:t>
            </a:r>
            <a:r>
              <a:rPr lang="de-DE" sz="2400" dirty="0" err="1">
                <a:solidFill>
                  <a:srgbClr val="000000"/>
                </a:solidFill>
                <a:latin typeface="Times New Roman" pitchFamily="18"/>
                <a:ea typeface="Droid Sans Fallback" pitchFamily="2"/>
                <a:cs typeface="Lohit Hindi" pitchFamily="2"/>
              </a:rPr>
              <a:t>be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implemented</a:t>
            </a:r>
            <a:endParaRPr lang="de-DE" sz="2400" dirty="0">
              <a:solidFill>
                <a:srgbClr val="000000"/>
              </a:solidFill>
              <a:latin typeface="Times New Roman" pitchFamily="18"/>
              <a:ea typeface="Droid Sans Fallback" pitchFamily="2"/>
              <a:cs typeface="Lohit Hindi" pitchFamily="2"/>
            </a:endParaRPr>
          </a:p>
          <a:p>
            <a:pPr marL="342900"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Droid Sans Fallback" pitchFamily="2"/>
              <a:cs typeface="Lohit Hindi" pitchFamily="2"/>
            </a:endParaRPr>
          </a:p>
          <a:p>
            <a:pPr marL="342900"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err="1">
                <a:solidFill>
                  <a:srgbClr val="000000"/>
                </a:solidFill>
                <a:latin typeface="Times New Roman" pitchFamily="18"/>
                <a:ea typeface="Droid Sans Fallback" pitchFamily="2"/>
                <a:cs typeface="Lohit Hindi" pitchFamily="2"/>
              </a:rPr>
              <a:t>Preferences</a:t>
            </a:r>
            <a:r>
              <a:rPr lang="de-DE" sz="2400" b="1" dirty="0">
                <a:solidFill>
                  <a:srgbClr val="000000"/>
                </a:solidFill>
                <a:latin typeface="Times New Roman" pitchFamily="18"/>
                <a:ea typeface="Droid Sans Fallback" pitchFamily="2"/>
                <a:cs typeface="Lohit Hindi" pitchFamily="2"/>
              </a:rPr>
              <a:t>: </a:t>
            </a:r>
            <a:r>
              <a:rPr lang="de-DE" sz="2400" dirty="0">
                <a:solidFill>
                  <a:srgbClr val="000000"/>
                </a:solidFill>
                <a:latin typeface="Times New Roman" pitchFamily="18"/>
                <a:ea typeface="Droid Sans Fallback" pitchFamily="2"/>
                <a:cs typeface="Lohit Hindi" pitchFamily="2"/>
              </a:rPr>
              <a:t>The </a:t>
            </a:r>
            <a:r>
              <a:rPr lang="de-DE" sz="2400" dirty="0" err="1">
                <a:solidFill>
                  <a:srgbClr val="000000"/>
                </a:solidFill>
                <a:latin typeface="Times New Roman" pitchFamily="18"/>
                <a:ea typeface="Droid Sans Fallback" pitchFamily="2"/>
                <a:cs typeface="Lohit Hindi" pitchFamily="2"/>
              </a:rPr>
              <a:t>choice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depends</a:t>
            </a:r>
            <a:r>
              <a:rPr lang="de-DE" sz="2400" dirty="0">
                <a:solidFill>
                  <a:srgbClr val="000000"/>
                </a:solidFill>
                <a:latin typeface="Times New Roman" pitchFamily="18"/>
                <a:ea typeface="Droid Sans Fallback" pitchFamily="2"/>
                <a:cs typeface="Lohit Hindi" pitchFamily="2"/>
              </a:rPr>
              <a:t> on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preferences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optimistic</a:t>
            </a:r>
            <a:r>
              <a:rPr lang="de-DE" sz="2400" dirty="0">
                <a:solidFill>
                  <a:srgbClr val="000000"/>
                </a:solidFill>
                <a:latin typeface="Times New Roman" pitchFamily="18"/>
                <a:ea typeface="Droid Sans Fallback" pitchFamily="2"/>
                <a:cs typeface="Lohit Hindi" pitchFamily="2"/>
              </a:rPr>
              <a:t>/</a:t>
            </a:r>
            <a:r>
              <a:rPr lang="de-DE" sz="2400" dirty="0" err="1">
                <a:solidFill>
                  <a:srgbClr val="000000"/>
                </a:solidFill>
                <a:latin typeface="Times New Roman" pitchFamily="18"/>
                <a:ea typeface="Droid Sans Fallback" pitchFamily="2"/>
                <a:cs typeface="Lohit Hindi" pitchFamily="2"/>
              </a:rPr>
              <a:t>pessimistic</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of</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company</a:t>
            </a:r>
            <a:r>
              <a:rPr lang="de-DE" sz="2400" dirty="0">
                <a:solidFill>
                  <a:srgbClr val="000000"/>
                </a:solidFill>
                <a:latin typeface="Times New Roman" pitchFamily="18"/>
                <a:ea typeface="Droid Sans Fallback" pitchFamily="2"/>
                <a:cs typeface="Lohit Hindi" pitchFamily="2"/>
              </a:rPr>
              <a:t>.</a:t>
            </a:r>
          </a:p>
        </p:txBody>
      </p:sp>
    </p:spTree>
    <p:extLst>
      <p:ext uri="{BB962C8B-B14F-4D97-AF65-F5344CB8AC3E}">
        <p14:creationId xmlns:p14="http://schemas.microsoft.com/office/powerpoint/2010/main" val="1073839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ihandform 1"/>
          <p:cNvSpPr/>
          <p:nvPr/>
        </p:nvSpPr>
        <p:spPr>
          <a:xfrm>
            <a:off x="4367280" y="216097"/>
            <a:ext cx="5803920" cy="46384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err="1">
                <a:solidFill>
                  <a:srgbClr val="000000"/>
                </a:solidFill>
                <a:latin typeface="Times New Roman" pitchFamily="18"/>
                <a:ea typeface="Droid Sans Fallback" pitchFamily="2"/>
                <a:cs typeface="Lohit Hindi" pitchFamily="2"/>
              </a:rPr>
              <a:t>Decision</a:t>
            </a:r>
            <a:r>
              <a:rPr lang="de-DE" sz="2400" b="1" dirty="0">
                <a:solidFill>
                  <a:srgbClr val="000000"/>
                </a:solidFill>
                <a:latin typeface="Times New Roman" pitchFamily="18"/>
                <a:ea typeface="Droid Sans Fallback" pitchFamily="2"/>
                <a:cs typeface="Lohit Hindi" pitchFamily="2"/>
              </a:rPr>
              <a:t> Rules and </a:t>
            </a:r>
            <a:r>
              <a:rPr lang="de-DE" sz="2400" b="1" dirty="0" err="1">
                <a:solidFill>
                  <a:srgbClr val="000000"/>
                </a:solidFill>
                <a:latin typeface="Times New Roman" pitchFamily="18"/>
                <a:ea typeface="Droid Sans Fallback" pitchFamily="2"/>
                <a:cs typeface="Lohit Hindi" pitchFamily="2"/>
              </a:rPr>
              <a:t>Uncertainty</a:t>
            </a:r>
            <a:endParaRPr lang="de-DE" sz="2400" b="1" dirty="0">
              <a:solidFill>
                <a:srgbClr val="000000"/>
              </a:solidFill>
              <a:latin typeface="Times New Roman" pitchFamily="18"/>
              <a:ea typeface="Droid Sans Fallback" pitchFamily="2"/>
              <a:cs typeface="Lohit Hindi" pitchFamily="2"/>
            </a:endParaRPr>
          </a:p>
        </p:txBody>
      </p:sp>
      <p:sp>
        <p:nvSpPr>
          <p:cNvPr id="3" name="Freihandform 2"/>
          <p:cNvSpPr/>
          <p:nvPr/>
        </p:nvSpPr>
        <p:spPr>
          <a:xfrm>
            <a:off x="3792360" y="1182600"/>
            <a:ext cx="5724720" cy="484884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spAutoFit/>
          </a:bodyPr>
          <a:lstStyle/>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Times New Roman" pitchFamily="18"/>
                <a:cs typeface="Times New Roman" pitchFamily="18"/>
              </a:rPr>
              <a:t>Principle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of</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Dominance</a:t>
            </a:r>
            <a:endParaRPr lang="de-DE" sz="2400" dirty="0">
              <a:solidFill>
                <a:srgbClr val="000000"/>
              </a:solidFill>
              <a:latin typeface="Times New Roman" pitchFamily="18"/>
              <a:ea typeface="Times New Roman" pitchFamily="18"/>
              <a:cs typeface="Times New Roman" pitchFamily="18"/>
            </a:endParaRPr>
          </a:p>
          <a:p>
            <a:pPr marL="342900" indent="-3429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Times New Roman" pitchFamily="18"/>
              <a:cs typeface="Times New Roman" pitchFamily="18"/>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Times New Roman" pitchFamily="18"/>
                <a:cs typeface="Times New Roman" pitchFamily="18"/>
              </a:rPr>
              <a:t>Minimax-Rule</a:t>
            </a:r>
          </a:p>
          <a:p>
            <a:pPr marL="342900" indent="-3429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Times New Roman" pitchFamily="18"/>
              <a:cs typeface="Times New Roman" pitchFamily="18"/>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Times New Roman" pitchFamily="18"/>
                <a:cs typeface="Times New Roman" pitchFamily="18"/>
              </a:rPr>
              <a:t>Maximax</a:t>
            </a:r>
            <a:r>
              <a:rPr lang="de-DE" sz="2400" dirty="0">
                <a:solidFill>
                  <a:srgbClr val="000000"/>
                </a:solidFill>
                <a:latin typeface="Times New Roman" pitchFamily="18"/>
                <a:ea typeface="Times New Roman" pitchFamily="18"/>
                <a:cs typeface="Times New Roman" pitchFamily="18"/>
              </a:rPr>
              <a:t>-Rule</a:t>
            </a:r>
          </a:p>
          <a:p>
            <a:pPr marL="342900" indent="-3429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Times New Roman" pitchFamily="18"/>
              <a:cs typeface="Times New Roman" pitchFamily="18"/>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Times New Roman" pitchFamily="18"/>
                <a:cs typeface="Times New Roman" pitchFamily="18"/>
              </a:rPr>
              <a:t>Hurzwicz</a:t>
            </a:r>
            <a:r>
              <a:rPr lang="de-DE" sz="2400" dirty="0">
                <a:solidFill>
                  <a:srgbClr val="000000"/>
                </a:solidFill>
                <a:latin typeface="Times New Roman" pitchFamily="18"/>
                <a:ea typeface="Times New Roman" pitchFamily="18"/>
                <a:cs typeface="Times New Roman" pitchFamily="18"/>
              </a:rPr>
              <a:t>-Rule</a:t>
            </a:r>
          </a:p>
          <a:p>
            <a:pPr marL="342900" indent="-3429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Times New Roman" pitchFamily="18"/>
              <a:cs typeface="Times New Roman" pitchFamily="18"/>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Droid Sans Fallback" pitchFamily="2"/>
                <a:cs typeface="Lohit Hindi" pitchFamily="2"/>
              </a:rPr>
              <a:t>Laplace-Rule</a:t>
            </a: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Times New Roman" pitchFamily="18"/>
              <a:cs typeface="Times New Roman" pitchFamily="18"/>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Times New Roman" pitchFamily="18"/>
                <a:cs typeface="Times New Roman" pitchFamily="18"/>
              </a:rPr>
              <a:t>Savage-</a:t>
            </a:r>
            <a:r>
              <a:rPr lang="de-DE" sz="2400" dirty="0" err="1">
                <a:solidFill>
                  <a:srgbClr val="000000"/>
                </a:solidFill>
                <a:latin typeface="Times New Roman" pitchFamily="18"/>
                <a:ea typeface="Times New Roman" pitchFamily="18"/>
                <a:cs typeface="Times New Roman" pitchFamily="18"/>
              </a:rPr>
              <a:t>Niehans</a:t>
            </a:r>
            <a:r>
              <a:rPr lang="de-DE" sz="2400" dirty="0">
                <a:solidFill>
                  <a:srgbClr val="000000"/>
                </a:solidFill>
                <a:latin typeface="Times New Roman" pitchFamily="18"/>
                <a:ea typeface="Times New Roman" pitchFamily="18"/>
                <a:cs typeface="Times New Roman" pitchFamily="18"/>
              </a:rPr>
              <a:t>-Rule</a:t>
            </a:r>
          </a:p>
          <a:p>
            <a:pPr marL="342900" indent="-3429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Times New Roman" pitchFamily="18"/>
              <a:cs typeface="Times New Roman" pitchFamily="18"/>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Times New Roman" pitchFamily="18"/>
                <a:cs typeface="Times New Roman" pitchFamily="18"/>
              </a:rPr>
              <a:t>Krelle-Rule</a:t>
            </a:r>
          </a:p>
        </p:txBody>
      </p:sp>
    </p:spTree>
    <p:extLst>
      <p:ext uri="{BB962C8B-B14F-4D97-AF65-F5344CB8AC3E}">
        <p14:creationId xmlns:p14="http://schemas.microsoft.com/office/powerpoint/2010/main" val="1381550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ihandform 1"/>
          <p:cNvSpPr/>
          <p:nvPr/>
        </p:nvSpPr>
        <p:spPr>
          <a:xfrm>
            <a:off x="4387600" y="0"/>
            <a:ext cx="5803920" cy="45971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err="1">
                <a:solidFill>
                  <a:srgbClr val="000000"/>
                </a:solidFill>
                <a:latin typeface="Times New Roman" pitchFamily="18"/>
                <a:ea typeface="Droid Sans Fallback" pitchFamily="2"/>
                <a:cs typeface="Lohit Hindi" pitchFamily="2"/>
              </a:rPr>
              <a:t>Principle</a:t>
            </a:r>
            <a:r>
              <a:rPr lang="de-DE" sz="2400" b="1" dirty="0">
                <a:solidFill>
                  <a:srgbClr val="000000"/>
                </a:solidFill>
                <a:latin typeface="Times New Roman" pitchFamily="18"/>
                <a:ea typeface="Droid Sans Fallback" pitchFamily="2"/>
                <a:cs typeface="Lohit Hindi" pitchFamily="2"/>
              </a:rPr>
              <a:t> </a:t>
            </a:r>
            <a:r>
              <a:rPr lang="de-DE" sz="2400" b="1" dirty="0" err="1">
                <a:solidFill>
                  <a:srgbClr val="000000"/>
                </a:solidFill>
                <a:latin typeface="Times New Roman" pitchFamily="18"/>
                <a:ea typeface="Droid Sans Fallback" pitchFamily="2"/>
                <a:cs typeface="Lohit Hindi" pitchFamily="2"/>
              </a:rPr>
              <a:t>of</a:t>
            </a:r>
            <a:r>
              <a:rPr lang="de-DE" sz="2400" b="1" dirty="0">
                <a:solidFill>
                  <a:srgbClr val="000000"/>
                </a:solidFill>
                <a:latin typeface="Times New Roman" pitchFamily="18"/>
                <a:ea typeface="Droid Sans Fallback" pitchFamily="2"/>
                <a:cs typeface="Lohit Hindi" pitchFamily="2"/>
              </a:rPr>
              <a:t> </a:t>
            </a:r>
            <a:r>
              <a:rPr lang="de-DE" sz="2400" b="1" dirty="0" err="1">
                <a:solidFill>
                  <a:srgbClr val="000000"/>
                </a:solidFill>
                <a:latin typeface="Times New Roman" pitchFamily="18"/>
                <a:ea typeface="Droid Sans Fallback" pitchFamily="2"/>
                <a:cs typeface="Lohit Hindi" pitchFamily="2"/>
              </a:rPr>
              <a:t>Dominace</a:t>
            </a:r>
            <a:endParaRPr lang="de-DE" sz="2400" b="1" dirty="0">
              <a:solidFill>
                <a:srgbClr val="000000"/>
              </a:solidFill>
              <a:latin typeface="Times New Roman" pitchFamily="18"/>
              <a:ea typeface="Droid Sans Fallback" pitchFamily="2"/>
              <a:cs typeface="Lohit Hindi" pitchFamily="2"/>
            </a:endParaRPr>
          </a:p>
        </p:txBody>
      </p:sp>
      <p:sp>
        <p:nvSpPr>
          <p:cNvPr id="3" name="Freihandform 2"/>
          <p:cNvSpPr/>
          <p:nvPr/>
        </p:nvSpPr>
        <p:spPr>
          <a:xfrm>
            <a:off x="-43380" y="523260"/>
            <a:ext cx="12192000" cy="1571842"/>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u="sng" dirty="0">
                <a:solidFill>
                  <a:srgbClr val="000000"/>
                </a:solidFill>
                <a:latin typeface="Times New Roman" pitchFamily="18"/>
                <a:ea typeface="Droid Sans Fallback" pitchFamily="2"/>
                <a:cs typeface="Lohit Hindi" pitchFamily="2"/>
              </a:rPr>
              <a:t>Definition:</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Droid Sans Fallback" pitchFamily="2"/>
                <a:cs typeface="Lohit Hindi" pitchFamily="2"/>
              </a:rPr>
              <a:t>An alternative A1 </a:t>
            </a:r>
            <a:r>
              <a:rPr lang="de-DE" sz="2400" dirty="0" err="1">
                <a:solidFill>
                  <a:srgbClr val="000000"/>
                </a:solidFill>
                <a:latin typeface="Times New Roman" pitchFamily="18"/>
                <a:ea typeface="Droid Sans Fallback" pitchFamily="2"/>
                <a:cs typeface="Lohit Hindi" pitchFamily="2"/>
              </a:rPr>
              <a:t>dominates</a:t>
            </a:r>
            <a:r>
              <a:rPr lang="de-DE" sz="2400" dirty="0">
                <a:solidFill>
                  <a:srgbClr val="000000"/>
                </a:solidFill>
                <a:latin typeface="Times New Roman" pitchFamily="18"/>
                <a:ea typeface="Droid Sans Fallback" pitchFamily="2"/>
                <a:cs typeface="Lohit Hindi" pitchFamily="2"/>
              </a:rPr>
              <a:t> an alternative A2, </a:t>
            </a:r>
            <a:r>
              <a:rPr lang="de-DE" sz="2400" dirty="0" err="1">
                <a:solidFill>
                  <a:srgbClr val="000000"/>
                </a:solidFill>
                <a:latin typeface="Times New Roman" pitchFamily="18"/>
                <a:ea typeface="Droid Sans Fallback" pitchFamily="2"/>
                <a:cs typeface="Lohit Hindi" pitchFamily="2"/>
              </a:rPr>
              <a:t>if</a:t>
            </a:r>
            <a:r>
              <a:rPr lang="de-DE" sz="2400" dirty="0">
                <a:solidFill>
                  <a:srgbClr val="000000"/>
                </a:solidFill>
                <a:latin typeface="Times New Roman" pitchFamily="18"/>
                <a:ea typeface="Droid Sans Fallback" pitchFamily="2"/>
                <a:cs typeface="Lohit Hindi" pitchFamily="2"/>
              </a:rPr>
              <a:t> A1 </a:t>
            </a:r>
            <a:r>
              <a:rPr lang="de-DE" sz="2400" dirty="0" err="1">
                <a:solidFill>
                  <a:srgbClr val="000000"/>
                </a:solidFill>
                <a:latin typeface="Times New Roman" pitchFamily="18"/>
                <a:ea typeface="Droid Sans Fallback" pitchFamily="2"/>
                <a:cs typeface="Lohit Hindi" pitchFamily="2"/>
              </a:rPr>
              <a:t>is</a:t>
            </a:r>
            <a:r>
              <a:rPr lang="de-DE" sz="2400" dirty="0">
                <a:solidFill>
                  <a:srgbClr val="000000"/>
                </a:solidFill>
                <a:latin typeface="Times New Roman" pitchFamily="18"/>
                <a:ea typeface="Droid Sans Fallback" pitchFamily="2"/>
                <a:cs typeface="Lohit Hindi" pitchFamily="2"/>
              </a:rPr>
              <a:t> in </a:t>
            </a:r>
            <a:r>
              <a:rPr lang="de-DE" sz="2400" dirty="0" err="1">
                <a:solidFill>
                  <a:srgbClr val="000000"/>
                </a:solidFill>
                <a:latin typeface="Times New Roman" pitchFamily="18"/>
                <a:ea typeface="Droid Sans Fallback" pitchFamily="2"/>
                <a:cs typeface="Lohit Hindi" pitchFamily="2"/>
              </a:rPr>
              <a:t>every</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scenario</a:t>
            </a:r>
            <a:r>
              <a:rPr lang="de-DE" sz="2400" dirty="0">
                <a:solidFill>
                  <a:srgbClr val="000000"/>
                </a:solidFill>
                <a:latin typeface="Times New Roman" pitchFamily="18"/>
                <a:ea typeface="Droid Sans Fallback" pitchFamily="2"/>
                <a:cs typeface="Lohit Hindi" pitchFamily="2"/>
              </a:rPr>
              <a:t> at least </a:t>
            </a:r>
            <a:r>
              <a:rPr lang="de-DE" sz="2400" dirty="0" err="1">
                <a:solidFill>
                  <a:srgbClr val="000000"/>
                </a:solidFill>
                <a:latin typeface="Times New Roman" pitchFamily="18"/>
                <a:ea typeface="Droid Sans Fallback" pitchFamily="2"/>
                <a:cs typeface="Lohit Hindi" pitchFamily="2"/>
              </a:rPr>
              <a:t>as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good</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as</a:t>
            </a:r>
            <a:r>
              <a:rPr lang="de-DE" sz="2400" dirty="0">
                <a:solidFill>
                  <a:srgbClr val="000000"/>
                </a:solidFill>
                <a:latin typeface="Times New Roman" pitchFamily="18"/>
                <a:ea typeface="Droid Sans Fallback" pitchFamily="2"/>
                <a:cs typeface="Lohit Hindi" pitchFamily="2"/>
              </a:rPr>
              <a:t> A2 and in </a:t>
            </a:r>
            <a:r>
              <a:rPr lang="de-DE" sz="2400" dirty="0" err="1">
                <a:solidFill>
                  <a:srgbClr val="000000"/>
                </a:solidFill>
                <a:latin typeface="Times New Roman" pitchFamily="18"/>
                <a:ea typeface="Droid Sans Fallback" pitchFamily="2"/>
                <a:cs typeface="Lohit Hindi" pitchFamily="2"/>
              </a:rPr>
              <a:t>one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scenario</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better</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than</a:t>
            </a:r>
            <a:r>
              <a:rPr lang="de-DE" sz="2400" dirty="0">
                <a:solidFill>
                  <a:srgbClr val="000000"/>
                </a:solidFill>
                <a:latin typeface="Times New Roman" pitchFamily="18"/>
                <a:ea typeface="Droid Sans Fallback" pitchFamily="2"/>
                <a:cs typeface="Lohit Hindi" pitchFamily="2"/>
              </a:rPr>
              <a:t> A2.</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Droid Sans Fallback" pitchFamily="2"/>
                <a:cs typeface="Lohit Hindi" pitchFamily="2"/>
              </a:rPr>
              <a:t>If</a:t>
            </a:r>
            <a:r>
              <a:rPr lang="de-DE" sz="2400" dirty="0">
                <a:solidFill>
                  <a:srgbClr val="000000"/>
                </a:solidFill>
                <a:latin typeface="Times New Roman" pitchFamily="18"/>
                <a:ea typeface="Droid Sans Fallback" pitchFamily="2"/>
                <a:cs typeface="Lohit Hindi" pitchFamily="2"/>
              </a:rPr>
              <a:t> possible </a:t>
            </a:r>
            <a:r>
              <a:rPr lang="de-DE" sz="2400" dirty="0" err="1">
                <a:solidFill>
                  <a:srgbClr val="000000"/>
                </a:solidFill>
                <a:latin typeface="Times New Roman" pitchFamily="18"/>
                <a:ea typeface="Droid Sans Fallback" pitchFamily="2"/>
                <a:cs typeface="Lohit Hindi" pitchFamily="2"/>
              </a:rPr>
              <a:t>choose</a:t>
            </a:r>
            <a:r>
              <a:rPr lang="de-DE" sz="2400" dirty="0">
                <a:solidFill>
                  <a:srgbClr val="000000"/>
                </a:solidFill>
                <a:latin typeface="Times New Roman" pitchFamily="18"/>
                <a:ea typeface="Droid Sans Fallback" pitchFamily="2"/>
                <a:cs typeface="Lohit Hindi" pitchFamily="2"/>
              </a:rPr>
              <a:t> an alternative, </a:t>
            </a:r>
            <a:r>
              <a:rPr lang="de-DE" sz="2400" dirty="0" err="1">
                <a:solidFill>
                  <a:srgbClr val="000000"/>
                </a:solidFill>
                <a:latin typeface="Times New Roman" pitchFamily="18"/>
                <a:ea typeface="Droid Sans Fallback" pitchFamily="2"/>
                <a:cs typeface="Lohit Hindi" pitchFamily="2"/>
              </a:rPr>
              <a:t>which</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dominates</a:t>
            </a:r>
            <a:r>
              <a:rPr lang="de-DE" sz="2400" dirty="0">
                <a:solidFill>
                  <a:srgbClr val="000000"/>
                </a:solidFill>
                <a:latin typeface="Times New Roman" pitchFamily="18"/>
                <a:ea typeface="Droid Sans Fallback" pitchFamily="2"/>
                <a:cs typeface="Lohit Hindi" pitchFamily="2"/>
              </a:rPr>
              <a:t> all </a:t>
            </a:r>
            <a:r>
              <a:rPr lang="de-DE" sz="2400" dirty="0" err="1">
                <a:solidFill>
                  <a:srgbClr val="000000"/>
                </a:solidFill>
                <a:latin typeface="Times New Roman" pitchFamily="18"/>
                <a:ea typeface="Droid Sans Fallback" pitchFamily="2"/>
                <a:cs typeface="Lohit Hindi" pitchFamily="2"/>
              </a:rPr>
              <a:t>other</a:t>
            </a:r>
            <a:r>
              <a:rPr lang="de-DE" sz="2400" dirty="0">
                <a:solidFill>
                  <a:srgbClr val="000000"/>
                </a:solidFill>
                <a:latin typeface="Times New Roman" pitchFamily="18"/>
                <a:ea typeface="Droid Sans Fallback" pitchFamily="2"/>
                <a:cs typeface="Lohit Hindi" pitchFamily="2"/>
              </a:rPr>
              <a:t> alternatives</a:t>
            </a:r>
          </a:p>
        </p:txBody>
      </p:sp>
      <p:sp>
        <p:nvSpPr>
          <p:cNvPr id="9" name="Freihandform 1">
            <a:extLst>
              <a:ext uri="{FF2B5EF4-FFF2-40B4-BE49-F238E27FC236}">
                <a16:creationId xmlns:a16="http://schemas.microsoft.com/office/drawing/2014/main" id="{E45F4645-3B98-DD38-7605-83F1CB79F7CF}"/>
              </a:ext>
            </a:extLst>
          </p:cNvPr>
          <p:cNvSpPr/>
          <p:nvPr/>
        </p:nvSpPr>
        <p:spPr>
          <a:xfrm>
            <a:off x="4651760" y="2130623"/>
            <a:ext cx="5803920" cy="45971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a:solidFill>
                  <a:srgbClr val="000000"/>
                </a:solidFill>
                <a:latin typeface="Times New Roman" pitchFamily="18"/>
                <a:ea typeface="Droid Sans Fallback" pitchFamily="2"/>
                <a:cs typeface="Lohit Hindi" pitchFamily="2"/>
              </a:rPr>
              <a:t>Minimax</a:t>
            </a:r>
          </a:p>
        </p:txBody>
      </p:sp>
      <p:sp>
        <p:nvSpPr>
          <p:cNvPr id="10" name="Freihandform 2">
            <a:extLst>
              <a:ext uri="{FF2B5EF4-FFF2-40B4-BE49-F238E27FC236}">
                <a16:creationId xmlns:a16="http://schemas.microsoft.com/office/drawing/2014/main" id="{1D7EAF62-0C43-58B5-AE27-0B4BA3740BC2}"/>
              </a:ext>
            </a:extLst>
          </p:cNvPr>
          <p:cNvSpPr/>
          <p:nvPr/>
        </p:nvSpPr>
        <p:spPr>
          <a:xfrm>
            <a:off x="0" y="2438866"/>
            <a:ext cx="10014578" cy="83317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u="sng" dirty="0">
                <a:solidFill>
                  <a:srgbClr val="000000"/>
                </a:solidFill>
                <a:latin typeface="Times New Roman" pitchFamily="18"/>
                <a:ea typeface="Droid Sans Fallback" pitchFamily="2"/>
                <a:cs typeface="Lohit Hindi" pitchFamily="2"/>
              </a:rPr>
              <a:t>Definition:</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Droid Sans Fallback" pitchFamily="2"/>
                <a:cs typeface="Lohit Hindi" pitchFamily="2"/>
              </a:rPr>
              <a:t>Choose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alternative, in </a:t>
            </a:r>
            <a:r>
              <a:rPr lang="de-DE" sz="2400" dirty="0" err="1">
                <a:solidFill>
                  <a:srgbClr val="000000"/>
                </a:solidFill>
                <a:latin typeface="Times New Roman" pitchFamily="18"/>
                <a:ea typeface="Droid Sans Fallback" pitchFamily="2"/>
                <a:cs typeface="Lohit Hindi" pitchFamily="2"/>
              </a:rPr>
              <a:t>which</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worst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outcome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is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best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of</a:t>
            </a:r>
            <a:r>
              <a:rPr lang="de-DE" sz="2400" dirty="0">
                <a:solidFill>
                  <a:srgbClr val="000000"/>
                </a:solidFill>
                <a:latin typeface="Times New Roman" pitchFamily="18"/>
                <a:ea typeface="Droid Sans Fallback" pitchFamily="2"/>
                <a:cs typeface="Lohit Hindi" pitchFamily="2"/>
              </a:rPr>
              <a:t> all alternatives</a:t>
            </a:r>
          </a:p>
        </p:txBody>
      </p:sp>
      <p:sp>
        <p:nvSpPr>
          <p:cNvPr id="12" name="Freihandform 1">
            <a:extLst>
              <a:ext uri="{FF2B5EF4-FFF2-40B4-BE49-F238E27FC236}">
                <a16:creationId xmlns:a16="http://schemas.microsoft.com/office/drawing/2014/main" id="{60E27173-2CE0-9005-D485-CACFEF00A1F1}"/>
              </a:ext>
            </a:extLst>
          </p:cNvPr>
          <p:cNvSpPr/>
          <p:nvPr/>
        </p:nvSpPr>
        <p:spPr>
          <a:xfrm>
            <a:off x="4651760" y="3708489"/>
            <a:ext cx="5803920" cy="45971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err="1">
                <a:solidFill>
                  <a:srgbClr val="000000"/>
                </a:solidFill>
                <a:latin typeface="Times New Roman" pitchFamily="18"/>
                <a:ea typeface="Droid Sans Fallback" pitchFamily="2"/>
                <a:cs typeface="Lohit Hindi" pitchFamily="2"/>
              </a:rPr>
              <a:t>Maximax</a:t>
            </a:r>
            <a:endParaRPr lang="de-DE" sz="2400" b="1" dirty="0">
              <a:solidFill>
                <a:srgbClr val="000000"/>
              </a:solidFill>
              <a:latin typeface="Times New Roman" pitchFamily="18"/>
              <a:ea typeface="Droid Sans Fallback" pitchFamily="2"/>
              <a:cs typeface="Lohit Hindi" pitchFamily="2"/>
            </a:endParaRPr>
          </a:p>
        </p:txBody>
      </p:sp>
      <p:sp>
        <p:nvSpPr>
          <p:cNvPr id="13" name="Freihandform 2">
            <a:extLst>
              <a:ext uri="{FF2B5EF4-FFF2-40B4-BE49-F238E27FC236}">
                <a16:creationId xmlns:a16="http://schemas.microsoft.com/office/drawing/2014/main" id="{D7E31C50-0F8F-2BFD-A62B-69E47E6ED746}"/>
              </a:ext>
            </a:extLst>
          </p:cNvPr>
          <p:cNvSpPr/>
          <p:nvPr/>
        </p:nvSpPr>
        <p:spPr>
          <a:xfrm>
            <a:off x="0" y="4152633"/>
            <a:ext cx="9963282" cy="83317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u="sng" dirty="0">
                <a:solidFill>
                  <a:srgbClr val="000000"/>
                </a:solidFill>
                <a:latin typeface="Times New Roman" pitchFamily="18"/>
                <a:ea typeface="Droid Sans Fallback" pitchFamily="2"/>
                <a:cs typeface="Lohit Hindi" pitchFamily="2"/>
              </a:rPr>
              <a:t>Definition:</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Droid Sans Fallback" pitchFamily="2"/>
                <a:cs typeface="Lohit Hindi" pitchFamily="2"/>
              </a:rPr>
              <a:t>Choose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alternative, in </a:t>
            </a:r>
            <a:r>
              <a:rPr lang="de-DE" sz="2400" dirty="0" err="1">
                <a:solidFill>
                  <a:srgbClr val="000000"/>
                </a:solidFill>
                <a:latin typeface="Times New Roman" pitchFamily="18"/>
                <a:ea typeface="Droid Sans Fallback" pitchFamily="2"/>
                <a:cs typeface="Lohit Hindi" pitchFamily="2"/>
              </a:rPr>
              <a:t>which</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best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outcome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is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best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of</a:t>
            </a:r>
            <a:r>
              <a:rPr lang="de-DE" sz="2400" dirty="0">
                <a:solidFill>
                  <a:srgbClr val="000000"/>
                </a:solidFill>
                <a:latin typeface="Times New Roman" pitchFamily="18"/>
                <a:ea typeface="Droid Sans Fallback" pitchFamily="2"/>
                <a:cs typeface="Lohit Hindi" pitchFamily="2"/>
              </a:rPr>
              <a:t> all alternatives</a:t>
            </a:r>
          </a:p>
        </p:txBody>
      </p:sp>
      <p:sp>
        <p:nvSpPr>
          <p:cNvPr id="14" name="Freihandform 1">
            <a:extLst>
              <a:ext uri="{FF2B5EF4-FFF2-40B4-BE49-F238E27FC236}">
                <a16:creationId xmlns:a16="http://schemas.microsoft.com/office/drawing/2014/main" id="{8E0FE86F-EE21-8289-6B78-7657900B4F10}"/>
              </a:ext>
            </a:extLst>
          </p:cNvPr>
          <p:cNvSpPr/>
          <p:nvPr/>
        </p:nvSpPr>
        <p:spPr>
          <a:xfrm>
            <a:off x="4529880" y="5343873"/>
            <a:ext cx="5803920" cy="45971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a:solidFill>
                  <a:srgbClr val="000000"/>
                </a:solidFill>
                <a:latin typeface="Times New Roman" pitchFamily="18"/>
                <a:ea typeface="Droid Sans Fallback" pitchFamily="2"/>
                <a:cs typeface="Lohit Hindi" pitchFamily="2"/>
              </a:rPr>
              <a:t>Hurwicz-Rule</a:t>
            </a:r>
          </a:p>
        </p:txBody>
      </p:sp>
      <p:sp>
        <p:nvSpPr>
          <p:cNvPr id="15" name="Freihandform 2">
            <a:extLst>
              <a:ext uri="{FF2B5EF4-FFF2-40B4-BE49-F238E27FC236}">
                <a16:creationId xmlns:a16="http://schemas.microsoft.com/office/drawing/2014/main" id="{AAFDDD13-4E52-4770-4823-21C40317ABE1}"/>
              </a:ext>
            </a:extLst>
          </p:cNvPr>
          <p:cNvSpPr/>
          <p:nvPr/>
        </p:nvSpPr>
        <p:spPr>
          <a:xfrm>
            <a:off x="0" y="5573732"/>
            <a:ext cx="12148620" cy="1111548"/>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no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u="sng" dirty="0">
                <a:solidFill>
                  <a:srgbClr val="000000"/>
                </a:solidFill>
                <a:latin typeface="Times New Roman" pitchFamily="18"/>
                <a:ea typeface="Droid Sans Fallback" pitchFamily="2"/>
                <a:cs typeface="Lohit Hindi" pitchFamily="2"/>
              </a:rPr>
              <a:t>Definition:</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Droid Sans Fallback" pitchFamily="2"/>
                <a:cs typeface="Lohit Hindi" pitchFamily="2"/>
              </a:rPr>
              <a:t>Choose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alternative, in </a:t>
            </a:r>
            <a:r>
              <a:rPr lang="de-DE" sz="2400" dirty="0" err="1">
                <a:solidFill>
                  <a:srgbClr val="000000"/>
                </a:solidFill>
                <a:latin typeface="Times New Roman" pitchFamily="18"/>
                <a:ea typeface="Droid Sans Fallback" pitchFamily="2"/>
                <a:cs typeface="Lohit Hindi" pitchFamily="2"/>
              </a:rPr>
              <a:t>which</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weighted</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average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of</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best</a:t>
            </a:r>
            <a:r>
              <a:rPr lang="de-DE" sz="2400" dirty="0">
                <a:solidFill>
                  <a:srgbClr val="000000"/>
                </a:solidFill>
                <a:latin typeface="Times New Roman" pitchFamily="18"/>
                <a:ea typeface="Droid Sans Fallback" pitchFamily="2"/>
                <a:cs typeface="Lohit Hindi" pitchFamily="2"/>
              </a:rPr>
              <a:t> and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worst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outcome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is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best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of</a:t>
            </a:r>
            <a:r>
              <a:rPr lang="de-DE" sz="2400" dirty="0">
                <a:solidFill>
                  <a:srgbClr val="000000"/>
                </a:solidFill>
                <a:latin typeface="Times New Roman" pitchFamily="18"/>
                <a:ea typeface="Droid Sans Fallback" pitchFamily="2"/>
                <a:cs typeface="Lohit Hindi" pitchFamily="2"/>
              </a:rPr>
              <a:t> all alternatives</a:t>
            </a:r>
          </a:p>
        </p:txBody>
      </p:sp>
    </p:spTree>
    <p:extLst>
      <p:ext uri="{BB962C8B-B14F-4D97-AF65-F5344CB8AC3E}">
        <p14:creationId xmlns:p14="http://schemas.microsoft.com/office/powerpoint/2010/main" val="2455753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0CBB84-8257-F445-2104-12FCDF31201B}"/>
            </a:ext>
          </a:extLst>
        </p:cNvPr>
        <p:cNvGrpSpPr/>
        <p:nvPr/>
      </p:nvGrpSpPr>
      <p:grpSpPr>
        <a:xfrm>
          <a:off x="0" y="0"/>
          <a:ext cx="0" cy="0"/>
          <a:chOff x="0" y="0"/>
          <a:chExt cx="0" cy="0"/>
        </a:xfrm>
      </p:grpSpPr>
      <p:sp>
        <p:nvSpPr>
          <p:cNvPr id="4" name="Foliennummernplatzhalter 1">
            <a:extLst>
              <a:ext uri="{FF2B5EF4-FFF2-40B4-BE49-F238E27FC236}">
                <a16:creationId xmlns:a16="http://schemas.microsoft.com/office/drawing/2014/main" id="{6CBE2188-92E5-586E-8790-E376B76A8A1E}"/>
              </a:ext>
            </a:extLst>
          </p:cNvPr>
          <p:cNvSpPr>
            <a:spLocks noGrp="1"/>
          </p:cNvSpPr>
          <p:nvPr>
            <p:ph type="sldNum" sz="quarter" idx="10"/>
          </p:nvPr>
        </p:nvSpPr>
        <p:spPr/>
        <p:txBody>
          <a:bodyPr/>
          <a:lstStyle/>
          <a:p>
            <a:pPr lvl="0"/>
            <a:fld id="{42C5D432-8A6A-44D6-98FD-D714A93C4E08}" type="slidenum">
              <a:rPr/>
              <a:t>24</a:t>
            </a:fld>
            <a:endParaRPr lang="de-DE"/>
          </a:p>
        </p:txBody>
      </p:sp>
      <p:sp>
        <p:nvSpPr>
          <p:cNvPr id="2" name="Freihandform 1">
            <a:extLst>
              <a:ext uri="{FF2B5EF4-FFF2-40B4-BE49-F238E27FC236}">
                <a16:creationId xmlns:a16="http://schemas.microsoft.com/office/drawing/2014/main" id="{AC60CD94-8949-B902-3FF2-ABA106A5A68F}"/>
              </a:ext>
            </a:extLst>
          </p:cNvPr>
          <p:cNvSpPr/>
          <p:nvPr/>
        </p:nvSpPr>
        <p:spPr>
          <a:xfrm>
            <a:off x="4224360" y="234000"/>
            <a:ext cx="6443640" cy="42912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b="1" dirty="0" err="1">
                <a:solidFill>
                  <a:srgbClr val="000000"/>
                </a:solidFill>
                <a:latin typeface="Times New Roman" pitchFamily="18"/>
                <a:ea typeface="Droid Sans Fallback" pitchFamily="2"/>
                <a:cs typeface="Lohit Hindi" pitchFamily="2"/>
              </a:rPr>
              <a:t>Decision</a:t>
            </a:r>
            <a:r>
              <a:rPr lang="de-DE" sz="2200" b="1" dirty="0">
                <a:solidFill>
                  <a:srgbClr val="000000"/>
                </a:solidFill>
                <a:latin typeface="Times New Roman" pitchFamily="18"/>
                <a:ea typeface="Droid Sans Fallback" pitchFamily="2"/>
                <a:cs typeface="Lohit Hindi" pitchFamily="2"/>
              </a:rPr>
              <a:t> Matrix</a:t>
            </a:r>
          </a:p>
        </p:txBody>
      </p:sp>
      <p:graphicFrame>
        <p:nvGraphicFramePr>
          <p:cNvPr id="3" name="Tabelle 2">
            <a:extLst>
              <a:ext uri="{FF2B5EF4-FFF2-40B4-BE49-F238E27FC236}">
                <a16:creationId xmlns:a16="http://schemas.microsoft.com/office/drawing/2014/main" id="{E7D8810E-B2BD-C0A4-825A-748214EE5AF8}"/>
              </a:ext>
            </a:extLst>
          </p:cNvPr>
          <p:cNvGraphicFramePr>
            <a:graphicFrameLocks noGrp="1"/>
          </p:cNvGraphicFramePr>
          <p:nvPr>
            <p:extLst>
              <p:ext uri="{D42A27DB-BD31-4B8C-83A1-F6EECF244321}">
                <p14:modId xmlns:p14="http://schemas.microsoft.com/office/powerpoint/2010/main" val="51443078"/>
              </p:ext>
            </p:extLst>
          </p:nvPr>
        </p:nvGraphicFramePr>
        <p:xfrm>
          <a:off x="3048000" y="1397000"/>
          <a:ext cx="6096000" cy="4192240"/>
        </p:xfrm>
        <a:graphic>
          <a:graphicData uri="http://schemas.openxmlformats.org/drawingml/2006/table">
            <a:tbl>
              <a:tblPr firstRow="1" bandRow="1">
                <a:tableStyleId>{D7AC3CCA-C797-4891-BE02-D94E43425B78}</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1048060">
                <a:tc>
                  <a:txBody>
                    <a:bodyPr/>
                    <a:lstStyle/>
                    <a:p>
                      <a:pPr algn="ctr"/>
                      <a:endParaRPr lang="de-DE" sz="2400" dirty="0"/>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algn="ctr"/>
                      <a:r>
                        <a:rPr lang="de-DE" sz="2400" b="1" dirty="0"/>
                        <a:t>S1</a:t>
                      </a:r>
                    </a:p>
                  </a:txBody>
                  <a:tcPr anchor="ctr">
                    <a:lnL w="57150" cap="flat" cmpd="sng" algn="ctr">
                      <a:solidFill>
                        <a:schemeClr val="tx1"/>
                      </a:solidFill>
                      <a:prstDash val="solid"/>
                      <a:round/>
                      <a:headEnd type="none" w="med" len="med"/>
                      <a:tailEnd type="none" w="med" len="med"/>
                    </a:lnL>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algn="ctr"/>
                      <a:r>
                        <a:rPr lang="de-DE" sz="2400" b="1" dirty="0"/>
                        <a:t>S2</a:t>
                      </a:r>
                    </a:p>
                  </a:txBody>
                  <a:tcPr anchor="ct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algn="ctr"/>
                      <a:r>
                        <a:rPr lang="de-DE" sz="2400" b="1" dirty="0"/>
                        <a:t>S3</a:t>
                      </a:r>
                    </a:p>
                  </a:txBody>
                  <a:tcPr anchor="ctr">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048060">
                <a:tc>
                  <a:txBody>
                    <a:bodyPr/>
                    <a:lstStyle/>
                    <a:p>
                      <a:pPr algn="ctr"/>
                      <a:r>
                        <a:rPr lang="de-DE" sz="2400" b="1" dirty="0"/>
                        <a:t>A1</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noFill/>
                  </a:tcPr>
                </a:tc>
                <a:tc>
                  <a:txBody>
                    <a:bodyPr/>
                    <a:lstStyle/>
                    <a:p>
                      <a:pPr algn="ctr"/>
                      <a:r>
                        <a:rPr lang="de-DE" sz="2400" dirty="0"/>
                        <a:t>140</a:t>
                      </a:r>
                    </a:p>
                  </a:txBody>
                  <a:tcPr anchor="ctr">
                    <a:lnL w="57150" cap="flat" cmpd="sng" algn="ctr">
                      <a:solidFill>
                        <a:schemeClr val="tx1"/>
                      </a:solidFill>
                      <a:prstDash val="solid"/>
                      <a:round/>
                      <a:headEnd type="none" w="med" len="med"/>
                      <a:tailEnd type="none" w="med" len="med"/>
                    </a:lnL>
                    <a:lnT w="57150" cap="flat" cmpd="sng" algn="ctr">
                      <a:solidFill>
                        <a:schemeClr val="tx1"/>
                      </a:solidFill>
                      <a:prstDash val="solid"/>
                      <a:round/>
                      <a:headEnd type="none" w="med" len="med"/>
                      <a:tailEnd type="none" w="med" len="med"/>
                    </a:lnT>
                    <a:noFill/>
                  </a:tcPr>
                </a:tc>
                <a:tc>
                  <a:txBody>
                    <a:bodyPr/>
                    <a:lstStyle/>
                    <a:p>
                      <a:pPr algn="ctr"/>
                      <a:r>
                        <a:rPr lang="de-DE" sz="2400" dirty="0"/>
                        <a:t>55</a:t>
                      </a:r>
                    </a:p>
                  </a:txBody>
                  <a:tcPr anchor="ctr">
                    <a:lnT w="57150" cap="flat" cmpd="sng" algn="ctr">
                      <a:solidFill>
                        <a:schemeClr val="tx1"/>
                      </a:solidFill>
                      <a:prstDash val="solid"/>
                      <a:round/>
                      <a:headEnd type="none" w="med" len="med"/>
                      <a:tailEnd type="none" w="med" len="med"/>
                    </a:lnT>
                    <a:noFill/>
                  </a:tcPr>
                </a:tc>
                <a:tc>
                  <a:txBody>
                    <a:bodyPr/>
                    <a:lstStyle/>
                    <a:p>
                      <a:pPr algn="ctr"/>
                      <a:r>
                        <a:rPr lang="de-DE" sz="2400" dirty="0"/>
                        <a:t>55</a:t>
                      </a:r>
                    </a:p>
                  </a:txBody>
                  <a:tcPr anchor="ctr">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01"/>
                  </a:ext>
                </a:extLst>
              </a:tr>
              <a:tr h="1048060">
                <a:tc>
                  <a:txBody>
                    <a:bodyPr/>
                    <a:lstStyle/>
                    <a:p>
                      <a:pPr algn="ctr"/>
                      <a:r>
                        <a:rPr lang="de-DE" sz="2400" b="1" dirty="0"/>
                        <a:t>A2</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noFill/>
                  </a:tcPr>
                </a:tc>
                <a:tc>
                  <a:txBody>
                    <a:bodyPr/>
                    <a:lstStyle/>
                    <a:p>
                      <a:pPr algn="ctr"/>
                      <a:r>
                        <a:rPr lang="de-DE" sz="2400" dirty="0"/>
                        <a:t>70</a:t>
                      </a:r>
                    </a:p>
                  </a:txBody>
                  <a:tcPr anchor="ctr">
                    <a:lnL w="57150" cap="flat" cmpd="sng" algn="ctr">
                      <a:solidFill>
                        <a:schemeClr val="tx1"/>
                      </a:solidFill>
                      <a:prstDash val="solid"/>
                      <a:round/>
                      <a:headEnd type="none" w="med" len="med"/>
                      <a:tailEnd type="none" w="med" len="med"/>
                    </a:lnL>
                    <a:noFill/>
                  </a:tcPr>
                </a:tc>
                <a:tc>
                  <a:txBody>
                    <a:bodyPr/>
                    <a:lstStyle/>
                    <a:p>
                      <a:pPr algn="ctr"/>
                      <a:r>
                        <a:rPr lang="de-DE" sz="2400" dirty="0"/>
                        <a:t>120</a:t>
                      </a:r>
                    </a:p>
                  </a:txBody>
                  <a:tcPr anchor="ctr">
                    <a:noFill/>
                  </a:tcPr>
                </a:tc>
                <a:tc>
                  <a:txBody>
                    <a:bodyPr/>
                    <a:lstStyle/>
                    <a:p>
                      <a:pPr algn="ctr"/>
                      <a:r>
                        <a:rPr lang="de-DE" sz="2400" dirty="0"/>
                        <a:t>60</a:t>
                      </a:r>
                    </a:p>
                  </a:txBody>
                  <a:tcPr anchor="ctr">
                    <a:lnR w="5715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2"/>
                  </a:ext>
                </a:extLst>
              </a:tr>
              <a:tr h="1048060">
                <a:tc>
                  <a:txBody>
                    <a:bodyPr/>
                    <a:lstStyle/>
                    <a:p>
                      <a:pPr algn="ctr"/>
                      <a:r>
                        <a:rPr lang="de-DE" sz="2400" b="1" dirty="0"/>
                        <a:t>A3</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B w="57150" cap="flat" cmpd="sng" algn="ctr">
                      <a:solidFill>
                        <a:schemeClr val="tx1"/>
                      </a:solidFill>
                      <a:prstDash val="solid"/>
                      <a:round/>
                      <a:headEnd type="none" w="med" len="med"/>
                      <a:tailEnd type="none" w="med" len="med"/>
                    </a:lnB>
                    <a:noFill/>
                  </a:tcPr>
                </a:tc>
                <a:tc>
                  <a:txBody>
                    <a:bodyPr/>
                    <a:lstStyle/>
                    <a:p>
                      <a:pPr algn="ctr"/>
                      <a:r>
                        <a:rPr lang="de-DE" sz="2400" dirty="0"/>
                        <a:t>40</a:t>
                      </a:r>
                    </a:p>
                  </a:txBody>
                  <a:tcPr anchor="ctr">
                    <a:lnL w="57150" cap="flat" cmpd="sng" algn="ctr">
                      <a:solidFill>
                        <a:schemeClr val="tx1"/>
                      </a:solidFill>
                      <a:prstDash val="solid"/>
                      <a:round/>
                      <a:headEnd type="none" w="med" len="med"/>
                      <a:tailEnd type="none" w="med" len="med"/>
                    </a:lnL>
                    <a:lnB w="57150" cap="flat" cmpd="sng" algn="ctr">
                      <a:solidFill>
                        <a:schemeClr val="tx1"/>
                      </a:solidFill>
                      <a:prstDash val="solid"/>
                      <a:round/>
                      <a:headEnd type="none" w="med" len="med"/>
                      <a:tailEnd type="none" w="med" len="med"/>
                    </a:lnB>
                    <a:noFill/>
                  </a:tcPr>
                </a:tc>
                <a:tc>
                  <a:txBody>
                    <a:bodyPr/>
                    <a:lstStyle/>
                    <a:p>
                      <a:pPr algn="ctr"/>
                      <a:r>
                        <a:rPr lang="de-DE" sz="2400" dirty="0"/>
                        <a:t>10</a:t>
                      </a:r>
                    </a:p>
                  </a:txBody>
                  <a:tcPr anchor="ctr">
                    <a:lnB w="57150" cap="flat" cmpd="sng" algn="ctr">
                      <a:solidFill>
                        <a:schemeClr val="tx1"/>
                      </a:solidFill>
                      <a:prstDash val="solid"/>
                      <a:round/>
                      <a:headEnd type="none" w="med" len="med"/>
                      <a:tailEnd type="none" w="med" len="med"/>
                    </a:lnB>
                    <a:noFill/>
                  </a:tcPr>
                </a:tc>
                <a:tc>
                  <a:txBody>
                    <a:bodyPr/>
                    <a:lstStyle/>
                    <a:p>
                      <a:pPr algn="ctr"/>
                      <a:r>
                        <a:rPr lang="de-DE" sz="2400" dirty="0"/>
                        <a:t>130</a:t>
                      </a:r>
                    </a:p>
                  </a:txBody>
                  <a:tcPr anchor="ctr">
                    <a:lnR w="57150" cap="flat" cmpd="sng" algn="ctr">
                      <a:solidFill>
                        <a:schemeClr val="tx1"/>
                      </a:solidFill>
                      <a:prstDash val="solid"/>
                      <a:round/>
                      <a:headEnd type="none" w="med" len="med"/>
                      <a:tailEnd type="none" w="med" len="med"/>
                    </a:lnR>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7691119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Foliennummernplatzhalter 1"/>
          <p:cNvSpPr>
            <a:spLocks noGrp="1"/>
          </p:cNvSpPr>
          <p:nvPr>
            <p:ph type="sldNum" sz="quarter" idx="10"/>
          </p:nvPr>
        </p:nvSpPr>
        <p:spPr/>
        <p:txBody>
          <a:bodyPr/>
          <a:lstStyle/>
          <a:p>
            <a:pPr lvl="0"/>
            <a:fld id="{A95FC876-F3F9-4FF2-A4A2-93E1FB7D957B}" type="slidenum">
              <a:rPr/>
              <a:t>25</a:t>
            </a:fld>
            <a:endParaRPr lang="de-DE"/>
          </a:p>
        </p:txBody>
      </p:sp>
      <p:sp>
        <p:nvSpPr>
          <p:cNvPr id="2" name="Freihandform 1"/>
          <p:cNvSpPr/>
          <p:nvPr/>
        </p:nvSpPr>
        <p:spPr>
          <a:xfrm>
            <a:off x="4367280" y="218161"/>
            <a:ext cx="5803920" cy="45971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a:solidFill>
                  <a:srgbClr val="000000"/>
                </a:solidFill>
                <a:latin typeface="Times New Roman" pitchFamily="18"/>
                <a:ea typeface="Droid Sans Fallback" pitchFamily="2"/>
                <a:cs typeface="Lohit Hindi" pitchFamily="2"/>
              </a:rPr>
              <a:t>Laplace-Rule</a:t>
            </a:r>
          </a:p>
        </p:txBody>
      </p:sp>
      <p:sp>
        <p:nvSpPr>
          <p:cNvPr id="3" name="Freihandform 2"/>
          <p:cNvSpPr/>
          <p:nvPr/>
        </p:nvSpPr>
        <p:spPr>
          <a:xfrm>
            <a:off x="107220" y="677880"/>
            <a:ext cx="10449020" cy="120251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u="sng" dirty="0">
                <a:solidFill>
                  <a:srgbClr val="000000"/>
                </a:solidFill>
                <a:latin typeface="Times New Roman" pitchFamily="18"/>
                <a:ea typeface="Droid Sans Fallback" pitchFamily="2"/>
                <a:cs typeface="Lohit Hindi" pitchFamily="2"/>
              </a:rPr>
              <a:t>Definition:</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Droid Sans Fallback" pitchFamily="2"/>
                <a:cs typeface="Lohit Hindi" pitchFamily="2"/>
              </a:rPr>
              <a:t>Choose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alternative, </a:t>
            </a:r>
            <a:r>
              <a:rPr lang="de-DE" sz="2400" dirty="0" err="1">
                <a:solidFill>
                  <a:srgbClr val="000000"/>
                </a:solidFill>
                <a:latin typeface="Times New Roman" pitchFamily="18"/>
                <a:ea typeface="Droid Sans Fallback" pitchFamily="2"/>
                <a:cs typeface="Lohit Hindi" pitchFamily="2"/>
              </a:rPr>
              <a:t>with</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largest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mean</a:t>
            </a:r>
            <a:endParaRPr lang="de-DE" sz="2400" dirty="0">
              <a:solidFill>
                <a:srgbClr val="000000"/>
              </a:solidFill>
              <a:latin typeface="Times New Roman" pitchFamily="18"/>
              <a:ea typeface="Droid Sans Fallback" pitchFamily="2"/>
              <a:cs typeface="Lohit Hindi" pitchFamily="2"/>
            </a:endParaRP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Droid Sans Fallback" pitchFamily="2"/>
              <a:cs typeface="Lohit Hindi" pitchFamily="2"/>
            </a:endParaRPr>
          </a:p>
        </p:txBody>
      </p:sp>
      <p:sp>
        <p:nvSpPr>
          <p:cNvPr id="7" name="Freihandform 1">
            <a:extLst>
              <a:ext uri="{FF2B5EF4-FFF2-40B4-BE49-F238E27FC236}">
                <a16:creationId xmlns:a16="http://schemas.microsoft.com/office/drawing/2014/main" id="{60B5A087-F929-BD7A-8A95-479177BBFD32}"/>
              </a:ext>
            </a:extLst>
          </p:cNvPr>
          <p:cNvSpPr/>
          <p:nvPr/>
        </p:nvSpPr>
        <p:spPr>
          <a:xfrm>
            <a:off x="4519680" y="1592970"/>
            <a:ext cx="5803920" cy="45971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a:solidFill>
                  <a:srgbClr val="000000"/>
                </a:solidFill>
                <a:latin typeface="Times New Roman" pitchFamily="18"/>
                <a:ea typeface="Droid Sans Fallback" pitchFamily="2"/>
                <a:cs typeface="Lohit Hindi" pitchFamily="2"/>
              </a:rPr>
              <a:t>Krelle-Rule</a:t>
            </a:r>
          </a:p>
        </p:txBody>
      </p:sp>
      <mc:AlternateContent xmlns:mc="http://schemas.openxmlformats.org/markup-compatibility/2006" xmlns:a14="http://schemas.microsoft.com/office/drawing/2010/main">
        <mc:Choice Requires="a14">
          <p:sp>
            <p:nvSpPr>
              <p:cNvPr id="8" name="Freihandform 2">
                <a:extLst>
                  <a:ext uri="{FF2B5EF4-FFF2-40B4-BE49-F238E27FC236}">
                    <a16:creationId xmlns:a16="http://schemas.microsoft.com/office/drawing/2014/main" id="{EC2DFBEF-398C-32B7-101F-97D01451140E}"/>
                  </a:ext>
                </a:extLst>
              </p:cNvPr>
              <p:cNvSpPr/>
              <p:nvPr/>
            </p:nvSpPr>
            <p:spPr>
              <a:xfrm>
                <a:off x="146523" y="2052690"/>
                <a:ext cx="11163161" cy="159528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no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u="sng" dirty="0">
                    <a:solidFill>
                      <a:srgbClr val="000000"/>
                    </a:solidFill>
                    <a:latin typeface="Times New Roman" pitchFamily="18"/>
                    <a:ea typeface="Droid Sans Fallback" pitchFamily="2"/>
                    <a:cs typeface="Lohit Hindi" pitchFamily="2"/>
                  </a:rPr>
                  <a:t>Definition:</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Droid Sans Fallback" pitchFamily="2"/>
                    <a:cs typeface="Lohit Hindi" pitchFamily="2"/>
                  </a:rPr>
                  <a:t>After </a:t>
                </a:r>
                <a:r>
                  <a:rPr lang="de-DE" sz="2400" dirty="0" err="1">
                    <a:solidFill>
                      <a:srgbClr val="000000"/>
                    </a:solidFill>
                    <a:latin typeface="Times New Roman" pitchFamily="18"/>
                    <a:ea typeface="Droid Sans Fallback" pitchFamily="2"/>
                    <a:cs typeface="Lohit Hindi" pitchFamily="2"/>
                  </a:rPr>
                  <a:t>transforming</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outcome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with</a:t>
                </a:r>
                <a:r>
                  <a:rPr lang="de-DE" sz="2400" dirty="0">
                    <a:solidFill>
                      <a:srgbClr val="000000"/>
                    </a:solidFill>
                    <a:latin typeface="Times New Roman" pitchFamily="18"/>
                    <a:ea typeface="Droid Sans Fallback" pitchFamily="2"/>
                    <a:cs typeface="Lohit Hindi" pitchFamily="2"/>
                  </a:rPr>
                  <a:t> an individual </a:t>
                </a:r>
                <a:r>
                  <a:rPr lang="de-DE" sz="2400" dirty="0" err="1">
                    <a:solidFill>
                      <a:srgbClr val="000000"/>
                    </a:solidFill>
                    <a:latin typeface="Times New Roman" pitchFamily="18"/>
                    <a:ea typeface="Droid Sans Fallback" pitchFamily="2"/>
                    <a:cs typeface="Lohit Hindi" pitchFamily="2"/>
                  </a:rPr>
                  <a:t>utility</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function</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choose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alternative, </a:t>
                </a:r>
                <a:r>
                  <a:rPr lang="de-DE" sz="2400" dirty="0" err="1">
                    <a:solidFill>
                      <a:srgbClr val="000000"/>
                    </a:solidFill>
                    <a:latin typeface="Times New Roman" pitchFamily="18"/>
                    <a:ea typeface="Droid Sans Fallback" pitchFamily="2"/>
                    <a:cs typeface="Lohit Hindi" pitchFamily="2"/>
                  </a:rPr>
                  <a:t>with</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largest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of</a:t>
                </a:r>
                <a:r>
                  <a:rPr lang="de-DE" sz="2400" dirty="0">
                    <a:solidFill>
                      <a:srgbClr val="000000"/>
                    </a:solidFill>
                    <a:latin typeface="Times New Roman" pitchFamily="18"/>
                    <a:ea typeface="Droid Sans Fallback" pitchFamily="2"/>
                    <a:cs typeface="Lohit Hindi" pitchFamily="2"/>
                  </a:rPr>
                  <a:t> all </a:t>
                </a:r>
                <a:r>
                  <a:rPr lang="de-DE" sz="2400" dirty="0" err="1">
                    <a:solidFill>
                      <a:srgbClr val="000000"/>
                    </a:solidFill>
                    <a:latin typeface="Times New Roman" pitchFamily="18"/>
                    <a:ea typeface="Droid Sans Fallback" pitchFamily="2"/>
                    <a:cs typeface="Lohit Hindi" pitchFamily="2"/>
                  </a:rPr>
                  <a:t>transformed</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outcomes</a:t>
                </a:r>
                <a:r>
                  <a:rPr lang="de-DE" sz="2400" dirty="0">
                    <a:solidFill>
                      <a:srgbClr val="000000"/>
                    </a:solidFill>
                    <a:latin typeface="Times New Roman" pitchFamily="18"/>
                    <a:ea typeface="Droid Sans Fallback" pitchFamily="2"/>
                    <a:cs typeface="Lohit Hindi" pitchFamily="2"/>
                  </a:rPr>
                  <a:t>.</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t>i.e. </a:t>
                </a:r>
                <a14:m>
                  <m:oMath xmlns:m="http://schemas.openxmlformats.org/officeDocument/2006/math">
                    <m:r>
                      <a:rPr lang="de-DE" sz="2400" i="1">
                        <a:latin typeface="Cambria Math"/>
                      </a:rPr>
                      <m:t>𝑈</m:t>
                    </m:r>
                    <m:d>
                      <m:dPr>
                        <m:ctrlPr>
                          <a:rPr lang="de-DE" sz="2400" i="1">
                            <a:latin typeface="Cambria Math" panose="02040503050406030204" pitchFamily="18" charset="0"/>
                          </a:rPr>
                        </m:ctrlPr>
                      </m:dPr>
                      <m:e>
                        <m:r>
                          <a:rPr lang="de-DE" sz="2400" i="1">
                            <a:latin typeface="Cambria Math"/>
                          </a:rPr>
                          <m:t>𝐺</m:t>
                        </m:r>
                      </m:e>
                    </m:d>
                    <m:r>
                      <a:rPr lang="de-DE" sz="2400" i="1">
                        <a:latin typeface="Cambria Math"/>
                      </a:rPr>
                      <m:t>=</m:t>
                    </m:r>
                    <m:rad>
                      <m:radPr>
                        <m:degHide m:val="on"/>
                        <m:ctrlPr>
                          <a:rPr lang="de-DE" sz="2400" i="1">
                            <a:latin typeface="Cambria Math" panose="02040503050406030204" pitchFamily="18" charset="0"/>
                          </a:rPr>
                        </m:ctrlPr>
                      </m:radPr>
                      <m:deg/>
                      <m:e>
                        <m:r>
                          <a:rPr lang="de-DE" sz="2400" i="1">
                            <a:latin typeface="Cambria Math"/>
                          </a:rPr>
                          <m:t>𝐺</m:t>
                        </m:r>
                      </m:e>
                    </m:rad>
                  </m:oMath>
                </a14:m>
                <a:r>
                  <a:rPr lang="de-DE" sz="2400" dirty="0"/>
                  <a:t>;	</a:t>
                </a:r>
                <a14:m>
                  <m:oMath xmlns:m="http://schemas.openxmlformats.org/officeDocument/2006/math">
                    <m:r>
                      <a:rPr lang="de-DE" sz="2400" i="1">
                        <a:latin typeface="Cambria Math"/>
                      </a:rPr>
                      <m:t>𝑈</m:t>
                    </m:r>
                    <m:d>
                      <m:dPr>
                        <m:ctrlPr>
                          <a:rPr lang="de-DE" sz="2400" i="1">
                            <a:latin typeface="Cambria Math" panose="02040503050406030204" pitchFamily="18" charset="0"/>
                          </a:rPr>
                        </m:ctrlPr>
                      </m:dPr>
                      <m:e>
                        <m:r>
                          <a:rPr lang="de-DE" sz="2400" i="1">
                            <a:latin typeface="Cambria Math"/>
                          </a:rPr>
                          <m:t>𝐺</m:t>
                        </m:r>
                      </m:e>
                    </m:d>
                    <m:r>
                      <a:rPr lang="de-DE" sz="2400" i="1">
                        <a:latin typeface="Cambria Math"/>
                      </a:rPr>
                      <m:t>=</m:t>
                    </m:r>
                    <m:sSup>
                      <m:sSupPr>
                        <m:ctrlPr>
                          <a:rPr lang="de-DE" sz="2400" i="1">
                            <a:latin typeface="Cambria Math" panose="02040503050406030204" pitchFamily="18" charset="0"/>
                          </a:rPr>
                        </m:ctrlPr>
                      </m:sSupPr>
                      <m:e>
                        <m:r>
                          <a:rPr lang="de-DE" sz="2400" i="1">
                            <a:latin typeface="Cambria Math"/>
                          </a:rPr>
                          <m:t>𝐺</m:t>
                        </m:r>
                      </m:e>
                      <m:sup>
                        <m:r>
                          <a:rPr lang="de-DE" sz="2400" i="1">
                            <a:latin typeface="Cambria Math"/>
                          </a:rPr>
                          <m:t>2</m:t>
                        </m:r>
                      </m:sup>
                    </m:sSup>
                  </m:oMath>
                </a14:m>
                <a:r>
                  <a:rPr lang="de-DE" sz="2400" dirty="0"/>
                  <a:t>;	</a:t>
                </a:r>
                <a14:m>
                  <m:oMath xmlns:m="http://schemas.openxmlformats.org/officeDocument/2006/math">
                    <m:r>
                      <a:rPr lang="de-DE" sz="2400" i="1">
                        <a:latin typeface="Cambria Math"/>
                      </a:rPr>
                      <m:t>𝑈</m:t>
                    </m:r>
                    <m:d>
                      <m:dPr>
                        <m:ctrlPr>
                          <a:rPr lang="de-DE" sz="2400" i="1">
                            <a:latin typeface="Cambria Math" panose="02040503050406030204" pitchFamily="18" charset="0"/>
                          </a:rPr>
                        </m:ctrlPr>
                      </m:dPr>
                      <m:e>
                        <m:r>
                          <a:rPr lang="de-DE" sz="2400" i="1">
                            <a:latin typeface="Cambria Math"/>
                          </a:rPr>
                          <m:t>𝐺</m:t>
                        </m:r>
                      </m:e>
                    </m:d>
                    <m:r>
                      <a:rPr lang="de-DE" sz="2400" i="1">
                        <a:latin typeface="Cambria Math"/>
                      </a:rPr>
                      <m:t>=4</m:t>
                    </m:r>
                  </m:oMath>
                </a14:m>
                <a:endParaRPr lang="de-DE" sz="2400" dirty="0"/>
              </a:p>
            </p:txBody>
          </p:sp>
        </mc:Choice>
        <mc:Fallback xmlns="">
          <p:sp>
            <p:nvSpPr>
              <p:cNvPr id="8" name="Freihandform 2">
                <a:extLst>
                  <a:ext uri="{FF2B5EF4-FFF2-40B4-BE49-F238E27FC236}">
                    <a16:creationId xmlns:a16="http://schemas.microsoft.com/office/drawing/2014/main" id="{EC2DFBEF-398C-32B7-101F-97D01451140E}"/>
                  </a:ext>
                </a:extLst>
              </p:cNvPr>
              <p:cNvSpPr>
                <a:spLocks noRot="1" noChangeAspect="1" noMove="1" noResize="1" noEditPoints="1" noAdjustHandles="1" noChangeArrowheads="1" noChangeShapeType="1" noTextEdit="1"/>
              </p:cNvSpPr>
              <p:nvPr/>
            </p:nvSpPr>
            <p:spPr>
              <a:xfrm>
                <a:off x="146523" y="2052690"/>
                <a:ext cx="11163161" cy="159528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blipFill>
                <a:blip r:embed="rId3"/>
                <a:stretch>
                  <a:fillRect l="-874" t="-3065" r="-1038" b="-8812"/>
                </a:stretch>
              </a:blipFill>
              <a:ln>
                <a:noFill/>
                <a:prstDash val="solid"/>
              </a:ln>
            </p:spPr>
            <p:txBody>
              <a:bodyPr/>
              <a:lstStyle/>
              <a:p>
                <a:r>
                  <a:rPr lang="de-DE">
                    <a:noFill/>
                  </a:rPr>
                  <a:t> </a:t>
                </a:r>
              </a:p>
            </p:txBody>
          </p:sp>
        </mc:Fallback>
      </mc:AlternateContent>
      <p:sp>
        <p:nvSpPr>
          <p:cNvPr id="9" name="Freihandform 1">
            <a:extLst>
              <a:ext uri="{FF2B5EF4-FFF2-40B4-BE49-F238E27FC236}">
                <a16:creationId xmlns:a16="http://schemas.microsoft.com/office/drawing/2014/main" id="{DDB60A52-92A8-856E-CA20-37D64EBF9C91}"/>
              </a:ext>
            </a:extLst>
          </p:cNvPr>
          <p:cNvSpPr/>
          <p:nvPr/>
        </p:nvSpPr>
        <p:spPr>
          <a:xfrm>
            <a:off x="4288674" y="3647976"/>
            <a:ext cx="5803920" cy="459719"/>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a:solidFill>
                  <a:srgbClr val="000000"/>
                </a:solidFill>
                <a:latin typeface="Times New Roman" pitchFamily="18"/>
                <a:ea typeface="Droid Sans Fallback" pitchFamily="2"/>
                <a:cs typeface="Lohit Hindi" pitchFamily="2"/>
              </a:rPr>
              <a:t>Savage-</a:t>
            </a:r>
            <a:r>
              <a:rPr lang="de-DE" sz="2400" b="1" dirty="0" err="1">
                <a:solidFill>
                  <a:srgbClr val="000000"/>
                </a:solidFill>
                <a:latin typeface="Times New Roman" pitchFamily="18"/>
                <a:ea typeface="Droid Sans Fallback" pitchFamily="2"/>
                <a:cs typeface="Lohit Hindi" pitchFamily="2"/>
              </a:rPr>
              <a:t>Niehans</a:t>
            </a:r>
            <a:r>
              <a:rPr lang="de-DE" sz="2400" b="1" dirty="0">
                <a:solidFill>
                  <a:srgbClr val="000000"/>
                </a:solidFill>
                <a:latin typeface="Times New Roman" pitchFamily="18"/>
                <a:ea typeface="Droid Sans Fallback" pitchFamily="2"/>
                <a:cs typeface="Lohit Hindi" pitchFamily="2"/>
              </a:rPr>
              <a:t>-Rule</a:t>
            </a:r>
          </a:p>
        </p:txBody>
      </p:sp>
      <p:sp>
        <p:nvSpPr>
          <p:cNvPr id="10" name="Freihandform 2">
            <a:extLst>
              <a:ext uri="{FF2B5EF4-FFF2-40B4-BE49-F238E27FC236}">
                <a16:creationId xmlns:a16="http://schemas.microsoft.com/office/drawing/2014/main" id="{9E504AB3-1F37-688B-A8C9-62ED2B461164}"/>
              </a:ext>
            </a:extLst>
          </p:cNvPr>
          <p:cNvSpPr/>
          <p:nvPr/>
        </p:nvSpPr>
        <p:spPr>
          <a:xfrm>
            <a:off x="146523" y="3877834"/>
            <a:ext cx="11230538" cy="2302285"/>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no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u="sng" dirty="0">
                <a:solidFill>
                  <a:srgbClr val="000000"/>
                </a:solidFill>
                <a:latin typeface="Times New Roman" pitchFamily="18"/>
                <a:ea typeface="Droid Sans Fallback" pitchFamily="2"/>
                <a:cs typeface="Lohit Hindi" pitchFamily="2"/>
              </a:rPr>
              <a:t>Definition:</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Droid Sans Fallback" pitchFamily="2"/>
                <a:cs typeface="Lohit Hindi" pitchFamily="2"/>
              </a:rPr>
              <a:t>Choose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alternative, in </a:t>
            </a:r>
            <a:r>
              <a:rPr lang="de-DE" sz="2400" dirty="0" err="1">
                <a:solidFill>
                  <a:srgbClr val="000000"/>
                </a:solidFill>
                <a:latin typeface="Times New Roman" pitchFamily="18"/>
                <a:ea typeface="Droid Sans Fallback" pitchFamily="2"/>
                <a:cs typeface="Lohit Hindi" pitchFamily="2"/>
              </a:rPr>
              <a:t>which</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the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largest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disadvantage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within</a:t>
            </a:r>
            <a:r>
              <a:rPr lang="de-DE" sz="2400" dirty="0">
                <a:solidFill>
                  <a:srgbClr val="000000"/>
                </a:solidFill>
                <a:latin typeface="Times New Roman" pitchFamily="18"/>
                <a:ea typeface="Droid Sans Fallback" pitchFamily="2"/>
                <a:cs typeface="Lohit Hindi" pitchFamily="2"/>
              </a:rPr>
              <a:t> in </a:t>
            </a:r>
            <a:r>
              <a:rPr lang="de-DE" sz="2400" dirty="0" err="1">
                <a:solidFill>
                  <a:srgbClr val="000000"/>
                </a:solidFill>
                <a:latin typeface="Times New Roman" pitchFamily="18"/>
                <a:ea typeface="Droid Sans Fallback" pitchFamily="2"/>
                <a:cs typeface="Lohit Hindi" pitchFamily="2"/>
              </a:rPr>
              <a:t>worst</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scenario</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of</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every</a:t>
            </a:r>
            <a:r>
              <a:rPr lang="de-DE" sz="2400" dirty="0">
                <a:solidFill>
                  <a:srgbClr val="000000"/>
                </a:solidFill>
                <a:latin typeface="Times New Roman" pitchFamily="18"/>
                <a:ea typeface="Droid Sans Fallback" pitchFamily="2"/>
                <a:cs typeface="Lohit Hindi" pitchFamily="2"/>
              </a:rPr>
              <a:t> alternative </a:t>
            </a:r>
            <a:r>
              <a:rPr lang="de-DE" sz="2400" dirty="0" err="1">
                <a:solidFill>
                  <a:srgbClr val="000000"/>
                </a:solidFill>
                <a:latin typeface="Times New Roman" pitchFamily="18"/>
                <a:ea typeface="Droid Sans Fallback" pitchFamily="2"/>
                <a:cs typeface="Lohit Hindi" pitchFamily="2"/>
              </a:rPr>
              <a:t>is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minimized</a:t>
            </a:r>
            <a:r>
              <a:rPr lang="de-DE" sz="2400" dirty="0">
                <a:solidFill>
                  <a:srgbClr val="000000"/>
                </a:solidFill>
                <a:latin typeface="Times New Roman" pitchFamily="18"/>
                <a:ea typeface="Droid Sans Fallback" pitchFamily="2"/>
                <a:cs typeface="Lohit Hindi" pitchFamily="2"/>
              </a:rPr>
              <a:t>.</a:t>
            </a:r>
          </a:p>
        </p:txBody>
      </p:sp>
    </p:spTree>
    <p:extLst>
      <p:ext uri="{BB962C8B-B14F-4D97-AF65-F5344CB8AC3E}">
        <p14:creationId xmlns:p14="http://schemas.microsoft.com/office/powerpoint/2010/main" val="7111344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3C44AC-6742-1EFB-0522-B18469E2C065}"/>
            </a:ext>
          </a:extLst>
        </p:cNvPr>
        <p:cNvGrpSpPr/>
        <p:nvPr/>
      </p:nvGrpSpPr>
      <p:grpSpPr>
        <a:xfrm>
          <a:off x="0" y="0"/>
          <a:ext cx="0" cy="0"/>
          <a:chOff x="0" y="0"/>
          <a:chExt cx="0" cy="0"/>
        </a:xfrm>
      </p:grpSpPr>
      <p:sp>
        <p:nvSpPr>
          <p:cNvPr id="4" name="Foliennummernplatzhalter 1">
            <a:extLst>
              <a:ext uri="{FF2B5EF4-FFF2-40B4-BE49-F238E27FC236}">
                <a16:creationId xmlns:a16="http://schemas.microsoft.com/office/drawing/2014/main" id="{E61EF289-063A-84FD-7D48-31B588A7CEB3}"/>
              </a:ext>
            </a:extLst>
          </p:cNvPr>
          <p:cNvSpPr>
            <a:spLocks noGrp="1"/>
          </p:cNvSpPr>
          <p:nvPr>
            <p:ph type="sldNum" sz="quarter" idx="10"/>
          </p:nvPr>
        </p:nvSpPr>
        <p:spPr/>
        <p:txBody>
          <a:bodyPr/>
          <a:lstStyle/>
          <a:p>
            <a:pPr lvl="0"/>
            <a:fld id="{42C5D432-8A6A-44D6-98FD-D714A93C4E08}" type="slidenum">
              <a:rPr/>
              <a:t>26</a:t>
            </a:fld>
            <a:endParaRPr lang="de-DE"/>
          </a:p>
        </p:txBody>
      </p:sp>
      <p:sp>
        <p:nvSpPr>
          <p:cNvPr id="2" name="Freihandform 1">
            <a:extLst>
              <a:ext uri="{FF2B5EF4-FFF2-40B4-BE49-F238E27FC236}">
                <a16:creationId xmlns:a16="http://schemas.microsoft.com/office/drawing/2014/main" id="{DEBD0EB6-EADA-462D-A498-676B5A663C7A}"/>
              </a:ext>
            </a:extLst>
          </p:cNvPr>
          <p:cNvSpPr/>
          <p:nvPr/>
        </p:nvSpPr>
        <p:spPr>
          <a:xfrm>
            <a:off x="4224360" y="234000"/>
            <a:ext cx="6443640" cy="42912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b="1" dirty="0" err="1">
                <a:solidFill>
                  <a:srgbClr val="000000"/>
                </a:solidFill>
                <a:latin typeface="Times New Roman" pitchFamily="18"/>
                <a:ea typeface="Droid Sans Fallback" pitchFamily="2"/>
                <a:cs typeface="Lohit Hindi" pitchFamily="2"/>
              </a:rPr>
              <a:t>Decision</a:t>
            </a:r>
            <a:r>
              <a:rPr lang="de-DE" sz="2200" b="1" dirty="0">
                <a:solidFill>
                  <a:srgbClr val="000000"/>
                </a:solidFill>
                <a:latin typeface="Times New Roman" pitchFamily="18"/>
                <a:ea typeface="Droid Sans Fallback" pitchFamily="2"/>
                <a:cs typeface="Lohit Hindi" pitchFamily="2"/>
              </a:rPr>
              <a:t> Matrix</a:t>
            </a:r>
          </a:p>
        </p:txBody>
      </p:sp>
      <p:graphicFrame>
        <p:nvGraphicFramePr>
          <p:cNvPr id="3" name="Tabelle 2">
            <a:extLst>
              <a:ext uri="{FF2B5EF4-FFF2-40B4-BE49-F238E27FC236}">
                <a16:creationId xmlns:a16="http://schemas.microsoft.com/office/drawing/2014/main" id="{96141CCE-E84A-EA06-1C35-E098465FF6A3}"/>
              </a:ext>
            </a:extLst>
          </p:cNvPr>
          <p:cNvGraphicFramePr>
            <a:graphicFrameLocks noGrp="1"/>
          </p:cNvGraphicFramePr>
          <p:nvPr/>
        </p:nvGraphicFramePr>
        <p:xfrm>
          <a:off x="3048000" y="1397000"/>
          <a:ext cx="6096000" cy="4192240"/>
        </p:xfrm>
        <a:graphic>
          <a:graphicData uri="http://schemas.openxmlformats.org/drawingml/2006/table">
            <a:tbl>
              <a:tblPr firstRow="1" bandRow="1">
                <a:tableStyleId>{D7AC3CCA-C797-4891-BE02-D94E43425B78}</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1048060">
                <a:tc>
                  <a:txBody>
                    <a:bodyPr/>
                    <a:lstStyle/>
                    <a:p>
                      <a:pPr algn="ctr"/>
                      <a:endParaRPr lang="de-DE" sz="2400" dirty="0"/>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algn="ctr"/>
                      <a:r>
                        <a:rPr lang="de-DE" sz="2400" b="1" dirty="0"/>
                        <a:t>S1</a:t>
                      </a:r>
                    </a:p>
                  </a:txBody>
                  <a:tcPr anchor="ctr">
                    <a:lnL w="57150" cap="flat" cmpd="sng" algn="ctr">
                      <a:solidFill>
                        <a:schemeClr val="tx1"/>
                      </a:solidFill>
                      <a:prstDash val="solid"/>
                      <a:round/>
                      <a:headEnd type="none" w="med" len="med"/>
                      <a:tailEnd type="none" w="med" len="med"/>
                    </a:lnL>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algn="ctr"/>
                      <a:r>
                        <a:rPr lang="de-DE" sz="2400" b="1" dirty="0"/>
                        <a:t>S2</a:t>
                      </a:r>
                    </a:p>
                  </a:txBody>
                  <a:tcPr anchor="ct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algn="ctr"/>
                      <a:r>
                        <a:rPr lang="de-DE" sz="2400" b="1" dirty="0"/>
                        <a:t>S3</a:t>
                      </a:r>
                    </a:p>
                  </a:txBody>
                  <a:tcPr anchor="ctr">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1048060">
                <a:tc>
                  <a:txBody>
                    <a:bodyPr/>
                    <a:lstStyle/>
                    <a:p>
                      <a:pPr algn="ctr"/>
                      <a:r>
                        <a:rPr lang="de-DE" sz="2400" b="1" dirty="0"/>
                        <a:t>A1</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noFill/>
                  </a:tcPr>
                </a:tc>
                <a:tc>
                  <a:txBody>
                    <a:bodyPr/>
                    <a:lstStyle/>
                    <a:p>
                      <a:pPr algn="ctr"/>
                      <a:r>
                        <a:rPr lang="de-DE" sz="2400" dirty="0"/>
                        <a:t>140</a:t>
                      </a:r>
                    </a:p>
                  </a:txBody>
                  <a:tcPr anchor="ctr">
                    <a:lnL w="57150" cap="flat" cmpd="sng" algn="ctr">
                      <a:solidFill>
                        <a:schemeClr val="tx1"/>
                      </a:solidFill>
                      <a:prstDash val="solid"/>
                      <a:round/>
                      <a:headEnd type="none" w="med" len="med"/>
                      <a:tailEnd type="none" w="med" len="med"/>
                    </a:lnL>
                    <a:lnT w="57150" cap="flat" cmpd="sng" algn="ctr">
                      <a:solidFill>
                        <a:schemeClr val="tx1"/>
                      </a:solidFill>
                      <a:prstDash val="solid"/>
                      <a:round/>
                      <a:headEnd type="none" w="med" len="med"/>
                      <a:tailEnd type="none" w="med" len="med"/>
                    </a:lnT>
                    <a:noFill/>
                  </a:tcPr>
                </a:tc>
                <a:tc>
                  <a:txBody>
                    <a:bodyPr/>
                    <a:lstStyle/>
                    <a:p>
                      <a:pPr algn="ctr"/>
                      <a:r>
                        <a:rPr lang="de-DE" sz="2400" dirty="0"/>
                        <a:t>55</a:t>
                      </a:r>
                    </a:p>
                  </a:txBody>
                  <a:tcPr anchor="ctr">
                    <a:lnT w="57150" cap="flat" cmpd="sng" algn="ctr">
                      <a:solidFill>
                        <a:schemeClr val="tx1"/>
                      </a:solidFill>
                      <a:prstDash val="solid"/>
                      <a:round/>
                      <a:headEnd type="none" w="med" len="med"/>
                      <a:tailEnd type="none" w="med" len="med"/>
                    </a:lnT>
                    <a:noFill/>
                  </a:tcPr>
                </a:tc>
                <a:tc>
                  <a:txBody>
                    <a:bodyPr/>
                    <a:lstStyle/>
                    <a:p>
                      <a:pPr algn="ctr"/>
                      <a:r>
                        <a:rPr lang="de-DE" sz="2400" dirty="0"/>
                        <a:t>55</a:t>
                      </a:r>
                    </a:p>
                  </a:txBody>
                  <a:tcPr anchor="ctr">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01"/>
                  </a:ext>
                </a:extLst>
              </a:tr>
              <a:tr h="1048060">
                <a:tc>
                  <a:txBody>
                    <a:bodyPr/>
                    <a:lstStyle/>
                    <a:p>
                      <a:pPr algn="ctr"/>
                      <a:r>
                        <a:rPr lang="de-DE" sz="2400" b="1" dirty="0"/>
                        <a:t>A2</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noFill/>
                  </a:tcPr>
                </a:tc>
                <a:tc>
                  <a:txBody>
                    <a:bodyPr/>
                    <a:lstStyle/>
                    <a:p>
                      <a:pPr algn="ctr"/>
                      <a:r>
                        <a:rPr lang="de-DE" sz="2400" dirty="0"/>
                        <a:t>70</a:t>
                      </a:r>
                    </a:p>
                  </a:txBody>
                  <a:tcPr anchor="ctr">
                    <a:lnL w="57150" cap="flat" cmpd="sng" algn="ctr">
                      <a:solidFill>
                        <a:schemeClr val="tx1"/>
                      </a:solidFill>
                      <a:prstDash val="solid"/>
                      <a:round/>
                      <a:headEnd type="none" w="med" len="med"/>
                      <a:tailEnd type="none" w="med" len="med"/>
                    </a:lnL>
                    <a:noFill/>
                  </a:tcPr>
                </a:tc>
                <a:tc>
                  <a:txBody>
                    <a:bodyPr/>
                    <a:lstStyle/>
                    <a:p>
                      <a:pPr algn="ctr"/>
                      <a:r>
                        <a:rPr lang="de-DE" sz="2400" dirty="0"/>
                        <a:t>120</a:t>
                      </a:r>
                    </a:p>
                  </a:txBody>
                  <a:tcPr anchor="ctr">
                    <a:noFill/>
                  </a:tcPr>
                </a:tc>
                <a:tc>
                  <a:txBody>
                    <a:bodyPr/>
                    <a:lstStyle/>
                    <a:p>
                      <a:pPr algn="ctr"/>
                      <a:r>
                        <a:rPr lang="de-DE" sz="2400" dirty="0"/>
                        <a:t>60</a:t>
                      </a:r>
                    </a:p>
                  </a:txBody>
                  <a:tcPr anchor="ctr">
                    <a:lnR w="5715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2"/>
                  </a:ext>
                </a:extLst>
              </a:tr>
              <a:tr h="1048060">
                <a:tc>
                  <a:txBody>
                    <a:bodyPr/>
                    <a:lstStyle/>
                    <a:p>
                      <a:pPr algn="ctr"/>
                      <a:r>
                        <a:rPr lang="de-DE" sz="2400" b="1" dirty="0"/>
                        <a:t>A3</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B w="57150" cap="flat" cmpd="sng" algn="ctr">
                      <a:solidFill>
                        <a:schemeClr val="tx1"/>
                      </a:solidFill>
                      <a:prstDash val="solid"/>
                      <a:round/>
                      <a:headEnd type="none" w="med" len="med"/>
                      <a:tailEnd type="none" w="med" len="med"/>
                    </a:lnB>
                    <a:noFill/>
                  </a:tcPr>
                </a:tc>
                <a:tc>
                  <a:txBody>
                    <a:bodyPr/>
                    <a:lstStyle/>
                    <a:p>
                      <a:pPr algn="ctr"/>
                      <a:r>
                        <a:rPr lang="de-DE" sz="2400" dirty="0"/>
                        <a:t>40</a:t>
                      </a:r>
                    </a:p>
                  </a:txBody>
                  <a:tcPr anchor="ctr">
                    <a:lnL w="57150" cap="flat" cmpd="sng" algn="ctr">
                      <a:solidFill>
                        <a:schemeClr val="tx1"/>
                      </a:solidFill>
                      <a:prstDash val="solid"/>
                      <a:round/>
                      <a:headEnd type="none" w="med" len="med"/>
                      <a:tailEnd type="none" w="med" len="med"/>
                    </a:lnL>
                    <a:lnB w="57150" cap="flat" cmpd="sng" algn="ctr">
                      <a:solidFill>
                        <a:schemeClr val="tx1"/>
                      </a:solidFill>
                      <a:prstDash val="solid"/>
                      <a:round/>
                      <a:headEnd type="none" w="med" len="med"/>
                      <a:tailEnd type="none" w="med" len="med"/>
                    </a:lnB>
                    <a:noFill/>
                  </a:tcPr>
                </a:tc>
                <a:tc>
                  <a:txBody>
                    <a:bodyPr/>
                    <a:lstStyle/>
                    <a:p>
                      <a:pPr algn="ctr"/>
                      <a:r>
                        <a:rPr lang="de-DE" sz="2400" dirty="0"/>
                        <a:t>10</a:t>
                      </a:r>
                    </a:p>
                  </a:txBody>
                  <a:tcPr anchor="ctr">
                    <a:lnB w="57150" cap="flat" cmpd="sng" algn="ctr">
                      <a:solidFill>
                        <a:schemeClr val="tx1"/>
                      </a:solidFill>
                      <a:prstDash val="solid"/>
                      <a:round/>
                      <a:headEnd type="none" w="med" len="med"/>
                      <a:tailEnd type="none" w="med" len="med"/>
                    </a:lnB>
                    <a:noFill/>
                  </a:tcPr>
                </a:tc>
                <a:tc>
                  <a:txBody>
                    <a:bodyPr/>
                    <a:lstStyle/>
                    <a:p>
                      <a:pPr algn="ctr"/>
                      <a:r>
                        <a:rPr lang="de-DE" sz="2400" dirty="0"/>
                        <a:t>130</a:t>
                      </a:r>
                    </a:p>
                  </a:txBody>
                  <a:tcPr anchor="ctr">
                    <a:lnR w="57150" cap="flat" cmpd="sng" algn="ctr">
                      <a:solidFill>
                        <a:schemeClr val="tx1"/>
                      </a:solidFill>
                      <a:prstDash val="solid"/>
                      <a:round/>
                      <a:headEnd type="none" w="med" len="med"/>
                      <a:tailEnd type="none" w="med" len="med"/>
                    </a:lnR>
                    <a:lnB w="571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932516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a:spLocks noGrp="1"/>
          </p:cNvSpPr>
          <p:nvPr>
            <p:ph type="sldNum" sz="quarter" idx="10"/>
          </p:nvPr>
        </p:nvSpPr>
        <p:spPr/>
        <p:txBody>
          <a:bodyPr/>
          <a:lstStyle/>
          <a:p>
            <a:pPr lvl="0"/>
            <a:fld id="{25316648-B889-46DB-84B8-0342A776C3CD}" type="slidenum">
              <a:rPr/>
              <a:t>27</a:t>
            </a:fld>
            <a:endParaRPr lang="de-DE"/>
          </a:p>
        </p:txBody>
      </p:sp>
      <p:sp>
        <p:nvSpPr>
          <p:cNvPr id="2" name="Freihandform 1"/>
          <p:cNvSpPr/>
          <p:nvPr/>
        </p:nvSpPr>
        <p:spPr>
          <a:xfrm>
            <a:off x="4224360" y="234000"/>
            <a:ext cx="6443640" cy="429120"/>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200" b="1" dirty="0" err="1">
                <a:solidFill>
                  <a:srgbClr val="000000"/>
                </a:solidFill>
                <a:latin typeface="Times New Roman" pitchFamily="18"/>
                <a:ea typeface="Droid Sans Fallback" pitchFamily="2"/>
                <a:cs typeface="Lohit Hindi" pitchFamily="2"/>
              </a:rPr>
              <a:t>Decisions</a:t>
            </a:r>
            <a:r>
              <a:rPr lang="de-DE" sz="2200" b="1" dirty="0">
                <a:solidFill>
                  <a:srgbClr val="000000"/>
                </a:solidFill>
                <a:latin typeface="Times New Roman" pitchFamily="18"/>
                <a:ea typeface="Droid Sans Fallback" pitchFamily="2"/>
                <a:cs typeface="Lohit Hindi" pitchFamily="2"/>
              </a:rPr>
              <a:t> </a:t>
            </a:r>
            <a:r>
              <a:rPr lang="de-DE" sz="2200" b="1" dirty="0" err="1">
                <a:solidFill>
                  <a:srgbClr val="000000"/>
                </a:solidFill>
                <a:latin typeface="Times New Roman" pitchFamily="18"/>
                <a:ea typeface="Droid Sans Fallback" pitchFamily="2"/>
                <a:cs typeface="Lohit Hindi" pitchFamily="2"/>
              </a:rPr>
              <a:t>under</a:t>
            </a:r>
            <a:r>
              <a:rPr lang="de-DE" sz="2200" b="1" dirty="0">
                <a:solidFill>
                  <a:srgbClr val="000000"/>
                </a:solidFill>
                <a:latin typeface="Times New Roman" pitchFamily="18"/>
                <a:ea typeface="Droid Sans Fallback" pitchFamily="2"/>
                <a:cs typeface="Lohit Hindi" pitchFamily="2"/>
              </a:rPr>
              <a:t> Risk</a:t>
            </a:r>
          </a:p>
        </p:txBody>
      </p:sp>
      <p:sp>
        <p:nvSpPr>
          <p:cNvPr id="3" name="Freihandform 2"/>
          <p:cNvSpPr/>
          <p:nvPr/>
        </p:nvSpPr>
        <p:spPr>
          <a:xfrm>
            <a:off x="1761960" y="1052640"/>
            <a:ext cx="7581219" cy="46384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Droid Sans Fallback" pitchFamily="2"/>
                <a:cs typeface="Lohit Hindi" pitchFamily="2"/>
              </a:rPr>
              <a:t>The </a:t>
            </a:r>
            <a:r>
              <a:rPr lang="de-DE" sz="2400" dirty="0" err="1">
                <a:solidFill>
                  <a:srgbClr val="000000"/>
                </a:solidFill>
                <a:latin typeface="Times New Roman" pitchFamily="18"/>
                <a:ea typeface="Droid Sans Fallback" pitchFamily="2"/>
                <a:cs typeface="Lohit Hindi" pitchFamily="2"/>
              </a:rPr>
              <a:t>probabilites</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of</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occurence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can</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be</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reasonably</a:t>
            </a:r>
            <a:r>
              <a:rPr lang="de-DE" sz="2400" dirty="0">
                <a:solidFill>
                  <a:srgbClr val="000000"/>
                </a:solidFill>
                <a:latin typeface="Times New Roman" pitchFamily="18"/>
                <a:ea typeface="Droid Sans Fallback" pitchFamily="2"/>
                <a:cs typeface="Lohit Hindi" pitchFamily="2"/>
              </a:rPr>
              <a:t> </a:t>
            </a:r>
            <a:r>
              <a:rPr lang="de-DE" sz="2400" dirty="0" err="1">
                <a:solidFill>
                  <a:srgbClr val="000000"/>
                </a:solidFill>
                <a:latin typeface="Times New Roman" pitchFamily="18"/>
                <a:ea typeface="Droid Sans Fallback" pitchFamily="2"/>
                <a:cs typeface="Lohit Hindi" pitchFamily="2"/>
              </a:rPr>
              <a:t>determined</a:t>
            </a:r>
            <a:endParaRPr lang="de-DE" sz="2400" dirty="0">
              <a:solidFill>
                <a:srgbClr val="000000"/>
              </a:solidFill>
              <a:latin typeface="Times New Roman" pitchFamily="18"/>
              <a:ea typeface="Droid Sans Fallback" pitchFamily="2"/>
              <a:cs typeface="Lohit Hindi" pitchFamily="2"/>
            </a:endParaRPr>
          </a:p>
        </p:txBody>
      </p:sp>
      <p:sp>
        <p:nvSpPr>
          <p:cNvPr id="4" name="Freihandform 3"/>
          <p:cNvSpPr/>
          <p:nvPr/>
        </p:nvSpPr>
        <p:spPr>
          <a:xfrm>
            <a:off x="4358050" y="1829853"/>
            <a:ext cx="3004646" cy="4526497"/>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none" lIns="90000" tIns="46800" rIns="90000" bIns="46800" anchor="t"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u="sng" dirty="0" err="1">
                <a:solidFill>
                  <a:srgbClr val="000000"/>
                </a:solidFill>
                <a:latin typeface="Times New Roman" pitchFamily="18"/>
                <a:ea typeface="Droid Sans Fallback" pitchFamily="2"/>
                <a:cs typeface="Lohit Hindi" pitchFamily="2"/>
              </a:rPr>
              <a:t>Examples</a:t>
            </a:r>
            <a:r>
              <a:rPr lang="de-DE" sz="2400" u="sng" dirty="0">
                <a:solidFill>
                  <a:srgbClr val="000000"/>
                </a:solidFill>
                <a:latin typeface="Times New Roman" pitchFamily="18"/>
                <a:ea typeface="Droid Sans Fallback" pitchFamily="2"/>
                <a:cs typeface="Lohit Hindi" pitchFamily="2"/>
              </a:rPr>
              <a:t>:</a:t>
            </a: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u="sng" dirty="0">
              <a:solidFill>
                <a:srgbClr val="000000"/>
              </a:solidFill>
              <a:latin typeface="Times New Roman" pitchFamily="18"/>
              <a:ea typeface="Droid Sans Fallback" pitchFamily="2"/>
              <a:cs typeface="Lohit Hindi" pitchFamily="2"/>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Droid Sans Fallback" pitchFamily="2"/>
                <a:cs typeface="Lohit Hindi" pitchFamily="2"/>
              </a:rPr>
              <a:t>Lottery</a:t>
            </a:r>
            <a:endParaRPr lang="de-DE" sz="2400" dirty="0">
              <a:solidFill>
                <a:srgbClr val="000000"/>
              </a:solidFill>
              <a:latin typeface="Times New Roman" pitchFamily="18"/>
              <a:ea typeface="Droid Sans Fallback" pitchFamily="2"/>
              <a:cs typeface="Lohit Hindi" pitchFamily="2"/>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Droid Sans Fallback" pitchFamily="2"/>
              <a:cs typeface="Lohit Hindi" pitchFamily="2"/>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Droid Sans Fallback" pitchFamily="2"/>
                <a:cs typeface="Lohit Hindi" pitchFamily="2"/>
              </a:rPr>
              <a:t>Coin</a:t>
            </a:r>
            <a:r>
              <a:rPr lang="de-DE" sz="2400" dirty="0">
                <a:solidFill>
                  <a:srgbClr val="000000"/>
                </a:solidFill>
                <a:latin typeface="Times New Roman" pitchFamily="18"/>
                <a:ea typeface="Droid Sans Fallback" pitchFamily="2"/>
                <a:cs typeface="Lohit Hindi" pitchFamily="2"/>
              </a:rPr>
              <a:t>-Flip</a:t>
            </a: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Droid Sans Fallback" pitchFamily="2"/>
              <a:cs typeface="Lohit Hindi" pitchFamily="2"/>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Droid Sans Fallback" pitchFamily="2"/>
                <a:cs typeface="Lohit Hindi" pitchFamily="2"/>
              </a:rPr>
              <a:t>Dice</a:t>
            </a: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Droid Sans Fallback" pitchFamily="2"/>
              <a:cs typeface="Lohit Hindi" pitchFamily="2"/>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Droid Sans Fallback" pitchFamily="2"/>
                <a:cs typeface="Lohit Hindi" pitchFamily="2"/>
              </a:rPr>
              <a:t>Stock Market </a:t>
            </a:r>
            <a:r>
              <a:rPr lang="de-DE" sz="2400" dirty="0" err="1">
                <a:solidFill>
                  <a:srgbClr val="000000"/>
                </a:solidFill>
                <a:latin typeface="Times New Roman" pitchFamily="18"/>
                <a:ea typeface="Droid Sans Fallback" pitchFamily="2"/>
                <a:cs typeface="Lohit Hindi" pitchFamily="2"/>
              </a:rPr>
              <a:t>prices</a:t>
            </a:r>
            <a:endParaRPr lang="de-DE" sz="2400" dirty="0">
              <a:solidFill>
                <a:srgbClr val="000000"/>
              </a:solidFill>
              <a:latin typeface="Times New Roman" pitchFamily="18"/>
              <a:ea typeface="Droid Sans Fallback" pitchFamily="2"/>
              <a:cs typeface="Lohit Hindi" pitchFamily="2"/>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Droid Sans Fallback" pitchFamily="2"/>
              <a:cs typeface="Lohit Hindi" pitchFamily="2"/>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Droid Sans Fallback" pitchFamily="2"/>
                <a:cs typeface="Lohit Hindi" pitchFamily="2"/>
              </a:rPr>
              <a:t>Economic </a:t>
            </a:r>
            <a:r>
              <a:rPr lang="de-DE" sz="2400" dirty="0" err="1">
                <a:solidFill>
                  <a:srgbClr val="000000"/>
                </a:solidFill>
                <a:latin typeface="Times New Roman" pitchFamily="18"/>
                <a:ea typeface="Droid Sans Fallback" pitchFamily="2"/>
                <a:cs typeface="Lohit Hindi" pitchFamily="2"/>
              </a:rPr>
              <a:t>growth</a:t>
            </a:r>
            <a:endParaRPr lang="de-DE" sz="2400" dirty="0">
              <a:solidFill>
                <a:srgbClr val="000000"/>
              </a:solidFill>
              <a:latin typeface="Times New Roman" pitchFamily="18"/>
              <a:ea typeface="Droid Sans Fallback" pitchFamily="2"/>
              <a:cs typeface="Lohit Hindi" pitchFamily="2"/>
            </a:endParaRPr>
          </a:p>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Droid Sans Fallback" pitchFamily="2"/>
                <a:cs typeface="Lohit Hindi" pitchFamily="2"/>
              </a:rPr>
              <a:t> </a:t>
            </a:r>
          </a:p>
        </p:txBody>
      </p:sp>
    </p:spTree>
    <p:extLst>
      <p:ext uri="{BB962C8B-B14F-4D97-AF65-F5344CB8AC3E}">
        <p14:creationId xmlns:p14="http://schemas.microsoft.com/office/powerpoint/2010/main" val="25721286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a:spLocks noGrp="1"/>
          </p:cNvSpPr>
          <p:nvPr>
            <p:ph type="sldNum" sz="quarter" idx="10"/>
          </p:nvPr>
        </p:nvSpPr>
        <p:spPr/>
        <p:txBody>
          <a:bodyPr/>
          <a:lstStyle/>
          <a:p>
            <a:pPr lvl="0"/>
            <a:fld id="{F8686926-36E4-4F16-86FB-DD7887AB9829}" type="slidenum">
              <a:rPr/>
              <a:t>28</a:t>
            </a:fld>
            <a:endParaRPr lang="de-DE"/>
          </a:p>
        </p:txBody>
      </p:sp>
      <p:sp>
        <p:nvSpPr>
          <p:cNvPr id="2" name="Freihandform 1"/>
          <p:cNvSpPr/>
          <p:nvPr/>
        </p:nvSpPr>
        <p:spPr>
          <a:xfrm>
            <a:off x="4224360" y="217537"/>
            <a:ext cx="6443640" cy="46384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err="1">
                <a:solidFill>
                  <a:srgbClr val="000000"/>
                </a:solidFill>
                <a:latin typeface="Times New Roman" pitchFamily="18"/>
                <a:ea typeface="Droid Sans Fallback" pitchFamily="2"/>
                <a:cs typeface="Lohit Hindi" pitchFamily="2"/>
              </a:rPr>
              <a:t>Decision</a:t>
            </a:r>
            <a:r>
              <a:rPr lang="de-DE" sz="2400" b="1" dirty="0">
                <a:solidFill>
                  <a:srgbClr val="000000"/>
                </a:solidFill>
                <a:latin typeface="Times New Roman" pitchFamily="18"/>
                <a:ea typeface="Droid Sans Fallback" pitchFamily="2"/>
                <a:cs typeface="Lohit Hindi" pitchFamily="2"/>
              </a:rPr>
              <a:t> </a:t>
            </a:r>
            <a:r>
              <a:rPr lang="de-DE" sz="2400" b="1" dirty="0" err="1">
                <a:solidFill>
                  <a:srgbClr val="000000"/>
                </a:solidFill>
                <a:latin typeface="Times New Roman" pitchFamily="18"/>
                <a:ea typeface="Droid Sans Fallback" pitchFamily="2"/>
                <a:cs typeface="Lohit Hindi" pitchFamily="2"/>
              </a:rPr>
              <a:t>rules</a:t>
            </a:r>
            <a:r>
              <a:rPr lang="de-DE" sz="2400" b="1" dirty="0">
                <a:solidFill>
                  <a:srgbClr val="000000"/>
                </a:solidFill>
                <a:latin typeface="Times New Roman" pitchFamily="18"/>
                <a:ea typeface="Droid Sans Fallback" pitchFamily="2"/>
                <a:cs typeface="Lohit Hindi" pitchFamily="2"/>
              </a:rPr>
              <a:t> </a:t>
            </a:r>
            <a:r>
              <a:rPr lang="de-DE" sz="2400" b="1" dirty="0" err="1">
                <a:solidFill>
                  <a:srgbClr val="000000"/>
                </a:solidFill>
                <a:latin typeface="Times New Roman" pitchFamily="18"/>
                <a:ea typeface="Droid Sans Fallback" pitchFamily="2"/>
                <a:cs typeface="Lohit Hindi" pitchFamily="2"/>
              </a:rPr>
              <a:t>under</a:t>
            </a:r>
            <a:r>
              <a:rPr lang="de-DE" sz="2400" b="1" dirty="0">
                <a:solidFill>
                  <a:srgbClr val="000000"/>
                </a:solidFill>
                <a:latin typeface="Times New Roman" pitchFamily="18"/>
                <a:ea typeface="Droid Sans Fallback" pitchFamily="2"/>
                <a:cs typeface="Lohit Hindi" pitchFamily="2"/>
              </a:rPr>
              <a:t> Risk</a:t>
            </a:r>
          </a:p>
        </p:txBody>
      </p:sp>
      <p:sp>
        <p:nvSpPr>
          <p:cNvPr id="4" name="Freihandform 3"/>
          <p:cNvSpPr/>
          <p:nvPr/>
        </p:nvSpPr>
        <p:spPr>
          <a:xfrm>
            <a:off x="1554139" y="1200296"/>
            <a:ext cx="8569440" cy="4526497"/>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t" anchorCtr="0" compatLnSpc="1">
            <a:spAutoFit/>
          </a:bodyPr>
          <a:lstStyle/>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err="1">
                <a:solidFill>
                  <a:srgbClr val="000000"/>
                </a:solidFill>
                <a:latin typeface="Times New Roman" pitchFamily="18"/>
                <a:ea typeface="Times New Roman" pitchFamily="18"/>
                <a:cs typeface="Times New Roman" pitchFamily="18"/>
              </a:rPr>
              <a:t>Principle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of</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the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expected</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value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Choose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the</a:t>
            </a:r>
            <a:r>
              <a:rPr lang="de-DE" sz="2400" dirty="0">
                <a:solidFill>
                  <a:srgbClr val="000000"/>
                </a:solidFill>
                <a:latin typeface="Times New Roman" pitchFamily="18"/>
                <a:ea typeface="Times New Roman" pitchFamily="18"/>
                <a:cs typeface="Times New Roman" pitchFamily="18"/>
              </a:rPr>
              <a:t> alternative </a:t>
            </a:r>
            <a:r>
              <a:rPr lang="de-DE" sz="2400" dirty="0" err="1">
                <a:solidFill>
                  <a:srgbClr val="000000"/>
                </a:solidFill>
                <a:latin typeface="Times New Roman" pitchFamily="18"/>
                <a:ea typeface="Times New Roman" pitchFamily="18"/>
                <a:cs typeface="Times New Roman" pitchFamily="18"/>
              </a:rPr>
              <a:t>with</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the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largest</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expected</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value</a:t>
            </a:r>
            <a:endParaRPr lang="de-DE" sz="2400" dirty="0">
              <a:solidFill>
                <a:srgbClr val="000000"/>
              </a:solidFill>
              <a:latin typeface="Times New Roman" pitchFamily="18"/>
              <a:ea typeface="Times New Roman" pitchFamily="18"/>
              <a:cs typeface="Times New Roman" pitchFamily="18"/>
            </a:endParaRPr>
          </a:p>
          <a:p>
            <a:pPr marL="342900" indent="-3429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Times New Roman" pitchFamily="18"/>
              <a:cs typeface="Times New Roman" pitchFamily="18"/>
            </a:endParaRPr>
          </a:p>
          <a:p>
            <a:pPr marL="342900" indent="-3429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Times New Roman" pitchFamily="18"/>
              <a:cs typeface="Times New Roman" pitchFamily="18"/>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el-GR" sz="2400" dirty="0">
                <a:solidFill>
                  <a:srgbClr val="000000"/>
                </a:solidFill>
                <a:latin typeface="Times New Roman" pitchFamily="18"/>
                <a:ea typeface="Times New Roman" pitchFamily="18"/>
                <a:cs typeface="Times New Roman" pitchFamily="18"/>
              </a:rPr>
              <a:t>μ</a:t>
            </a:r>
            <a:r>
              <a:rPr lang="de-DE" sz="2400" dirty="0">
                <a:solidFill>
                  <a:srgbClr val="000000"/>
                </a:solidFill>
                <a:latin typeface="Times New Roman" pitchFamily="18"/>
                <a:ea typeface="Times New Roman" pitchFamily="18"/>
                <a:cs typeface="Times New Roman" pitchFamily="18"/>
              </a:rPr>
              <a:t>-</a:t>
            </a:r>
            <a:r>
              <a:rPr lang="el-GR" sz="2400" dirty="0">
                <a:solidFill>
                  <a:srgbClr val="000000"/>
                </a:solidFill>
                <a:latin typeface="Times New Roman" pitchFamily="18"/>
                <a:ea typeface="Times New Roman" pitchFamily="18"/>
                <a:cs typeface="Times New Roman" pitchFamily="18"/>
              </a:rPr>
              <a:t>σ</a:t>
            </a:r>
            <a:r>
              <a:rPr lang="de-DE" sz="2400" dirty="0">
                <a:solidFill>
                  <a:srgbClr val="000000"/>
                </a:solidFill>
                <a:latin typeface="Times New Roman" pitchFamily="18"/>
                <a:ea typeface="Times New Roman" pitchFamily="18"/>
                <a:cs typeface="Times New Roman" pitchFamily="18"/>
              </a:rPr>
              <a:t>-</a:t>
            </a:r>
            <a:r>
              <a:rPr lang="de-DE" sz="2400" dirty="0" err="1">
                <a:solidFill>
                  <a:srgbClr val="000000"/>
                </a:solidFill>
                <a:latin typeface="Times New Roman" pitchFamily="18"/>
                <a:ea typeface="Times New Roman" pitchFamily="18"/>
                <a:cs typeface="Times New Roman" pitchFamily="18"/>
              </a:rPr>
              <a:t>Principle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Choose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the</a:t>
            </a:r>
            <a:r>
              <a:rPr lang="de-DE" sz="2400" dirty="0">
                <a:solidFill>
                  <a:srgbClr val="000000"/>
                </a:solidFill>
                <a:latin typeface="Times New Roman" pitchFamily="18"/>
                <a:ea typeface="Times New Roman" pitchFamily="18"/>
                <a:cs typeface="Times New Roman" pitchFamily="18"/>
              </a:rPr>
              <a:t> alternative </a:t>
            </a:r>
            <a:r>
              <a:rPr lang="de-DE" sz="2400" dirty="0" err="1">
                <a:solidFill>
                  <a:srgbClr val="000000"/>
                </a:solidFill>
                <a:latin typeface="Times New Roman" pitchFamily="18"/>
                <a:ea typeface="Times New Roman" pitchFamily="18"/>
                <a:cs typeface="Times New Roman" pitchFamily="18"/>
              </a:rPr>
              <a:t>with</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the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largest</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sum</a:t>
            </a:r>
            <a:r>
              <a:rPr lang="de-DE" sz="2400" dirty="0">
                <a:solidFill>
                  <a:srgbClr val="000000"/>
                </a:solidFill>
                <a:latin typeface="Times New Roman" pitchFamily="18"/>
                <a:ea typeface="Times New Roman" pitchFamily="18"/>
                <a:cs typeface="Times New Roman" pitchFamily="18"/>
              </a:rPr>
              <a:t>/</a:t>
            </a:r>
            <a:r>
              <a:rPr lang="de-DE" sz="2400" dirty="0" err="1">
                <a:solidFill>
                  <a:srgbClr val="000000"/>
                </a:solidFill>
                <a:latin typeface="Times New Roman" pitchFamily="18"/>
                <a:ea typeface="Times New Roman" pitchFamily="18"/>
                <a:cs typeface="Times New Roman" pitchFamily="18"/>
              </a:rPr>
              <a:t>difference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of</a:t>
            </a:r>
            <a:r>
              <a:rPr lang="de-DE" sz="2400" dirty="0">
                <a:solidFill>
                  <a:srgbClr val="000000"/>
                </a:solidFill>
                <a:latin typeface="Times New Roman" pitchFamily="18"/>
                <a:ea typeface="Times New Roman" pitchFamily="18"/>
                <a:cs typeface="Times New Roman" pitchFamily="18"/>
              </a:rPr>
              <a:t> </a:t>
            </a:r>
            <a:r>
              <a:rPr lang="el-GR" sz="2400" dirty="0">
                <a:solidFill>
                  <a:srgbClr val="000000"/>
                </a:solidFill>
                <a:latin typeface="Times New Roman" pitchFamily="18"/>
                <a:ea typeface="Times New Roman" pitchFamily="18"/>
                <a:cs typeface="Times New Roman" pitchFamily="18"/>
              </a:rPr>
              <a:t>μ</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expected</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value</a:t>
            </a:r>
            <a:r>
              <a:rPr lang="de-DE" sz="2400" dirty="0">
                <a:solidFill>
                  <a:srgbClr val="000000"/>
                </a:solidFill>
                <a:latin typeface="Times New Roman" pitchFamily="18"/>
                <a:ea typeface="Times New Roman" pitchFamily="18"/>
                <a:cs typeface="Times New Roman" pitchFamily="18"/>
              </a:rPr>
              <a:t>) and </a:t>
            </a:r>
            <a:r>
              <a:rPr lang="el-GR" sz="2400" dirty="0">
                <a:solidFill>
                  <a:srgbClr val="000000"/>
                </a:solidFill>
                <a:latin typeface="Times New Roman" pitchFamily="18"/>
                <a:ea typeface="Times New Roman" pitchFamily="18"/>
                <a:cs typeface="Times New Roman" pitchFamily="18"/>
              </a:rPr>
              <a:t>σ</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standard</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deviation</a:t>
            </a:r>
            <a:r>
              <a:rPr lang="de-DE" sz="2400" dirty="0">
                <a:solidFill>
                  <a:srgbClr val="000000"/>
                </a:solidFill>
                <a:latin typeface="Times New Roman" pitchFamily="18"/>
                <a:ea typeface="Times New Roman" pitchFamily="18"/>
                <a:cs typeface="Times New Roman" pitchFamily="18"/>
              </a:rPr>
              <a:t>) u=</a:t>
            </a:r>
            <a:r>
              <a:rPr lang="el-GR" sz="2400" dirty="0">
                <a:solidFill>
                  <a:srgbClr val="000000"/>
                </a:solidFill>
                <a:latin typeface="Times New Roman" pitchFamily="18"/>
                <a:ea typeface="Times New Roman" pitchFamily="18"/>
                <a:cs typeface="Times New Roman" pitchFamily="18"/>
              </a:rPr>
              <a:t>μ</a:t>
            </a:r>
            <a:r>
              <a:rPr lang="de-DE" sz="2400" dirty="0">
                <a:solidFill>
                  <a:srgbClr val="000000"/>
                </a:solidFill>
                <a:latin typeface="Times New Roman" pitchFamily="18"/>
                <a:ea typeface="Times New Roman" pitchFamily="18"/>
                <a:cs typeface="Times New Roman" pitchFamily="18"/>
              </a:rPr>
              <a:t>-a</a:t>
            </a:r>
            <a:r>
              <a:rPr lang="el-GR" sz="2400" dirty="0">
                <a:solidFill>
                  <a:srgbClr val="000000"/>
                </a:solidFill>
                <a:latin typeface="Times New Roman" pitchFamily="18"/>
                <a:ea typeface="Times New Roman" pitchFamily="18"/>
                <a:cs typeface="Times New Roman" pitchFamily="18"/>
              </a:rPr>
              <a:t>σ</a:t>
            </a:r>
            <a:endParaRPr lang="de-DE" sz="2400" dirty="0">
              <a:solidFill>
                <a:srgbClr val="000000"/>
              </a:solidFill>
              <a:latin typeface="Times New Roman" pitchFamily="18"/>
              <a:ea typeface="Droid Sans Fallback" pitchFamily="2"/>
              <a:cs typeface="Lohit Hindi" pitchFamily="2"/>
            </a:endParaRPr>
          </a:p>
          <a:p>
            <a:pPr marL="342900" indent="-3429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Times New Roman" pitchFamily="18"/>
              <a:cs typeface="Times New Roman" pitchFamily="18"/>
            </a:endParaRPr>
          </a:p>
          <a:p>
            <a:pPr marL="342900" indent="-3429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endParaRPr lang="de-DE" sz="2400" dirty="0">
              <a:solidFill>
                <a:srgbClr val="000000"/>
              </a:solidFill>
              <a:latin typeface="Times New Roman" pitchFamily="18"/>
              <a:ea typeface="Times New Roman" pitchFamily="18"/>
              <a:cs typeface="Times New Roman" pitchFamily="18"/>
            </a:endParaRPr>
          </a:p>
          <a:p>
            <a:pPr marL="342900" lvl="1" indent="-342900">
              <a:buClr>
                <a:srgbClr val="000000"/>
              </a:buClr>
              <a:buSzPct val="100000"/>
              <a:buFont typeface="Arial" pitchFamily="34" charset="0"/>
              <a:buChar cha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dirty="0">
                <a:solidFill>
                  <a:srgbClr val="000000"/>
                </a:solidFill>
                <a:latin typeface="Times New Roman" pitchFamily="18"/>
                <a:ea typeface="Times New Roman" pitchFamily="18"/>
                <a:cs typeface="Times New Roman" pitchFamily="18"/>
              </a:rPr>
              <a:t>Bernoulli-</a:t>
            </a:r>
            <a:r>
              <a:rPr lang="de-DE" sz="2400" dirty="0" err="1">
                <a:solidFill>
                  <a:srgbClr val="000000"/>
                </a:solidFill>
                <a:latin typeface="Times New Roman" pitchFamily="18"/>
                <a:ea typeface="Times New Roman" pitchFamily="18"/>
                <a:cs typeface="Times New Roman" pitchFamily="18"/>
              </a:rPr>
              <a:t>Principle</a:t>
            </a:r>
            <a:r>
              <a:rPr lang="de-DE" sz="2400" dirty="0">
                <a:solidFill>
                  <a:srgbClr val="000000"/>
                </a:solidFill>
                <a:latin typeface="Times New Roman" pitchFamily="18"/>
                <a:ea typeface="Times New Roman" pitchFamily="18"/>
                <a:cs typeface="Times New Roman" pitchFamily="18"/>
              </a:rPr>
              <a:t>: Given </a:t>
            </a:r>
            <a:r>
              <a:rPr lang="de-DE" sz="2400" dirty="0" err="1">
                <a:solidFill>
                  <a:srgbClr val="000000"/>
                </a:solidFill>
                <a:latin typeface="Times New Roman" pitchFamily="18"/>
                <a:ea typeface="Times New Roman" pitchFamily="18"/>
                <a:cs typeface="Times New Roman" pitchFamily="18"/>
              </a:rPr>
              <a:t>some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utility</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function</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choose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the</a:t>
            </a:r>
            <a:r>
              <a:rPr lang="de-DE" sz="2400" dirty="0">
                <a:solidFill>
                  <a:srgbClr val="000000"/>
                </a:solidFill>
                <a:latin typeface="Times New Roman" pitchFamily="18"/>
                <a:ea typeface="Times New Roman" pitchFamily="18"/>
                <a:cs typeface="Times New Roman" pitchFamily="18"/>
              </a:rPr>
              <a:t> alternative </a:t>
            </a:r>
            <a:r>
              <a:rPr lang="de-DE" sz="2400" dirty="0" err="1">
                <a:solidFill>
                  <a:srgbClr val="000000"/>
                </a:solidFill>
                <a:latin typeface="Times New Roman" pitchFamily="18"/>
                <a:ea typeface="Times New Roman" pitchFamily="18"/>
                <a:cs typeface="Times New Roman" pitchFamily="18"/>
              </a:rPr>
              <a:t>with</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the</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largest</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expected</a:t>
            </a:r>
            <a:r>
              <a:rPr lang="de-DE" sz="2400" dirty="0">
                <a:solidFill>
                  <a:srgbClr val="000000"/>
                </a:solidFill>
                <a:latin typeface="Times New Roman" pitchFamily="18"/>
                <a:ea typeface="Times New Roman" pitchFamily="18"/>
                <a:cs typeface="Times New Roman" pitchFamily="18"/>
              </a:rPr>
              <a:t> </a:t>
            </a:r>
            <a:r>
              <a:rPr lang="de-DE" sz="2400" dirty="0" err="1">
                <a:solidFill>
                  <a:srgbClr val="000000"/>
                </a:solidFill>
                <a:latin typeface="Times New Roman" pitchFamily="18"/>
                <a:ea typeface="Times New Roman" pitchFamily="18"/>
                <a:cs typeface="Times New Roman" pitchFamily="18"/>
              </a:rPr>
              <a:t>utility</a:t>
            </a:r>
            <a:endParaRPr lang="de-DE" sz="2400" dirty="0">
              <a:solidFill>
                <a:srgbClr val="000000"/>
              </a:solidFill>
              <a:latin typeface="Times New Roman" pitchFamily="18"/>
              <a:ea typeface="Times New Roman" pitchFamily="18"/>
              <a:cs typeface="Times New Roman" pitchFamily="18"/>
            </a:endParaRPr>
          </a:p>
          <a:p>
            <a:pPr marL="609480" indent="-609480">
              <a:tabLst>
                <a:tab pos="609480" algn="l"/>
                <a:tab pos="1058399" algn="l"/>
                <a:tab pos="1507679" algn="l"/>
                <a:tab pos="1956960" algn="l"/>
                <a:tab pos="2406240" algn="l"/>
                <a:tab pos="2855520" algn="l"/>
                <a:tab pos="3304800" algn="l"/>
                <a:tab pos="3754080" algn="l"/>
                <a:tab pos="4203360" algn="l"/>
                <a:tab pos="4652639" algn="l"/>
                <a:tab pos="5101920" algn="l"/>
                <a:tab pos="5551199" algn="l"/>
                <a:tab pos="6000480" algn="l"/>
                <a:tab pos="6449760" algn="l"/>
                <a:tab pos="6899040" algn="l"/>
                <a:tab pos="7348320" algn="l"/>
                <a:tab pos="7797600" algn="l"/>
                <a:tab pos="8246880" algn="l"/>
                <a:tab pos="8696159" algn="l"/>
                <a:tab pos="9145440" algn="l"/>
                <a:tab pos="9594720" algn="l"/>
              </a:tabLst>
            </a:pPr>
            <a:endParaRPr lang="de-DE" sz="2400" dirty="0">
              <a:solidFill>
                <a:srgbClr val="000000"/>
              </a:solidFill>
              <a:latin typeface="Times New Roman" pitchFamily="18"/>
              <a:ea typeface="Times New Roman" pitchFamily="18"/>
              <a:cs typeface="Times New Roman" pitchFamily="18"/>
            </a:endParaRPr>
          </a:p>
        </p:txBody>
      </p:sp>
    </p:spTree>
    <p:extLst>
      <p:ext uri="{BB962C8B-B14F-4D97-AF65-F5344CB8AC3E}">
        <p14:creationId xmlns:p14="http://schemas.microsoft.com/office/powerpoint/2010/main" val="417249692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liennummernplatzhalter 1"/>
          <p:cNvSpPr>
            <a:spLocks noGrp="1"/>
          </p:cNvSpPr>
          <p:nvPr>
            <p:ph type="sldNum" sz="quarter" idx="10"/>
          </p:nvPr>
        </p:nvSpPr>
        <p:spPr/>
        <p:txBody>
          <a:bodyPr/>
          <a:lstStyle/>
          <a:p>
            <a:pPr lvl="0"/>
            <a:fld id="{F8686926-36E4-4F16-86FB-DD7887AB9829}" type="slidenum">
              <a:rPr/>
              <a:t>29</a:t>
            </a:fld>
            <a:endParaRPr lang="de-DE"/>
          </a:p>
        </p:txBody>
      </p:sp>
      <p:sp>
        <p:nvSpPr>
          <p:cNvPr id="2" name="Freihandform 1"/>
          <p:cNvSpPr/>
          <p:nvPr/>
        </p:nvSpPr>
        <p:spPr>
          <a:xfrm>
            <a:off x="4224360" y="217537"/>
            <a:ext cx="6443640" cy="463846"/>
          </a:xfrm>
          <a:custGeom>
            <a:avLst/>
            <a:gdLst>
              <a:gd name="f0" fmla="val 0"/>
              <a:gd name="f1" fmla="val 21600"/>
            </a:gdLst>
            <a:ahLst/>
            <a:cxnLst>
              <a:cxn ang="3cd4">
                <a:pos x="hc" y="t"/>
              </a:cxn>
              <a:cxn ang="0">
                <a:pos x="r" y="vc"/>
              </a:cxn>
              <a:cxn ang="cd4">
                <a:pos x="hc" y="b"/>
              </a:cxn>
              <a:cxn ang="cd2">
                <a:pos x="l" y="vc"/>
              </a:cxn>
            </a:cxnLst>
            <a:rect l="l" t="t" r="r" b="b"/>
            <a:pathLst>
              <a:path w="21600" h="21600">
                <a:moveTo>
                  <a:pt x="f0" y="f0"/>
                </a:moveTo>
                <a:lnTo>
                  <a:pt x="f1" y="f0"/>
                </a:lnTo>
                <a:lnTo>
                  <a:pt x="f1" y="f1"/>
                </a:lnTo>
                <a:lnTo>
                  <a:pt x="f0" y="f1"/>
                </a:lnTo>
                <a:lnTo>
                  <a:pt x="f0" y="f0"/>
                </a:lnTo>
                <a:close/>
              </a:path>
            </a:pathLst>
          </a:custGeom>
          <a:noFill/>
          <a:ln>
            <a:noFill/>
            <a:prstDash val="solid"/>
          </a:ln>
        </p:spPr>
        <p:txBody>
          <a:bodyPr vert="horz" wrap="square" lIns="90000" tIns="46800" rIns="90000" bIns="46800" anchor="ctr" anchorCtr="0" compatLnSpc="1">
            <a:spAutoFit/>
          </a:bodyPr>
          <a:lstStyle/>
          <a:p>
            <a:pPr>
              <a:tabLst>
                <a:tab pos="0" algn="l"/>
                <a:tab pos="448919" algn="l"/>
                <a:tab pos="898199" algn="l"/>
                <a:tab pos="1347480" algn="l"/>
                <a:tab pos="1796760" algn="l"/>
                <a:tab pos="2246040" algn="l"/>
                <a:tab pos="2695320" algn="l"/>
                <a:tab pos="3144600" algn="l"/>
                <a:tab pos="3593880" algn="l"/>
                <a:tab pos="4043159" algn="l"/>
                <a:tab pos="4492440" algn="l"/>
                <a:tab pos="4941719" algn="l"/>
                <a:tab pos="5391000" algn="l"/>
                <a:tab pos="5840280" algn="l"/>
                <a:tab pos="6289560" algn="l"/>
                <a:tab pos="6738840" algn="l"/>
                <a:tab pos="7188120" algn="l"/>
                <a:tab pos="7637400" algn="l"/>
                <a:tab pos="8086679" algn="l"/>
                <a:tab pos="8535960" algn="l"/>
                <a:tab pos="8985240" algn="l"/>
              </a:tabLst>
            </a:pPr>
            <a:r>
              <a:rPr lang="de-DE" sz="2400" b="1" dirty="0" err="1">
                <a:solidFill>
                  <a:srgbClr val="000000"/>
                </a:solidFill>
                <a:latin typeface="Times New Roman" pitchFamily="18"/>
                <a:ea typeface="Droid Sans Fallback" pitchFamily="2"/>
                <a:cs typeface="Lohit Hindi" pitchFamily="2"/>
              </a:rPr>
              <a:t>Decision</a:t>
            </a:r>
            <a:r>
              <a:rPr lang="de-DE" sz="2400" b="1" dirty="0">
                <a:solidFill>
                  <a:srgbClr val="000000"/>
                </a:solidFill>
                <a:latin typeface="Times New Roman" pitchFamily="18"/>
                <a:ea typeface="Droid Sans Fallback" pitchFamily="2"/>
                <a:cs typeface="Lohit Hindi" pitchFamily="2"/>
              </a:rPr>
              <a:t> Matrix</a:t>
            </a:r>
          </a:p>
        </p:txBody>
      </p:sp>
      <p:graphicFrame>
        <p:nvGraphicFramePr>
          <p:cNvPr id="3" name="Tabelle 2"/>
          <p:cNvGraphicFramePr>
            <a:graphicFrameLocks noGrp="1"/>
          </p:cNvGraphicFramePr>
          <p:nvPr>
            <p:extLst>
              <p:ext uri="{D42A27DB-BD31-4B8C-83A1-F6EECF244321}">
                <p14:modId xmlns:p14="http://schemas.microsoft.com/office/powerpoint/2010/main" val="225628906"/>
              </p:ext>
            </p:extLst>
          </p:nvPr>
        </p:nvGraphicFramePr>
        <p:xfrm>
          <a:off x="1919281" y="1397000"/>
          <a:ext cx="8353185" cy="4120230"/>
        </p:xfrm>
        <a:graphic>
          <a:graphicData uri="http://schemas.openxmlformats.org/drawingml/2006/table">
            <a:tbl>
              <a:tblPr firstRow="1" bandRow="1">
                <a:tableStyleId>{616DA210-FB5B-4158-B5E0-FEB733F419BA}</a:tableStyleId>
              </a:tblPr>
              <a:tblGrid>
                <a:gridCol w="1670637">
                  <a:extLst>
                    <a:ext uri="{9D8B030D-6E8A-4147-A177-3AD203B41FA5}">
                      <a16:colId xmlns:a16="http://schemas.microsoft.com/office/drawing/2014/main" val="20000"/>
                    </a:ext>
                  </a:extLst>
                </a:gridCol>
                <a:gridCol w="1641987">
                  <a:extLst>
                    <a:ext uri="{9D8B030D-6E8A-4147-A177-3AD203B41FA5}">
                      <a16:colId xmlns:a16="http://schemas.microsoft.com/office/drawing/2014/main" val="20001"/>
                    </a:ext>
                  </a:extLst>
                </a:gridCol>
                <a:gridCol w="1699287">
                  <a:extLst>
                    <a:ext uri="{9D8B030D-6E8A-4147-A177-3AD203B41FA5}">
                      <a16:colId xmlns:a16="http://schemas.microsoft.com/office/drawing/2014/main" val="20002"/>
                    </a:ext>
                  </a:extLst>
                </a:gridCol>
                <a:gridCol w="1670637">
                  <a:extLst>
                    <a:ext uri="{9D8B030D-6E8A-4147-A177-3AD203B41FA5}">
                      <a16:colId xmlns:a16="http://schemas.microsoft.com/office/drawing/2014/main" val="20003"/>
                    </a:ext>
                  </a:extLst>
                </a:gridCol>
                <a:gridCol w="1670637">
                  <a:extLst>
                    <a:ext uri="{9D8B030D-6E8A-4147-A177-3AD203B41FA5}">
                      <a16:colId xmlns:a16="http://schemas.microsoft.com/office/drawing/2014/main" val="20004"/>
                    </a:ext>
                  </a:extLst>
                </a:gridCol>
              </a:tblGrid>
              <a:tr h="686705">
                <a:tc gridSpan="2">
                  <a:txBody>
                    <a:bodyPr/>
                    <a:lstStyle/>
                    <a:p>
                      <a:pPr algn="ctr"/>
                      <a:r>
                        <a:rPr lang="de-DE" sz="2000" b="0" dirty="0" err="1"/>
                        <a:t>Probability</a:t>
                      </a:r>
                      <a:endParaRPr lang="de-DE" sz="2000" b="0"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tcPr>
                </a:tc>
                <a:tc hMerge="1">
                  <a:txBody>
                    <a:bodyPr/>
                    <a:lstStyle/>
                    <a:p>
                      <a:endParaRPr lang="de-DE" dirty="0"/>
                    </a:p>
                  </a:txBody>
                  <a:tcPr/>
                </a:tc>
                <a:tc>
                  <a:txBody>
                    <a:bodyPr/>
                    <a:lstStyle/>
                    <a:p>
                      <a:pPr algn="ctr"/>
                      <a:r>
                        <a:rPr lang="de-DE" sz="2000" b="0" dirty="0"/>
                        <a:t>0,5</a:t>
                      </a:r>
                    </a:p>
                  </a:txBody>
                  <a:tcPr anchor="ct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lang="de-DE" sz="2000" b="0" dirty="0"/>
                        <a:t>0,4</a:t>
                      </a:r>
                    </a:p>
                  </a:txBody>
                  <a:tcPr anchor="ctr">
                    <a:lnT w="38100" cap="flat" cmpd="sng" algn="ctr">
                      <a:solidFill>
                        <a:schemeClr val="tx1"/>
                      </a:solidFill>
                      <a:prstDash val="solid"/>
                      <a:round/>
                      <a:headEnd type="none" w="med" len="med"/>
                      <a:tailEnd type="none" w="med" len="med"/>
                    </a:lnT>
                  </a:tcPr>
                </a:tc>
                <a:tc>
                  <a:txBody>
                    <a:bodyPr/>
                    <a:lstStyle/>
                    <a:p>
                      <a:pPr algn="ctr"/>
                      <a:r>
                        <a:rPr lang="de-DE" sz="2000" b="0" dirty="0"/>
                        <a:t>0,1</a:t>
                      </a:r>
                    </a:p>
                  </a:txBody>
                  <a:tcPr anchor="ct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0"/>
                  </a:ext>
                </a:extLst>
              </a:tr>
              <a:tr h="686705">
                <a:tc rowSpan="2" gridSpan="2">
                  <a:txBody>
                    <a:bodyPr/>
                    <a:lstStyle/>
                    <a:p>
                      <a:pPr algn="ctr"/>
                      <a:endParaRPr lang="de-DE" sz="2000" dirty="0"/>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noFill/>
                  </a:tcPr>
                </a:tc>
                <a:tc rowSpan="2" hMerge="1">
                  <a:txBody>
                    <a:bodyPr/>
                    <a:lstStyle/>
                    <a:p>
                      <a:endParaRPr lang="de-DE" dirty="0"/>
                    </a:p>
                  </a:txBody>
                  <a:tcPr>
                    <a:noFill/>
                  </a:tcPr>
                </a:tc>
                <a:tc>
                  <a:txBody>
                    <a:bodyPr/>
                    <a:lstStyle/>
                    <a:p>
                      <a:pPr algn="ctr"/>
                      <a:r>
                        <a:rPr lang="de-DE" sz="2000" dirty="0"/>
                        <a:t>Boom</a:t>
                      </a:r>
                    </a:p>
                  </a:txBody>
                  <a:tcPr anchor="ctr">
                    <a:lnL w="38100" cap="flat" cmpd="sng" algn="ctr">
                      <a:solidFill>
                        <a:schemeClr val="tx1"/>
                      </a:solidFill>
                      <a:prstDash val="solid"/>
                      <a:round/>
                      <a:headEnd type="none" w="med" len="med"/>
                      <a:tailEnd type="none" w="med" len="med"/>
                    </a:lnL>
                    <a:noFill/>
                  </a:tcPr>
                </a:tc>
                <a:tc>
                  <a:txBody>
                    <a:bodyPr/>
                    <a:lstStyle/>
                    <a:p>
                      <a:pPr algn="ctr"/>
                      <a:r>
                        <a:rPr lang="de-DE" sz="2000" dirty="0"/>
                        <a:t>Stagnation</a:t>
                      </a:r>
                    </a:p>
                  </a:txBody>
                  <a:tcPr anchor="ctr">
                    <a:noFill/>
                  </a:tcPr>
                </a:tc>
                <a:tc>
                  <a:txBody>
                    <a:bodyPr/>
                    <a:lstStyle/>
                    <a:p>
                      <a:pPr algn="ctr"/>
                      <a:r>
                        <a:rPr lang="de-DE" sz="2000" dirty="0"/>
                        <a:t>Crisis</a:t>
                      </a:r>
                    </a:p>
                  </a:txBody>
                  <a:tcPr anchor="ctr">
                    <a:lnR w="381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10001"/>
                  </a:ext>
                </a:extLst>
              </a:tr>
              <a:tr h="686705">
                <a:tc gridSpan="2" vMerge="1">
                  <a:txBody>
                    <a:bodyPr/>
                    <a:lstStyle/>
                    <a:p>
                      <a:endParaRPr lang="de-DE"/>
                    </a:p>
                  </a:txBody>
                  <a:tcPr/>
                </a:tc>
                <a:tc hMerge="1" vMerge="1">
                  <a:txBody>
                    <a:bodyPr/>
                    <a:lstStyle/>
                    <a:p>
                      <a:endParaRPr lang="de-DE" dirty="0"/>
                    </a:p>
                  </a:txBody>
                  <a:tcPr/>
                </a:tc>
                <a:tc>
                  <a:txBody>
                    <a:bodyPr/>
                    <a:lstStyle/>
                    <a:p>
                      <a:pPr algn="ctr"/>
                      <a:r>
                        <a:rPr lang="de-DE" sz="2000" dirty="0"/>
                        <a:t>Z1</a:t>
                      </a:r>
                    </a:p>
                  </a:txBody>
                  <a:tcPr anchor="ct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tcPr>
                </a:tc>
                <a:tc>
                  <a:txBody>
                    <a:bodyPr/>
                    <a:lstStyle/>
                    <a:p>
                      <a:pPr algn="ctr"/>
                      <a:r>
                        <a:rPr lang="de-DE" sz="2000" dirty="0"/>
                        <a:t>Z2</a:t>
                      </a:r>
                    </a:p>
                  </a:txBody>
                  <a:tcPr anchor="ctr">
                    <a:lnB w="38100" cap="flat" cmpd="sng" algn="ctr">
                      <a:solidFill>
                        <a:schemeClr val="tx1"/>
                      </a:solidFill>
                      <a:prstDash val="solid"/>
                      <a:round/>
                      <a:headEnd type="none" w="med" len="med"/>
                      <a:tailEnd type="none" w="med" len="med"/>
                    </a:lnB>
                  </a:tcPr>
                </a:tc>
                <a:tc>
                  <a:txBody>
                    <a:bodyPr/>
                    <a:lstStyle/>
                    <a:p>
                      <a:pPr algn="ctr"/>
                      <a:r>
                        <a:rPr lang="de-DE" sz="2000" dirty="0"/>
                        <a:t>Z3</a:t>
                      </a:r>
                    </a:p>
                  </a:txBody>
                  <a:tcPr anchor="ct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86705">
                <a:tc>
                  <a:txBody>
                    <a:bodyPr/>
                    <a:lstStyle/>
                    <a:p>
                      <a:pPr algn="ctr"/>
                      <a:r>
                        <a:rPr lang="de-DE" sz="2000" dirty="0"/>
                        <a:t>Stocks</a:t>
                      </a:r>
                    </a:p>
                  </a:txBody>
                  <a:tcPr anchor="ct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noFill/>
                  </a:tcPr>
                </a:tc>
                <a:tc>
                  <a:txBody>
                    <a:bodyPr/>
                    <a:lstStyle/>
                    <a:p>
                      <a:pPr algn="ctr"/>
                      <a:r>
                        <a:rPr lang="de-DE" sz="2000" dirty="0"/>
                        <a:t>A1</a:t>
                      </a:r>
                    </a:p>
                  </a:txBody>
                  <a:tcPr anchor="ct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noFill/>
                  </a:tcPr>
                </a:tc>
                <a:tc>
                  <a:txBody>
                    <a:bodyPr/>
                    <a:lstStyle/>
                    <a:p>
                      <a:pPr algn="ctr"/>
                      <a:r>
                        <a:rPr lang="de-DE" sz="2000" dirty="0"/>
                        <a:t>100</a:t>
                      </a:r>
                    </a:p>
                  </a:txBody>
                  <a:tcPr anchor="ctr">
                    <a:lnL w="381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noFill/>
                  </a:tcPr>
                </a:tc>
                <a:tc>
                  <a:txBody>
                    <a:bodyPr/>
                    <a:lstStyle/>
                    <a:p>
                      <a:pPr algn="ctr"/>
                      <a:r>
                        <a:rPr lang="de-DE" sz="2000" dirty="0"/>
                        <a:t>40</a:t>
                      </a:r>
                    </a:p>
                  </a:txBody>
                  <a:tcPr anchor="ctr">
                    <a:lnT w="38100" cap="flat" cmpd="sng" algn="ctr">
                      <a:solidFill>
                        <a:schemeClr val="tx1"/>
                      </a:solidFill>
                      <a:prstDash val="solid"/>
                      <a:round/>
                      <a:headEnd type="none" w="med" len="med"/>
                      <a:tailEnd type="none" w="med" len="med"/>
                    </a:lnT>
                    <a:noFill/>
                  </a:tcPr>
                </a:tc>
                <a:tc>
                  <a:txBody>
                    <a:bodyPr/>
                    <a:lstStyle/>
                    <a:p>
                      <a:pPr algn="ctr"/>
                      <a:r>
                        <a:rPr lang="de-DE" sz="2000" dirty="0"/>
                        <a:t>10</a:t>
                      </a:r>
                    </a:p>
                  </a:txBody>
                  <a:tcPr anchor="ctr">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0003"/>
                  </a:ext>
                </a:extLst>
              </a:tr>
              <a:tr h="686705">
                <a:tc>
                  <a:txBody>
                    <a:bodyPr/>
                    <a:lstStyle/>
                    <a:p>
                      <a:pPr algn="ctr"/>
                      <a:r>
                        <a:rPr lang="de-DE" sz="2000" dirty="0"/>
                        <a:t>Bonds</a:t>
                      </a:r>
                    </a:p>
                  </a:txBody>
                  <a:tcPr anchor="ctr">
                    <a:lnL w="38100" cap="flat" cmpd="sng" algn="ctr">
                      <a:solidFill>
                        <a:schemeClr val="tx1"/>
                      </a:solidFill>
                      <a:prstDash val="solid"/>
                      <a:round/>
                      <a:headEnd type="none" w="med" len="med"/>
                      <a:tailEnd type="none" w="med" len="med"/>
                    </a:lnL>
                  </a:tcPr>
                </a:tc>
                <a:tc>
                  <a:txBody>
                    <a:bodyPr/>
                    <a:lstStyle/>
                    <a:p>
                      <a:pPr algn="ctr"/>
                      <a:r>
                        <a:rPr lang="de-DE" sz="2000" dirty="0"/>
                        <a:t>A2</a:t>
                      </a:r>
                    </a:p>
                  </a:txBody>
                  <a:tcPr anchor="ctr">
                    <a:lnR w="38100" cap="flat" cmpd="sng" algn="ctr">
                      <a:solidFill>
                        <a:schemeClr val="tx1"/>
                      </a:solidFill>
                      <a:prstDash val="solid"/>
                      <a:round/>
                      <a:headEnd type="none" w="med" len="med"/>
                      <a:tailEnd type="none" w="med" len="med"/>
                    </a:lnR>
                  </a:tcPr>
                </a:tc>
                <a:tc>
                  <a:txBody>
                    <a:bodyPr/>
                    <a:lstStyle/>
                    <a:p>
                      <a:pPr algn="ctr"/>
                      <a:r>
                        <a:rPr lang="de-DE" sz="2000" dirty="0"/>
                        <a:t>50</a:t>
                      </a:r>
                    </a:p>
                  </a:txBody>
                  <a:tcPr anchor="ctr">
                    <a:lnL w="38100" cap="flat" cmpd="sng" algn="ctr">
                      <a:solidFill>
                        <a:schemeClr val="tx1"/>
                      </a:solidFill>
                      <a:prstDash val="solid"/>
                      <a:round/>
                      <a:headEnd type="none" w="med" len="med"/>
                      <a:tailEnd type="none" w="med" len="med"/>
                    </a:lnL>
                  </a:tcPr>
                </a:tc>
                <a:tc>
                  <a:txBody>
                    <a:bodyPr/>
                    <a:lstStyle/>
                    <a:p>
                      <a:pPr algn="ctr"/>
                      <a:r>
                        <a:rPr lang="de-DE" sz="2000" dirty="0"/>
                        <a:t>45</a:t>
                      </a:r>
                    </a:p>
                  </a:txBody>
                  <a:tcPr anchor="ctr"/>
                </a:tc>
                <a:tc>
                  <a:txBody>
                    <a:bodyPr/>
                    <a:lstStyle/>
                    <a:p>
                      <a:pPr algn="ctr"/>
                      <a:r>
                        <a:rPr lang="de-DE" sz="2000" dirty="0"/>
                        <a:t>40</a:t>
                      </a:r>
                    </a:p>
                  </a:txBody>
                  <a:tcPr anchor="ctr">
                    <a:lnR w="38100" cap="flat" cmpd="sng" algn="ctr">
                      <a:solidFill>
                        <a:schemeClr val="tx1"/>
                      </a:solidFill>
                      <a:prstDash val="solid"/>
                      <a:round/>
                      <a:headEnd type="none" w="med" len="med"/>
                      <a:tailEnd type="none" w="med" len="med"/>
                    </a:lnR>
                  </a:tcPr>
                </a:tc>
                <a:extLst>
                  <a:ext uri="{0D108BD9-81ED-4DB2-BD59-A6C34878D82A}">
                    <a16:rowId xmlns:a16="http://schemas.microsoft.com/office/drawing/2014/main" val="10004"/>
                  </a:ext>
                </a:extLst>
              </a:tr>
              <a:tr h="686705">
                <a:tc>
                  <a:txBody>
                    <a:bodyPr/>
                    <a:lstStyle/>
                    <a:p>
                      <a:pPr algn="ctr"/>
                      <a:r>
                        <a:rPr lang="de-DE" sz="2000" dirty="0"/>
                        <a:t>Real Estate</a:t>
                      </a:r>
                    </a:p>
                  </a:txBody>
                  <a:tcPr anchor="ct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noFill/>
                  </a:tcPr>
                </a:tc>
                <a:tc>
                  <a:txBody>
                    <a:bodyPr/>
                    <a:lstStyle/>
                    <a:p>
                      <a:pPr algn="ctr"/>
                      <a:r>
                        <a:rPr lang="de-DE" sz="2000" dirty="0"/>
                        <a:t>A3</a:t>
                      </a:r>
                    </a:p>
                  </a:txBody>
                  <a:tcPr anchor="ct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noFill/>
                  </a:tcPr>
                </a:tc>
                <a:tc>
                  <a:txBody>
                    <a:bodyPr/>
                    <a:lstStyle/>
                    <a:p>
                      <a:pPr algn="ctr"/>
                      <a:r>
                        <a:rPr lang="de-DE" sz="2000" dirty="0"/>
                        <a:t>70</a:t>
                      </a:r>
                    </a:p>
                  </a:txBody>
                  <a:tcPr anchor="ctr">
                    <a:lnL w="38100" cap="flat" cmpd="sng" algn="ctr">
                      <a:solidFill>
                        <a:schemeClr val="tx1"/>
                      </a:solidFill>
                      <a:prstDash val="solid"/>
                      <a:round/>
                      <a:headEnd type="none" w="med" len="med"/>
                      <a:tailEnd type="none" w="med" len="med"/>
                    </a:lnL>
                    <a:lnB w="38100" cap="flat" cmpd="sng" algn="ctr">
                      <a:solidFill>
                        <a:schemeClr val="tx1"/>
                      </a:solidFill>
                      <a:prstDash val="solid"/>
                      <a:round/>
                      <a:headEnd type="none" w="med" len="med"/>
                      <a:tailEnd type="none" w="med" len="med"/>
                    </a:lnB>
                    <a:noFill/>
                  </a:tcPr>
                </a:tc>
                <a:tc>
                  <a:txBody>
                    <a:bodyPr/>
                    <a:lstStyle/>
                    <a:p>
                      <a:pPr algn="ctr"/>
                      <a:r>
                        <a:rPr lang="de-DE" sz="2000" dirty="0"/>
                        <a:t>50</a:t>
                      </a:r>
                    </a:p>
                  </a:txBody>
                  <a:tcPr anchor="ctr">
                    <a:lnB w="38100" cap="flat" cmpd="sng" algn="ctr">
                      <a:solidFill>
                        <a:schemeClr val="tx1"/>
                      </a:solidFill>
                      <a:prstDash val="solid"/>
                      <a:round/>
                      <a:headEnd type="none" w="med" len="med"/>
                      <a:tailEnd type="none" w="med" len="med"/>
                    </a:lnB>
                    <a:noFill/>
                  </a:tcPr>
                </a:tc>
                <a:tc>
                  <a:txBody>
                    <a:bodyPr/>
                    <a:lstStyle/>
                    <a:p>
                      <a:pPr algn="ctr"/>
                      <a:r>
                        <a:rPr lang="de-DE" sz="2000" dirty="0"/>
                        <a:t>20</a:t>
                      </a:r>
                    </a:p>
                  </a:txBody>
                  <a:tcPr anchor="ctr">
                    <a:lnR w="38100" cap="flat" cmpd="sng" algn="ctr">
                      <a:solidFill>
                        <a:schemeClr val="tx1"/>
                      </a:solidFill>
                      <a:prstDash val="solid"/>
                      <a:round/>
                      <a:headEnd type="none" w="med" len="med"/>
                      <a:tailEnd type="none" w="med" len="med"/>
                    </a:lnR>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4476924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3</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Example: Unemployment data</a:t>
            </a:r>
            <a:endParaRPr lang="de-DE" sz="3200" baseline="30000" dirty="0"/>
          </a:p>
        </p:txBody>
      </p:sp>
      <p:sp>
        <p:nvSpPr>
          <p:cNvPr id="2" name="Textfeld 1">
            <a:extLst>
              <a:ext uri="{FF2B5EF4-FFF2-40B4-BE49-F238E27FC236}">
                <a16:creationId xmlns:a16="http://schemas.microsoft.com/office/drawing/2014/main" id="{7143E70F-60CA-97C0-4E3E-107050B79803}"/>
              </a:ext>
            </a:extLst>
          </p:cNvPr>
          <p:cNvSpPr txBox="1"/>
          <p:nvPr/>
        </p:nvSpPr>
        <p:spPr>
          <a:xfrm>
            <a:off x="142240" y="6378919"/>
            <a:ext cx="1148080" cy="479081"/>
          </a:xfrm>
          <a:prstGeom prst="rect">
            <a:avLst/>
          </a:prstGeom>
          <a:noFill/>
        </p:spPr>
        <p:txBody>
          <a:bodyPr wrap="square" rtlCol="0">
            <a:noAutofit/>
          </a:bodyPr>
          <a:lstStyle/>
          <a:p>
            <a:r>
              <a:rPr lang="de-DE" sz="1200"/>
              <a:t>Source: BA</a:t>
            </a:r>
            <a:endParaRPr lang="de-DE" sz="1200" dirty="0"/>
          </a:p>
          <a:p>
            <a:endParaRPr lang="de-DE" sz="2400" dirty="0"/>
          </a:p>
          <a:p>
            <a:endParaRPr lang="de-DE" sz="2400" dirty="0"/>
          </a:p>
        </p:txBody>
      </p:sp>
      <p:pic>
        <p:nvPicPr>
          <p:cNvPr id="5" name="Grafik 4">
            <a:extLst>
              <a:ext uri="{FF2B5EF4-FFF2-40B4-BE49-F238E27FC236}">
                <a16:creationId xmlns:a16="http://schemas.microsoft.com/office/drawing/2014/main" id="{8B1D9640-DD64-2418-F03B-CBF2C0E17A54}"/>
              </a:ext>
            </a:extLst>
          </p:cNvPr>
          <p:cNvPicPr>
            <a:picLocks noChangeAspect="1"/>
          </p:cNvPicPr>
          <p:nvPr/>
        </p:nvPicPr>
        <p:blipFill>
          <a:blip r:embed="rId2"/>
          <a:stretch>
            <a:fillRect/>
          </a:stretch>
        </p:blipFill>
        <p:spPr>
          <a:xfrm>
            <a:off x="587662" y="1080729"/>
            <a:ext cx="7813715" cy="4696542"/>
          </a:xfrm>
          <a:prstGeom prst="rect">
            <a:avLst/>
          </a:prstGeom>
        </p:spPr>
      </p:pic>
      <p:sp>
        <p:nvSpPr>
          <p:cNvPr id="6" name="Rechteck 5">
            <a:extLst>
              <a:ext uri="{FF2B5EF4-FFF2-40B4-BE49-F238E27FC236}">
                <a16:creationId xmlns:a16="http://schemas.microsoft.com/office/drawing/2014/main" id="{81B3F8B1-21EB-CCE4-0FCC-C9440C36C9B9}"/>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4159663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4</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Forecasting</a:t>
            </a:r>
            <a:endParaRPr lang="de-DE" sz="3200" baseline="30000" dirty="0"/>
          </a:p>
        </p:txBody>
      </p:sp>
      <p:sp>
        <p:nvSpPr>
          <p:cNvPr id="2" name="Textfeld 1">
            <a:extLst>
              <a:ext uri="{FF2B5EF4-FFF2-40B4-BE49-F238E27FC236}">
                <a16:creationId xmlns:a16="http://schemas.microsoft.com/office/drawing/2014/main" id="{7143E70F-60CA-97C0-4E3E-107050B79803}"/>
              </a:ext>
            </a:extLst>
          </p:cNvPr>
          <p:cNvSpPr txBox="1"/>
          <p:nvPr/>
        </p:nvSpPr>
        <p:spPr>
          <a:xfrm>
            <a:off x="0" y="648679"/>
            <a:ext cx="12192000" cy="881215"/>
          </a:xfrm>
          <a:prstGeom prst="rect">
            <a:avLst/>
          </a:prstGeom>
          <a:noFill/>
        </p:spPr>
        <p:txBody>
          <a:bodyPr wrap="square" rtlCol="0">
            <a:noAutofit/>
          </a:bodyPr>
          <a:lstStyle/>
          <a:p>
            <a:pPr marL="342900" indent="-342900">
              <a:buFont typeface="Arial" panose="020B0604020202020204" pitchFamily="34" charset="0"/>
              <a:buChar char="•"/>
            </a:pPr>
            <a:r>
              <a:rPr lang="en-US" sz="2400" b="1"/>
              <a:t>Enterprise A </a:t>
            </a:r>
            <a:r>
              <a:rPr lang="en-US" sz="2400"/>
              <a:t>has the following development of revenue during the last years</a:t>
            </a:r>
          </a:p>
          <a:p>
            <a:pPr marL="342900" indent="-342900">
              <a:buFont typeface="Arial" panose="020B0604020202020204" pitchFamily="34" charset="0"/>
              <a:buChar char="•"/>
            </a:pPr>
            <a:r>
              <a:rPr lang="en-US" sz="2400" b="1"/>
              <a:t>Frequency:</a:t>
            </a:r>
            <a:r>
              <a:rPr lang="en-US" sz="2400"/>
              <a:t> Quaterly data</a:t>
            </a:r>
          </a:p>
          <a:p>
            <a:pPr marL="342900" indent="-342900">
              <a:buFont typeface="Arial" panose="020B0604020202020204" pitchFamily="34" charset="0"/>
              <a:buChar char="•"/>
            </a:pPr>
            <a:r>
              <a:rPr lang="en-US" sz="2400" b="1"/>
              <a:t>Task:</a:t>
            </a:r>
            <a:r>
              <a:rPr lang="en-US" sz="2400"/>
              <a:t> Forecast the revenue of the next quarter and the next year</a:t>
            </a:r>
          </a:p>
          <a:p>
            <a:endParaRPr lang="en-US" sz="2400"/>
          </a:p>
          <a:p>
            <a:endParaRPr lang="de-DE" sz="2400" dirty="0"/>
          </a:p>
          <a:p>
            <a:endParaRPr lang="de-DE" sz="2400" dirty="0"/>
          </a:p>
          <a:p>
            <a:endParaRPr lang="de-DE" sz="2400" dirty="0"/>
          </a:p>
        </p:txBody>
      </p:sp>
      <p:graphicFrame>
        <p:nvGraphicFramePr>
          <p:cNvPr id="5" name="Tabelle 4">
            <a:extLst>
              <a:ext uri="{FF2B5EF4-FFF2-40B4-BE49-F238E27FC236}">
                <a16:creationId xmlns:a16="http://schemas.microsoft.com/office/drawing/2014/main" id="{0D2283F1-694B-A9FD-0FA4-FD77A4B9EA2D}"/>
              </a:ext>
            </a:extLst>
          </p:cNvPr>
          <p:cNvGraphicFramePr>
            <a:graphicFrameLocks noGrp="1"/>
          </p:cNvGraphicFramePr>
          <p:nvPr>
            <p:extLst>
              <p:ext uri="{D42A27DB-BD31-4B8C-83A1-F6EECF244321}">
                <p14:modId xmlns:p14="http://schemas.microsoft.com/office/powerpoint/2010/main" val="3045044497"/>
              </p:ext>
            </p:extLst>
          </p:nvPr>
        </p:nvGraphicFramePr>
        <p:xfrm>
          <a:off x="260792" y="1827352"/>
          <a:ext cx="7389688" cy="4231540"/>
        </p:xfrm>
        <a:graphic>
          <a:graphicData uri="http://schemas.openxmlformats.org/drawingml/2006/table">
            <a:tbl>
              <a:tblPr/>
              <a:tblGrid>
                <a:gridCol w="1394281">
                  <a:extLst>
                    <a:ext uri="{9D8B030D-6E8A-4147-A177-3AD203B41FA5}">
                      <a16:colId xmlns:a16="http://schemas.microsoft.com/office/drawing/2014/main" val="3777988069"/>
                    </a:ext>
                  </a:extLst>
                </a:gridCol>
                <a:gridCol w="2300563">
                  <a:extLst>
                    <a:ext uri="{9D8B030D-6E8A-4147-A177-3AD203B41FA5}">
                      <a16:colId xmlns:a16="http://schemas.microsoft.com/office/drawing/2014/main" val="3375347263"/>
                    </a:ext>
                  </a:extLst>
                </a:gridCol>
                <a:gridCol w="1394281">
                  <a:extLst>
                    <a:ext uri="{9D8B030D-6E8A-4147-A177-3AD203B41FA5}">
                      <a16:colId xmlns:a16="http://schemas.microsoft.com/office/drawing/2014/main" val="1522296410"/>
                    </a:ext>
                  </a:extLst>
                </a:gridCol>
                <a:gridCol w="2300563">
                  <a:extLst>
                    <a:ext uri="{9D8B030D-6E8A-4147-A177-3AD203B41FA5}">
                      <a16:colId xmlns:a16="http://schemas.microsoft.com/office/drawing/2014/main" val="3797522693"/>
                    </a:ext>
                  </a:extLst>
                </a:gridCol>
              </a:tblGrid>
              <a:tr h="324642">
                <a:tc>
                  <a:txBody>
                    <a:bodyPr/>
                    <a:lstStyle/>
                    <a:p>
                      <a:pPr algn="ctr" fontAlgn="b"/>
                      <a:r>
                        <a:rPr lang="de-DE" sz="2000" b="0" i="0" u="none" strike="noStrike">
                          <a:solidFill>
                            <a:srgbClr val="000000"/>
                          </a:solidFill>
                          <a:effectLst/>
                          <a:latin typeface="Calibri" panose="020F0502020204030204" pitchFamily="34" charset="0"/>
                        </a:rPr>
                        <a:t>Quarter</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Revenue [Mio. Euro]</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Quarter</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Revenue [Mio. Euro]</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46263984"/>
                  </a:ext>
                </a:extLst>
              </a:tr>
              <a:tr h="324642">
                <a:tc>
                  <a:txBody>
                    <a:bodyPr/>
                    <a:lstStyle/>
                    <a:p>
                      <a:pPr algn="ctr" fontAlgn="b"/>
                      <a:r>
                        <a:rPr lang="de-DE" sz="2000" b="0" i="0" u="none" strike="noStrike">
                          <a:solidFill>
                            <a:srgbClr val="000000"/>
                          </a:solidFill>
                          <a:effectLst/>
                          <a:latin typeface="Calibri" panose="020F0502020204030204" pitchFamily="34" charset="0"/>
                        </a:rPr>
                        <a:t>2018q1</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330</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2021q1</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378</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73877917"/>
                  </a:ext>
                </a:extLst>
              </a:tr>
              <a:tr h="324642">
                <a:tc>
                  <a:txBody>
                    <a:bodyPr/>
                    <a:lstStyle/>
                    <a:p>
                      <a:pPr algn="ctr" fontAlgn="b"/>
                      <a:r>
                        <a:rPr lang="de-DE" sz="2000" b="0" i="0" u="none" strike="noStrike">
                          <a:solidFill>
                            <a:srgbClr val="000000"/>
                          </a:solidFill>
                          <a:effectLst/>
                          <a:latin typeface="Calibri" panose="020F0502020204030204" pitchFamily="34" charset="0"/>
                        </a:rPr>
                        <a:t>2018q2</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345</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2021q2</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405</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780879398"/>
                  </a:ext>
                </a:extLst>
              </a:tr>
              <a:tr h="324642">
                <a:tc>
                  <a:txBody>
                    <a:bodyPr/>
                    <a:lstStyle/>
                    <a:p>
                      <a:pPr algn="ctr" fontAlgn="b"/>
                      <a:r>
                        <a:rPr lang="de-DE" sz="2000" b="0" i="0" u="none" strike="noStrike">
                          <a:solidFill>
                            <a:srgbClr val="000000"/>
                          </a:solidFill>
                          <a:effectLst/>
                          <a:latin typeface="Calibri" panose="020F0502020204030204" pitchFamily="34" charset="0"/>
                        </a:rPr>
                        <a:t>2018q3</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390</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2021q3</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498</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44043206"/>
                  </a:ext>
                </a:extLst>
              </a:tr>
              <a:tr h="324642">
                <a:tc>
                  <a:txBody>
                    <a:bodyPr/>
                    <a:lstStyle/>
                    <a:p>
                      <a:pPr algn="ctr" fontAlgn="b"/>
                      <a:r>
                        <a:rPr lang="de-DE" sz="2000" b="0" i="0" u="none" strike="noStrike">
                          <a:solidFill>
                            <a:srgbClr val="000000"/>
                          </a:solidFill>
                          <a:effectLst/>
                          <a:latin typeface="Calibri" panose="020F0502020204030204" pitchFamily="34" charset="0"/>
                        </a:rPr>
                        <a:t>2018q4</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354</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2021q4</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420</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52532125"/>
                  </a:ext>
                </a:extLst>
              </a:tr>
              <a:tr h="324642">
                <a:tc>
                  <a:txBody>
                    <a:bodyPr/>
                    <a:lstStyle/>
                    <a:p>
                      <a:pPr algn="ctr" fontAlgn="b"/>
                      <a:r>
                        <a:rPr lang="de-DE" sz="2000" b="0" i="0" u="none" strike="noStrike">
                          <a:solidFill>
                            <a:srgbClr val="000000"/>
                          </a:solidFill>
                          <a:effectLst/>
                          <a:latin typeface="Calibri" panose="020F0502020204030204" pitchFamily="34" charset="0"/>
                        </a:rPr>
                        <a:t>2019q1</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345</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2022q1</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429</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32818970"/>
                  </a:ext>
                </a:extLst>
              </a:tr>
              <a:tr h="324642">
                <a:tc>
                  <a:txBody>
                    <a:bodyPr/>
                    <a:lstStyle/>
                    <a:p>
                      <a:pPr algn="ctr" fontAlgn="b"/>
                      <a:r>
                        <a:rPr lang="de-DE" sz="2000" b="0" i="0" u="none" strike="noStrike">
                          <a:solidFill>
                            <a:srgbClr val="000000"/>
                          </a:solidFill>
                          <a:effectLst/>
                          <a:latin typeface="Calibri" panose="020F0502020204030204" pitchFamily="34" charset="0"/>
                        </a:rPr>
                        <a:t>2019q2</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357</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2022q2</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495</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122428"/>
                  </a:ext>
                </a:extLst>
              </a:tr>
              <a:tr h="324642">
                <a:tc>
                  <a:txBody>
                    <a:bodyPr/>
                    <a:lstStyle/>
                    <a:p>
                      <a:pPr algn="ctr" fontAlgn="b"/>
                      <a:r>
                        <a:rPr lang="de-DE" sz="2000" b="0" i="0" u="none" strike="noStrike">
                          <a:solidFill>
                            <a:srgbClr val="000000"/>
                          </a:solidFill>
                          <a:effectLst/>
                          <a:latin typeface="Calibri" panose="020F0502020204030204" pitchFamily="34" charset="0"/>
                        </a:rPr>
                        <a:t>2019q3</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420</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2022q3</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540</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4191683"/>
                  </a:ext>
                </a:extLst>
              </a:tr>
              <a:tr h="324642">
                <a:tc>
                  <a:txBody>
                    <a:bodyPr/>
                    <a:lstStyle/>
                    <a:p>
                      <a:pPr algn="ctr" fontAlgn="b"/>
                      <a:r>
                        <a:rPr lang="de-DE" sz="2000" b="0" i="0" u="none" strike="noStrike">
                          <a:solidFill>
                            <a:srgbClr val="000000"/>
                          </a:solidFill>
                          <a:effectLst/>
                          <a:latin typeface="Calibri" panose="020F0502020204030204" pitchFamily="34" charset="0"/>
                        </a:rPr>
                        <a:t>2019q4</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360</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2022q4</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510</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9080912"/>
                  </a:ext>
                </a:extLst>
              </a:tr>
              <a:tr h="324642">
                <a:tc>
                  <a:txBody>
                    <a:bodyPr/>
                    <a:lstStyle/>
                    <a:p>
                      <a:pPr algn="ctr" fontAlgn="b"/>
                      <a:r>
                        <a:rPr lang="de-DE" sz="2000" b="0" i="0" u="none" strike="noStrike">
                          <a:solidFill>
                            <a:srgbClr val="000000"/>
                          </a:solidFill>
                          <a:effectLst/>
                          <a:latin typeface="Calibri" panose="020F0502020204030204" pitchFamily="34" charset="0"/>
                        </a:rPr>
                        <a:t>2020q1</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366</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3499990"/>
                  </a:ext>
                </a:extLst>
              </a:tr>
              <a:tr h="324642">
                <a:tc>
                  <a:txBody>
                    <a:bodyPr/>
                    <a:lstStyle/>
                    <a:p>
                      <a:pPr algn="ctr" fontAlgn="b"/>
                      <a:r>
                        <a:rPr lang="de-DE" sz="2000" b="0" i="0" u="none" strike="noStrike">
                          <a:solidFill>
                            <a:srgbClr val="000000"/>
                          </a:solidFill>
                          <a:effectLst/>
                          <a:latin typeface="Calibri" panose="020F0502020204030204" pitchFamily="34" charset="0"/>
                        </a:rPr>
                        <a:t>2020q2</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390</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1141964"/>
                  </a:ext>
                </a:extLst>
              </a:tr>
              <a:tr h="324642">
                <a:tc>
                  <a:txBody>
                    <a:bodyPr/>
                    <a:lstStyle/>
                    <a:p>
                      <a:pPr algn="ctr" fontAlgn="b"/>
                      <a:r>
                        <a:rPr lang="de-DE" sz="2000" b="0" i="0" u="none" strike="noStrike">
                          <a:solidFill>
                            <a:srgbClr val="000000"/>
                          </a:solidFill>
                          <a:effectLst/>
                          <a:latin typeface="Calibri" panose="020F0502020204030204" pitchFamily="34" charset="0"/>
                        </a:rPr>
                        <a:t>2020q3</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468</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52746193"/>
                  </a:ext>
                </a:extLst>
              </a:tr>
              <a:tr h="335836">
                <a:tc>
                  <a:txBody>
                    <a:bodyPr/>
                    <a:lstStyle/>
                    <a:p>
                      <a:pPr algn="ctr" fontAlgn="b"/>
                      <a:r>
                        <a:rPr lang="de-DE" sz="2000" b="0" i="0" u="none" strike="noStrike">
                          <a:solidFill>
                            <a:srgbClr val="000000"/>
                          </a:solidFill>
                          <a:effectLst/>
                          <a:latin typeface="Calibri" panose="020F0502020204030204" pitchFamily="34" charset="0"/>
                        </a:rPr>
                        <a:t>2020q4</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402</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de-DE" sz="2000" b="0" i="0" u="none" strike="noStrike">
                          <a:solidFill>
                            <a:srgbClr val="000000"/>
                          </a:solidFill>
                          <a:effectLst/>
                          <a:latin typeface="Calibri" panose="020F0502020204030204" pitchFamily="34" charset="0"/>
                        </a:rPr>
                        <a:t> </a:t>
                      </a:r>
                    </a:p>
                  </a:txBody>
                  <a:tcPr marL="6350" marR="6350" marT="635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05836891"/>
                  </a:ext>
                </a:extLst>
              </a:tr>
            </a:tbl>
          </a:graphicData>
        </a:graphic>
      </p:graphicFrame>
      <p:sp>
        <p:nvSpPr>
          <p:cNvPr id="6" name="Rechteck 5">
            <a:extLst>
              <a:ext uri="{FF2B5EF4-FFF2-40B4-BE49-F238E27FC236}">
                <a16:creationId xmlns:a16="http://schemas.microsoft.com/office/drawing/2014/main" id="{3995A4BB-8C45-A68F-BEB2-D7B3AA0006C6}"/>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6507138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5</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Forecasting</a:t>
            </a:r>
            <a:endParaRPr lang="de-DE" sz="3200" baseline="30000" dirty="0"/>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7143E70F-60CA-97C0-4E3E-107050B79803}"/>
                  </a:ext>
                </a:extLst>
              </p:cNvPr>
              <p:cNvSpPr txBox="1"/>
              <p:nvPr/>
            </p:nvSpPr>
            <p:spPr>
              <a:xfrm>
                <a:off x="0" y="648679"/>
                <a:ext cx="12192000" cy="4725961"/>
              </a:xfrm>
              <a:prstGeom prst="rect">
                <a:avLst/>
              </a:prstGeom>
              <a:noFill/>
            </p:spPr>
            <p:txBody>
              <a:bodyPr wrap="square" rtlCol="0">
                <a:noAutofit/>
              </a:bodyPr>
              <a:lstStyle/>
              <a:p>
                <a:pPr marL="342900" indent="-342900">
                  <a:buFont typeface="Arial" panose="020B0604020202020204" pitchFamily="34" charset="0"/>
                  <a:buChar char="•"/>
                </a:pPr>
                <a:r>
                  <a:rPr lang="en-US" sz="2400" b="1"/>
                  <a:t>Plot the data</a:t>
                </a:r>
              </a:p>
              <a:p>
                <a:endParaRPr lang="en-US" sz="2400"/>
              </a:p>
              <a:p>
                <a:pPr marL="342900" indent="-342900">
                  <a:buFont typeface="Arial" panose="020B0604020202020204" pitchFamily="34" charset="0"/>
                  <a:buChar char="•"/>
                </a:pPr>
                <a:r>
                  <a:rPr lang="en-US" sz="2400" u="sng"/>
                  <a:t>Simple forecast:</a:t>
                </a:r>
              </a:p>
              <a:p>
                <a:pPr marL="800100" lvl="1" indent="-342900">
                  <a:buFont typeface="Arial" panose="020B0604020202020204" pitchFamily="34" charset="0"/>
                  <a:buChar char="•"/>
                </a:pPr>
                <a:r>
                  <a:rPr lang="en-US" sz="2400"/>
                  <a:t>Repeat the last data point, give examples, where this is done</a:t>
                </a:r>
              </a:p>
              <a:p>
                <a:pPr marL="800100" lvl="1" indent="-342900">
                  <a:buFont typeface="Arial" panose="020B0604020202020204" pitchFamily="34" charset="0"/>
                  <a:buChar char="•"/>
                </a:pPr>
                <a:r>
                  <a:rPr lang="en-US" sz="2400"/>
                  <a:t>In which economic field is this theoretically the best forecast?</a:t>
                </a:r>
              </a:p>
              <a:p>
                <a:pPr marL="342900" indent="-342900">
                  <a:buFont typeface="Arial" panose="020B0604020202020204" pitchFamily="34" charset="0"/>
                  <a:buChar char="•"/>
                </a:pPr>
                <a:endParaRPr lang="en-US" sz="2400"/>
              </a:p>
              <a:p>
                <a:pPr marL="342900" indent="-342900">
                  <a:buFont typeface="Arial" panose="020B0604020202020204" pitchFamily="34" charset="0"/>
                  <a:buChar char="•"/>
                </a:pPr>
                <a:r>
                  <a:rPr lang="en-US" sz="2400" u="sng"/>
                  <a:t>Moving average </a:t>
                </a:r>
                <a:r>
                  <a:rPr lang="en-US" sz="2400"/>
                  <a:t>in order to forecast to following data point: </a:t>
                </a:r>
                <a14:m>
                  <m:oMath xmlns:m="http://schemas.openxmlformats.org/officeDocument/2006/math">
                    <m:sSub>
                      <m:sSubPr>
                        <m:ctrlPr>
                          <a:rPr lang="de-DE" sz="2400" i="1">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r>
                          <a:rPr lang="de-DE" sz="2400" i="1">
                            <a:solidFill>
                              <a:srgbClr val="000000"/>
                            </a:solidFill>
                            <a:latin typeface="Cambria Math" panose="02040503050406030204" pitchFamily="18" charset="0"/>
                          </a:rPr>
                          <m:t>+1</m:t>
                        </m:r>
                      </m:sub>
                    </m:sSub>
                    <m:r>
                      <a:rPr lang="de-DE" sz="2400" i="1">
                        <a:solidFill>
                          <a:srgbClr val="000000"/>
                        </a:solidFill>
                        <a:latin typeface="Cambria Math" panose="02040503050406030204" pitchFamily="18" charset="0"/>
                      </a:rPr>
                      <m:t>=</m:t>
                    </m:r>
                    <m:f>
                      <m:fPr>
                        <m:ctrlPr>
                          <a:rPr lang="de-DE" sz="2400" i="1">
                            <a:solidFill>
                              <a:srgbClr val="000000"/>
                            </a:solidFill>
                            <a:latin typeface="Cambria Math" panose="02040503050406030204" pitchFamily="18" charset="0"/>
                          </a:rPr>
                        </m:ctrlPr>
                      </m:fPr>
                      <m:num>
                        <m:r>
                          <a:rPr lang="de-DE" sz="2400" i="1">
                            <a:solidFill>
                              <a:srgbClr val="000000"/>
                            </a:solidFill>
                            <a:latin typeface="Cambria Math" panose="02040503050406030204" pitchFamily="18" charset="0"/>
                          </a:rPr>
                          <m:t>1</m:t>
                        </m:r>
                      </m:num>
                      <m:den>
                        <m:r>
                          <a:rPr lang="de-DE" sz="2400" i="1">
                            <a:solidFill>
                              <a:srgbClr val="000000"/>
                            </a:solidFill>
                            <a:latin typeface="Cambria Math" panose="02040503050406030204" pitchFamily="18" charset="0"/>
                          </a:rPr>
                          <m:t>h</m:t>
                        </m:r>
                      </m:den>
                    </m:f>
                    <m:r>
                      <a:rPr lang="de-DE" sz="2400" i="1">
                        <a:solidFill>
                          <a:srgbClr val="000000"/>
                        </a:solidFill>
                        <a:latin typeface="Cambria Math" panose="02040503050406030204" pitchFamily="18" charset="0"/>
                      </a:rPr>
                      <m:t>⋅</m:t>
                    </m:r>
                    <m:nary>
                      <m:naryPr>
                        <m:chr m:val="∑"/>
                        <m:ctrlPr>
                          <a:rPr lang="de-DE" sz="2400" i="1">
                            <a:solidFill>
                              <a:srgbClr val="000000"/>
                            </a:solidFill>
                            <a:latin typeface="Cambria Math" panose="02040503050406030204" pitchFamily="18" charset="0"/>
                          </a:rPr>
                        </m:ctrlPr>
                      </m:naryPr>
                      <m:sub>
                        <m:r>
                          <a:rPr lang="de-DE" sz="2400" i="1">
                            <a:solidFill>
                              <a:srgbClr val="000000"/>
                            </a:solidFill>
                            <a:latin typeface="Cambria Math" panose="02040503050406030204" pitchFamily="18" charset="0"/>
                          </a:rPr>
                          <m:t>𝑖</m:t>
                        </m:r>
                        <m:r>
                          <a:rPr lang="de-DE" sz="2400" i="1">
                            <a:solidFill>
                              <a:srgbClr val="000000"/>
                            </a:solidFill>
                            <a:latin typeface="Cambria Math" panose="02040503050406030204" pitchFamily="18" charset="0"/>
                          </a:rPr>
                          <m:t>=1</m:t>
                        </m:r>
                      </m:sub>
                      <m:sup>
                        <m:r>
                          <a:rPr lang="de-DE" sz="2400" i="1">
                            <a:solidFill>
                              <a:srgbClr val="000000"/>
                            </a:solidFill>
                            <a:latin typeface="Cambria Math" panose="02040503050406030204" pitchFamily="18" charset="0"/>
                          </a:rPr>
                          <m:t>h</m:t>
                        </m:r>
                      </m:sup>
                      <m:e>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rPr>
                              <m:t>𝑦</m:t>
                            </m:r>
                          </m:e>
                          <m:sub>
                            <m:r>
                              <a:rPr lang="de-DE" sz="2400" i="1">
                                <a:solidFill>
                                  <a:srgbClr val="000000"/>
                                </a:solidFill>
                                <a:latin typeface="Cambria Math" panose="02040503050406030204" pitchFamily="18" charset="0"/>
                              </a:rPr>
                              <m:t>𝑡</m:t>
                            </m:r>
                            <m:r>
                              <a:rPr lang="de-DE" sz="2400" i="1">
                                <a:solidFill>
                                  <a:srgbClr val="000000"/>
                                </a:solidFill>
                                <a:latin typeface="Cambria Math" panose="02040503050406030204" pitchFamily="18" charset="0"/>
                              </a:rPr>
                              <m:t>−</m:t>
                            </m:r>
                            <m:r>
                              <a:rPr lang="de-DE" sz="2400" i="1">
                                <a:solidFill>
                                  <a:srgbClr val="000000"/>
                                </a:solidFill>
                                <a:latin typeface="Cambria Math" panose="02040503050406030204" pitchFamily="18" charset="0"/>
                              </a:rPr>
                              <m:t>𝑖</m:t>
                            </m:r>
                            <m:r>
                              <a:rPr lang="de-DE" sz="2400" i="1">
                                <a:solidFill>
                                  <a:srgbClr val="000000"/>
                                </a:solidFill>
                                <a:latin typeface="Cambria Math" panose="02040503050406030204" pitchFamily="18" charset="0"/>
                              </a:rPr>
                              <m:t>+1</m:t>
                            </m:r>
                          </m:sub>
                        </m:sSub>
                      </m:e>
                    </m:nary>
                  </m:oMath>
                </a14:m>
                <a:endParaRPr lang="en-US" sz="2400"/>
              </a:p>
              <a:p>
                <a:pPr marL="342900" indent="-342900">
                  <a:buFont typeface="Arial" panose="020B0604020202020204" pitchFamily="34" charset="0"/>
                  <a:buChar char="•"/>
                </a:pPr>
                <a:endParaRPr lang="en-US" sz="2400"/>
              </a:p>
              <a:p>
                <a:pPr marL="342900" indent="-342900">
                  <a:buFont typeface="Arial" panose="020B0604020202020204" pitchFamily="34" charset="0"/>
                  <a:buChar char="•"/>
                </a:pPr>
                <a:r>
                  <a:rPr lang="en-US" sz="2400"/>
                  <a:t>Smoothing the data with the </a:t>
                </a:r>
                <a:r>
                  <a:rPr lang="en-US" sz="2400" u="sng"/>
                  <a:t>centered moving average </a:t>
                </a:r>
                <a:r>
                  <a:rPr lang="en-US" sz="2400"/>
                  <a:t>(usually h → odd): </a:t>
                </a:r>
              </a:p>
              <a:p>
                <a:pPr/>
                <a14:m>
                  <m:oMathPara xmlns:m="http://schemas.openxmlformats.org/officeDocument/2006/math">
                    <m:oMathParaPr>
                      <m:jc m:val="centerGroup"/>
                    </m:oMathParaPr>
                    <m:oMath xmlns:m="http://schemas.openxmlformats.org/officeDocument/2006/math">
                      <m:sSub>
                        <m:sSubPr>
                          <m:ctrlPr>
                            <a:rPr lang="de-DE" sz="2400" i="1" smtClean="0">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r>
                            <a:rPr lang="de-DE" sz="2400" b="0" i="1" smtClean="0">
                              <a:solidFill>
                                <a:srgbClr val="000000"/>
                              </a:solidFill>
                              <a:latin typeface="Cambria Math" panose="02040503050406030204" pitchFamily="18" charset="0"/>
                            </a:rPr>
                            <m:t>−(</m:t>
                          </m:r>
                          <m:r>
                            <a:rPr lang="de-DE" sz="2400" b="0" i="1" smtClean="0">
                              <a:solidFill>
                                <a:srgbClr val="000000"/>
                              </a:solidFill>
                              <a:latin typeface="Cambria Math" panose="02040503050406030204" pitchFamily="18" charset="0"/>
                            </a:rPr>
                            <m:t>h</m:t>
                          </m:r>
                          <m:r>
                            <a:rPr lang="de-DE" sz="2400" b="0" i="1" smtClean="0">
                              <a:solidFill>
                                <a:srgbClr val="000000"/>
                              </a:solidFill>
                              <a:latin typeface="Cambria Math" panose="02040503050406030204" pitchFamily="18" charset="0"/>
                            </a:rPr>
                            <m:t>−1)/2</m:t>
                          </m:r>
                        </m:sub>
                      </m:sSub>
                      <m:r>
                        <a:rPr lang="de-DE" sz="2400" i="1">
                          <a:solidFill>
                            <a:srgbClr val="000000"/>
                          </a:solidFill>
                          <a:latin typeface="Cambria Math" panose="02040503050406030204" pitchFamily="18" charset="0"/>
                        </a:rPr>
                        <m:t>=</m:t>
                      </m:r>
                      <m:f>
                        <m:fPr>
                          <m:ctrlPr>
                            <a:rPr lang="de-DE" sz="2400" i="1">
                              <a:solidFill>
                                <a:srgbClr val="000000"/>
                              </a:solidFill>
                              <a:latin typeface="Cambria Math" panose="02040503050406030204" pitchFamily="18" charset="0"/>
                            </a:rPr>
                          </m:ctrlPr>
                        </m:fPr>
                        <m:num>
                          <m:r>
                            <a:rPr lang="de-DE" sz="2400" i="1">
                              <a:solidFill>
                                <a:srgbClr val="000000"/>
                              </a:solidFill>
                              <a:latin typeface="Cambria Math" panose="02040503050406030204" pitchFamily="18" charset="0"/>
                            </a:rPr>
                            <m:t>1</m:t>
                          </m:r>
                        </m:num>
                        <m:den>
                          <m:r>
                            <a:rPr lang="de-DE" sz="2400" i="1">
                              <a:solidFill>
                                <a:srgbClr val="000000"/>
                              </a:solidFill>
                              <a:latin typeface="Cambria Math" panose="02040503050406030204" pitchFamily="18" charset="0"/>
                            </a:rPr>
                            <m:t>h</m:t>
                          </m:r>
                        </m:den>
                      </m:f>
                      <m:r>
                        <a:rPr lang="de-DE" sz="2400" i="1">
                          <a:solidFill>
                            <a:srgbClr val="000000"/>
                          </a:solidFill>
                          <a:latin typeface="Cambria Math" panose="02040503050406030204" pitchFamily="18" charset="0"/>
                        </a:rPr>
                        <m:t>⋅</m:t>
                      </m:r>
                      <m:nary>
                        <m:naryPr>
                          <m:chr m:val="∑"/>
                          <m:ctrlPr>
                            <a:rPr lang="de-DE" sz="2400" i="1">
                              <a:solidFill>
                                <a:srgbClr val="000000"/>
                              </a:solidFill>
                              <a:latin typeface="Cambria Math" panose="02040503050406030204" pitchFamily="18" charset="0"/>
                            </a:rPr>
                          </m:ctrlPr>
                        </m:naryPr>
                        <m:sub>
                          <m:r>
                            <a:rPr lang="de-DE" sz="2400" i="1">
                              <a:solidFill>
                                <a:srgbClr val="000000"/>
                              </a:solidFill>
                              <a:latin typeface="Cambria Math" panose="02040503050406030204" pitchFamily="18" charset="0"/>
                            </a:rPr>
                            <m:t>𝑖</m:t>
                          </m:r>
                          <m:r>
                            <a:rPr lang="de-DE" sz="2400" i="1">
                              <a:solidFill>
                                <a:srgbClr val="000000"/>
                              </a:solidFill>
                              <a:latin typeface="Cambria Math" panose="02040503050406030204" pitchFamily="18" charset="0"/>
                            </a:rPr>
                            <m:t>=1</m:t>
                          </m:r>
                        </m:sub>
                        <m:sup>
                          <m:r>
                            <a:rPr lang="de-DE" sz="2400" i="1">
                              <a:solidFill>
                                <a:srgbClr val="000000"/>
                              </a:solidFill>
                              <a:latin typeface="Cambria Math" panose="02040503050406030204" pitchFamily="18" charset="0"/>
                            </a:rPr>
                            <m:t>h</m:t>
                          </m:r>
                        </m:sup>
                        <m:e>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rPr>
                                <m:t>𝑦</m:t>
                              </m:r>
                            </m:e>
                            <m:sub>
                              <m:r>
                                <a:rPr lang="de-DE" sz="2400" i="1">
                                  <a:solidFill>
                                    <a:srgbClr val="000000"/>
                                  </a:solidFill>
                                  <a:latin typeface="Cambria Math" panose="02040503050406030204" pitchFamily="18" charset="0"/>
                                </a:rPr>
                                <m:t>𝑡</m:t>
                              </m:r>
                              <m:r>
                                <a:rPr lang="de-DE" sz="2400" i="1">
                                  <a:solidFill>
                                    <a:srgbClr val="000000"/>
                                  </a:solidFill>
                                  <a:latin typeface="Cambria Math" panose="02040503050406030204" pitchFamily="18" charset="0"/>
                                </a:rPr>
                                <m:t>−</m:t>
                              </m:r>
                              <m:r>
                                <a:rPr lang="de-DE" sz="2400" i="1">
                                  <a:solidFill>
                                    <a:srgbClr val="000000"/>
                                  </a:solidFill>
                                  <a:latin typeface="Cambria Math" panose="02040503050406030204" pitchFamily="18" charset="0"/>
                                </a:rPr>
                                <m:t>𝑖</m:t>
                              </m:r>
                              <m:r>
                                <a:rPr lang="de-DE" sz="2400" i="1">
                                  <a:solidFill>
                                    <a:srgbClr val="000000"/>
                                  </a:solidFill>
                                  <a:latin typeface="Cambria Math" panose="02040503050406030204" pitchFamily="18" charset="0"/>
                                </a:rPr>
                                <m:t>+1</m:t>
                              </m:r>
                            </m:sub>
                          </m:sSub>
                        </m:e>
                      </m:nary>
                    </m:oMath>
                  </m:oMathPara>
                </a14:m>
                <a:endParaRPr lang="en-US" sz="2400"/>
              </a:p>
              <a:p>
                <a:endParaRPr lang="en-US" sz="2400"/>
              </a:p>
              <a:p>
                <a:endParaRPr lang="en-US" sz="2400"/>
              </a:p>
              <a:p>
                <a:endParaRPr lang="de-DE" sz="2400" dirty="0"/>
              </a:p>
              <a:p>
                <a:endParaRPr lang="de-DE" sz="2400" dirty="0"/>
              </a:p>
              <a:p>
                <a:endParaRPr lang="de-DE" sz="2400" dirty="0"/>
              </a:p>
            </p:txBody>
          </p:sp>
        </mc:Choice>
        <mc:Fallback xmlns="">
          <p:sp>
            <p:nvSpPr>
              <p:cNvPr id="2" name="Textfeld 1">
                <a:extLst>
                  <a:ext uri="{FF2B5EF4-FFF2-40B4-BE49-F238E27FC236}">
                    <a16:creationId xmlns:a16="http://schemas.microsoft.com/office/drawing/2014/main" id="{7143E70F-60CA-97C0-4E3E-107050B79803}"/>
                  </a:ext>
                </a:extLst>
              </p:cNvPr>
              <p:cNvSpPr txBox="1">
                <a:spLocks noRot="1" noChangeAspect="1" noMove="1" noResize="1" noEditPoints="1" noAdjustHandles="1" noChangeArrowheads="1" noChangeShapeType="1" noTextEdit="1"/>
              </p:cNvSpPr>
              <p:nvPr/>
            </p:nvSpPr>
            <p:spPr>
              <a:xfrm>
                <a:off x="0" y="648679"/>
                <a:ext cx="12192000" cy="4725961"/>
              </a:xfrm>
              <a:prstGeom prst="rect">
                <a:avLst/>
              </a:prstGeom>
              <a:blipFill>
                <a:blip r:embed="rId2"/>
                <a:stretch>
                  <a:fillRect l="-650" t="-1031"/>
                </a:stretch>
              </a:blipFill>
            </p:spPr>
            <p:txBody>
              <a:bodyPr/>
              <a:lstStyle/>
              <a:p>
                <a:r>
                  <a:rPr lang="de-DE">
                    <a:noFill/>
                  </a:rPr>
                  <a:t> </a:t>
                </a:r>
              </a:p>
            </p:txBody>
          </p:sp>
        </mc:Fallback>
      </mc:AlternateContent>
      <p:sp>
        <p:nvSpPr>
          <p:cNvPr id="5" name="Rechteck 4">
            <a:extLst>
              <a:ext uri="{FF2B5EF4-FFF2-40B4-BE49-F238E27FC236}">
                <a16:creationId xmlns:a16="http://schemas.microsoft.com/office/drawing/2014/main" id="{40C3F191-52FA-8B9E-20AC-9D2BD5639CD5}"/>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1289769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6</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Forecasting</a:t>
            </a:r>
            <a:endParaRPr lang="de-DE" sz="3200" baseline="30000" dirty="0"/>
          </a:p>
        </p:txBody>
      </p:sp>
      <p:sp>
        <p:nvSpPr>
          <p:cNvPr id="2" name="Textfeld 1">
            <a:extLst>
              <a:ext uri="{FF2B5EF4-FFF2-40B4-BE49-F238E27FC236}">
                <a16:creationId xmlns:a16="http://schemas.microsoft.com/office/drawing/2014/main" id="{7143E70F-60CA-97C0-4E3E-107050B79803}"/>
              </a:ext>
            </a:extLst>
          </p:cNvPr>
          <p:cNvSpPr txBox="1"/>
          <p:nvPr/>
        </p:nvSpPr>
        <p:spPr>
          <a:xfrm>
            <a:off x="0" y="648679"/>
            <a:ext cx="12192000" cy="4197641"/>
          </a:xfrm>
          <a:prstGeom prst="rect">
            <a:avLst/>
          </a:prstGeom>
          <a:noFill/>
        </p:spPr>
        <p:txBody>
          <a:bodyPr wrap="square" rtlCol="0">
            <a:noAutofit/>
          </a:bodyPr>
          <a:lstStyle/>
          <a:p>
            <a:pPr marL="342900" indent="-342900">
              <a:buFont typeface="Arial" panose="020B0604020202020204" pitchFamily="34" charset="0"/>
              <a:buChar char="•"/>
            </a:pPr>
            <a:r>
              <a:rPr lang="de-DE" sz="2400" b="1" dirty="0" err="1"/>
              <a:t>Calculate</a:t>
            </a:r>
            <a:r>
              <a:rPr lang="de-DE" sz="2400" b="1" dirty="0"/>
              <a:t> </a:t>
            </a:r>
            <a:r>
              <a:rPr lang="de-DE" sz="2400" b="1" dirty="0" err="1"/>
              <a:t>the</a:t>
            </a:r>
            <a:r>
              <a:rPr lang="de-DE" sz="2400" b="1" dirty="0"/>
              <a:t> </a:t>
            </a:r>
            <a:r>
              <a:rPr lang="de-DE" sz="2400" b="1" dirty="0" err="1"/>
              <a:t>moving</a:t>
            </a:r>
            <a:r>
              <a:rPr lang="de-DE" sz="2400" b="1" dirty="0"/>
              <a:t> </a:t>
            </a:r>
            <a:r>
              <a:rPr lang="de-DE" sz="2400" b="1" dirty="0" err="1"/>
              <a:t>average</a:t>
            </a:r>
            <a:r>
              <a:rPr lang="de-DE" sz="2400" b="1" dirty="0"/>
              <a:t> in </a:t>
            </a:r>
            <a:r>
              <a:rPr lang="de-DE" sz="2400" b="1" dirty="0" err="1"/>
              <a:t>order</a:t>
            </a:r>
            <a:r>
              <a:rPr lang="de-DE" sz="2400" b="1" dirty="0"/>
              <a:t> to </a:t>
            </a:r>
            <a:r>
              <a:rPr lang="de-DE" sz="2400" b="1" dirty="0" err="1"/>
              <a:t>forecast</a:t>
            </a:r>
            <a:r>
              <a:rPr lang="de-DE" sz="2400" b="1" dirty="0"/>
              <a:t> </a:t>
            </a:r>
            <a:r>
              <a:rPr lang="de-DE" sz="2400" b="1" dirty="0" err="1"/>
              <a:t>the</a:t>
            </a:r>
            <a:r>
              <a:rPr lang="de-DE" sz="2400" b="1" dirty="0"/>
              <a:t> </a:t>
            </a:r>
            <a:r>
              <a:rPr lang="de-DE" sz="2400" b="1" dirty="0" err="1"/>
              <a:t>revenue</a:t>
            </a:r>
            <a:r>
              <a:rPr lang="de-DE" sz="2400" b="1" dirty="0"/>
              <a:t> </a:t>
            </a:r>
            <a:r>
              <a:rPr lang="de-DE" sz="2400" b="1" dirty="0" err="1"/>
              <a:t>for</a:t>
            </a:r>
            <a:r>
              <a:rPr lang="de-DE" sz="2400" b="1" dirty="0"/>
              <a:t> 2023q1 n=1,3,5,7</a:t>
            </a:r>
          </a:p>
          <a:p>
            <a:pPr marL="342900" indent="-342900">
              <a:buFont typeface="Arial" panose="020B0604020202020204" pitchFamily="34" charset="0"/>
              <a:buChar char="•"/>
            </a:pPr>
            <a:endParaRPr lang="de-DE" sz="2400" b="1" dirty="0"/>
          </a:p>
          <a:p>
            <a:pPr marL="342900" indent="-342900">
              <a:buFont typeface="Arial" panose="020B0604020202020204" pitchFamily="34" charset="0"/>
              <a:buChar char="•"/>
            </a:pPr>
            <a:r>
              <a:rPr lang="de-DE" sz="2400" b="1" dirty="0" err="1"/>
              <a:t>Calculate</a:t>
            </a:r>
            <a:r>
              <a:rPr lang="de-DE" sz="2400" b="1" dirty="0"/>
              <a:t> </a:t>
            </a:r>
            <a:r>
              <a:rPr lang="de-DE" sz="2400" b="1" dirty="0" err="1"/>
              <a:t>the</a:t>
            </a:r>
            <a:r>
              <a:rPr lang="de-DE" sz="2400" b="1" dirty="0"/>
              <a:t> </a:t>
            </a:r>
            <a:r>
              <a:rPr lang="de-DE" sz="2400" b="1" dirty="0" err="1"/>
              <a:t>centered</a:t>
            </a:r>
            <a:r>
              <a:rPr lang="de-DE" sz="2400" b="1" dirty="0"/>
              <a:t> </a:t>
            </a:r>
            <a:r>
              <a:rPr lang="de-DE" sz="2400" b="1" dirty="0" err="1"/>
              <a:t>moving</a:t>
            </a:r>
            <a:r>
              <a:rPr lang="de-DE" sz="2400" b="1" dirty="0"/>
              <a:t> </a:t>
            </a:r>
            <a:r>
              <a:rPr lang="de-DE" sz="2400" b="1" dirty="0" err="1"/>
              <a:t>average</a:t>
            </a:r>
            <a:r>
              <a:rPr lang="de-DE" sz="2400" b="1" dirty="0"/>
              <a:t> </a:t>
            </a:r>
            <a:r>
              <a:rPr lang="de-DE" sz="2400" b="1" dirty="0" err="1"/>
              <a:t>for</a:t>
            </a:r>
            <a:r>
              <a:rPr lang="de-DE" sz="2400" b="1" dirty="0"/>
              <a:t> n=1,3,5,7 an </a:t>
            </a:r>
            <a:r>
              <a:rPr lang="de-DE" sz="2400" b="1" dirty="0" err="1"/>
              <a:t>plot</a:t>
            </a:r>
            <a:r>
              <a:rPr lang="de-DE" sz="2400" b="1" dirty="0"/>
              <a:t> </a:t>
            </a:r>
            <a:r>
              <a:rPr lang="de-DE" sz="2400" b="1" dirty="0" err="1"/>
              <a:t>the</a:t>
            </a:r>
            <a:r>
              <a:rPr lang="de-DE" sz="2400" b="1" dirty="0"/>
              <a:t> </a:t>
            </a:r>
            <a:r>
              <a:rPr lang="de-DE" sz="2400" b="1" dirty="0" err="1"/>
              <a:t>data</a:t>
            </a:r>
            <a:r>
              <a:rPr lang="de-DE" sz="2400" b="1" dirty="0"/>
              <a:t> </a:t>
            </a:r>
            <a:r>
              <a:rPr lang="de-DE" sz="2400" b="1" dirty="0" err="1"/>
              <a:t>compared</a:t>
            </a:r>
            <a:r>
              <a:rPr lang="de-DE" sz="2400" b="1" dirty="0"/>
              <a:t> to </a:t>
            </a:r>
            <a:r>
              <a:rPr lang="de-DE" sz="2400" b="1" dirty="0" err="1"/>
              <a:t>the</a:t>
            </a:r>
            <a:r>
              <a:rPr lang="de-DE" sz="2400" b="1" dirty="0"/>
              <a:t> original </a:t>
            </a:r>
            <a:r>
              <a:rPr lang="de-DE" sz="2400" b="1" dirty="0" err="1"/>
              <a:t>data</a:t>
            </a:r>
            <a:endParaRPr lang="de-DE" sz="2400" b="1" dirty="0"/>
          </a:p>
          <a:p>
            <a:pPr marL="342900" indent="-342900">
              <a:buFont typeface="Arial" panose="020B0604020202020204" pitchFamily="34" charset="0"/>
              <a:buChar char="•"/>
            </a:pPr>
            <a:endParaRPr lang="de-DE" sz="2400" b="1" dirty="0"/>
          </a:p>
          <a:p>
            <a:pPr marL="342900" indent="-342900">
              <a:buFont typeface="Arial" panose="020B0604020202020204" pitchFamily="34" charset="0"/>
              <a:buChar char="•"/>
            </a:pPr>
            <a:r>
              <a:rPr lang="de-DE" sz="2400" b="1" dirty="0" err="1"/>
              <a:t>Why</a:t>
            </a:r>
            <a:r>
              <a:rPr lang="de-DE" sz="2400" b="1" dirty="0"/>
              <a:t> </a:t>
            </a:r>
            <a:r>
              <a:rPr lang="de-DE" sz="2400" b="1" dirty="0" err="1"/>
              <a:t>have</a:t>
            </a:r>
            <a:r>
              <a:rPr lang="de-DE" sz="2400" b="1" dirty="0"/>
              <a:t> </a:t>
            </a:r>
            <a:r>
              <a:rPr lang="de-DE" sz="2400" b="1" dirty="0" err="1"/>
              <a:t>we</a:t>
            </a:r>
            <a:r>
              <a:rPr lang="de-DE" sz="2400" b="1" dirty="0"/>
              <a:t> </a:t>
            </a:r>
            <a:r>
              <a:rPr lang="de-DE" sz="2400" b="1" dirty="0" err="1"/>
              <a:t>shown</a:t>
            </a:r>
            <a:r>
              <a:rPr lang="de-DE" sz="2400" b="1" dirty="0"/>
              <a:t> </a:t>
            </a:r>
            <a:r>
              <a:rPr lang="de-DE" sz="2400" b="1" dirty="0" err="1"/>
              <a:t>the</a:t>
            </a:r>
            <a:r>
              <a:rPr lang="de-DE" sz="2400" b="1" dirty="0"/>
              <a:t> </a:t>
            </a:r>
            <a:r>
              <a:rPr lang="de-DE" sz="2400" b="1" dirty="0" err="1"/>
              <a:t>data</a:t>
            </a:r>
            <a:r>
              <a:rPr lang="de-DE" sz="2400" b="1" dirty="0"/>
              <a:t> </a:t>
            </a:r>
            <a:r>
              <a:rPr lang="de-DE" sz="2400" b="1" dirty="0" err="1"/>
              <a:t>of</a:t>
            </a:r>
            <a:r>
              <a:rPr lang="de-DE" sz="2400" b="1" dirty="0"/>
              <a:t> </a:t>
            </a:r>
            <a:r>
              <a:rPr lang="de-DE" sz="2400" b="1" dirty="0" err="1"/>
              <a:t>daily</a:t>
            </a:r>
            <a:r>
              <a:rPr lang="de-DE" sz="2400" b="1" dirty="0"/>
              <a:t> </a:t>
            </a:r>
            <a:r>
              <a:rPr lang="de-DE" sz="2400" b="1" dirty="0" err="1"/>
              <a:t>confirmed</a:t>
            </a:r>
            <a:r>
              <a:rPr lang="de-DE" sz="2400" b="1" dirty="0"/>
              <a:t> </a:t>
            </a:r>
            <a:r>
              <a:rPr lang="de-DE" sz="2400" b="1" dirty="0" err="1"/>
              <a:t>new</a:t>
            </a:r>
            <a:r>
              <a:rPr lang="de-DE" sz="2400" b="1" dirty="0"/>
              <a:t> </a:t>
            </a:r>
            <a:r>
              <a:rPr lang="de-DE" sz="2400" b="1" dirty="0" err="1"/>
              <a:t>cases</a:t>
            </a:r>
            <a:r>
              <a:rPr lang="de-DE" sz="2400" b="1" dirty="0"/>
              <a:t> </a:t>
            </a:r>
            <a:r>
              <a:rPr lang="de-DE" sz="2400" b="1" dirty="0" err="1"/>
              <a:t>of</a:t>
            </a:r>
            <a:r>
              <a:rPr lang="de-DE" sz="2400" b="1" dirty="0"/>
              <a:t> Corona</a:t>
            </a:r>
            <a:r>
              <a:rPr lang="de-DE" sz="2400" b="1" dirty="0">
                <a:hlinkClick r:id="rId2"/>
              </a:rPr>
              <a:t> </a:t>
            </a:r>
            <a:r>
              <a:rPr lang="de-DE" sz="2400" b="1" dirty="0" err="1"/>
              <a:t>with</a:t>
            </a:r>
            <a:r>
              <a:rPr lang="de-DE" sz="2400" b="1" dirty="0"/>
              <a:t> a 7-days </a:t>
            </a:r>
            <a:r>
              <a:rPr lang="de-DE" sz="2400" b="1" dirty="0" err="1"/>
              <a:t>moving</a:t>
            </a:r>
            <a:r>
              <a:rPr lang="de-DE" sz="2400" b="1" dirty="0"/>
              <a:t> </a:t>
            </a:r>
            <a:r>
              <a:rPr lang="de-DE" sz="2400" b="1" dirty="0" err="1"/>
              <a:t>average</a:t>
            </a:r>
            <a:r>
              <a:rPr lang="de-DE" sz="2400" b="1" dirty="0"/>
              <a:t>? 	</a:t>
            </a:r>
            <a:endParaRPr lang="en-US" sz="2400" dirty="0"/>
          </a:p>
          <a:p>
            <a:endParaRPr lang="en-US" sz="2400" dirty="0"/>
          </a:p>
          <a:p>
            <a:endParaRPr lang="en-US" sz="2400" dirty="0"/>
          </a:p>
          <a:p>
            <a:endParaRPr lang="de-DE" sz="2400" dirty="0"/>
          </a:p>
          <a:p>
            <a:endParaRPr lang="de-DE" sz="2400" dirty="0"/>
          </a:p>
          <a:p>
            <a:endParaRPr lang="de-DE" sz="2400" dirty="0"/>
          </a:p>
        </p:txBody>
      </p:sp>
      <p:sp>
        <p:nvSpPr>
          <p:cNvPr id="5" name="Rechteck 4">
            <a:extLst>
              <a:ext uri="{FF2B5EF4-FFF2-40B4-BE49-F238E27FC236}">
                <a16:creationId xmlns:a16="http://schemas.microsoft.com/office/drawing/2014/main" id="{568820B8-8096-42A3-67B0-9523C9778722}"/>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39739012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7</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Forecasting with moving average</a:t>
            </a:r>
            <a:endParaRPr lang="de-DE" sz="3200" baseline="30000" dirty="0"/>
          </a:p>
        </p:txBody>
      </p:sp>
      <p:sp>
        <p:nvSpPr>
          <p:cNvPr id="2" name="Textfeld 1">
            <a:extLst>
              <a:ext uri="{FF2B5EF4-FFF2-40B4-BE49-F238E27FC236}">
                <a16:creationId xmlns:a16="http://schemas.microsoft.com/office/drawing/2014/main" id="{7143E70F-60CA-97C0-4E3E-107050B79803}"/>
              </a:ext>
            </a:extLst>
          </p:cNvPr>
          <p:cNvSpPr txBox="1"/>
          <p:nvPr/>
        </p:nvSpPr>
        <p:spPr>
          <a:xfrm>
            <a:off x="0" y="648679"/>
            <a:ext cx="12192000" cy="881215"/>
          </a:xfrm>
          <a:prstGeom prst="rect">
            <a:avLst/>
          </a:prstGeom>
          <a:noFill/>
        </p:spPr>
        <p:txBody>
          <a:bodyPr wrap="square" rtlCol="0">
            <a:noAutofit/>
          </a:bodyPr>
          <a:lstStyle/>
          <a:p>
            <a:pPr marL="342900" indent="-342900">
              <a:buFont typeface="Arial" panose="020B0604020202020204" pitchFamily="34" charset="0"/>
              <a:buChar char="•"/>
            </a:pPr>
            <a:r>
              <a:rPr lang="de-DE" sz="2400" b="1"/>
              <a:t>Properties of moving average data:</a:t>
            </a:r>
          </a:p>
          <a:p>
            <a:pPr marL="342900" indent="-342900">
              <a:buFont typeface="Arial" panose="020B0604020202020204" pitchFamily="34" charset="0"/>
              <a:buChar char="•"/>
            </a:pPr>
            <a:endParaRPr lang="de-DE" sz="2400" b="1"/>
          </a:p>
          <a:p>
            <a:pPr marL="800100" lvl="1" indent="-342900">
              <a:buFont typeface="Arial" panose="020B0604020202020204" pitchFamily="34" charset="0"/>
              <a:buChar char="•"/>
            </a:pPr>
            <a:r>
              <a:rPr lang="de-DE" sz="2400" b="1"/>
              <a:t>Smoothing original data</a:t>
            </a:r>
          </a:p>
          <a:p>
            <a:pPr marL="800100" lvl="1" indent="-342900">
              <a:buFont typeface="Arial" panose="020B0604020202020204" pitchFamily="34" charset="0"/>
              <a:buChar char="•"/>
            </a:pPr>
            <a:endParaRPr lang="de-DE" sz="2400" b="1"/>
          </a:p>
          <a:p>
            <a:pPr marL="800100" lvl="1" indent="-342900">
              <a:buFont typeface="Arial" panose="020B0604020202020204" pitchFamily="34" charset="0"/>
              <a:buChar char="•"/>
            </a:pPr>
            <a:r>
              <a:rPr lang="de-DE" sz="2400" b="1"/>
              <a:t>Underestimating within an increasing trend of the data</a:t>
            </a:r>
          </a:p>
          <a:p>
            <a:pPr marL="800100" lvl="1" indent="-342900">
              <a:buFont typeface="Arial" panose="020B0604020202020204" pitchFamily="34" charset="0"/>
              <a:buChar char="•"/>
            </a:pPr>
            <a:endParaRPr lang="de-DE" sz="2400" b="1"/>
          </a:p>
          <a:p>
            <a:pPr marL="800100" lvl="1" indent="-342900">
              <a:buFont typeface="Arial" panose="020B0604020202020204" pitchFamily="34" charset="0"/>
              <a:buChar char="•"/>
            </a:pPr>
            <a:r>
              <a:rPr lang="de-DE" sz="2400" b="1"/>
              <a:t>Overestimating within an decreasing trend of the data</a:t>
            </a:r>
          </a:p>
          <a:p>
            <a:pPr marL="800100" lvl="1" indent="-342900">
              <a:buFont typeface="Arial" panose="020B0604020202020204" pitchFamily="34" charset="0"/>
              <a:buChar char="•"/>
            </a:pPr>
            <a:endParaRPr lang="de-DE" sz="2400" b="1"/>
          </a:p>
          <a:p>
            <a:pPr marL="800100" lvl="1" indent="-342900">
              <a:buFont typeface="Arial" panose="020B0604020202020204" pitchFamily="34" charset="0"/>
              <a:buChar char="•"/>
            </a:pPr>
            <a:r>
              <a:rPr lang="de-DE" sz="2400" b="1"/>
              <a:t>No incorporation seasonality effects</a:t>
            </a:r>
          </a:p>
          <a:p>
            <a:pPr marL="800100" lvl="1" indent="-342900">
              <a:buFont typeface="Arial" panose="020B0604020202020204" pitchFamily="34" charset="0"/>
              <a:buChar char="•"/>
            </a:pPr>
            <a:endParaRPr lang="de-DE" sz="2400" b="1"/>
          </a:p>
          <a:p>
            <a:pPr marL="1257300" lvl="2" indent="-342900">
              <a:buFont typeface="Wingdings" panose="05000000000000000000" pitchFamily="2" charset="2"/>
              <a:buChar char="Ø"/>
            </a:pPr>
            <a:r>
              <a:rPr lang="de-DE" sz="2400" b="1"/>
              <a:t>Useful for short-term forecasts</a:t>
            </a:r>
            <a:endParaRPr lang="en-US" sz="2400"/>
          </a:p>
          <a:p>
            <a:endParaRPr lang="en-US" sz="2400"/>
          </a:p>
          <a:p>
            <a:endParaRPr lang="en-US" sz="2400"/>
          </a:p>
          <a:p>
            <a:endParaRPr lang="de-DE" sz="2400" dirty="0"/>
          </a:p>
          <a:p>
            <a:endParaRPr lang="de-DE" sz="2400" dirty="0"/>
          </a:p>
          <a:p>
            <a:endParaRPr lang="de-DE" sz="2400" dirty="0"/>
          </a:p>
        </p:txBody>
      </p:sp>
      <p:sp>
        <p:nvSpPr>
          <p:cNvPr id="5" name="Rechteck 4">
            <a:extLst>
              <a:ext uri="{FF2B5EF4-FFF2-40B4-BE49-F238E27FC236}">
                <a16:creationId xmlns:a16="http://schemas.microsoft.com/office/drawing/2014/main" id="{3042CD05-9424-D4EB-58C3-102DC708A53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Tree>
    <p:extLst>
      <p:ext uri="{BB962C8B-B14F-4D97-AF65-F5344CB8AC3E}">
        <p14:creationId xmlns:p14="http://schemas.microsoft.com/office/powerpoint/2010/main" val="2276373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8</a:t>
            </a:fld>
            <a:endParaRPr lang="de-DE" dirty="0"/>
          </a:p>
        </p:txBody>
      </p:sp>
      <p:sp>
        <p:nvSpPr>
          <p:cNvPr id="4" name="Textfeld 3"/>
          <p:cNvSpPr txBox="1"/>
          <p:nvPr/>
        </p:nvSpPr>
        <p:spPr>
          <a:xfrm>
            <a:off x="1703512" y="116632"/>
            <a:ext cx="8856984" cy="648072"/>
          </a:xfrm>
          <a:prstGeom prst="rect">
            <a:avLst/>
          </a:prstGeom>
          <a:noFill/>
        </p:spPr>
        <p:txBody>
          <a:bodyPr wrap="square" rtlCol="0">
            <a:noAutofit/>
          </a:bodyPr>
          <a:lstStyle/>
          <a:p>
            <a:pPr algn="ctr"/>
            <a:r>
              <a:rPr lang="de-DE" sz="3200"/>
              <a:t>Forecasting</a:t>
            </a:r>
            <a:endParaRPr lang="de-DE" sz="3200" baseline="30000" dirty="0"/>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7143E70F-60CA-97C0-4E3E-107050B79803}"/>
                  </a:ext>
                </a:extLst>
              </p:cNvPr>
              <p:cNvSpPr txBox="1"/>
              <p:nvPr/>
            </p:nvSpPr>
            <p:spPr>
              <a:xfrm>
                <a:off x="0" y="648679"/>
                <a:ext cx="12192000" cy="2661257"/>
              </a:xfrm>
              <a:prstGeom prst="rect">
                <a:avLst/>
              </a:prstGeom>
              <a:noFill/>
            </p:spPr>
            <p:txBody>
              <a:bodyPr wrap="square" rtlCol="0">
                <a:noAutofit/>
              </a:bodyPr>
              <a:lstStyle/>
              <a:p>
                <a:pPr marL="342900" indent="-342900">
                  <a:buFont typeface="Arial" panose="020B0604020202020204" pitchFamily="34" charset="0"/>
                  <a:buChar char="•"/>
                </a:pPr>
                <a:r>
                  <a:rPr lang="de-DE" sz="2400" b="1"/>
                  <a:t>Exponential smoothing:</a:t>
                </a:r>
              </a:p>
              <a:p>
                <a:endParaRPr lang="en-US" sz="2400"/>
              </a:p>
              <a:p>
                <a:r>
                  <a:rPr lang="de-DE" sz="2400"/>
                  <a:t>We assume, that every data point within the time series is affected by the former data points, but this effect should be weakened over time.</a:t>
                </a:r>
              </a:p>
              <a:p>
                <a:endParaRPr lang="de-DE" sz="2400"/>
              </a:p>
              <a:p>
                <a:r>
                  <a:rPr lang="de-DE" sz="2400"/>
                  <a:t>The forecasting value is then defined as </a:t>
                </a:r>
                <a14:m>
                  <m:oMath xmlns:m="http://schemas.openxmlformats.org/officeDocument/2006/math">
                    <m:r>
                      <a:rPr lang="de-DE" sz="2400">
                        <a:solidFill>
                          <a:srgbClr val="000000"/>
                        </a:solidFill>
                        <a:latin typeface="Cambria Math" panose="02040503050406030204" pitchFamily="18" charset="0"/>
                        <a:ea typeface="Cambria Math" panose="02040503050406030204" pitchFamily="18" charset="0"/>
                      </a:rPr>
                      <m:t>(</m:t>
                    </m:r>
                    <m:r>
                      <a:rPr lang="de-DE" sz="2400" b="0" i="0" smtClean="0">
                        <a:solidFill>
                          <a:srgbClr val="000000"/>
                        </a:solidFill>
                        <a:latin typeface="Cambria Math" panose="02040503050406030204" pitchFamily="18" charset="0"/>
                        <a:ea typeface="Cambria Math" panose="02040503050406030204" pitchFamily="18" charset="0"/>
                      </a:rPr>
                      <m:t>0</m:t>
                    </m:r>
                    <m:r>
                      <a:rPr lang="de-DE" sz="2400" i="1">
                        <a:solidFill>
                          <a:srgbClr val="000000"/>
                        </a:solidFill>
                        <a:latin typeface="Cambria Math" panose="02040503050406030204" pitchFamily="18" charset="0"/>
                        <a:ea typeface="Cambria Math" panose="02040503050406030204" pitchFamily="18" charset="0"/>
                      </a:rPr>
                      <m:t>≤</m:t>
                    </m:r>
                    <m:r>
                      <a:rPr lang="de-DE" sz="2400" i="1">
                        <a:solidFill>
                          <a:srgbClr val="000000"/>
                        </a:solidFill>
                        <a:latin typeface="Cambria Math" panose="02040503050406030204" pitchFamily="18" charset="0"/>
                        <a:ea typeface="Cambria Math" panose="02040503050406030204" pitchFamily="18" charset="0"/>
                      </a:rPr>
                      <m:t>𝛼</m:t>
                    </m:r>
                    <m:r>
                      <a:rPr lang="de-DE" sz="2400" i="1" smtClean="0">
                        <a:solidFill>
                          <a:srgbClr val="000000"/>
                        </a:solidFill>
                        <a:latin typeface="Cambria Math" panose="02040503050406030204" pitchFamily="18" charset="0"/>
                        <a:ea typeface="Cambria Math" panose="02040503050406030204" pitchFamily="18" charset="0"/>
                      </a:rPr>
                      <m:t>≤</m:t>
                    </m:r>
                    <m:r>
                      <a:rPr lang="de-DE" sz="2400" b="0" i="1" smtClean="0">
                        <a:solidFill>
                          <a:srgbClr val="000000"/>
                        </a:solidFill>
                        <a:latin typeface="Cambria Math" panose="02040503050406030204" pitchFamily="18" charset="0"/>
                        <a:ea typeface="Cambria Math" panose="02040503050406030204" pitchFamily="18" charset="0"/>
                      </a:rPr>
                      <m:t>1</m:t>
                    </m:r>
                  </m:oMath>
                </a14:m>
                <a:r>
                  <a:rPr lang="de-DE" sz="2400"/>
                  <a:t>)</a:t>
                </a:r>
              </a:p>
              <a:p>
                <a:endParaRPr lang="de-DE" sz="2400"/>
              </a:p>
              <a:p>
                <a:r>
                  <a:rPr lang="de-DE" sz="2400">
                    <a:solidFill>
                      <a:srgbClr val="000000"/>
                    </a:solidFill>
                  </a:rPr>
                  <a:t>		</a:t>
                </a:r>
                <a14:m>
                  <m:oMath xmlns:m="http://schemas.openxmlformats.org/officeDocument/2006/math">
                    <m:sSub>
                      <m:sSubPr>
                        <m:ctrlPr>
                          <a:rPr lang="de-DE" sz="2400" i="1" smtClean="0">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r>
                          <a:rPr lang="de-DE" sz="2400" i="1">
                            <a:solidFill>
                              <a:srgbClr val="000000"/>
                            </a:solidFill>
                            <a:latin typeface="Cambria Math" panose="02040503050406030204" pitchFamily="18" charset="0"/>
                          </a:rPr>
                          <m:t>+1</m:t>
                        </m:r>
                      </m:sub>
                    </m:sSub>
                    <m:r>
                      <a:rPr lang="de-DE" sz="2400" b="0" i="1" smtClean="0">
                        <a:solidFill>
                          <a:srgbClr val="000000"/>
                        </a:solidFill>
                        <a:latin typeface="Cambria Math" panose="02040503050406030204" pitchFamily="18" charset="0"/>
                      </a:rPr>
                      <m:t>   =           </m:t>
                    </m:r>
                    <m:r>
                      <a:rPr lang="de-DE" sz="2400" b="0" i="1" smtClean="0">
                        <a:solidFill>
                          <a:srgbClr val="000000"/>
                        </a:solidFill>
                        <a:latin typeface="Cambria Math" panose="02040503050406030204" pitchFamily="18" charset="0"/>
                        <a:ea typeface="Cambria Math" panose="02040503050406030204" pitchFamily="18" charset="0"/>
                      </a:rPr>
                      <m:t>𝛼</m:t>
                    </m:r>
                    <m:r>
                      <a:rPr lang="de-DE" sz="2400" b="0" i="1" smtClean="0">
                        <a:solidFill>
                          <a:srgbClr val="000000"/>
                        </a:solidFill>
                        <a:latin typeface="Cambria Math" panose="02040503050406030204" pitchFamily="18" charset="0"/>
                        <a:ea typeface="Cambria Math" panose="02040503050406030204" pitchFamily="18" charset="0"/>
                      </a:rPr>
                      <m:t>      </m:t>
                    </m:r>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b="0" i="1" smtClean="0">
                            <a:solidFill>
                              <a:srgbClr val="000000"/>
                            </a:solidFill>
                            <a:latin typeface="Cambria Math" panose="02040503050406030204" pitchFamily="18" charset="0"/>
                          </a:rPr>
                          <m:t>𝑡</m:t>
                        </m:r>
                      </m:sub>
                    </m:sSub>
                    <m:r>
                      <a:rPr lang="de-DE" sz="2400" b="0" i="1" smtClean="0">
                        <a:solidFill>
                          <a:srgbClr val="000000"/>
                        </a:solidFill>
                        <a:latin typeface="Cambria Math" panose="02040503050406030204" pitchFamily="18" charset="0"/>
                      </a:rPr>
                      <m:t>    +    </m:t>
                    </m:r>
                    <m:d>
                      <m:dPr>
                        <m:ctrlPr>
                          <a:rPr lang="de-DE" sz="2400" b="0" i="1" smtClean="0">
                            <a:solidFill>
                              <a:srgbClr val="000000"/>
                            </a:solidFill>
                            <a:latin typeface="Cambria Math" panose="02040503050406030204" pitchFamily="18" charset="0"/>
                          </a:rPr>
                        </m:ctrlPr>
                      </m:dPr>
                      <m:e>
                        <m:r>
                          <a:rPr lang="de-DE" sz="2400" b="0" i="1" smtClean="0">
                            <a:solidFill>
                              <a:srgbClr val="000000"/>
                            </a:solidFill>
                            <a:latin typeface="Cambria Math" panose="02040503050406030204" pitchFamily="18" charset="0"/>
                          </a:rPr>
                          <m:t>1−</m:t>
                        </m:r>
                        <m:r>
                          <a:rPr lang="de-DE" sz="2400" i="1">
                            <a:solidFill>
                              <a:srgbClr val="000000"/>
                            </a:solidFill>
                            <a:latin typeface="Cambria Math" panose="02040503050406030204" pitchFamily="18" charset="0"/>
                            <a:ea typeface="Cambria Math" panose="02040503050406030204" pitchFamily="18" charset="0"/>
                          </a:rPr>
                          <m:t>𝛼</m:t>
                        </m:r>
                      </m:e>
                    </m:d>
                    <m:r>
                      <a:rPr lang="de-DE" sz="2400" b="0" i="0" smtClean="0">
                        <a:solidFill>
                          <a:srgbClr val="000000"/>
                        </a:solidFill>
                        <a:latin typeface="Cambria Math" panose="02040503050406030204" pitchFamily="18" charset="0"/>
                        <a:ea typeface="Cambria Math" panose="02040503050406030204" pitchFamily="18" charset="0"/>
                      </a:rPr>
                      <m:t>    </m:t>
                    </m:r>
                    <m:sSub>
                      <m:sSubPr>
                        <m:ctrlPr>
                          <a:rPr lang="de-DE" sz="2400" i="1">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sub>
                    </m:sSub>
                  </m:oMath>
                </a14:m>
                <a:r>
                  <a:rPr lang="de-DE" sz="2400" dirty="0"/>
                  <a:t> </a:t>
                </a:r>
              </a:p>
              <a:p>
                <a:endParaRPr lang="de-DE" sz="2400" dirty="0"/>
              </a:p>
            </p:txBody>
          </p:sp>
        </mc:Choice>
        <mc:Fallback xmlns="">
          <p:sp>
            <p:nvSpPr>
              <p:cNvPr id="2" name="Textfeld 1">
                <a:extLst>
                  <a:ext uri="{FF2B5EF4-FFF2-40B4-BE49-F238E27FC236}">
                    <a16:creationId xmlns:a16="http://schemas.microsoft.com/office/drawing/2014/main" id="{7143E70F-60CA-97C0-4E3E-107050B79803}"/>
                  </a:ext>
                </a:extLst>
              </p:cNvPr>
              <p:cNvSpPr txBox="1">
                <a:spLocks noRot="1" noChangeAspect="1" noMove="1" noResize="1" noEditPoints="1" noAdjustHandles="1" noChangeArrowheads="1" noChangeShapeType="1" noTextEdit="1"/>
              </p:cNvSpPr>
              <p:nvPr/>
            </p:nvSpPr>
            <p:spPr>
              <a:xfrm>
                <a:off x="0" y="648679"/>
                <a:ext cx="12192000" cy="2661257"/>
              </a:xfrm>
              <a:prstGeom prst="rect">
                <a:avLst/>
              </a:prstGeom>
              <a:blipFill>
                <a:blip r:embed="rId2"/>
                <a:stretch>
                  <a:fillRect l="-750" t="-1831" b="-15561"/>
                </a:stretch>
              </a:blipFill>
            </p:spPr>
            <p:txBody>
              <a:bodyPr/>
              <a:lstStyle/>
              <a:p>
                <a:r>
                  <a:rPr lang="de-DE">
                    <a:noFill/>
                  </a:rPr>
                  <a:t> </a:t>
                </a:r>
              </a:p>
            </p:txBody>
          </p:sp>
        </mc:Fallback>
      </mc:AlternateContent>
      <p:sp>
        <p:nvSpPr>
          <p:cNvPr id="5" name="Rechteck 4">
            <a:extLst>
              <a:ext uri="{FF2B5EF4-FFF2-40B4-BE49-F238E27FC236}">
                <a16:creationId xmlns:a16="http://schemas.microsoft.com/office/drawing/2014/main" id="{3042CD05-9424-D4EB-58C3-102DC708A53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
        <p:nvSpPr>
          <p:cNvPr id="7" name="Text Box 7">
            <a:extLst>
              <a:ext uri="{FF2B5EF4-FFF2-40B4-BE49-F238E27FC236}">
                <a16:creationId xmlns:a16="http://schemas.microsoft.com/office/drawing/2014/main" id="{D9413042-4F85-FB93-43CA-2A3F64440940}"/>
              </a:ext>
            </a:extLst>
          </p:cNvPr>
          <p:cNvSpPr txBox="1">
            <a:spLocks noChangeArrowheads="1"/>
          </p:cNvSpPr>
          <p:nvPr/>
        </p:nvSpPr>
        <p:spPr bwMode="auto">
          <a:xfrm>
            <a:off x="1588583" y="3971146"/>
            <a:ext cx="143193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de-DE" altLang="de-DE" sz="1800">
                <a:cs typeface="Times New Roman" panose="02020603050405020304" pitchFamily="18" charset="0"/>
              </a:rPr>
              <a:t>Forecasting value in t+1</a:t>
            </a:r>
          </a:p>
        </p:txBody>
      </p:sp>
      <p:sp>
        <p:nvSpPr>
          <p:cNvPr id="8" name="Text Box 8">
            <a:extLst>
              <a:ext uri="{FF2B5EF4-FFF2-40B4-BE49-F238E27FC236}">
                <a16:creationId xmlns:a16="http://schemas.microsoft.com/office/drawing/2014/main" id="{04914B3B-3622-8C60-930A-84377E8E5FC8}"/>
              </a:ext>
            </a:extLst>
          </p:cNvPr>
          <p:cNvSpPr txBox="1">
            <a:spLocks noChangeArrowheads="1"/>
          </p:cNvSpPr>
          <p:nvPr/>
        </p:nvSpPr>
        <p:spPr bwMode="auto">
          <a:xfrm>
            <a:off x="4002716" y="4021853"/>
            <a:ext cx="117688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de-DE" altLang="de-DE" sz="1800">
                <a:cs typeface="Times New Roman" panose="02020603050405020304" pitchFamily="18" charset="0"/>
              </a:rPr>
              <a:t>Data point in t</a:t>
            </a:r>
          </a:p>
        </p:txBody>
      </p:sp>
      <p:sp>
        <p:nvSpPr>
          <p:cNvPr id="10" name="AutoShape 10">
            <a:extLst>
              <a:ext uri="{FF2B5EF4-FFF2-40B4-BE49-F238E27FC236}">
                <a16:creationId xmlns:a16="http://schemas.microsoft.com/office/drawing/2014/main" id="{C9BF8624-7A32-9ADF-5FF4-95E13DC1C4E1}"/>
              </a:ext>
            </a:extLst>
          </p:cNvPr>
          <p:cNvSpPr>
            <a:spLocks/>
          </p:cNvSpPr>
          <p:nvPr/>
        </p:nvSpPr>
        <p:spPr bwMode="auto">
          <a:xfrm rot="16200000">
            <a:off x="2085614" y="3549472"/>
            <a:ext cx="245447" cy="597901"/>
          </a:xfrm>
          <a:prstGeom prst="leftBrace">
            <a:avLst>
              <a:gd name="adj1" fmla="val 29236"/>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1" name="AutoShape 11">
            <a:extLst>
              <a:ext uri="{FF2B5EF4-FFF2-40B4-BE49-F238E27FC236}">
                <a16:creationId xmlns:a16="http://schemas.microsoft.com/office/drawing/2014/main" id="{12798331-6A39-D994-A2E2-391DE75D0E8D}"/>
              </a:ext>
            </a:extLst>
          </p:cNvPr>
          <p:cNvSpPr>
            <a:spLocks/>
          </p:cNvSpPr>
          <p:nvPr/>
        </p:nvSpPr>
        <p:spPr bwMode="auto">
          <a:xfrm rot="16200000">
            <a:off x="4402949" y="3575065"/>
            <a:ext cx="287337" cy="504825"/>
          </a:xfrm>
          <a:prstGeom prst="leftBrace">
            <a:avLst>
              <a:gd name="adj1" fmla="val 14641"/>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2" name="AutoShape 12">
            <a:extLst>
              <a:ext uri="{FF2B5EF4-FFF2-40B4-BE49-F238E27FC236}">
                <a16:creationId xmlns:a16="http://schemas.microsoft.com/office/drawing/2014/main" id="{8E933CB4-1611-AD46-6AC9-9B9F43906929}"/>
              </a:ext>
            </a:extLst>
          </p:cNvPr>
          <p:cNvSpPr>
            <a:spLocks/>
          </p:cNvSpPr>
          <p:nvPr/>
        </p:nvSpPr>
        <p:spPr bwMode="auto">
          <a:xfrm rot="16200000">
            <a:off x="6819592" y="3633550"/>
            <a:ext cx="202597" cy="357118"/>
          </a:xfrm>
          <a:prstGeom prst="leftBrace">
            <a:avLst>
              <a:gd name="adj1" fmla="val 20902"/>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endParaRPr lang="de-DE" altLang="de-DE"/>
          </a:p>
        </p:txBody>
      </p:sp>
      <p:sp>
        <p:nvSpPr>
          <p:cNvPr id="16" name="Text Box 7">
            <a:extLst>
              <a:ext uri="{FF2B5EF4-FFF2-40B4-BE49-F238E27FC236}">
                <a16:creationId xmlns:a16="http://schemas.microsoft.com/office/drawing/2014/main" id="{5A0BCEA6-6EB2-E78A-CF53-34E61F7A1D0C}"/>
              </a:ext>
            </a:extLst>
          </p:cNvPr>
          <p:cNvSpPr txBox="1">
            <a:spLocks noChangeArrowheads="1"/>
          </p:cNvSpPr>
          <p:nvPr/>
        </p:nvSpPr>
        <p:spPr bwMode="auto">
          <a:xfrm>
            <a:off x="6296436" y="3913408"/>
            <a:ext cx="1431931"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eaLnBrk="1" hangingPunct="1">
              <a:spcBef>
                <a:spcPct val="50000"/>
              </a:spcBef>
            </a:pPr>
            <a:r>
              <a:rPr lang="de-DE" altLang="de-DE" sz="1800">
                <a:cs typeface="Times New Roman" panose="02020603050405020304" pitchFamily="18" charset="0"/>
              </a:rPr>
              <a:t>Forecasting value in t</a:t>
            </a:r>
          </a:p>
        </p:txBody>
      </p:sp>
      <mc:AlternateContent xmlns:mc="http://schemas.openxmlformats.org/markup-compatibility/2006" xmlns:a14="http://schemas.microsoft.com/office/drawing/2010/main">
        <mc:Choice Requires="a14">
          <p:sp>
            <p:nvSpPr>
              <p:cNvPr id="17" name="Textfeld 16">
                <a:extLst>
                  <a:ext uri="{FF2B5EF4-FFF2-40B4-BE49-F238E27FC236}">
                    <a16:creationId xmlns:a16="http://schemas.microsoft.com/office/drawing/2014/main" id="{206DD25E-DA22-3272-B847-3C448CF1A366}"/>
                  </a:ext>
                </a:extLst>
              </p:cNvPr>
              <p:cNvSpPr txBox="1"/>
              <p:nvPr/>
            </p:nvSpPr>
            <p:spPr>
              <a:xfrm>
                <a:off x="-10160" y="4888139"/>
                <a:ext cx="8506888" cy="1759241"/>
              </a:xfrm>
              <a:prstGeom prst="rect">
                <a:avLst/>
              </a:prstGeom>
              <a:noFill/>
            </p:spPr>
            <p:txBody>
              <a:bodyPr wrap="square" rtlCol="0">
                <a:noAutofit/>
              </a:bodyPr>
              <a:lstStyle/>
              <a:p>
                <a:r>
                  <a:rPr lang="de-DE" sz="2400"/>
                  <a:t>→	Forecasting value in t+1 is the weighted arithmetic mean 	of the datapoint in time t and the forecasting value in time t. 	Since we need an initialization, we define</a:t>
                </a:r>
              </a:p>
              <a:p>
                <a:pPr/>
                <a14:m>
                  <m:oMathPara xmlns:m="http://schemas.openxmlformats.org/officeDocument/2006/math">
                    <m:oMathParaPr>
                      <m:jc m:val="centerGroup"/>
                    </m:oMathParaPr>
                    <m:oMath xmlns:m="http://schemas.openxmlformats.org/officeDocument/2006/math">
                      <m:sSub>
                        <m:sSubPr>
                          <m:ctrlPr>
                            <a:rPr lang="de-DE" sz="2400" i="1" smtClean="0">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b="0" i="1" smtClean="0">
                              <a:solidFill>
                                <a:srgbClr val="000000"/>
                              </a:solidFill>
                              <a:latin typeface="Cambria Math" panose="02040503050406030204" pitchFamily="18" charset="0"/>
                            </a:rPr>
                            <m:t>0</m:t>
                          </m:r>
                        </m:sub>
                      </m:sSub>
                      <m:r>
                        <a:rPr lang="de-DE" sz="2400" b="0" i="1" smtClean="0">
                          <a:solidFill>
                            <a:srgbClr val="000000"/>
                          </a:solidFill>
                          <a:latin typeface="Cambria Math" panose="02040503050406030204" pitchFamily="18" charset="0"/>
                        </a:rPr>
                        <m:t>=</m:t>
                      </m:r>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b="0" i="1" smtClean="0">
                              <a:solidFill>
                                <a:srgbClr val="000000"/>
                              </a:solidFill>
                              <a:latin typeface="Cambria Math" panose="02040503050406030204" pitchFamily="18" charset="0"/>
                            </a:rPr>
                            <m:t>0</m:t>
                          </m:r>
                        </m:sub>
                      </m:sSub>
                    </m:oMath>
                  </m:oMathPara>
                </a14:m>
                <a:endParaRPr lang="de-DE" sz="2400"/>
              </a:p>
              <a:p>
                <a:endParaRPr lang="de-DE" sz="2400"/>
              </a:p>
              <a:p>
                <a:endParaRPr lang="de-DE" sz="2400"/>
              </a:p>
              <a:p>
                <a:endParaRPr lang="de-DE" sz="2400" dirty="0"/>
              </a:p>
            </p:txBody>
          </p:sp>
        </mc:Choice>
        <mc:Fallback xmlns="">
          <p:sp>
            <p:nvSpPr>
              <p:cNvPr id="17" name="Textfeld 16">
                <a:extLst>
                  <a:ext uri="{FF2B5EF4-FFF2-40B4-BE49-F238E27FC236}">
                    <a16:creationId xmlns:a16="http://schemas.microsoft.com/office/drawing/2014/main" id="{206DD25E-DA22-3272-B847-3C448CF1A366}"/>
                  </a:ext>
                </a:extLst>
              </p:cNvPr>
              <p:cNvSpPr txBox="1">
                <a:spLocks noRot="1" noChangeAspect="1" noMove="1" noResize="1" noEditPoints="1" noAdjustHandles="1" noChangeArrowheads="1" noChangeShapeType="1" noTextEdit="1"/>
              </p:cNvSpPr>
              <p:nvPr/>
            </p:nvSpPr>
            <p:spPr>
              <a:xfrm>
                <a:off x="-10160" y="4888139"/>
                <a:ext cx="8506888" cy="1759241"/>
              </a:xfrm>
              <a:prstGeom prst="rect">
                <a:avLst/>
              </a:prstGeom>
              <a:blipFill>
                <a:blip r:embed="rId3"/>
                <a:stretch>
                  <a:fillRect l="-1074" t="-2778" r="-645"/>
                </a:stretch>
              </a:blipFill>
            </p:spPr>
            <p:txBody>
              <a:bodyPr/>
              <a:lstStyle/>
              <a:p>
                <a:r>
                  <a:rPr lang="de-DE">
                    <a:noFill/>
                  </a:rPr>
                  <a:t> </a:t>
                </a:r>
              </a:p>
            </p:txBody>
          </p:sp>
        </mc:Fallback>
      </mc:AlternateContent>
    </p:spTree>
    <p:extLst>
      <p:ext uri="{BB962C8B-B14F-4D97-AF65-F5344CB8AC3E}">
        <p14:creationId xmlns:p14="http://schemas.microsoft.com/office/powerpoint/2010/main" val="7072639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liennummernplatzhalter 2"/>
          <p:cNvSpPr>
            <a:spLocks noGrp="1"/>
          </p:cNvSpPr>
          <p:nvPr>
            <p:ph type="sldNum" sz="quarter" idx="12"/>
          </p:nvPr>
        </p:nvSpPr>
        <p:spPr/>
        <p:txBody>
          <a:bodyPr/>
          <a:lstStyle/>
          <a:p>
            <a:fld id="{386CAE9C-98EE-4793-B6DD-11C28406210D}" type="slidenum">
              <a:rPr lang="de-DE" smtClean="0"/>
              <a:t>9</a:t>
            </a:fld>
            <a:endParaRPr lang="de-DE" dirty="0"/>
          </a:p>
        </p:txBody>
      </p:sp>
      <p:sp>
        <p:nvSpPr>
          <p:cNvPr id="4" name="Textfeld 3"/>
          <p:cNvSpPr txBox="1"/>
          <p:nvPr/>
        </p:nvSpPr>
        <p:spPr>
          <a:xfrm>
            <a:off x="1703512" y="13892"/>
            <a:ext cx="8856984" cy="648072"/>
          </a:xfrm>
          <a:prstGeom prst="rect">
            <a:avLst/>
          </a:prstGeom>
          <a:noFill/>
        </p:spPr>
        <p:txBody>
          <a:bodyPr wrap="square" rtlCol="0">
            <a:noAutofit/>
          </a:bodyPr>
          <a:lstStyle/>
          <a:p>
            <a:pPr algn="ctr"/>
            <a:r>
              <a:rPr lang="de-DE" sz="3200"/>
              <a:t>Exponential smoothing</a:t>
            </a:r>
            <a:endParaRPr lang="de-DE" sz="3200" baseline="30000" dirty="0"/>
          </a:p>
        </p:txBody>
      </p:sp>
      <mc:AlternateContent xmlns:mc="http://schemas.openxmlformats.org/markup-compatibility/2006" xmlns:a14="http://schemas.microsoft.com/office/drawing/2010/main">
        <mc:Choice Requires="a14">
          <p:sp>
            <p:nvSpPr>
              <p:cNvPr id="2" name="Textfeld 1">
                <a:extLst>
                  <a:ext uri="{FF2B5EF4-FFF2-40B4-BE49-F238E27FC236}">
                    <a16:creationId xmlns:a16="http://schemas.microsoft.com/office/drawing/2014/main" id="{7143E70F-60CA-97C0-4E3E-107050B79803}"/>
                  </a:ext>
                </a:extLst>
              </p:cNvPr>
              <p:cNvSpPr txBox="1"/>
              <p:nvPr/>
            </p:nvSpPr>
            <p:spPr>
              <a:xfrm>
                <a:off x="0" y="464574"/>
                <a:ext cx="12192000" cy="2661257"/>
              </a:xfrm>
              <a:prstGeom prst="rect">
                <a:avLst/>
              </a:prstGeom>
              <a:noFill/>
            </p:spPr>
            <p:txBody>
              <a:bodyPr wrap="square" rtlCol="0">
                <a:noAutofit/>
              </a:bodyPr>
              <a:lstStyle/>
              <a:p>
                <a:r>
                  <a:rPr lang="de-DE" sz="2400" b="1" dirty="0" err="1"/>
                  <a:t>Another</a:t>
                </a:r>
                <a:r>
                  <a:rPr lang="de-DE" sz="2400" b="1" dirty="0"/>
                  <a:t> </a:t>
                </a:r>
                <a:r>
                  <a:rPr lang="de-DE" sz="2400" b="1" dirty="0" err="1"/>
                  <a:t>view</a:t>
                </a:r>
                <a:r>
                  <a:rPr lang="de-DE" sz="2400" b="1" dirty="0"/>
                  <a:t>: </a:t>
                </a:r>
                <a14:m>
                  <m:oMath xmlns:m="http://schemas.openxmlformats.org/officeDocument/2006/math">
                    <m:sSub>
                      <m:sSubPr>
                        <m:ctrlPr>
                          <a:rPr lang="de-DE" sz="2400" i="1" smtClean="0">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r>
                          <a:rPr lang="de-DE" sz="2400" i="1">
                            <a:solidFill>
                              <a:srgbClr val="000000"/>
                            </a:solidFill>
                            <a:latin typeface="Cambria Math" panose="02040503050406030204" pitchFamily="18" charset="0"/>
                          </a:rPr>
                          <m:t>+1</m:t>
                        </m:r>
                      </m:sub>
                    </m:sSub>
                    <m:r>
                      <a:rPr lang="de-DE" sz="2400" b="0" i="1" smtClean="0">
                        <a:solidFill>
                          <a:srgbClr val="000000"/>
                        </a:solidFill>
                        <a:latin typeface="Cambria Math" panose="02040503050406030204" pitchFamily="18" charset="0"/>
                      </a:rPr>
                      <m:t>=</m:t>
                    </m:r>
                    <m:r>
                      <a:rPr lang="de-DE" sz="2400" b="0" i="1" smtClean="0">
                        <a:solidFill>
                          <a:srgbClr val="000000"/>
                        </a:solidFill>
                        <a:latin typeface="Cambria Math" panose="02040503050406030204" pitchFamily="18" charset="0"/>
                        <a:ea typeface="Cambria Math" panose="02040503050406030204" pitchFamily="18" charset="0"/>
                      </a:rPr>
                      <m:t>𝛼</m:t>
                    </m:r>
                    <m:r>
                      <a:rPr lang="de-DE" sz="2400" b="0" i="1" smtClean="0">
                        <a:solidFill>
                          <a:srgbClr val="000000"/>
                        </a:solidFill>
                        <a:latin typeface="Cambria Math" panose="02040503050406030204" pitchFamily="18" charset="0"/>
                        <a:ea typeface="Cambria Math" panose="02040503050406030204" pitchFamily="18" charset="0"/>
                      </a:rPr>
                      <m:t> </m:t>
                    </m:r>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b="0" i="1" smtClean="0">
                            <a:solidFill>
                              <a:srgbClr val="000000"/>
                            </a:solidFill>
                            <a:latin typeface="Cambria Math" panose="02040503050406030204" pitchFamily="18" charset="0"/>
                          </a:rPr>
                          <m:t>𝑡</m:t>
                        </m:r>
                      </m:sub>
                    </m:sSub>
                    <m:r>
                      <a:rPr lang="de-DE" sz="2400" b="0" i="1" smtClean="0">
                        <a:solidFill>
                          <a:srgbClr val="000000"/>
                        </a:solidFill>
                        <a:latin typeface="Cambria Math" panose="02040503050406030204" pitchFamily="18" charset="0"/>
                      </a:rPr>
                      <m:t>+</m:t>
                    </m:r>
                    <m:d>
                      <m:dPr>
                        <m:ctrlPr>
                          <a:rPr lang="de-DE" sz="2400" b="0" i="1" smtClean="0">
                            <a:solidFill>
                              <a:srgbClr val="000000"/>
                            </a:solidFill>
                            <a:latin typeface="Cambria Math" panose="02040503050406030204" pitchFamily="18" charset="0"/>
                          </a:rPr>
                        </m:ctrlPr>
                      </m:dPr>
                      <m:e>
                        <m:r>
                          <a:rPr lang="de-DE" sz="2400" b="0" i="1" smtClean="0">
                            <a:solidFill>
                              <a:srgbClr val="000000"/>
                            </a:solidFill>
                            <a:latin typeface="Cambria Math" panose="02040503050406030204" pitchFamily="18" charset="0"/>
                          </a:rPr>
                          <m:t>1−</m:t>
                        </m:r>
                        <m:r>
                          <a:rPr lang="de-DE" sz="2400" i="1">
                            <a:solidFill>
                              <a:srgbClr val="000000"/>
                            </a:solidFill>
                            <a:latin typeface="Cambria Math" panose="02040503050406030204" pitchFamily="18" charset="0"/>
                            <a:ea typeface="Cambria Math" panose="02040503050406030204" pitchFamily="18" charset="0"/>
                          </a:rPr>
                          <m:t>𝛼</m:t>
                        </m:r>
                      </m:e>
                    </m:d>
                    <m:sSub>
                      <m:sSubPr>
                        <m:ctrlPr>
                          <a:rPr lang="de-DE" sz="2400" i="1">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sub>
                    </m:sSub>
                    <m:r>
                      <a:rPr lang="de-DE" sz="2400" b="0" i="1" smtClean="0">
                        <a:solidFill>
                          <a:srgbClr val="000000"/>
                        </a:solidFill>
                        <a:latin typeface="Cambria Math" panose="02040503050406030204" pitchFamily="18" charset="0"/>
                      </a:rPr>
                      <m:t>=</m:t>
                    </m:r>
                    <m:r>
                      <a:rPr lang="de-DE" sz="2400" i="1">
                        <a:solidFill>
                          <a:srgbClr val="000000"/>
                        </a:solidFill>
                        <a:latin typeface="Cambria Math" panose="02040503050406030204" pitchFamily="18" charset="0"/>
                        <a:ea typeface="Cambria Math" panose="02040503050406030204" pitchFamily="18" charset="0"/>
                      </a:rPr>
                      <m:t>𝛼</m:t>
                    </m:r>
                    <m:r>
                      <a:rPr lang="de-DE" sz="2400" i="1">
                        <a:solidFill>
                          <a:srgbClr val="000000"/>
                        </a:solidFill>
                        <a:latin typeface="Cambria Math" panose="02040503050406030204" pitchFamily="18" charset="0"/>
                        <a:ea typeface="Cambria Math" panose="02040503050406030204" pitchFamily="18" charset="0"/>
                      </a:rPr>
                      <m:t> </m:t>
                    </m:r>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rPr>
                          <m:t>𝑡</m:t>
                        </m:r>
                      </m:sub>
                    </m:sSub>
                    <m:r>
                      <a:rPr lang="de-DE" sz="2400" i="1">
                        <a:solidFill>
                          <a:srgbClr val="000000"/>
                        </a:solidFill>
                        <a:latin typeface="Cambria Math" panose="02040503050406030204" pitchFamily="18" charset="0"/>
                      </a:rPr>
                      <m:t>+</m:t>
                    </m:r>
                    <m:sSub>
                      <m:sSubPr>
                        <m:ctrlPr>
                          <a:rPr lang="de-DE" sz="2400" i="1">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sub>
                    </m:sSub>
                    <m:r>
                      <a:rPr lang="de-DE" sz="2400" b="0" i="1" smtClean="0">
                        <a:solidFill>
                          <a:srgbClr val="000000"/>
                        </a:solidFill>
                        <a:latin typeface="Cambria Math" panose="02040503050406030204" pitchFamily="18" charset="0"/>
                      </a:rPr>
                      <m:t>−</m:t>
                    </m:r>
                    <m:r>
                      <a:rPr lang="de-DE" sz="2400" i="1">
                        <a:solidFill>
                          <a:srgbClr val="000000"/>
                        </a:solidFill>
                        <a:latin typeface="Cambria Math" panose="02040503050406030204" pitchFamily="18" charset="0"/>
                        <a:ea typeface="Cambria Math" panose="02040503050406030204" pitchFamily="18" charset="0"/>
                      </a:rPr>
                      <m:t>𝛼</m:t>
                    </m:r>
                    <m:sSub>
                      <m:sSubPr>
                        <m:ctrlPr>
                          <a:rPr lang="de-DE" sz="2400" i="1">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sub>
                    </m:sSub>
                    <m:r>
                      <a:rPr lang="de-DE" sz="2400" b="0" i="1" smtClean="0">
                        <a:solidFill>
                          <a:srgbClr val="000000"/>
                        </a:solidFill>
                        <a:latin typeface="Cambria Math" panose="02040503050406030204" pitchFamily="18" charset="0"/>
                      </a:rPr>
                      <m:t>=</m:t>
                    </m:r>
                    <m:sSub>
                      <m:sSubPr>
                        <m:ctrlPr>
                          <a:rPr lang="de-DE" sz="2400" i="1">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sub>
                    </m:sSub>
                    <m:r>
                      <a:rPr lang="de-DE" sz="2400" b="0" i="1" smtClean="0">
                        <a:solidFill>
                          <a:srgbClr val="000000"/>
                        </a:solidFill>
                        <a:latin typeface="Cambria Math" panose="02040503050406030204" pitchFamily="18" charset="0"/>
                      </a:rPr>
                      <m:t>+</m:t>
                    </m:r>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𝛼</m:t>
                        </m:r>
                        <m:r>
                          <a:rPr lang="de-DE" sz="2400" b="0" i="1" smtClean="0">
                            <a:solidFill>
                              <a:srgbClr val="000000"/>
                            </a:solidFill>
                            <a:latin typeface="Cambria Math" panose="02040503050406030204" pitchFamily="18" charset="0"/>
                          </a:rPr>
                          <m:t>(</m:t>
                        </m:r>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rPr>
                              <m:t>𝑡</m:t>
                            </m:r>
                          </m:sub>
                        </m:sSub>
                        <m:r>
                          <a:rPr lang="de-DE" sz="2400" b="0" i="1" smtClean="0">
                            <a:solidFill>
                              <a:srgbClr val="000000"/>
                            </a:solidFill>
                            <a:latin typeface="Cambria Math" panose="02040503050406030204" pitchFamily="18" charset="0"/>
                          </a:rPr>
                          <m:t>−</m:t>
                        </m:r>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sub>
                    </m:sSub>
                    <m:r>
                      <a:rPr lang="de-DE" sz="2400" b="0" i="1" smtClean="0">
                        <a:solidFill>
                          <a:srgbClr val="000000"/>
                        </a:solidFill>
                        <a:latin typeface="Cambria Math" panose="02040503050406030204" pitchFamily="18" charset="0"/>
                      </a:rPr>
                      <m:t>)</m:t>
                    </m:r>
                  </m:oMath>
                </a14:m>
                <a:endParaRPr lang="en-US" sz="2400" dirty="0"/>
              </a:p>
              <a:p>
                <a:endParaRPr lang="en-US" sz="2400" dirty="0"/>
              </a:p>
              <a:p>
                <a:r>
                  <a:rPr lang="de-DE" sz="2400" dirty="0"/>
                  <a:t>→ 	</a:t>
                </a:r>
                <a:r>
                  <a:rPr lang="de-DE" sz="2400" dirty="0" err="1"/>
                  <a:t>Forecasting</a:t>
                </a:r>
                <a:r>
                  <a:rPr lang="de-DE" sz="2400" dirty="0"/>
                  <a:t> </a:t>
                </a:r>
                <a:r>
                  <a:rPr lang="de-DE" sz="2400" dirty="0" err="1"/>
                  <a:t>value</a:t>
                </a:r>
                <a:r>
                  <a:rPr lang="de-DE" sz="2400" dirty="0"/>
                  <a:t> in time t+1 </a:t>
                </a:r>
                <a:r>
                  <a:rPr lang="de-DE" sz="2400" dirty="0" err="1"/>
                  <a:t>is</a:t>
                </a:r>
                <a:r>
                  <a:rPr lang="de-DE" sz="2400" dirty="0"/>
                  <a:t> </a:t>
                </a:r>
                <a:r>
                  <a:rPr lang="de-DE" sz="2400" dirty="0" err="1"/>
                  <a:t>the</a:t>
                </a:r>
                <a:r>
                  <a:rPr lang="de-DE" sz="2400" dirty="0"/>
                  <a:t> </a:t>
                </a:r>
                <a:r>
                  <a:rPr lang="de-DE" sz="2400" dirty="0" err="1"/>
                  <a:t>former</a:t>
                </a:r>
                <a:r>
                  <a:rPr lang="de-DE" sz="2400" dirty="0"/>
                  <a:t> </a:t>
                </a:r>
                <a:r>
                  <a:rPr lang="de-DE" sz="2400" dirty="0" err="1"/>
                  <a:t>forecasting</a:t>
                </a:r>
                <a:r>
                  <a:rPr lang="de-DE" sz="2400" dirty="0"/>
                  <a:t> </a:t>
                </a:r>
                <a:r>
                  <a:rPr lang="de-DE" sz="2400" dirty="0" err="1"/>
                  <a:t>value</a:t>
                </a:r>
                <a:r>
                  <a:rPr lang="de-DE" sz="2400" dirty="0"/>
                  <a:t> </a:t>
                </a:r>
                <a:r>
                  <a:rPr lang="de-DE" sz="2400" dirty="0" err="1"/>
                  <a:t>corrected</a:t>
                </a:r>
                <a:r>
                  <a:rPr lang="de-DE" sz="2400" dirty="0"/>
                  <a:t> </a:t>
                </a:r>
                <a:r>
                  <a:rPr lang="de-DE" sz="2400" dirty="0" err="1"/>
                  <a:t>by</a:t>
                </a:r>
                <a:r>
                  <a:rPr lang="de-DE" sz="2400" dirty="0"/>
                  <a:t> </a:t>
                </a:r>
                <a:r>
                  <a:rPr lang="de-DE" sz="2400" dirty="0" err="1"/>
                  <a:t>the</a:t>
                </a:r>
                <a:r>
                  <a:rPr lang="de-DE" sz="2400" dirty="0"/>
                  <a:t> </a:t>
                </a:r>
                <a:r>
                  <a:rPr lang="de-DE" sz="2400" dirty="0" err="1"/>
                  <a:t>forecasting</a:t>
                </a:r>
                <a:r>
                  <a:rPr lang="de-DE" sz="2400" dirty="0"/>
                  <a:t> 	</a:t>
                </a:r>
                <a:r>
                  <a:rPr lang="de-DE" sz="2400" dirty="0" err="1"/>
                  <a:t>error</a:t>
                </a:r>
                <a:r>
                  <a:rPr lang="de-DE" sz="2400" dirty="0"/>
                  <a:t> </a:t>
                </a:r>
                <a:r>
                  <a:rPr lang="de-DE" sz="2400" dirty="0" err="1"/>
                  <a:t>of</a:t>
                </a:r>
                <a:r>
                  <a:rPr lang="de-DE" sz="2400" dirty="0"/>
                  <a:t> </a:t>
                </a:r>
                <a:r>
                  <a:rPr lang="de-DE" sz="2400" dirty="0" err="1"/>
                  <a:t>the</a:t>
                </a:r>
                <a:r>
                  <a:rPr lang="de-DE" sz="2400" dirty="0"/>
                  <a:t> </a:t>
                </a:r>
                <a:r>
                  <a:rPr lang="de-DE" sz="2400" dirty="0" err="1"/>
                  <a:t>former</a:t>
                </a:r>
                <a:r>
                  <a:rPr lang="de-DE" sz="2400" dirty="0"/>
                  <a:t> </a:t>
                </a:r>
                <a:r>
                  <a:rPr lang="de-DE" sz="2400" dirty="0" err="1"/>
                  <a:t>period</a:t>
                </a:r>
                <a:r>
                  <a:rPr lang="de-DE" sz="2400" dirty="0"/>
                  <a:t>  </a:t>
                </a:r>
                <a14:m>
                  <m:oMath xmlns:m="http://schemas.openxmlformats.org/officeDocument/2006/math">
                    <m:sSub>
                      <m:sSubPr>
                        <m:ctrlPr>
                          <a:rPr lang="de-DE" sz="2400" i="1" smtClean="0">
                            <a:solidFill>
                              <a:srgbClr val="000000"/>
                            </a:solidFill>
                            <a:latin typeface="Cambria Math" panose="02040503050406030204" pitchFamily="18" charset="0"/>
                          </a:rPr>
                        </m:ctrlPr>
                      </m:sSubPr>
                      <m:e>
                        <m:r>
                          <a:rPr lang="de-DE" sz="2400" b="0" i="1" smtClean="0">
                            <a:solidFill>
                              <a:srgbClr val="000000"/>
                            </a:solidFill>
                            <a:latin typeface="Cambria Math" panose="02040503050406030204" pitchFamily="18" charset="0"/>
                          </a:rPr>
                          <m:t>(</m:t>
                        </m:r>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rPr>
                              <m:t>𝑡</m:t>
                            </m:r>
                          </m:sub>
                        </m:sSub>
                        <m:r>
                          <a:rPr lang="de-DE" sz="2400" b="0" i="1" smtClean="0">
                            <a:solidFill>
                              <a:srgbClr val="000000"/>
                            </a:solidFill>
                            <a:latin typeface="Cambria Math" panose="02040503050406030204" pitchFamily="18" charset="0"/>
                          </a:rPr>
                          <m:t>−</m:t>
                        </m:r>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sub>
                    </m:sSub>
                    <m:r>
                      <a:rPr lang="de-DE" sz="2400" b="0" i="1" smtClean="0">
                        <a:solidFill>
                          <a:srgbClr val="000000"/>
                        </a:solidFill>
                        <a:latin typeface="Cambria Math" panose="02040503050406030204" pitchFamily="18" charset="0"/>
                      </a:rPr>
                      <m:t>)</m:t>
                    </m:r>
                  </m:oMath>
                </a14:m>
                <a:r>
                  <a:rPr lang="en-US" sz="2400" dirty="0"/>
                  <a:t> weighted with parameter </a:t>
                </a:r>
                <a14:m>
                  <m:oMath xmlns:m="http://schemas.openxmlformats.org/officeDocument/2006/math">
                    <m:r>
                      <a:rPr lang="de-DE" sz="2400" i="1">
                        <a:solidFill>
                          <a:srgbClr val="000000"/>
                        </a:solidFill>
                        <a:latin typeface="Cambria Math" panose="02040503050406030204" pitchFamily="18" charset="0"/>
                        <a:ea typeface="Cambria Math" panose="02040503050406030204" pitchFamily="18" charset="0"/>
                      </a:rPr>
                      <m:t>𝛼</m:t>
                    </m:r>
                  </m:oMath>
                </a14:m>
                <a:r>
                  <a:rPr lang="en-US" sz="2400" dirty="0"/>
                  <a:t>.</a:t>
                </a:r>
              </a:p>
              <a:p>
                <a:endParaRPr lang="de-DE" sz="2400" dirty="0"/>
              </a:p>
              <a:p>
                <a:endParaRPr lang="de-DE" sz="2400" b="1" dirty="0"/>
              </a:p>
            </p:txBody>
          </p:sp>
        </mc:Choice>
        <mc:Fallback xmlns="">
          <p:sp>
            <p:nvSpPr>
              <p:cNvPr id="2" name="Textfeld 1">
                <a:extLst>
                  <a:ext uri="{FF2B5EF4-FFF2-40B4-BE49-F238E27FC236}">
                    <a16:creationId xmlns:a16="http://schemas.microsoft.com/office/drawing/2014/main" id="{7143E70F-60CA-97C0-4E3E-107050B79803}"/>
                  </a:ext>
                </a:extLst>
              </p:cNvPr>
              <p:cNvSpPr txBox="1">
                <a:spLocks noRot="1" noChangeAspect="1" noMove="1" noResize="1" noEditPoints="1" noAdjustHandles="1" noChangeArrowheads="1" noChangeShapeType="1" noTextEdit="1"/>
              </p:cNvSpPr>
              <p:nvPr/>
            </p:nvSpPr>
            <p:spPr>
              <a:xfrm>
                <a:off x="0" y="464574"/>
                <a:ext cx="12192000" cy="2661257"/>
              </a:xfrm>
              <a:prstGeom prst="rect">
                <a:avLst/>
              </a:prstGeom>
              <a:blipFill>
                <a:blip r:embed="rId2"/>
                <a:stretch>
                  <a:fillRect l="-750" t="-1831"/>
                </a:stretch>
              </a:blipFill>
            </p:spPr>
            <p:txBody>
              <a:bodyPr/>
              <a:lstStyle/>
              <a:p>
                <a:r>
                  <a:rPr lang="de-DE">
                    <a:noFill/>
                  </a:rPr>
                  <a:t> </a:t>
                </a:r>
              </a:p>
            </p:txBody>
          </p:sp>
        </mc:Fallback>
      </mc:AlternateContent>
      <p:sp>
        <p:nvSpPr>
          <p:cNvPr id="5" name="Rechteck 4">
            <a:extLst>
              <a:ext uri="{FF2B5EF4-FFF2-40B4-BE49-F238E27FC236}">
                <a16:creationId xmlns:a16="http://schemas.microsoft.com/office/drawing/2014/main" id="{3042CD05-9424-D4EB-58C3-102DC708A531}"/>
              </a:ext>
            </a:extLst>
          </p:cNvPr>
          <p:cNvSpPr/>
          <p:nvPr/>
        </p:nvSpPr>
        <p:spPr>
          <a:xfrm>
            <a:off x="8679445" y="4226929"/>
            <a:ext cx="3502395" cy="2630658"/>
          </a:xfrm>
          <a:prstGeom prst="rect">
            <a:avLst/>
          </a:prstGeom>
          <a:noFill/>
          <a:ln>
            <a:solidFill>
              <a:schemeClr val="tx1"/>
            </a:solidFill>
          </a:ln>
        </p:spPr>
        <p:style>
          <a:lnRef idx="2">
            <a:schemeClr val="accent1">
              <a:shade val="50000"/>
            </a:schemeClr>
          </a:lnRef>
          <a:fillRef idx="1003">
            <a:schemeClr val="lt1"/>
          </a:fillRef>
          <a:effectRef idx="0">
            <a:schemeClr val="accent1"/>
          </a:effectRef>
          <a:fontRef idx="minor">
            <a:schemeClr val="lt1"/>
          </a:fontRef>
        </p:style>
        <p:txBody>
          <a:bodyPr rtlCol="0" anchor="ctr"/>
          <a:lstStyle/>
          <a:p>
            <a:pPr algn="ctr"/>
            <a:r>
              <a:rPr lang="de-DE" dirty="0"/>
              <a:t>c</a:t>
            </a:r>
          </a:p>
        </p:txBody>
      </p:sp>
      <p:sp>
        <p:nvSpPr>
          <p:cNvPr id="17" name="Textfeld 16">
            <a:extLst>
              <a:ext uri="{FF2B5EF4-FFF2-40B4-BE49-F238E27FC236}">
                <a16:creationId xmlns:a16="http://schemas.microsoft.com/office/drawing/2014/main" id="{206DD25E-DA22-3272-B847-3C448CF1A366}"/>
              </a:ext>
            </a:extLst>
          </p:cNvPr>
          <p:cNvSpPr txBox="1"/>
          <p:nvPr/>
        </p:nvSpPr>
        <p:spPr>
          <a:xfrm>
            <a:off x="-10160" y="4226929"/>
            <a:ext cx="8689605" cy="2630658"/>
          </a:xfrm>
          <a:prstGeom prst="rect">
            <a:avLst/>
          </a:prstGeom>
          <a:noFill/>
        </p:spPr>
        <p:txBody>
          <a:bodyPr wrap="square" rtlCol="0">
            <a:noAutofit/>
          </a:bodyPr>
          <a:lstStyle/>
          <a:p>
            <a:r>
              <a:rPr lang="de-DE" sz="2400" dirty="0"/>
              <a:t> </a:t>
            </a:r>
          </a:p>
          <a:p>
            <a:endParaRPr lang="de-DE" sz="2400" dirty="0"/>
          </a:p>
          <a:p>
            <a:endParaRPr lang="de-DE" sz="2400" dirty="0"/>
          </a:p>
          <a:p>
            <a:endParaRPr lang="de-DE" sz="2400" dirty="0"/>
          </a:p>
        </p:txBody>
      </p:sp>
      <mc:AlternateContent xmlns:mc="http://schemas.openxmlformats.org/markup-compatibility/2006" xmlns:a14="http://schemas.microsoft.com/office/drawing/2010/main">
        <mc:Choice Requires="a14">
          <p:sp>
            <p:nvSpPr>
              <p:cNvPr id="6" name="Textfeld 5">
                <a:extLst>
                  <a:ext uri="{FF2B5EF4-FFF2-40B4-BE49-F238E27FC236}">
                    <a16:creationId xmlns:a16="http://schemas.microsoft.com/office/drawing/2014/main" id="{713EA8B0-832D-F096-B27A-3F12C1AD8A32}"/>
                  </a:ext>
                </a:extLst>
              </p:cNvPr>
              <p:cNvSpPr txBox="1"/>
              <p:nvPr/>
            </p:nvSpPr>
            <p:spPr>
              <a:xfrm>
                <a:off x="0" y="1971564"/>
                <a:ext cx="8574596" cy="2661257"/>
              </a:xfrm>
              <a:prstGeom prst="rect">
                <a:avLst/>
              </a:prstGeom>
              <a:noFill/>
            </p:spPr>
            <p:txBody>
              <a:bodyPr wrap="square" rtlCol="0">
                <a:noAutofit/>
              </a:bodyPr>
              <a:lstStyle/>
              <a:p>
                <a:r>
                  <a:rPr lang="de-DE" sz="2400" b="1" dirty="0"/>
                  <a:t>Interpretation </a:t>
                </a:r>
                <a:r>
                  <a:rPr lang="de-DE" sz="2400" b="1" dirty="0" err="1"/>
                  <a:t>of</a:t>
                </a:r>
                <a:r>
                  <a:rPr lang="de-DE" sz="2400" b="1" dirty="0"/>
                  <a:t> </a:t>
                </a:r>
                <a14:m>
                  <m:oMath xmlns:m="http://schemas.openxmlformats.org/officeDocument/2006/math">
                    <m:r>
                      <a:rPr lang="de-DE" sz="2400" b="0" i="1" smtClean="0">
                        <a:solidFill>
                          <a:srgbClr val="000000"/>
                        </a:solidFill>
                        <a:latin typeface="Cambria Math" panose="02040503050406030204" pitchFamily="18" charset="0"/>
                        <a:ea typeface="Cambria Math" panose="02040503050406030204" pitchFamily="18" charset="0"/>
                      </a:rPr>
                      <m:t>𝛼</m:t>
                    </m:r>
                    <m:r>
                      <a:rPr lang="de-DE" sz="2400" b="0" i="1" smtClean="0">
                        <a:solidFill>
                          <a:srgbClr val="000000"/>
                        </a:solidFill>
                        <a:latin typeface="Cambria Math" panose="02040503050406030204" pitchFamily="18" charset="0"/>
                        <a:ea typeface="Cambria Math" panose="02040503050406030204" pitchFamily="18" charset="0"/>
                      </a:rPr>
                      <m:t>: </m:t>
                    </m:r>
                  </m:oMath>
                </a14:m>
                <a:r>
                  <a:rPr lang="de-DE" sz="2400" dirty="0"/>
                  <a:t>	</a:t>
                </a:r>
                <a:r>
                  <a:rPr lang="de-DE" sz="2400" dirty="0">
                    <a:solidFill>
                      <a:srgbClr val="000000"/>
                    </a:solidFill>
                  </a:rPr>
                  <a:t> </a:t>
                </a:r>
                <a:endParaRPr lang="de-DE" sz="2400" i="1" dirty="0">
                  <a:solidFill>
                    <a:srgbClr val="000000"/>
                  </a:solidFill>
                  <a:latin typeface="Cambria Math" panose="02040503050406030204" pitchFamily="18" charset="0"/>
                </a:endParaRPr>
              </a:p>
              <a:p>
                <a:endParaRPr lang="de-DE" sz="2400" i="1" dirty="0">
                  <a:solidFill>
                    <a:srgbClr val="000000"/>
                  </a:solidFill>
                  <a:latin typeface="Cambria Math" panose="02040503050406030204" pitchFamily="18" charset="0"/>
                </a:endParaRPr>
              </a:p>
              <a:p>
                <a:pPr/>
                <a14:m>
                  <m:oMathPara xmlns:m="http://schemas.openxmlformats.org/officeDocument/2006/math">
                    <m:oMathParaPr>
                      <m:jc m:val="centerGroup"/>
                    </m:oMathParaPr>
                    <m:oMath xmlns:m="http://schemas.openxmlformats.org/officeDocument/2006/math">
                      <m:sSub>
                        <m:sSubPr>
                          <m:ctrlPr>
                            <a:rPr lang="de-DE" sz="2400" i="1">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r>
                            <a:rPr lang="de-DE" sz="2400" i="1">
                              <a:solidFill>
                                <a:srgbClr val="000000"/>
                              </a:solidFill>
                              <a:latin typeface="Cambria Math" panose="02040503050406030204" pitchFamily="18" charset="0"/>
                            </a:rPr>
                            <m:t>+1</m:t>
                          </m:r>
                        </m:sub>
                      </m:sSub>
                      <m:r>
                        <a:rPr lang="de-DE" sz="2400" i="1">
                          <a:solidFill>
                            <a:srgbClr val="000000"/>
                          </a:solidFill>
                          <a:latin typeface="Cambria Math" panose="02040503050406030204" pitchFamily="18" charset="0"/>
                        </a:rPr>
                        <m:t>=</m:t>
                      </m:r>
                      <m:r>
                        <a:rPr lang="de-DE" sz="2400" i="1">
                          <a:solidFill>
                            <a:srgbClr val="000000"/>
                          </a:solidFill>
                          <a:latin typeface="Cambria Math" panose="02040503050406030204" pitchFamily="18" charset="0"/>
                          <a:ea typeface="Cambria Math" panose="02040503050406030204" pitchFamily="18" charset="0"/>
                        </a:rPr>
                        <m:t>𝛼</m:t>
                      </m:r>
                      <m:r>
                        <a:rPr lang="de-DE" sz="2400" i="1">
                          <a:solidFill>
                            <a:srgbClr val="000000"/>
                          </a:solidFill>
                          <a:latin typeface="Cambria Math" panose="02040503050406030204" pitchFamily="18" charset="0"/>
                          <a:ea typeface="Cambria Math" panose="02040503050406030204" pitchFamily="18" charset="0"/>
                        </a:rPr>
                        <m:t> </m:t>
                      </m:r>
                      <m:sSub>
                        <m:sSubPr>
                          <m:ctrlPr>
                            <a:rPr lang="de-DE" sz="2400" i="1">
                              <a:solidFill>
                                <a:srgbClr val="000000"/>
                              </a:solidFill>
                              <a:latin typeface="Cambria Math" panose="02040503050406030204" pitchFamily="18" charset="0"/>
                            </a:rPr>
                          </m:ctrlPr>
                        </m:sSubPr>
                        <m:e>
                          <m:r>
                            <a:rPr lang="de-DE" sz="2400" i="1">
                              <a:solidFill>
                                <a:srgbClr val="000000"/>
                              </a:solidFill>
                              <a:latin typeface="Cambria Math" panose="02040503050406030204" pitchFamily="18" charset="0"/>
                              <a:ea typeface="Cambria Math" panose="02040503050406030204" pitchFamily="18" charset="0"/>
                            </a:rPr>
                            <m:t>𝑦</m:t>
                          </m:r>
                        </m:e>
                        <m:sub>
                          <m:r>
                            <a:rPr lang="de-DE" sz="2400" i="1">
                              <a:solidFill>
                                <a:srgbClr val="000000"/>
                              </a:solidFill>
                              <a:latin typeface="Cambria Math" panose="02040503050406030204" pitchFamily="18" charset="0"/>
                            </a:rPr>
                            <m:t>𝑡</m:t>
                          </m:r>
                        </m:sub>
                      </m:sSub>
                      <m:r>
                        <a:rPr lang="de-DE" sz="2400" i="1">
                          <a:solidFill>
                            <a:srgbClr val="000000"/>
                          </a:solidFill>
                          <a:latin typeface="Cambria Math" panose="02040503050406030204" pitchFamily="18" charset="0"/>
                        </a:rPr>
                        <m:t>+</m:t>
                      </m:r>
                      <m:d>
                        <m:dPr>
                          <m:ctrlPr>
                            <a:rPr lang="de-DE" sz="2400" i="1">
                              <a:solidFill>
                                <a:srgbClr val="000000"/>
                              </a:solidFill>
                              <a:latin typeface="Cambria Math" panose="02040503050406030204" pitchFamily="18" charset="0"/>
                            </a:rPr>
                          </m:ctrlPr>
                        </m:dPr>
                        <m:e>
                          <m:r>
                            <a:rPr lang="de-DE" sz="2400" i="1">
                              <a:solidFill>
                                <a:srgbClr val="000000"/>
                              </a:solidFill>
                              <a:latin typeface="Cambria Math" panose="02040503050406030204" pitchFamily="18" charset="0"/>
                            </a:rPr>
                            <m:t>1−</m:t>
                          </m:r>
                          <m:r>
                            <a:rPr lang="de-DE" sz="2400" i="1">
                              <a:solidFill>
                                <a:srgbClr val="000000"/>
                              </a:solidFill>
                              <a:latin typeface="Cambria Math" panose="02040503050406030204" pitchFamily="18" charset="0"/>
                              <a:ea typeface="Cambria Math" panose="02040503050406030204" pitchFamily="18" charset="0"/>
                            </a:rPr>
                            <m:t>𝛼</m:t>
                          </m:r>
                        </m:e>
                      </m:d>
                      <m:sSub>
                        <m:sSubPr>
                          <m:ctrlPr>
                            <a:rPr lang="de-DE" sz="2400" i="1">
                              <a:solidFill>
                                <a:srgbClr val="000000"/>
                              </a:solidFill>
                              <a:latin typeface="Cambria Math" panose="02040503050406030204" pitchFamily="18" charset="0"/>
                            </a:rPr>
                          </m:ctrlPr>
                        </m:sSubPr>
                        <m:e>
                          <m:acc>
                            <m:accPr>
                              <m:chr m:val="̂"/>
                              <m:ctrlPr>
                                <a:rPr lang="de-DE" sz="2400" i="1">
                                  <a:solidFill>
                                    <a:srgbClr val="000000"/>
                                  </a:solidFill>
                                  <a:latin typeface="Cambria Math" panose="02040503050406030204" pitchFamily="18" charset="0"/>
                                </a:rPr>
                              </m:ctrlPr>
                            </m:accPr>
                            <m:e>
                              <m:r>
                                <a:rPr lang="de-DE" sz="2400" i="1">
                                  <a:solidFill>
                                    <a:srgbClr val="000000"/>
                                  </a:solidFill>
                                  <a:latin typeface="Cambria Math" panose="02040503050406030204" pitchFamily="18" charset="0"/>
                                </a:rPr>
                                <m:t>𝑦</m:t>
                              </m:r>
                            </m:e>
                          </m:acc>
                        </m:e>
                        <m:sub>
                          <m:r>
                            <a:rPr lang="de-DE" sz="2400" i="1">
                              <a:solidFill>
                                <a:srgbClr val="000000"/>
                              </a:solidFill>
                              <a:latin typeface="Cambria Math" panose="02040503050406030204" pitchFamily="18" charset="0"/>
                            </a:rPr>
                            <m:t>𝑡</m:t>
                          </m:r>
                        </m:sub>
                      </m:sSub>
                    </m:oMath>
                  </m:oMathPara>
                </a14:m>
                <a:br>
                  <a:rPr lang="de-DE" sz="2400" dirty="0"/>
                </a:br>
                <a:endParaRPr lang="de-DE" sz="2400" dirty="0"/>
              </a:p>
              <a:p>
                <a:endParaRPr lang="de-DE" sz="2400" dirty="0"/>
              </a:p>
              <a:p>
                <a:pPr marL="342900" indent="-342900">
                  <a:buFont typeface="Arial" panose="020B0604020202020204" pitchFamily="34" charset="0"/>
                  <a:buChar char="•"/>
                </a:pPr>
                <a14:m>
                  <m:oMath xmlns:m="http://schemas.openxmlformats.org/officeDocument/2006/math">
                    <m:r>
                      <a:rPr lang="de-DE" sz="2400" i="1">
                        <a:solidFill>
                          <a:srgbClr val="000000"/>
                        </a:solidFill>
                        <a:latin typeface="Cambria Math" panose="02040503050406030204" pitchFamily="18" charset="0"/>
                        <a:ea typeface="Cambria Math" panose="02040503050406030204" pitchFamily="18" charset="0"/>
                      </a:rPr>
                      <m:t>𝛼</m:t>
                    </m:r>
                    <m:r>
                      <a:rPr lang="de-DE" sz="2400" i="1">
                        <a:solidFill>
                          <a:srgbClr val="000000"/>
                        </a:solidFill>
                        <a:latin typeface="Cambria Math" panose="02040503050406030204" pitchFamily="18" charset="0"/>
                        <a:ea typeface="Cambria Math" panose="02040503050406030204" pitchFamily="18" charset="0"/>
                      </a:rPr>
                      <m:t> ∈[0,1]</m:t>
                    </m:r>
                  </m:oMath>
                </a14:m>
                <a:r>
                  <a:rPr lang="de-DE" sz="2400" dirty="0"/>
                  <a:t> </a:t>
                </a:r>
                <a:r>
                  <a:rPr lang="de-DE" sz="2400" dirty="0" err="1"/>
                  <a:t>is</a:t>
                </a:r>
                <a:r>
                  <a:rPr lang="de-DE" sz="2400" dirty="0"/>
                  <a:t> </a:t>
                </a:r>
                <a:r>
                  <a:rPr lang="de-DE" sz="2400" dirty="0" err="1"/>
                  <a:t>the</a:t>
                </a:r>
                <a:r>
                  <a:rPr lang="de-DE" sz="2400" dirty="0"/>
                  <a:t> </a:t>
                </a:r>
                <a:r>
                  <a:rPr lang="de-DE" sz="2400" dirty="0" err="1"/>
                  <a:t>weighting</a:t>
                </a:r>
                <a:r>
                  <a:rPr lang="de-DE" sz="2400" dirty="0"/>
                  <a:t> </a:t>
                </a:r>
                <a:r>
                  <a:rPr lang="de-DE" sz="2400" dirty="0" err="1"/>
                  <a:t>of</a:t>
                </a:r>
                <a:r>
                  <a:rPr lang="de-DE" sz="2400" dirty="0"/>
                  <a:t> </a:t>
                </a:r>
                <a:r>
                  <a:rPr lang="de-DE" sz="2400" dirty="0" err="1"/>
                  <a:t>the</a:t>
                </a:r>
                <a:r>
                  <a:rPr lang="de-DE" sz="2400" dirty="0"/>
                  <a:t> </a:t>
                </a:r>
                <a:r>
                  <a:rPr lang="de-DE" sz="2400" dirty="0" err="1"/>
                  <a:t>convex</a:t>
                </a:r>
                <a:r>
                  <a:rPr lang="de-DE" sz="2400" dirty="0"/>
                  <a:t> </a:t>
                </a:r>
                <a:r>
                  <a:rPr lang="de-DE" sz="2400" dirty="0" err="1"/>
                  <a:t>mixture</a:t>
                </a:r>
                <a:r>
                  <a:rPr lang="de-DE" sz="2400" dirty="0"/>
                  <a:t> (</a:t>
                </a:r>
                <a:r>
                  <a:rPr lang="de-DE" sz="2400" dirty="0" err="1"/>
                  <a:t>compare</a:t>
                </a:r>
                <a:r>
                  <a:rPr lang="de-DE" sz="2400" dirty="0"/>
                  <a:t> </a:t>
                </a:r>
                <a:r>
                  <a:rPr lang="de-DE" sz="2400" dirty="0" err="1"/>
                  <a:t>utility</a:t>
                </a:r>
                <a:r>
                  <a:rPr lang="de-DE" sz="2400" dirty="0"/>
                  <a:t> in </a:t>
                </a:r>
                <a:r>
                  <a:rPr lang="de-DE" sz="2400" dirty="0" err="1"/>
                  <a:t>microeconomics</a:t>
                </a:r>
                <a:r>
                  <a:rPr lang="de-DE" sz="2400" dirty="0"/>
                  <a:t>!) </a:t>
                </a:r>
                <a:r>
                  <a:rPr lang="de-DE" sz="2400" dirty="0" err="1"/>
                  <a:t>of</a:t>
                </a:r>
                <a:r>
                  <a:rPr lang="de-DE" sz="2400" dirty="0"/>
                  <a:t> </a:t>
                </a:r>
                <a:r>
                  <a:rPr lang="de-DE" sz="2400" dirty="0" err="1"/>
                  <a:t>the</a:t>
                </a:r>
                <a:r>
                  <a:rPr lang="de-DE" sz="2400" dirty="0"/>
                  <a:t> </a:t>
                </a:r>
                <a:r>
                  <a:rPr lang="de-DE" sz="2400" dirty="0" err="1"/>
                  <a:t>data</a:t>
                </a:r>
                <a:r>
                  <a:rPr lang="de-DE" sz="2400" dirty="0"/>
                  <a:t> </a:t>
                </a:r>
                <a:r>
                  <a:rPr lang="de-DE" sz="2400" dirty="0" err="1"/>
                  <a:t>point</a:t>
                </a:r>
                <a:r>
                  <a:rPr lang="de-DE" sz="2400" dirty="0"/>
                  <a:t> and </a:t>
                </a:r>
                <a:r>
                  <a:rPr lang="de-DE" sz="2400" dirty="0" err="1"/>
                  <a:t>the</a:t>
                </a:r>
                <a:r>
                  <a:rPr lang="de-DE" sz="2400" dirty="0"/>
                  <a:t> </a:t>
                </a:r>
                <a:r>
                  <a:rPr lang="de-DE" sz="2400" dirty="0" err="1"/>
                  <a:t>former</a:t>
                </a:r>
                <a:r>
                  <a:rPr lang="de-DE" sz="2400" dirty="0"/>
                  <a:t> </a:t>
                </a:r>
                <a:r>
                  <a:rPr lang="de-DE" sz="2400" dirty="0" err="1"/>
                  <a:t>forecasting</a:t>
                </a:r>
                <a:r>
                  <a:rPr lang="de-DE" sz="2400" dirty="0"/>
                  <a:t> </a:t>
                </a:r>
                <a:r>
                  <a:rPr lang="de-DE" sz="2400" dirty="0" err="1"/>
                  <a:t>value</a:t>
                </a:r>
                <a:endParaRPr lang="de-DE" sz="2400" dirty="0"/>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a:t>High </a:t>
                </a:r>
                <a14:m>
                  <m:oMath xmlns:m="http://schemas.openxmlformats.org/officeDocument/2006/math">
                    <m:r>
                      <a:rPr lang="de-DE" sz="2400" i="1" smtClean="0">
                        <a:solidFill>
                          <a:srgbClr val="000000"/>
                        </a:solidFill>
                        <a:latin typeface="Cambria Math" panose="02040503050406030204" pitchFamily="18" charset="0"/>
                        <a:ea typeface="Cambria Math" panose="02040503050406030204" pitchFamily="18" charset="0"/>
                      </a:rPr>
                      <m:t>𝛼</m:t>
                    </m:r>
                  </m:oMath>
                </a14:m>
                <a:r>
                  <a:rPr lang="de-DE" sz="2400" dirty="0"/>
                  <a:t> </a:t>
                </a:r>
                <a:r>
                  <a:rPr lang="de-DE" sz="2400" dirty="0" err="1"/>
                  <a:t>means</a:t>
                </a:r>
                <a:r>
                  <a:rPr lang="de-DE" sz="2400" dirty="0"/>
                  <a:t> </a:t>
                </a:r>
                <a:r>
                  <a:rPr lang="de-DE" sz="2400" dirty="0" err="1"/>
                  <a:t>only</a:t>
                </a:r>
                <a:r>
                  <a:rPr lang="de-DE" sz="2400" dirty="0"/>
                  <a:t> a </a:t>
                </a:r>
                <a:r>
                  <a:rPr lang="de-DE" sz="2400" dirty="0" err="1"/>
                  <a:t>slight</a:t>
                </a:r>
                <a:r>
                  <a:rPr lang="de-DE" sz="2400" dirty="0"/>
                  <a:t> </a:t>
                </a:r>
                <a:r>
                  <a:rPr lang="de-DE" sz="2400" dirty="0" err="1"/>
                  <a:t>smoothing</a:t>
                </a:r>
                <a:r>
                  <a:rPr lang="de-DE" sz="2400" dirty="0"/>
                  <a:t> and a high </a:t>
                </a:r>
                <a:r>
                  <a:rPr lang="de-DE" sz="2400" dirty="0" err="1"/>
                  <a:t>relevance</a:t>
                </a:r>
                <a:r>
                  <a:rPr lang="de-DE" sz="2400" dirty="0"/>
                  <a:t> </a:t>
                </a:r>
                <a:r>
                  <a:rPr lang="de-DE" sz="2400" dirty="0" err="1"/>
                  <a:t>of</a:t>
                </a:r>
                <a:r>
                  <a:rPr lang="de-DE" sz="2400" dirty="0"/>
                  <a:t> </a:t>
                </a:r>
                <a:r>
                  <a:rPr lang="de-DE" sz="2400" dirty="0" err="1"/>
                  <a:t>latest</a:t>
                </a:r>
                <a:r>
                  <a:rPr lang="de-DE" sz="2400" dirty="0"/>
                  <a:t> </a:t>
                </a:r>
                <a:r>
                  <a:rPr lang="de-DE" sz="2400" dirty="0" err="1"/>
                  <a:t>data</a:t>
                </a:r>
                <a:r>
                  <a:rPr lang="de-DE" sz="2400" dirty="0"/>
                  <a:t> </a:t>
                </a:r>
                <a:r>
                  <a:rPr lang="de-DE" sz="2400" dirty="0" err="1"/>
                  <a:t>points</a:t>
                </a:r>
                <a:r>
                  <a:rPr lang="de-DE" sz="2400" dirty="0"/>
                  <a:t>.</a:t>
                </a:r>
              </a:p>
              <a:p>
                <a:pPr marL="342900" indent="-342900">
                  <a:buFont typeface="Arial" panose="020B0604020202020204" pitchFamily="34" charset="0"/>
                  <a:buChar char="•"/>
                </a:pPr>
                <a:endParaRPr lang="de-DE" sz="2400" dirty="0"/>
              </a:p>
              <a:p>
                <a:pPr marL="342900" indent="-342900">
                  <a:buFont typeface="Arial" panose="020B0604020202020204" pitchFamily="34" charset="0"/>
                  <a:buChar char="•"/>
                </a:pPr>
                <a:r>
                  <a:rPr lang="de-DE" sz="2400" dirty="0" err="1"/>
                  <a:t>low</a:t>
                </a:r>
                <a:r>
                  <a:rPr lang="de-DE" sz="2400" dirty="0"/>
                  <a:t> </a:t>
                </a:r>
                <a14:m>
                  <m:oMath xmlns:m="http://schemas.openxmlformats.org/officeDocument/2006/math">
                    <m:r>
                      <a:rPr lang="de-DE" sz="2400" i="1" smtClean="0">
                        <a:solidFill>
                          <a:srgbClr val="000000"/>
                        </a:solidFill>
                        <a:latin typeface="Cambria Math" panose="02040503050406030204" pitchFamily="18" charset="0"/>
                        <a:ea typeface="Cambria Math" panose="02040503050406030204" pitchFamily="18" charset="0"/>
                      </a:rPr>
                      <m:t>𝛼</m:t>
                    </m:r>
                  </m:oMath>
                </a14:m>
                <a:r>
                  <a:rPr lang="de-DE" sz="2400" dirty="0"/>
                  <a:t> </a:t>
                </a:r>
                <a:r>
                  <a:rPr lang="de-DE" sz="2400" dirty="0" err="1"/>
                  <a:t>means</a:t>
                </a:r>
                <a:r>
                  <a:rPr lang="de-DE" sz="2400" dirty="0"/>
                  <a:t> a strong </a:t>
                </a:r>
                <a:r>
                  <a:rPr lang="de-DE" sz="2400" dirty="0" err="1"/>
                  <a:t>smoothing</a:t>
                </a:r>
                <a:r>
                  <a:rPr lang="de-DE" sz="2400" dirty="0"/>
                  <a:t> and a high </a:t>
                </a:r>
                <a:r>
                  <a:rPr lang="de-DE" sz="2400" dirty="0" err="1"/>
                  <a:t>relevance</a:t>
                </a:r>
                <a:r>
                  <a:rPr lang="de-DE" sz="2400" dirty="0"/>
                  <a:t> </a:t>
                </a:r>
                <a:r>
                  <a:rPr lang="de-DE" sz="2400" dirty="0" err="1"/>
                  <a:t>of</a:t>
                </a:r>
                <a:r>
                  <a:rPr lang="de-DE" sz="2400" dirty="0"/>
                  <a:t> </a:t>
                </a:r>
                <a:r>
                  <a:rPr lang="de-DE" sz="2400" dirty="0" err="1"/>
                  <a:t>older</a:t>
                </a:r>
                <a:r>
                  <a:rPr lang="de-DE" sz="2400" dirty="0"/>
                  <a:t> </a:t>
                </a:r>
                <a:r>
                  <a:rPr lang="de-DE" sz="2400" dirty="0" err="1"/>
                  <a:t>data</a:t>
                </a:r>
                <a:r>
                  <a:rPr lang="de-DE" sz="2400" dirty="0"/>
                  <a:t> </a:t>
                </a:r>
                <a:r>
                  <a:rPr lang="de-DE" sz="2400" dirty="0" err="1"/>
                  <a:t>points</a:t>
                </a:r>
                <a:r>
                  <a:rPr lang="de-DE" sz="2400" dirty="0"/>
                  <a:t>.</a:t>
                </a:r>
              </a:p>
              <a:p>
                <a:r>
                  <a:rPr lang="de-DE" sz="2400" b="0" dirty="0">
                    <a:solidFill>
                      <a:srgbClr val="000000"/>
                    </a:solidFill>
                  </a:rPr>
                  <a:t> </a:t>
                </a:r>
              </a:p>
            </p:txBody>
          </p:sp>
        </mc:Choice>
        <mc:Fallback xmlns="">
          <p:sp>
            <p:nvSpPr>
              <p:cNvPr id="6" name="Textfeld 5">
                <a:extLst>
                  <a:ext uri="{FF2B5EF4-FFF2-40B4-BE49-F238E27FC236}">
                    <a16:creationId xmlns:a16="http://schemas.microsoft.com/office/drawing/2014/main" id="{713EA8B0-832D-F096-B27A-3F12C1AD8A32}"/>
                  </a:ext>
                </a:extLst>
              </p:cNvPr>
              <p:cNvSpPr txBox="1">
                <a:spLocks noRot="1" noChangeAspect="1" noMove="1" noResize="1" noEditPoints="1" noAdjustHandles="1" noChangeArrowheads="1" noChangeShapeType="1" noTextEdit="1"/>
              </p:cNvSpPr>
              <p:nvPr/>
            </p:nvSpPr>
            <p:spPr>
              <a:xfrm>
                <a:off x="0" y="1971564"/>
                <a:ext cx="8574596" cy="2661257"/>
              </a:xfrm>
              <a:prstGeom prst="rect">
                <a:avLst/>
              </a:prstGeom>
              <a:blipFill>
                <a:blip r:embed="rId3"/>
                <a:stretch>
                  <a:fillRect l="-1066" t="-1831" r="-498" b="-87185"/>
                </a:stretch>
              </a:blipFill>
            </p:spPr>
            <p:txBody>
              <a:bodyPr/>
              <a:lstStyle/>
              <a:p>
                <a:r>
                  <a:rPr lang="de-DE">
                    <a:noFill/>
                  </a:rPr>
                  <a:t> </a:t>
                </a:r>
              </a:p>
            </p:txBody>
          </p:sp>
        </mc:Fallback>
      </mc:AlternateContent>
    </p:spTree>
    <p:extLst>
      <p:ext uri="{BB962C8B-B14F-4D97-AF65-F5344CB8AC3E}">
        <p14:creationId xmlns:p14="http://schemas.microsoft.com/office/powerpoint/2010/main" val="14173325"/>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Times New Roman">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panose="02020603050405020304"/>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1822</Words>
  <Application>Microsoft Office PowerPoint</Application>
  <PresentationFormat>Breitbild</PresentationFormat>
  <Paragraphs>475</Paragraphs>
  <Slides>29</Slides>
  <Notes>12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29</vt:i4>
      </vt:variant>
    </vt:vector>
  </HeadingPairs>
  <TitlesOfParts>
    <vt:vector size="35" baseType="lpstr">
      <vt:lpstr>Arial</vt:lpstr>
      <vt:lpstr>Calibri</vt:lpstr>
      <vt:lpstr>Cambria Math</vt:lpstr>
      <vt:lpstr>Times New Roman</vt:lpstr>
      <vt:lpstr>Wingdings</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Öffentliche Finanzen und Außenwirtschaft</dc:title>
  <dc:creator>Bernhard Köster</dc:creator>
  <cp:lastModifiedBy>Köster, Bernhard Johannes</cp:lastModifiedBy>
  <cp:revision>302</cp:revision>
  <dcterms:created xsi:type="dcterms:W3CDTF">2020-09-20T22:46:24Z</dcterms:created>
  <dcterms:modified xsi:type="dcterms:W3CDTF">2026-04-21T05:01:35Z</dcterms:modified>
</cp:coreProperties>
</file>