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634" r:id="rId2"/>
    <p:sldId id="1377" r:id="rId3"/>
    <p:sldId id="649" r:id="rId4"/>
    <p:sldId id="650" r:id="rId5"/>
    <p:sldId id="1378" r:id="rId6"/>
    <p:sldId id="651" r:id="rId7"/>
    <p:sldId id="669" r:id="rId8"/>
    <p:sldId id="660" r:id="rId9"/>
    <p:sldId id="1379" r:id="rId10"/>
    <p:sldId id="661" r:id="rId11"/>
    <p:sldId id="663" r:id="rId12"/>
    <p:sldId id="655" r:id="rId13"/>
    <p:sldId id="657" r:id="rId14"/>
    <p:sldId id="658" r:id="rId15"/>
    <p:sldId id="665" r:id="rId16"/>
    <p:sldId id="1381" r:id="rId17"/>
    <p:sldId id="656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3" autoAdjust="0"/>
    <p:restoredTop sz="94660"/>
  </p:normalViewPr>
  <p:slideViewPr>
    <p:cSldViewPr snapToGrid="0">
      <p:cViewPr varScale="1">
        <p:scale>
          <a:sx n="60" d="100"/>
          <a:sy n="60" d="100"/>
        </p:scale>
        <p:origin x="4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FFCA2-0A1F-4760-ADFA-59A1765278F7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826E3-5B33-4C67-9B4E-7CF7ACDD5A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7528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574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57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786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972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46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13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9955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782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8441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13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34C2F-5BEB-4907-856B-1C3F84EA353E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54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0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hyperlink" Target="https://www.ecb.europa.eu/stats/macroeconomic_and_sectoral/hicp/html/index.en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destatis.de/DE/Themen/Wirtschaft/Preise/Verbraucherpreisindex/Methoden/Downloads/waegungsschema-2020.html" TargetMode="External"/><Relationship Id="rId5" Type="http://schemas.openxmlformats.org/officeDocument/2006/relationships/hyperlink" Target="https://www.destatis.de/DE/Themen/Wirtschaft/Preise/Verbraucherpreisindex/_inhalt.html" TargetMode="External"/><Relationship Id="rId4" Type="http://schemas.openxmlformats.org/officeDocument/2006/relationships/hyperlink" Target="https://www.destatis.de/DE/Themen/Wirtschaft/Preise/Verbraucherpreisindex/Methoden/_inhalt.html?templateQueryString=verbraucherpreisindex#1412458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Price-indices</a:t>
            </a:r>
            <a:endParaRPr lang="de-DE" sz="3200" baseline="30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0855C1F-2545-4E14-B8FA-0582DFDB53CE}"/>
              </a:ext>
            </a:extLst>
          </p:cNvPr>
          <p:cNvSpPr txBox="1"/>
          <p:nvPr/>
        </p:nvSpPr>
        <p:spPr>
          <a:xfrm>
            <a:off x="538480" y="744811"/>
            <a:ext cx="8249920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2400"/>
              <a:t>Within a market sector or consumption or even in the total economy, often we want to know, who prices in general have changed.</a:t>
            </a:r>
          </a:p>
          <a:p>
            <a:pPr algn="ctr"/>
            <a:endParaRPr lang="de-DE" sz="2400"/>
          </a:p>
          <a:p>
            <a:pPr algn="ctr"/>
            <a:endParaRPr lang="de-DE" sz="2400" dirty="0"/>
          </a:p>
          <a:p>
            <a:pPr algn="ctr"/>
            <a:r>
              <a:rPr lang="de-DE" sz="2400" b="1" u="sng"/>
              <a:t>Problem:</a:t>
            </a:r>
            <a:endParaRPr lang="de-DE" sz="2400" b="1" u="sng" dirty="0"/>
          </a:p>
          <a:p>
            <a:pPr algn="ctr"/>
            <a:r>
              <a:rPr lang="de-DE" sz="2400"/>
              <a:t>Usually the prices of some goods are changing, while other prices stay constant</a:t>
            </a:r>
          </a:p>
          <a:p>
            <a:pPr algn="ctr"/>
            <a:endParaRPr lang="de-DE" sz="2400"/>
          </a:p>
          <a:p>
            <a:pPr algn="ctr"/>
            <a:endParaRPr lang="de-DE" sz="2400" dirty="0"/>
          </a:p>
          <a:p>
            <a:r>
              <a:rPr lang="de-DE" sz="2400"/>
              <a:t>→ </a:t>
            </a:r>
            <a:r>
              <a:rPr lang="de-DE" sz="2400" u="sng"/>
              <a:t>Question:</a:t>
            </a:r>
            <a:r>
              <a:rPr lang="de-DE" sz="2400"/>
              <a:t>	How has the price level in a sector changed?</a:t>
            </a:r>
            <a:endParaRPr lang="de-DE" sz="2400" dirty="0"/>
          </a:p>
          <a:p>
            <a:endParaRPr lang="de-DE" sz="2400" dirty="0"/>
          </a:p>
          <a:p>
            <a:r>
              <a:rPr lang="de-DE" sz="2400"/>
              <a:t>→ </a:t>
            </a:r>
            <a:r>
              <a:rPr lang="de-DE" sz="2400" u="sng"/>
              <a:t>Solution:</a:t>
            </a:r>
            <a:r>
              <a:rPr lang="de-DE" sz="2400"/>
              <a:t>	Aggregation of the single price changes to index, 		but how?</a:t>
            </a:r>
            <a:endParaRPr lang="de-DE" sz="2400" dirty="0"/>
          </a:p>
          <a:p>
            <a:endParaRPr lang="de-DE" sz="24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D950ECE7-5636-B99B-8116-8153600607FD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954178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10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44624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Paasche price index</a:t>
            </a:r>
            <a:endParaRPr lang="de-DE" sz="3200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/>
              <p:nvPr/>
            </p:nvSpPr>
            <p:spPr>
              <a:xfrm>
                <a:off x="548640" y="562248"/>
                <a:ext cx="9144000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sup>
                      </m:sSubSup>
                      <m:r>
                        <a:rPr lang="de-DE" sz="24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</m:e>
                          </m:nary>
                        </m:den>
                      </m:f>
                      <m:r>
                        <a:rPr lang="de-DE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nary>
                            <m:naryPr>
                              <m:chr m:val="∑"/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p>
                                  </m:sSubSup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p>
                                  </m:sSubSup>
                                </m:den>
                              </m:f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</m:e>
                          </m:nary>
                          <m:f>
                            <m:fPr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  <m:sup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p>
                                  </m:sSubSup>
                                  <m:sSubSup>
                                    <m:sSubSupPr>
                                      <m:ctrlP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  <m:sup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p>
                                  </m:sSubSup>
                                </m:e>
                              </m:nary>
                            </m:den>
                          </m:f>
                        </m:den>
                      </m:f>
                    </m:oMath>
                  </m:oMathPara>
                </a14:m>
                <a:endParaRPr lang="de-DE" sz="2400" dirty="0"/>
              </a:p>
              <a:p>
                <a:endParaRPr lang="de-DE" sz="24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</m:num>
                      <m:den>
                        <m:nary>
                          <m:naryPr>
                            <m:chr m:val="∑"/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de-DE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Sup>
                              <m:sSubSupPr>
                                <m:ctrlPr>
                                  <a:rPr lang="de-DE" sz="2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bSup>
                            <m:sSubSup>
                              <m:sSubSupPr>
                                <m:ctrlPr>
                                  <a:rPr lang="de-DE" sz="2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bSup>
                          </m:e>
                        </m:nary>
                      </m:den>
                    </m:f>
                    <m:r>
                      <a:rPr lang="de-DE" sz="240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</m:oMath>
                </a14:m>
                <a:r>
                  <a:rPr lang="de-DE" sz="2400" dirty="0"/>
                  <a:t>:		</a:t>
                </a:r>
                <a:r>
                  <a:rPr lang="de-DE" sz="2400"/>
                  <a:t>Weights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de-DE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/>
                  <a:t>are equal to the proportions of 				expenditures for good i in the actual year t</a:t>
                </a:r>
                <a:endParaRPr lang="de-DE" sz="2400" dirty="0"/>
              </a:p>
              <a:p>
                <a:endParaRPr lang="de-DE" sz="2400" dirty="0"/>
              </a:p>
              <a:p>
                <a:r>
                  <a:rPr lang="de-DE" sz="2400"/>
                  <a:t>The Paasche Price index is a weighted harmonic mean of the relative prices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bSup>
                      </m:den>
                    </m:f>
                  </m:oMath>
                </a14:m>
                <a:r>
                  <a:rPr lang="de-DE" sz="2400" dirty="0"/>
                  <a:t>.</a:t>
                </a:r>
              </a:p>
              <a:p>
                <a:endParaRPr lang="de-DE" sz="2400" dirty="0"/>
              </a:p>
              <a:p>
                <a:r>
                  <a:rPr lang="de-DE" sz="2400"/>
                  <a:t>Usually the Paasche price index is used for the price</a:t>
                </a:r>
              </a:p>
              <a:p>
                <a:r>
                  <a:rPr lang="de-DE" sz="2400"/>
                  <a:t>adjustment for GDP in order to obtain real GDP growth</a:t>
                </a:r>
                <a:endParaRPr lang="de-DE" sz="2400" dirty="0"/>
              </a:p>
              <a:p>
                <a:endParaRPr lang="de-DE" sz="2400" dirty="0"/>
              </a:p>
              <a:p>
                <a:pPr algn="ctr"/>
                <a:r>
                  <a:rPr lang="de-DE" sz="2400" b="1" dirty="0"/>
                  <a:t>→</a:t>
                </a:r>
                <a:r>
                  <a:rPr lang="de-DE" sz="2400" b="1"/>
                  <a:t>	GDP-Deflator</a:t>
                </a:r>
                <a:endParaRPr lang="de-DE" sz="2400" dirty="0"/>
              </a:p>
              <a:p>
                <a:endParaRPr lang="de-DE" sz="2400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" y="562248"/>
                <a:ext cx="9144000" cy="5976664"/>
              </a:xfrm>
              <a:prstGeom prst="rect">
                <a:avLst/>
              </a:prstGeom>
              <a:blipFill>
                <a:blip r:embed="rId2"/>
                <a:stretch>
                  <a:fillRect l="-1000" r="-67" b="-346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hteck 1">
            <a:extLst>
              <a:ext uri="{FF2B5EF4-FFF2-40B4-BE49-F238E27FC236}">
                <a16:creationId xmlns:a16="http://schemas.microsoft.com/office/drawing/2014/main" id="{91B411D7-F049-A987-591A-17585C696456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971027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11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23403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Fundamental problems: Price level measurement</a:t>
            </a:r>
            <a:endParaRPr lang="de-DE" sz="3200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/>
              <p:nvPr/>
            </p:nvSpPr>
            <p:spPr>
              <a:xfrm>
                <a:off x="239204" y="562248"/>
                <a:ext cx="9144000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200"/>
                  <a:t>Substitution effect:	Quantity of consumption or demand in general depends 			on prices.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2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200"/>
                  <a:t>New goods</a:t>
                </a:r>
                <a:endParaRPr lang="de-DE" sz="2200" dirty="0"/>
              </a:p>
              <a:p>
                <a:endParaRPr lang="de-DE" sz="22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200"/>
                  <a:t>Quality change of goods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2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20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𝑃</m:t>
                        </m:r>
                      </m:sup>
                    </m:sSubSup>
                    <m:r>
                      <a:rPr lang="de-DE" sz="2200">
                        <a:latin typeface="Cambria Math" panose="02040503050406030204" pitchFamily="18" charset="0"/>
                      </a:rPr>
                      <m:t>&lt;</m:t>
                    </m:r>
                    <m:sSubSup>
                      <m:sSub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𝐿</m:t>
                        </m:r>
                      </m:sup>
                    </m:sSubSup>
                  </m:oMath>
                </a14:m>
                <a:r>
                  <a:rPr lang="de-DE" sz="2200" dirty="0"/>
                  <a:t> if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bSup>
                      </m:den>
                    </m:f>
                  </m:oMath>
                </a14:m>
                <a:r>
                  <a:rPr lang="de-DE" sz="2200" dirty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bSup>
                      </m:den>
                    </m:f>
                  </m:oMath>
                </a14:m>
                <a:r>
                  <a:rPr lang="de-DE" sz="2200" dirty="0"/>
                  <a:t> </a:t>
                </a:r>
                <a:r>
                  <a:rPr lang="de-DE" sz="2200"/>
                  <a:t>negatively correlated assuming the usual behavior of consumption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200" dirty="0"/>
              </a:p>
              <a:p>
                <a:pPr marL="800100" lvl="1" indent="-342900">
                  <a:buFont typeface="Wingdings" panose="05000000000000000000" pitchFamily="2" charset="2"/>
                  <a:buChar char="Ø"/>
                </a:pPr>
                <a:r>
                  <a:rPr lang="de-DE" sz="2200" b="1"/>
                  <a:t>Laspeyres index overestimates</a:t>
                </a:r>
                <a:r>
                  <a:rPr lang="de-DE" sz="2200"/>
                  <a:t> in general the price level increase</a:t>
                </a:r>
              </a:p>
              <a:p>
                <a:pPr marL="800100" lvl="1" indent="-342900">
                  <a:buFont typeface="Wingdings" panose="05000000000000000000" pitchFamily="2" charset="2"/>
                  <a:buChar char="Ø"/>
                </a:pPr>
                <a:endParaRPr lang="de-DE" sz="2200" dirty="0"/>
              </a:p>
              <a:p>
                <a:pPr marL="800100" lvl="1" indent="-342900">
                  <a:buFont typeface="Wingdings" panose="05000000000000000000" pitchFamily="2" charset="2"/>
                  <a:buChar char="Ø"/>
                </a:pPr>
                <a:r>
                  <a:rPr lang="de-DE" sz="2200" b="1"/>
                  <a:t>Paasche index underestimates </a:t>
                </a:r>
                <a:r>
                  <a:rPr lang="de-DE" sz="2200"/>
                  <a:t>in general the price level increase</a:t>
                </a:r>
                <a:endParaRPr lang="de-DE" sz="2200" dirty="0"/>
              </a:p>
              <a:p>
                <a:pPr lvl="1"/>
                <a:endParaRPr lang="de-DE" sz="2400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204" y="562248"/>
                <a:ext cx="9144000" cy="5976664"/>
              </a:xfrm>
              <a:prstGeom prst="rect">
                <a:avLst/>
              </a:prstGeom>
              <a:blipFill>
                <a:blip r:embed="rId2"/>
                <a:stretch>
                  <a:fillRect l="-733" t="-714" r="-16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hteck 1">
            <a:extLst>
              <a:ext uri="{FF2B5EF4-FFF2-40B4-BE49-F238E27FC236}">
                <a16:creationId xmlns:a16="http://schemas.microsoft.com/office/drawing/2014/main" id="{9395445B-1AFC-A584-5A8F-8F3EC7420E64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969822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12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Fisher Price index</a:t>
            </a:r>
            <a:endParaRPr lang="de-DE" sz="3200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/>
              <p:nvPr/>
            </p:nvSpPr>
            <p:spPr>
              <a:xfrm>
                <a:off x="274320" y="663104"/>
                <a:ext cx="8483600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de-DE" sz="23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23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de-DE" sz="23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de-DE" sz="23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de-DE" sz="2300" i="1">
                            <a:latin typeface="Cambria Math" panose="02040503050406030204" pitchFamily="18" charset="0"/>
                          </a:rPr>
                          <m:t>𝑃</m:t>
                        </m:r>
                      </m:sup>
                    </m:sSubSup>
                  </m:oMath>
                </a14:m>
                <a:r>
                  <a:rPr lang="de-DE" sz="2300" dirty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de-DE" sz="23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Sup>
                          <m:sSubSupPr>
                            <m:ctrlPr>
                              <a:rPr lang="de-DE" sz="23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3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de-DE" sz="23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de-DE" sz="23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de-DE" sz="23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sup>
                        </m:sSubSup>
                        <m:sSubSup>
                          <m:sSubSupPr>
                            <m:ctrlPr>
                              <a:rPr lang="de-DE" sz="23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300" i="1">
                                <a:latin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de-DE" sz="23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de-DE" sz="23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de-DE" sz="23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de-DE" sz="23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p>
                        </m:sSubSup>
                      </m:e>
                    </m:rad>
                  </m:oMath>
                </a14:m>
                <a:endParaRPr lang="de-DE" sz="2300" dirty="0"/>
              </a:p>
              <a:p>
                <a:pPr algn="ctr"/>
                <a:endParaRPr lang="de-DE" sz="23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300"/>
                  <a:t>The Fisher-Index is the geometric mean of </a:t>
                </a:r>
                <a:r>
                  <a:rPr lang="de-DE" sz="2300" err="1"/>
                  <a:t>Laspeyres</a:t>
                </a:r>
                <a:r>
                  <a:rPr lang="de-DE" sz="2300"/>
                  <a:t>- and </a:t>
                </a:r>
                <a:r>
                  <a:rPr lang="de-DE" sz="2300" err="1"/>
                  <a:t>Paasche</a:t>
                </a:r>
                <a:r>
                  <a:rPr lang="de-DE" sz="2300"/>
                  <a:t>-Index.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300"/>
              </a:p>
              <a:p>
                <a:r>
                  <a:rPr lang="de-DE" sz="2300"/>
                  <a:t>Example: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sz="23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23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de-DE" sz="23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de-DE" sz="23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de-DE" sz="2300" i="1">
                            <a:latin typeface="Cambria Math" panose="02040503050406030204" pitchFamily="18" charset="0"/>
                          </a:rPr>
                          <m:t>𝑃</m:t>
                        </m:r>
                      </m:sup>
                    </m:sSubSup>
                  </m:oMath>
                </a14:m>
                <a:r>
                  <a:rPr lang="de-DE" sz="2300" dirty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de-DE" sz="23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de-DE" sz="2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300" i="1">
                                <a:latin typeface="Cambria Math" panose="02040503050406030204" pitchFamily="18" charset="0"/>
                              </a:rPr>
                              <m:t>223</m:t>
                            </m:r>
                          </m:num>
                          <m:den>
                            <m:r>
                              <a:rPr lang="de-DE" sz="2300">
                                <a:latin typeface="Cambria Math" panose="02040503050406030204" pitchFamily="18" charset="0"/>
                              </a:rPr>
                              <m:t>227</m:t>
                            </m:r>
                          </m:den>
                        </m:f>
                        <m:r>
                          <a:rPr lang="de-DE" sz="2300" i="1">
                            <a:latin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de-DE" sz="2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300" i="1">
                                <a:latin typeface="Cambria Math" panose="02040503050406030204" pitchFamily="18" charset="0"/>
                              </a:rPr>
                              <m:t>270</m:t>
                            </m:r>
                          </m:num>
                          <m:den>
                            <m:r>
                              <a:rPr lang="de-DE" sz="2300">
                                <a:latin typeface="Cambria Math" panose="02040503050406030204" pitchFamily="18" charset="0"/>
                              </a:rPr>
                              <m:t>210</m:t>
                            </m:r>
                          </m:den>
                        </m:f>
                      </m:e>
                    </m:rad>
                    <m:r>
                      <a:rPr lang="de-DE" sz="23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de-DE" sz="23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de-DE" sz="2300">
                            <a:latin typeface="Cambria Math" panose="02040503050406030204" pitchFamily="18" charset="0"/>
                          </a:rPr>
                          <m:t>0,982</m:t>
                        </m:r>
                        <m:r>
                          <a:rPr lang="de-DE" sz="23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de-DE" sz="2300">
                            <a:latin typeface="Cambria Math" panose="02040503050406030204" pitchFamily="18" charset="0"/>
                          </a:rPr>
                          <m:t>1,286</m:t>
                        </m:r>
                      </m:e>
                    </m:rad>
                    <m:r>
                      <a:rPr lang="de-DE" sz="2300" i="1">
                        <a:latin typeface="Cambria Math" panose="02040503050406030204" pitchFamily="18" charset="0"/>
                      </a:rPr>
                      <m:t>=1,263</m:t>
                    </m:r>
                  </m:oMath>
                </a14:m>
                <a:endParaRPr lang="de-DE" sz="2300" dirty="0"/>
              </a:p>
              <a:p>
                <a:endParaRPr lang="de-DE" sz="2300"/>
              </a:p>
              <a:p>
                <a:endParaRPr lang="de-DE" sz="230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300"/>
                  <a:t>The Fisher-Index is used for the price adjustment of GDP in the USA</a:t>
                </a:r>
              </a:p>
              <a:p>
                <a:pPr marL="800100" lvl="1" indent="-342900">
                  <a:buFont typeface="Wingdings" panose="05000000000000000000" pitchFamily="2" charset="2"/>
                  <a:buChar char="Ø"/>
                </a:pPr>
                <a:endParaRPr lang="de-DE" sz="2300"/>
              </a:p>
              <a:p>
                <a:pPr marL="800100" lvl="1" indent="-342900">
                  <a:buFont typeface="Wingdings" panose="05000000000000000000" pitchFamily="2" charset="2"/>
                  <a:buChar char="Ø"/>
                </a:pPr>
                <a:r>
                  <a:rPr lang="de-DE" sz="2300"/>
                  <a:t>In general, one has to be careful to compare real variables (i.e. economic growth) if different methods of price adjustement are used!</a:t>
                </a:r>
              </a:p>
              <a:p>
                <a:endParaRPr lang="de-DE" sz="2300" dirty="0"/>
              </a:p>
              <a:p>
                <a:endParaRPr lang="de-DE" sz="2300" dirty="0"/>
              </a:p>
              <a:p>
                <a:endParaRPr lang="de-DE" sz="2300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" y="663104"/>
                <a:ext cx="8483600" cy="5976664"/>
              </a:xfrm>
              <a:prstGeom prst="rect">
                <a:avLst/>
              </a:prstGeom>
              <a:blipFill>
                <a:blip r:embed="rId2"/>
                <a:stretch>
                  <a:fillRect l="-1006" r="-79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hteck 1">
            <a:extLst>
              <a:ext uri="{FF2B5EF4-FFF2-40B4-BE49-F238E27FC236}">
                <a16:creationId xmlns:a16="http://schemas.microsoft.com/office/drawing/2014/main" id="{B6555CE4-2034-EA5E-38E3-80AA9365226E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899192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13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Chain-index</a:t>
            </a:r>
            <a:endParaRPr lang="de-DE" sz="3200" baseline="30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8009919-2B09-4622-80B2-91B66293ECB9}"/>
              </a:ext>
            </a:extLst>
          </p:cNvPr>
          <p:cNvSpPr txBox="1"/>
          <p:nvPr/>
        </p:nvSpPr>
        <p:spPr>
          <a:xfrm>
            <a:off x="0" y="595219"/>
            <a:ext cx="9144000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/>
              <a:t>Until now, we always used a base year t</a:t>
            </a:r>
            <a:r>
              <a:rPr lang="de-DE" sz="2000" dirty="0"/>
              <a:t>=0 </a:t>
            </a:r>
            <a:r>
              <a:rPr lang="de-DE" sz="2000"/>
              <a:t>→ thus, we reset the base year usually every 5 years (i.e. consumer price index cpi)</a:t>
            </a:r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/>
              <a:t>Problem: economic behaviour is changing over time. If the base year is to far behind in history, the calculation does not reflect the current situation in the right way.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b="1"/>
              <a:t>This problem is tackled via a chain index:</a:t>
            </a:r>
            <a:endParaRPr lang="de-DE" sz="2000" dirty="0"/>
          </a:p>
          <a:p>
            <a:endParaRPr lang="de-DE" sz="20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de-DE" sz="2000"/>
              <a:t>→ </a:t>
            </a:r>
            <a:r>
              <a:rPr lang="de-DE" sz="2000" b="1"/>
              <a:t>real GDP </a:t>
            </a:r>
            <a:r>
              <a:rPr lang="de-DE" sz="2000"/>
              <a:t>is calculated by multiplying the current produced quantities with the prices of the former period.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de-DE" sz="2000"/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000"/>
              <a:t>Reducing the substitution effects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de-DE" sz="2000"/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000"/>
              <a:t>With a fixed base year, every time the base year is adjusted all growth rates in history has to be changed → the time series is not stable</a:t>
            </a:r>
            <a:endParaRPr lang="de-DE" sz="2000" dirty="0"/>
          </a:p>
          <a:p>
            <a:endParaRPr lang="de-DE" sz="2400" dirty="0"/>
          </a:p>
          <a:p>
            <a:endParaRPr lang="de-DE" sz="24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35702103-63E4-A47A-6609-2153761F8B75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273543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14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Nominal and real GDP − GDP-Deflator</a:t>
            </a:r>
            <a:endParaRPr lang="de-DE" sz="3200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/>
              <p:nvPr/>
            </p:nvSpPr>
            <p:spPr>
              <a:xfrm>
                <a:off x="1524000" y="764704"/>
                <a:ext cx="9144000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de-DE" sz="2400"/>
                  <a:t>The GDP-Deflator is defined as an Paasche-Chainindex</a:t>
                </a:r>
                <a:endParaRPr lang="de-DE" sz="2400" dirty="0"/>
              </a:p>
              <a:p>
                <a:endParaRPr lang="de-DE" sz="2400" dirty="0"/>
              </a:p>
              <a:p>
                <a:endParaRPr lang="de-DE" sz="2400"/>
              </a:p>
              <a:p>
                <a:endParaRPr lang="de-DE" sz="2400"/>
              </a:p>
              <a:p>
                <a:endParaRPr lang="de-DE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𝐵𝐼𝑃</m:t>
                          </m:r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𝐷𝑒𝑓𝑙𝑎𝑡𝑜𝑟</m:t>
                          </m:r>
                        </m:e>
                        <m:sub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de-DE" sz="24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𝐵𝐼𝑃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𝑛𝑜𝑚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𝐵𝐼𝑃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𝑟𝑒𝑎𝑙</m:t>
                              </m:r>
                            </m:sup>
                          </m:sSubSup>
                        </m:den>
                      </m:f>
                      <m:r>
                        <a:rPr lang="de-DE" sz="2400" b="0" i="1" smtClean="0">
                          <a:latin typeface="Cambria Math" panose="02040503050406030204" pitchFamily="18" charset="0"/>
                        </a:rPr>
                        <m:t>100</m:t>
                      </m:r>
                      <m:r>
                        <a:rPr lang="de-DE" sz="24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𝐵𝐼𝑃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𝑛𝑜𝑚</m:t>
                              </m:r>
                            </m:sup>
                          </m:sSubSup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𝐼𝑛𝑑𝑒𝑥</m:t>
                          </m:r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Sup>
                            <m:sSubSupPr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𝐵𝐼𝑃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𝑟𝑒𝑎𝑙</m:t>
                              </m:r>
                            </m:sup>
                          </m:sSubSup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𝐼𝑛𝑑𝑒𝑥</m:t>
                          </m:r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de-DE" sz="2400" i="1">
                          <a:latin typeface="Cambria Math" panose="02040503050406030204" pitchFamily="18" charset="0"/>
                        </a:rPr>
                        <m:t>100</m:t>
                      </m:r>
                    </m:oMath>
                  </m:oMathPara>
                </a14:m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764704"/>
                <a:ext cx="9144000" cy="5976664"/>
              </a:xfrm>
              <a:prstGeom prst="rect">
                <a:avLst/>
              </a:prstGeom>
              <a:blipFill>
                <a:blip r:embed="rId2"/>
                <a:stretch>
                  <a:fillRect l="-1000" t="-81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hteck 1">
            <a:extLst>
              <a:ext uri="{FF2B5EF4-FFF2-40B4-BE49-F238E27FC236}">
                <a16:creationId xmlns:a16="http://schemas.microsoft.com/office/drawing/2014/main" id="{8AD1650D-5819-4EF3-9665-F8F7609E2E63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566586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15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22599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Nominal and real GDP − GDP-Deflator</a:t>
            </a:r>
            <a:endParaRPr lang="de-DE" sz="3200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/>
              <p:nvPr/>
            </p:nvSpPr>
            <p:spPr>
              <a:xfrm>
                <a:off x="152400" y="574899"/>
                <a:ext cx="9144000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de-DE" sz="2000" b="1"/>
                  <a:t>Nominal GDP(</a:t>
                </a:r>
                <a:r>
                  <a:rPr lang="de-DE" sz="2000" b="1" dirty="0"/>
                  <a:t>Index)</a:t>
                </a:r>
              </a:p>
              <a:p>
                <a:endParaRPr lang="de-DE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de-DE" sz="20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sz="2000" b="0" i="1" smtClean="0">
                              <a:latin typeface="Cambria Math" panose="02040503050406030204" pitchFamily="18" charset="0"/>
                            </a:rPr>
                            <m:t>𝐺𝐷𝑃</m:t>
                          </m:r>
                        </m:e>
                        <m:sub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𝑛𝑜𝑚</m:t>
                          </m:r>
                        </m:sup>
                      </m:sSubSup>
                      <m:r>
                        <a:rPr lang="de-DE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𝐼𝑛𝑑𝑒𝑥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000" b="0" i="1" smtClean="0">
                              <a:latin typeface="Cambria Math" panose="02040503050406030204" pitchFamily="18" charset="0"/>
                            </a:rPr>
                            <m:t>𝑄𝑢𝑎𝑛𝑡𝑖𝑡𝑦</m:t>
                          </m:r>
                          <m:d>
                            <m:d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𝑃𝑟𝑖𝑐𝑒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𝑄𝑢𝑎𝑛𝑡𝑖𝑡𝑦</m:t>
                          </m:r>
                          <m:d>
                            <m:d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𝑃𝑟𝑖𝑐𝑒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(0)</m:t>
                          </m:r>
                        </m:den>
                      </m:f>
                      <m:r>
                        <a:rPr lang="de-DE" sz="2000" i="1">
                          <a:latin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de-DE" sz="2000" dirty="0"/>
              </a:p>
              <a:p>
                <a:endParaRPr lang="de-DE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𝐺𝐷𝑃</m:t>
                          </m:r>
                        </m:e>
                        <m:sub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𝑛𝑜𝑚</m:t>
                          </m:r>
                        </m:sup>
                      </m:sSubSup>
                      <m:r>
                        <a:rPr lang="de-DE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𝐼𝑛𝑑𝑒𝑥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bSup>
                            </m:e>
                          </m:nary>
                        </m:den>
                      </m:f>
                      <m:r>
                        <a:rPr lang="de-DE" sz="2000" i="1">
                          <a:latin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de-DE" sz="2000" dirty="0"/>
              </a:p>
              <a:p>
                <a:endParaRPr lang="de-DE" sz="2000" dirty="0"/>
              </a:p>
              <a:p>
                <a:endParaRPr lang="de-DE" sz="2000" dirty="0"/>
              </a:p>
              <a:p>
                <a:pPr algn="ctr"/>
                <a:r>
                  <a:rPr lang="de-DE" sz="2000" b="1"/>
                  <a:t>Real GDP(</a:t>
                </a:r>
                <a:r>
                  <a:rPr lang="de-DE" sz="2000" b="1" dirty="0"/>
                  <a:t>Index)</a:t>
                </a:r>
              </a:p>
              <a:p>
                <a:endParaRPr lang="de-DE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de-DE" sz="20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𝐺𝐷𝑃</m:t>
                          </m:r>
                        </m:e>
                        <m:sub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𝑟𝑒𝑎𝑙</m:t>
                          </m:r>
                        </m:sup>
                      </m:sSubSup>
                      <m:r>
                        <a:rPr lang="de-DE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𝐼𝑛𝑑𝑒𝑥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𝑄𝑢𝑎𝑛𝑡𝑖𝑡𝑦</m:t>
                          </m:r>
                          <m:d>
                            <m:d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𝑃𝑟𝑖𝑐𝑒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−1)</m:t>
                          </m:r>
                        </m:num>
                        <m:den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𝑄𝑢𝑎𝑛𝑡𝑖𝑡𝑦</m:t>
                          </m:r>
                          <m:d>
                            <m:d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𝑃𝑟𝑖𝑐𝑒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  <m:r>
                        <a:rPr lang="de-DE" sz="2000" i="1">
                          <a:latin typeface="Cambria Math" panose="02040503050406030204" pitchFamily="18" charset="0"/>
                        </a:rPr>
                        <m:t>∙</m:t>
                      </m:r>
                      <m:sSubSup>
                        <m:sSubSup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𝐺𝐷𝑃</m:t>
                          </m:r>
                        </m:e>
                        <m:sub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𝑟𝑒𝑎𝑙</m:t>
                          </m:r>
                        </m:sup>
                      </m:sSubSup>
                      <m:r>
                        <a:rPr lang="de-DE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𝐼𝑛𝑑𝑒𝑥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sz="2000" dirty="0"/>
              </a:p>
              <a:p>
                <a:endParaRPr lang="de-DE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𝐺𝐷𝑃</m:t>
                          </m:r>
                        </m:e>
                        <m:sub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𝑟𝑒𝑎𝑙</m:t>
                          </m:r>
                        </m:sup>
                      </m:sSubSup>
                      <m:r>
                        <a:rPr lang="de-DE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𝐼𝑛𝑑𝑒𝑥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</m:e>
                          </m:nary>
                        </m:den>
                      </m:f>
                      <m:r>
                        <a:rPr lang="de-DE" sz="2000" i="1">
                          <a:latin typeface="Cambria Math" panose="02040503050406030204" pitchFamily="18" charset="0"/>
                        </a:rPr>
                        <m:t>∙</m:t>
                      </m:r>
                      <m:sSubSup>
                        <m:sSubSup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𝐺𝐷𝑃</m:t>
                          </m:r>
                        </m:e>
                        <m:sub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𝑟𝑒𝑎𝑙</m:t>
                          </m:r>
                        </m:sup>
                      </m:sSubSup>
                      <m:r>
                        <a:rPr lang="de-DE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𝐼𝑛𝑑𝑒𝑥</m:t>
                      </m:r>
                      <m:r>
                        <a:rPr lang="de-DE" sz="20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sz="20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574899"/>
                <a:ext cx="9144000" cy="5976664"/>
              </a:xfrm>
              <a:prstGeom prst="rect">
                <a:avLst/>
              </a:prstGeom>
              <a:blipFill>
                <a:blip r:embed="rId2"/>
                <a:stretch>
                  <a:fillRect t="-51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hteck 1">
            <a:extLst>
              <a:ext uri="{FF2B5EF4-FFF2-40B4-BE49-F238E27FC236}">
                <a16:creationId xmlns:a16="http://schemas.microsoft.com/office/drawing/2014/main" id="{3DC218F8-28F7-19AB-8135-9641E5494D59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74823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16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GDP-Deflator</a:t>
            </a:r>
            <a:endParaRPr lang="de-DE" sz="3200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/>
              <p:nvPr/>
            </p:nvSpPr>
            <p:spPr>
              <a:xfrm>
                <a:off x="1524000" y="764704"/>
                <a:ext cx="9144000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endParaRPr lang="de-DE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𝐺𝐷𝑃</m:t>
                          </m:r>
                        </m:e>
                        <m:sub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de-DE" sz="2000" b="0" i="1" smtClean="0">
                              <a:latin typeface="Cambria Math" panose="02040503050406030204" pitchFamily="18" charset="0"/>
                            </a:rPr>
                            <m:t>𝑑𝑒𝑓𝑙𝑎𝑡𝑜𝑟</m:t>
                          </m:r>
                        </m:sup>
                      </m:sSubSup>
                      <m:r>
                        <a:rPr lang="de-DE" sz="20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de-DE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𝐺𝐷𝑃</m:t>
                              </m:r>
                            </m:e>
                            <m:sub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𝑛𝑜𝑚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𝐺𝐷𝑃</m:t>
                              </m:r>
                            </m:e>
                            <m:sub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𝑟𝑒𝑎𝑙</m:t>
                              </m:r>
                            </m:sup>
                          </m:sSubSup>
                        </m:den>
                      </m:f>
                      <m:r>
                        <a:rPr lang="de-DE" sz="2000" i="1">
                          <a:latin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p>
                                  </m:sSubSup>
                                  <m:sSubSup>
                                    <m:sSubSupPr>
                                      <m:ctrlP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p>
                                  </m:sSubSup>
                                </m:e>
                              </m:nary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p>
                                  </m:sSubSup>
                                  <m:sSubSup>
                                    <m:sSubSupPr>
                                      <m:ctrlP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p>
                                  </m:sSubSup>
                                </m:e>
                              </m:nary>
                            </m:den>
                          </m:f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∙100</m:t>
                          </m:r>
                        </m:num>
                        <m:den>
                          <m:f>
                            <m:f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bSup>
                                  <m:sSubSup>
                                    <m:sSubSupPr>
                                      <m:ctrlP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p>
                                  </m:sSubSup>
                                </m:e>
                              </m:nary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bSup>
                                  <m:sSubSup>
                                    <m:sSubSupPr>
                                      <m:ctrlP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de-DE" sz="20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bSup>
                                </m:e>
                              </m:nary>
                            </m:den>
                          </m:f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∙</m:t>
                          </m:r>
                          <m:sSubSup>
                            <m:sSubSup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𝐺𝐷𝑃</m:t>
                              </m:r>
                            </m:e>
                            <m:sub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  <m:sup>
                              <m:r>
                                <a:rPr lang="de-DE" sz="2000" i="1">
                                  <a:latin typeface="Cambria Math" panose="02040503050406030204" pitchFamily="18" charset="0"/>
                                </a:rPr>
                                <m:t>𝑟𝑒𝑎𝑙</m:t>
                              </m:r>
                            </m:sup>
                          </m:sSubSup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𝐼𝑛𝑑𝑒𝑥</m:t>
                          </m:r>
                          <m:r>
                            <a:rPr lang="de-DE" sz="20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de-DE" sz="2000" i="1">
                          <a:latin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de-DE" sz="2000" dirty="0"/>
              </a:p>
              <a:p>
                <a:endParaRPr lang="de-DE" sz="2000" dirty="0"/>
              </a:p>
              <a:p>
                <a:endParaRPr lang="de-DE" sz="20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764704"/>
                <a:ext cx="9144000" cy="5976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hteck 1">
            <a:extLst>
              <a:ext uri="{FF2B5EF4-FFF2-40B4-BE49-F238E27FC236}">
                <a16:creationId xmlns:a16="http://schemas.microsoft.com/office/drawing/2014/main" id="{C83F524A-3C29-0110-4C62-C4DC47AEC8AA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436716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17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Example GDP-Deflator</a:t>
            </a:r>
          </a:p>
          <a:p>
            <a:pPr algn="ctr"/>
            <a:endParaRPr lang="de-DE" sz="3200" baseline="300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A4650E4-AE6C-4B4E-837A-04C6C56BDCC3}"/>
              </a:ext>
            </a:extLst>
          </p:cNvPr>
          <p:cNvSpPr txBox="1"/>
          <p:nvPr/>
        </p:nvSpPr>
        <p:spPr>
          <a:xfrm>
            <a:off x="353184" y="3054142"/>
            <a:ext cx="52950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Calculate the growth rate of GDP-Deflator 2019-2021</a:t>
            </a:r>
          </a:p>
          <a:p>
            <a:r>
              <a:rPr lang="de-DE"/>
              <a:t>Calculate the average growth rate of GDP-Deflator p.a.</a:t>
            </a:r>
            <a:endParaRPr lang="de-DE" dirty="0"/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5F7CF36D-2EA4-0233-4EA8-E1A98404B5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193767"/>
              </p:ext>
            </p:extLst>
          </p:nvPr>
        </p:nvGraphicFramePr>
        <p:xfrm>
          <a:off x="467360" y="764704"/>
          <a:ext cx="6605267" cy="2155986"/>
        </p:xfrm>
        <a:graphic>
          <a:graphicData uri="http://schemas.openxmlformats.org/drawingml/2006/table">
            <a:tbl>
              <a:tblPr/>
              <a:tblGrid>
                <a:gridCol w="503792">
                  <a:extLst>
                    <a:ext uri="{9D8B030D-6E8A-4147-A177-3AD203B41FA5}">
                      <a16:colId xmlns:a16="http://schemas.microsoft.com/office/drawing/2014/main" val="1076992922"/>
                    </a:ext>
                  </a:extLst>
                </a:gridCol>
                <a:gridCol w="419826">
                  <a:extLst>
                    <a:ext uri="{9D8B030D-6E8A-4147-A177-3AD203B41FA5}">
                      <a16:colId xmlns:a16="http://schemas.microsoft.com/office/drawing/2014/main" val="2212144905"/>
                    </a:ext>
                  </a:extLst>
                </a:gridCol>
                <a:gridCol w="419826">
                  <a:extLst>
                    <a:ext uri="{9D8B030D-6E8A-4147-A177-3AD203B41FA5}">
                      <a16:colId xmlns:a16="http://schemas.microsoft.com/office/drawing/2014/main" val="1314287618"/>
                    </a:ext>
                  </a:extLst>
                </a:gridCol>
                <a:gridCol w="419826">
                  <a:extLst>
                    <a:ext uri="{9D8B030D-6E8A-4147-A177-3AD203B41FA5}">
                      <a16:colId xmlns:a16="http://schemas.microsoft.com/office/drawing/2014/main" val="3206167527"/>
                    </a:ext>
                  </a:extLst>
                </a:gridCol>
                <a:gridCol w="419826">
                  <a:extLst>
                    <a:ext uri="{9D8B030D-6E8A-4147-A177-3AD203B41FA5}">
                      <a16:colId xmlns:a16="http://schemas.microsoft.com/office/drawing/2014/main" val="12312073"/>
                    </a:ext>
                  </a:extLst>
                </a:gridCol>
                <a:gridCol w="419826">
                  <a:extLst>
                    <a:ext uri="{9D8B030D-6E8A-4147-A177-3AD203B41FA5}">
                      <a16:colId xmlns:a16="http://schemas.microsoft.com/office/drawing/2014/main" val="1559509878"/>
                    </a:ext>
                  </a:extLst>
                </a:gridCol>
                <a:gridCol w="419826">
                  <a:extLst>
                    <a:ext uri="{9D8B030D-6E8A-4147-A177-3AD203B41FA5}">
                      <a16:colId xmlns:a16="http://schemas.microsoft.com/office/drawing/2014/main" val="2350171675"/>
                    </a:ext>
                  </a:extLst>
                </a:gridCol>
                <a:gridCol w="419826">
                  <a:extLst>
                    <a:ext uri="{9D8B030D-6E8A-4147-A177-3AD203B41FA5}">
                      <a16:colId xmlns:a16="http://schemas.microsoft.com/office/drawing/2014/main" val="1718640212"/>
                    </a:ext>
                  </a:extLst>
                </a:gridCol>
                <a:gridCol w="419826">
                  <a:extLst>
                    <a:ext uri="{9D8B030D-6E8A-4147-A177-3AD203B41FA5}">
                      <a16:colId xmlns:a16="http://schemas.microsoft.com/office/drawing/2014/main" val="4195049525"/>
                    </a:ext>
                  </a:extLst>
                </a:gridCol>
                <a:gridCol w="419826">
                  <a:extLst>
                    <a:ext uri="{9D8B030D-6E8A-4147-A177-3AD203B41FA5}">
                      <a16:colId xmlns:a16="http://schemas.microsoft.com/office/drawing/2014/main" val="1284980738"/>
                    </a:ext>
                  </a:extLst>
                </a:gridCol>
                <a:gridCol w="419826">
                  <a:extLst>
                    <a:ext uri="{9D8B030D-6E8A-4147-A177-3AD203B41FA5}">
                      <a16:colId xmlns:a16="http://schemas.microsoft.com/office/drawing/2014/main" val="1065249125"/>
                    </a:ext>
                  </a:extLst>
                </a:gridCol>
                <a:gridCol w="634405">
                  <a:extLst>
                    <a:ext uri="{9D8B030D-6E8A-4147-A177-3AD203B41FA5}">
                      <a16:colId xmlns:a16="http://schemas.microsoft.com/office/drawing/2014/main" val="1677399188"/>
                    </a:ext>
                  </a:extLst>
                </a:gridCol>
                <a:gridCol w="634405">
                  <a:extLst>
                    <a:ext uri="{9D8B030D-6E8A-4147-A177-3AD203B41FA5}">
                      <a16:colId xmlns:a16="http://schemas.microsoft.com/office/drawing/2014/main" val="1848182126"/>
                    </a:ext>
                  </a:extLst>
                </a:gridCol>
                <a:gridCol w="634405">
                  <a:extLst>
                    <a:ext uri="{9D8B030D-6E8A-4147-A177-3AD203B41FA5}">
                      <a16:colId xmlns:a16="http://schemas.microsoft.com/office/drawing/2014/main" val="4010986317"/>
                    </a:ext>
                  </a:extLst>
                </a:gridCol>
              </a:tblGrid>
              <a:tr h="767806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Private </a:t>
                      </a:r>
                      <a:r>
                        <a:rPr lang="de-D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Consumption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Government Consumption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Gross Investment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Exports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Nominal GDP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 GDP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GDP Defla- tor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461203"/>
                  </a:ext>
                </a:extLst>
              </a:tr>
              <a:tr h="277636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4861312"/>
                  </a:ext>
                </a:extLst>
              </a:tr>
              <a:tr h="277636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2739432"/>
                  </a:ext>
                </a:extLst>
              </a:tr>
              <a:tr h="277636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011244"/>
                  </a:ext>
                </a:extLst>
              </a:tr>
              <a:tr h="277636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893244"/>
                  </a:ext>
                </a:extLst>
              </a:tr>
              <a:tr h="277636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1084102"/>
                  </a:ext>
                </a:extLst>
              </a:tr>
            </a:tbl>
          </a:graphicData>
        </a:graphic>
      </p:graphicFrame>
      <p:sp>
        <p:nvSpPr>
          <p:cNvPr id="2" name="Rechteck 1">
            <a:extLst>
              <a:ext uri="{FF2B5EF4-FFF2-40B4-BE49-F238E27FC236}">
                <a16:creationId xmlns:a16="http://schemas.microsoft.com/office/drawing/2014/main" id="{A23009D3-3326-6F84-6B4B-F6A7A5E8CC8E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167564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2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Example</a:t>
            </a:r>
            <a:endParaRPr lang="de-DE" sz="3200" baseline="30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8009919-2B09-4622-80B2-91B66293ECB9}"/>
              </a:ext>
            </a:extLst>
          </p:cNvPr>
          <p:cNvSpPr txBox="1"/>
          <p:nvPr/>
        </p:nvSpPr>
        <p:spPr>
          <a:xfrm>
            <a:off x="1524000" y="611035"/>
            <a:ext cx="9144000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2000"/>
              <a:t>Change in the price level of consumption</a:t>
            </a:r>
            <a:endParaRPr lang="de-DE" sz="2000" dirty="0"/>
          </a:p>
          <a:p>
            <a:pPr algn="ctr"/>
            <a:endParaRPr lang="de-DE" sz="2000" dirty="0"/>
          </a:p>
          <a:p>
            <a:pPr algn="ctr"/>
            <a:endParaRPr lang="de-DE" sz="2000" dirty="0"/>
          </a:p>
          <a:p>
            <a:endParaRPr lang="de-DE" sz="2000" dirty="0"/>
          </a:p>
          <a:p>
            <a:endParaRPr lang="de-DE" sz="2000" dirty="0"/>
          </a:p>
          <a:p>
            <a:endParaRPr lang="de-DE" sz="2000" dirty="0"/>
          </a:p>
          <a:p>
            <a:endParaRPr lang="de-DE" sz="2000" dirty="0"/>
          </a:p>
          <a:p>
            <a:endParaRPr lang="de-DE" sz="2000"/>
          </a:p>
          <a:p>
            <a:endParaRPr lang="de-DE" sz="2000"/>
          </a:p>
          <a:p>
            <a:r>
              <a:rPr lang="de-DE" sz="2000"/>
              <a:t>Calculate the average price of 2015 and 2016</a:t>
            </a:r>
          </a:p>
          <a:p>
            <a:endParaRPr lang="de-DE" sz="2000"/>
          </a:p>
          <a:p>
            <a:r>
              <a:rPr lang="de-DE" sz="2000"/>
              <a:t>Calculate the total consumption in 2015 and 2016</a:t>
            </a:r>
          </a:p>
          <a:p>
            <a:endParaRPr lang="de-DE" sz="2000"/>
          </a:p>
          <a:p>
            <a:r>
              <a:rPr lang="de-DE" sz="2000"/>
              <a:t>Do the changes of these numbers represent the change in price level?</a:t>
            </a:r>
            <a:endParaRPr lang="de-DE" sz="2000" dirty="0"/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B185B37-7906-4633-B149-3304B1DAA841}"/>
              </a:ext>
            </a:extLst>
          </p:cNvPr>
          <p:cNvGraphicFramePr>
            <a:graphicFrameLocks noGrp="1"/>
          </p:cNvGraphicFramePr>
          <p:nvPr/>
        </p:nvGraphicFramePr>
        <p:xfrm>
          <a:off x="2624666" y="1397000"/>
          <a:ext cx="705273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7533">
                  <a:extLst>
                    <a:ext uri="{9D8B030D-6E8A-4147-A177-3AD203B41FA5}">
                      <a16:colId xmlns:a16="http://schemas.microsoft.com/office/drawing/2014/main" val="2183654859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2294380705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398820922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67782374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211790505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2531882493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33878299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/>
                        <a:t>Cinema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Book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/>
                        <a:t>Jeans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168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Price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Quantity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Price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Quantity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Price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Quantity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351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2015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5460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2016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43577275"/>
                  </a:ext>
                </a:extLst>
              </a:tr>
            </a:tbl>
          </a:graphicData>
        </a:graphic>
      </p:graphicFrame>
      <p:sp>
        <p:nvSpPr>
          <p:cNvPr id="6" name="Rechteck 5">
            <a:extLst>
              <a:ext uri="{FF2B5EF4-FFF2-40B4-BE49-F238E27FC236}">
                <a16:creationId xmlns:a16="http://schemas.microsoft.com/office/drawing/2014/main" id="{35A32A88-3EE4-F35B-E22A-E4D041E0E785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14280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3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Example</a:t>
            </a:r>
            <a:endParaRPr lang="de-DE" sz="3200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/>
              <p:nvPr/>
            </p:nvSpPr>
            <p:spPr>
              <a:xfrm>
                <a:off x="423334" y="661835"/>
                <a:ext cx="9144000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de-DE" sz="2000"/>
                  <a:t>Change in the price level of consumption</a:t>
                </a:r>
                <a:endParaRPr lang="de-DE" sz="2000" dirty="0"/>
              </a:p>
              <a:p>
                <a:pPr algn="ctr"/>
                <a:endParaRPr lang="de-DE" sz="2000" dirty="0"/>
              </a:p>
              <a:p>
                <a:pPr algn="ctr"/>
                <a:endParaRPr lang="de-DE" sz="2000" dirty="0"/>
              </a:p>
              <a:p>
                <a:endParaRPr lang="de-DE" sz="2000" dirty="0"/>
              </a:p>
              <a:p>
                <a:endParaRPr lang="de-DE" sz="2000" dirty="0"/>
              </a:p>
              <a:p>
                <a:endParaRPr lang="de-DE" sz="2000" dirty="0"/>
              </a:p>
              <a:p>
                <a:endParaRPr lang="de-DE" sz="2000" dirty="0"/>
              </a:p>
              <a:p>
                <a:endParaRPr lang="de-DE" sz="2000" dirty="0"/>
              </a:p>
              <a:p>
                <a:r>
                  <a:rPr lang="de-DE" sz="2000"/>
                  <a:t>Average price:</a:t>
                </a:r>
                <a:r>
                  <a:rPr lang="de-DE" sz="2000" dirty="0"/>
                  <a:t>	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2015</m:t>
                        </m:r>
                      </m:e>
                    </m:d>
                    <m:r>
                      <a:rPr lang="de-DE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11+10+33</m:t>
                        </m:r>
                      </m:num>
                      <m:den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de-DE" sz="2000" i="1">
                        <a:latin typeface="Cambria Math" panose="02040503050406030204" pitchFamily="18" charset="0"/>
                      </a:rPr>
                      <m:t>=18,0</m:t>
                    </m:r>
                  </m:oMath>
                </a14:m>
                <a:endParaRPr lang="de-DE" sz="2000" dirty="0"/>
              </a:p>
              <a:p>
                <a:r>
                  <a:rPr lang="de-DE" sz="2000" dirty="0"/>
                  <a:t>			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2016</m:t>
                        </m:r>
                      </m:e>
                    </m:d>
                    <m:r>
                      <a:rPr lang="de-DE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8+18+29</m:t>
                        </m:r>
                      </m:num>
                      <m:den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de-DE" sz="2000" i="1">
                        <a:latin typeface="Cambria Math" panose="02040503050406030204" pitchFamily="18" charset="0"/>
                      </a:rPr>
                      <m:t>=18,</m:t>
                    </m:r>
                    <m:acc>
                      <m:accPr>
                        <m:chr m:val="̅"/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acc>
                  </m:oMath>
                </a14:m>
                <a:endParaRPr lang="de-DE" sz="2000" dirty="0"/>
              </a:p>
              <a:p>
                <a:r>
                  <a:rPr lang="de-DE" sz="2000" dirty="0"/>
                  <a:t>→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18,</m:t>
                        </m:r>
                        <m:acc>
                          <m:accPr>
                            <m:chr m:val="̅"/>
                            <m:ctrlPr>
                              <a:rPr lang="de-DE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de-DE" sz="2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acc>
                      </m:num>
                      <m:den>
                        <m:r>
                          <a:rPr lang="de-DE" sz="2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de-DE" sz="2000">
                        <a:latin typeface="Cambria Math" panose="02040503050406030204" pitchFamily="18" charset="0"/>
                      </a:rPr>
                      <m:t>=1,019</m:t>
                    </m:r>
                  </m:oMath>
                </a14:m>
                <a:r>
                  <a:rPr lang="de-DE" sz="2000" dirty="0"/>
                  <a:t>	 </a:t>
                </a:r>
                <a:r>
                  <a:rPr lang="de-DE" sz="2000"/>
                  <a:t>→ 1,9% change in price level for consumption ?</a:t>
                </a:r>
                <a:endParaRPr lang="de-DE" sz="2000" dirty="0"/>
              </a:p>
              <a:p>
                <a:endParaRPr lang="de-DE" sz="2000" dirty="0"/>
              </a:p>
              <a:p>
                <a:r>
                  <a:rPr lang="de-DE" sz="2000"/>
                  <a:t>Total consumption: </a:t>
                </a:r>
                <a:r>
                  <a:rPr lang="de-DE" sz="2000" dirty="0"/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2000">
                        <a:latin typeface="Cambria Math" panose="02040503050406030204" pitchFamily="18" charset="0"/>
                      </a:rPr>
                      <m:t>K</m:t>
                    </m:r>
                    <m:d>
                      <m:d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2015</m:t>
                        </m:r>
                      </m:e>
                    </m:d>
                    <m:r>
                      <a:rPr lang="de-DE" sz="2000" i="1">
                        <a:latin typeface="Cambria Math" panose="02040503050406030204" pitchFamily="18" charset="0"/>
                      </a:rPr>
                      <m:t>=11∙4+10∙10+33∙2=210</m:t>
                    </m:r>
                  </m:oMath>
                </a14:m>
                <a:endParaRPr lang="de-DE" sz="2000" dirty="0"/>
              </a:p>
              <a:p>
                <a:r>
                  <a:rPr lang="de-DE" sz="2000" dirty="0"/>
                  <a:t>		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2000">
                        <a:latin typeface="Cambria Math" panose="02040503050406030204" pitchFamily="18" charset="0"/>
                      </a:rPr>
                      <m:t>K</m:t>
                    </m:r>
                    <m:d>
                      <m:d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2016</m:t>
                        </m:r>
                      </m:e>
                    </m:d>
                    <m:r>
                      <a:rPr lang="de-DE" sz="2000" i="1">
                        <a:latin typeface="Cambria Math" panose="02040503050406030204" pitchFamily="18" charset="0"/>
                      </a:rPr>
                      <m:t>=8∙8+18∙4+29∙3=223</m:t>
                    </m:r>
                  </m:oMath>
                </a14:m>
                <a:endParaRPr lang="de-DE" sz="2000" dirty="0"/>
              </a:p>
              <a:p>
                <a:r>
                  <a:rPr lang="de-DE" sz="2000" dirty="0"/>
                  <a:t>→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223</m:t>
                        </m:r>
                      </m:num>
                      <m:den>
                        <m:r>
                          <a:rPr lang="de-DE" sz="2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de-DE" sz="2000">
                        <a:latin typeface="Cambria Math" panose="02040503050406030204" pitchFamily="18" charset="0"/>
                      </a:rPr>
                      <m:t>=1,062</m:t>
                    </m:r>
                  </m:oMath>
                </a14:m>
                <a:r>
                  <a:rPr lang="de-DE" sz="2000" dirty="0"/>
                  <a:t>	 </a:t>
                </a:r>
                <a:r>
                  <a:rPr lang="de-DE" sz="2000"/>
                  <a:t>→ 6,2% change in price level for consumption ?</a:t>
                </a:r>
                <a:endParaRPr lang="de-DE" sz="2000" dirty="0"/>
              </a:p>
              <a:p>
                <a:endParaRPr lang="de-DE" sz="2000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334" y="661835"/>
                <a:ext cx="9144000" cy="5976664"/>
              </a:xfrm>
              <a:prstGeom prst="rect">
                <a:avLst/>
              </a:prstGeom>
              <a:blipFill>
                <a:blip r:embed="rId2"/>
                <a:stretch>
                  <a:fillRect l="-667" t="-61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B185B37-7906-4633-B149-3304B1DAA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020260"/>
              </p:ext>
            </p:extLst>
          </p:nvPr>
        </p:nvGraphicFramePr>
        <p:xfrm>
          <a:off x="1468968" y="1309907"/>
          <a:ext cx="705273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7533">
                  <a:extLst>
                    <a:ext uri="{9D8B030D-6E8A-4147-A177-3AD203B41FA5}">
                      <a16:colId xmlns:a16="http://schemas.microsoft.com/office/drawing/2014/main" val="2183654859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2294380705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398820922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67782374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211790505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2531882493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33878299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/>
                        <a:t>Cinema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Book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/>
                        <a:t>Jeans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168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Price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Quantity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Price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Quantity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Price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Quantity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351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2015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5460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2016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43577275"/>
                  </a:ext>
                </a:extLst>
              </a:tr>
            </a:tbl>
          </a:graphicData>
        </a:graphic>
      </p:graphicFrame>
      <p:sp>
        <p:nvSpPr>
          <p:cNvPr id="6" name="Rechteck 5">
            <a:extLst>
              <a:ext uri="{FF2B5EF4-FFF2-40B4-BE49-F238E27FC236}">
                <a16:creationId xmlns:a16="http://schemas.microsoft.com/office/drawing/2014/main" id="{85FDD5E6-DF60-E5DC-E642-48883569843B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572902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4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Changes in price level </a:t>
            </a:r>
            <a:r>
              <a:rPr lang="de-DE" sz="3200" dirty="0"/>
              <a:t>I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8009919-2B09-4622-80B2-91B66293ECB9}"/>
              </a:ext>
            </a:extLst>
          </p:cNvPr>
          <p:cNvSpPr txBox="1"/>
          <p:nvPr/>
        </p:nvSpPr>
        <p:spPr>
          <a:xfrm>
            <a:off x="1524000" y="764704"/>
            <a:ext cx="9144000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2400"/>
              <a:t>What is the price of te basket of 2015 in the year 2016?</a:t>
            </a:r>
          </a:p>
          <a:p>
            <a:endParaRPr lang="de-DE" sz="2400"/>
          </a:p>
          <a:p>
            <a:r>
              <a:rPr lang="de-DE" sz="2400"/>
              <a:t>Compare this with the price of the basket in in year 2015</a:t>
            </a:r>
            <a:endParaRPr lang="de-DE" sz="2400" dirty="0"/>
          </a:p>
          <a:p>
            <a:endParaRPr lang="de-DE" sz="2400" dirty="0"/>
          </a:p>
          <a:p>
            <a:endParaRPr lang="de-DE" sz="24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C630D9E4-22AA-CA3D-C85D-F9DCB67049A2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787122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5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Changes in price level </a:t>
            </a:r>
            <a:r>
              <a:rPr lang="de-DE" sz="3200" dirty="0"/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/>
              <p:nvPr/>
            </p:nvSpPr>
            <p:spPr>
              <a:xfrm>
                <a:off x="335280" y="764704"/>
                <a:ext cx="9702800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de-DE" sz="2400"/>
                  <a:t>What is the price of te basket of 2015 in the year 2016?</a:t>
                </a:r>
                <a:endParaRPr lang="de-DE" sz="2400" dirty="0"/>
              </a:p>
              <a:p>
                <a:endParaRPr lang="de-DE" sz="2400" dirty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  <m:e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2016</m:t>
                            </m:r>
                          </m:sup>
                        </m:sSubSup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2015</m:t>
                            </m:r>
                          </m:sup>
                        </m:sSub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</m:oMath>
                </a14:m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8</m:t>
                    </m:r>
                    <m:r>
                      <a:rPr lang="de-DE" sz="2400" i="1">
                        <a:latin typeface="Cambria Math" panose="02040503050406030204" pitchFamily="18" charset="0"/>
                      </a:rPr>
                      <m:t>∙4+18∙10+29∙2=270</m:t>
                    </m:r>
                  </m:oMath>
                </a14:m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r>
                  <a:rPr lang="de-DE" sz="2400" dirty="0"/>
                  <a:t>→</a:t>
                </a:r>
                <a:r>
                  <a:rPr lang="de-DE" sz="2400"/>
                  <a:t>	Compare the basket of a base with respect to prices in different years</a:t>
                </a:r>
              </a:p>
              <a:p>
                <a:endParaRPr lang="de-DE" sz="2400"/>
              </a:p>
              <a:p>
                <a:endParaRPr lang="de-DE" sz="2400" dirty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  <m:e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2015</m:t>
                            </m:r>
                          </m:sup>
                        </m:sSubSup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2015</m:t>
                            </m:r>
                          </m:sup>
                        </m:sSub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</m:oMath>
                </a14:m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</a:rPr>
                      <m:t>11∙4+10∙10+33∙2=210</m:t>
                    </m:r>
                  </m:oMath>
                </a14:m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r>
                  <a:rPr lang="de-DE" sz="2400" dirty="0"/>
                  <a:t>→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270</m:t>
                        </m:r>
                      </m:num>
                      <m:den>
                        <m:r>
                          <a:rPr lang="de-DE" sz="2400">
                            <a:latin typeface="Cambria Math" panose="02040503050406030204" pitchFamily="18" charset="0"/>
                          </a:rPr>
                          <m:t>210</m:t>
                        </m:r>
                      </m:den>
                    </m:f>
                    <m:r>
                      <a:rPr lang="de-DE" sz="2400">
                        <a:latin typeface="Cambria Math" panose="02040503050406030204" pitchFamily="18" charset="0"/>
                      </a:rPr>
                      <m:t>=1,286</m:t>
                    </m:r>
                  </m:oMath>
                </a14:m>
                <a:r>
                  <a:rPr lang="de-DE" sz="2400" dirty="0"/>
                  <a:t>	 →	</a:t>
                </a:r>
                <a:r>
                  <a:rPr lang="de-DE" sz="2400"/>
                  <a:t> Increase of price level by 28,6%</a:t>
                </a:r>
                <a:endParaRPr lang="de-DE" sz="2400" dirty="0"/>
              </a:p>
              <a:p>
                <a:endParaRPr lang="de-DE" sz="2400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" y="764704"/>
                <a:ext cx="9702800" cy="5976664"/>
              </a:xfrm>
              <a:prstGeom prst="rect">
                <a:avLst/>
              </a:prstGeom>
              <a:blipFill>
                <a:blip r:embed="rId2"/>
                <a:stretch>
                  <a:fillRect l="-942" t="-81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hteck 1">
            <a:extLst>
              <a:ext uri="{FF2B5EF4-FFF2-40B4-BE49-F238E27FC236}">
                <a16:creationId xmlns:a16="http://schemas.microsoft.com/office/drawing/2014/main" id="{CA648C58-06BD-CAC8-6652-B0FD727D3CF8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789793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6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Laspeyres price index</a:t>
            </a:r>
            <a:endParaRPr lang="de-DE" sz="3200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/>
              <p:nvPr/>
            </p:nvSpPr>
            <p:spPr>
              <a:xfrm>
                <a:off x="1524000" y="764704"/>
                <a:ext cx="9144000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de-DE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</m:sSubSup>
                      <m:r>
                        <a:rPr lang="de-DE" sz="24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b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bSup>
                            </m:e>
                          </m:nary>
                        </m:den>
                      </m:f>
                      <m:r>
                        <a:rPr lang="de-DE" sz="24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de-DE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bSup>
                            </m:den>
                          </m:f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∙</m:t>
                          </m:r>
                        </m:e>
                      </m:nary>
                      <m:f>
                        <m:f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bSup>
                        </m:num>
                        <m:den>
                          <m:nary>
                            <m:naryPr>
                              <m:chr m:val="∑"/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  <m:sup>
                                  <m: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bSup>
                            </m:e>
                          </m:nary>
                        </m:den>
                      </m:f>
                    </m:oMath>
                  </m:oMathPara>
                </a14:m>
                <a:endParaRPr lang="de-DE" sz="2400" dirty="0"/>
              </a:p>
              <a:p>
                <a:endParaRPr lang="de-DE" sz="24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bSup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bSup>
                      </m:num>
                      <m:den>
                        <m:nary>
                          <m:naryPr>
                            <m:chr m:val="∑"/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de-DE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Sup>
                              <m:sSubSupPr>
                                <m:ctrlPr>
                                  <a:rPr lang="de-DE" sz="2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bSup>
                            <m:sSubSup>
                              <m:sSubSupPr>
                                <m:ctrlPr>
                                  <a:rPr lang="de-DE" sz="2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de-DE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bSup>
                          </m:e>
                        </m:nary>
                      </m:den>
                    </m:f>
                    <m:r>
                      <a:rPr lang="de-DE" sz="240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</m:oMath>
                </a14:m>
                <a:r>
                  <a:rPr lang="de-DE" sz="2400" dirty="0"/>
                  <a:t>:	</a:t>
                </a:r>
                <a:r>
                  <a:rPr lang="de-DE" sz="2400" dirty="0" err="1"/>
                  <a:t>Weights</a:t>
                </a:r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de-DE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 err="1"/>
                  <a:t>are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equal</a:t>
                </a:r>
                <a:r>
                  <a:rPr lang="de-DE" sz="2400" dirty="0"/>
                  <a:t> to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proportions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of</a:t>
                </a:r>
                <a:r>
                  <a:rPr lang="de-DE" sz="2400" dirty="0"/>
                  <a:t> 				</a:t>
                </a:r>
                <a:r>
                  <a:rPr lang="de-DE" sz="2400" dirty="0" err="1"/>
                  <a:t>expenditures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for</a:t>
                </a:r>
                <a:r>
                  <a:rPr lang="de-DE" sz="2400" dirty="0"/>
                  <a:t> </a:t>
                </a:r>
                <a:r>
                  <a:rPr lang="de-DE" sz="2400" dirty="0" err="1"/>
                  <a:t>good</a:t>
                </a:r>
                <a:r>
                  <a:rPr lang="de-DE" sz="2400" dirty="0"/>
                  <a:t> i in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base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year</a:t>
                </a:r>
                <a:r>
                  <a:rPr lang="de-DE" sz="2400" dirty="0"/>
                  <a:t> t=0</a:t>
                </a:r>
              </a:p>
              <a:p>
                <a:endParaRPr lang="de-DE" sz="2400" dirty="0"/>
              </a:p>
              <a:p>
                <a:r>
                  <a:rPr lang="de-DE" sz="2400" dirty="0"/>
                  <a:t>The </a:t>
                </a:r>
                <a:r>
                  <a:rPr lang="de-DE" sz="2400" dirty="0" err="1"/>
                  <a:t>Laspeyres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price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index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therefore</a:t>
                </a:r>
                <a:r>
                  <a:rPr lang="de-DE" sz="2400" dirty="0"/>
                  <a:t> a </a:t>
                </a:r>
                <a:r>
                  <a:rPr lang="de-DE" sz="2400" dirty="0" err="1"/>
                  <a:t>weighted</a:t>
                </a:r>
                <a:r>
                  <a:rPr lang="de-DE" sz="2400" dirty="0"/>
                  <a:t> </a:t>
                </a:r>
                <a:r>
                  <a:rPr lang="de-DE" sz="2400" dirty="0" err="1"/>
                  <a:t>arithmetic</a:t>
                </a:r>
                <a:r>
                  <a:rPr lang="de-DE" sz="2400" dirty="0"/>
                  <a:t> </a:t>
                </a:r>
                <a:r>
                  <a:rPr lang="de-DE" sz="2400" dirty="0" err="1"/>
                  <a:t>mean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of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relative </a:t>
                </a:r>
                <a:r>
                  <a:rPr lang="de-DE" sz="2400" dirty="0" err="1"/>
                  <a:t>prices</a:t>
                </a:r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r>
                      <a:rPr lang="de-DE" sz="240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bSup>
                      </m:den>
                    </m:f>
                  </m:oMath>
                </a14:m>
                <a:r>
                  <a:rPr lang="de-DE" sz="2400" dirty="0"/>
                  <a:t>.</a:t>
                </a:r>
              </a:p>
              <a:p>
                <a:endParaRPr lang="de-DE" sz="2400" dirty="0"/>
              </a:p>
              <a:p>
                <a:r>
                  <a:rPr lang="de-DE" sz="2400" dirty="0" err="1"/>
                  <a:t>Usually</a:t>
                </a:r>
                <a:r>
                  <a:rPr lang="de-DE" sz="2400" dirty="0"/>
                  <a:t> </a:t>
                </a:r>
                <a:r>
                  <a:rPr lang="de-DE" sz="2400" dirty="0" err="1"/>
                  <a:t>we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calculate</a:t>
                </a:r>
                <a:r>
                  <a:rPr lang="de-DE" sz="2400" dirty="0"/>
                  <a:t> </a:t>
                </a:r>
                <a:r>
                  <a:rPr lang="de-DE" sz="2400" b="1" dirty="0" err="1"/>
                  <a:t>inflation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following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method</a:t>
                </a:r>
                <a:endParaRPr lang="de-DE" sz="2400" dirty="0"/>
              </a:p>
              <a:p>
                <a:endParaRPr lang="de-DE" sz="2400" dirty="0"/>
              </a:p>
              <a:p>
                <a:r>
                  <a:rPr lang="de-DE" sz="2400" b="1" dirty="0"/>
                  <a:t>→	HICP and CPI</a:t>
                </a:r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764704"/>
                <a:ext cx="9144000" cy="5976664"/>
              </a:xfrm>
              <a:prstGeom prst="rect">
                <a:avLst/>
              </a:prstGeom>
              <a:blipFill>
                <a:blip r:embed="rId2"/>
                <a:stretch>
                  <a:fillRect l="-1000" r="-33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hteck 1">
            <a:extLst>
              <a:ext uri="{FF2B5EF4-FFF2-40B4-BE49-F238E27FC236}">
                <a16:creationId xmlns:a16="http://schemas.microsoft.com/office/drawing/2014/main" id="{2F8ABEE3-8C06-E052-EBC3-CC8CE93C3B05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503950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7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667508" y="21109"/>
            <a:ext cx="8856984" cy="37229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000" dirty="0"/>
              <a:t>Measuring inflation – the </a:t>
            </a:r>
            <a:r>
              <a:rPr lang="en-US" sz="2000" dirty="0" err="1"/>
              <a:t>Harmonised</a:t>
            </a:r>
            <a:r>
              <a:rPr lang="en-US" sz="2000" dirty="0"/>
              <a:t> Index of Consumer Prices (HICP)</a:t>
            </a:r>
            <a:endParaRPr lang="de-DE" sz="2000" baseline="30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8009919-2B09-4622-80B2-91B66293ECB9}"/>
              </a:ext>
            </a:extLst>
          </p:cNvPr>
          <p:cNvSpPr txBox="1"/>
          <p:nvPr/>
        </p:nvSpPr>
        <p:spPr>
          <a:xfrm>
            <a:off x="294290" y="393405"/>
            <a:ext cx="11897710" cy="54214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2400" dirty="0">
                <a:hlinkClick r:id="rId2"/>
              </a:rPr>
              <a:t>https://www.ecb.europa.eu/stats/macroeconomic_and_sectoral/hicp/html/index.en.html</a:t>
            </a:r>
            <a:endParaRPr lang="de-DE" sz="2400" dirty="0"/>
          </a:p>
          <a:p>
            <a:endParaRPr lang="de-DE" sz="2400" dirty="0"/>
          </a:p>
          <a:p>
            <a:endParaRPr lang="de-DE" sz="2400" dirty="0"/>
          </a:p>
          <a:p>
            <a:endParaRPr lang="de-DE" sz="2400" dirty="0"/>
          </a:p>
          <a:p>
            <a:endParaRPr lang="de-DE" sz="24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168B9E9F-752D-4B10-4AEC-E1B7AAC40CA0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BB27BD2-4937-87C0-D372-00B9847E36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290" y="935553"/>
            <a:ext cx="5742068" cy="3689610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D9EA5CAD-0E99-548B-AACB-FD7C7F9F57D4}"/>
              </a:ext>
            </a:extLst>
          </p:cNvPr>
          <p:cNvSpPr txBox="1"/>
          <p:nvPr/>
        </p:nvSpPr>
        <p:spPr>
          <a:xfrm>
            <a:off x="7226564" y="914176"/>
            <a:ext cx="4127236" cy="4573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000" dirty="0">
                <a:hlinkClick r:id="rId4"/>
              </a:rPr>
              <a:t>Methods HICP/</a:t>
            </a:r>
            <a:r>
              <a:rPr lang="en-US" sz="2000" dirty="0" err="1">
                <a:hlinkClick r:id="rId4"/>
              </a:rPr>
              <a:t>Destatis</a:t>
            </a:r>
            <a:endParaRPr lang="de-DE" sz="2000" baseline="300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0A0A7C8-325A-F74C-07C5-4749CDC7346E}"/>
              </a:ext>
            </a:extLst>
          </p:cNvPr>
          <p:cNvSpPr txBox="1"/>
          <p:nvPr/>
        </p:nvSpPr>
        <p:spPr>
          <a:xfrm>
            <a:off x="6842905" y="1353125"/>
            <a:ext cx="2045027" cy="4573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000" dirty="0">
                <a:hlinkClick r:id="rId5"/>
              </a:rPr>
              <a:t>CPI/</a:t>
            </a:r>
            <a:r>
              <a:rPr lang="en-US" sz="2000" dirty="0" err="1">
                <a:hlinkClick r:id="rId5"/>
              </a:rPr>
              <a:t>Destatis</a:t>
            </a:r>
            <a:endParaRPr lang="de-DE" sz="2000" baseline="300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23DC933-0A5B-59DC-07BC-7948B96CF79E}"/>
              </a:ext>
            </a:extLst>
          </p:cNvPr>
          <p:cNvSpPr txBox="1"/>
          <p:nvPr/>
        </p:nvSpPr>
        <p:spPr>
          <a:xfrm>
            <a:off x="9727873" y="1353125"/>
            <a:ext cx="2045027" cy="4573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000" dirty="0">
                <a:hlinkClick r:id="rId6"/>
              </a:rPr>
              <a:t>weights</a:t>
            </a:r>
            <a:endParaRPr lang="de-DE" sz="2000" baseline="30000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BFA0FC1-621E-FFAA-A2AD-F0C0CBCB65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05918" y="1945458"/>
            <a:ext cx="4048008" cy="2263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869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8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Changes in price level </a:t>
            </a:r>
            <a:r>
              <a:rPr lang="de-DE" sz="3200" dirty="0"/>
              <a:t>II</a:t>
            </a:r>
            <a:endParaRPr lang="de-DE" sz="3200" baseline="30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8009919-2B09-4622-80B2-91B66293ECB9}"/>
              </a:ext>
            </a:extLst>
          </p:cNvPr>
          <p:cNvSpPr txBox="1"/>
          <p:nvPr/>
        </p:nvSpPr>
        <p:spPr>
          <a:xfrm>
            <a:off x="1524000" y="764704"/>
            <a:ext cx="9144000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2400"/>
              <a:t>What are the costs of the basket of year 2016 with prices of 2015?</a:t>
            </a:r>
            <a:endParaRPr lang="de-DE" sz="2400" dirty="0"/>
          </a:p>
          <a:p>
            <a:endParaRPr lang="de-DE" sz="2400" dirty="0"/>
          </a:p>
          <a:p>
            <a:r>
              <a:rPr lang="de-DE" sz="2400"/>
              <a:t>Compare this with the price of the basket in in year 2016</a:t>
            </a:r>
          </a:p>
          <a:p>
            <a:endParaRPr lang="de-DE" sz="2400"/>
          </a:p>
          <a:p>
            <a:endParaRPr lang="de-DE" sz="24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1109820-E962-DA39-A267-3FB9CBE2EA77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56088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9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/>
              <a:t>Changes in price level </a:t>
            </a:r>
            <a:r>
              <a:rPr lang="de-DE" sz="3200" dirty="0"/>
              <a:t>II</a:t>
            </a:r>
            <a:endParaRPr lang="de-DE" sz="3200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/>
              <p:nvPr/>
            </p:nvSpPr>
            <p:spPr>
              <a:xfrm>
                <a:off x="1016000" y="764704"/>
                <a:ext cx="9144000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de-DE" sz="2400"/>
                  <a:t>What are the costs of the basket of year 2016 with prices of 2015?</a:t>
                </a:r>
                <a:endParaRPr lang="de-DE" sz="2400" dirty="0"/>
              </a:p>
              <a:p>
                <a:endParaRPr lang="de-DE" sz="2400" dirty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  <m:e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2015</m:t>
                            </m:r>
                          </m:sup>
                        </m:sSubSup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2016</m:t>
                            </m:r>
                          </m:sup>
                        </m:sSub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</m:oMath>
                </a14:m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</a:rPr>
                      <m:t>11∙8+10∙4+33∙3=227</m:t>
                    </m:r>
                  </m:oMath>
                </a14:m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r>
                  <a:rPr lang="de-DE" sz="2400" dirty="0"/>
                  <a:t>→</a:t>
                </a:r>
                <a:r>
                  <a:rPr lang="de-DE" sz="2400"/>
                  <a:t>	Compare the actual basket valued with actual prices and prices of 	the year before.</a:t>
                </a:r>
              </a:p>
              <a:p>
                <a:endParaRPr lang="de-DE" sz="2400" dirty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  <m:e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2016</m:t>
                            </m:r>
                          </m:sup>
                        </m:sSubSup>
                        <m:sSubSup>
                          <m:sSub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2016</m:t>
                            </m:r>
                          </m:sup>
                        </m:sSub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</m:oMath>
                </a14:m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</a:rPr>
                      <m:t>8∙8+18∙4+29∙3=223</m:t>
                    </m:r>
                  </m:oMath>
                </a14:m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r>
                  <a:rPr lang="de-DE" sz="2400" dirty="0"/>
                  <a:t>→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223</m:t>
                        </m:r>
                      </m:num>
                      <m:den>
                        <m:r>
                          <a:rPr lang="de-DE" sz="2400">
                            <a:latin typeface="Cambria Math" panose="02040503050406030204" pitchFamily="18" charset="0"/>
                          </a:rPr>
                          <m:t>227</m:t>
                        </m:r>
                      </m:den>
                    </m:f>
                    <m:r>
                      <a:rPr lang="de-DE" sz="2400">
                        <a:latin typeface="Cambria Math" panose="02040503050406030204" pitchFamily="18" charset="0"/>
                      </a:rPr>
                      <m:t>=0,982</m:t>
                    </m:r>
                  </m:oMath>
                </a14:m>
                <a:r>
                  <a:rPr lang="de-DE" sz="2400" dirty="0"/>
                  <a:t>	 →	</a:t>
                </a:r>
                <a:r>
                  <a:rPr lang="de-DE" sz="2400"/>
                  <a:t> price level decrease of 1,8%</a:t>
                </a:r>
                <a:endParaRPr lang="de-DE" sz="2400" dirty="0"/>
              </a:p>
              <a:p>
                <a:endParaRPr lang="de-DE" sz="2400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8009919-2B09-4622-80B2-91B66293E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00" y="764704"/>
                <a:ext cx="9144000" cy="5976664"/>
              </a:xfrm>
              <a:prstGeom prst="rect">
                <a:avLst/>
              </a:prstGeom>
              <a:blipFill>
                <a:blip r:embed="rId2"/>
                <a:stretch>
                  <a:fillRect l="-1067" t="-815" r="-10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hteck 1">
            <a:extLst>
              <a:ext uri="{FF2B5EF4-FFF2-40B4-BE49-F238E27FC236}">
                <a16:creationId xmlns:a16="http://schemas.microsoft.com/office/drawing/2014/main" id="{D157F718-9924-F13C-320D-82FF9C312D0B}"/>
              </a:ext>
            </a:extLst>
          </p:cNvPr>
          <p:cNvSpPr/>
          <p:nvPr/>
        </p:nvSpPr>
        <p:spPr>
          <a:xfrm>
            <a:off x="867944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439030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1115</Words>
  <Application>Microsoft Office PowerPoint</Application>
  <PresentationFormat>Breitbild</PresentationFormat>
  <Paragraphs>327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Times New Roman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Öffentliche Finanzen und Außenwirtschaft</dc:title>
  <dc:creator>Bernhard Köster</dc:creator>
  <cp:lastModifiedBy>Köster, Bernhard Johannes</cp:lastModifiedBy>
  <cp:revision>280</cp:revision>
  <dcterms:created xsi:type="dcterms:W3CDTF">2020-09-20T22:46:24Z</dcterms:created>
  <dcterms:modified xsi:type="dcterms:W3CDTF">2026-04-13T17:23:49Z</dcterms:modified>
</cp:coreProperties>
</file>