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616" r:id="rId2"/>
    <p:sldId id="617" r:id="rId3"/>
    <p:sldId id="622" r:id="rId4"/>
    <p:sldId id="619" r:id="rId5"/>
    <p:sldId id="623" r:id="rId6"/>
    <p:sldId id="1375" r:id="rId7"/>
    <p:sldId id="620" r:id="rId8"/>
    <p:sldId id="621" r:id="rId9"/>
    <p:sldId id="624" r:id="rId10"/>
    <p:sldId id="625" r:id="rId11"/>
    <p:sldId id="626" r:id="rId12"/>
    <p:sldId id="627" r:id="rId13"/>
    <p:sldId id="628" r:id="rId14"/>
    <p:sldId id="632" r:id="rId15"/>
    <p:sldId id="630" r:id="rId16"/>
    <p:sldId id="639" r:id="rId17"/>
    <p:sldId id="636" r:id="rId18"/>
    <p:sldId id="633" r:id="rId19"/>
    <p:sldId id="638" r:id="rId20"/>
    <p:sldId id="640" r:id="rId21"/>
    <p:sldId id="1373" r:id="rId22"/>
    <p:sldId id="642" r:id="rId23"/>
    <p:sldId id="647" r:id="rId24"/>
    <p:sldId id="648" r:id="rId2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73" autoAdjust="0"/>
    <p:restoredTop sz="94660"/>
  </p:normalViewPr>
  <p:slideViewPr>
    <p:cSldViewPr snapToGrid="0">
      <p:cViewPr varScale="1">
        <p:scale>
          <a:sx n="56" d="100"/>
          <a:sy n="56" d="100"/>
        </p:scale>
        <p:origin x="58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4FFCA2-0A1F-4760-ADFA-59A1765278F7}" type="datetimeFigureOut">
              <a:rPr lang="de-DE" smtClean="0"/>
              <a:t>30.03.2026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3826E3-5B33-4C67-9B4E-7CF7ACDD5A48}" type="slidenum">
              <a:rPr lang="de-DE" smtClean="0"/>
              <a:t>‹Nr.›</a:t>
            </a:fld>
            <a:endParaRPr lang="de-DE"/>
          </a:p>
        </p:txBody>
      </p:sp>
    </p:spTree>
    <p:extLst>
      <p:ext uri="{BB962C8B-B14F-4D97-AF65-F5344CB8AC3E}">
        <p14:creationId xmlns:p14="http://schemas.microsoft.com/office/powerpoint/2010/main" val="25175287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35B34C2F-5BEB-4907-856B-1C3F84EA353E}" type="datetimeFigureOut">
              <a:rPr lang="de-DE" smtClean="0"/>
              <a:t>30.03.2026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2795747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35B34C2F-5BEB-4907-856B-1C3F84EA353E}" type="datetimeFigureOut">
              <a:rPr lang="de-DE" smtClean="0"/>
              <a:t>30.03.2026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645779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35B34C2F-5BEB-4907-856B-1C3F84EA353E}" type="datetimeFigureOut">
              <a:rPr lang="de-DE" smtClean="0"/>
              <a:t>30.03.2026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3767863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35B34C2F-5BEB-4907-856B-1C3F84EA353E}" type="datetimeFigureOut">
              <a:rPr lang="de-DE" smtClean="0"/>
              <a:t>30.03.2026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3459724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fld id="{35B34C2F-5BEB-4907-856B-1C3F84EA353E}" type="datetimeFigureOut">
              <a:rPr lang="de-DE" smtClean="0"/>
              <a:t>30.03.2026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2245467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35B34C2F-5BEB-4907-856B-1C3F84EA353E}" type="datetimeFigureOut">
              <a:rPr lang="de-DE" smtClean="0"/>
              <a:t>30.03.2026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1032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35B34C2F-5BEB-4907-856B-1C3F84EA353E}" type="datetimeFigureOut">
              <a:rPr lang="de-DE" smtClean="0"/>
              <a:t>30.03.2026</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1355134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35B34C2F-5BEB-4907-856B-1C3F84EA353E}" type="datetimeFigureOut">
              <a:rPr lang="de-DE" smtClean="0"/>
              <a:t>30.03.2026</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1529955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35B34C2F-5BEB-4907-856B-1C3F84EA353E}" type="datetimeFigureOut">
              <a:rPr lang="de-DE" smtClean="0"/>
              <a:t>30.03.2026</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527821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35B34C2F-5BEB-4907-856B-1C3F84EA353E}" type="datetimeFigureOut">
              <a:rPr lang="de-DE" smtClean="0"/>
              <a:t>30.03.2026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2768441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35B34C2F-5BEB-4907-856B-1C3F84EA353E}" type="datetimeFigureOut">
              <a:rPr lang="de-DE" smtClean="0"/>
              <a:t>30.03.2026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484136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B34C2F-5BEB-4907-856B-1C3F84EA353E}" type="datetimeFigureOut">
              <a:rPr lang="de-DE" smtClean="0"/>
              <a:t>30.03.2026</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4AA3D3-442C-4F0A-AAB5-536880712D1F}" type="slidenum">
              <a:rPr lang="de-DE" smtClean="0"/>
              <a:t>‹Nr.›</a:t>
            </a:fld>
            <a:endParaRPr lang="de-DE"/>
          </a:p>
        </p:txBody>
      </p:sp>
    </p:spTree>
    <p:extLst>
      <p:ext uri="{BB962C8B-B14F-4D97-AF65-F5344CB8AC3E}">
        <p14:creationId xmlns:p14="http://schemas.microsoft.com/office/powerpoint/2010/main" val="34335482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86.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50.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clipboard/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74.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a:t>Inequlity Metrics</a:t>
            </a:r>
            <a:endParaRPr lang="de-DE" sz="3200" baseline="30000" dirty="0"/>
          </a:p>
        </p:txBody>
      </p:sp>
      <p:sp>
        <p:nvSpPr>
          <p:cNvPr id="5" name="Textfeld 4">
            <a:extLst>
              <a:ext uri="{FF2B5EF4-FFF2-40B4-BE49-F238E27FC236}">
                <a16:creationId xmlns:a16="http://schemas.microsoft.com/office/drawing/2014/main" id="{30855C1F-2545-4E14-B8FA-0582DFDB53CE}"/>
              </a:ext>
            </a:extLst>
          </p:cNvPr>
          <p:cNvSpPr txBox="1"/>
          <p:nvPr/>
        </p:nvSpPr>
        <p:spPr>
          <a:xfrm>
            <a:off x="325120" y="453532"/>
            <a:ext cx="9144000" cy="5976664"/>
          </a:xfrm>
          <a:prstGeom prst="rect">
            <a:avLst/>
          </a:prstGeom>
          <a:noFill/>
        </p:spPr>
        <p:txBody>
          <a:bodyPr wrap="square" rtlCol="0">
            <a:noAutofit/>
          </a:bodyPr>
          <a:lstStyle/>
          <a:p>
            <a:r>
              <a:rPr lang="de-DE" sz="2200" b="1" u="sng" dirty="0"/>
              <a:t>Definition:</a:t>
            </a:r>
          </a:p>
          <a:p>
            <a:r>
              <a:rPr lang="de-DE" sz="2200"/>
              <a:t>Within a random sample, it is possible, that we have an unequal distribution.</a:t>
            </a:r>
          </a:p>
          <a:p>
            <a:endParaRPr lang="de-DE" sz="2200"/>
          </a:p>
          <a:p>
            <a:r>
              <a:rPr lang="de-DE" sz="2200"/>
              <a:t>This inequality can be measured in an absolute or relative way:</a:t>
            </a:r>
            <a:endParaRPr lang="de-DE" sz="2200" dirty="0"/>
          </a:p>
          <a:p>
            <a:endParaRPr lang="de-DE" sz="2200" b="1" u="sng"/>
          </a:p>
          <a:p>
            <a:r>
              <a:rPr lang="de-DE" sz="2200" b="1" u="sng"/>
              <a:t>Examples:</a:t>
            </a:r>
            <a:endParaRPr lang="de-DE" sz="2200" b="1" u="sng" dirty="0"/>
          </a:p>
          <a:p>
            <a:endParaRPr lang="de-DE" sz="2200" b="1" u="sng" dirty="0"/>
          </a:p>
          <a:p>
            <a:pPr marL="342900" indent="-342900">
              <a:buFont typeface="Arial" panose="020B0604020202020204" pitchFamily="34" charset="0"/>
              <a:buChar char="•"/>
            </a:pPr>
            <a:r>
              <a:rPr lang="de-DE" sz="2200"/>
              <a:t>Income distribution or distribution of wealth</a:t>
            </a:r>
            <a:endParaRPr lang="de-DE" sz="2200" dirty="0"/>
          </a:p>
          <a:p>
            <a:pPr marL="800100" lvl="1" indent="-342900">
              <a:buFont typeface="Wingdings" panose="05000000000000000000" pitchFamily="2" charset="2"/>
              <a:buChar char="Ø"/>
            </a:pPr>
            <a:r>
              <a:rPr lang="de-DE" sz="2200"/>
              <a:t>The poorest </a:t>
            </a:r>
            <a:r>
              <a:rPr lang="de-DE" sz="2200" dirty="0"/>
              <a:t>10</a:t>
            </a:r>
            <a:r>
              <a:rPr lang="de-DE" sz="2200"/>
              <a:t>% of the population receive </a:t>
            </a:r>
            <a:r>
              <a:rPr lang="de-DE" sz="2200" dirty="0"/>
              <a:t>1</a:t>
            </a:r>
            <a:r>
              <a:rPr lang="de-DE" sz="2200"/>
              <a:t>% of national income</a:t>
            </a:r>
          </a:p>
          <a:p>
            <a:pPr lvl="1"/>
            <a:endParaRPr lang="de-DE" sz="2200" dirty="0"/>
          </a:p>
          <a:p>
            <a:pPr marL="800100" lvl="1" indent="-342900">
              <a:buFont typeface="Wingdings" panose="05000000000000000000" pitchFamily="2" charset="2"/>
              <a:buChar char="Ø"/>
            </a:pPr>
            <a:r>
              <a:rPr lang="de-DE" sz="2200"/>
              <a:t>The richest </a:t>
            </a:r>
            <a:r>
              <a:rPr lang="de-DE" sz="2200" dirty="0"/>
              <a:t>10</a:t>
            </a:r>
            <a:r>
              <a:rPr lang="de-DE" sz="2200"/>
              <a:t>% of the population receive </a:t>
            </a:r>
            <a:r>
              <a:rPr lang="de-DE" sz="2200" dirty="0"/>
              <a:t>25</a:t>
            </a:r>
            <a:r>
              <a:rPr lang="de-DE" sz="2200"/>
              <a:t>% of national income</a:t>
            </a:r>
            <a:endParaRPr lang="de-DE" sz="2200" dirty="0"/>
          </a:p>
          <a:p>
            <a:endParaRPr lang="de-DE" sz="2200" dirty="0"/>
          </a:p>
          <a:p>
            <a:pPr marL="342900" indent="-342900">
              <a:buFont typeface="Arial" panose="020B0604020202020204" pitchFamily="34" charset="0"/>
              <a:buChar char="•"/>
            </a:pPr>
            <a:r>
              <a:rPr lang="de-DE" sz="2200"/>
              <a:t>Market structure </a:t>
            </a:r>
            <a:r>
              <a:rPr lang="de-DE" sz="2200" dirty="0"/>
              <a:t>(Polypol – Oligopol – Monopol)</a:t>
            </a:r>
          </a:p>
          <a:p>
            <a:pPr marL="800100" lvl="1" indent="-342900">
              <a:buFont typeface="Wingdings" panose="05000000000000000000" pitchFamily="2" charset="2"/>
              <a:buChar char="Ø"/>
            </a:pPr>
            <a:r>
              <a:rPr lang="de-DE" sz="2200"/>
              <a:t>Number of suppliers</a:t>
            </a:r>
            <a:endParaRPr lang="de-DE" sz="2200" dirty="0"/>
          </a:p>
          <a:p>
            <a:pPr marL="800100" lvl="1" indent="-342900">
              <a:buFont typeface="Wingdings" panose="05000000000000000000" pitchFamily="2" charset="2"/>
              <a:buChar char="Ø"/>
            </a:pPr>
            <a:r>
              <a:rPr lang="de-DE" sz="2200"/>
              <a:t>Market share</a:t>
            </a:r>
            <a:endParaRPr lang="de-DE" sz="2200" dirty="0"/>
          </a:p>
          <a:p>
            <a:endParaRPr lang="de-DE" sz="2400" dirty="0"/>
          </a:p>
        </p:txBody>
      </p:sp>
      <p:sp>
        <p:nvSpPr>
          <p:cNvPr id="2" name="Rechteck 1">
            <a:extLst>
              <a:ext uri="{FF2B5EF4-FFF2-40B4-BE49-F238E27FC236}">
                <a16:creationId xmlns:a16="http://schemas.microsoft.com/office/drawing/2014/main" id="{551D8F24-BAEE-0A4B-AE27-066213D72FC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12121392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a:t>Calculating the Lorenz-curve</a:t>
            </a:r>
            <a:endParaRPr lang="de-DE" sz="3200" baseline="30000" dirty="0"/>
          </a:p>
        </p:txBody>
      </p:sp>
      <mc:AlternateContent xmlns:mc="http://schemas.openxmlformats.org/markup-compatibility/2006" xmlns:a14="http://schemas.microsoft.com/office/drawing/2010/main">
        <mc:Choice Requires="a14">
          <p:sp>
            <p:nvSpPr>
              <p:cNvPr id="5" name="Textfeld 4">
                <a:extLst>
                  <a:ext uri="{FF2B5EF4-FFF2-40B4-BE49-F238E27FC236}">
                    <a16:creationId xmlns:a16="http://schemas.microsoft.com/office/drawing/2014/main" id="{30855C1F-2545-4E14-B8FA-0582DFDB53CE}"/>
                  </a:ext>
                </a:extLst>
              </p:cNvPr>
              <p:cNvSpPr txBox="1"/>
              <p:nvPr/>
            </p:nvSpPr>
            <p:spPr>
              <a:xfrm>
                <a:off x="213360" y="440668"/>
                <a:ext cx="9144000" cy="5976664"/>
              </a:xfrm>
              <a:prstGeom prst="rect">
                <a:avLst/>
              </a:prstGeom>
              <a:noFill/>
            </p:spPr>
            <p:txBody>
              <a:bodyPr wrap="square" rtlCol="0">
                <a:noAutofit/>
              </a:bodyPr>
              <a:lstStyle/>
              <a:p>
                <a:pPr marL="285750" indent="-285750">
                  <a:buFont typeface="Arial" panose="020B0604020202020204" pitchFamily="34" charset="0"/>
                  <a:buChar char="•"/>
                </a:pPr>
                <a:r>
                  <a:rPr lang="de-DE" sz="2000"/>
                  <a:t>Sort the data in an ascending row</a:t>
                </a:r>
                <a:endParaRPr lang="de-DE" sz="2000" dirty="0"/>
              </a:p>
              <a:p>
                <a:pPr marL="285750" indent="-285750">
                  <a:buFont typeface="Arial" panose="020B0604020202020204" pitchFamily="34" charset="0"/>
                  <a:buChar char="•"/>
                </a:pPr>
                <a:endParaRPr lang="de-DE" sz="2000" dirty="0"/>
              </a:p>
              <a:p>
                <a:r>
                  <a:rPr lang="de-DE" sz="2000" dirty="0"/>
                  <a:t>		𝑥</a:t>
                </a:r>
                <a:r>
                  <a:rPr lang="de-DE" sz="2000" baseline="-25000" dirty="0"/>
                  <a:t>[1] </a:t>
                </a:r>
                <a:r>
                  <a:rPr lang="de-DE" sz="2000" dirty="0"/>
                  <a:t>≤ 𝑥</a:t>
                </a:r>
                <a:r>
                  <a:rPr lang="de-DE" sz="2000" baseline="-25000" dirty="0"/>
                  <a:t>[2] </a:t>
                </a:r>
                <a:r>
                  <a:rPr lang="de-DE" sz="2000" dirty="0"/>
                  <a:t>≤ ⋯ ≤ 𝑥</a:t>
                </a:r>
                <a:r>
                  <a:rPr lang="de-DE" sz="2000" baseline="-25000" dirty="0"/>
                  <a:t>[𝑛]</a:t>
                </a:r>
                <a:r>
                  <a:rPr lang="de-DE" sz="2000" dirty="0"/>
                  <a:t> </a:t>
                </a:r>
              </a:p>
              <a:p>
                <a:pPr marL="285750" indent="-285750">
                  <a:buFont typeface="Arial" panose="020B0604020202020204" pitchFamily="34" charset="0"/>
                  <a:buChar char="•"/>
                </a:pPr>
                <a:endParaRPr lang="de-DE" sz="2000" dirty="0"/>
              </a:p>
              <a:p>
                <a:pPr marL="285750" indent="-285750">
                  <a:buFont typeface="Arial" panose="020B0604020202020204" pitchFamily="34" charset="0"/>
                  <a:buChar char="•"/>
                </a:pPr>
                <a:r>
                  <a:rPr lang="de-DE" sz="2000"/>
                  <a:t>Calculating the sum</a:t>
                </a:r>
                <a:endParaRPr lang="de-DE" sz="2000" dirty="0"/>
              </a:p>
              <a:p>
                <a:r>
                  <a:rPr lang="de-DE" sz="2000" dirty="0"/>
                  <a:t>		</a:t>
                </a:r>
              </a:p>
              <a:p>
                <a:r>
                  <a:rPr lang="de-DE" sz="2000" dirty="0"/>
                  <a:t>		 </a:t>
                </a:r>
                <a14:m>
                  <m:oMath xmlns:m="http://schemas.openxmlformats.org/officeDocument/2006/math">
                    <m:sSub>
                      <m:sSubPr>
                        <m:ctrlPr>
                          <a:rPr lang="de-DE" sz="2000" i="1" dirty="0">
                            <a:latin typeface="Cambria Math" panose="02040503050406030204" pitchFamily="18" charset="0"/>
                          </a:rPr>
                        </m:ctrlPr>
                      </m:sSubPr>
                      <m:e>
                        <m:r>
                          <a:rPr lang="de-DE" sz="2000" i="1" dirty="0">
                            <a:latin typeface="Cambria Math" panose="02040503050406030204" pitchFamily="18" charset="0"/>
                          </a:rPr>
                          <m:t>𝑆</m:t>
                        </m:r>
                      </m:e>
                      <m:sub>
                        <m:r>
                          <a:rPr lang="de-DE" sz="2000" i="1" dirty="0">
                            <a:latin typeface="Cambria Math" panose="02040503050406030204" pitchFamily="18" charset="0"/>
                          </a:rPr>
                          <m:t>𝑛</m:t>
                        </m:r>
                      </m:sub>
                    </m:sSub>
                    <m:r>
                      <a:rPr lang="de-DE" sz="2000" i="1" dirty="0">
                        <a:latin typeface="Cambria Math" panose="02040503050406030204" pitchFamily="18" charset="0"/>
                      </a:rPr>
                      <m:t>≔</m:t>
                    </m:r>
                    <m:nary>
                      <m:naryPr>
                        <m:chr m:val="∑"/>
                        <m:ctrlPr>
                          <a:rPr lang="de-DE" sz="2000" i="1" dirty="0">
                            <a:latin typeface="Cambria Math" panose="02040503050406030204" pitchFamily="18" charset="0"/>
                          </a:rPr>
                        </m:ctrlPr>
                      </m:naryPr>
                      <m:sub>
                        <m:r>
                          <a:rPr lang="de-DE" sz="2000" i="1" dirty="0">
                            <a:latin typeface="Cambria Math" panose="02040503050406030204" pitchFamily="18" charset="0"/>
                          </a:rPr>
                          <m:t>𝑗</m:t>
                        </m:r>
                        <m:r>
                          <a:rPr lang="de-DE" sz="2000" i="1" dirty="0">
                            <a:latin typeface="Cambria Math" panose="02040503050406030204" pitchFamily="18" charset="0"/>
                          </a:rPr>
                          <m:t>=1</m:t>
                        </m:r>
                      </m:sub>
                      <m:sup>
                        <m:r>
                          <a:rPr lang="de-DE" sz="2000" i="1" dirty="0">
                            <a:latin typeface="Cambria Math" panose="02040503050406030204" pitchFamily="18" charset="0"/>
                          </a:rPr>
                          <m:t>𝑛</m:t>
                        </m:r>
                      </m:sup>
                      <m:e>
                        <m:sSub>
                          <m:sSubPr>
                            <m:ctrlPr>
                              <a:rPr lang="de-DE" sz="2000" i="1" dirty="0">
                                <a:latin typeface="Cambria Math" panose="02040503050406030204" pitchFamily="18" charset="0"/>
                              </a:rPr>
                            </m:ctrlPr>
                          </m:sSubPr>
                          <m:e>
                            <m:r>
                              <a:rPr lang="de-DE" sz="2000" i="1" dirty="0">
                                <a:latin typeface="Cambria Math" panose="02040503050406030204" pitchFamily="18" charset="0"/>
                              </a:rPr>
                              <m:t>𝑥</m:t>
                            </m:r>
                          </m:e>
                          <m:sub>
                            <m:r>
                              <a:rPr lang="de-DE" sz="2000" i="1" dirty="0">
                                <a:latin typeface="Cambria Math" panose="02040503050406030204" pitchFamily="18" charset="0"/>
                              </a:rPr>
                              <m:t>[</m:t>
                            </m:r>
                            <m:r>
                              <a:rPr lang="de-DE" sz="2000" i="1" dirty="0">
                                <a:latin typeface="Cambria Math" panose="02040503050406030204" pitchFamily="18" charset="0"/>
                              </a:rPr>
                              <m:t>𝑗</m:t>
                            </m:r>
                            <m:r>
                              <a:rPr lang="de-DE" sz="2000" i="1" dirty="0">
                                <a:latin typeface="Cambria Math" panose="02040503050406030204" pitchFamily="18" charset="0"/>
                              </a:rPr>
                              <m:t>]</m:t>
                            </m:r>
                          </m:sub>
                        </m:sSub>
                      </m:e>
                    </m:nary>
                  </m:oMath>
                </a14:m>
                <a:endParaRPr lang="de-DE" sz="2000" dirty="0"/>
              </a:p>
              <a:p>
                <a:pPr marL="285750" indent="-285750">
                  <a:buFont typeface="Arial" panose="020B0604020202020204" pitchFamily="34" charset="0"/>
                  <a:buChar char="•"/>
                </a:pPr>
                <a:endParaRPr lang="de-DE" sz="2000" dirty="0"/>
              </a:p>
              <a:p>
                <a:pPr marL="285750" indent="-285750">
                  <a:buFont typeface="Arial" panose="020B0604020202020204" pitchFamily="34" charset="0"/>
                  <a:buChar char="•"/>
                </a:pPr>
                <a:r>
                  <a:rPr lang="de-DE" sz="2000"/>
                  <a:t>Calculating the cumulated relative distribution of the number of the data points</a:t>
                </a:r>
                <a:endParaRPr lang="de-DE" sz="2000" dirty="0"/>
              </a:p>
              <a:p>
                <a:pPr marL="285750" indent="-285750">
                  <a:buFont typeface="Arial" panose="020B0604020202020204" pitchFamily="34" charset="0"/>
                  <a:buChar char="•"/>
                </a:pPr>
                <a:endParaRPr lang="de-DE" sz="2000" dirty="0"/>
              </a:p>
              <a:p>
                <a:r>
                  <a:rPr lang="de-DE" sz="2000" dirty="0"/>
                  <a:t>		 </a:t>
                </a:r>
                <a14:m>
                  <m:oMath xmlns:m="http://schemas.openxmlformats.org/officeDocument/2006/math">
                    <m:sSub>
                      <m:sSubPr>
                        <m:ctrlPr>
                          <a:rPr lang="de-DE" sz="2000" i="1" dirty="0">
                            <a:latin typeface="Cambria Math" panose="02040503050406030204" pitchFamily="18" charset="0"/>
                          </a:rPr>
                        </m:ctrlPr>
                      </m:sSubPr>
                      <m:e>
                        <m:r>
                          <a:rPr lang="de-DE" sz="2000" i="1" dirty="0">
                            <a:latin typeface="Cambria Math" panose="02040503050406030204" pitchFamily="18" charset="0"/>
                          </a:rPr>
                          <m:t>𝐹</m:t>
                        </m:r>
                      </m:e>
                      <m:sub>
                        <m:r>
                          <a:rPr lang="de-DE" sz="2000" i="1" dirty="0">
                            <a:latin typeface="Cambria Math" panose="02040503050406030204" pitchFamily="18" charset="0"/>
                          </a:rPr>
                          <m:t>𝑖</m:t>
                        </m:r>
                      </m:sub>
                    </m:sSub>
                    <m:r>
                      <a:rPr lang="de-DE" sz="2000" i="1" dirty="0">
                        <a:latin typeface="Cambria Math" panose="02040503050406030204" pitchFamily="18" charset="0"/>
                      </a:rPr>
                      <m:t>≔</m:t>
                    </m:r>
                    <m:f>
                      <m:fPr>
                        <m:ctrlPr>
                          <a:rPr lang="de-DE" sz="2000" i="1" dirty="0">
                            <a:latin typeface="Cambria Math" panose="02040503050406030204" pitchFamily="18" charset="0"/>
                          </a:rPr>
                        </m:ctrlPr>
                      </m:fPr>
                      <m:num>
                        <m:r>
                          <a:rPr lang="de-DE" sz="2000" i="1" dirty="0">
                            <a:latin typeface="Cambria Math" panose="02040503050406030204" pitchFamily="18" charset="0"/>
                          </a:rPr>
                          <m:t>𝑖</m:t>
                        </m:r>
                      </m:num>
                      <m:den>
                        <m:r>
                          <a:rPr lang="de-DE" sz="2000" i="1" dirty="0">
                            <a:latin typeface="Cambria Math" panose="02040503050406030204" pitchFamily="18" charset="0"/>
                          </a:rPr>
                          <m:t>𝑛</m:t>
                        </m:r>
                      </m:den>
                    </m:f>
                  </m:oMath>
                </a14:m>
                <a:endParaRPr lang="de-DE" sz="2000" dirty="0"/>
              </a:p>
              <a:p>
                <a:pPr marL="285750" indent="-285750">
                  <a:buFont typeface="Arial" panose="020B0604020202020204" pitchFamily="34" charset="0"/>
                  <a:buChar char="•"/>
                </a:pPr>
                <a:endParaRPr lang="de-DE" sz="2000" dirty="0"/>
              </a:p>
              <a:p>
                <a:pPr marL="285750" indent="-285750">
                  <a:buFont typeface="Arial" panose="020B0604020202020204" pitchFamily="34" charset="0"/>
                  <a:buChar char="•"/>
                </a:pPr>
                <a:r>
                  <a:rPr lang="de-DE" sz="2000"/>
                  <a:t>Calculating the cumulated relative distribution of the values of the data points</a:t>
                </a:r>
                <a:endParaRPr lang="de-DE" sz="2000" dirty="0"/>
              </a:p>
              <a:p>
                <a:r>
                  <a:rPr lang="de-DE" sz="2000" dirty="0"/>
                  <a:t>		 </a:t>
                </a:r>
                <a14:m>
                  <m:oMath xmlns:m="http://schemas.openxmlformats.org/officeDocument/2006/math">
                    <m:sSub>
                      <m:sSubPr>
                        <m:ctrlPr>
                          <a:rPr lang="de-DE" sz="2000" i="1" dirty="0">
                            <a:latin typeface="Cambria Math" panose="02040503050406030204" pitchFamily="18" charset="0"/>
                          </a:rPr>
                        </m:ctrlPr>
                      </m:sSubPr>
                      <m:e>
                        <m:r>
                          <a:rPr lang="de-DE" sz="2000" i="1" dirty="0">
                            <a:latin typeface="Cambria Math" panose="02040503050406030204" pitchFamily="18" charset="0"/>
                          </a:rPr>
                          <m:t>𝐺</m:t>
                        </m:r>
                      </m:e>
                      <m:sub>
                        <m:r>
                          <a:rPr lang="de-DE" sz="2000" i="1" dirty="0">
                            <a:latin typeface="Cambria Math" panose="02040503050406030204" pitchFamily="18" charset="0"/>
                          </a:rPr>
                          <m:t>𝑖</m:t>
                        </m:r>
                      </m:sub>
                    </m:sSub>
                    <m:r>
                      <a:rPr lang="de-DE" sz="2000" i="1" dirty="0">
                        <a:latin typeface="Cambria Math" panose="02040503050406030204" pitchFamily="18" charset="0"/>
                      </a:rPr>
                      <m:t>≔</m:t>
                    </m:r>
                    <m:f>
                      <m:fPr>
                        <m:ctrlPr>
                          <a:rPr lang="de-DE" sz="2000" i="1" dirty="0">
                            <a:latin typeface="Cambria Math" panose="02040503050406030204" pitchFamily="18" charset="0"/>
                          </a:rPr>
                        </m:ctrlPr>
                      </m:fPr>
                      <m:num>
                        <m:r>
                          <a:rPr lang="de-DE" sz="2000" i="1" dirty="0">
                            <a:latin typeface="Cambria Math" panose="02040503050406030204" pitchFamily="18" charset="0"/>
                          </a:rPr>
                          <m:t>1</m:t>
                        </m:r>
                      </m:num>
                      <m:den>
                        <m:sSub>
                          <m:sSubPr>
                            <m:ctrlPr>
                              <a:rPr lang="de-DE" sz="2000" i="1" dirty="0">
                                <a:latin typeface="Cambria Math" panose="02040503050406030204" pitchFamily="18" charset="0"/>
                              </a:rPr>
                            </m:ctrlPr>
                          </m:sSubPr>
                          <m:e>
                            <m:r>
                              <a:rPr lang="de-DE" sz="2000" i="1" dirty="0">
                                <a:latin typeface="Cambria Math" panose="02040503050406030204" pitchFamily="18" charset="0"/>
                              </a:rPr>
                              <m:t>𝑆</m:t>
                            </m:r>
                          </m:e>
                          <m:sub>
                            <m:r>
                              <a:rPr lang="de-DE" sz="2000" i="1" dirty="0">
                                <a:latin typeface="Cambria Math" panose="02040503050406030204" pitchFamily="18" charset="0"/>
                              </a:rPr>
                              <m:t>𝑛</m:t>
                            </m:r>
                          </m:sub>
                        </m:sSub>
                      </m:den>
                    </m:f>
                    <m:nary>
                      <m:naryPr>
                        <m:chr m:val="∑"/>
                        <m:ctrlPr>
                          <a:rPr lang="de-DE" sz="2000" i="1" dirty="0">
                            <a:latin typeface="Cambria Math" panose="02040503050406030204" pitchFamily="18" charset="0"/>
                          </a:rPr>
                        </m:ctrlPr>
                      </m:naryPr>
                      <m:sub>
                        <m:r>
                          <m:rPr>
                            <m:brk m:alnAt="23"/>
                          </m:rPr>
                          <a:rPr lang="de-DE" sz="2000" i="1" dirty="0">
                            <a:latin typeface="Cambria Math" panose="02040503050406030204" pitchFamily="18" charset="0"/>
                          </a:rPr>
                          <m:t>𝑗</m:t>
                        </m:r>
                        <m:r>
                          <a:rPr lang="de-DE" sz="2000" i="1" dirty="0">
                            <a:latin typeface="Cambria Math" panose="02040503050406030204" pitchFamily="18" charset="0"/>
                          </a:rPr>
                          <m:t>=1</m:t>
                        </m:r>
                      </m:sub>
                      <m:sup>
                        <m:r>
                          <a:rPr lang="de-DE" sz="2000" i="1" dirty="0">
                            <a:latin typeface="Cambria Math" panose="02040503050406030204" pitchFamily="18" charset="0"/>
                          </a:rPr>
                          <m:t>𝑖</m:t>
                        </m:r>
                      </m:sup>
                      <m:e>
                        <m:sSub>
                          <m:sSubPr>
                            <m:ctrlPr>
                              <a:rPr lang="de-DE" sz="2000" i="1" dirty="0">
                                <a:latin typeface="Cambria Math" panose="02040503050406030204" pitchFamily="18" charset="0"/>
                              </a:rPr>
                            </m:ctrlPr>
                          </m:sSubPr>
                          <m:e>
                            <m:r>
                              <a:rPr lang="de-DE" sz="2000" i="1" dirty="0">
                                <a:latin typeface="Cambria Math" panose="02040503050406030204" pitchFamily="18" charset="0"/>
                              </a:rPr>
                              <m:t>𝑥</m:t>
                            </m:r>
                          </m:e>
                          <m:sub>
                            <m:r>
                              <a:rPr lang="de-DE" sz="2000" i="1" dirty="0">
                                <a:latin typeface="Cambria Math" panose="02040503050406030204" pitchFamily="18" charset="0"/>
                              </a:rPr>
                              <m:t>[</m:t>
                            </m:r>
                            <m:r>
                              <a:rPr lang="de-DE" sz="2000" i="1" dirty="0">
                                <a:latin typeface="Cambria Math" panose="02040503050406030204" pitchFamily="18" charset="0"/>
                              </a:rPr>
                              <m:t>𝑗</m:t>
                            </m:r>
                            <m:r>
                              <a:rPr lang="de-DE" sz="2000" i="1" dirty="0">
                                <a:latin typeface="Cambria Math" panose="02040503050406030204" pitchFamily="18" charset="0"/>
                              </a:rPr>
                              <m:t>]</m:t>
                            </m:r>
                          </m:sub>
                        </m:sSub>
                      </m:e>
                    </m:nary>
                  </m:oMath>
                </a14:m>
                <a:endParaRPr lang="de-DE" sz="2000" dirty="0"/>
              </a:p>
              <a:p>
                <a:pPr marL="285750" indent="-285750">
                  <a:buFont typeface="Arial" panose="020B0604020202020204" pitchFamily="34" charset="0"/>
                  <a:buChar char="•"/>
                </a:pPr>
                <a:endParaRPr lang="de-DE" sz="2000" dirty="0"/>
              </a:p>
              <a:p>
                <a:pPr marL="285750" indent="-285750">
                  <a:buFont typeface="Arial" panose="020B0604020202020204" pitchFamily="34" charset="0"/>
                  <a:buChar char="•"/>
                </a:pPr>
                <a:r>
                  <a:rPr lang="de-DE" sz="2000"/>
                  <a:t>The Lorenz curve is the F-G-diagram with the coordinats </a:t>
                </a:r>
              </a:p>
              <a:p>
                <a:r>
                  <a:rPr lang="de-DE" sz="2000"/>
                  <a:t>	(</a:t>
                </a:r>
                <a:r>
                  <a:rPr lang="de-DE" sz="2000" dirty="0"/>
                  <a:t>0,0) </a:t>
                </a:r>
                <a14:m>
                  <m:oMath xmlns:m="http://schemas.openxmlformats.org/officeDocument/2006/math">
                    <m:sSub>
                      <m:sSubPr>
                        <m:ctrlPr>
                          <a:rPr lang="de-DE" sz="2000" i="1" dirty="0">
                            <a:latin typeface="Cambria Math" panose="02040503050406030204" pitchFamily="18" charset="0"/>
                          </a:rPr>
                        </m:ctrlPr>
                      </m:sSubPr>
                      <m:e>
                        <m:r>
                          <a:rPr lang="de-DE" sz="2000" i="1" dirty="0">
                            <a:latin typeface="Cambria Math" panose="02040503050406030204" pitchFamily="18" charset="0"/>
                          </a:rPr>
                          <m:t>(</m:t>
                        </m:r>
                        <m:r>
                          <a:rPr lang="de-DE" sz="2000" i="1" dirty="0">
                            <a:latin typeface="Cambria Math" panose="02040503050406030204" pitchFamily="18" charset="0"/>
                          </a:rPr>
                          <m:t>𝐹</m:t>
                        </m:r>
                      </m:e>
                      <m:sub>
                        <m:r>
                          <a:rPr lang="de-DE" sz="2000" i="1" dirty="0">
                            <a:latin typeface="Cambria Math" panose="02040503050406030204" pitchFamily="18" charset="0"/>
                          </a:rPr>
                          <m:t>1</m:t>
                        </m:r>
                      </m:sub>
                    </m:sSub>
                  </m:oMath>
                </a14:m>
                <a:r>
                  <a:rPr lang="de-DE" sz="2000" dirty="0"/>
                  <a:t>, </a:t>
                </a:r>
                <a14:m>
                  <m:oMath xmlns:m="http://schemas.openxmlformats.org/officeDocument/2006/math">
                    <m:sSub>
                      <m:sSubPr>
                        <m:ctrlPr>
                          <a:rPr lang="de-DE" sz="2000" i="1" dirty="0">
                            <a:latin typeface="Cambria Math" panose="02040503050406030204" pitchFamily="18" charset="0"/>
                          </a:rPr>
                        </m:ctrlPr>
                      </m:sSubPr>
                      <m:e>
                        <m:r>
                          <a:rPr lang="de-DE" sz="2000" i="1" dirty="0">
                            <a:latin typeface="Cambria Math" panose="02040503050406030204" pitchFamily="18" charset="0"/>
                          </a:rPr>
                          <m:t>𝐺</m:t>
                        </m:r>
                      </m:e>
                      <m:sub>
                        <m:r>
                          <a:rPr lang="de-DE" sz="2000" i="1" dirty="0">
                            <a:latin typeface="Cambria Math" panose="02040503050406030204" pitchFamily="18" charset="0"/>
                          </a:rPr>
                          <m:t>1</m:t>
                        </m:r>
                      </m:sub>
                    </m:sSub>
                  </m:oMath>
                </a14:m>
                <a:r>
                  <a:rPr lang="de-DE" sz="2000" dirty="0"/>
                  <a:t>) </a:t>
                </a:r>
                <a14:m>
                  <m:oMath xmlns:m="http://schemas.openxmlformats.org/officeDocument/2006/math">
                    <m:sSub>
                      <m:sSubPr>
                        <m:ctrlPr>
                          <a:rPr lang="de-DE" sz="2000" i="1" dirty="0">
                            <a:latin typeface="Cambria Math" panose="02040503050406030204" pitchFamily="18" charset="0"/>
                          </a:rPr>
                        </m:ctrlPr>
                      </m:sSubPr>
                      <m:e>
                        <m:r>
                          <a:rPr lang="de-DE" sz="2000" i="1" dirty="0">
                            <a:latin typeface="Cambria Math" panose="02040503050406030204" pitchFamily="18" charset="0"/>
                          </a:rPr>
                          <m:t>(</m:t>
                        </m:r>
                        <m:r>
                          <a:rPr lang="de-DE" sz="2000" i="1" dirty="0">
                            <a:latin typeface="Cambria Math" panose="02040503050406030204" pitchFamily="18" charset="0"/>
                          </a:rPr>
                          <m:t>𝐹</m:t>
                        </m:r>
                      </m:e>
                      <m:sub>
                        <m:r>
                          <a:rPr lang="de-DE" sz="2000" i="1" dirty="0">
                            <a:latin typeface="Cambria Math" panose="02040503050406030204" pitchFamily="18" charset="0"/>
                          </a:rPr>
                          <m:t>2</m:t>
                        </m:r>
                      </m:sub>
                    </m:sSub>
                  </m:oMath>
                </a14:m>
                <a:r>
                  <a:rPr lang="de-DE" sz="2000" dirty="0"/>
                  <a:t>, </a:t>
                </a:r>
                <a14:m>
                  <m:oMath xmlns:m="http://schemas.openxmlformats.org/officeDocument/2006/math">
                    <m:sSub>
                      <m:sSubPr>
                        <m:ctrlPr>
                          <a:rPr lang="de-DE" sz="2000" i="1" dirty="0">
                            <a:latin typeface="Cambria Math" panose="02040503050406030204" pitchFamily="18" charset="0"/>
                          </a:rPr>
                        </m:ctrlPr>
                      </m:sSubPr>
                      <m:e>
                        <m:r>
                          <a:rPr lang="de-DE" sz="2000" i="1" dirty="0">
                            <a:latin typeface="Cambria Math" panose="02040503050406030204" pitchFamily="18" charset="0"/>
                          </a:rPr>
                          <m:t>𝐺</m:t>
                        </m:r>
                      </m:e>
                      <m:sub>
                        <m:r>
                          <a:rPr lang="de-DE" sz="2000" i="1" dirty="0">
                            <a:latin typeface="Cambria Math" panose="02040503050406030204" pitchFamily="18" charset="0"/>
                          </a:rPr>
                          <m:t>2</m:t>
                        </m:r>
                      </m:sub>
                    </m:sSub>
                  </m:oMath>
                </a14:m>
                <a:r>
                  <a:rPr lang="de-DE" sz="2000" dirty="0"/>
                  <a:t>) </a:t>
                </a:r>
                <a:r>
                  <a:rPr lang="de-DE" sz="2000"/>
                  <a:t>… (1,1)</a:t>
                </a:r>
                <a:endParaRPr lang="de-DE" sz="2000" dirty="0"/>
              </a:p>
              <a:p>
                <a:endParaRPr lang="de-DE" sz="2400" dirty="0"/>
              </a:p>
              <a:p>
                <a:endParaRPr lang="de-DE" sz="2400" dirty="0"/>
              </a:p>
              <a:p>
                <a:endParaRPr lang="de-DE" sz="2400" dirty="0"/>
              </a:p>
            </p:txBody>
          </p:sp>
        </mc:Choice>
        <mc:Fallback xmlns="">
          <p:sp>
            <p:nvSpPr>
              <p:cNvPr id="5" name="Textfeld 4">
                <a:extLst>
                  <a:ext uri="{FF2B5EF4-FFF2-40B4-BE49-F238E27FC236}">
                    <a16:creationId xmlns:a16="http://schemas.microsoft.com/office/drawing/2014/main" id="{30855C1F-2545-4E14-B8FA-0582DFDB53CE}"/>
                  </a:ext>
                </a:extLst>
              </p:cNvPr>
              <p:cNvSpPr txBox="1">
                <a:spLocks noRot="1" noChangeAspect="1" noMove="1" noResize="1" noEditPoints="1" noAdjustHandles="1" noChangeArrowheads="1" noChangeShapeType="1" noTextEdit="1"/>
              </p:cNvSpPr>
              <p:nvPr/>
            </p:nvSpPr>
            <p:spPr>
              <a:xfrm>
                <a:off x="213360" y="440668"/>
                <a:ext cx="9144000" cy="5976664"/>
              </a:xfrm>
              <a:prstGeom prst="rect">
                <a:avLst/>
              </a:prstGeom>
              <a:blipFill>
                <a:blip r:embed="rId2"/>
                <a:stretch>
                  <a:fillRect l="-600" t="-510"/>
                </a:stretch>
              </a:blipFill>
            </p:spPr>
            <p:txBody>
              <a:bodyPr/>
              <a:lstStyle/>
              <a:p>
                <a:r>
                  <a:rPr lang="de-DE">
                    <a:noFill/>
                  </a:rPr>
                  <a:t> </a:t>
                </a:r>
              </a:p>
            </p:txBody>
          </p:sp>
        </mc:Fallback>
      </mc:AlternateContent>
      <p:sp>
        <p:nvSpPr>
          <p:cNvPr id="2" name="Rechteck 1">
            <a:extLst>
              <a:ext uri="{FF2B5EF4-FFF2-40B4-BE49-F238E27FC236}">
                <a16:creationId xmlns:a16="http://schemas.microsoft.com/office/drawing/2014/main" id="{AE1692EA-BF92-2803-D75B-83F33986C85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34857788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a:t>Example </a:t>
            </a:r>
            <a:r>
              <a:rPr lang="de-DE" sz="3200" dirty="0"/>
              <a:t>A</a:t>
            </a:r>
            <a:endParaRPr lang="de-DE" sz="3200" baseline="30000" dirty="0"/>
          </a:p>
        </p:txBody>
      </p:sp>
      <p:graphicFrame>
        <p:nvGraphicFramePr>
          <p:cNvPr id="6" name="Tabelle 5">
            <a:extLst>
              <a:ext uri="{FF2B5EF4-FFF2-40B4-BE49-F238E27FC236}">
                <a16:creationId xmlns:a16="http://schemas.microsoft.com/office/drawing/2014/main" id="{5DEEF215-552A-4D3C-9884-4F65AE313532}"/>
              </a:ext>
            </a:extLst>
          </p:cNvPr>
          <p:cNvGraphicFramePr>
            <a:graphicFrameLocks noGrp="1"/>
          </p:cNvGraphicFramePr>
          <p:nvPr>
            <p:extLst>
              <p:ext uri="{D42A27DB-BD31-4B8C-83A1-F6EECF244321}">
                <p14:modId xmlns:p14="http://schemas.microsoft.com/office/powerpoint/2010/main" val="2614942382"/>
              </p:ext>
            </p:extLst>
          </p:nvPr>
        </p:nvGraphicFramePr>
        <p:xfrm>
          <a:off x="1703512" y="790996"/>
          <a:ext cx="3600400" cy="2493984"/>
        </p:xfrm>
        <a:graphic>
          <a:graphicData uri="http://schemas.openxmlformats.org/drawingml/2006/table">
            <a:tbl>
              <a:tblPr/>
              <a:tblGrid>
                <a:gridCol w="900100">
                  <a:extLst>
                    <a:ext uri="{9D8B030D-6E8A-4147-A177-3AD203B41FA5}">
                      <a16:colId xmlns:a16="http://schemas.microsoft.com/office/drawing/2014/main" val="537018651"/>
                    </a:ext>
                  </a:extLst>
                </a:gridCol>
                <a:gridCol w="900100">
                  <a:extLst>
                    <a:ext uri="{9D8B030D-6E8A-4147-A177-3AD203B41FA5}">
                      <a16:colId xmlns:a16="http://schemas.microsoft.com/office/drawing/2014/main" val="2972797784"/>
                    </a:ext>
                  </a:extLst>
                </a:gridCol>
                <a:gridCol w="900100">
                  <a:extLst>
                    <a:ext uri="{9D8B030D-6E8A-4147-A177-3AD203B41FA5}">
                      <a16:colId xmlns:a16="http://schemas.microsoft.com/office/drawing/2014/main" val="3113634173"/>
                    </a:ext>
                  </a:extLst>
                </a:gridCol>
                <a:gridCol w="900100">
                  <a:extLst>
                    <a:ext uri="{9D8B030D-6E8A-4147-A177-3AD203B41FA5}">
                      <a16:colId xmlns:a16="http://schemas.microsoft.com/office/drawing/2014/main" val="3993663634"/>
                    </a:ext>
                  </a:extLst>
                </a:gridCol>
              </a:tblGrid>
              <a:tr h="311748">
                <a:tc rowSpan="2">
                  <a:txBody>
                    <a:bodyPr/>
                    <a:lstStyle/>
                    <a:p>
                      <a:pPr algn="ctr" fontAlgn="ctr"/>
                      <a:r>
                        <a:rPr lang="de-DE" sz="1800" b="0" i="0" u="none" strike="noStrike" dirty="0">
                          <a:solidFill>
                            <a:srgbClr val="000000"/>
                          </a:solidFill>
                          <a:effectLst/>
                          <a:latin typeface="Calibri" panose="020F0502020204030204" pitchFamily="34" charset="0"/>
                        </a:rPr>
                        <a:t>U-Nr.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de-DE" sz="1800" b="0" i="0" u="none" strike="noStrike" dirty="0">
                          <a:solidFill>
                            <a:srgbClr val="000000"/>
                          </a:solidFill>
                          <a:effectLst/>
                          <a:latin typeface="Calibri" panose="020F0502020204030204" pitchFamily="34" charset="0"/>
                        </a:rPr>
                        <a:t>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1800" b="0" i="0" u="none" strike="noStrike">
                          <a:solidFill>
                            <a:srgbClr val="000000"/>
                          </a:solidFill>
                          <a:effectLst/>
                          <a:latin typeface="Calibri" panose="020F0502020204030204" pitchFamily="34" charset="0"/>
                        </a:rPr>
                        <a:t>Fi</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1800" b="0" i="0" u="none" strike="noStrike">
                          <a:solidFill>
                            <a:srgbClr val="000000"/>
                          </a:solidFill>
                          <a:effectLst/>
                          <a:latin typeface="Calibri" panose="020F0502020204030204" pitchFamily="34" charset="0"/>
                        </a:rPr>
                        <a:t>Gi</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71427566"/>
                  </a:ext>
                </a:extLst>
              </a:tr>
              <a:tr h="311748">
                <a:tc vMerge="1">
                  <a:txBody>
                    <a:bodyPr/>
                    <a:lstStyle/>
                    <a:p>
                      <a:endParaRPr lang="de-DE"/>
                    </a:p>
                  </a:txBody>
                  <a:tcPr/>
                </a:tc>
                <a:tc vMerge="1">
                  <a:txBody>
                    <a:bodyPr/>
                    <a:lstStyle/>
                    <a:p>
                      <a:endParaRPr lang="de-DE"/>
                    </a:p>
                  </a:txBody>
                  <a:tcPr/>
                </a:tc>
                <a:tc>
                  <a:txBody>
                    <a:bodyPr/>
                    <a:lstStyle/>
                    <a:p>
                      <a:pPr algn="r" fontAlgn="b"/>
                      <a:r>
                        <a:rPr lang="de-DE" sz="1800" b="0" i="0" u="none" strike="noStrike" dirty="0">
                          <a:solidFill>
                            <a:srgbClr val="000000"/>
                          </a:solidFill>
                          <a:effectLst/>
                          <a:latin typeface="Calibri" panose="020F050202020403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a:solidFill>
                            <a:srgbClr val="000000"/>
                          </a:solidFill>
                          <a:effectLst/>
                          <a:latin typeface="Calibri" panose="020F050202020403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28764793"/>
                  </a:ext>
                </a:extLst>
              </a:tr>
              <a:tr h="311748">
                <a:tc>
                  <a:txBody>
                    <a:bodyPr/>
                    <a:lstStyle/>
                    <a:p>
                      <a:pPr algn="ctr" fontAlgn="b"/>
                      <a:r>
                        <a:rPr lang="de-DE" sz="1800" b="0" i="0" u="none" strike="noStrike">
                          <a:solidFill>
                            <a:srgbClr val="000000"/>
                          </a:solidFill>
                          <a:effectLst/>
                          <a:latin typeface="Calibri" panose="020F0502020204030204" pitchFamily="34" charset="0"/>
                        </a:rPr>
                        <a:t>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a:solidFill>
                            <a:srgbClr val="000000"/>
                          </a:solidFill>
                          <a:effectLst/>
                          <a:latin typeface="Calibri" panose="020F0502020204030204" pitchFamily="34" charset="0"/>
                        </a:rPr>
                        <a:t>70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dirty="0">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18655819"/>
                  </a:ext>
                </a:extLst>
              </a:tr>
              <a:tr h="311748">
                <a:tc>
                  <a:txBody>
                    <a:bodyPr/>
                    <a:lstStyle/>
                    <a:p>
                      <a:pPr algn="ctr" fontAlgn="b"/>
                      <a:r>
                        <a:rPr lang="de-DE" sz="1800" b="0" i="0" u="none" strike="noStrike">
                          <a:solidFill>
                            <a:srgbClr val="000000"/>
                          </a:solidFill>
                          <a:effectLst/>
                          <a:latin typeface="Calibri" panose="020F0502020204030204" pitchFamily="34" charset="0"/>
                        </a:rPr>
                        <a:t>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a:solidFill>
                            <a:srgbClr val="000000"/>
                          </a:solidFill>
                          <a:effectLst/>
                          <a:latin typeface="Calibri" panose="020F0502020204030204" pitchFamily="34" charset="0"/>
                        </a:rPr>
                        <a:t>120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dirty="0">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54230359"/>
                  </a:ext>
                </a:extLst>
              </a:tr>
              <a:tr h="311748">
                <a:tc>
                  <a:txBody>
                    <a:bodyPr/>
                    <a:lstStyle/>
                    <a:p>
                      <a:pPr algn="ctr" fontAlgn="b"/>
                      <a:r>
                        <a:rPr lang="de-DE" sz="1800" b="0" i="0" u="none" strike="noStrike">
                          <a:solidFill>
                            <a:srgbClr val="000000"/>
                          </a:solidFill>
                          <a:effectLst/>
                          <a:latin typeface="Calibri" panose="020F0502020204030204" pitchFamily="34" charset="0"/>
                        </a:rPr>
                        <a:t>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a:solidFill>
                            <a:srgbClr val="000000"/>
                          </a:solidFill>
                          <a:effectLst/>
                          <a:latin typeface="Calibri" panose="020F0502020204030204" pitchFamily="34" charset="0"/>
                        </a:rPr>
                        <a:t>190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dirty="0">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48323478"/>
                  </a:ext>
                </a:extLst>
              </a:tr>
              <a:tr h="311748">
                <a:tc>
                  <a:txBody>
                    <a:bodyPr/>
                    <a:lstStyle/>
                    <a:p>
                      <a:pPr algn="ctr" fontAlgn="b"/>
                      <a:r>
                        <a:rPr lang="de-DE" sz="1800" b="0" i="0" u="none" strike="noStrike">
                          <a:solidFill>
                            <a:srgbClr val="000000"/>
                          </a:solidFill>
                          <a:effectLst/>
                          <a:latin typeface="Calibri" panose="020F0502020204030204" pitchFamily="34" charset="0"/>
                        </a:rPr>
                        <a:t>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a:solidFill>
                            <a:srgbClr val="000000"/>
                          </a:solidFill>
                          <a:effectLst/>
                          <a:latin typeface="Calibri" panose="020F0502020204030204" pitchFamily="34" charset="0"/>
                        </a:rPr>
                        <a:t>250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dirty="0">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80734834"/>
                  </a:ext>
                </a:extLst>
              </a:tr>
              <a:tr h="311748">
                <a:tc>
                  <a:txBody>
                    <a:bodyPr/>
                    <a:lstStyle/>
                    <a:p>
                      <a:pPr algn="ctr" fontAlgn="b"/>
                      <a:r>
                        <a:rPr lang="de-DE" sz="1800" b="0" i="0" u="none" strike="noStrike">
                          <a:solidFill>
                            <a:srgbClr val="000000"/>
                          </a:solidFill>
                          <a:effectLst/>
                          <a:latin typeface="Calibri" panose="020F0502020204030204" pitchFamily="34" charset="0"/>
                        </a:rPr>
                        <a:t>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a:solidFill>
                            <a:srgbClr val="000000"/>
                          </a:solidFill>
                          <a:effectLst/>
                          <a:latin typeface="Calibri" panose="020F0502020204030204" pitchFamily="34" charset="0"/>
                        </a:rPr>
                        <a:t>370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dirty="0">
                          <a:solidFill>
                            <a:srgbClr val="000000"/>
                          </a:solidFill>
                          <a:effectLst/>
                          <a:latin typeface="Calibri" panose="020F0502020204030204" pitchFamily="34" charset="0"/>
                        </a:rPr>
                        <a:t>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dirty="0">
                          <a:solidFill>
                            <a:srgbClr val="000000"/>
                          </a:solidFill>
                          <a:effectLst/>
                          <a:latin typeface="Calibri" panose="020F0502020204030204" pitchFamily="34" charset="0"/>
                        </a:rPr>
                        <a:t>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794672"/>
                  </a:ext>
                </a:extLst>
              </a:tr>
              <a:tr h="311748">
                <a:tc>
                  <a:txBody>
                    <a:bodyPr/>
                    <a:lstStyle/>
                    <a:p>
                      <a:pPr algn="l" fontAlgn="b"/>
                      <a:r>
                        <a:rPr lang="de-DE" sz="1800" b="0" i="0" u="none" strike="noStrike">
                          <a:solidFill>
                            <a:srgbClr val="000000"/>
                          </a:solidFill>
                          <a:effectLst/>
                          <a:latin typeface="Calibri" panose="020F0502020204030204" pitchFamily="34" charset="0"/>
                        </a:rPr>
                        <a:t>Sum</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de-DE" sz="1800" b="0" i="0" u="none" strike="noStrike">
                          <a:solidFill>
                            <a:srgbClr val="000000"/>
                          </a:solidFill>
                          <a:effectLst/>
                          <a:latin typeface="Calibri" panose="020F0502020204030204" pitchFamily="34" charset="0"/>
                        </a:rPr>
                        <a:t>1000</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de-DE" sz="1800" b="0" i="0" u="none" strike="noStrike" dirty="0">
                        <a:solidFill>
                          <a:srgbClr val="000000"/>
                        </a:solidFill>
                        <a:effectLst/>
                        <a:latin typeface="Calibri" panose="020F050202020403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de-DE" sz="1800" b="0" i="0" u="none" strike="noStrike" dirty="0">
                        <a:solidFill>
                          <a:srgbClr val="000000"/>
                        </a:solidFill>
                        <a:effectLst/>
                        <a:latin typeface="Calibri" panose="020F050202020403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32780589"/>
                  </a:ext>
                </a:extLst>
              </a:tr>
            </a:tbl>
          </a:graphicData>
        </a:graphic>
      </p:graphicFrame>
      <p:sp>
        <p:nvSpPr>
          <p:cNvPr id="9" name="Textfeld 8">
            <a:extLst>
              <a:ext uri="{FF2B5EF4-FFF2-40B4-BE49-F238E27FC236}">
                <a16:creationId xmlns:a16="http://schemas.microsoft.com/office/drawing/2014/main" id="{E5AD0F1F-A57D-46CE-9907-6274EE398273}"/>
              </a:ext>
            </a:extLst>
          </p:cNvPr>
          <p:cNvSpPr txBox="1"/>
          <p:nvPr/>
        </p:nvSpPr>
        <p:spPr>
          <a:xfrm>
            <a:off x="1524000" y="5445224"/>
            <a:ext cx="9144000" cy="911126"/>
          </a:xfrm>
          <a:prstGeom prst="rect">
            <a:avLst/>
          </a:prstGeom>
          <a:noFill/>
        </p:spPr>
        <p:txBody>
          <a:bodyPr wrap="square" rtlCol="0">
            <a:noAutofit/>
          </a:bodyPr>
          <a:lstStyle/>
          <a:p>
            <a:r>
              <a:rPr lang="de-DE" sz="2400"/>
              <a:t>Calculate the Lorenz-curve between (</a:t>
            </a:r>
            <a:r>
              <a:rPr lang="de-DE" sz="2400" dirty="0"/>
              <a:t>0,0) und (1,1)</a:t>
            </a:r>
          </a:p>
          <a:p>
            <a:endParaRPr lang="de-DE" sz="2400" dirty="0"/>
          </a:p>
          <a:p>
            <a:endParaRPr lang="de-DE" sz="2400" dirty="0"/>
          </a:p>
          <a:p>
            <a:endParaRPr lang="de-DE" sz="2400" dirty="0"/>
          </a:p>
        </p:txBody>
      </p:sp>
      <p:sp>
        <p:nvSpPr>
          <p:cNvPr id="2" name="Rechteck 1">
            <a:extLst>
              <a:ext uri="{FF2B5EF4-FFF2-40B4-BE49-F238E27FC236}">
                <a16:creationId xmlns:a16="http://schemas.microsoft.com/office/drawing/2014/main" id="{02D8BA51-10ED-9410-BF29-6F79C633D827}"/>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27127888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a:t>Example </a:t>
            </a:r>
            <a:r>
              <a:rPr lang="de-DE" sz="3200" dirty="0"/>
              <a:t>B</a:t>
            </a:r>
            <a:endParaRPr lang="de-DE" sz="3200" baseline="30000" dirty="0"/>
          </a:p>
          <a:p>
            <a:pPr algn="ctr"/>
            <a:endParaRPr lang="de-DE" sz="3200" baseline="30000" dirty="0"/>
          </a:p>
        </p:txBody>
      </p:sp>
      <p:graphicFrame>
        <p:nvGraphicFramePr>
          <p:cNvPr id="2" name="Tabelle 1">
            <a:extLst>
              <a:ext uri="{FF2B5EF4-FFF2-40B4-BE49-F238E27FC236}">
                <a16:creationId xmlns:a16="http://schemas.microsoft.com/office/drawing/2014/main" id="{AF18C35E-0100-4674-B134-68560E01A32B}"/>
              </a:ext>
            </a:extLst>
          </p:cNvPr>
          <p:cNvGraphicFramePr>
            <a:graphicFrameLocks noGrp="1"/>
          </p:cNvGraphicFramePr>
          <p:nvPr>
            <p:extLst>
              <p:ext uri="{D42A27DB-BD31-4B8C-83A1-F6EECF244321}">
                <p14:modId xmlns:p14="http://schemas.microsoft.com/office/powerpoint/2010/main" val="99891123"/>
              </p:ext>
            </p:extLst>
          </p:nvPr>
        </p:nvGraphicFramePr>
        <p:xfrm>
          <a:off x="1550690" y="771946"/>
          <a:ext cx="3753224" cy="3085680"/>
        </p:xfrm>
        <a:graphic>
          <a:graphicData uri="http://schemas.openxmlformats.org/drawingml/2006/table">
            <a:tbl>
              <a:tblPr/>
              <a:tblGrid>
                <a:gridCol w="938306">
                  <a:extLst>
                    <a:ext uri="{9D8B030D-6E8A-4147-A177-3AD203B41FA5}">
                      <a16:colId xmlns:a16="http://schemas.microsoft.com/office/drawing/2014/main" val="1236782030"/>
                    </a:ext>
                  </a:extLst>
                </a:gridCol>
                <a:gridCol w="938306">
                  <a:extLst>
                    <a:ext uri="{9D8B030D-6E8A-4147-A177-3AD203B41FA5}">
                      <a16:colId xmlns:a16="http://schemas.microsoft.com/office/drawing/2014/main" val="282952133"/>
                    </a:ext>
                  </a:extLst>
                </a:gridCol>
                <a:gridCol w="938306">
                  <a:extLst>
                    <a:ext uri="{9D8B030D-6E8A-4147-A177-3AD203B41FA5}">
                      <a16:colId xmlns:a16="http://schemas.microsoft.com/office/drawing/2014/main" val="1382841585"/>
                    </a:ext>
                  </a:extLst>
                </a:gridCol>
                <a:gridCol w="938306">
                  <a:extLst>
                    <a:ext uri="{9D8B030D-6E8A-4147-A177-3AD203B41FA5}">
                      <a16:colId xmlns:a16="http://schemas.microsoft.com/office/drawing/2014/main" val="2581105885"/>
                    </a:ext>
                  </a:extLst>
                </a:gridCol>
              </a:tblGrid>
              <a:tr h="385710">
                <a:tc rowSpan="2">
                  <a:txBody>
                    <a:bodyPr/>
                    <a:lstStyle/>
                    <a:p>
                      <a:pPr algn="ctr" fontAlgn="ctr"/>
                      <a:r>
                        <a:rPr lang="de-DE" sz="1800" b="0" i="0" u="none" strike="noStrike" dirty="0">
                          <a:solidFill>
                            <a:srgbClr val="000000"/>
                          </a:solidFill>
                          <a:effectLst/>
                          <a:latin typeface="Calibri" panose="020F0502020204030204" pitchFamily="34" charset="0"/>
                        </a:rPr>
                        <a:t>U-Nr.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de-DE" sz="1800" b="0" i="0" u="none" strike="noStrike" dirty="0">
                          <a:solidFill>
                            <a:srgbClr val="000000"/>
                          </a:solidFill>
                          <a:effectLst/>
                          <a:latin typeface="Calibri" panose="020F0502020204030204" pitchFamily="34" charset="0"/>
                        </a:rPr>
                        <a:t>B</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1800" b="0" i="0" u="none" strike="noStrike">
                          <a:solidFill>
                            <a:srgbClr val="000000"/>
                          </a:solidFill>
                          <a:effectLst/>
                          <a:latin typeface="Calibri" panose="020F0502020204030204" pitchFamily="34" charset="0"/>
                        </a:rPr>
                        <a:t>Fi</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1800" b="0" i="0" u="none" strike="noStrike">
                          <a:solidFill>
                            <a:srgbClr val="000000"/>
                          </a:solidFill>
                          <a:effectLst/>
                          <a:latin typeface="Calibri" panose="020F0502020204030204" pitchFamily="34" charset="0"/>
                        </a:rPr>
                        <a:t>Gi</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68888693"/>
                  </a:ext>
                </a:extLst>
              </a:tr>
              <a:tr h="385710">
                <a:tc vMerge="1">
                  <a:txBody>
                    <a:bodyPr/>
                    <a:lstStyle/>
                    <a:p>
                      <a:endParaRPr lang="de-DE"/>
                    </a:p>
                  </a:txBody>
                  <a:tcPr/>
                </a:tc>
                <a:tc vMerge="1">
                  <a:txBody>
                    <a:bodyPr/>
                    <a:lstStyle/>
                    <a:p>
                      <a:endParaRPr lang="de-DE"/>
                    </a:p>
                  </a:txBody>
                  <a:tcPr/>
                </a:tc>
                <a:tc>
                  <a:txBody>
                    <a:bodyPr/>
                    <a:lstStyle/>
                    <a:p>
                      <a:pPr algn="r" fontAlgn="b"/>
                      <a:r>
                        <a:rPr lang="de-DE" sz="1800" b="0" i="0" u="none" strike="noStrike">
                          <a:solidFill>
                            <a:srgbClr val="000000"/>
                          </a:solidFill>
                          <a:effectLst/>
                          <a:latin typeface="Calibri" panose="020F050202020403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a:solidFill>
                            <a:srgbClr val="000000"/>
                          </a:solidFill>
                          <a:effectLst/>
                          <a:latin typeface="Calibri" panose="020F050202020403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2173095"/>
                  </a:ext>
                </a:extLst>
              </a:tr>
              <a:tr h="385710">
                <a:tc>
                  <a:txBody>
                    <a:bodyPr/>
                    <a:lstStyle/>
                    <a:p>
                      <a:pPr algn="ctr" fontAlgn="b"/>
                      <a:r>
                        <a:rPr lang="de-DE" sz="1800" b="0" i="0" u="none" strike="noStrike">
                          <a:solidFill>
                            <a:srgbClr val="000000"/>
                          </a:solidFill>
                          <a:effectLst/>
                          <a:latin typeface="Calibri" panose="020F0502020204030204" pitchFamily="34" charset="0"/>
                        </a:rPr>
                        <a:t>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dirty="0">
                          <a:solidFill>
                            <a:srgbClr val="000000"/>
                          </a:solidFill>
                          <a:effectLst/>
                          <a:latin typeface="Calibri" panose="020F0502020204030204" pitchFamily="34" charset="0"/>
                        </a:rPr>
                        <a:t>200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83288529"/>
                  </a:ext>
                </a:extLst>
              </a:tr>
              <a:tr h="385710">
                <a:tc>
                  <a:txBody>
                    <a:bodyPr/>
                    <a:lstStyle/>
                    <a:p>
                      <a:pPr algn="ctr" fontAlgn="b"/>
                      <a:r>
                        <a:rPr lang="de-DE" sz="1800" b="0" i="0" u="none" strike="noStrike">
                          <a:solidFill>
                            <a:srgbClr val="000000"/>
                          </a:solidFill>
                          <a:effectLst/>
                          <a:latin typeface="Calibri" panose="020F0502020204030204" pitchFamily="34" charset="0"/>
                        </a:rPr>
                        <a:t>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dirty="0">
                          <a:solidFill>
                            <a:srgbClr val="000000"/>
                          </a:solidFill>
                          <a:effectLst/>
                          <a:latin typeface="Calibri" panose="020F0502020204030204" pitchFamily="34" charset="0"/>
                        </a:rPr>
                        <a:t>200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870697"/>
                  </a:ext>
                </a:extLst>
              </a:tr>
              <a:tr h="385710">
                <a:tc>
                  <a:txBody>
                    <a:bodyPr/>
                    <a:lstStyle/>
                    <a:p>
                      <a:pPr algn="ctr" fontAlgn="b"/>
                      <a:r>
                        <a:rPr lang="de-DE" sz="1800" b="0" i="0" u="none" strike="noStrike">
                          <a:solidFill>
                            <a:srgbClr val="000000"/>
                          </a:solidFill>
                          <a:effectLst/>
                          <a:latin typeface="Calibri" panose="020F0502020204030204" pitchFamily="34" charset="0"/>
                        </a:rPr>
                        <a:t>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dirty="0">
                          <a:solidFill>
                            <a:srgbClr val="000000"/>
                          </a:solidFill>
                          <a:effectLst/>
                          <a:latin typeface="Calibri" panose="020F0502020204030204" pitchFamily="34" charset="0"/>
                        </a:rPr>
                        <a:t>200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dirty="0">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04977163"/>
                  </a:ext>
                </a:extLst>
              </a:tr>
              <a:tr h="385710">
                <a:tc>
                  <a:txBody>
                    <a:bodyPr/>
                    <a:lstStyle/>
                    <a:p>
                      <a:pPr algn="ctr" fontAlgn="b"/>
                      <a:r>
                        <a:rPr lang="de-DE" sz="1800" b="0" i="0" u="none" strike="noStrike">
                          <a:solidFill>
                            <a:srgbClr val="000000"/>
                          </a:solidFill>
                          <a:effectLst/>
                          <a:latin typeface="Calibri" panose="020F0502020204030204" pitchFamily="34" charset="0"/>
                        </a:rPr>
                        <a:t>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a:solidFill>
                            <a:srgbClr val="000000"/>
                          </a:solidFill>
                          <a:effectLst/>
                          <a:latin typeface="Calibri" panose="020F0502020204030204" pitchFamily="34" charset="0"/>
                        </a:rPr>
                        <a:t>200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dirty="0">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13975183"/>
                  </a:ext>
                </a:extLst>
              </a:tr>
              <a:tr h="385710">
                <a:tc>
                  <a:txBody>
                    <a:bodyPr/>
                    <a:lstStyle/>
                    <a:p>
                      <a:pPr algn="ctr" fontAlgn="b"/>
                      <a:r>
                        <a:rPr lang="de-DE" sz="1800" b="0" i="0" u="none" strike="noStrike">
                          <a:solidFill>
                            <a:srgbClr val="000000"/>
                          </a:solidFill>
                          <a:effectLst/>
                          <a:latin typeface="Calibri" panose="020F0502020204030204" pitchFamily="34" charset="0"/>
                        </a:rPr>
                        <a:t>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a:solidFill>
                            <a:srgbClr val="000000"/>
                          </a:solidFill>
                          <a:effectLst/>
                          <a:latin typeface="Calibri" panose="020F0502020204030204" pitchFamily="34" charset="0"/>
                        </a:rPr>
                        <a:t>200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dirty="0">
                          <a:solidFill>
                            <a:srgbClr val="000000"/>
                          </a:solidFill>
                          <a:effectLst/>
                          <a:latin typeface="Calibri" panose="020F0502020204030204" pitchFamily="34" charset="0"/>
                        </a:rPr>
                        <a:t>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a:solidFill>
                            <a:srgbClr val="000000"/>
                          </a:solidFill>
                          <a:effectLst/>
                          <a:latin typeface="Calibri" panose="020F0502020204030204" pitchFamily="34" charset="0"/>
                        </a:rPr>
                        <a:t>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47633125"/>
                  </a:ext>
                </a:extLst>
              </a:tr>
              <a:tr h="385710">
                <a:tc>
                  <a:txBody>
                    <a:bodyPr/>
                    <a:lstStyle/>
                    <a:p>
                      <a:pPr algn="l" fontAlgn="b"/>
                      <a:r>
                        <a:rPr lang="de-DE" sz="1800" b="0" i="0" u="none" strike="noStrike">
                          <a:solidFill>
                            <a:srgbClr val="000000"/>
                          </a:solidFill>
                          <a:effectLst/>
                          <a:latin typeface="Calibri" panose="020F0502020204030204" pitchFamily="34" charset="0"/>
                        </a:rPr>
                        <a:t>Summe</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de-DE" sz="1800" b="0" i="0" u="none" strike="noStrike">
                          <a:solidFill>
                            <a:srgbClr val="000000"/>
                          </a:solidFill>
                          <a:effectLst/>
                          <a:latin typeface="Calibri" panose="020F0502020204030204" pitchFamily="34" charset="0"/>
                        </a:rPr>
                        <a:t>1000</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de-DE" sz="1800" b="0" i="0" u="none" strike="noStrike" dirty="0">
                        <a:solidFill>
                          <a:srgbClr val="000000"/>
                        </a:solidFill>
                        <a:effectLst/>
                        <a:latin typeface="Calibri" panose="020F050202020403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de-DE" sz="1800" b="0" i="0" u="none" strike="noStrike" dirty="0">
                        <a:solidFill>
                          <a:srgbClr val="000000"/>
                        </a:solidFill>
                        <a:effectLst/>
                        <a:latin typeface="Calibri" panose="020F050202020403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860609553"/>
                  </a:ext>
                </a:extLst>
              </a:tr>
            </a:tbl>
          </a:graphicData>
        </a:graphic>
      </p:graphicFrame>
      <p:sp>
        <p:nvSpPr>
          <p:cNvPr id="7" name="Textfeld 6">
            <a:extLst>
              <a:ext uri="{FF2B5EF4-FFF2-40B4-BE49-F238E27FC236}">
                <a16:creationId xmlns:a16="http://schemas.microsoft.com/office/drawing/2014/main" id="{EB95A4A2-7EC3-4AFE-803B-9464507BADA0}"/>
              </a:ext>
            </a:extLst>
          </p:cNvPr>
          <p:cNvSpPr txBox="1"/>
          <p:nvPr/>
        </p:nvSpPr>
        <p:spPr>
          <a:xfrm>
            <a:off x="0" y="4631132"/>
            <a:ext cx="9144000" cy="911126"/>
          </a:xfrm>
          <a:prstGeom prst="rect">
            <a:avLst/>
          </a:prstGeom>
          <a:noFill/>
        </p:spPr>
        <p:txBody>
          <a:bodyPr wrap="square" rtlCol="0">
            <a:noAutofit/>
          </a:bodyPr>
          <a:lstStyle/>
          <a:p>
            <a:r>
              <a:rPr lang="de-DE" sz="2400"/>
              <a:t>Lorenz-curve for a uniform distribution between (</a:t>
            </a:r>
            <a:r>
              <a:rPr lang="de-DE" sz="2400" dirty="0"/>
              <a:t>0,0) und (1,1).</a:t>
            </a:r>
          </a:p>
          <a:p>
            <a:endParaRPr lang="de-DE" sz="2400" dirty="0"/>
          </a:p>
          <a:p>
            <a:endParaRPr lang="de-DE" sz="2400" dirty="0"/>
          </a:p>
          <a:p>
            <a:endParaRPr lang="de-DE" sz="2400" dirty="0"/>
          </a:p>
        </p:txBody>
      </p:sp>
      <p:sp>
        <p:nvSpPr>
          <p:cNvPr id="5" name="Rechteck 4">
            <a:extLst>
              <a:ext uri="{FF2B5EF4-FFF2-40B4-BE49-F238E27FC236}">
                <a16:creationId xmlns:a16="http://schemas.microsoft.com/office/drawing/2014/main" id="{A5FEFB85-4269-0D41-1589-880347FA1391}"/>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14004107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1731268" y="136525"/>
            <a:ext cx="8856984" cy="648072"/>
          </a:xfrm>
          <a:prstGeom prst="rect">
            <a:avLst/>
          </a:prstGeom>
          <a:noFill/>
        </p:spPr>
        <p:txBody>
          <a:bodyPr wrap="square" rtlCol="0">
            <a:noAutofit/>
          </a:bodyPr>
          <a:lstStyle/>
          <a:p>
            <a:pPr algn="ctr"/>
            <a:r>
              <a:rPr lang="de-DE" sz="3200"/>
              <a:t>Example C</a:t>
            </a:r>
            <a:endParaRPr lang="de-DE" sz="3200" baseline="30000" dirty="0"/>
          </a:p>
        </p:txBody>
      </p:sp>
      <p:graphicFrame>
        <p:nvGraphicFramePr>
          <p:cNvPr id="2" name="Tabelle 1">
            <a:extLst>
              <a:ext uri="{FF2B5EF4-FFF2-40B4-BE49-F238E27FC236}">
                <a16:creationId xmlns:a16="http://schemas.microsoft.com/office/drawing/2014/main" id="{61B18577-1A07-4B5D-93C6-66B8A8AFB0C5}"/>
              </a:ext>
            </a:extLst>
          </p:cNvPr>
          <p:cNvGraphicFramePr>
            <a:graphicFrameLocks noGrp="1"/>
          </p:cNvGraphicFramePr>
          <p:nvPr>
            <p:extLst>
              <p:ext uri="{D42A27DB-BD31-4B8C-83A1-F6EECF244321}">
                <p14:modId xmlns:p14="http://schemas.microsoft.com/office/powerpoint/2010/main" val="427015123"/>
              </p:ext>
            </p:extLst>
          </p:nvPr>
        </p:nvGraphicFramePr>
        <p:xfrm>
          <a:off x="1603748" y="692696"/>
          <a:ext cx="3844180" cy="2880320"/>
        </p:xfrm>
        <a:graphic>
          <a:graphicData uri="http://schemas.openxmlformats.org/drawingml/2006/table">
            <a:tbl>
              <a:tblPr/>
              <a:tblGrid>
                <a:gridCol w="961045">
                  <a:extLst>
                    <a:ext uri="{9D8B030D-6E8A-4147-A177-3AD203B41FA5}">
                      <a16:colId xmlns:a16="http://schemas.microsoft.com/office/drawing/2014/main" val="1106413028"/>
                    </a:ext>
                  </a:extLst>
                </a:gridCol>
                <a:gridCol w="961045">
                  <a:extLst>
                    <a:ext uri="{9D8B030D-6E8A-4147-A177-3AD203B41FA5}">
                      <a16:colId xmlns:a16="http://schemas.microsoft.com/office/drawing/2014/main" val="327468766"/>
                    </a:ext>
                  </a:extLst>
                </a:gridCol>
                <a:gridCol w="961045">
                  <a:extLst>
                    <a:ext uri="{9D8B030D-6E8A-4147-A177-3AD203B41FA5}">
                      <a16:colId xmlns:a16="http://schemas.microsoft.com/office/drawing/2014/main" val="317894346"/>
                    </a:ext>
                  </a:extLst>
                </a:gridCol>
                <a:gridCol w="961045">
                  <a:extLst>
                    <a:ext uri="{9D8B030D-6E8A-4147-A177-3AD203B41FA5}">
                      <a16:colId xmlns:a16="http://schemas.microsoft.com/office/drawing/2014/main" val="3907266474"/>
                    </a:ext>
                  </a:extLst>
                </a:gridCol>
              </a:tblGrid>
              <a:tr h="360040">
                <a:tc rowSpan="2">
                  <a:txBody>
                    <a:bodyPr/>
                    <a:lstStyle/>
                    <a:p>
                      <a:pPr algn="ctr" fontAlgn="ctr"/>
                      <a:r>
                        <a:rPr lang="de-DE" sz="1800" b="0" i="0" u="none" strike="noStrike" dirty="0">
                          <a:solidFill>
                            <a:srgbClr val="000000"/>
                          </a:solidFill>
                          <a:effectLst/>
                          <a:latin typeface="Calibri" panose="020F0502020204030204" pitchFamily="34" charset="0"/>
                        </a:rPr>
                        <a:t>U-Nr.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de-DE" sz="1800" b="0" i="0" u="none" strike="noStrike">
                          <a:solidFill>
                            <a:srgbClr val="000000"/>
                          </a:solidFill>
                          <a:effectLst/>
                          <a:latin typeface="Calibri" panose="020F0502020204030204" pitchFamily="34" charset="0"/>
                        </a:rPr>
                        <a:t>C</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1800" b="0" i="0" u="none" strike="noStrike" dirty="0" err="1">
                          <a:solidFill>
                            <a:srgbClr val="000000"/>
                          </a:solidFill>
                          <a:effectLst/>
                          <a:latin typeface="Calibri" panose="020F0502020204030204" pitchFamily="34" charset="0"/>
                        </a:rPr>
                        <a:t>Fi</a:t>
                      </a:r>
                      <a:endParaRPr lang="de-DE" sz="1800" b="0" i="0" u="none" strike="noStrike" dirty="0">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1800" b="0" i="0" u="none" strike="noStrike" dirty="0" err="1">
                          <a:solidFill>
                            <a:srgbClr val="000000"/>
                          </a:solidFill>
                          <a:effectLst/>
                          <a:latin typeface="Calibri" panose="020F0502020204030204" pitchFamily="34" charset="0"/>
                        </a:rPr>
                        <a:t>Gi</a:t>
                      </a:r>
                      <a:endParaRPr lang="de-DE" sz="1800" b="0" i="0" u="none" strike="noStrike" dirty="0">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14165938"/>
                  </a:ext>
                </a:extLst>
              </a:tr>
              <a:tr h="360040">
                <a:tc vMerge="1">
                  <a:txBody>
                    <a:bodyPr/>
                    <a:lstStyle/>
                    <a:p>
                      <a:endParaRPr lang="de-DE"/>
                    </a:p>
                  </a:txBody>
                  <a:tcPr/>
                </a:tc>
                <a:tc vMerge="1">
                  <a:txBody>
                    <a:bodyPr/>
                    <a:lstStyle/>
                    <a:p>
                      <a:endParaRPr lang="de-DE"/>
                    </a:p>
                  </a:txBody>
                  <a:tcPr/>
                </a:tc>
                <a:tc>
                  <a:txBody>
                    <a:bodyPr/>
                    <a:lstStyle/>
                    <a:p>
                      <a:pPr algn="r" fontAlgn="b"/>
                      <a:r>
                        <a:rPr lang="de-DE" sz="1800" b="0" i="0" u="none" strike="noStrike">
                          <a:solidFill>
                            <a:srgbClr val="000000"/>
                          </a:solidFill>
                          <a:effectLst/>
                          <a:latin typeface="Calibri" panose="020F050202020403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a:solidFill>
                            <a:srgbClr val="000000"/>
                          </a:solidFill>
                          <a:effectLst/>
                          <a:latin typeface="Calibri" panose="020F050202020403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52883378"/>
                  </a:ext>
                </a:extLst>
              </a:tr>
              <a:tr h="360040">
                <a:tc>
                  <a:txBody>
                    <a:bodyPr/>
                    <a:lstStyle/>
                    <a:p>
                      <a:pPr algn="ctr" fontAlgn="b"/>
                      <a:r>
                        <a:rPr lang="de-DE" sz="1800" b="0" i="0" u="none" strike="noStrike">
                          <a:solidFill>
                            <a:srgbClr val="000000"/>
                          </a:solidFill>
                          <a:effectLst/>
                          <a:latin typeface="Calibri" panose="020F0502020204030204" pitchFamily="34" charset="0"/>
                        </a:rPr>
                        <a:t>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dirty="0">
                          <a:solidFill>
                            <a:srgbClr val="000000"/>
                          </a:solidFill>
                          <a:effectLst/>
                          <a:latin typeface="Calibri" panose="020F050202020403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a:solidFill>
                            <a:srgbClr val="000000"/>
                          </a:solidFill>
                          <a:effectLst/>
                          <a:latin typeface="Calibri" panose="020F0502020204030204" pitchFamily="34" charset="0"/>
                        </a:rPr>
                        <a:t>0,2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a:solidFill>
                            <a:srgbClr val="000000"/>
                          </a:solidFill>
                          <a:effectLst/>
                          <a:latin typeface="Calibri" panose="020F050202020403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35745425"/>
                  </a:ext>
                </a:extLst>
              </a:tr>
              <a:tr h="360040">
                <a:tc>
                  <a:txBody>
                    <a:bodyPr/>
                    <a:lstStyle/>
                    <a:p>
                      <a:pPr algn="ctr" fontAlgn="b"/>
                      <a:r>
                        <a:rPr lang="de-DE" sz="1800" b="0" i="0" u="none" strike="noStrike">
                          <a:solidFill>
                            <a:srgbClr val="000000"/>
                          </a:solidFill>
                          <a:effectLst/>
                          <a:latin typeface="Calibri" panose="020F0502020204030204" pitchFamily="34" charset="0"/>
                        </a:rPr>
                        <a:t>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dirty="0">
                          <a:solidFill>
                            <a:srgbClr val="000000"/>
                          </a:solidFill>
                          <a:effectLst/>
                          <a:latin typeface="Calibri" panose="020F050202020403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dirty="0">
                          <a:solidFill>
                            <a:srgbClr val="000000"/>
                          </a:solidFill>
                          <a:effectLst/>
                          <a:latin typeface="Calibri" panose="020F0502020204030204" pitchFamily="34" charset="0"/>
                        </a:rPr>
                        <a:t>0,4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a:solidFill>
                            <a:srgbClr val="000000"/>
                          </a:solidFill>
                          <a:effectLst/>
                          <a:latin typeface="Calibri" panose="020F050202020403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9204690"/>
                  </a:ext>
                </a:extLst>
              </a:tr>
              <a:tr h="360040">
                <a:tc>
                  <a:txBody>
                    <a:bodyPr/>
                    <a:lstStyle/>
                    <a:p>
                      <a:pPr algn="ctr" fontAlgn="b"/>
                      <a:r>
                        <a:rPr lang="de-DE" sz="1800" b="0" i="0" u="none" strike="noStrike">
                          <a:solidFill>
                            <a:srgbClr val="000000"/>
                          </a:solidFill>
                          <a:effectLst/>
                          <a:latin typeface="Calibri" panose="020F0502020204030204" pitchFamily="34" charset="0"/>
                        </a:rPr>
                        <a:t>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dirty="0">
                          <a:solidFill>
                            <a:srgbClr val="000000"/>
                          </a:solidFill>
                          <a:effectLst/>
                          <a:latin typeface="Calibri" panose="020F050202020403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a:solidFill>
                            <a:srgbClr val="000000"/>
                          </a:solidFill>
                          <a:effectLst/>
                          <a:latin typeface="Calibri" panose="020F0502020204030204" pitchFamily="34" charset="0"/>
                        </a:rPr>
                        <a:t>0,6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a:solidFill>
                            <a:srgbClr val="000000"/>
                          </a:solidFill>
                          <a:effectLst/>
                          <a:latin typeface="Calibri" panose="020F050202020403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50173753"/>
                  </a:ext>
                </a:extLst>
              </a:tr>
              <a:tr h="360040">
                <a:tc>
                  <a:txBody>
                    <a:bodyPr/>
                    <a:lstStyle/>
                    <a:p>
                      <a:pPr algn="ctr" fontAlgn="b"/>
                      <a:r>
                        <a:rPr lang="de-DE" sz="1800" b="0" i="0" u="none" strike="noStrike">
                          <a:solidFill>
                            <a:srgbClr val="000000"/>
                          </a:solidFill>
                          <a:effectLst/>
                          <a:latin typeface="Calibri" panose="020F0502020204030204" pitchFamily="34" charset="0"/>
                        </a:rPr>
                        <a:t>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a:solidFill>
                            <a:srgbClr val="000000"/>
                          </a:solidFill>
                          <a:effectLst/>
                          <a:latin typeface="Calibri" panose="020F050202020403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a:solidFill>
                            <a:srgbClr val="000000"/>
                          </a:solidFill>
                          <a:effectLst/>
                          <a:latin typeface="Calibri" panose="020F0502020204030204" pitchFamily="34" charset="0"/>
                        </a:rPr>
                        <a:t>0,8</a:t>
                      </a:r>
                      <a:endParaRPr lang="de-DE" sz="1800" b="0" i="0" u="none" strike="noStrike" dirty="0">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a:solidFill>
                            <a:srgbClr val="000000"/>
                          </a:solidFill>
                          <a:effectLst/>
                          <a:latin typeface="Calibri" panose="020F050202020403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68424019"/>
                  </a:ext>
                </a:extLst>
              </a:tr>
              <a:tr h="360040">
                <a:tc>
                  <a:txBody>
                    <a:bodyPr/>
                    <a:lstStyle/>
                    <a:p>
                      <a:pPr algn="ctr" fontAlgn="b"/>
                      <a:r>
                        <a:rPr lang="de-DE" sz="1800" b="0" i="0" u="none" strike="noStrike">
                          <a:solidFill>
                            <a:srgbClr val="000000"/>
                          </a:solidFill>
                          <a:effectLst/>
                          <a:latin typeface="Calibri" panose="020F0502020204030204" pitchFamily="34" charset="0"/>
                        </a:rPr>
                        <a:t>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a:solidFill>
                            <a:srgbClr val="000000"/>
                          </a:solidFill>
                          <a:effectLst/>
                          <a:latin typeface="Calibri" panose="020F0502020204030204" pitchFamily="34" charset="0"/>
                        </a:rPr>
                        <a:t>1000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dirty="0">
                          <a:solidFill>
                            <a:srgbClr val="000000"/>
                          </a:solidFill>
                          <a:effectLst/>
                          <a:latin typeface="Calibri" panose="020F0502020204030204" pitchFamily="34" charset="0"/>
                        </a:rPr>
                        <a:t>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a:solidFill>
                            <a:srgbClr val="000000"/>
                          </a:solidFill>
                          <a:effectLst/>
                          <a:latin typeface="Calibri" panose="020F0502020204030204" pitchFamily="34" charset="0"/>
                        </a:rPr>
                        <a:t>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83772586"/>
                  </a:ext>
                </a:extLst>
              </a:tr>
              <a:tr h="360040">
                <a:tc>
                  <a:txBody>
                    <a:bodyPr/>
                    <a:lstStyle/>
                    <a:p>
                      <a:pPr algn="l" fontAlgn="b"/>
                      <a:r>
                        <a:rPr lang="de-DE" sz="1800" b="0" i="0" u="none" strike="noStrike">
                          <a:solidFill>
                            <a:srgbClr val="000000"/>
                          </a:solidFill>
                          <a:effectLst/>
                          <a:latin typeface="Calibri" panose="020F0502020204030204" pitchFamily="34" charset="0"/>
                        </a:rPr>
                        <a:t>Summe</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de-DE" sz="1800" b="0" i="0" u="none" strike="noStrike">
                          <a:solidFill>
                            <a:srgbClr val="000000"/>
                          </a:solidFill>
                          <a:effectLst/>
                          <a:latin typeface="Calibri" panose="020F0502020204030204" pitchFamily="34" charset="0"/>
                        </a:rPr>
                        <a:t>1000</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de-DE" sz="1800" b="0" i="0" u="none" strike="noStrike" dirty="0">
                        <a:solidFill>
                          <a:srgbClr val="000000"/>
                        </a:solidFill>
                        <a:effectLst/>
                        <a:latin typeface="Calibri" panose="020F050202020403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de-DE" sz="1800" b="0" i="0" u="none" strike="noStrike" dirty="0">
                        <a:solidFill>
                          <a:srgbClr val="000000"/>
                        </a:solidFill>
                        <a:effectLst/>
                        <a:latin typeface="Calibri" panose="020F050202020403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177156477"/>
                  </a:ext>
                </a:extLst>
              </a:tr>
            </a:tbl>
          </a:graphicData>
        </a:graphic>
      </p:graphicFrame>
      <p:sp>
        <p:nvSpPr>
          <p:cNvPr id="7" name="Textfeld 6">
            <a:extLst>
              <a:ext uri="{FF2B5EF4-FFF2-40B4-BE49-F238E27FC236}">
                <a16:creationId xmlns:a16="http://schemas.microsoft.com/office/drawing/2014/main" id="{C30270C6-DE3D-4A49-AA51-4EBBAFC05E4C}"/>
              </a:ext>
            </a:extLst>
          </p:cNvPr>
          <p:cNvSpPr txBox="1"/>
          <p:nvPr/>
        </p:nvSpPr>
        <p:spPr>
          <a:xfrm>
            <a:off x="619760" y="4825464"/>
            <a:ext cx="9144000" cy="911126"/>
          </a:xfrm>
          <a:prstGeom prst="rect">
            <a:avLst/>
          </a:prstGeom>
          <a:noFill/>
        </p:spPr>
        <p:txBody>
          <a:bodyPr wrap="square" rtlCol="0">
            <a:noAutofit/>
          </a:bodyPr>
          <a:lstStyle/>
          <a:p>
            <a:r>
              <a:rPr lang="de-DE" sz="2400"/>
              <a:t>Lorenz-curve if the total value is centered at one data point in between(</a:t>
            </a:r>
            <a:r>
              <a:rPr lang="de-DE" sz="2400" dirty="0"/>
              <a:t>0,0</a:t>
            </a:r>
            <a:r>
              <a:rPr lang="de-DE" sz="2400"/>
              <a:t>) (</a:t>
            </a:r>
            <a:r>
              <a:rPr lang="de-DE" sz="2400" dirty="0"/>
              <a:t>1,1).</a:t>
            </a:r>
          </a:p>
          <a:p>
            <a:endParaRPr lang="de-DE" sz="2400" dirty="0"/>
          </a:p>
          <a:p>
            <a:endParaRPr lang="de-DE" sz="2400" dirty="0"/>
          </a:p>
          <a:p>
            <a:endParaRPr lang="de-DE" sz="2400" dirty="0"/>
          </a:p>
        </p:txBody>
      </p:sp>
      <p:sp>
        <p:nvSpPr>
          <p:cNvPr id="5" name="Rechteck 4">
            <a:extLst>
              <a:ext uri="{FF2B5EF4-FFF2-40B4-BE49-F238E27FC236}">
                <a16:creationId xmlns:a16="http://schemas.microsoft.com/office/drawing/2014/main" id="{DB7435A0-D422-72F7-5DC3-E950DDEA2A97}"/>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2913251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1703512" y="44624"/>
            <a:ext cx="8856984" cy="648072"/>
          </a:xfrm>
          <a:prstGeom prst="rect">
            <a:avLst/>
          </a:prstGeom>
          <a:noFill/>
        </p:spPr>
        <p:txBody>
          <a:bodyPr wrap="square" rtlCol="0">
            <a:noAutofit/>
          </a:bodyPr>
          <a:lstStyle/>
          <a:p>
            <a:pPr algn="ctr"/>
            <a:r>
              <a:rPr lang="de-DE" sz="3200"/>
              <a:t>Example </a:t>
            </a:r>
            <a:r>
              <a:rPr lang="de-DE" sz="3200" dirty="0"/>
              <a:t>D</a:t>
            </a:r>
            <a:endParaRPr lang="de-DE" sz="3200" baseline="30000" dirty="0"/>
          </a:p>
        </p:txBody>
      </p:sp>
      <p:sp>
        <p:nvSpPr>
          <p:cNvPr id="7" name="Textfeld 6">
            <a:extLst>
              <a:ext uri="{FF2B5EF4-FFF2-40B4-BE49-F238E27FC236}">
                <a16:creationId xmlns:a16="http://schemas.microsoft.com/office/drawing/2014/main" id="{C30270C6-DE3D-4A49-AA51-4EBBAFC05E4C}"/>
              </a:ext>
            </a:extLst>
          </p:cNvPr>
          <p:cNvSpPr txBox="1"/>
          <p:nvPr/>
        </p:nvSpPr>
        <p:spPr>
          <a:xfrm>
            <a:off x="107124" y="5934128"/>
            <a:ext cx="7909116" cy="911126"/>
          </a:xfrm>
          <a:prstGeom prst="rect">
            <a:avLst/>
          </a:prstGeom>
          <a:noFill/>
        </p:spPr>
        <p:txBody>
          <a:bodyPr wrap="square" rtlCol="0">
            <a:noAutofit/>
          </a:bodyPr>
          <a:lstStyle/>
          <a:p>
            <a:r>
              <a:rPr lang="de-DE" sz="2400"/>
              <a:t>Lorenz-curve with multiple counts for one value in between  </a:t>
            </a:r>
            <a:r>
              <a:rPr lang="de-DE" sz="2400" dirty="0"/>
              <a:t>(0,0</a:t>
            </a:r>
            <a:r>
              <a:rPr lang="de-DE" sz="2400"/>
              <a:t>) (</a:t>
            </a:r>
            <a:r>
              <a:rPr lang="de-DE" sz="2400" dirty="0"/>
              <a:t>1,1).</a:t>
            </a:r>
          </a:p>
          <a:p>
            <a:endParaRPr lang="de-DE" sz="2400" dirty="0"/>
          </a:p>
          <a:p>
            <a:endParaRPr lang="de-DE" sz="2400" dirty="0"/>
          </a:p>
          <a:p>
            <a:endParaRPr lang="de-DE" sz="2400" dirty="0"/>
          </a:p>
        </p:txBody>
      </p:sp>
      <p:graphicFrame>
        <p:nvGraphicFramePr>
          <p:cNvPr id="5" name="Tabelle 4">
            <a:extLst>
              <a:ext uri="{FF2B5EF4-FFF2-40B4-BE49-F238E27FC236}">
                <a16:creationId xmlns:a16="http://schemas.microsoft.com/office/drawing/2014/main" id="{C0B00927-3D41-410E-8BF9-C01281739B19}"/>
              </a:ext>
            </a:extLst>
          </p:cNvPr>
          <p:cNvGraphicFramePr>
            <a:graphicFrameLocks noGrp="1"/>
          </p:cNvGraphicFramePr>
          <p:nvPr>
            <p:extLst>
              <p:ext uri="{D42A27DB-BD31-4B8C-83A1-F6EECF244321}">
                <p14:modId xmlns:p14="http://schemas.microsoft.com/office/powerpoint/2010/main" val="3813564675"/>
              </p:ext>
            </p:extLst>
          </p:nvPr>
        </p:nvGraphicFramePr>
        <p:xfrm>
          <a:off x="1631504" y="620689"/>
          <a:ext cx="3888432" cy="3816423"/>
        </p:xfrm>
        <a:graphic>
          <a:graphicData uri="http://schemas.openxmlformats.org/drawingml/2006/table">
            <a:tbl>
              <a:tblPr/>
              <a:tblGrid>
                <a:gridCol w="972108">
                  <a:extLst>
                    <a:ext uri="{9D8B030D-6E8A-4147-A177-3AD203B41FA5}">
                      <a16:colId xmlns:a16="http://schemas.microsoft.com/office/drawing/2014/main" val="4018598381"/>
                    </a:ext>
                  </a:extLst>
                </a:gridCol>
                <a:gridCol w="972108">
                  <a:extLst>
                    <a:ext uri="{9D8B030D-6E8A-4147-A177-3AD203B41FA5}">
                      <a16:colId xmlns:a16="http://schemas.microsoft.com/office/drawing/2014/main" val="3519001802"/>
                    </a:ext>
                  </a:extLst>
                </a:gridCol>
                <a:gridCol w="972108">
                  <a:extLst>
                    <a:ext uri="{9D8B030D-6E8A-4147-A177-3AD203B41FA5}">
                      <a16:colId xmlns:a16="http://schemas.microsoft.com/office/drawing/2014/main" val="880852657"/>
                    </a:ext>
                  </a:extLst>
                </a:gridCol>
                <a:gridCol w="972108">
                  <a:extLst>
                    <a:ext uri="{9D8B030D-6E8A-4147-A177-3AD203B41FA5}">
                      <a16:colId xmlns:a16="http://schemas.microsoft.com/office/drawing/2014/main" val="149709135"/>
                    </a:ext>
                  </a:extLst>
                </a:gridCol>
              </a:tblGrid>
              <a:tr h="293571">
                <a:tc rowSpan="2">
                  <a:txBody>
                    <a:bodyPr/>
                    <a:lstStyle/>
                    <a:p>
                      <a:pPr algn="ctr" fontAlgn="ctr"/>
                      <a:r>
                        <a:rPr lang="de-DE" sz="1800" b="0" i="0" u="none" strike="noStrike" dirty="0">
                          <a:solidFill>
                            <a:srgbClr val="000000"/>
                          </a:solidFill>
                          <a:effectLst/>
                          <a:latin typeface="Calibri" panose="020F0502020204030204" pitchFamily="34" charset="0"/>
                        </a:rPr>
                        <a:t>U-Nr.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de-DE" sz="1800" b="0" i="0" u="none" strike="noStrike" dirty="0">
                          <a:solidFill>
                            <a:srgbClr val="000000"/>
                          </a:solidFill>
                          <a:effectLst/>
                          <a:latin typeface="Calibri" panose="020F0502020204030204" pitchFamily="34" charset="0"/>
                        </a:rPr>
                        <a:t>D</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1800" b="0" i="0" u="none" strike="noStrike" dirty="0" err="1">
                          <a:solidFill>
                            <a:srgbClr val="000000"/>
                          </a:solidFill>
                          <a:effectLst/>
                          <a:latin typeface="Calibri" panose="020F0502020204030204" pitchFamily="34" charset="0"/>
                        </a:rPr>
                        <a:t>Fi</a:t>
                      </a:r>
                      <a:endParaRPr lang="de-DE" sz="1800" b="0" i="0" u="none" strike="noStrike" dirty="0">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1800" b="0" i="0" u="none" strike="noStrike" dirty="0" err="1">
                          <a:solidFill>
                            <a:srgbClr val="000000"/>
                          </a:solidFill>
                          <a:effectLst/>
                          <a:latin typeface="Calibri" panose="020F0502020204030204" pitchFamily="34" charset="0"/>
                        </a:rPr>
                        <a:t>Gi</a:t>
                      </a:r>
                      <a:endParaRPr lang="de-DE" sz="1800" b="0" i="0" u="none" strike="noStrike" dirty="0">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20773244"/>
                  </a:ext>
                </a:extLst>
              </a:tr>
              <a:tr h="293571">
                <a:tc vMerge="1">
                  <a:txBody>
                    <a:bodyPr/>
                    <a:lstStyle/>
                    <a:p>
                      <a:endParaRPr lang="de-DE"/>
                    </a:p>
                  </a:txBody>
                  <a:tcPr/>
                </a:tc>
                <a:tc vMerge="1">
                  <a:txBody>
                    <a:bodyPr/>
                    <a:lstStyle/>
                    <a:p>
                      <a:endParaRPr lang="de-DE"/>
                    </a:p>
                  </a:txBody>
                  <a:tcPr/>
                </a:tc>
                <a:tc>
                  <a:txBody>
                    <a:bodyPr/>
                    <a:lstStyle/>
                    <a:p>
                      <a:pPr algn="r" fontAlgn="b"/>
                      <a:r>
                        <a:rPr lang="de-DE" sz="1800" b="0" i="0" u="none" strike="noStrike" dirty="0">
                          <a:solidFill>
                            <a:srgbClr val="000000"/>
                          </a:solidFill>
                          <a:effectLst/>
                          <a:latin typeface="Calibri" panose="020F050202020403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dirty="0">
                          <a:solidFill>
                            <a:srgbClr val="000000"/>
                          </a:solidFill>
                          <a:effectLst/>
                          <a:latin typeface="Calibri" panose="020F050202020403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6412732"/>
                  </a:ext>
                </a:extLst>
              </a:tr>
              <a:tr h="293571">
                <a:tc>
                  <a:txBody>
                    <a:bodyPr/>
                    <a:lstStyle/>
                    <a:p>
                      <a:pPr algn="ctr" fontAlgn="b"/>
                      <a:r>
                        <a:rPr lang="de-DE" sz="1800" b="0" i="0" u="none" strike="noStrike">
                          <a:solidFill>
                            <a:srgbClr val="000000"/>
                          </a:solidFill>
                          <a:effectLst/>
                          <a:latin typeface="Calibri" panose="020F0502020204030204" pitchFamily="34" charset="0"/>
                        </a:rPr>
                        <a:t>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a:solidFill>
                            <a:srgbClr val="000000"/>
                          </a:solidFill>
                          <a:effectLst/>
                          <a:latin typeface="Calibri" panose="020F0502020204030204" pitchFamily="34" charset="0"/>
                        </a:rPr>
                        <a:t>30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dirty="0">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54511410"/>
                  </a:ext>
                </a:extLst>
              </a:tr>
              <a:tr h="293571">
                <a:tc>
                  <a:txBody>
                    <a:bodyPr/>
                    <a:lstStyle/>
                    <a:p>
                      <a:pPr algn="ctr" fontAlgn="b"/>
                      <a:r>
                        <a:rPr lang="de-DE" sz="1800" b="0" i="0" u="none" strike="noStrike">
                          <a:solidFill>
                            <a:srgbClr val="000000"/>
                          </a:solidFill>
                          <a:effectLst/>
                          <a:latin typeface="Calibri" panose="020F0502020204030204" pitchFamily="34" charset="0"/>
                        </a:rPr>
                        <a:t>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a:solidFill>
                            <a:srgbClr val="000000"/>
                          </a:solidFill>
                          <a:effectLst/>
                          <a:latin typeface="Calibri" panose="020F0502020204030204" pitchFamily="34" charset="0"/>
                        </a:rPr>
                        <a:t>30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dirty="0">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46271305"/>
                  </a:ext>
                </a:extLst>
              </a:tr>
              <a:tr h="293571">
                <a:tc>
                  <a:txBody>
                    <a:bodyPr/>
                    <a:lstStyle/>
                    <a:p>
                      <a:pPr algn="ctr" fontAlgn="b"/>
                      <a:r>
                        <a:rPr lang="de-DE" sz="1800" b="0" i="0" u="none" strike="noStrike">
                          <a:solidFill>
                            <a:srgbClr val="000000"/>
                          </a:solidFill>
                          <a:effectLst/>
                          <a:latin typeface="Calibri" panose="020F0502020204030204" pitchFamily="34" charset="0"/>
                        </a:rPr>
                        <a:t>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a:solidFill>
                            <a:srgbClr val="000000"/>
                          </a:solidFill>
                          <a:effectLst/>
                          <a:latin typeface="Calibri" panose="020F0502020204030204" pitchFamily="34" charset="0"/>
                        </a:rPr>
                        <a:t>30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dirty="0">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3612652"/>
                  </a:ext>
                </a:extLst>
              </a:tr>
              <a:tr h="293571">
                <a:tc>
                  <a:txBody>
                    <a:bodyPr/>
                    <a:lstStyle/>
                    <a:p>
                      <a:pPr algn="ctr" fontAlgn="b"/>
                      <a:r>
                        <a:rPr lang="de-DE" sz="1800" b="0" i="0" u="none" strike="noStrike">
                          <a:solidFill>
                            <a:srgbClr val="000000"/>
                          </a:solidFill>
                          <a:effectLst/>
                          <a:latin typeface="Calibri" panose="020F0502020204030204" pitchFamily="34" charset="0"/>
                        </a:rPr>
                        <a:t>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a:solidFill>
                            <a:srgbClr val="000000"/>
                          </a:solidFill>
                          <a:effectLst/>
                          <a:latin typeface="Calibri" panose="020F0502020204030204" pitchFamily="34" charset="0"/>
                        </a:rPr>
                        <a:t>30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dirty="0">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6221682"/>
                  </a:ext>
                </a:extLst>
              </a:tr>
              <a:tr h="293571">
                <a:tc>
                  <a:txBody>
                    <a:bodyPr/>
                    <a:lstStyle/>
                    <a:p>
                      <a:pPr algn="ctr" fontAlgn="b"/>
                      <a:r>
                        <a:rPr lang="de-DE" sz="1800" b="0" i="0" u="none" strike="noStrike">
                          <a:solidFill>
                            <a:srgbClr val="000000"/>
                          </a:solidFill>
                          <a:effectLst/>
                          <a:latin typeface="Calibri" panose="020F0502020204030204" pitchFamily="34" charset="0"/>
                        </a:rPr>
                        <a:t>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a:solidFill>
                            <a:srgbClr val="000000"/>
                          </a:solidFill>
                          <a:effectLst/>
                          <a:latin typeface="Calibri" panose="020F0502020204030204" pitchFamily="34" charset="0"/>
                        </a:rPr>
                        <a:t>30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dirty="0">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58588683"/>
                  </a:ext>
                </a:extLst>
              </a:tr>
              <a:tr h="293571">
                <a:tc>
                  <a:txBody>
                    <a:bodyPr/>
                    <a:lstStyle/>
                    <a:p>
                      <a:pPr algn="ctr" fontAlgn="b"/>
                      <a:r>
                        <a:rPr lang="de-DE" sz="1800" b="0" i="0" u="none" strike="noStrike">
                          <a:solidFill>
                            <a:srgbClr val="000000"/>
                          </a:solidFill>
                          <a:effectLst/>
                          <a:latin typeface="Calibri" panose="020F0502020204030204" pitchFamily="34" charset="0"/>
                        </a:rPr>
                        <a:t>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a:solidFill>
                            <a:srgbClr val="000000"/>
                          </a:solidFill>
                          <a:effectLst/>
                          <a:latin typeface="Calibri" panose="020F0502020204030204" pitchFamily="34" charset="0"/>
                        </a:rPr>
                        <a:t>150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dirty="0">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4781840"/>
                  </a:ext>
                </a:extLst>
              </a:tr>
              <a:tr h="293571">
                <a:tc>
                  <a:txBody>
                    <a:bodyPr/>
                    <a:lstStyle/>
                    <a:p>
                      <a:pPr algn="ctr" fontAlgn="b"/>
                      <a:r>
                        <a:rPr lang="de-DE" sz="1800" b="0" i="0" u="none" strike="noStrike">
                          <a:solidFill>
                            <a:srgbClr val="000000"/>
                          </a:solidFill>
                          <a:effectLst/>
                          <a:latin typeface="Calibri" panose="020F0502020204030204" pitchFamily="34" charset="0"/>
                        </a:rPr>
                        <a:t>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a:solidFill>
                            <a:srgbClr val="000000"/>
                          </a:solidFill>
                          <a:effectLst/>
                          <a:latin typeface="Calibri" panose="020F0502020204030204" pitchFamily="34" charset="0"/>
                        </a:rPr>
                        <a:t>150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dirty="0">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6611459"/>
                  </a:ext>
                </a:extLst>
              </a:tr>
              <a:tr h="293571">
                <a:tc>
                  <a:txBody>
                    <a:bodyPr/>
                    <a:lstStyle/>
                    <a:p>
                      <a:pPr algn="ctr" fontAlgn="b"/>
                      <a:r>
                        <a:rPr lang="de-DE" sz="1800" b="0" i="0" u="none" strike="noStrike">
                          <a:solidFill>
                            <a:srgbClr val="000000"/>
                          </a:solidFill>
                          <a:effectLst/>
                          <a:latin typeface="Calibri" panose="020F0502020204030204" pitchFamily="34" charset="0"/>
                        </a:rPr>
                        <a:t>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a:solidFill>
                            <a:srgbClr val="000000"/>
                          </a:solidFill>
                          <a:effectLst/>
                          <a:latin typeface="Calibri" panose="020F0502020204030204" pitchFamily="34" charset="0"/>
                        </a:rPr>
                        <a:t>150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dirty="0">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52904035"/>
                  </a:ext>
                </a:extLst>
              </a:tr>
              <a:tr h="293571">
                <a:tc>
                  <a:txBody>
                    <a:bodyPr/>
                    <a:lstStyle/>
                    <a:p>
                      <a:pPr algn="ctr" fontAlgn="b"/>
                      <a:r>
                        <a:rPr lang="de-DE" sz="1800" b="0" i="0" u="none" strike="noStrike">
                          <a:solidFill>
                            <a:srgbClr val="000000"/>
                          </a:solidFill>
                          <a:effectLst/>
                          <a:latin typeface="Calibri" panose="020F0502020204030204" pitchFamily="34" charset="0"/>
                        </a:rPr>
                        <a:t>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a:solidFill>
                            <a:srgbClr val="000000"/>
                          </a:solidFill>
                          <a:effectLst/>
                          <a:latin typeface="Calibri" panose="020F0502020204030204" pitchFamily="34" charset="0"/>
                        </a:rPr>
                        <a:t>200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dirty="0">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53997088"/>
                  </a:ext>
                </a:extLst>
              </a:tr>
              <a:tr h="293571">
                <a:tc>
                  <a:txBody>
                    <a:bodyPr/>
                    <a:lstStyle/>
                    <a:p>
                      <a:pPr algn="ctr" fontAlgn="b"/>
                      <a:r>
                        <a:rPr lang="de-DE" sz="1800" b="0" i="0" u="none" strike="noStrike">
                          <a:solidFill>
                            <a:srgbClr val="000000"/>
                          </a:solidFill>
                          <a:effectLst/>
                          <a:latin typeface="Calibri" panose="020F0502020204030204" pitchFamily="34" charset="0"/>
                        </a:rPr>
                        <a:t>10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dirty="0">
                          <a:solidFill>
                            <a:srgbClr val="000000"/>
                          </a:solidFill>
                          <a:effectLst/>
                          <a:latin typeface="Calibri" panose="020F0502020204030204" pitchFamily="34" charset="0"/>
                        </a:rPr>
                        <a:t>200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a:solidFill>
                            <a:srgbClr val="000000"/>
                          </a:solidFill>
                          <a:effectLst/>
                          <a:latin typeface="Calibri" panose="020F0502020204030204" pitchFamily="34" charset="0"/>
                        </a:rPr>
                        <a:t>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dirty="0">
                          <a:solidFill>
                            <a:srgbClr val="000000"/>
                          </a:solidFill>
                          <a:effectLst/>
                          <a:latin typeface="Calibri" panose="020F0502020204030204" pitchFamily="34" charset="0"/>
                        </a:rPr>
                        <a:t>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16803538"/>
                  </a:ext>
                </a:extLst>
              </a:tr>
              <a:tr h="293571">
                <a:tc>
                  <a:txBody>
                    <a:bodyPr/>
                    <a:lstStyle/>
                    <a:p>
                      <a:pPr algn="l" fontAlgn="b"/>
                      <a:r>
                        <a:rPr lang="de-DE" sz="1800" b="0" i="0" u="none" strike="noStrike">
                          <a:solidFill>
                            <a:srgbClr val="000000"/>
                          </a:solidFill>
                          <a:effectLst/>
                          <a:latin typeface="Calibri" panose="020F0502020204030204" pitchFamily="34" charset="0"/>
                        </a:rPr>
                        <a:t>Summe</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de-DE" sz="1800" b="0" i="0" u="none" strike="noStrike" dirty="0">
                          <a:solidFill>
                            <a:srgbClr val="000000"/>
                          </a:solidFill>
                          <a:effectLst/>
                          <a:latin typeface="Calibri" panose="020F0502020204030204" pitchFamily="34" charset="0"/>
                        </a:rPr>
                        <a:t>1000</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de-DE" sz="1100" b="0" i="0" u="none" strike="noStrike">
                        <a:solidFill>
                          <a:srgbClr val="000000"/>
                        </a:solidFill>
                        <a:effectLst/>
                        <a:latin typeface="Calibri" panose="020F050202020403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de-DE" sz="1100" b="0" i="0" u="none" strike="noStrike" dirty="0">
                        <a:solidFill>
                          <a:srgbClr val="000000"/>
                        </a:solidFill>
                        <a:effectLst/>
                        <a:latin typeface="Calibri" panose="020F050202020403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1716747"/>
                  </a:ext>
                </a:extLst>
              </a:tr>
            </a:tbl>
          </a:graphicData>
        </a:graphic>
      </p:graphicFrame>
      <p:graphicFrame>
        <p:nvGraphicFramePr>
          <p:cNvPr id="8" name="Tabelle 7">
            <a:extLst>
              <a:ext uri="{FF2B5EF4-FFF2-40B4-BE49-F238E27FC236}">
                <a16:creationId xmlns:a16="http://schemas.microsoft.com/office/drawing/2014/main" id="{5DFD52A7-55E4-4957-A0FF-A4D0735F99A4}"/>
              </a:ext>
            </a:extLst>
          </p:cNvPr>
          <p:cNvGraphicFramePr>
            <a:graphicFrameLocks noGrp="1"/>
          </p:cNvGraphicFramePr>
          <p:nvPr>
            <p:extLst>
              <p:ext uri="{D42A27DB-BD31-4B8C-83A1-F6EECF244321}">
                <p14:modId xmlns:p14="http://schemas.microsoft.com/office/powerpoint/2010/main" val="1774006890"/>
              </p:ext>
            </p:extLst>
          </p:nvPr>
        </p:nvGraphicFramePr>
        <p:xfrm>
          <a:off x="1631504" y="4483967"/>
          <a:ext cx="3888432" cy="1416820"/>
        </p:xfrm>
        <a:graphic>
          <a:graphicData uri="http://schemas.openxmlformats.org/drawingml/2006/table">
            <a:tbl>
              <a:tblPr/>
              <a:tblGrid>
                <a:gridCol w="972108">
                  <a:extLst>
                    <a:ext uri="{9D8B030D-6E8A-4147-A177-3AD203B41FA5}">
                      <a16:colId xmlns:a16="http://schemas.microsoft.com/office/drawing/2014/main" val="1984421195"/>
                    </a:ext>
                  </a:extLst>
                </a:gridCol>
                <a:gridCol w="972108">
                  <a:extLst>
                    <a:ext uri="{9D8B030D-6E8A-4147-A177-3AD203B41FA5}">
                      <a16:colId xmlns:a16="http://schemas.microsoft.com/office/drawing/2014/main" val="1158969408"/>
                    </a:ext>
                  </a:extLst>
                </a:gridCol>
                <a:gridCol w="972108">
                  <a:extLst>
                    <a:ext uri="{9D8B030D-6E8A-4147-A177-3AD203B41FA5}">
                      <a16:colId xmlns:a16="http://schemas.microsoft.com/office/drawing/2014/main" val="3525669143"/>
                    </a:ext>
                  </a:extLst>
                </a:gridCol>
                <a:gridCol w="972108">
                  <a:extLst>
                    <a:ext uri="{9D8B030D-6E8A-4147-A177-3AD203B41FA5}">
                      <a16:colId xmlns:a16="http://schemas.microsoft.com/office/drawing/2014/main" val="150709933"/>
                    </a:ext>
                  </a:extLst>
                </a:gridCol>
              </a:tblGrid>
              <a:tr h="283364">
                <a:tc rowSpan="2">
                  <a:txBody>
                    <a:bodyPr/>
                    <a:lstStyle/>
                    <a:p>
                      <a:pPr algn="ctr" fontAlgn="ctr"/>
                      <a:r>
                        <a:rPr lang="de-DE" sz="1400" b="0" i="0" u="none" strike="noStrike">
                          <a:solidFill>
                            <a:srgbClr val="000000"/>
                          </a:solidFill>
                          <a:effectLst/>
                          <a:latin typeface="Calibri" panose="020F0502020204030204" pitchFamily="34" charset="0"/>
                        </a:rPr>
                        <a:t>Value</a:t>
                      </a:r>
                      <a:endParaRPr lang="de-DE" sz="1400" b="0" i="0" u="none" strike="noStrike" dirty="0">
                        <a:solidFill>
                          <a:srgbClr val="000000"/>
                        </a:solidFill>
                        <a:effectLst/>
                        <a:latin typeface="Calibri" panose="020F0502020204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de-DE" sz="1800" b="0" i="0" u="none" strike="noStrike">
                          <a:solidFill>
                            <a:srgbClr val="000000"/>
                          </a:solidFill>
                          <a:effectLst/>
                          <a:latin typeface="Calibri" panose="020F0502020204030204" pitchFamily="34" charset="0"/>
                        </a:rPr>
                        <a:t>Counts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1800" b="0" i="0" u="none" strike="noStrike">
                          <a:solidFill>
                            <a:srgbClr val="000000"/>
                          </a:solidFill>
                          <a:effectLst/>
                          <a:latin typeface="Calibri" panose="020F0502020204030204" pitchFamily="34" charset="0"/>
                        </a:rPr>
                        <a:t>Fj</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1800" b="0" i="0" u="none" strike="noStrike" dirty="0" err="1">
                          <a:solidFill>
                            <a:srgbClr val="000000"/>
                          </a:solidFill>
                          <a:effectLst/>
                          <a:latin typeface="Calibri" panose="020F0502020204030204" pitchFamily="34" charset="0"/>
                        </a:rPr>
                        <a:t>Gj</a:t>
                      </a:r>
                      <a:endParaRPr lang="de-DE" sz="1800" b="0" i="0" u="none" strike="noStrike" dirty="0">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16086173"/>
                  </a:ext>
                </a:extLst>
              </a:tr>
              <a:tr h="283364">
                <a:tc vMerge="1">
                  <a:txBody>
                    <a:bodyPr/>
                    <a:lstStyle/>
                    <a:p>
                      <a:endParaRPr lang="de-DE"/>
                    </a:p>
                  </a:txBody>
                  <a:tcPr/>
                </a:tc>
                <a:tc vMerge="1">
                  <a:txBody>
                    <a:bodyPr/>
                    <a:lstStyle/>
                    <a:p>
                      <a:endParaRPr lang="de-DE"/>
                    </a:p>
                  </a:txBody>
                  <a:tcPr/>
                </a:tc>
                <a:tc>
                  <a:txBody>
                    <a:bodyPr/>
                    <a:lstStyle/>
                    <a:p>
                      <a:pPr algn="r" fontAlgn="b"/>
                      <a:r>
                        <a:rPr lang="de-DE" sz="1800" b="0" i="0" u="none" strike="noStrike">
                          <a:solidFill>
                            <a:srgbClr val="000000"/>
                          </a:solidFill>
                          <a:effectLst/>
                          <a:latin typeface="Calibri" panose="020F050202020403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dirty="0">
                          <a:solidFill>
                            <a:srgbClr val="000000"/>
                          </a:solidFill>
                          <a:effectLst/>
                          <a:latin typeface="Calibri" panose="020F050202020403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5289533"/>
                  </a:ext>
                </a:extLst>
              </a:tr>
              <a:tr h="283364">
                <a:tc>
                  <a:txBody>
                    <a:bodyPr/>
                    <a:lstStyle/>
                    <a:p>
                      <a:pPr algn="r" fontAlgn="b"/>
                      <a:r>
                        <a:rPr lang="de-DE" sz="1800" b="0" i="0" u="none" strike="noStrike">
                          <a:solidFill>
                            <a:srgbClr val="000000"/>
                          </a:solidFill>
                          <a:effectLst/>
                          <a:latin typeface="Calibri" panose="020F0502020204030204" pitchFamily="34" charset="0"/>
                        </a:rPr>
                        <a:t>30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dirty="0">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93547968"/>
                  </a:ext>
                </a:extLst>
              </a:tr>
              <a:tr h="283364">
                <a:tc>
                  <a:txBody>
                    <a:bodyPr/>
                    <a:lstStyle/>
                    <a:p>
                      <a:pPr algn="r" fontAlgn="b"/>
                      <a:r>
                        <a:rPr lang="de-DE" sz="1800" b="0" i="0" u="none" strike="noStrike">
                          <a:solidFill>
                            <a:srgbClr val="000000"/>
                          </a:solidFill>
                          <a:effectLst/>
                          <a:latin typeface="Calibri" panose="020F0502020204030204" pitchFamily="34" charset="0"/>
                        </a:rPr>
                        <a:t>150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dirty="0">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47568260"/>
                  </a:ext>
                </a:extLst>
              </a:tr>
              <a:tr h="283364">
                <a:tc>
                  <a:txBody>
                    <a:bodyPr/>
                    <a:lstStyle/>
                    <a:p>
                      <a:pPr algn="r" fontAlgn="b"/>
                      <a:r>
                        <a:rPr lang="de-DE" sz="1800" b="0" i="0" u="none" strike="noStrike">
                          <a:solidFill>
                            <a:srgbClr val="000000"/>
                          </a:solidFill>
                          <a:effectLst/>
                          <a:latin typeface="Calibri" panose="020F0502020204030204" pitchFamily="34" charset="0"/>
                        </a:rPr>
                        <a:t>200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1800" b="0" i="0" u="none" strike="noStrike">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dirty="0">
                          <a:solidFill>
                            <a:srgbClr val="000000"/>
                          </a:solidFill>
                          <a:effectLst/>
                          <a:latin typeface="Calibri" panose="020F0502020204030204" pitchFamily="34" charset="0"/>
                        </a:rPr>
                        <a:t>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1800" b="0" i="0" u="none" strike="noStrike" dirty="0">
                          <a:solidFill>
                            <a:srgbClr val="000000"/>
                          </a:solidFill>
                          <a:effectLst/>
                          <a:latin typeface="Calibri" panose="020F0502020204030204" pitchFamily="34" charset="0"/>
                        </a:rPr>
                        <a:t>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58265353"/>
                  </a:ext>
                </a:extLst>
              </a:tr>
            </a:tbl>
          </a:graphicData>
        </a:graphic>
      </p:graphicFrame>
      <p:sp>
        <p:nvSpPr>
          <p:cNvPr id="2" name="Rechteck 1">
            <a:extLst>
              <a:ext uri="{FF2B5EF4-FFF2-40B4-BE49-F238E27FC236}">
                <a16:creationId xmlns:a16="http://schemas.microsoft.com/office/drawing/2014/main" id="{B43B4216-41F0-345B-7FB2-8CE8B385FF59}"/>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40684280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a:t>Properties of the Lorenz-curve</a:t>
            </a:r>
            <a:endParaRPr lang="de-DE" sz="3200" baseline="30000" dirty="0"/>
          </a:p>
        </p:txBody>
      </p:sp>
      <p:sp>
        <p:nvSpPr>
          <p:cNvPr id="5" name="Textfeld 4">
            <a:extLst>
              <a:ext uri="{FF2B5EF4-FFF2-40B4-BE49-F238E27FC236}">
                <a16:creationId xmlns:a16="http://schemas.microsoft.com/office/drawing/2014/main" id="{30855C1F-2545-4E14-B8FA-0582DFDB53CE}"/>
              </a:ext>
            </a:extLst>
          </p:cNvPr>
          <p:cNvSpPr txBox="1"/>
          <p:nvPr/>
        </p:nvSpPr>
        <p:spPr>
          <a:xfrm>
            <a:off x="0" y="764704"/>
            <a:ext cx="9144000" cy="5976664"/>
          </a:xfrm>
          <a:prstGeom prst="rect">
            <a:avLst/>
          </a:prstGeom>
          <a:noFill/>
        </p:spPr>
        <p:txBody>
          <a:bodyPr wrap="square" rtlCol="0">
            <a:noAutofit/>
          </a:bodyPr>
          <a:lstStyle/>
          <a:p>
            <a:pPr marL="342900" indent="-342900">
              <a:buFont typeface="Arial" panose="020B0604020202020204" pitchFamily="34" charset="0"/>
              <a:buChar char="•"/>
            </a:pPr>
            <a:r>
              <a:rPr lang="de-DE" sz="2400"/>
              <a:t>The Lorenz-curve is monotonically increasing</a:t>
            </a:r>
          </a:p>
          <a:p>
            <a:pPr marL="342900" indent="-342900">
              <a:buFont typeface="Arial" panose="020B0604020202020204" pitchFamily="34" charset="0"/>
              <a:buChar char="•"/>
            </a:pPr>
            <a:endParaRPr lang="de-DE" sz="2200" dirty="0"/>
          </a:p>
          <a:p>
            <a:pPr marL="342900" indent="-342900">
              <a:buFont typeface="Arial" panose="020B0604020202020204" pitchFamily="34" charset="0"/>
              <a:buChar char="•"/>
            </a:pPr>
            <a:r>
              <a:rPr lang="de-DE" sz="2000"/>
              <a:t>The Lorenz-curve is</a:t>
            </a:r>
            <a:r>
              <a:rPr lang="de-DE" sz="2200"/>
              <a:t> </a:t>
            </a:r>
            <a:r>
              <a:rPr lang="de-DE" sz="2200" dirty="0"/>
              <a:t>konvex</a:t>
            </a:r>
          </a:p>
          <a:p>
            <a:endParaRPr lang="de-DE" sz="2200" dirty="0"/>
          </a:p>
          <a:p>
            <a:pPr marL="342900" indent="-342900">
              <a:buFont typeface="Arial" panose="020B0604020202020204" pitchFamily="34" charset="0"/>
              <a:buChar char="•"/>
            </a:pPr>
            <a:r>
              <a:rPr lang="de-DE" sz="2000"/>
              <a:t>The Lorenz-curve is in beetween</a:t>
            </a:r>
            <a:r>
              <a:rPr lang="de-DE" sz="2200"/>
              <a:t> </a:t>
            </a:r>
            <a:r>
              <a:rPr lang="de-DE" sz="2200" dirty="0"/>
              <a:t>(0,0) und (1,1)</a:t>
            </a:r>
          </a:p>
          <a:p>
            <a:pPr marL="342900" indent="-342900">
              <a:buFont typeface="Arial" panose="020B0604020202020204" pitchFamily="34" charset="0"/>
              <a:buChar char="•"/>
            </a:pPr>
            <a:endParaRPr lang="de-DE" sz="2200" dirty="0"/>
          </a:p>
          <a:p>
            <a:pPr marL="342900" indent="-342900">
              <a:buFont typeface="Arial" panose="020B0604020202020204" pitchFamily="34" charset="0"/>
              <a:buChar char="•"/>
            </a:pPr>
            <a:r>
              <a:rPr lang="de-DE" sz="2200"/>
              <a:t>For the uniform distribution, </a:t>
            </a:r>
            <a:r>
              <a:rPr lang="de-DE" sz="2000"/>
              <a:t>the Lorenz-curve is</a:t>
            </a:r>
            <a:r>
              <a:rPr lang="de-DE" sz="2200"/>
              <a:t> is a straight line form                   </a:t>
            </a:r>
            <a:r>
              <a:rPr lang="de-DE" sz="2200" dirty="0"/>
              <a:t>(0,0) und (1,1)</a:t>
            </a:r>
          </a:p>
          <a:p>
            <a:pPr marL="342900" indent="-342900">
              <a:buFont typeface="Arial" panose="020B0604020202020204" pitchFamily="34" charset="0"/>
              <a:buChar char="•"/>
            </a:pPr>
            <a:endParaRPr lang="de-DE" sz="2200" dirty="0"/>
          </a:p>
          <a:p>
            <a:pPr marL="342900" indent="-342900">
              <a:buFont typeface="Arial" panose="020B0604020202020204" pitchFamily="34" charset="0"/>
              <a:buChar char="•"/>
            </a:pPr>
            <a:r>
              <a:rPr lang="de-DE" sz="2200"/>
              <a:t>If within a sample of n data points, the total value is centered at only one data point, the Lorenz-curve is represented by (</a:t>
            </a:r>
            <a:r>
              <a:rPr lang="de-DE" sz="2200" dirty="0"/>
              <a:t>0,0) (0,(n-1)/n) (1,1)</a:t>
            </a:r>
          </a:p>
          <a:p>
            <a:pPr marL="342900" indent="-342900">
              <a:buFont typeface="Arial" panose="020B0604020202020204" pitchFamily="34" charset="0"/>
              <a:buChar char="•"/>
            </a:pPr>
            <a:endParaRPr lang="de-DE" sz="2200" dirty="0"/>
          </a:p>
          <a:p>
            <a:pPr marL="342900" indent="-342900">
              <a:buFont typeface="Arial" panose="020B0604020202020204" pitchFamily="34" charset="0"/>
              <a:buChar char="•"/>
            </a:pPr>
            <a:r>
              <a:rPr lang="de-DE" sz="2200"/>
              <a:t>Usually the Lorenz-curve is plotted relativ to the uniform distribution.</a:t>
            </a:r>
            <a:endParaRPr lang="de-DE" sz="2400" dirty="0"/>
          </a:p>
          <a:p>
            <a:r>
              <a:rPr lang="de-DE" sz="2400" dirty="0"/>
              <a:t> </a:t>
            </a:r>
          </a:p>
          <a:p>
            <a:endParaRPr lang="de-DE" sz="2400" dirty="0"/>
          </a:p>
          <a:p>
            <a:endParaRPr lang="de-DE" sz="2400" dirty="0"/>
          </a:p>
          <a:p>
            <a:endParaRPr lang="de-DE" sz="2400" dirty="0"/>
          </a:p>
        </p:txBody>
      </p:sp>
      <p:sp>
        <p:nvSpPr>
          <p:cNvPr id="2" name="Rechteck 1">
            <a:extLst>
              <a:ext uri="{FF2B5EF4-FFF2-40B4-BE49-F238E27FC236}">
                <a16:creationId xmlns:a16="http://schemas.microsoft.com/office/drawing/2014/main" id="{973497E1-6F5F-1431-E63D-9F9B2539876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1629324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a:t>Lorenz-curve and the uniform distirbution</a:t>
            </a:r>
            <a:endParaRPr lang="de-DE" sz="3200" baseline="30000" dirty="0"/>
          </a:p>
        </p:txBody>
      </p:sp>
      <p:sp>
        <p:nvSpPr>
          <p:cNvPr id="5" name="Textfeld 4">
            <a:extLst>
              <a:ext uri="{FF2B5EF4-FFF2-40B4-BE49-F238E27FC236}">
                <a16:creationId xmlns:a16="http://schemas.microsoft.com/office/drawing/2014/main" id="{30855C1F-2545-4E14-B8FA-0582DFDB53CE}"/>
              </a:ext>
            </a:extLst>
          </p:cNvPr>
          <p:cNvSpPr txBox="1"/>
          <p:nvPr/>
        </p:nvSpPr>
        <p:spPr>
          <a:xfrm>
            <a:off x="1454185" y="476672"/>
            <a:ext cx="395536" cy="504056"/>
          </a:xfrm>
          <a:prstGeom prst="rect">
            <a:avLst/>
          </a:prstGeom>
          <a:noFill/>
        </p:spPr>
        <p:txBody>
          <a:bodyPr wrap="square" rtlCol="0">
            <a:noAutofit/>
          </a:bodyPr>
          <a:lstStyle/>
          <a:p>
            <a:r>
              <a:rPr lang="de-DE" sz="2400" dirty="0"/>
              <a:t>A</a:t>
            </a:r>
          </a:p>
          <a:p>
            <a:endParaRPr lang="de-DE" sz="2400" dirty="0"/>
          </a:p>
          <a:p>
            <a:endParaRPr lang="de-DE" sz="2400" dirty="0"/>
          </a:p>
          <a:p>
            <a:endParaRPr lang="de-DE" sz="2400" dirty="0"/>
          </a:p>
        </p:txBody>
      </p:sp>
      <p:sp>
        <p:nvSpPr>
          <p:cNvPr id="7" name="Textfeld 6">
            <a:extLst>
              <a:ext uri="{FF2B5EF4-FFF2-40B4-BE49-F238E27FC236}">
                <a16:creationId xmlns:a16="http://schemas.microsoft.com/office/drawing/2014/main" id="{50E9F2D5-D7C0-4865-B75C-9999833A70BF}"/>
              </a:ext>
            </a:extLst>
          </p:cNvPr>
          <p:cNvSpPr txBox="1"/>
          <p:nvPr/>
        </p:nvSpPr>
        <p:spPr>
          <a:xfrm>
            <a:off x="5342617" y="476672"/>
            <a:ext cx="395536" cy="504056"/>
          </a:xfrm>
          <a:prstGeom prst="rect">
            <a:avLst/>
          </a:prstGeom>
          <a:noFill/>
        </p:spPr>
        <p:txBody>
          <a:bodyPr wrap="square" rtlCol="0">
            <a:noAutofit/>
          </a:bodyPr>
          <a:lstStyle/>
          <a:p>
            <a:r>
              <a:rPr lang="de-DE" sz="2400" dirty="0"/>
              <a:t>B</a:t>
            </a:r>
          </a:p>
          <a:p>
            <a:endParaRPr lang="de-DE" sz="2400" dirty="0"/>
          </a:p>
          <a:p>
            <a:endParaRPr lang="de-DE" sz="2400" dirty="0"/>
          </a:p>
          <a:p>
            <a:endParaRPr lang="de-DE" sz="2400" dirty="0"/>
          </a:p>
        </p:txBody>
      </p:sp>
      <p:sp>
        <p:nvSpPr>
          <p:cNvPr id="11" name="Textfeld 10">
            <a:extLst>
              <a:ext uri="{FF2B5EF4-FFF2-40B4-BE49-F238E27FC236}">
                <a16:creationId xmlns:a16="http://schemas.microsoft.com/office/drawing/2014/main" id="{32781121-161D-4219-8309-7F8018F558B0}"/>
              </a:ext>
            </a:extLst>
          </p:cNvPr>
          <p:cNvSpPr txBox="1"/>
          <p:nvPr/>
        </p:nvSpPr>
        <p:spPr>
          <a:xfrm>
            <a:off x="1468472" y="3573016"/>
            <a:ext cx="395536" cy="504056"/>
          </a:xfrm>
          <a:prstGeom prst="rect">
            <a:avLst/>
          </a:prstGeom>
          <a:noFill/>
        </p:spPr>
        <p:txBody>
          <a:bodyPr wrap="square" rtlCol="0">
            <a:noAutofit/>
          </a:bodyPr>
          <a:lstStyle/>
          <a:p>
            <a:r>
              <a:rPr lang="de-DE" sz="2400" dirty="0"/>
              <a:t>C</a:t>
            </a:r>
          </a:p>
          <a:p>
            <a:endParaRPr lang="de-DE" sz="2400" dirty="0"/>
          </a:p>
          <a:p>
            <a:endParaRPr lang="de-DE" sz="2400" dirty="0"/>
          </a:p>
          <a:p>
            <a:endParaRPr lang="de-DE" sz="2400" dirty="0"/>
          </a:p>
        </p:txBody>
      </p:sp>
      <p:sp>
        <p:nvSpPr>
          <p:cNvPr id="13" name="Textfeld 12">
            <a:extLst>
              <a:ext uri="{FF2B5EF4-FFF2-40B4-BE49-F238E27FC236}">
                <a16:creationId xmlns:a16="http://schemas.microsoft.com/office/drawing/2014/main" id="{B1A55629-E178-4E43-A57C-B300956A61F6}"/>
              </a:ext>
            </a:extLst>
          </p:cNvPr>
          <p:cNvSpPr txBox="1"/>
          <p:nvPr/>
        </p:nvSpPr>
        <p:spPr>
          <a:xfrm>
            <a:off x="5392400" y="3573016"/>
            <a:ext cx="395536" cy="504056"/>
          </a:xfrm>
          <a:prstGeom prst="rect">
            <a:avLst/>
          </a:prstGeom>
          <a:noFill/>
        </p:spPr>
        <p:txBody>
          <a:bodyPr wrap="square" rtlCol="0">
            <a:noAutofit/>
          </a:bodyPr>
          <a:lstStyle/>
          <a:p>
            <a:r>
              <a:rPr lang="de-DE" sz="2400" dirty="0"/>
              <a:t>D</a:t>
            </a:r>
          </a:p>
          <a:p>
            <a:endParaRPr lang="de-DE" sz="2400" dirty="0"/>
          </a:p>
          <a:p>
            <a:endParaRPr lang="de-DE" sz="2400" dirty="0"/>
          </a:p>
          <a:p>
            <a:endParaRPr lang="de-DE" sz="2400" dirty="0"/>
          </a:p>
        </p:txBody>
      </p:sp>
      <p:pic>
        <p:nvPicPr>
          <p:cNvPr id="9" name="Grafik 8">
            <a:extLst>
              <a:ext uri="{FF2B5EF4-FFF2-40B4-BE49-F238E27FC236}">
                <a16:creationId xmlns:a16="http://schemas.microsoft.com/office/drawing/2014/main" id="{E36DBBA3-137F-1C0B-3CCF-1E2454D4A4B5}"/>
              </a:ext>
            </a:extLst>
          </p:cNvPr>
          <p:cNvPicPr>
            <a:picLocks noChangeAspect="1"/>
          </p:cNvPicPr>
          <p:nvPr/>
        </p:nvPicPr>
        <p:blipFill>
          <a:blip r:embed="rId2"/>
          <a:stretch>
            <a:fillRect/>
          </a:stretch>
        </p:blipFill>
        <p:spPr>
          <a:xfrm>
            <a:off x="236538" y="861149"/>
            <a:ext cx="2932430" cy="2773920"/>
          </a:xfrm>
          <a:prstGeom prst="rect">
            <a:avLst/>
          </a:prstGeom>
        </p:spPr>
      </p:pic>
      <p:pic>
        <p:nvPicPr>
          <p:cNvPr id="10" name="Grafik 9">
            <a:extLst>
              <a:ext uri="{FF2B5EF4-FFF2-40B4-BE49-F238E27FC236}">
                <a16:creationId xmlns:a16="http://schemas.microsoft.com/office/drawing/2014/main" id="{40A2D4EF-ACD2-3E11-4A11-D33172283A5B}"/>
              </a:ext>
            </a:extLst>
          </p:cNvPr>
          <p:cNvPicPr>
            <a:picLocks noChangeAspect="1"/>
          </p:cNvPicPr>
          <p:nvPr/>
        </p:nvPicPr>
        <p:blipFill>
          <a:blip r:embed="rId3"/>
          <a:stretch>
            <a:fillRect/>
          </a:stretch>
        </p:blipFill>
        <p:spPr>
          <a:xfrm>
            <a:off x="4124970" y="889912"/>
            <a:ext cx="2932430" cy="2773920"/>
          </a:xfrm>
          <a:prstGeom prst="rect">
            <a:avLst/>
          </a:prstGeom>
        </p:spPr>
      </p:pic>
      <p:pic>
        <p:nvPicPr>
          <p:cNvPr id="14" name="Grafik 13">
            <a:extLst>
              <a:ext uri="{FF2B5EF4-FFF2-40B4-BE49-F238E27FC236}">
                <a16:creationId xmlns:a16="http://schemas.microsoft.com/office/drawing/2014/main" id="{DEBEF3E6-FE00-1044-014D-292C67074626}"/>
              </a:ext>
            </a:extLst>
          </p:cNvPr>
          <p:cNvPicPr>
            <a:picLocks noChangeAspect="1"/>
          </p:cNvPicPr>
          <p:nvPr/>
        </p:nvPicPr>
        <p:blipFill>
          <a:blip r:embed="rId4"/>
          <a:stretch>
            <a:fillRect/>
          </a:stretch>
        </p:blipFill>
        <p:spPr>
          <a:xfrm>
            <a:off x="236538" y="3933057"/>
            <a:ext cx="3054361" cy="2773920"/>
          </a:xfrm>
          <a:prstGeom prst="rect">
            <a:avLst/>
          </a:prstGeom>
        </p:spPr>
      </p:pic>
      <p:pic>
        <p:nvPicPr>
          <p:cNvPr id="15" name="Grafik 14">
            <a:extLst>
              <a:ext uri="{FF2B5EF4-FFF2-40B4-BE49-F238E27FC236}">
                <a16:creationId xmlns:a16="http://schemas.microsoft.com/office/drawing/2014/main" id="{E158299F-C1CA-1C05-7AD2-CB44C9401743}"/>
              </a:ext>
            </a:extLst>
          </p:cNvPr>
          <p:cNvPicPr>
            <a:picLocks noChangeAspect="1"/>
          </p:cNvPicPr>
          <p:nvPr/>
        </p:nvPicPr>
        <p:blipFill>
          <a:blip r:embed="rId5"/>
          <a:stretch>
            <a:fillRect/>
          </a:stretch>
        </p:blipFill>
        <p:spPr>
          <a:xfrm>
            <a:off x="4124970" y="3947555"/>
            <a:ext cx="3078747" cy="2773920"/>
          </a:xfrm>
          <a:prstGeom prst="rect">
            <a:avLst/>
          </a:prstGeom>
        </p:spPr>
      </p:pic>
      <p:sp>
        <p:nvSpPr>
          <p:cNvPr id="16" name="Rechteck 15">
            <a:extLst>
              <a:ext uri="{FF2B5EF4-FFF2-40B4-BE49-F238E27FC236}">
                <a16:creationId xmlns:a16="http://schemas.microsoft.com/office/drawing/2014/main" id="{C8AA0E60-FB5E-7BDA-A3B3-113939F4A1A4}"/>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17770197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B148F313-9162-4D9B-A8CA-8CC63101EFF0}"/>
              </a:ext>
            </a:extLst>
          </p:cNvPr>
          <p:cNvSpPr txBox="1"/>
          <p:nvPr/>
        </p:nvSpPr>
        <p:spPr>
          <a:xfrm>
            <a:off x="182059" y="44625"/>
            <a:ext cx="9533379" cy="646331"/>
          </a:xfrm>
          <a:prstGeom prst="rect">
            <a:avLst/>
          </a:prstGeom>
          <a:noFill/>
        </p:spPr>
        <p:txBody>
          <a:bodyPr wrap="none" rtlCol="0">
            <a:spAutoFit/>
          </a:bodyPr>
          <a:lstStyle/>
          <a:p>
            <a:r>
              <a:rPr lang="de-DE" sz="3600"/>
              <a:t>Case Study: Lorenz-curve and Income distribution</a:t>
            </a:r>
            <a:endParaRPr lang="de-DE" sz="3600" dirty="0"/>
          </a:p>
        </p:txBody>
      </p:sp>
      <p:sp>
        <p:nvSpPr>
          <p:cNvPr id="8" name="Textfeld 7">
            <a:extLst>
              <a:ext uri="{FF2B5EF4-FFF2-40B4-BE49-F238E27FC236}">
                <a16:creationId xmlns:a16="http://schemas.microsoft.com/office/drawing/2014/main" id="{D3491C45-C636-43F2-B7AD-F8BA48C6C60D}"/>
              </a:ext>
            </a:extLst>
          </p:cNvPr>
          <p:cNvSpPr txBox="1"/>
          <p:nvPr/>
        </p:nvSpPr>
        <p:spPr>
          <a:xfrm>
            <a:off x="370777" y="787352"/>
            <a:ext cx="8226177" cy="830997"/>
          </a:xfrm>
          <a:prstGeom prst="rect">
            <a:avLst/>
          </a:prstGeom>
          <a:noFill/>
          <a:ln w="25400">
            <a:solidFill>
              <a:srgbClr val="FF0000"/>
            </a:solidFill>
          </a:ln>
        </p:spPr>
        <p:txBody>
          <a:bodyPr wrap="square" rtlCol="0">
            <a:spAutoFit/>
          </a:bodyPr>
          <a:lstStyle/>
          <a:p>
            <a:r>
              <a:rPr lang="de-DE" sz="2400"/>
              <a:t>In an ascending ordered sample, we plot the accumulated relative income with respect to accumulated proportion of the population.</a:t>
            </a:r>
            <a:endParaRPr lang="de-DE" sz="2400" dirty="0"/>
          </a:p>
        </p:txBody>
      </p:sp>
      <p:sp>
        <p:nvSpPr>
          <p:cNvPr id="9" name="Textfeld 8">
            <a:extLst>
              <a:ext uri="{FF2B5EF4-FFF2-40B4-BE49-F238E27FC236}">
                <a16:creationId xmlns:a16="http://schemas.microsoft.com/office/drawing/2014/main" id="{4DC8E74F-609C-47D7-A8D3-3B3ED613EE9B}"/>
              </a:ext>
            </a:extLst>
          </p:cNvPr>
          <p:cNvSpPr txBox="1"/>
          <p:nvPr/>
        </p:nvSpPr>
        <p:spPr>
          <a:xfrm>
            <a:off x="298768" y="1700809"/>
            <a:ext cx="9183716" cy="384721"/>
          </a:xfrm>
          <a:prstGeom prst="rect">
            <a:avLst/>
          </a:prstGeom>
          <a:noFill/>
          <a:ln>
            <a:noFill/>
          </a:ln>
        </p:spPr>
        <p:txBody>
          <a:bodyPr wrap="square" rtlCol="0">
            <a:spAutoFit/>
          </a:bodyPr>
          <a:lstStyle/>
          <a:p>
            <a:r>
              <a:rPr lang="de-DE" sz="1900"/>
              <a:t>i.e. Which proportion of national income is earned by the poorest of the popupation?</a:t>
            </a:r>
            <a:endParaRPr lang="de-DE" sz="1900" dirty="0"/>
          </a:p>
        </p:txBody>
      </p:sp>
      <p:graphicFrame>
        <p:nvGraphicFramePr>
          <p:cNvPr id="10" name="Content Placeholder 6">
            <a:extLst>
              <a:ext uri="{FF2B5EF4-FFF2-40B4-BE49-F238E27FC236}">
                <a16:creationId xmlns:a16="http://schemas.microsoft.com/office/drawing/2014/main" id="{EF44164E-1A8B-4B35-A546-1D0C2495311A}"/>
              </a:ext>
            </a:extLst>
          </p:cNvPr>
          <p:cNvGraphicFramePr>
            <a:graphicFrameLocks/>
          </p:cNvGraphicFramePr>
          <p:nvPr>
            <p:extLst>
              <p:ext uri="{D42A27DB-BD31-4B8C-83A1-F6EECF244321}">
                <p14:modId xmlns:p14="http://schemas.microsoft.com/office/powerpoint/2010/main" val="4172078045"/>
              </p:ext>
            </p:extLst>
          </p:nvPr>
        </p:nvGraphicFramePr>
        <p:xfrm>
          <a:off x="282000" y="2472577"/>
          <a:ext cx="2448273" cy="1718739"/>
        </p:xfrm>
        <a:graphic>
          <a:graphicData uri="http://schemas.openxmlformats.org/drawingml/2006/table">
            <a:tbl>
              <a:tblPr firstRow="1" bandRow="1">
                <a:tableStyleId>{5C22544A-7EE6-4342-B048-85BDC9FD1C3A}</a:tableStyleId>
              </a:tblPr>
              <a:tblGrid>
                <a:gridCol w="1152128">
                  <a:extLst>
                    <a:ext uri="{9D8B030D-6E8A-4147-A177-3AD203B41FA5}">
                      <a16:colId xmlns:a16="http://schemas.microsoft.com/office/drawing/2014/main" val="20000"/>
                    </a:ext>
                  </a:extLst>
                </a:gridCol>
                <a:gridCol w="1296145">
                  <a:extLst>
                    <a:ext uri="{9D8B030D-6E8A-4147-A177-3AD203B41FA5}">
                      <a16:colId xmlns:a16="http://schemas.microsoft.com/office/drawing/2014/main" val="20001"/>
                    </a:ext>
                  </a:extLst>
                </a:gridCol>
              </a:tblGrid>
              <a:tr h="377619">
                <a:tc>
                  <a:txBody>
                    <a:bodyPr/>
                    <a:lstStyle/>
                    <a:p>
                      <a:pPr algn="ctr"/>
                      <a:r>
                        <a:rPr lang="en-US" sz="1600"/>
                        <a:t>% -Pop</a:t>
                      </a:r>
                      <a:endParaRPr lang="en-US" sz="1600" dirty="0"/>
                    </a:p>
                  </a:txBody>
                  <a:tcPr/>
                </a:tc>
                <a:tc>
                  <a:txBody>
                    <a:bodyPr/>
                    <a:lstStyle/>
                    <a:p>
                      <a:pPr algn="ctr"/>
                      <a:r>
                        <a:rPr lang="en-US" sz="1600"/>
                        <a:t>%</a:t>
                      </a:r>
                      <a:r>
                        <a:rPr lang="en-US" sz="1600" baseline="0"/>
                        <a:t>-In</a:t>
                      </a:r>
                      <a:endParaRPr lang="en-US" sz="1600" dirty="0"/>
                    </a:p>
                  </a:txBody>
                  <a:tcPr/>
                </a:tc>
                <a:extLst>
                  <a:ext uri="{0D108BD9-81ED-4DB2-BD59-A6C34878D82A}">
                    <a16:rowId xmlns:a16="http://schemas.microsoft.com/office/drawing/2014/main" val="10000"/>
                  </a:ext>
                </a:extLst>
              </a:tr>
              <a:tr h="218779">
                <a:tc>
                  <a:txBody>
                    <a:bodyPr/>
                    <a:lstStyle/>
                    <a:p>
                      <a:pPr algn="ctr"/>
                      <a:r>
                        <a:rPr lang="en-US" sz="1600" dirty="0"/>
                        <a:t>Q-25%</a:t>
                      </a:r>
                    </a:p>
                  </a:txBody>
                  <a:tcPr/>
                </a:tc>
                <a:tc>
                  <a:txBody>
                    <a:bodyPr/>
                    <a:lstStyle/>
                    <a:p>
                      <a:pPr algn="ctr"/>
                      <a:r>
                        <a:rPr lang="en-US" sz="1600" dirty="0"/>
                        <a:t>25%</a:t>
                      </a:r>
                    </a:p>
                  </a:txBody>
                  <a:tcPr/>
                </a:tc>
                <a:extLst>
                  <a:ext uri="{0D108BD9-81ED-4DB2-BD59-A6C34878D82A}">
                    <a16:rowId xmlns:a16="http://schemas.microsoft.com/office/drawing/2014/main" val="10001"/>
                  </a:ext>
                </a:extLst>
              </a:tr>
              <a:tr h="218779">
                <a:tc>
                  <a:txBody>
                    <a:bodyPr/>
                    <a:lstStyle/>
                    <a:p>
                      <a:pPr algn="ctr"/>
                      <a:r>
                        <a:rPr lang="en-US" sz="1600" dirty="0"/>
                        <a:t>Q-50%</a:t>
                      </a:r>
                    </a:p>
                  </a:txBody>
                  <a:tcPr/>
                </a:tc>
                <a:tc>
                  <a:txBody>
                    <a:bodyPr/>
                    <a:lstStyle/>
                    <a:p>
                      <a:pPr algn="ctr"/>
                      <a:r>
                        <a:rPr lang="en-US" sz="1600" dirty="0"/>
                        <a:t>50%</a:t>
                      </a:r>
                    </a:p>
                  </a:txBody>
                  <a:tcPr/>
                </a:tc>
                <a:extLst>
                  <a:ext uri="{0D108BD9-81ED-4DB2-BD59-A6C34878D82A}">
                    <a16:rowId xmlns:a16="http://schemas.microsoft.com/office/drawing/2014/main" val="10002"/>
                  </a:ext>
                </a:extLst>
              </a:tr>
              <a:tr h="218779">
                <a:tc>
                  <a:txBody>
                    <a:bodyPr/>
                    <a:lstStyle/>
                    <a:p>
                      <a:pPr algn="ctr"/>
                      <a:r>
                        <a:rPr lang="en-US" sz="1600" dirty="0"/>
                        <a:t>Q-75%</a:t>
                      </a:r>
                    </a:p>
                  </a:txBody>
                  <a:tcPr/>
                </a:tc>
                <a:tc>
                  <a:txBody>
                    <a:bodyPr/>
                    <a:lstStyle/>
                    <a:p>
                      <a:pPr algn="ctr"/>
                      <a:r>
                        <a:rPr lang="en-US" sz="1600" dirty="0"/>
                        <a:t>75%</a:t>
                      </a:r>
                    </a:p>
                  </a:txBody>
                  <a:tcPr/>
                </a:tc>
                <a:extLst>
                  <a:ext uri="{0D108BD9-81ED-4DB2-BD59-A6C34878D82A}">
                    <a16:rowId xmlns:a16="http://schemas.microsoft.com/office/drawing/2014/main" val="10003"/>
                  </a:ext>
                </a:extLst>
              </a:tr>
              <a:tr h="218779">
                <a:tc>
                  <a:txBody>
                    <a:bodyPr/>
                    <a:lstStyle/>
                    <a:p>
                      <a:pPr algn="ctr"/>
                      <a:r>
                        <a:rPr lang="en-US" sz="1600" dirty="0"/>
                        <a:t>Q-100%</a:t>
                      </a:r>
                    </a:p>
                  </a:txBody>
                  <a:tcPr/>
                </a:tc>
                <a:tc>
                  <a:txBody>
                    <a:bodyPr/>
                    <a:lstStyle/>
                    <a:p>
                      <a:pPr algn="ctr"/>
                      <a:r>
                        <a:rPr lang="en-US" sz="1600" dirty="0"/>
                        <a:t>100%</a:t>
                      </a:r>
                    </a:p>
                  </a:txBody>
                  <a:tcPr/>
                </a:tc>
                <a:extLst>
                  <a:ext uri="{0D108BD9-81ED-4DB2-BD59-A6C34878D82A}">
                    <a16:rowId xmlns:a16="http://schemas.microsoft.com/office/drawing/2014/main" val="10004"/>
                  </a:ext>
                </a:extLst>
              </a:tr>
            </a:tbl>
          </a:graphicData>
        </a:graphic>
      </p:graphicFrame>
      <p:sp>
        <p:nvSpPr>
          <p:cNvPr id="11" name="Textfeld 10">
            <a:extLst>
              <a:ext uri="{FF2B5EF4-FFF2-40B4-BE49-F238E27FC236}">
                <a16:creationId xmlns:a16="http://schemas.microsoft.com/office/drawing/2014/main" id="{0326620D-0C54-45C9-9DB8-756C142059DC}"/>
              </a:ext>
            </a:extLst>
          </p:cNvPr>
          <p:cNvSpPr txBox="1"/>
          <p:nvPr/>
        </p:nvSpPr>
        <p:spPr>
          <a:xfrm>
            <a:off x="199033" y="2054565"/>
            <a:ext cx="2795400" cy="430887"/>
          </a:xfrm>
          <a:prstGeom prst="rect">
            <a:avLst/>
          </a:prstGeom>
          <a:noFill/>
        </p:spPr>
        <p:txBody>
          <a:bodyPr wrap="square" rtlCol="0">
            <a:spAutoFit/>
          </a:bodyPr>
          <a:lstStyle/>
          <a:p>
            <a:r>
              <a:rPr lang="de-DE" sz="2200" b="1"/>
              <a:t>Uniform distribution</a:t>
            </a:r>
            <a:endParaRPr lang="de-DE" sz="2200" b="1" dirty="0"/>
          </a:p>
        </p:txBody>
      </p:sp>
      <p:graphicFrame>
        <p:nvGraphicFramePr>
          <p:cNvPr id="12" name="Content Placeholder 6">
            <a:extLst>
              <a:ext uri="{FF2B5EF4-FFF2-40B4-BE49-F238E27FC236}">
                <a16:creationId xmlns:a16="http://schemas.microsoft.com/office/drawing/2014/main" id="{A7F9723E-AACD-4210-8341-101EA1DDF9B8}"/>
              </a:ext>
            </a:extLst>
          </p:cNvPr>
          <p:cNvGraphicFramePr>
            <a:graphicFrameLocks/>
          </p:cNvGraphicFramePr>
          <p:nvPr>
            <p:extLst>
              <p:ext uri="{D42A27DB-BD31-4B8C-83A1-F6EECF244321}">
                <p14:modId xmlns:p14="http://schemas.microsoft.com/office/powerpoint/2010/main" val="527633724"/>
              </p:ext>
            </p:extLst>
          </p:nvPr>
        </p:nvGraphicFramePr>
        <p:xfrm>
          <a:off x="3235216" y="2452257"/>
          <a:ext cx="2448273" cy="1718739"/>
        </p:xfrm>
        <a:graphic>
          <a:graphicData uri="http://schemas.openxmlformats.org/drawingml/2006/table">
            <a:tbl>
              <a:tblPr firstRow="1" bandRow="1">
                <a:tableStyleId>{5C22544A-7EE6-4342-B048-85BDC9FD1C3A}</a:tableStyleId>
              </a:tblPr>
              <a:tblGrid>
                <a:gridCol w="1152128">
                  <a:extLst>
                    <a:ext uri="{9D8B030D-6E8A-4147-A177-3AD203B41FA5}">
                      <a16:colId xmlns:a16="http://schemas.microsoft.com/office/drawing/2014/main" val="20000"/>
                    </a:ext>
                  </a:extLst>
                </a:gridCol>
                <a:gridCol w="1296145">
                  <a:extLst>
                    <a:ext uri="{9D8B030D-6E8A-4147-A177-3AD203B41FA5}">
                      <a16:colId xmlns:a16="http://schemas.microsoft.com/office/drawing/2014/main" val="20001"/>
                    </a:ext>
                  </a:extLst>
                </a:gridCol>
              </a:tblGrid>
              <a:tr h="377619">
                <a:tc>
                  <a:txBody>
                    <a:bodyPr/>
                    <a:lstStyle/>
                    <a:p>
                      <a:pPr algn="ctr"/>
                      <a:r>
                        <a:rPr lang="en-US" sz="1600"/>
                        <a:t>% -Pop</a:t>
                      </a:r>
                      <a:endParaRPr lang="en-US" sz="1600" dirty="0"/>
                    </a:p>
                  </a:txBody>
                  <a:tcPr/>
                </a:tc>
                <a:tc>
                  <a:txBody>
                    <a:bodyPr/>
                    <a:lstStyle/>
                    <a:p>
                      <a:pPr algn="ctr"/>
                      <a:r>
                        <a:rPr lang="en-US" sz="1600"/>
                        <a:t>%</a:t>
                      </a:r>
                      <a:r>
                        <a:rPr lang="en-US" sz="1600" baseline="0"/>
                        <a:t>-In</a:t>
                      </a:r>
                      <a:endParaRPr lang="en-US" sz="1600" dirty="0"/>
                    </a:p>
                  </a:txBody>
                  <a:tcPr/>
                </a:tc>
                <a:extLst>
                  <a:ext uri="{0D108BD9-81ED-4DB2-BD59-A6C34878D82A}">
                    <a16:rowId xmlns:a16="http://schemas.microsoft.com/office/drawing/2014/main" val="10000"/>
                  </a:ext>
                </a:extLst>
              </a:tr>
              <a:tr h="218779">
                <a:tc>
                  <a:txBody>
                    <a:bodyPr/>
                    <a:lstStyle/>
                    <a:p>
                      <a:pPr algn="ctr"/>
                      <a:r>
                        <a:rPr lang="en-US" sz="1600" dirty="0"/>
                        <a:t>Q-25%</a:t>
                      </a:r>
                    </a:p>
                  </a:txBody>
                  <a:tcPr/>
                </a:tc>
                <a:tc>
                  <a:txBody>
                    <a:bodyPr/>
                    <a:lstStyle/>
                    <a:p>
                      <a:pPr algn="ctr"/>
                      <a:r>
                        <a:rPr lang="en-US" sz="1600" dirty="0"/>
                        <a:t>10%</a:t>
                      </a:r>
                    </a:p>
                  </a:txBody>
                  <a:tcPr/>
                </a:tc>
                <a:extLst>
                  <a:ext uri="{0D108BD9-81ED-4DB2-BD59-A6C34878D82A}">
                    <a16:rowId xmlns:a16="http://schemas.microsoft.com/office/drawing/2014/main" val="10001"/>
                  </a:ext>
                </a:extLst>
              </a:tr>
              <a:tr h="218779">
                <a:tc>
                  <a:txBody>
                    <a:bodyPr/>
                    <a:lstStyle/>
                    <a:p>
                      <a:pPr algn="ctr"/>
                      <a:r>
                        <a:rPr lang="en-US" sz="1600" dirty="0"/>
                        <a:t>Q-50%</a:t>
                      </a:r>
                    </a:p>
                  </a:txBody>
                  <a:tcPr/>
                </a:tc>
                <a:tc>
                  <a:txBody>
                    <a:bodyPr/>
                    <a:lstStyle/>
                    <a:p>
                      <a:pPr algn="ctr"/>
                      <a:r>
                        <a:rPr lang="en-US" sz="1600" dirty="0"/>
                        <a:t>30%</a:t>
                      </a:r>
                    </a:p>
                  </a:txBody>
                  <a:tcPr/>
                </a:tc>
                <a:extLst>
                  <a:ext uri="{0D108BD9-81ED-4DB2-BD59-A6C34878D82A}">
                    <a16:rowId xmlns:a16="http://schemas.microsoft.com/office/drawing/2014/main" val="10002"/>
                  </a:ext>
                </a:extLst>
              </a:tr>
              <a:tr h="218779">
                <a:tc>
                  <a:txBody>
                    <a:bodyPr/>
                    <a:lstStyle/>
                    <a:p>
                      <a:pPr algn="ctr"/>
                      <a:r>
                        <a:rPr lang="en-US" sz="1600" dirty="0"/>
                        <a:t>Q-75%</a:t>
                      </a:r>
                    </a:p>
                  </a:txBody>
                  <a:tcPr/>
                </a:tc>
                <a:tc>
                  <a:txBody>
                    <a:bodyPr/>
                    <a:lstStyle/>
                    <a:p>
                      <a:pPr algn="ctr"/>
                      <a:r>
                        <a:rPr lang="en-US" sz="1600" dirty="0"/>
                        <a:t>60%</a:t>
                      </a:r>
                    </a:p>
                  </a:txBody>
                  <a:tcPr/>
                </a:tc>
                <a:extLst>
                  <a:ext uri="{0D108BD9-81ED-4DB2-BD59-A6C34878D82A}">
                    <a16:rowId xmlns:a16="http://schemas.microsoft.com/office/drawing/2014/main" val="10003"/>
                  </a:ext>
                </a:extLst>
              </a:tr>
              <a:tr h="218779">
                <a:tc>
                  <a:txBody>
                    <a:bodyPr/>
                    <a:lstStyle/>
                    <a:p>
                      <a:pPr algn="ctr"/>
                      <a:r>
                        <a:rPr lang="en-US" sz="1600" dirty="0"/>
                        <a:t>Q-100%</a:t>
                      </a:r>
                    </a:p>
                  </a:txBody>
                  <a:tcPr/>
                </a:tc>
                <a:tc>
                  <a:txBody>
                    <a:bodyPr/>
                    <a:lstStyle/>
                    <a:p>
                      <a:pPr algn="ctr"/>
                      <a:r>
                        <a:rPr lang="en-US" sz="1600" dirty="0"/>
                        <a:t>100%</a:t>
                      </a:r>
                    </a:p>
                  </a:txBody>
                  <a:tcPr/>
                </a:tc>
                <a:extLst>
                  <a:ext uri="{0D108BD9-81ED-4DB2-BD59-A6C34878D82A}">
                    <a16:rowId xmlns:a16="http://schemas.microsoft.com/office/drawing/2014/main" val="10004"/>
                  </a:ext>
                </a:extLst>
              </a:tr>
            </a:tbl>
          </a:graphicData>
        </a:graphic>
      </p:graphicFrame>
      <p:sp>
        <p:nvSpPr>
          <p:cNvPr id="13" name="Textfeld 12">
            <a:extLst>
              <a:ext uri="{FF2B5EF4-FFF2-40B4-BE49-F238E27FC236}">
                <a16:creationId xmlns:a16="http://schemas.microsoft.com/office/drawing/2014/main" id="{C218C33B-D206-4EB3-B790-DFBCC72B8464}"/>
              </a:ext>
            </a:extLst>
          </p:cNvPr>
          <p:cNvSpPr txBox="1"/>
          <p:nvPr/>
        </p:nvSpPr>
        <p:spPr>
          <a:xfrm>
            <a:off x="3610521" y="2054565"/>
            <a:ext cx="1992308" cy="430887"/>
          </a:xfrm>
          <a:prstGeom prst="rect">
            <a:avLst/>
          </a:prstGeom>
          <a:noFill/>
        </p:spPr>
        <p:txBody>
          <a:bodyPr wrap="square" rtlCol="0">
            <a:spAutoFit/>
          </a:bodyPr>
          <a:lstStyle/>
          <a:p>
            <a:r>
              <a:rPr lang="de-DE" sz="2200" b="1"/>
              <a:t>Right skewed</a:t>
            </a:r>
            <a:endParaRPr lang="de-DE" sz="2200" b="1" dirty="0"/>
          </a:p>
        </p:txBody>
      </p:sp>
      <p:graphicFrame>
        <p:nvGraphicFramePr>
          <p:cNvPr id="14" name="Content Placeholder 6">
            <a:extLst>
              <a:ext uri="{FF2B5EF4-FFF2-40B4-BE49-F238E27FC236}">
                <a16:creationId xmlns:a16="http://schemas.microsoft.com/office/drawing/2014/main" id="{809A81C1-34DA-4C6D-B020-E19083F7DC3C}"/>
              </a:ext>
            </a:extLst>
          </p:cNvPr>
          <p:cNvGraphicFramePr>
            <a:graphicFrameLocks/>
          </p:cNvGraphicFramePr>
          <p:nvPr>
            <p:extLst>
              <p:ext uri="{D42A27DB-BD31-4B8C-83A1-F6EECF244321}">
                <p14:modId xmlns:p14="http://schemas.microsoft.com/office/powerpoint/2010/main" val="356736284"/>
              </p:ext>
            </p:extLst>
          </p:nvPr>
        </p:nvGraphicFramePr>
        <p:xfrm>
          <a:off x="6148681" y="2492897"/>
          <a:ext cx="2448273" cy="1718739"/>
        </p:xfrm>
        <a:graphic>
          <a:graphicData uri="http://schemas.openxmlformats.org/drawingml/2006/table">
            <a:tbl>
              <a:tblPr firstRow="1" bandRow="1">
                <a:tableStyleId>{5C22544A-7EE6-4342-B048-85BDC9FD1C3A}</a:tableStyleId>
              </a:tblPr>
              <a:tblGrid>
                <a:gridCol w="1152128">
                  <a:extLst>
                    <a:ext uri="{9D8B030D-6E8A-4147-A177-3AD203B41FA5}">
                      <a16:colId xmlns:a16="http://schemas.microsoft.com/office/drawing/2014/main" val="20000"/>
                    </a:ext>
                  </a:extLst>
                </a:gridCol>
                <a:gridCol w="1296145">
                  <a:extLst>
                    <a:ext uri="{9D8B030D-6E8A-4147-A177-3AD203B41FA5}">
                      <a16:colId xmlns:a16="http://schemas.microsoft.com/office/drawing/2014/main" val="20001"/>
                    </a:ext>
                  </a:extLst>
                </a:gridCol>
              </a:tblGrid>
              <a:tr h="377619">
                <a:tc>
                  <a:txBody>
                    <a:bodyPr/>
                    <a:lstStyle/>
                    <a:p>
                      <a:pPr algn="ctr"/>
                      <a:r>
                        <a:rPr lang="en-US" sz="1600"/>
                        <a:t>% -Pop</a:t>
                      </a:r>
                      <a:endParaRPr lang="en-US" sz="1600" dirty="0"/>
                    </a:p>
                  </a:txBody>
                  <a:tcPr/>
                </a:tc>
                <a:tc>
                  <a:txBody>
                    <a:bodyPr/>
                    <a:lstStyle/>
                    <a:p>
                      <a:pPr algn="ctr"/>
                      <a:r>
                        <a:rPr lang="en-US" sz="1600"/>
                        <a:t>%</a:t>
                      </a:r>
                      <a:r>
                        <a:rPr lang="en-US" sz="1600" baseline="0"/>
                        <a:t>-In</a:t>
                      </a:r>
                      <a:endParaRPr lang="en-US" sz="1600" dirty="0"/>
                    </a:p>
                  </a:txBody>
                  <a:tcPr/>
                </a:tc>
                <a:extLst>
                  <a:ext uri="{0D108BD9-81ED-4DB2-BD59-A6C34878D82A}">
                    <a16:rowId xmlns:a16="http://schemas.microsoft.com/office/drawing/2014/main" val="10000"/>
                  </a:ext>
                </a:extLst>
              </a:tr>
              <a:tr h="218779">
                <a:tc>
                  <a:txBody>
                    <a:bodyPr/>
                    <a:lstStyle/>
                    <a:p>
                      <a:pPr algn="ctr"/>
                      <a:r>
                        <a:rPr lang="en-US" sz="1600" dirty="0"/>
                        <a:t>Q-25%</a:t>
                      </a:r>
                    </a:p>
                  </a:txBody>
                  <a:tcPr/>
                </a:tc>
                <a:tc>
                  <a:txBody>
                    <a:bodyPr/>
                    <a:lstStyle/>
                    <a:p>
                      <a:pPr algn="ctr"/>
                      <a:r>
                        <a:rPr lang="en-US" sz="1600" dirty="0"/>
                        <a:t>1%</a:t>
                      </a:r>
                    </a:p>
                  </a:txBody>
                  <a:tcPr/>
                </a:tc>
                <a:extLst>
                  <a:ext uri="{0D108BD9-81ED-4DB2-BD59-A6C34878D82A}">
                    <a16:rowId xmlns:a16="http://schemas.microsoft.com/office/drawing/2014/main" val="10001"/>
                  </a:ext>
                </a:extLst>
              </a:tr>
              <a:tr h="218779">
                <a:tc>
                  <a:txBody>
                    <a:bodyPr/>
                    <a:lstStyle/>
                    <a:p>
                      <a:pPr algn="ctr"/>
                      <a:r>
                        <a:rPr lang="en-US" sz="1600" dirty="0"/>
                        <a:t>Q-50%</a:t>
                      </a:r>
                    </a:p>
                  </a:txBody>
                  <a:tcPr/>
                </a:tc>
                <a:tc>
                  <a:txBody>
                    <a:bodyPr/>
                    <a:lstStyle/>
                    <a:p>
                      <a:pPr algn="ctr"/>
                      <a:r>
                        <a:rPr lang="en-US" sz="1600" dirty="0"/>
                        <a:t>2%</a:t>
                      </a:r>
                    </a:p>
                  </a:txBody>
                  <a:tcPr/>
                </a:tc>
                <a:extLst>
                  <a:ext uri="{0D108BD9-81ED-4DB2-BD59-A6C34878D82A}">
                    <a16:rowId xmlns:a16="http://schemas.microsoft.com/office/drawing/2014/main" val="10002"/>
                  </a:ext>
                </a:extLst>
              </a:tr>
              <a:tr h="218779">
                <a:tc>
                  <a:txBody>
                    <a:bodyPr/>
                    <a:lstStyle/>
                    <a:p>
                      <a:pPr algn="ctr"/>
                      <a:r>
                        <a:rPr lang="en-US" sz="1600" dirty="0"/>
                        <a:t>Q-75%</a:t>
                      </a:r>
                    </a:p>
                  </a:txBody>
                  <a:tcPr/>
                </a:tc>
                <a:tc>
                  <a:txBody>
                    <a:bodyPr/>
                    <a:lstStyle/>
                    <a:p>
                      <a:pPr algn="ctr"/>
                      <a:r>
                        <a:rPr lang="en-US" sz="1600" dirty="0"/>
                        <a:t>3%</a:t>
                      </a:r>
                    </a:p>
                  </a:txBody>
                  <a:tcPr/>
                </a:tc>
                <a:extLst>
                  <a:ext uri="{0D108BD9-81ED-4DB2-BD59-A6C34878D82A}">
                    <a16:rowId xmlns:a16="http://schemas.microsoft.com/office/drawing/2014/main" val="10003"/>
                  </a:ext>
                </a:extLst>
              </a:tr>
              <a:tr h="218779">
                <a:tc>
                  <a:txBody>
                    <a:bodyPr/>
                    <a:lstStyle/>
                    <a:p>
                      <a:pPr algn="ctr"/>
                      <a:r>
                        <a:rPr lang="en-US" sz="1600" dirty="0"/>
                        <a:t>Q-100%</a:t>
                      </a:r>
                    </a:p>
                  </a:txBody>
                  <a:tcPr/>
                </a:tc>
                <a:tc>
                  <a:txBody>
                    <a:bodyPr/>
                    <a:lstStyle/>
                    <a:p>
                      <a:pPr algn="ctr"/>
                      <a:r>
                        <a:rPr lang="en-US" sz="1600" dirty="0"/>
                        <a:t>97%</a:t>
                      </a:r>
                    </a:p>
                  </a:txBody>
                  <a:tcPr/>
                </a:tc>
                <a:extLst>
                  <a:ext uri="{0D108BD9-81ED-4DB2-BD59-A6C34878D82A}">
                    <a16:rowId xmlns:a16="http://schemas.microsoft.com/office/drawing/2014/main" val="10004"/>
                  </a:ext>
                </a:extLst>
              </a:tr>
            </a:tbl>
          </a:graphicData>
        </a:graphic>
      </p:graphicFrame>
      <p:sp>
        <p:nvSpPr>
          <p:cNvPr id="15" name="Textfeld 14">
            <a:extLst>
              <a:ext uri="{FF2B5EF4-FFF2-40B4-BE49-F238E27FC236}">
                <a16:creationId xmlns:a16="http://schemas.microsoft.com/office/drawing/2014/main" id="{6FEA131E-4477-478C-ADBB-AB5CEFEDFB95}"/>
              </a:ext>
            </a:extLst>
          </p:cNvPr>
          <p:cNvSpPr txBox="1"/>
          <p:nvPr/>
        </p:nvSpPr>
        <p:spPr>
          <a:xfrm>
            <a:off x="6507893" y="2019432"/>
            <a:ext cx="1454943" cy="430887"/>
          </a:xfrm>
          <a:prstGeom prst="rect">
            <a:avLst/>
          </a:prstGeom>
          <a:noFill/>
        </p:spPr>
        <p:txBody>
          <a:bodyPr wrap="square" rtlCol="0">
            <a:spAutoFit/>
          </a:bodyPr>
          <a:lstStyle/>
          <a:p>
            <a:r>
              <a:rPr lang="de-DE" sz="2200" b="1"/>
              <a:t>Bill-Gates</a:t>
            </a:r>
            <a:endParaRPr lang="de-DE" sz="2200" b="1" dirty="0"/>
          </a:p>
        </p:txBody>
      </p:sp>
      <p:pic>
        <p:nvPicPr>
          <p:cNvPr id="4" name="Grafik 3">
            <a:extLst>
              <a:ext uri="{FF2B5EF4-FFF2-40B4-BE49-F238E27FC236}">
                <a16:creationId xmlns:a16="http://schemas.microsoft.com/office/drawing/2014/main" id="{85935C28-B40F-0DAA-53A0-AA35C2706E1D}"/>
              </a:ext>
            </a:extLst>
          </p:cNvPr>
          <p:cNvPicPr>
            <a:picLocks noChangeAspect="1"/>
          </p:cNvPicPr>
          <p:nvPr/>
        </p:nvPicPr>
        <p:blipFill>
          <a:blip r:embed="rId2"/>
          <a:stretch>
            <a:fillRect/>
          </a:stretch>
        </p:blipFill>
        <p:spPr>
          <a:xfrm>
            <a:off x="23154" y="4429633"/>
            <a:ext cx="8573800" cy="2237888"/>
          </a:xfrm>
          <a:prstGeom prst="rect">
            <a:avLst/>
          </a:prstGeom>
        </p:spPr>
      </p:pic>
      <p:sp>
        <p:nvSpPr>
          <p:cNvPr id="5" name="Rechteck 4">
            <a:extLst>
              <a:ext uri="{FF2B5EF4-FFF2-40B4-BE49-F238E27FC236}">
                <a16:creationId xmlns:a16="http://schemas.microsoft.com/office/drawing/2014/main" id="{42295983-23C3-F455-31DE-A3134B26971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
        <p:nvSpPr>
          <p:cNvPr id="6" name="Textfeld 5">
            <a:extLst>
              <a:ext uri="{FF2B5EF4-FFF2-40B4-BE49-F238E27FC236}">
                <a16:creationId xmlns:a16="http://schemas.microsoft.com/office/drawing/2014/main" id="{670B7470-D004-C177-CCE2-F2A48153EF93}"/>
              </a:ext>
            </a:extLst>
          </p:cNvPr>
          <p:cNvSpPr txBox="1"/>
          <p:nvPr/>
        </p:nvSpPr>
        <p:spPr>
          <a:xfrm>
            <a:off x="9061620" y="787352"/>
            <a:ext cx="2750334" cy="2308324"/>
          </a:xfrm>
          <a:prstGeom prst="rect">
            <a:avLst/>
          </a:prstGeom>
          <a:noFill/>
          <a:ln w="25400">
            <a:solidFill>
              <a:srgbClr val="FF0000"/>
            </a:solidFill>
          </a:ln>
        </p:spPr>
        <p:txBody>
          <a:bodyPr wrap="square" rtlCol="0">
            <a:spAutoFit/>
          </a:bodyPr>
          <a:lstStyle/>
          <a:p>
            <a:pPr algn="ctr"/>
            <a:r>
              <a:rPr lang="de-DE" sz="2400"/>
              <a:t>The more, the Lorenz-curve runs below the 45°-Line the more concentrated is the income distribution</a:t>
            </a:r>
            <a:endParaRPr lang="de-DE" sz="2400" dirty="0"/>
          </a:p>
        </p:txBody>
      </p:sp>
    </p:spTree>
    <p:extLst>
      <p:ext uri="{BB962C8B-B14F-4D97-AF65-F5344CB8AC3E}">
        <p14:creationId xmlns:p14="http://schemas.microsoft.com/office/powerpoint/2010/main" val="3581785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P spid="11" grpId="0"/>
      <p:bldP spid="13" grpId="0"/>
      <p:bldP spid="15" grpId="0"/>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4000" b="1" baseline="30000"/>
              <a:t>The Gini-Coefficient</a:t>
            </a:r>
            <a:endParaRPr lang="de-DE" sz="4000" b="1" baseline="30000" dirty="0"/>
          </a:p>
        </p:txBody>
      </p:sp>
      <mc:AlternateContent xmlns:mc="http://schemas.openxmlformats.org/markup-compatibility/2006" xmlns:a14="http://schemas.microsoft.com/office/drawing/2010/main">
        <mc:Choice Requires="a14">
          <p:sp>
            <p:nvSpPr>
              <p:cNvPr id="5" name="Textfeld 4">
                <a:extLst>
                  <a:ext uri="{FF2B5EF4-FFF2-40B4-BE49-F238E27FC236}">
                    <a16:creationId xmlns:a16="http://schemas.microsoft.com/office/drawing/2014/main" id="{30855C1F-2545-4E14-B8FA-0582DFDB53CE}"/>
                  </a:ext>
                </a:extLst>
              </p:cNvPr>
              <p:cNvSpPr txBox="1"/>
              <p:nvPr/>
            </p:nvSpPr>
            <p:spPr>
              <a:xfrm>
                <a:off x="0" y="562248"/>
                <a:ext cx="8748464" cy="5976664"/>
              </a:xfrm>
              <a:prstGeom prst="rect">
                <a:avLst/>
              </a:prstGeom>
              <a:noFill/>
            </p:spPr>
            <p:txBody>
              <a:bodyPr wrap="square" rtlCol="0">
                <a:noAutofit/>
              </a:bodyPr>
              <a:lstStyle/>
              <a:p>
                <a:r>
                  <a:rPr lang="de-DE" sz="2400" dirty="0"/>
                  <a:t>The Gini </a:t>
                </a:r>
                <a:r>
                  <a:rPr lang="de-DE" sz="2400" dirty="0" err="1"/>
                  <a:t>coefficient</a:t>
                </a:r>
                <a:r>
                  <a:rPr lang="de-DE" sz="2400" dirty="0"/>
                  <a:t> </a:t>
                </a:r>
                <a:r>
                  <a:rPr lang="de-DE" sz="2400" dirty="0" err="1"/>
                  <a:t>measures</a:t>
                </a:r>
                <a:r>
                  <a:rPr lang="de-DE" sz="2400" dirty="0"/>
                  <a:t> </a:t>
                </a:r>
                <a:r>
                  <a:rPr lang="de-DE" sz="2400" dirty="0" err="1"/>
                  <a:t>the</a:t>
                </a:r>
                <a:r>
                  <a:rPr lang="de-DE" sz="2400" dirty="0"/>
                  <a:t> </a:t>
                </a:r>
                <a:r>
                  <a:rPr lang="de-DE" sz="2400" dirty="0" err="1"/>
                  <a:t>inequality</a:t>
                </a:r>
                <a:r>
                  <a:rPr lang="de-DE" sz="2400" dirty="0"/>
                  <a:t> </a:t>
                </a:r>
                <a:r>
                  <a:rPr lang="de-DE" sz="2400" dirty="0" err="1"/>
                  <a:t>of</a:t>
                </a:r>
                <a:r>
                  <a:rPr lang="de-DE" sz="2400" dirty="0"/>
                  <a:t> </a:t>
                </a:r>
                <a:r>
                  <a:rPr lang="de-DE" sz="2400" dirty="0" err="1"/>
                  <a:t>the</a:t>
                </a:r>
                <a:r>
                  <a:rPr lang="de-DE" sz="2400" dirty="0"/>
                  <a:t> </a:t>
                </a:r>
                <a:r>
                  <a:rPr lang="de-DE" sz="2400" dirty="0" err="1"/>
                  <a:t>income</a:t>
                </a:r>
                <a:r>
                  <a:rPr lang="de-DE" sz="2400" dirty="0"/>
                  <a:t> </a:t>
                </a:r>
                <a:r>
                  <a:rPr lang="de-DE" sz="2400" dirty="0" err="1"/>
                  <a:t>distribution</a:t>
                </a:r>
                <a:r>
                  <a:rPr lang="de-DE" sz="2400" dirty="0"/>
                  <a:t>.</a:t>
                </a:r>
              </a:p>
              <a:p>
                <a:r>
                  <a:rPr lang="de-DE" sz="2400" dirty="0"/>
                  <a:t>The Gini </a:t>
                </a:r>
                <a:r>
                  <a:rPr lang="de-DE" sz="2400" dirty="0" err="1"/>
                  <a:t>coefficient</a:t>
                </a:r>
                <a:r>
                  <a:rPr lang="de-DE" sz="2400" dirty="0"/>
                  <a:t> (GC) </a:t>
                </a:r>
                <a:r>
                  <a:rPr lang="de-DE" sz="2400" dirty="0" err="1"/>
                  <a:t>is</a:t>
                </a:r>
                <a:r>
                  <a:rPr lang="de-DE" sz="2400" dirty="0"/>
                  <a:t> </a:t>
                </a:r>
                <a:r>
                  <a:rPr lang="de-DE" sz="2400" dirty="0" err="1"/>
                  <a:t>defined</a:t>
                </a:r>
                <a:r>
                  <a:rPr lang="de-DE" sz="2400" dirty="0"/>
                  <a:t> via </a:t>
                </a:r>
                <a:r>
                  <a:rPr lang="de-DE" sz="2400" dirty="0" err="1"/>
                  <a:t>the</a:t>
                </a:r>
                <a:r>
                  <a:rPr lang="de-DE" sz="2400" dirty="0"/>
                  <a:t> Lorenz-</a:t>
                </a:r>
                <a:r>
                  <a:rPr lang="de-DE" sz="2400" dirty="0" err="1"/>
                  <a:t>curve</a:t>
                </a:r>
                <a:r>
                  <a:rPr lang="de-DE" sz="2400" dirty="0"/>
                  <a:t>:</a:t>
                </a:r>
              </a:p>
              <a:p>
                <a:pPr/>
                <a14:m>
                  <m:oMathPara xmlns:m="http://schemas.openxmlformats.org/officeDocument/2006/math">
                    <m:oMathParaPr>
                      <m:jc m:val="centerGroup"/>
                    </m:oMathParaPr>
                    <m:oMath xmlns:m="http://schemas.openxmlformats.org/officeDocument/2006/math">
                      <m:r>
                        <a:rPr lang="de-DE" sz="2400" i="1">
                          <a:latin typeface="Cambria Math" panose="02040503050406030204" pitchFamily="18" charset="0"/>
                        </a:rPr>
                        <m:t>𝐺</m:t>
                      </m:r>
                      <m:r>
                        <a:rPr lang="de-DE" sz="2400" b="0" i="1" smtClean="0">
                          <a:latin typeface="Cambria Math" panose="02040503050406030204" pitchFamily="18" charset="0"/>
                        </a:rPr>
                        <m:t>𝐶</m:t>
                      </m:r>
                      <m:r>
                        <a:rPr lang="de-DE" sz="2400" i="1">
                          <a:latin typeface="Cambria Math" panose="02040503050406030204" pitchFamily="18" charset="0"/>
                        </a:rPr>
                        <m:t>=</m:t>
                      </m:r>
                      <m:f>
                        <m:fPr>
                          <m:ctrlPr>
                            <a:rPr lang="de-DE" sz="2400" i="1">
                              <a:latin typeface="Cambria Math" panose="02040503050406030204" pitchFamily="18" charset="0"/>
                            </a:rPr>
                          </m:ctrlPr>
                        </m:fPr>
                        <m:num>
                          <m:r>
                            <a:rPr lang="de-DE" sz="2400" i="1">
                              <a:latin typeface="Cambria Math" panose="02040503050406030204" pitchFamily="18" charset="0"/>
                            </a:rPr>
                            <m:t>𝐹</m:t>
                          </m:r>
                        </m:num>
                        <m:den>
                          <m:r>
                            <a:rPr lang="de-DE" sz="2400" i="1">
                              <a:latin typeface="Cambria Math" panose="02040503050406030204" pitchFamily="18" charset="0"/>
                            </a:rPr>
                            <m:t>1/2</m:t>
                          </m:r>
                        </m:den>
                      </m:f>
                      <m:r>
                        <a:rPr lang="de-DE" sz="2400" i="1">
                          <a:latin typeface="Cambria Math" panose="02040503050406030204" pitchFamily="18" charset="0"/>
                        </a:rPr>
                        <m:t>=2</m:t>
                      </m:r>
                      <m:r>
                        <a:rPr lang="de-DE" sz="2400" i="1">
                          <a:latin typeface="Cambria Math" panose="02040503050406030204" pitchFamily="18" charset="0"/>
                        </a:rPr>
                        <m:t>𝐹</m:t>
                      </m:r>
                    </m:oMath>
                  </m:oMathPara>
                </a14:m>
                <a:endParaRPr lang="de-DE" sz="2400" dirty="0"/>
              </a:p>
              <a:p>
                <a:endParaRPr lang="de-DE" sz="2400" dirty="0"/>
              </a:p>
              <a:p>
                <a:pPr/>
                <a14:m>
                  <m:oMathPara xmlns:m="http://schemas.openxmlformats.org/officeDocument/2006/math">
                    <m:oMathParaPr>
                      <m:jc m:val="centerGroup"/>
                    </m:oMathParaPr>
                    <m:oMath xmlns:m="http://schemas.openxmlformats.org/officeDocument/2006/math">
                      <m:r>
                        <a:rPr lang="de-DE" sz="2000" i="1">
                          <a:latin typeface="Cambria Math" panose="02040503050406030204" pitchFamily="18" charset="0"/>
                        </a:rPr>
                        <m:t>𝐺</m:t>
                      </m:r>
                      <m:r>
                        <a:rPr lang="de-DE" sz="2000" b="0" i="1" smtClean="0">
                          <a:latin typeface="Cambria Math" panose="02040503050406030204" pitchFamily="18" charset="0"/>
                        </a:rPr>
                        <m:t>𝐶</m:t>
                      </m:r>
                      <m:r>
                        <a:rPr lang="de-DE" sz="2000" i="1">
                          <a:latin typeface="Cambria Math" panose="02040503050406030204" pitchFamily="18" charset="0"/>
                        </a:rPr>
                        <m:t>=</m:t>
                      </m:r>
                      <m:f>
                        <m:fPr>
                          <m:ctrlPr>
                            <a:rPr lang="de-DE" sz="2000" i="1">
                              <a:latin typeface="Cambria Math" panose="02040503050406030204" pitchFamily="18" charset="0"/>
                            </a:rPr>
                          </m:ctrlPr>
                        </m:fPr>
                        <m:num>
                          <m:r>
                            <a:rPr lang="de-DE" sz="2000" b="0" i="1" smtClean="0">
                              <a:latin typeface="Cambria Math" panose="02040503050406030204" pitchFamily="18" charset="0"/>
                            </a:rPr>
                            <m:t>𝐴𝑟𝑒𝑎</m:t>
                          </m:r>
                          <m:r>
                            <a:rPr lang="de-DE" sz="2000" b="0" i="1" smtClean="0">
                              <a:latin typeface="Cambria Math" panose="02040503050406030204" pitchFamily="18" charset="0"/>
                            </a:rPr>
                            <m:t> </m:t>
                          </m:r>
                          <m:r>
                            <a:rPr lang="de-DE" sz="2000" b="0" i="1" smtClean="0">
                              <a:latin typeface="Cambria Math" panose="02040503050406030204" pitchFamily="18" charset="0"/>
                            </a:rPr>
                            <m:t>𝑏𝑒𝑡𝑤𝑒𝑒𝑛</m:t>
                          </m:r>
                          <m:r>
                            <a:rPr lang="de-DE" sz="2000" b="0" i="1" smtClean="0">
                              <a:latin typeface="Cambria Math" panose="02040503050406030204" pitchFamily="18" charset="0"/>
                            </a:rPr>
                            <m:t> </m:t>
                          </m:r>
                          <m:r>
                            <a:rPr lang="de-DE" sz="2000" b="0" i="1" smtClean="0">
                              <a:latin typeface="Cambria Math" panose="02040503050406030204" pitchFamily="18" charset="0"/>
                            </a:rPr>
                            <m:t>𝑡h𝑒</m:t>
                          </m:r>
                          <m:r>
                            <a:rPr lang="de-DE" sz="2000" b="0" i="1" smtClean="0">
                              <a:latin typeface="Cambria Math" panose="02040503050406030204" pitchFamily="18" charset="0"/>
                            </a:rPr>
                            <m:t> 45°−</m:t>
                          </m:r>
                          <m:r>
                            <a:rPr lang="de-DE" sz="2000" b="0" i="1" smtClean="0">
                              <a:latin typeface="Cambria Math" panose="02040503050406030204" pitchFamily="18" charset="0"/>
                            </a:rPr>
                            <m:t>𝐿𝑖𝑛𝑒</m:t>
                          </m:r>
                          <m:r>
                            <a:rPr lang="de-DE" sz="2000" b="0" i="1" smtClean="0">
                              <a:latin typeface="Cambria Math" panose="02040503050406030204" pitchFamily="18" charset="0"/>
                            </a:rPr>
                            <m:t> </m:t>
                          </m:r>
                          <m:r>
                            <a:rPr lang="de-DE" sz="2000" b="0" i="1" smtClean="0">
                              <a:latin typeface="Cambria Math" panose="02040503050406030204" pitchFamily="18" charset="0"/>
                            </a:rPr>
                            <m:t>𝑎𝑛𝑑</m:t>
                          </m:r>
                          <m:r>
                            <a:rPr lang="de-DE" sz="2000" b="0" i="1" smtClean="0">
                              <a:latin typeface="Cambria Math" panose="02040503050406030204" pitchFamily="18" charset="0"/>
                            </a:rPr>
                            <m:t> </m:t>
                          </m:r>
                          <m:r>
                            <a:rPr lang="de-DE" sz="2000" b="0" i="1" smtClean="0">
                              <a:latin typeface="Cambria Math" panose="02040503050406030204" pitchFamily="18" charset="0"/>
                            </a:rPr>
                            <m:t>𝑡h𝑒</m:t>
                          </m:r>
                          <m:r>
                            <a:rPr lang="de-DE" sz="2000" b="0" i="1" smtClean="0">
                              <a:latin typeface="Cambria Math" panose="02040503050406030204" pitchFamily="18" charset="0"/>
                            </a:rPr>
                            <m:t> </m:t>
                          </m:r>
                          <m:r>
                            <a:rPr lang="de-DE" sz="2000" b="0" i="1" smtClean="0">
                              <a:latin typeface="Cambria Math" panose="02040503050406030204" pitchFamily="18" charset="0"/>
                            </a:rPr>
                            <m:t>𝐿𝑜𝑟𝑒𝑛𝑧</m:t>
                          </m:r>
                          <m:r>
                            <a:rPr lang="de-DE" sz="2000" b="0" i="1" smtClean="0">
                              <a:latin typeface="Cambria Math" panose="02040503050406030204" pitchFamily="18" charset="0"/>
                            </a:rPr>
                            <m:t>−</m:t>
                          </m:r>
                          <m:r>
                            <a:rPr lang="de-DE" sz="2000" b="0" i="1" smtClean="0">
                              <a:latin typeface="Cambria Math" panose="02040503050406030204" pitchFamily="18" charset="0"/>
                            </a:rPr>
                            <m:t>𝑐𝑢𝑟𝑣𝑒</m:t>
                          </m:r>
                          <m:r>
                            <a:rPr lang="de-DE" sz="2000" b="0" i="1" smtClean="0">
                              <a:latin typeface="Cambria Math" panose="02040503050406030204" pitchFamily="18" charset="0"/>
                            </a:rPr>
                            <m:t> </m:t>
                          </m:r>
                          <m:r>
                            <a:rPr lang="de-DE" sz="2000" i="1">
                              <a:latin typeface="Cambria Math" panose="02040503050406030204" pitchFamily="18" charset="0"/>
                            </a:rPr>
                            <m:t>𝐿</m:t>
                          </m:r>
                        </m:num>
                        <m:den>
                          <m:r>
                            <a:rPr lang="de-DE" sz="2000" i="1">
                              <a:latin typeface="Cambria Math" panose="02040503050406030204" pitchFamily="18" charset="0"/>
                            </a:rPr>
                            <m:t>𝐴𝑟𝑒𝑎</m:t>
                          </m:r>
                          <m:r>
                            <a:rPr lang="de-DE" sz="2000" i="1">
                              <a:latin typeface="Cambria Math" panose="02040503050406030204" pitchFamily="18" charset="0"/>
                            </a:rPr>
                            <m:t> </m:t>
                          </m:r>
                          <m:r>
                            <a:rPr lang="de-DE" sz="2000" i="1">
                              <a:latin typeface="Cambria Math" panose="02040503050406030204" pitchFamily="18" charset="0"/>
                            </a:rPr>
                            <m:t>𝑏𝑒𝑡𝑤𝑒𝑒𝑛</m:t>
                          </m:r>
                          <m:r>
                            <a:rPr lang="de-DE" sz="2000" i="1">
                              <a:latin typeface="Cambria Math" panose="02040503050406030204" pitchFamily="18" charset="0"/>
                            </a:rPr>
                            <m:t> </m:t>
                          </m:r>
                          <m:r>
                            <a:rPr lang="de-DE" sz="2000" i="1">
                              <a:latin typeface="Cambria Math" panose="02040503050406030204" pitchFamily="18" charset="0"/>
                            </a:rPr>
                            <m:t>𝑡h𝑒</m:t>
                          </m:r>
                          <m:r>
                            <a:rPr lang="de-DE" sz="2000" i="1">
                              <a:latin typeface="Cambria Math" panose="02040503050406030204" pitchFamily="18" charset="0"/>
                            </a:rPr>
                            <m:t> 45°−</m:t>
                          </m:r>
                          <m:r>
                            <a:rPr lang="de-DE" sz="2000" i="1">
                              <a:latin typeface="Cambria Math" panose="02040503050406030204" pitchFamily="18" charset="0"/>
                            </a:rPr>
                            <m:t>𝐿𝑖𝑛𝑒</m:t>
                          </m:r>
                          <m:r>
                            <a:rPr lang="de-DE" sz="2000" i="1">
                              <a:latin typeface="Cambria Math" panose="02040503050406030204" pitchFamily="18" charset="0"/>
                            </a:rPr>
                            <m:t> </m:t>
                          </m:r>
                          <m:r>
                            <a:rPr lang="de-DE" sz="2000" i="1">
                              <a:latin typeface="Cambria Math" panose="02040503050406030204" pitchFamily="18" charset="0"/>
                            </a:rPr>
                            <m:t>𝑎𝑛𝑑</m:t>
                          </m:r>
                          <m:r>
                            <a:rPr lang="de-DE" sz="2000" i="1">
                              <a:latin typeface="Cambria Math" panose="02040503050406030204" pitchFamily="18" charset="0"/>
                            </a:rPr>
                            <m:t> </m:t>
                          </m:r>
                          <m:r>
                            <a:rPr lang="de-DE" sz="2000" i="1">
                              <a:latin typeface="Cambria Math" panose="02040503050406030204" pitchFamily="18" charset="0"/>
                            </a:rPr>
                            <m:t>𝑡h𝑒</m:t>
                          </m:r>
                          <m:r>
                            <a:rPr lang="de-DE" sz="2000" b="0" i="1" smtClean="0">
                              <a:latin typeface="Cambria Math" panose="02040503050406030204" pitchFamily="18" charset="0"/>
                            </a:rPr>
                            <m:t> </m:t>
                          </m:r>
                          <m:r>
                            <a:rPr lang="de-DE" sz="2000" b="0" i="1" smtClean="0">
                              <a:latin typeface="Cambria Math" panose="02040503050406030204" pitchFamily="18" charset="0"/>
                            </a:rPr>
                            <m:t>h𝑜𝑟𝑖𝑧𝑜𝑛𝑡𝑎𝑙</m:t>
                          </m:r>
                          <m:r>
                            <a:rPr lang="de-DE" sz="2000" b="0" i="1" smtClean="0">
                              <a:latin typeface="Cambria Math" panose="02040503050406030204" pitchFamily="18" charset="0"/>
                            </a:rPr>
                            <m:t> </m:t>
                          </m:r>
                          <m:r>
                            <a:rPr lang="de-DE" sz="2000" b="0" i="1" smtClean="0">
                              <a:latin typeface="Cambria Math" panose="02040503050406030204" pitchFamily="18" charset="0"/>
                            </a:rPr>
                            <m:t>𝑎𝑥𝑒𝑠</m:t>
                          </m:r>
                        </m:den>
                      </m:f>
                    </m:oMath>
                  </m:oMathPara>
                </a14:m>
                <a:endParaRPr lang="de-DE" sz="2000" dirty="0"/>
              </a:p>
              <a:p>
                <a:endParaRPr lang="de-DE" sz="2000" dirty="0"/>
              </a:p>
              <a:p>
                <a:endParaRPr lang="de-DE" sz="2000" dirty="0"/>
              </a:p>
              <a:p>
                <a:r>
                  <a:rPr lang="de-DE" sz="2000" dirty="0" err="1"/>
                  <a:t>Since</a:t>
                </a:r>
                <a:r>
                  <a:rPr lang="de-DE" sz="2000" dirty="0"/>
                  <a:t> </a:t>
                </a:r>
                <a:r>
                  <a:rPr lang="de-DE" sz="2000" dirty="0" err="1"/>
                  <a:t>the</a:t>
                </a:r>
                <a:r>
                  <a:rPr lang="de-DE" sz="2000" dirty="0"/>
                  <a:t> </a:t>
                </a:r>
                <a:r>
                  <a:rPr lang="de-DE" sz="2000" dirty="0" err="1"/>
                  <a:t>area</a:t>
                </a:r>
                <a:r>
                  <a:rPr lang="de-DE" sz="2000" dirty="0"/>
                  <a:t> </a:t>
                </a:r>
                <a:r>
                  <a:rPr lang="de-DE" sz="2000" dirty="0" err="1"/>
                  <a:t>between</a:t>
                </a:r>
                <a:r>
                  <a:rPr lang="de-DE" sz="2000" dirty="0"/>
                  <a:t> </a:t>
                </a:r>
                <a:r>
                  <a:rPr lang="de-DE" sz="2000" dirty="0" err="1"/>
                  <a:t>the</a:t>
                </a:r>
                <a:r>
                  <a:rPr lang="de-DE" sz="2000" dirty="0"/>
                  <a:t> 45°-Line and </a:t>
                </a:r>
                <a:r>
                  <a:rPr lang="de-DE" sz="2000" dirty="0" err="1"/>
                  <a:t>the</a:t>
                </a:r>
                <a:r>
                  <a:rPr lang="de-DE" sz="2000" dirty="0"/>
                  <a:t> horizontal </a:t>
                </a:r>
                <a:r>
                  <a:rPr lang="de-DE" sz="2000" dirty="0" err="1"/>
                  <a:t>axes</a:t>
                </a:r>
                <a:r>
                  <a:rPr lang="de-DE" sz="2000" dirty="0"/>
                  <a:t> </a:t>
                </a:r>
                <a:r>
                  <a:rPr lang="de-DE" sz="2000" dirty="0" err="1"/>
                  <a:t>equals</a:t>
                </a:r>
                <a:r>
                  <a:rPr lang="de-DE" sz="2000" dirty="0"/>
                  <a:t> ½ </a:t>
                </a:r>
                <a:r>
                  <a:rPr lang="de-DE" sz="2000" dirty="0" err="1"/>
                  <a:t>we</a:t>
                </a:r>
                <a:r>
                  <a:rPr lang="de-DE" sz="2000" dirty="0"/>
                  <a:t> </a:t>
                </a:r>
                <a:r>
                  <a:rPr lang="de-DE" sz="2000" dirty="0" err="1"/>
                  <a:t>abtain</a:t>
                </a:r>
                <a:r>
                  <a:rPr lang="de-DE" sz="2000" dirty="0"/>
                  <a:t> also</a:t>
                </a:r>
              </a:p>
              <a:p>
                <a:endParaRPr lang="de-DE" sz="2000" dirty="0"/>
              </a:p>
              <a:p>
                <a:endParaRPr lang="de-DE" sz="2400" i="1" dirty="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de-DE" sz="2400" i="1" smtClean="0">
                          <a:latin typeface="Cambria Math" panose="02040503050406030204" pitchFamily="18" charset="0"/>
                        </a:rPr>
                        <m:t>𝐺</m:t>
                      </m:r>
                      <m:r>
                        <a:rPr lang="de-DE" sz="2400" b="0" i="1" smtClean="0">
                          <a:latin typeface="Cambria Math" panose="02040503050406030204" pitchFamily="18" charset="0"/>
                        </a:rPr>
                        <m:t>𝐶</m:t>
                      </m:r>
                      <m:r>
                        <a:rPr lang="de-DE" sz="2400" i="1">
                          <a:latin typeface="Cambria Math" panose="02040503050406030204" pitchFamily="18" charset="0"/>
                        </a:rPr>
                        <m:t>=</m:t>
                      </m:r>
                      <m:r>
                        <m:rPr>
                          <m:nor/>
                        </m:rPr>
                        <a:rPr lang="de-DE" sz="2400" dirty="0"/>
                        <m:t>2(</m:t>
                      </m:r>
                      <m:r>
                        <a:rPr lang="de-DE" sz="2400" i="1">
                          <a:latin typeface="Cambria Math" panose="02040503050406030204" pitchFamily="18" charset="0"/>
                        </a:rPr>
                        <m:t>𝐴𝑟𝑒𝑎</m:t>
                      </m:r>
                      <m:r>
                        <a:rPr lang="de-DE" sz="2400" i="1">
                          <a:latin typeface="Cambria Math" panose="02040503050406030204" pitchFamily="18" charset="0"/>
                        </a:rPr>
                        <m:t> </m:t>
                      </m:r>
                      <m:r>
                        <a:rPr lang="de-DE" sz="2400" i="1">
                          <a:latin typeface="Cambria Math" panose="02040503050406030204" pitchFamily="18" charset="0"/>
                        </a:rPr>
                        <m:t>𝑏𝑒𝑡𝑤𝑒𝑒𝑛</m:t>
                      </m:r>
                      <m:r>
                        <a:rPr lang="de-DE" sz="2400" i="1">
                          <a:latin typeface="Cambria Math" panose="02040503050406030204" pitchFamily="18" charset="0"/>
                        </a:rPr>
                        <m:t> </m:t>
                      </m:r>
                      <m:r>
                        <a:rPr lang="de-DE" sz="2400" i="1">
                          <a:latin typeface="Cambria Math" panose="02040503050406030204" pitchFamily="18" charset="0"/>
                        </a:rPr>
                        <m:t>𝑡h𝑒</m:t>
                      </m:r>
                      <m:r>
                        <a:rPr lang="de-DE" sz="2400" i="1">
                          <a:latin typeface="Cambria Math" panose="02040503050406030204" pitchFamily="18" charset="0"/>
                        </a:rPr>
                        <m:t> 45°−</m:t>
                      </m:r>
                      <m:r>
                        <a:rPr lang="de-DE" sz="2400" i="1">
                          <a:latin typeface="Cambria Math" panose="02040503050406030204" pitchFamily="18" charset="0"/>
                        </a:rPr>
                        <m:t>𝐿𝑖𝑛𝑒</m:t>
                      </m:r>
                      <m:r>
                        <a:rPr lang="de-DE" sz="2400" i="1">
                          <a:latin typeface="Cambria Math" panose="02040503050406030204" pitchFamily="18" charset="0"/>
                        </a:rPr>
                        <m:t> </m:t>
                      </m:r>
                      <m:r>
                        <a:rPr lang="de-DE" sz="2400" i="1">
                          <a:latin typeface="Cambria Math" panose="02040503050406030204" pitchFamily="18" charset="0"/>
                        </a:rPr>
                        <m:t>𝑎𝑛𝑑</m:t>
                      </m:r>
                      <m:r>
                        <a:rPr lang="de-DE" sz="2400" i="1">
                          <a:latin typeface="Cambria Math" panose="02040503050406030204" pitchFamily="18" charset="0"/>
                        </a:rPr>
                        <m:t> </m:t>
                      </m:r>
                      <m:r>
                        <a:rPr lang="de-DE" sz="2400" i="1">
                          <a:latin typeface="Cambria Math" panose="02040503050406030204" pitchFamily="18" charset="0"/>
                        </a:rPr>
                        <m:t>𝑡h𝑒</m:t>
                      </m:r>
                      <m:r>
                        <a:rPr lang="de-DE" sz="2400" i="1">
                          <a:latin typeface="Cambria Math" panose="02040503050406030204" pitchFamily="18" charset="0"/>
                        </a:rPr>
                        <m:t> </m:t>
                      </m:r>
                      <m:r>
                        <a:rPr lang="de-DE" sz="2400" i="1">
                          <a:latin typeface="Cambria Math" panose="02040503050406030204" pitchFamily="18" charset="0"/>
                        </a:rPr>
                        <m:t>𝐿𝑜𝑟𝑒𝑛𝑧</m:t>
                      </m:r>
                      <m:r>
                        <a:rPr lang="de-DE" sz="2400" i="1">
                          <a:latin typeface="Cambria Math" panose="02040503050406030204" pitchFamily="18" charset="0"/>
                        </a:rPr>
                        <m:t>−</m:t>
                      </m:r>
                      <m:r>
                        <a:rPr lang="de-DE" sz="2400" i="1">
                          <a:latin typeface="Cambria Math" panose="02040503050406030204" pitchFamily="18" charset="0"/>
                        </a:rPr>
                        <m:t>𝑐𝑢𝑟𝑣𝑒</m:t>
                      </m:r>
                      <m:r>
                        <a:rPr lang="de-DE" sz="2400" i="1">
                          <a:latin typeface="Cambria Math" panose="02040503050406030204" pitchFamily="18" charset="0"/>
                        </a:rPr>
                        <m:t> </m:t>
                      </m:r>
                      <m:r>
                        <a:rPr lang="de-DE" sz="2400" i="1">
                          <a:latin typeface="Cambria Math" panose="02040503050406030204" pitchFamily="18" charset="0"/>
                        </a:rPr>
                        <m:t>𝐿</m:t>
                      </m:r>
                      <m:r>
                        <m:rPr>
                          <m:nor/>
                        </m:rPr>
                        <a:rPr lang="de-DE" sz="2400" dirty="0"/>
                        <m:t>)</m:t>
                      </m:r>
                    </m:oMath>
                  </m:oMathPara>
                </a14:m>
                <a:endParaRPr lang="de-DE" sz="2400" dirty="0"/>
              </a:p>
              <a:p>
                <a:endParaRPr lang="de-DE" sz="2400" dirty="0"/>
              </a:p>
              <a:p>
                <a:r>
                  <a:rPr lang="de-DE" sz="2400" dirty="0"/>
                  <a:t> </a:t>
                </a:r>
              </a:p>
              <a:p>
                <a:endParaRPr lang="de-DE" sz="2400" dirty="0"/>
              </a:p>
              <a:p>
                <a:endParaRPr lang="de-DE" sz="2400" dirty="0"/>
              </a:p>
              <a:p>
                <a:endParaRPr lang="de-DE" sz="2400" dirty="0"/>
              </a:p>
            </p:txBody>
          </p:sp>
        </mc:Choice>
        <mc:Fallback xmlns="">
          <p:sp>
            <p:nvSpPr>
              <p:cNvPr id="5" name="Textfeld 4">
                <a:extLst>
                  <a:ext uri="{FF2B5EF4-FFF2-40B4-BE49-F238E27FC236}">
                    <a16:creationId xmlns:a16="http://schemas.microsoft.com/office/drawing/2014/main" id="{30855C1F-2545-4E14-B8FA-0582DFDB53CE}"/>
                  </a:ext>
                </a:extLst>
              </p:cNvPr>
              <p:cNvSpPr txBox="1">
                <a:spLocks noRot="1" noChangeAspect="1" noMove="1" noResize="1" noEditPoints="1" noAdjustHandles="1" noChangeArrowheads="1" noChangeShapeType="1" noTextEdit="1"/>
              </p:cNvSpPr>
              <p:nvPr/>
            </p:nvSpPr>
            <p:spPr>
              <a:xfrm>
                <a:off x="0" y="562248"/>
                <a:ext cx="8748464" cy="5976664"/>
              </a:xfrm>
              <a:prstGeom prst="rect">
                <a:avLst/>
              </a:prstGeom>
              <a:blipFill>
                <a:blip r:embed="rId2"/>
                <a:stretch>
                  <a:fillRect l="-1045" t="-815" r="-697"/>
                </a:stretch>
              </a:blipFill>
            </p:spPr>
            <p:txBody>
              <a:bodyPr/>
              <a:lstStyle/>
              <a:p>
                <a:r>
                  <a:rPr lang="de-DE">
                    <a:noFill/>
                  </a:rPr>
                  <a:t> </a:t>
                </a:r>
              </a:p>
            </p:txBody>
          </p:sp>
        </mc:Fallback>
      </mc:AlternateContent>
      <p:sp>
        <p:nvSpPr>
          <p:cNvPr id="2" name="Rechteck 1">
            <a:extLst>
              <a:ext uri="{FF2B5EF4-FFF2-40B4-BE49-F238E27FC236}">
                <a16:creationId xmlns:a16="http://schemas.microsoft.com/office/drawing/2014/main" id="{EA1AEAEB-9F01-DC4B-8A06-DFFF71DB2C3E}"/>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28043561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4000" b="1" baseline="30000" dirty="0"/>
              <a:t>Der Gini-</a:t>
            </a:r>
            <a:r>
              <a:rPr lang="de-DE" sz="4000" b="1" baseline="30000" dirty="0" err="1"/>
              <a:t>Coefficient</a:t>
            </a:r>
            <a:r>
              <a:rPr lang="de-DE" sz="4000" b="1" baseline="30000" dirty="0"/>
              <a:t> and </a:t>
            </a:r>
            <a:r>
              <a:rPr lang="de-DE" sz="4000" b="1" baseline="30000" dirty="0" err="1"/>
              <a:t>Lorenzcurve</a:t>
            </a:r>
            <a:endParaRPr lang="de-DE" sz="4000" b="1" baseline="30000" dirty="0"/>
          </a:p>
        </p:txBody>
      </p:sp>
      <p:sp>
        <p:nvSpPr>
          <p:cNvPr id="5" name="Textfeld 4">
            <a:extLst>
              <a:ext uri="{FF2B5EF4-FFF2-40B4-BE49-F238E27FC236}">
                <a16:creationId xmlns:a16="http://schemas.microsoft.com/office/drawing/2014/main" id="{30855C1F-2545-4E14-B8FA-0582DFDB53CE}"/>
              </a:ext>
            </a:extLst>
          </p:cNvPr>
          <p:cNvSpPr txBox="1"/>
          <p:nvPr/>
        </p:nvSpPr>
        <p:spPr>
          <a:xfrm>
            <a:off x="1775521" y="5178302"/>
            <a:ext cx="5930269" cy="387024"/>
          </a:xfrm>
          <a:prstGeom prst="rect">
            <a:avLst/>
          </a:prstGeom>
          <a:noFill/>
        </p:spPr>
        <p:txBody>
          <a:bodyPr wrap="square" rtlCol="0">
            <a:noAutofit/>
          </a:bodyPr>
          <a:lstStyle/>
          <a:p>
            <a:r>
              <a:rPr lang="de-DE" sz="2400" dirty="0"/>
              <a:t>Gini-</a:t>
            </a:r>
            <a:r>
              <a:rPr lang="de-DE" sz="2400" dirty="0" err="1"/>
              <a:t>Coeffizient</a:t>
            </a:r>
            <a:r>
              <a:rPr lang="de-DE" sz="2400" dirty="0"/>
              <a:t> = GC =</a:t>
            </a:r>
          </a:p>
          <a:p>
            <a:endParaRPr lang="de-DE" sz="2400" dirty="0"/>
          </a:p>
          <a:p>
            <a:endParaRPr lang="de-DE" sz="2400" dirty="0"/>
          </a:p>
          <a:p>
            <a:endParaRPr lang="de-DE" sz="2400" dirty="0"/>
          </a:p>
        </p:txBody>
      </p:sp>
      <p:grpSp>
        <p:nvGrpSpPr>
          <p:cNvPr id="76" name="Gruppieren 75">
            <a:extLst>
              <a:ext uri="{FF2B5EF4-FFF2-40B4-BE49-F238E27FC236}">
                <a16:creationId xmlns:a16="http://schemas.microsoft.com/office/drawing/2014/main" id="{806829F2-6D95-46BA-8AE4-2A4DC067BA50}"/>
              </a:ext>
            </a:extLst>
          </p:cNvPr>
          <p:cNvGrpSpPr/>
          <p:nvPr/>
        </p:nvGrpSpPr>
        <p:grpSpPr>
          <a:xfrm>
            <a:off x="5751952" y="5511237"/>
            <a:ext cx="1080000" cy="1080000"/>
            <a:chOff x="5989720" y="1578070"/>
            <a:chExt cx="2182680" cy="2174330"/>
          </a:xfrm>
        </p:grpSpPr>
        <p:cxnSp>
          <p:nvCxnSpPr>
            <p:cNvPr id="67" name="Gerader Verbinder 66">
              <a:extLst>
                <a:ext uri="{FF2B5EF4-FFF2-40B4-BE49-F238E27FC236}">
                  <a16:creationId xmlns:a16="http://schemas.microsoft.com/office/drawing/2014/main" id="{7C6DF821-0E58-42A8-A0C3-93CA5BB337BE}"/>
                </a:ext>
              </a:extLst>
            </p:cNvPr>
            <p:cNvCxnSpPr/>
            <p:nvPr/>
          </p:nvCxnSpPr>
          <p:spPr>
            <a:xfrm flipV="1">
              <a:off x="5989720" y="1592400"/>
              <a:ext cx="2160000" cy="2160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Gerader Verbinder 67">
              <a:extLst>
                <a:ext uri="{FF2B5EF4-FFF2-40B4-BE49-F238E27FC236}">
                  <a16:creationId xmlns:a16="http://schemas.microsoft.com/office/drawing/2014/main" id="{B5A53E37-E0DA-4DD3-A664-610D18EB55F4}"/>
                </a:ext>
              </a:extLst>
            </p:cNvPr>
            <p:cNvCxnSpPr>
              <a:cxnSpLocks/>
            </p:cNvCxnSpPr>
            <p:nvPr/>
          </p:nvCxnSpPr>
          <p:spPr>
            <a:xfrm flipV="1">
              <a:off x="6529552" y="3293368"/>
              <a:ext cx="0" cy="360040"/>
            </a:xfrm>
            <a:prstGeom prst="line">
              <a:avLst/>
            </a:prstGeom>
            <a:ln/>
          </p:spPr>
          <p:style>
            <a:lnRef idx="1">
              <a:schemeClr val="accent1"/>
            </a:lnRef>
            <a:fillRef idx="0">
              <a:schemeClr val="accent1"/>
            </a:fillRef>
            <a:effectRef idx="0">
              <a:schemeClr val="accent1"/>
            </a:effectRef>
            <a:fontRef idx="minor">
              <a:schemeClr val="tx1"/>
            </a:fontRef>
          </p:style>
        </p:cxnSp>
        <p:cxnSp>
          <p:nvCxnSpPr>
            <p:cNvPr id="69" name="Gerader Verbinder 68">
              <a:extLst>
                <a:ext uri="{FF2B5EF4-FFF2-40B4-BE49-F238E27FC236}">
                  <a16:creationId xmlns:a16="http://schemas.microsoft.com/office/drawing/2014/main" id="{99BF1BC9-42B3-43DE-B12B-BB58BCCD2FE7}"/>
                </a:ext>
              </a:extLst>
            </p:cNvPr>
            <p:cNvCxnSpPr>
              <a:cxnSpLocks/>
            </p:cNvCxnSpPr>
            <p:nvPr/>
          </p:nvCxnSpPr>
          <p:spPr>
            <a:xfrm flipV="1">
              <a:off x="6825968" y="3005336"/>
              <a:ext cx="0" cy="648072"/>
            </a:xfrm>
            <a:prstGeom prst="line">
              <a:avLst/>
            </a:prstGeom>
            <a:ln/>
          </p:spPr>
          <p:style>
            <a:lnRef idx="1">
              <a:schemeClr val="accent1"/>
            </a:lnRef>
            <a:fillRef idx="0">
              <a:schemeClr val="accent1"/>
            </a:fillRef>
            <a:effectRef idx="0">
              <a:schemeClr val="accent1"/>
            </a:effectRef>
            <a:fontRef idx="minor">
              <a:schemeClr val="tx1"/>
            </a:fontRef>
          </p:style>
        </p:cxnSp>
        <p:cxnSp>
          <p:nvCxnSpPr>
            <p:cNvPr id="70" name="Gerader Verbinder 69">
              <a:extLst>
                <a:ext uri="{FF2B5EF4-FFF2-40B4-BE49-F238E27FC236}">
                  <a16:creationId xmlns:a16="http://schemas.microsoft.com/office/drawing/2014/main" id="{AE6B1247-EC3F-40DE-AA66-7C807BF341FF}"/>
                </a:ext>
              </a:extLst>
            </p:cNvPr>
            <p:cNvCxnSpPr>
              <a:cxnSpLocks/>
            </p:cNvCxnSpPr>
            <p:nvPr/>
          </p:nvCxnSpPr>
          <p:spPr>
            <a:xfrm flipV="1">
              <a:off x="7114000" y="2717304"/>
              <a:ext cx="0" cy="936104"/>
            </a:xfrm>
            <a:prstGeom prst="line">
              <a:avLst/>
            </a:prstGeom>
            <a:ln/>
          </p:spPr>
          <p:style>
            <a:lnRef idx="1">
              <a:schemeClr val="accent1"/>
            </a:lnRef>
            <a:fillRef idx="0">
              <a:schemeClr val="accent1"/>
            </a:fillRef>
            <a:effectRef idx="0">
              <a:schemeClr val="accent1"/>
            </a:effectRef>
            <a:fontRef idx="minor">
              <a:schemeClr val="tx1"/>
            </a:fontRef>
          </p:style>
        </p:cxnSp>
        <p:cxnSp>
          <p:nvCxnSpPr>
            <p:cNvPr id="71" name="Gerader Verbinder 70">
              <a:extLst>
                <a:ext uri="{FF2B5EF4-FFF2-40B4-BE49-F238E27FC236}">
                  <a16:creationId xmlns:a16="http://schemas.microsoft.com/office/drawing/2014/main" id="{E7224D6C-D96B-479C-9DE4-DD53594E226A}"/>
                </a:ext>
              </a:extLst>
            </p:cNvPr>
            <p:cNvCxnSpPr>
              <a:cxnSpLocks/>
            </p:cNvCxnSpPr>
            <p:nvPr/>
          </p:nvCxnSpPr>
          <p:spPr>
            <a:xfrm flipV="1">
              <a:off x="7418800" y="2429272"/>
              <a:ext cx="0" cy="1224136"/>
            </a:xfrm>
            <a:prstGeom prst="line">
              <a:avLst/>
            </a:prstGeom>
            <a:ln/>
          </p:spPr>
          <p:style>
            <a:lnRef idx="1">
              <a:schemeClr val="accent1"/>
            </a:lnRef>
            <a:fillRef idx="0">
              <a:schemeClr val="accent1"/>
            </a:fillRef>
            <a:effectRef idx="0">
              <a:schemeClr val="accent1"/>
            </a:effectRef>
            <a:fontRef idx="minor">
              <a:schemeClr val="tx1"/>
            </a:fontRef>
          </p:style>
        </p:cxnSp>
        <p:cxnSp>
          <p:nvCxnSpPr>
            <p:cNvPr id="72" name="Gerader Verbinder 71">
              <a:extLst>
                <a:ext uri="{FF2B5EF4-FFF2-40B4-BE49-F238E27FC236}">
                  <a16:creationId xmlns:a16="http://schemas.microsoft.com/office/drawing/2014/main" id="{76E8EEA1-9AE3-44A4-A87A-3AAC84991A67}"/>
                </a:ext>
              </a:extLst>
            </p:cNvPr>
            <p:cNvCxnSpPr>
              <a:cxnSpLocks/>
            </p:cNvCxnSpPr>
            <p:nvPr/>
          </p:nvCxnSpPr>
          <p:spPr>
            <a:xfrm flipV="1">
              <a:off x="7723600" y="2141240"/>
              <a:ext cx="0" cy="1512168"/>
            </a:xfrm>
            <a:prstGeom prst="line">
              <a:avLst/>
            </a:prstGeom>
            <a:ln/>
          </p:spPr>
          <p:style>
            <a:lnRef idx="1">
              <a:schemeClr val="accent1"/>
            </a:lnRef>
            <a:fillRef idx="0">
              <a:schemeClr val="accent1"/>
            </a:fillRef>
            <a:effectRef idx="0">
              <a:schemeClr val="accent1"/>
            </a:effectRef>
            <a:fontRef idx="minor">
              <a:schemeClr val="tx1"/>
            </a:fontRef>
          </p:style>
        </p:cxnSp>
        <p:cxnSp>
          <p:nvCxnSpPr>
            <p:cNvPr id="73" name="Gerader Verbinder 72">
              <a:extLst>
                <a:ext uri="{FF2B5EF4-FFF2-40B4-BE49-F238E27FC236}">
                  <a16:creationId xmlns:a16="http://schemas.microsoft.com/office/drawing/2014/main" id="{EE84E05D-5533-4852-8DBA-937F09D08141}"/>
                </a:ext>
              </a:extLst>
            </p:cNvPr>
            <p:cNvCxnSpPr>
              <a:cxnSpLocks/>
            </p:cNvCxnSpPr>
            <p:nvPr/>
          </p:nvCxnSpPr>
          <p:spPr>
            <a:xfrm flipH="1" flipV="1">
              <a:off x="8028400" y="1781200"/>
              <a:ext cx="13320" cy="1872208"/>
            </a:xfrm>
            <a:prstGeom prst="line">
              <a:avLst/>
            </a:prstGeom>
            <a:ln/>
          </p:spPr>
          <p:style>
            <a:lnRef idx="1">
              <a:schemeClr val="accent1"/>
            </a:lnRef>
            <a:fillRef idx="0">
              <a:schemeClr val="accent1"/>
            </a:fillRef>
            <a:effectRef idx="0">
              <a:schemeClr val="accent1"/>
            </a:effectRef>
            <a:fontRef idx="minor">
              <a:schemeClr val="tx1"/>
            </a:fontRef>
          </p:style>
        </p:cxnSp>
        <p:cxnSp>
          <p:nvCxnSpPr>
            <p:cNvPr id="74" name="Gerader Verbinder 73">
              <a:extLst>
                <a:ext uri="{FF2B5EF4-FFF2-40B4-BE49-F238E27FC236}">
                  <a16:creationId xmlns:a16="http://schemas.microsoft.com/office/drawing/2014/main" id="{C72C5447-22C2-4130-A97B-DAC7CFCE28C5}"/>
                </a:ext>
              </a:extLst>
            </p:cNvPr>
            <p:cNvCxnSpPr>
              <a:cxnSpLocks/>
            </p:cNvCxnSpPr>
            <p:nvPr/>
          </p:nvCxnSpPr>
          <p:spPr>
            <a:xfrm flipH="1" flipV="1">
              <a:off x="8133398" y="1578070"/>
              <a:ext cx="39002" cy="2174329"/>
            </a:xfrm>
            <a:prstGeom prst="line">
              <a:avLst/>
            </a:prstGeom>
            <a:ln/>
          </p:spPr>
          <p:style>
            <a:lnRef idx="1">
              <a:schemeClr val="accent1"/>
            </a:lnRef>
            <a:fillRef idx="0">
              <a:schemeClr val="accent1"/>
            </a:fillRef>
            <a:effectRef idx="0">
              <a:schemeClr val="accent1"/>
            </a:effectRef>
            <a:fontRef idx="minor">
              <a:schemeClr val="tx1"/>
            </a:fontRef>
          </p:style>
        </p:cxnSp>
        <p:cxnSp>
          <p:nvCxnSpPr>
            <p:cNvPr id="75" name="Gerader Verbinder 74">
              <a:extLst>
                <a:ext uri="{FF2B5EF4-FFF2-40B4-BE49-F238E27FC236}">
                  <a16:creationId xmlns:a16="http://schemas.microsoft.com/office/drawing/2014/main" id="{218DA1F8-D023-42C9-A287-951F6D3ABD8C}"/>
                </a:ext>
              </a:extLst>
            </p:cNvPr>
            <p:cNvCxnSpPr>
              <a:cxnSpLocks/>
            </p:cNvCxnSpPr>
            <p:nvPr/>
          </p:nvCxnSpPr>
          <p:spPr>
            <a:xfrm flipH="1">
              <a:off x="5989720" y="3752400"/>
              <a:ext cx="2160000" cy="0"/>
            </a:xfrm>
            <a:prstGeom prst="line">
              <a:avLst/>
            </a:prstGeom>
            <a:ln/>
          </p:spPr>
          <p:style>
            <a:lnRef idx="1">
              <a:schemeClr val="accent1"/>
            </a:lnRef>
            <a:fillRef idx="0">
              <a:schemeClr val="accent1"/>
            </a:fillRef>
            <a:effectRef idx="0">
              <a:schemeClr val="accent1"/>
            </a:effectRef>
            <a:fontRef idx="minor">
              <a:schemeClr val="tx1"/>
            </a:fontRef>
          </p:style>
        </p:cxnSp>
      </p:grpSp>
      <p:grpSp>
        <p:nvGrpSpPr>
          <p:cNvPr id="88" name="Gruppieren 87">
            <a:extLst>
              <a:ext uri="{FF2B5EF4-FFF2-40B4-BE49-F238E27FC236}">
                <a16:creationId xmlns:a16="http://schemas.microsoft.com/office/drawing/2014/main" id="{ADA2652E-A1EC-4E51-A996-2873112D0A67}"/>
              </a:ext>
            </a:extLst>
          </p:cNvPr>
          <p:cNvGrpSpPr/>
          <p:nvPr/>
        </p:nvGrpSpPr>
        <p:grpSpPr>
          <a:xfrm>
            <a:off x="5743548" y="4221088"/>
            <a:ext cx="1080000" cy="1080000"/>
            <a:chOff x="3132080" y="3861288"/>
            <a:chExt cx="2160000" cy="2160000"/>
          </a:xfrm>
        </p:grpSpPr>
        <p:cxnSp>
          <p:nvCxnSpPr>
            <p:cNvPr id="78" name="Gerader Verbinder 77">
              <a:extLst>
                <a:ext uri="{FF2B5EF4-FFF2-40B4-BE49-F238E27FC236}">
                  <a16:creationId xmlns:a16="http://schemas.microsoft.com/office/drawing/2014/main" id="{E445DE96-5A05-4326-891B-CB4EE74A1313}"/>
                </a:ext>
              </a:extLst>
            </p:cNvPr>
            <p:cNvCxnSpPr>
              <a:cxnSpLocks/>
            </p:cNvCxnSpPr>
            <p:nvPr/>
          </p:nvCxnSpPr>
          <p:spPr>
            <a:xfrm flipV="1">
              <a:off x="3132080" y="5661288"/>
              <a:ext cx="1259912" cy="360000"/>
            </a:xfrm>
            <a:prstGeom prst="line">
              <a:avLst/>
            </a:prstGeom>
            <a:ln/>
          </p:spPr>
          <p:style>
            <a:lnRef idx="1">
              <a:schemeClr val="accent2"/>
            </a:lnRef>
            <a:fillRef idx="0">
              <a:schemeClr val="accent2"/>
            </a:fillRef>
            <a:effectRef idx="0">
              <a:schemeClr val="accent2"/>
            </a:effectRef>
            <a:fontRef idx="minor">
              <a:schemeClr val="tx1"/>
            </a:fontRef>
          </p:style>
        </p:cxnSp>
        <p:cxnSp>
          <p:nvCxnSpPr>
            <p:cNvPr id="79" name="Gerader Verbinder 78">
              <a:extLst>
                <a:ext uri="{FF2B5EF4-FFF2-40B4-BE49-F238E27FC236}">
                  <a16:creationId xmlns:a16="http://schemas.microsoft.com/office/drawing/2014/main" id="{CD9B09EE-9417-4116-BAD4-B343D3BC7138}"/>
                </a:ext>
              </a:extLst>
            </p:cNvPr>
            <p:cNvCxnSpPr>
              <a:cxnSpLocks/>
            </p:cNvCxnSpPr>
            <p:nvPr/>
          </p:nvCxnSpPr>
          <p:spPr>
            <a:xfrm flipV="1">
              <a:off x="4392080" y="4941288"/>
              <a:ext cx="720000" cy="720000"/>
            </a:xfrm>
            <a:prstGeom prst="line">
              <a:avLst/>
            </a:prstGeom>
            <a:ln/>
          </p:spPr>
          <p:style>
            <a:lnRef idx="1">
              <a:schemeClr val="accent2"/>
            </a:lnRef>
            <a:fillRef idx="0">
              <a:schemeClr val="accent2"/>
            </a:fillRef>
            <a:effectRef idx="0">
              <a:schemeClr val="accent2"/>
            </a:effectRef>
            <a:fontRef idx="minor">
              <a:schemeClr val="tx1"/>
            </a:fontRef>
          </p:style>
        </p:cxnSp>
        <p:cxnSp>
          <p:nvCxnSpPr>
            <p:cNvPr id="80" name="Gerader Verbinder 79">
              <a:extLst>
                <a:ext uri="{FF2B5EF4-FFF2-40B4-BE49-F238E27FC236}">
                  <a16:creationId xmlns:a16="http://schemas.microsoft.com/office/drawing/2014/main" id="{5C45777F-CC06-4A88-8D03-DA0437A2BA44}"/>
                </a:ext>
              </a:extLst>
            </p:cNvPr>
            <p:cNvCxnSpPr>
              <a:cxnSpLocks/>
            </p:cNvCxnSpPr>
            <p:nvPr/>
          </p:nvCxnSpPr>
          <p:spPr>
            <a:xfrm flipV="1">
              <a:off x="5112080" y="3861288"/>
              <a:ext cx="180000" cy="1080000"/>
            </a:xfrm>
            <a:prstGeom prst="line">
              <a:avLst/>
            </a:prstGeom>
            <a:ln/>
          </p:spPr>
          <p:style>
            <a:lnRef idx="1">
              <a:schemeClr val="accent2"/>
            </a:lnRef>
            <a:fillRef idx="0">
              <a:schemeClr val="accent2"/>
            </a:fillRef>
            <a:effectRef idx="0">
              <a:schemeClr val="accent2"/>
            </a:effectRef>
            <a:fontRef idx="minor">
              <a:schemeClr val="tx1"/>
            </a:fontRef>
          </p:style>
        </p:cxnSp>
        <p:cxnSp>
          <p:nvCxnSpPr>
            <p:cNvPr id="81" name="Gerader Verbinder 80">
              <a:extLst>
                <a:ext uri="{FF2B5EF4-FFF2-40B4-BE49-F238E27FC236}">
                  <a16:creationId xmlns:a16="http://schemas.microsoft.com/office/drawing/2014/main" id="{73EF47E3-A801-45CC-89C3-540E27DDB19A}"/>
                </a:ext>
              </a:extLst>
            </p:cNvPr>
            <p:cNvCxnSpPr>
              <a:cxnSpLocks/>
            </p:cNvCxnSpPr>
            <p:nvPr/>
          </p:nvCxnSpPr>
          <p:spPr>
            <a:xfrm flipV="1">
              <a:off x="3527896" y="5661288"/>
              <a:ext cx="0" cy="189000"/>
            </a:xfrm>
            <a:prstGeom prst="line">
              <a:avLst/>
            </a:prstGeom>
            <a:ln/>
          </p:spPr>
          <p:style>
            <a:lnRef idx="1">
              <a:schemeClr val="accent2"/>
            </a:lnRef>
            <a:fillRef idx="0">
              <a:schemeClr val="accent2"/>
            </a:fillRef>
            <a:effectRef idx="0">
              <a:schemeClr val="accent2"/>
            </a:effectRef>
            <a:fontRef idx="minor">
              <a:schemeClr val="tx1"/>
            </a:fontRef>
          </p:style>
        </p:cxnSp>
        <p:cxnSp>
          <p:nvCxnSpPr>
            <p:cNvPr id="82" name="Gerader Verbinder 81">
              <a:extLst>
                <a:ext uri="{FF2B5EF4-FFF2-40B4-BE49-F238E27FC236}">
                  <a16:creationId xmlns:a16="http://schemas.microsoft.com/office/drawing/2014/main" id="{121646FD-8E33-4E16-ACCD-C90ECFBF2335}"/>
                </a:ext>
              </a:extLst>
            </p:cNvPr>
            <p:cNvCxnSpPr>
              <a:cxnSpLocks/>
            </p:cNvCxnSpPr>
            <p:nvPr/>
          </p:nvCxnSpPr>
          <p:spPr>
            <a:xfrm flipV="1">
              <a:off x="3815928" y="5418240"/>
              <a:ext cx="0" cy="360040"/>
            </a:xfrm>
            <a:prstGeom prst="line">
              <a:avLst/>
            </a:prstGeom>
            <a:ln/>
          </p:spPr>
          <p:style>
            <a:lnRef idx="1">
              <a:schemeClr val="accent2"/>
            </a:lnRef>
            <a:fillRef idx="0">
              <a:schemeClr val="accent2"/>
            </a:fillRef>
            <a:effectRef idx="0">
              <a:schemeClr val="accent2"/>
            </a:effectRef>
            <a:fontRef idx="minor">
              <a:schemeClr val="tx1"/>
            </a:fontRef>
          </p:style>
        </p:cxnSp>
        <p:cxnSp>
          <p:nvCxnSpPr>
            <p:cNvPr id="83" name="Gerader Verbinder 82">
              <a:extLst>
                <a:ext uri="{FF2B5EF4-FFF2-40B4-BE49-F238E27FC236}">
                  <a16:creationId xmlns:a16="http://schemas.microsoft.com/office/drawing/2014/main" id="{6BFEA3F1-6252-415E-8D74-B2E089AA1611}"/>
                </a:ext>
              </a:extLst>
            </p:cNvPr>
            <p:cNvCxnSpPr>
              <a:cxnSpLocks/>
            </p:cNvCxnSpPr>
            <p:nvPr/>
          </p:nvCxnSpPr>
          <p:spPr>
            <a:xfrm flipV="1">
              <a:off x="4103960" y="5157232"/>
              <a:ext cx="0" cy="504056"/>
            </a:xfrm>
            <a:prstGeom prst="line">
              <a:avLst/>
            </a:prstGeom>
            <a:ln/>
          </p:spPr>
          <p:style>
            <a:lnRef idx="1">
              <a:schemeClr val="accent2"/>
            </a:lnRef>
            <a:fillRef idx="0">
              <a:schemeClr val="accent2"/>
            </a:fillRef>
            <a:effectRef idx="0">
              <a:schemeClr val="accent2"/>
            </a:effectRef>
            <a:fontRef idx="minor">
              <a:schemeClr val="tx1"/>
            </a:fontRef>
          </p:style>
        </p:cxnSp>
        <p:cxnSp>
          <p:nvCxnSpPr>
            <p:cNvPr id="84" name="Gerader Verbinder 83">
              <a:extLst>
                <a:ext uri="{FF2B5EF4-FFF2-40B4-BE49-F238E27FC236}">
                  <a16:creationId xmlns:a16="http://schemas.microsoft.com/office/drawing/2014/main" id="{C5FF9DDC-4062-4DEB-B64E-6E24C2EB0B23}"/>
                </a:ext>
              </a:extLst>
            </p:cNvPr>
            <p:cNvCxnSpPr>
              <a:cxnSpLocks/>
            </p:cNvCxnSpPr>
            <p:nvPr/>
          </p:nvCxnSpPr>
          <p:spPr>
            <a:xfrm flipV="1">
              <a:off x="4391992" y="4842176"/>
              <a:ext cx="16768" cy="720080"/>
            </a:xfrm>
            <a:prstGeom prst="line">
              <a:avLst/>
            </a:prstGeom>
            <a:ln/>
          </p:spPr>
          <p:style>
            <a:lnRef idx="1">
              <a:schemeClr val="accent2"/>
            </a:lnRef>
            <a:fillRef idx="0">
              <a:schemeClr val="accent2"/>
            </a:fillRef>
            <a:effectRef idx="0">
              <a:schemeClr val="accent2"/>
            </a:effectRef>
            <a:fontRef idx="minor">
              <a:schemeClr val="tx1"/>
            </a:fontRef>
          </p:style>
        </p:cxnSp>
        <p:cxnSp>
          <p:nvCxnSpPr>
            <p:cNvPr id="85" name="Gerader Verbinder 84">
              <a:extLst>
                <a:ext uri="{FF2B5EF4-FFF2-40B4-BE49-F238E27FC236}">
                  <a16:creationId xmlns:a16="http://schemas.microsoft.com/office/drawing/2014/main" id="{FAB16491-EA5E-455C-A666-1BA4636D7EAE}"/>
                </a:ext>
              </a:extLst>
            </p:cNvPr>
            <p:cNvCxnSpPr>
              <a:cxnSpLocks/>
            </p:cNvCxnSpPr>
            <p:nvPr/>
          </p:nvCxnSpPr>
          <p:spPr>
            <a:xfrm flipV="1">
              <a:off x="4713560" y="4554144"/>
              <a:ext cx="0" cy="720080"/>
            </a:xfrm>
            <a:prstGeom prst="line">
              <a:avLst/>
            </a:prstGeom>
            <a:ln/>
          </p:spPr>
          <p:style>
            <a:lnRef idx="1">
              <a:schemeClr val="accent2"/>
            </a:lnRef>
            <a:fillRef idx="0">
              <a:schemeClr val="accent2"/>
            </a:fillRef>
            <a:effectRef idx="0">
              <a:schemeClr val="accent2"/>
            </a:effectRef>
            <a:fontRef idx="minor">
              <a:schemeClr val="tx1"/>
            </a:fontRef>
          </p:style>
        </p:cxnSp>
        <p:cxnSp>
          <p:nvCxnSpPr>
            <p:cNvPr id="86" name="Gerader Verbinder 85">
              <a:extLst>
                <a:ext uri="{FF2B5EF4-FFF2-40B4-BE49-F238E27FC236}">
                  <a16:creationId xmlns:a16="http://schemas.microsoft.com/office/drawing/2014/main" id="{38675305-C8EE-4894-B14B-54BB6657A15F}"/>
                </a:ext>
              </a:extLst>
            </p:cNvPr>
            <p:cNvCxnSpPr>
              <a:cxnSpLocks/>
            </p:cNvCxnSpPr>
            <p:nvPr/>
          </p:nvCxnSpPr>
          <p:spPr>
            <a:xfrm flipV="1">
              <a:off x="5018360" y="4221128"/>
              <a:ext cx="0" cy="720160"/>
            </a:xfrm>
            <a:prstGeom prst="line">
              <a:avLst/>
            </a:prstGeom>
            <a:ln/>
          </p:spPr>
          <p:style>
            <a:lnRef idx="1">
              <a:schemeClr val="accent2"/>
            </a:lnRef>
            <a:fillRef idx="0">
              <a:schemeClr val="accent2"/>
            </a:fillRef>
            <a:effectRef idx="0">
              <a:schemeClr val="accent2"/>
            </a:effectRef>
            <a:fontRef idx="minor">
              <a:schemeClr val="tx1"/>
            </a:fontRef>
          </p:style>
        </p:cxnSp>
        <p:cxnSp>
          <p:nvCxnSpPr>
            <p:cNvPr id="87" name="Gerader Verbinder 86">
              <a:extLst>
                <a:ext uri="{FF2B5EF4-FFF2-40B4-BE49-F238E27FC236}">
                  <a16:creationId xmlns:a16="http://schemas.microsoft.com/office/drawing/2014/main" id="{8E049F33-39BB-4ACB-8E3E-6D7BC268F3B6}"/>
                </a:ext>
              </a:extLst>
            </p:cNvPr>
            <p:cNvCxnSpPr/>
            <p:nvPr/>
          </p:nvCxnSpPr>
          <p:spPr>
            <a:xfrm flipV="1">
              <a:off x="3132080" y="3861288"/>
              <a:ext cx="2160000" cy="2160000"/>
            </a:xfrm>
            <a:prstGeom prst="line">
              <a:avLst/>
            </a:prstGeom>
          </p:spPr>
          <p:style>
            <a:lnRef idx="1">
              <a:schemeClr val="accent2"/>
            </a:lnRef>
            <a:fillRef idx="0">
              <a:schemeClr val="accent2"/>
            </a:fillRef>
            <a:effectRef idx="0">
              <a:schemeClr val="accent2"/>
            </a:effectRef>
            <a:fontRef idx="minor">
              <a:schemeClr val="tx1"/>
            </a:fontRef>
          </p:style>
        </p:cxnSp>
      </p:grpSp>
      <p:cxnSp>
        <p:nvCxnSpPr>
          <p:cNvPr id="90" name="Gerader Verbinder 89">
            <a:extLst>
              <a:ext uri="{FF2B5EF4-FFF2-40B4-BE49-F238E27FC236}">
                <a16:creationId xmlns:a16="http://schemas.microsoft.com/office/drawing/2014/main" id="{0EBA4678-5271-4B30-AD20-F323DA35EAE2}"/>
              </a:ext>
            </a:extLst>
          </p:cNvPr>
          <p:cNvCxnSpPr>
            <a:cxnSpLocks/>
          </p:cNvCxnSpPr>
          <p:nvPr/>
        </p:nvCxnSpPr>
        <p:spPr>
          <a:xfrm flipV="1">
            <a:off x="5106288" y="5371815"/>
            <a:ext cx="2592288" cy="46307"/>
          </a:xfrm>
          <a:prstGeom prst="line">
            <a:avLst/>
          </a:prstGeom>
        </p:spPr>
        <p:style>
          <a:lnRef idx="1">
            <a:schemeClr val="dk1"/>
          </a:lnRef>
          <a:fillRef idx="0">
            <a:schemeClr val="dk1"/>
          </a:fillRef>
          <a:effectRef idx="0">
            <a:schemeClr val="dk1"/>
          </a:effectRef>
          <a:fontRef idx="minor">
            <a:schemeClr val="tx1"/>
          </a:fontRef>
        </p:style>
      </p:cxnSp>
      <p:grpSp>
        <p:nvGrpSpPr>
          <p:cNvPr id="96" name="Gruppieren 95">
            <a:extLst>
              <a:ext uri="{FF2B5EF4-FFF2-40B4-BE49-F238E27FC236}">
                <a16:creationId xmlns:a16="http://schemas.microsoft.com/office/drawing/2014/main" id="{41B0A819-2ADE-4607-9D5E-AD90B9443F92}"/>
              </a:ext>
            </a:extLst>
          </p:cNvPr>
          <p:cNvGrpSpPr/>
          <p:nvPr/>
        </p:nvGrpSpPr>
        <p:grpSpPr>
          <a:xfrm>
            <a:off x="3906836" y="570734"/>
            <a:ext cx="4378329" cy="3642863"/>
            <a:chOff x="1838104" y="720000"/>
            <a:chExt cx="3561896" cy="3152504"/>
          </a:xfrm>
        </p:grpSpPr>
        <p:cxnSp>
          <p:nvCxnSpPr>
            <p:cNvPr id="6" name="Gerade Verbindung mit Pfeil 5">
              <a:extLst>
                <a:ext uri="{FF2B5EF4-FFF2-40B4-BE49-F238E27FC236}">
                  <a16:creationId xmlns:a16="http://schemas.microsoft.com/office/drawing/2014/main" id="{0068E350-41D7-415D-8F84-76D0E3770C7E}"/>
                </a:ext>
              </a:extLst>
            </p:cNvPr>
            <p:cNvCxnSpPr>
              <a:cxnSpLocks/>
            </p:cNvCxnSpPr>
            <p:nvPr/>
          </p:nvCxnSpPr>
          <p:spPr>
            <a:xfrm flipV="1">
              <a:off x="2520000" y="720000"/>
              <a:ext cx="0" cy="28800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Gerade Verbindung mit Pfeil 7">
              <a:extLst>
                <a:ext uri="{FF2B5EF4-FFF2-40B4-BE49-F238E27FC236}">
                  <a16:creationId xmlns:a16="http://schemas.microsoft.com/office/drawing/2014/main" id="{7306A567-585F-4770-8DC6-EF78410814F1}"/>
                </a:ext>
              </a:extLst>
            </p:cNvPr>
            <p:cNvCxnSpPr>
              <a:cxnSpLocks/>
            </p:cNvCxnSpPr>
            <p:nvPr/>
          </p:nvCxnSpPr>
          <p:spPr>
            <a:xfrm>
              <a:off x="2520000" y="3600000"/>
              <a:ext cx="2880000"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Gerader Verbinder 11">
              <a:extLst>
                <a:ext uri="{FF2B5EF4-FFF2-40B4-BE49-F238E27FC236}">
                  <a16:creationId xmlns:a16="http://schemas.microsoft.com/office/drawing/2014/main" id="{17275ADF-4D03-4996-BCD4-577BB3F65398}"/>
                </a:ext>
              </a:extLst>
            </p:cNvPr>
            <p:cNvCxnSpPr/>
            <p:nvPr/>
          </p:nvCxnSpPr>
          <p:spPr>
            <a:xfrm flipV="1">
              <a:off x="2520000" y="1440000"/>
              <a:ext cx="2160000" cy="2160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Gerader Verbinder 15">
              <a:extLst>
                <a:ext uri="{FF2B5EF4-FFF2-40B4-BE49-F238E27FC236}">
                  <a16:creationId xmlns:a16="http://schemas.microsoft.com/office/drawing/2014/main" id="{FE476E29-6DE4-48BE-A3C6-9A1EA1C8ACC4}"/>
                </a:ext>
              </a:extLst>
            </p:cNvPr>
            <p:cNvCxnSpPr>
              <a:cxnSpLocks/>
            </p:cNvCxnSpPr>
            <p:nvPr/>
          </p:nvCxnSpPr>
          <p:spPr>
            <a:xfrm flipV="1">
              <a:off x="2520000" y="3240000"/>
              <a:ext cx="1259912" cy="360000"/>
            </a:xfrm>
            <a:prstGeom prst="line">
              <a:avLst/>
            </a:prstGeom>
            <a:ln/>
          </p:spPr>
          <p:style>
            <a:lnRef idx="1">
              <a:schemeClr val="accent2"/>
            </a:lnRef>
            <a:fillRef idx="0">
              <a:schemeClr val="accent2"/>
            </a:fillRef>
            <a:effectRef idx="0">
              <a:schemeClr val="accent2"/>
            </a:effectRef>
            <a:fontRef idx="minor">
              <a:schemeClr val="tx1"/>
            </a:fontRef>
          </p:style>
        </p:cxnSp>
        <p:cxnSp>
          <p:nvCxnSpPr>
            <p:cNvPr id="18" name="Gerader Verbinder 17">
              <a:extLst>
                <a:ext uri="{FF2B5EF4-FFF2-40B4-BE49-F238E27FC236}">
                  <a16:creationId xmlns:a16="http://schemas.microsoft.com/office/drawing/2014/main" id="{28192C2A-E4F4-459D-8887-83D5DF02028D}"/>
                </a:ext>
              </a:extLst>
            </p:cNvPr>
            <p:cNvCxnSpPr>
              <a:cxnSpLocks/>
            </p:cNvCxnSpPr>
            <p:nvPr/>
          </p:nvCxnSpPr>
          <p:spPr>
            <a:xfrm flipV="1">
              <a:off x="3780000" y="2520000"/>
              <a:ext cx="720000" cy="720000"/>
            </a:xfrm>
            <a:prstGeom prst="line">
              <a:avLst/>
            </a:prstGeom>
            <a:ln/>
          </p:spPr>
          <p:style>
            <a:lnRef idx="1">
              <a:schemeClr val="accent2"/>
            </a:lnRef>
            <a:fillRef idx="0">
              <a:schemeClr val="accent2"/>
            </a:fillRef>
            <a:effectRef idx="0">
              <a:schemeClr val="accent2"/>
            </a:effectRef>
            <a:fontRef idx="minor">
              <a:schemeClr val="tx1"/>
            </a:fontRef>
          </p:style>
        </p:cxnSp>
        <p:cxnSp>
          <p:nvCxnSpPr>
            <p:cNvPr id="20" name="Gerader Verbinder 19">
              <a:extLst>
                <a:ext uri="{FF2B5EF4-FFF2-40B4-BE49-F238E27FC236}">
                  <a16:creationId xmlns:a16="http://schemas.microsoft.com/office/drawing/2014/main" id="{FE06408D-B397-4AA3-98F5-E7A145E31890}"/>
                </a:ext>
              </a:extLst>
            </p:cNvPr>
            <p:cNvCxnSpPr>
              <a:cxnSpLocks/>
            </p:cNvCxnSpPr>
            <p:nvPr/>
          </p:nvCxnSpPr>
          <p:spPr>
            <a:xfrm flipV="1">
              <a:off x="4500000" y="1440000"/>
              <a:ext cx="180000" cy="1080000"/>
            </a:xfrm>
            <a:prstGeom prst="line">
              <a:avLst/>
            </a:prstGeom>
            <a:ln/>
          </p:spPr>
          <p:style>
            <a:lnRef idx="1">
              <a:schemeClr val="accent2"/>
            </a:lnRef>
            <a:fillRef idx="0">
              <a:schemeClr val="accent2"/>
            </a:fillRef>
            <a:effectRef idx="0">
              <a:schemeClr val="accent2"/>
            </a:effectRef>
            <a:fontRef idx="minor">
              <a:schemeClr val="tx1"/>
            </a:fontRef>
          </p:style>
        </p:cxnSp>
        <p:cxnSp>
          <p:nvCxnSpPr>
            <p:cNvPr id="24" name="Gerader Verbinder 23">
              <a:extLst>
                <a:ext uri="{FF2B5EF4-FFF2-40B4-BE49-F238E27FC236}">
                  <a16:creationId xmlns:a16="http://schemas.microsoft.com/office/drawing/2014/main" id="{ECCDA7D6-C7BA-497F-8535-62604916A863}"/>
                </a:ext>
              </a:extLst>
            </p:cNvPr>
            <p:cNvCxnSpPr>
              <a:cxnSpLocks/>
            </p:cNvCxnSpPr>
            <p:nvPr/>
          </p:nvCxnSpPr>
          <p:spPr>
            <a:xfrm flipV="1">
              <a:off x="2915816" y="3240000"/>
              <a:ext cx="0" cy="189000"/>
            </a:xfrm>
            <a:prstGeom prst="line">
              <a:avLst/>
            </a:prstGeom>
            <a:ln/>
          </p:spPr>
          <p:style>
            <a:lnRef idx="1">
              <a:schemeClr val="accent2"/>
            </a:lnRef>
            <a:fillRef idx="0">
              <a:schemeClr val="accent2"/>
            </a:fillRef>
            <a:effectRef idx="0">
              <a:schemeClr val="accent2"/>
            </a:effectRef>
            <a:fontRef idx="minor">
              <a:schemeClr val="tx1"/>
            </a:fontRef>
          </p:style>
        </p:cxnSp>
        <p:cxnSp>
          <p:nvCxnSpPr>
            <p:cNvPr id="27" name="Gerader Verbinder 26">
              <a:extLst>
                <a:ext uri="{FF2B5EF4-FFF2-40B4-BE49-F238E27FC236}">
                  <a16:creationId xmlns:a16="http://schemas.microsoft.com/office/drawing/2014/main" id="{7156D152-72C4-4570-9758-52E9045F3DB0}"/>
                </a:ext>
              </a:extLst>
            </p:cNvPr>
            <p:cNvCxnSpPr>
              <a:cxnSpLocks/>
            </p:cNvCxnSpPr>
            <p:nvPr/>
          </p:nvCxnSpPr>
          <p:spPr>
            <a:xfrm flipV="1">
              <a:off x="3059832" y="3140968"/>
              <a:ext cx="0" cy="360040"/>
            </a:xfrm>
            <a:prstGeom prst="line">
              <a:avLst/>
            </a:prstGeom>
            <a:ln/>
          </p:spPr>
          <p:style>
            <a:lnRef idx="1">
              <a:schemeClr val="accent1"/>
            </a:lnRef>
            <a:fillRef idx="0">
              <a:schemeClr val="accent1"/>
            </a:fillRef>
            <a:effectRef idx="0">
              <a:schemeClr val="accent1"/>
            </a:effectRef>
            <a:fontRef idx="minor">
              <a:schemeClr val="tx1"/>
            </a:fontRef>
          </p:style>
        </p:cxnSp>
        <p:cxnSp>
          <p:nvCxnSpPr>
            <p:cNvPr id="28" name="Gerader Verbinder 27">
              <a:extLst>
                <a:ext uri="{FF2B5EF4-FFF2-40B4-BE49-F238E27FC236}">
                  <a16:creationId xmlns:a16="http://schemas.microsoft.com/office/drawing/2014/main" id="{44A484F6-D7D6-4AAE-91E7-873143CCAE2C}"/>
                </a:ext>
              </a:extLst>
            </p:cNvPr>
            <p:cNvCxnSpPr>
              <a:cxnSpLocks/>
            </p:cNvCxnSpPr>
            <p:nvPr/>
          </p:nvCxnSpPr>
          <p:spPr>
            <a:xfrm flipV="1">
              <a:off x="3203848" y="2996952"/>
              <a:ext cx="0" cy="360040"/>
            </a:xfrm>
            <a:prstGeom prst="line">
              <a:avLst/>
            </a:prstGeom>
            <a:ln/>
          </p:spPr>
          <p:style>
            <a:lnRef idx="1">
              <a:schemeClr val="accent2"/>
            </a:lnRef>
            <a:fillRef idx="0">
              <a:schemeClr val="accent2"/>
            </a:fillRef>
            <a:effectRef idx="0">
              <a:schemeClr val="accent2"/>
            </a:effectRef>
            <a:fontRef idx="minor">
              <a:schemeClr val="tx1"/>
            </a:fontRef>
          </p:style>
        </p:cxnSp>
        <p:cxnSp>
          <p:nvCxnSpPr>
            <p:cNvPr id="29" name="Gerader Verbinder 28">
              <a:extLst>
                <a:ext uri="{FF2B5EF4-FFF2-40B4-BE49-F238E27FC236}">
                  <a16:creationId xmlns:a16="http://schemas.microsoft.com/office/drawing/2014/main" id="{8360C152-D33E-4A7B-9F89-A6B396826AA9}"/>
                </a:ext>
              </a:extLst>
            </p:cNvPr>
            <p:cNvCxnSpPr>
              <a:cxnSpLocks/>
            </p:cNvCxnSpPr>
            <p:nvPr/>
          </p:nvCxnSpPr>
          <p:spPr>
            <a:xfrm flipV="1">
              <a:off x="3356248" y="2852936"/>
              <a:ext cx="0" cy="648072"/>
            </a:xfrm>
            <a:prstGeom prst="line">
              <a:avLst/>
            </a:prstGeom>
            <a:ln/>
          </p:spPr>
          <p:style>
            <a:lnRef idx="1">
              <a:schemeClr val="accent1"/>
            </a:lnRef>
            <a:fillRef idx="0">
              <a:schemeClr val="accent1"/>
            </a:fillRef>
            <a:effectRef idx="0">
              <a:schemeClr val="accent1"/>
            </a:effectRef>
            <a:fontRef idx="minor">
              <a:schemeClr val="tx1"/>
            </a:fontRef>
          </p:style>
        </p:cxnSp>
        <p:cxnSp>
          <p:nvCxnSpPr>
            <p:cNvPr id="30" name="Gerader Verbinder 29">
              <a:extLst>
                <a:ext uri="{FF2B5EF4-FFF2-40B4-BE49-F238E27FC236}">
                  <a16:creationId xmlns:a16="http://schemas.microsoft.com/office/drawing/2014/main" id="{4D448C3C-AE43-4988-AF14-640C88FDA980}"/>
                </a:ext>
              </a:extLst>
            </p:cNvPr>
            <p:cNvCxnSpPr>
              <a:cxnSpLocks/>
            </p:cNvCxnSpPr>
            <p:nvPr/>
          </p:nvCxnSpPr>
          <p:spPr>
            <a:xfrm flipV="1">
              <a:off x="3491880" y="2735944"/>
              <a:ext cx="0" cy="504056"/>
            </a:xfrm>
            <a:prstGeom prst="line">
              <a:avLst/>
            </a:prstGeom>
            <a:ln/>
          </p:spPr>
          <p:style>
            <a:lnRef idx="1">
              <a:schemeClr val="accent2"/>
            </a:lnRef>
            <a:fillRef idx="0">
              <a:schemeClr val="accent2"/>
            </a:fillRef>
            <a:effectRef idx="0">
              <a:schemeClr val="accent2"/>
            </a:effectRef>
            <a:fontRef idx="minor">
              <a:schemeClr val="tx1"/>
            </a:fontRef>
          </p:style>
        </p:cxnSp>
        <p:cxnSp>
          <p:nvCxnSpPr>
            <p:cNvPr id="31" name="Gerader Verbinder 30">
              <a:extLst>
                <a:ext uri="{FF2B5EF4-FFF2-40B4-BE49-F238E27FC236}">
                  <a16:creationId xmlns:a16="http://schemas.microsoft.com/office/drawing/2014/main" id="{B852835E-87E9-4156-AB0F-FDCE6D882D9B}"/>
                </a:ext>
              </a:extLst>
            </p:cNvPr>
            <p:cNvCxnSpPr>
              <a:cxnSpLocks/>
            </p:cNvCxnSpPr>
            <p:nvPr/>
          </p:nvCxnSpPr>
          <p:spPr>
            <a:xfrm flipV="1">
              <a:off x="3644280" y="2564904"/>
              <a:ext cx="0" cy="936104"/>
            </a:xfrm>
            <a:prstGeom prst="line">
              <a:avLst/>
            </a:prstGeom>
            <a:ln/>
          </p:spPr>
          <p:style>
            <a:lnRef idx="1">
              <a:schemeClr val="accent1"/>
            </a:lnRef>
            <a:fillRef idx="0">
              <a:schemeClr val="accent1"/>
            </a:fillRef>
            <a:effectRef idx="0">
              <a:schemeClr val="accent1"/>
            </a:effectRef>
            <a:fontRef idx="minor">
              <a:schemeClr val="tx1"/>
            </a:fontRef>
          </p:style>
        </p:cxnSp>
        <p:cxnSp>
          <p:nvCxnSpPr>
            <p:cNvPr id="32" name="Gerader Verbinder 31">
              <a:extLst>
                <a:ext uri="{FF2B5EF4-FFF2-40B4-BE49-F238E27FC236}">
                  <a16:creationId xmlns:a16="http://schemas.microsoft.com/office/drawing/2014/main" id="{68F79A90-0937-4FCF-A75C-41F24210631C}"/>
                </a:ext>
              </a:extLst>
            </p:cNvPr>
            <p:cNvCxnSpPr>
              <a:cxnSpLocks/>
            </p:cNvCxnSpPr>
            <p:nvPr/>
          </p:nvCxnSpPr>
          <p:spPr>
            <a:xfrm flipV="1">
              <a:off x="3779912" y="2420888"/>
              <a:ext cx="16768" cy="720080"/>
            </a:xfrm>
            <a:prstGeom prst="line">
              <a:avLst/>
            </a:prstGeom>
            <a:ln/>
          </p:spPr>
          <p:style>
            <a:lnRef idx="1">
              <a:schemeClr val="accent2"/>
            </a:lnRef>
            <a:fillRef idx="0">
              <a:schemeClr val="accent2"/>
            </a:fillRef>
            <a:effectRef idx="0">
              <a:schemeClr val="accent2"/>
            </a:effectRef>
            <a:fontRef idx="minor">
              <a:schemeClr val="tx1"/>
            </a:fontRef>
          </p:style>
        </p:cxnSp>
        <p:cxnSp>
          <p:nvCxnSpPr>
            <p:cNvPr id="33" name="Gerader Verbinder 32">
              <a:extLst>
                <a:ext uri="{FF2B5EF4-FFF2-40B4-BE49-F238E27FC236}">
                  <a16:creationId xmlns:a16="http://schemas.microsoft.com/office/drawing/2014/main" id="{856A1C2F-79F4-4F06-982A-74AA51DF59E3}"/>
                </a:ext>
              </a:extLst>
            </p:cNvPr>
            <p:cNvCxnSpPr>
              <a:cxnSpLocks/>
            </p:cNvCxnSpPr>
            <p:nvPr/>
          </p:nvCxnSpPr>
          <p:spPr>
            <a:xfrm flipV="1">
              <a:off x="3949080" y="2276872"/>
              <a:ext cx="0" cy="1224136"/>
            </a:xfrm>
            <a:prstGeom prst="line">
              <a:avLst/>
            </a:prstGeom>
            <a:ln/>
          </p:spPr>
          <p:style>
            <a:lnRef idx="1">
              <a:schemeClr val="accent1"/>
            </a:lnRef>
            <a:fillRef idx="0">
              <a:schemeClr val="accent1"/>
            </a:fillRef>
            <a:effectRef idx="0">
              <a:schemeClr val="accent1"/>
            </a:effectRef>
            <a:fontRef idx="minor">
              <a:schemeClr val="tx1"/>
            </a:fontRef>
          </p:style>
        </p:cxnSp>
        <p:cxnSp>
          <p:nvCxnSpPr>
            <p:cNvPr id="34" name="Gerader Verbinder 33">
              <a:extLst>
                <a:ext uri="{FF2B5EF4-FFF2-40B4-BE49-F238E27FC236}">
                  <a16:creationId xmlns:a16="http://schemas.microsoft.com/office/drawing/2014/main" id="{726F3E54-6C83-4C2C-9A86-E10536BB83B7}"/>
                </a:ext>
              </a:extLst>
            </p:cNvPr>
            <p:cNvCxnSpPr>
              <a:cxnSpLocks/>
            </p:cNvCxnSpPr>
            <p:nvPr/>
          </p:nvCxnSpPr>
          <p:spPr>
            <a:xfrm flipV="1">
              <a:off x="4101480" y="2132856"/>
              <a:ext cx="0" cy="720080"/>
            </a:xfrm>
            <a:prstGeom prst="line">
              <a:avLst/>
            </a:prstGeom>
            <a:ln/>
          </p:spPr>
          <p:style>
            <a:lnRef idx="1">
              <a:schemeClr val="accent2"/>
            </a:lnRef>
            <a:fillRef idx="0">
              <a:schemeClr val="accent2"/>
            </a:fillRef>
            <a:effectRef idx="0">
              <a:schemeClr val="accent2"/>
            </a:effectRef>
            <a:fontRef idx="minor">
              <a:schemeClr val="tx1"/>
            </a:fontRef>
          </p:style>
        </p:cxnSp>
        <p:cxnSp>
          <p:nvCxnSpPr>
            <p:cNvPr id="35" name="Gerader Verbinder 34">
              <a:extLst>
                <a:ext uri="{FF2B5EF4-FFF2-40B4-BE49-F238E27FC236}">
                  <a16:creationId xmlns:a16="http://schemas.microsoft.com/office/drawing/2014/main" id="{15C67A9A-2E07-4CBF-85B2-039255444FA0}"/>
                </a:ext>
              </a:extLst>
            </p:cNvPr>
            <p:cNvCxnSpPr>
              <a:cxnSpLocks/>
            </p:cNvCxnSpPr>
            <p:nvPr/>
          </p:nvCxnSpPr>
          <p:spPr>
            <a:xfrm flipV="1">
              <a:off x="4253880" y="1988840"/>
              <a:ext cx="0" cy="1512168"/>
            </a:xfrm>
            <a:prstGeom prst="line">
              <a:avLst/>
            </a:prstGeom>
            <a:ln/>
          </p:spPr>
          <p:style>
            <a:lnRef idx="1">
              <a:schemeClr val="accent1"/>
            </a:lnRef>
            <a:fillRef idx="0">
              <a:schemeClr val="accent1"/>
            </a:fillRef>
            <a:effectRef idx="0">
              <a:schemeClr val="accent1"/>
            </a:effectRef>
            <a:fontRef idx="minor">
              <a:schemeClr val="tx1"/>
            </a:fontRef>
          </p:style>
        </p:cxnSp>
        <p:cxnSp>
          <p:nvCxnSpPr>
            <p:cNvPr id="36" name="Gerader Verbinder 35">
              <a:extLst>
                <a:ext uri="{FF2B5EF4-FFF2-40B4-BE49-F238E27FC236}">
                  <a16:creationId xmlns:a16="http://schemas.microsoft.com/office/drawing/2014/main" id="{A350520D-E168-4692-8678-5DB7BFC57644}"/>
                </a:ext>
              </a:extLst>
            </p:cNvPr>
            <p:cNvCxnSpPr>
              <a:cxnSpLocks/>
            </p:cNvCxnSpPr>
            <p:nvPr/>
          </p:nvCxnSpPr>
          <p:spPr>
            <a:xfrm flipV="1">
              <a:off x="4406280" y="1799840"/>
              <a:ext cx="0" cy="720160"/>
            </a:xfrm>
            <a:prstGeom prst="line">
              <a:avLst/>
            </a:prstGeom>
            <a:ln/>
          </p:spPr>
          <p:style>
            <a:lnRef idx="1">
              <a:schemeClr val="accent2"/>
            </a:lnRef>
            <a:fillRef idx="0">
              <a:schemeClr val="accent2"/>
            </a:fillRef>
            <a:effectRef idx="0">
              <a:schemeClr val="accent2"/>
            </a:effectRef>
            <a:fontRef idx="minor">
              <a:schemeClr val="tx1"/>
            </a:fontRef>
          </p:style>
        </p:cxnSp>
        <p:cxnSp>
          <p:nvCxnSpPr>
            <p:cNvPr id="37" name="Gerader Verbinder 36">
              <a:extLst>
                <a:ext uri="{FF2B5EF4-FFF2-40B4-BE49-F238E27FC236}">
                  <a16:creationId xmlns:a16="http://schemas.microsoft.com/office/drawing/2014/main" id="{ECDDB25D-F413-4CA2-9315-F631D6C96B6A}"/>
                </a:ext>
              </a:extLst>
            </p:cNvPr>
            <p:cNvCxnSpPr>
              <a:cxnSpLocks/>
            </p:cNvCxnSpPr>
            <p:nvPr/>
          </p:nvCxnSpPr>
          <p:spPr>
            <a:xfrm flipH="1" flipV="1">
              <a:off x="4558680" y="1628800"/>
              <a:ext cx="13320" cy="1872208"/>
            </a:xfrm>
            <a:prstGeom prst="line">
              <a:avLst/>
            </a:prstGeom>
            <a:ln/>
          </p:spPr>
          <p:style>
            <a:lnRef idx="1">
              <a:schemeClr val="accent1"/>
            </a:lnRef>
            <a:fillRef idx="0">
              <a:schemeClr val="accent1"/>
            </a:fillRef>
            <a:effectRef idx="0">
              <a:schemeClr val="accent1"/>
            </a:effectRef>
            <a:fontRef idx="minor">
              <a:schemeClr val="tx1"/>
            </a:fontRef>
          </p:style>
        </p:cxnSp>
        <p:cxnSp>
          <p:nvCxnSpPr>
            <p:cNvPr id="59" name="Gerader Verbinder 58">
              <a:extLst>
                <a:ext uri="{FF2B5EF4-FFF2-40B4-BE49-F238E27FC236}">
                  <a16:creationId xmlns:a16="http://schemas.microsoft.com/office/drawing/2014/main" id="{6CD28124-463C-4EBB-85C9-ED175D828D85}"/>
                </a:ext>
              </a:extLst>
            </p:cNvPr>
            <p:cNvCxnSpPr>
              <a:cxnSpLocks/>
            </p:cNvCxnSpPr>
            <p:nvPr/>
          </p:nvCxnSpPr>
          <p:spPr>
            <a:xfrm>
              <a:off x="2520000" y="1440000"/>
              <a:ext cx="216000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2" name="Gerader Verbinder 61">
              <a:extLst>
                <a:ext uri="{FF2B5EF4-FFF2-40B4-BE49-F238E27FC236}">
                  <a16:creationId xmlns:a16="http://schemas.microsoft.com/office/drawing/2014/main" id="{D7AD102E-B1A3-4CB2-8E94-16A54EA89916}"/>
                </a:ext>
              </a:extLst>
            </p:cNvPr>
            <p:cNvCxnSpPr>
              <a:cxnSpLocks/>
            </p:cNvCxnSpPr>
            <p:nvPr/>
          </p:nvCxnSpPr>
          <p:spPr>
            <a:xfrm flipH="1" flipV="1">
              <a:off x="4663678" y="1425670"/>
              <a:ext cx="39002" cy="2174329"/>
            </a:xfrm>
            <a:prstGeom prst="line">
              <a:avLst/>
            </a:prstGeom>
            <a:ln/>
          </p:spPr>
          <p:style>
            <a:lnRef idx="1">
              <a:schemeClr val="accent1"/>
            </a:lnRef>
            <a:fillRef idx="0">
              <a:schemeClr val="accent1"/>
            </a:fillRef>
            <a:effectRef idx="0">
              <a:schemeClr val="accent1"/>
            </a:effectRef>
            <a:fontRef idx="minor">
              <a:schemeClr val="tx1"/>
            </a:fontRef>
          </p:style>
        </p:cxnSp>
        <p:sp>
          <p:nvSpPr>
            <p:cNvPr id="92" name="Textfeld 91">
              <a:extLst>
                <a:ext uri="{FF2B5EF4-FFF2-40B4-BE49-F238E27FC236}">
                  <a16:creationId xmlns:a16="http://schemas.microsoft.com/office/drawing/2014/main" id="{77D6B74E-C9BC-428C-A40F-6635BF78F440}"/>
                </a:ext>
              </a:extLst>
            </p:cNvPr>
            <p:cNvSpPr txBox="1"/>
            <p:nvPr/>
          </p:nvSpPr>
          <p:spPr>
            <a:xfrm>
              <a:off x="1838104" y="1259468"/>
              <a:ext cx="588405" cy="319617"/>
            </a:xfrm>
            <a:prstGeom prst="rect">
              <a:avLst/>
            </a:prstGeom>
            <a:noFill/>
          </p:spPr>
          <p:txBody>
            <a:bodyPr wrap="none" rtlCol="0">
              <a:spAutoFit/>
            </a:bodyPr>
            <a:lstStyle/>
            <a:p>
              <a:r>
                <a:rPr lang="de-DE" dirty="0"/>
                <a:t>100%</a:t>
              </a:r>
            </a:p>
          </p:txBody>
        </p:sp>
        <p:sp>
          <p:nvSpPr>
            <p:cNvPr id="93" name="Textfeld 92">
              <a:extLst>
                <a:ext uri="{FF2B5EF4-FFF2-40B4-BE49-F238E27FC236}">
                  <a16:creationId xmlns:a16="http://schemas.microsoft.com/office/drawing/2014/main" id="{969DEE0C-AEE9-4029-A6DE-7886A3755CBF}"/>
                </a:ext>
              </a:extLst>
            </p:cNvPr>
            <p:cNvSpPr txBox="1"/>
            <p:nvPr/>
          </p:nvSpPr>
          <p:spPr>
            <a:xfrm>
              <a:off x="4422885" y="3552887"/>
              <a:ext cx="588405" cy="319617"/>
            </a:xfrm>
            <a:prstGeom prst="rect">
              <a:avLst/>
            </a:prstGeom>
            <a:noFill/>
          </p:spPr>
          <p:txBody>
            <a:bodyPr wrap="none" rtlCol="0">
              <a:spAutoFit/>
            </a:bodyPr>
            <a:lstStyle/>
            <a:p>
              <a:r>
                <a:rPr lang="de-DE" dirty="0"/>
                <a:t>100%</a:t>
              </a:r>
            </a:p>
          </p:txBody>
        </p:sp>
        <p:sp>
          <p:nvSpPr>
            <p:cNvPr id="94" name="Textfeld 93">
              <a:extLst>
                <a:ext uri="{FF2B5EF4-FFF2-40B4-BE49-F238E27FC236}">
                  <a16:creationId xmlns:a16="http://schemas.microsoft.com/office/drawing/2014/main" id="{8F2BCC98-8D4F-43CC-8F1E-AF531F5D37F4}"/>
                </a:ext>
              </a:extLst>
            </p:cNvPr>
            <p:cNvSpPr txBox="1"/>
            <p:nvPr/>
          </p:nvSpPr>
          <p:spPr>
            <a:xfrm>
              <a:off x="3099681" y="1999979"/>
              <a:ext cx="820532" cy="319617"/>
            </a:xfrm>
            <a:prstGeom prst="rect">
              <a:avLst/>
            </a:prstGeom>
            <a:noFill/>
          </p:spPr>
          <p:txBody>
            <a:bodyPr wrap="none" rtlCol="0">
              <a:spAutoFit/>
            </a:bodyPr>
            <a:lstStyle/>
            <a:p>
              <a:r>
                <a:rPr lang="de-DE" sz="1800"/>
                <a:t>45°-Line</a:t>
              </a:r>
              <a:endParaRPr lang="de-DE" dirty="0">
                <a:solidFill>
                  <a:schemeClr val="accent1"/>
                </a:solidFill>
              </a:endParaRPr>
            </a:p>
          </p:txBody>
        </p:sp>
        <p:sp>
          <p:nvSpPr>
            <p:cNvPr id="95" name="Textfeld 94">
              <a:extLst>
                <a:ext uri="{FF2B5EF4-FFF2-40B4-BE49-F238E27FC236}">
                  <a16:creationId xmlns:a16="http://schemas.microsoft.com/office/drawing/2014/main" id="{E5400D9C-D016-4311-9D24-F34CF5D3F663}"/>
                </a:ext>
              </a:extLst>
            </p:cNvPr>
            <p:cNvSpPr txBox="1"/>
            <p:nvPr/>
          </p:nvSpPr>
          <p:spPr>
            <a:xfrm>
              <a:off x="4277378" y="2644291"/>
              <a:ext cx="264991" cy="319617"/>
            </a:xfrm>
            <a:prstGeom prst="rect">
              <a:avLst/>
            </a:prstGeom>
            <a:noFill/>
          </p:spPr>
          <p:txBody>
            <a:bodyPr wrap="none" rtlCol="0">
              <a:spAutoFit/>
            </a:bodyPr>
            <a:lstStyle/>
            <a:p>
              <a:r>
                <a:rPr lang="de-DE" dirty="0">
                  <a:solidFill>
                    <a:srgbClr val="C00000"/>
                  </a:solidFill>
                </a:rPr>
                <a:t>L</a:t>
              </a:r>
            </a:p>
          </p:txBody>
        </p:sp>
      </p:grpSp>
      <p:sp>
        <p:nvSpPr>
          <p:cNvPr id="2" name="Rechteck 1">
            <a:extLst>
              <a:ext uri="{FF2B5EF4-FFF2-40B4-BE49-F238E27FC236}">
                <a16:creationId xmlns:a16="http://schemas.microsoft.com/office/drawing/2014/main" id="{078D8F11-74A2-3D8B-D02A-24BEB35EB388}"/>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2502147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a:t>Concentration ratio</a:t>
            </a:r>
            <a:endParaRPr lang="de-DE" sz="3200" baseline="30000" dirty="0"/>
          </a:p>
        </p:txBody>
      </p:sp>
      <p:sp>
        <p:nvSpPr>
          <p:cNvPr id="5" name="Textfeld 4">
            <a:extLst>
              <a:ext uri="{FF2B5EF4-FFF2-40B4-BE49-F238E27FC236}">
                <a16:creationId xmlns:a16="http://schemas.microsoft.com/office/drawing/2014/main" id="{30855C1F-2545-4E14-B8FA-0582DFDB53CE}"/>
              </a:ext>
            </a:extLst>
          </p:cNvPr>
          <p:cNvSpPr txBox="1"/>
          <p:nvPr/>
        </p:nvSpPr>
        <p:spPr>
          <a:xfrm>
            <a:off x="925483" y="881336"/>
            <a:ext cx="9144000" cy="5976664"/>
          </a:xfrm>
          <a:prstGeom prst="rect">
            <a:avLst/>
          </a:prstGeom>
          <a:noFill/>
        </p:spPr>
        <p:txBody>
          <a:bodyPr wrap="square" rtlCol="0">
            <a:noAutofit/>
          </a:bodyPr>
          <a:lstStyle/>
          <a:p>
            <a:r>
              <a:rPr lang="de-DE" sz="2400" b="1" u="sng"/>
              <a:t>Definition:</a:t>
            </a:r>
            <a:endParaRPr lang="de-DE" sz="2400" b="1" u="sng" dirty="0"/>
          </a:p>
          <a:p>
            <a:r>
              <a:rPr lang="en-US" sz="2400"/>
              <a:t>The concentration ratio (CR) is the sum of the percentage market shares of a pre-specified number of)the largest firms in an industry</a:t>
            </a:r>
            <a:r>
              <a:rPr lang="de-DE" sz="2400"/>
              <a:t>.</a:t>
            </a:r>
          </a:p>
          <a:p>
            <a:endParaRPr lang="de-DE" sz="2400"/>
          </a:p>
          <a:p>
            <a:r>
              <a:rPr lang="de-DE" sz="2400"/>
              <a:t>Example</a:t>
            </a:r>
            <a:endParaRPr lang="de-DE" sz="2400" dirty="0"/>
          </a:p>
          <a:p>
            <a:pPr marL="342900" indent="-342900">
              <a:buFont typeface="Arial" panose="020B0604020202020204" pitchFamily="34" charset="0"/>
              <a:buChar char="•"/>
            </a:pPr>
            <a:r>
              <a:rPr lang="de-DE" sz="2400"/>
              <a:t>The three largest firms have a market share of </a:t>
            </a:r>
            <a:r>
              <a:rPr lang="de-DE" sz="2400" dirty="0"/>
              <a:t>90%.</a:t>
            </a:r>
          </a:p>
          <a:p>
            <a:endParaRPr lang="de-DE" sz="2400" dirty="0"/>
          </a:p>
          <a:p>
            <a:endParaRPr lang="de-DE" sz="2400" dirty="0"/>
          </a:p>
        </p:txBody>
      </p:sp>
      <p:sp>
        <p:nvSpPr>
          <p:cNvPr id="2" name="Rechteck 1">
            <a:extLst>
              <a:ext uri="{FF2B5EF4-FFF2-40B4-BE49-F238E27FC236}">
                <a16:creationId xmlns:a16="http://schemas.microsoft.com/office/drawing/2014/main" id="{77E1BF3D-BA21-B554-69EC-7BB5B8B05C5B}"/>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11062828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a:t>Calculation of the Gini-coefficient</a:t>
            </a:r>
            <a:endParaRPr lang="de-DE" sz="3200" baseline="30000" dirty="0"/>
          </a:p>
        </p:txBody>
      </p:sp>
      <mc:AlternateContent xmlns:mc="http://schemas.openxmlformats.org/markup-compatibility/2006" xmlns:a14="http://schemas.microsoft.com/office/drawing/2010/main">
        <mc:Choice Requires="a14">
          <p:sp>
            <p:nvSpPr>
              <p:cNvPr id="5" name="Textfeld 4">
                <a:extLst>
                  <a:ext uri="{FF2B5EF4-FFF2-40B4-BE49-F238E27FC236}">
                    <a16:creationId xmlns:a16="http://schemas.microsoft.com/office/drawing/2014/main" id="{30855C1F-2545-4E14-B8FA-0582DFDB53CE}"/>
                  </a:ext>
                </a:extLst>
              </p:cNvPr>
              <p:cNvSpPr txBox="1"/>
              <p:nvPr/>
            </p:nvSpPr>
            <p:spPr>
              <a:xfrm>
                <a:off x="1533830" y="692696"/>
                <a:ext cx="7935290" cy="4655542"/>
              </a:xfrm>
              <a:prstGeom prst="rect">
                <a:avLst/>
              </a:prstGeom>
              <a:noFill/>
            </p:spPr>
            <p:txBody>
              <a:bodyPr wrap="square" rtlCol="0">
                <a:noAutofit/>
              </a:bodyPr>
              <a:lstStyle/>
              <a:p>
                <a:pPr/>
                <a14:m>
                  <m:oMathPara xmlns:m="http://schemas.openxmlformats.org/officeDocument/2006/math">
                    <m:oMathParaPr>
                      <m:jc m:val="centerGroup"/>
                    </m:oMathParaPr>
                    <m:oMath xmlns:m="http://schemas.openxmlformats.org/officeDocument/2006/math">
                      <m:r>
                        <a:rPr lang="de-DE" sz="2400" i="1" smtClean="0">
                          <a:latin typeface="Cambria Math" panose="02040503050406030204" pitchFamily="18" charset="0"/>
                        </a:rPr>
                        <m:t>𝐺</m:t>
                      </m:r>
                      <m:r>
                        <a:rPr lang="de-DE" sz="2400" b="0" i="1" smtClean="0">
                          <a:latin typeface="Cambria Math" panose="02040503050406030204" pitchFamily="18" charset="0"/>
                        </a:rPr>
                        <m:t>𝐶</m:t>
                      </m:r>
                      <m:r>
                        <a:rPr lang="de-DE" sz="2400" i="1">
                          <a:latin typeface="Cambria Math" panose="02040503050406030204" pitchFamily="18" charset="0"/>
                        </a:rPr>
                        <m:t>=1−</m:t>
                      </m:r>
                      <m:nary>
                        <m:naryPr>
                          <m:chr m:val="∑"/>
                          <m:ctrlPr>
                            <a:rPr lang="de-DE" sz="2400" i="1">
                              <a:latin typeface="Cambria Math" panose="02040503050406030204" pitchFamily="18" charset="0"/>
                            </a:rPr>
                          </m:ctrlPr>
                        </m:naryPr>
                        <m:sub>
                          <m:r>
                            <m:rPr>
                              <m:brk m:alnAt="23"/>
                            </m:rPr>
                            <a:rPr lang="de-DE" sz="2400" i="1">
                              <a:latin typeface="Cambria Math" panose="02040503050406030204" pitchFamily="18" charset="0"/>
                            </a:rPr>
                            <m:t>𝑖</m:t>
                          </m:r>
                          <m:r>
                            <a:rPr lang="de-DE" sz="2400" i="1">
                              <a:latin typeface="Cambria Math" panose="02040503050406030204" pitchFamily="18" charset="0"/>
                            </a:rPr>
                            <m:t>=1</m:t>
                          </m:r>
                        </m:sub>
                        <m:sup>
                          <m:r>
                            <a:rPr lang="de-DE" sz="2400" i="1">
                              <a:latin typeface="Cambria Math" panose="02040503050406030204" pitchFamily="18" charset="0"/>
                            </a:rPr>
                            <m:t>𝑛</m:t>
                          </m:r>
                        </m:sup>
                        <m:e>
                          <m:sSub>
                            <m:sSubPr>
                              <m:ctrlPr>
                                <a:rPr lang="de-DE" sz="2400" i="1">
                                  <a:latin typeface="Cambria Math" panose="02040503050406030204" pitchFamily="18" charset="0"/>
                                </a:rPr>
                              </m:ctrlPr>
                            </m:sSubPr>
                            <m:e>
                              <m:r>
                                <a:rPr lang="de-DE" sz="2400" i="1">
                                  <a:latin typeface="Cambria Math" panose="02040503050406030204" pitchFamily="18" charset="0"/>
                                </a:rPr>
                                <m:t>(</m:t>
                              </m:r>
                              <m:r>
                                <a:rPr lang="de-DE" sz="2400" i="1">
                                  <a:latin typeface="Cambria Math" panose="02040503050406030204" pitchFamily="18" charset="0"/>
                                </a:rPr>
                                <m:t>𝐹</m:t>
                              </m:r>
                            </m:e>
                            <m:sub>
                              <m:r>
                                <a:rPr lang="de-DE" sz="2400" i="1">
                                  <a:latin typeface="Cambria Math" panose="02040503050406030204" pitchFamily="18" charset="0"/>
                                </a:rPr>
                                <m:t>𝑖</m:t>
                              </m:r>
                            </m:sub>
                          </m:sSub>
                          <m:r>
                            <a:rPr lang="de-DE" sz="2400" i="1">
                              <a:latin typeface="Cambria Math" panose="02040503050406030204" pitchFamily="18" charset="0"/>
                            </a:rPr>
                            <m:t>−</m:t>
                          </m:r>
                          <m:sSub>
                            <m:sSubPr>
                              <m:ctrlPr>
                                <a:rPr lang="de-DE" sz="2400" i="1">
                                  <a:latin typeface="Cambria Math" panose="02040503050406030204" pitchFamily="18" charset="0"/>
                                </a:rPr>
                              </m:ctrlPr>
                            </m:sSubPr>
                            <m:e>
                              <m:r>
                                <a:rPr lang="de-DE" sz="2400" i="1">
                                  <a:latin typeface="Cambria Math" panose="02040503050406030204" pitchFamily="18" charset="0"/>
                                </a:rPr>
                                <m:t>𝐹</m:t>
                              </m:r>
                            </m:e>
                            <m:sub>
                              <m:r>
                                <a:rPr lang="de-DE" sz="2400" i="1">
                                  <a:latin typeface="Cambria Math" panose="02040503050406030204" pitchFamily="18" charset="0"/>
                                </a:rPr>
                                <m:t>𝑖</m:t>
                              </m:r>
                              <m:r>
                                <a:rPr lang="de-DE" sz="2400" i="1">
                                  <a:latin typeface="Cambria Math" panose="02040503050406030204" pitchFamily="18" charset="0"/>
                                </a:rPr>
                                <m:t>−1</m:t>
                              </m:r>
                            </m:sub>
                          </m:sSub>
                          <m:r>
                            <a:rPr lang="de-DE" sz="2400" i="1">
                              <a:latin typeface="Cambria Math" panose="02040503050406030204" pitchFamily="18" charset="0"/>
                            </a:rPr>
                            <m:t>)</m:t>
                          </m:r>
                          <m:sSub>
                            <m:sSubPr>
                              <m:ctrlPr>
                                <a:rPr lang="de-DE" sz="2400" i="1">
                                  <a:latin typeface="Cambria Math" panose="02040503050406030204" pitchFamily="18" charset="0"/>
                                </a:rPr>
                              </m:ctrlPr>
                            </m:sSubPr>
                            <m:e>
                              <m:r>
                                <a:rPr lang="de-DE" sz="2400" i="1">
                                  <a:latin typeface="Cambria Math" panose="02040503050406030204" pitchFamily="18" charset="0"/>
                                </a:rPr>
                                <m:t>(</m:t>
                              </m:r>
                              <m:r>
                                <a:rPr lang="de-DE" sz="2400" i="1">
                                  <a:latin typeface="Cambria Math" panose="02040503050406030204" pitchFamily="18" charset="0"/>
                                </a:rPr>
                                <m:t>𝐺</m:t>
                              </m:r>
                            </m:e>
                            <m:sub>
                              <m:r>
                                <a:rPr lang="de-DE" sz="2400" i="1">
                                  <a:latin typeface="Cambria Math" panose="02040503050406030204" pitchFamily="18" charset="0"/>
                                </a:rPr>
                                <m:t>𝑖</m:t>
                              </m:r>
                            </m:sub>
                          </m:sSub>
                          <m:r>
                            <a:rPr lang="de-DE" sz="2400" i="1">
                              <a:latin typeface="Cambria Math" panose="02040503050406030204" pitchFamily="18" charset="0"/>
                            </a:rPr>
                            <m:t>+</m:t>
                          </m:r>
                          <m:sSub>
                            <m:sSubPr>
                              <m:ctrlPr>
                                <a:rPr lang="de-DE" sz="2400" i="1">
                                  <a:latin typeface="Cambria Math" panose="02040503050406030204" pitchFamily="18" charset="0"/>
                                </a:rPr>
                              </m:ctrlPr>
                            </m:sSubPr>
                            <m:e>
                              <m:r>
                                <a:rPr lang="de-DE" sz="2400" i="1">
                                  <a:latin typeface="Cambria Math" panose="02040503050406030204" pitchFamily="18" charset="0"/>
                                </a:rPr>
                                <m:t>𝐺</m:t>
                              </m:r>
                            </m:e>
                            <m:sub>
                              <m:r>
                                <a:rPr lang="de-DE" sz="2400" i="1">
                                  <a:latin typeface="Cambria Math" panose="02040503050406030204" pitchFamily="18" charset="0"/>
                                </a:rPr>
                                <m:t>𝑖</m:t>
                              </m:r>
                              <m:r>
                                <a:rPr lang="de-DE" sz="2400" i="1">
                                  <a:latin typeface="Cambria Math" panose="02040503050406030204" pitchFamily="18" charset="0"/>
                                </a:rPr>
                                <m:t>−1</m:t>
                              </m:r>
                            </m:sub>
                          </m:sSub>
                          <m:r>
                            <a:rPr lang="de-DE" sz="2400" i="1">
                              <a:latin typeface="Cambria Math" panose="02040503050406030204" pitchFamily="18" charset="0"/>
                            </a:rPr>
                            <m:t>)</m:t>
                          </m:r>
                        </m:e>
                      </m:nary>
                    </m:oMath>
                  </m:oMathPara>
                </a14:m>
                <a:endParaRPr lang="de-DE" sz="2400" dirty="0"/>
              </a:p>
              <a:p>
                <a:endParaRPr lang="de-DE" sz="2400" dirty="0"/>
              </a:p>
              <a:p>
                <a:pPr/>
                <a14:m>
                  <m:oMathPara xmlns:m="http://schemas.openxmlformats.org/officeDocument/2006/math">
                    <m:oMathParaPr>
                      <m:jc m:val="centerGroup"/>
                    </m:oMathParaPr>
                    <m:oMath xmlns:m="http://schemas.openxmlformats.org/officeDocument/2006/math">
                      <m:r>
                        <a:rPr lang="de-DE" sz="2400" i="1">
                          <a:latin typeface="Cambria Math" panose="02040503050406030204" pitchFamily="18" charset="0"/>
                        </a:rPr>
                        <m:t>          =−1+</m:t>
                      </m:r>
                      <m:nary>
                        <m:naryPr>
                          <m:chr m:val="∑"/>
                          <m:ctrlPr>
                            <a:rPr lang="de-DE" sz="2400" i="1">
                              <a:latin typeface="Cambria Math" panose="02040503050406030204" pitchFamily="18" charset="0"/>
                            </a:rPr>
                          </m:ctrlPr>
                        </m:naryPr>
                        <m:sub>
                          <m:r>
                            <m:rPr>
                              <m:brk m:alnAt="23"/>
                            </m:rPr>
                            <a:rPr lang="de-DE" sz="2400" i="1">
                              <a:latin typeface="Cambria Math" panose="02040503050406030204" pitchFamily="18" charset="0"/>
                            </a:rPr>
                            <m:t>𝑖</m:t>
                          </m:r>
                          <m:r>
                            <a:rPr lang="de-DE" sz="2400" i="1">
                              <a:latin typeface="Cambria Math" panose="02040503050406030204" pitchFamily="18" charset="0"/>
                            </a:rPr>
                            <m:t>=1</m:t>
                          </m:r>
                        </m:sub>
                        <m:sup>
                          <m:r>
                            <a:rPr lang="de-DE" sz="2400" i="1">
                              <a:latin typeface="Cambria Math" panose="02040503050406030204" pitchFamily="18" charset="0"/>
                            </a:rPr>
                            <m:t>𝑛</m:t>
                          </m:r>
                        </m:sup>
                        <m:e>
                          <m:sSub>
                            <m:sSubPr>
                              <m:ctrlPr>
                                <a:rPr lang="de-DE" sz="2400" i="1">
                                  <a:latin typeface="Cambria Math" panose="02040503050406030204" pitchFamily="18" charset="0"/>
                                </a:rPr>
                              </m:ctrlPr>
                            </m:sSubPr>
                            <m:e>
                              <m:r>
                                <a:rPr lang="de-DE" sz="2400" i="1">
                                  <a:latin typeface="Cambria Math" panose="02040503050406030204" pitchFamily="18" charset="0"/>
                                </a:rPr>
                                <m:t>(</m:t>
                              </m:r>
                              <m:r>
                                <a:rPr lang="de-DE" sz="2400" i="1">
                                  <a:latin typeface="Cambria Math" panose="02040503050406030204" pitchFamily="18" charset="0"/>
                                </a:rPr>
                                <m:t>𝐹</m:t>
                              </m:r>
                            </m:e>
                            <m:sub>
                              <m:r>
                                <a:rPr lang="de-DE" sz="2400" i="1">
                                  <a:latin typeface="Cambria Math" panose="02040503050406030204" pitchFamily="18" charset="0"/>
                                </a:rPr>
                                <m:t>𝑖</m:t>
                              </m:r>
                            </m:sub>
                          </m:sSub>
                          <m:r>
                            <a:rPr lang="de-DE" sz="2400" i="1">
                              <a:latin typeface="Cambria Math" panose="02040503050406030204" pitchFamily="18" charset="0"/>
                            </a:rPr>
                            <m:t>+</m:t>
                          </m:r>
                          <m:sSub>
                            <m:sSubPr>
                              <m:ctrlPr>
                                <a:rPr lang="de-DE" sz="2400" i="1">
                                  <a:latin typeface="Cambria Math" panose="02040503050406030204" pitchFamily="18" charset="0"/>
                                </a:rPr>
                              </m:ctrlPr>
                            </m:sSubPr>
                            <m:e>
                              <m:r>
                                <a:rPr lang="de-DE" sz="2400" i="1">
                                  <a:latin typeface="Cambria Math" panose="02040503050406030204" pitchFamily="18" charset="0"/>
                                </a:rPr>
                                <m:t>𝐹</m:t>
                              </m:r>
                            </m:e>
                            <m:sub>
                              <m:r>
                                <a:rPr lang="de-DE" sz="2400" i="1">
                                  <a:latin typeface="Cambria Math" panose="02040503050406030204" pitchFamily="18" charset="0"/>
                                </a:rPr>
                                <m:t>𝑖</m:t>
                              </m:r>
                              <m:r>
                                <a:rPr lang="de-DE" sz="2400" i="1">
                                  <a:latin typeface="Cambria Math" panose="02040503050406030204" pitchFamily="18" charset="0"/>
                                </a:rPr>
                                <m:t>−1</m:t>
                              </m:r>
                            </m:sub>
                          </m:sSub>
                          <m:r>
                            <a:rPr lang="de-DE" sz="2400" i="1">
                              <a:latin typeface="Cambria Math" panose="02040503050406030204" pitchFamily="18" charset="0"/>
                            </a:rPr>
                            <m:t>)</m:t>
                          </m:r>
                          <m:sSub>
                            <m:sSubPr>
                              <m:ctrlPr>
                                <a:rPr lang="de-DE" sz="2400" i="1">
                                  <a:latin typeface="Cambria Math" panose="02040503050406030204" pitchFamily="18" charset="0"/>
                                </a:rPr>
                              </m:ctrlPr>
                            </m:sSubPr>
                            <m:e>
                              <m:r>
                                <a:rPr lang="de-DE" sz="2400" i="1">
                                  <a:latin typeface="Cambria Math" panose="02040503050406030204" pitchFamily="18" charset="0"/>
                                </a:rPr>
                                <m:t>(</m:t>
                              </m:r>
                              <m:r>
                                <a:rPr lang="de-DE" sz="2400" i="1">
                                  <a:latin typeface="Cambria Math" panose="02040503050406030204" pitchFamily="18" charset="0"/>
                                </a:rPr>
                                <m:t>𝐺</m:t>
                              </m:r>
                            </m:e>
                            <m:sub>
                              <m:r>
                                <a:rPr lang="de-DE" sz="2400" i="1">
                                  <a:latin typeface="Cambria Math" panose="02040503050406030204" pitchFamily="18" charset="0"/>
                                </a:rPr>
                                <m:t>𝑖</m:t>
                              </m:r>
                            </m:sub>
                          </m:sSub>
                          <m:r>
                            <a:rPr lang="de-DE" sz="2400" i="1">
                              <a:latin typeface="Cambria Math" panose="02040503050406030204" pitchFamily="18" charset="0"/>
                            </a:rPr>
                            <m:t>−</m:t>
                          </m:r>
                          <m:sSub>
                            <m:sSubPr>
                              <m:ctrlPr>
                                <a:rPr lang="de-DE" sz="2400" i="1">
                                  <a:latin typeface="Cambria Math" panose="02040503050406030204" pitchFamily="18" charset="0"/>
                                </a:rPr>
                              </m:ctrlPr>
                            </m:sSubPr>
                            <m:e>
                              <m:r>
                                <a:rPr lang="de-DE" sz="2400" i="1">
                                  <a:latin typeface="Cambria Math" panose="02040503050406030204" pitchFamily="18" charset="0"/>
                                </a:rPr>
                                <m:t>𝐺</m:t>
                              </m:r>
                            </m:e>
                            <m:sub>
                              <m:r>
                                <a:rPr lang="de-DE" sz="2400" i="1">
                                  <a:latin typeface="Cambria Math" panose="02040503050406030204" pitchFamily="18" charset="0"/>
                                </a:rPr>
                                <m:t>𝑖</m:t>
                              </m:r>
                              <m:r>
                                <a:rPr lang="de-DE" sz="2400" i="1">
                                  <a:latin typeface="Cambria Math" panose="02040503050406030204" pitchFamily="18" charset="0"/>
                                </a:rPr>
                                <m:t>−1</m:t>
                              </m:r>
                            </m:sub>
                          </m:sSub>
                          <m:r>
                            <a:rPr lang="de-DE" sz="2400" i="1">
                              <a:latin typeface="Cambria Math" panose="02040503050406030204" pitchFamily="18" charset="0"/>
                            </a:rPr>
                            <m:t>)</m:t>
                          </m:r>
                        </m:e>
                      </m:nary>
                    </m:oMath>
                  </m:oMathPara>
                </a14:m>
                <a:endParaRPr lang="de-DE" sz="2400" dirty="0"/>
              </a:p>
              <a:p>
                <a:r>
                  <a:rPr lang="de-DE" sz="2400"/>
                  <a:t>                                                                                                        with </a:t>
                </a:r>
                <a:r>
                  <a:rPr lang="de-DE" sz="2400" dirty="0"/>
                  <a:t>F</a:t>
                </a:r>
                <a:r>
                  <a:rPr lang="de-DE" sz="2400" baseline="-25000" dirty="0"/>
                  <a:t>0</a:t>
                </a:r>
                <a:r>
                  <a:rPr lang="de-DE" sz="2400" dirty="0"/>
                  <a:t>=G</a:t>
                </a:r>
                <a:r>
                  <a:rPr lang="de-DE" sz="2400" baseline="-25000" dirty="0"/>
                  <a:t>0</a:t>
                </a:r>
                <a:r>
                  <a:rPr lang="de-DE" sz="2400" dirty="0"/>
                  <a:t>=0</a:t>
                </a:r>
                <a:endParaRPr lang="de-DE" sz="2400" baseline="-25000" dirty="0"/>
              </a:p>
              <a:p>
                <a:endParaRPr lang="de-DE" sz="2400" dirty="0"/>
              </a:p>
              <a:p>
                <a:r>
                  <a:rPr lang="de-DE" sz="2400"/>
                  <a:t> </a:t>
                </a:r>
                <a:r>
                  <a:rPr lang="de-DE" sz="2400" b="1" u="sng"/>
                  <a:t>Properties:</a:t>
                </a:r>
                <a:endParaRPr lang="de-DE" sz="2400" b="1" u="sng" dirty="0"/>
              </a:p>
              <a:p>
                <a:endParaRPr lang="de-DE" sz="2400" dirty="0"/>
              </a:p>
              <a:p>
                <a:pPr marL="342900" indent="-342900">
                  <a:buFont typeface="Arial" panose="020B0604020202020204" pitchFamily="34" charset="0"/>
                  <a:buChar char="•"/>
                </a:pPr>
                <a:r>
                  <a:rPr lang="de-DE" sz="2400"/>
                  <a:t>The Gini-coefficient lies between </a:t>
                </a:r>
                <a:r>
                  <a:rPr lang="de-DE" sz="2400" b="1"/>
                  <a:t>0</a:t>
                </a:r>
                <a:r>
                  <a:rPr lang="de-DE" sz="2400"/>
                  <a:t> </a:t>
                </a:r>
                <a:r>
                  <a:rPr lang="de-DE" sz="2400" dirty="0"/>
                  <a:t>und </a:t>
                </a:r>
                <a:r>
                  <a:rPr lang="de-DE" sz="2400" b="1" dirty="0"/>
                  <a:t>1</a:t>
                </a:r>
              </a:p>
              <a:p>
                <a:pPr marL="342900" indent="-342900">
                  <a:buFont typeface="Arial" panose="020B0604020202020204" pitchFamily="34" charset="0"/>
                  <a:buChar char="•"/>
                </a:pPr>
                <a:r>
                  <a:rPr lang="de-DE" sz="2400"/>
                  <a:t>For the uniform distribution we have </a:t>
                </a:r>
                <a:r>
                  <a:rPr lang="de-DE" sz="2400" b="1"/>
                  <a:t>GC=</a:t>
                </a:r>
                <a:r>
                  <a:rPr lang="de-DE" sz="2400" b="1" dirty="0"/>
                  <a:t>0</a:t>
                </a:r>
              </a:p>
              <a:p>
                <a:pPr marL="342900" indent="-342900">
                  <a:buFont typeface="Arial" panose="020B0604020202020204" pitchFamily="34" charset="0"/>
                  <a:buChar char="•"/>
                </a:pPr>
                <a:r>
                  <a:rPr lang="de-DE" sz="2400"/>
                  <a:t>If total income is concentrated at one person we have </a:t>
                </a:r>
                <a:r>
                  <a:rPr lang="de-DE" sz="2400" b="1"/>
                  <a:t>GC</a:t>
                </a:r>
                <a:r>
                  <a:rPr lang="de-DE" sz="2400" b="1" baseline="-25000"/>
                  <a:t>max</a:t>
                </a:r>
                <a:r>
                  <a:rPr lang="de-DE" sz="2400" b="1" dirty="0"/>
                  <a:t>=(n-1</a:t>
                </a:r>
                <a:r>
                  <a:rPr lang="de-DE" sz="2400" b="1"/>
                  <a:t>)/n </a:t>
                </a:r>
                <a:r>
                  <a:rPr lang="de-DE" sz="2400"/>
                  <a:t>which tends to 1, if n is large</a:t>
                </a:r>
                <a:r>
                  <a:rPr lang="de-DE" sz="2400" b="1"/>
                  <a:t> </a:t>
                </a:r>
                <a:endParaRPr lang="de-DE" sz="2400" b="1" dirty="0"/>
              </a:p>
            </p:txBody>
          </p:sp>
        </mc:Choice>
        <mc:Fallback xmlns="">
          <p:sp>
            <p:nvSpPr>
              <p:cNvPr id="5" name="Textfeld 4">
                <a:extLst>
                  <a:ext uri="{FF2B5EF4-FFF2-40B4-BE49-F238E27FC236}">
                    <a16:creationId xmlns:a16="http://schemas.microsoft.com/office/drawing/2014/main" id="{30855C1F-2545-4E14-B8FA-0582DFDB53CE}"/>
                  </a:ext>
                </a:extLst>
              </p:cNvPr>
              <p:cNvSpPr txBox="1">
                <a:spLocks noRot="1" noChangeAspect="1" noMove="1" noResize="1" noEditPoints="1" noAdjustHandles="1" noChangeArrowheads="1" noChangeShapeType="1" noTextEdit="1"/>
              </p:cNvSpPr>
              <p:nvPr/>
            </p:nvSpPr>
            <p:spPr>
              <a:xfrm>
                <a:off x="1533830" y="692696"/>
                <a:ext cx="7935290" cy="4655542"/>
              </a:xfrm>
              <a:prstGeom prst="rect">
                <a:avLst/>
              </a:prstGeom>
              <a:blipFill>
                <a:blip r:embed="rId2"/>
                <a:stretch>
                  <a:fillRect l="-1230" b="-26606"/>
                </a:stretch>
              </a:blipFill>
            </p:spPr>
            <p:txBody>
              <a:bodyPr/>
              <a:lstStyle/>
              <a:p>
                <a:r>
                  <a:rPr lang="de-DE">
                    <a:noFill/>
                  </a:rPr>
                  <a:t> </a:t>
                </a:r>
              </a:p>
            </p:txBody>
          </p:sp>
        </mc:Fallback>
      </mc:AlternateContent>
      <p:sp>
        <p:nvSpPr>
          <p:cNvPr id="2" name="Rechteck 1">
            <a:extLst>
              <a:ext uri="{FF2B5EF4-FFF2-40B4-BE49-F238E27FC236}">
                <a16:creationId xmlns:a16="http://schemas.microsoft.com/office/drawing/2014/main" id="{BD6545B1-688B-0A0E-3F3C-4715212A5A6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25257463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a:t>Calculate the Gini-coefficients of distributions A-D</a:t>
            </a:r>
            <a:endParaRPr lang="de-DE" sz="3200" baseline="30000" dirty="0"/>
          </a:p>
        </p:txBody>
      </p:sp>
      <p:sp>
        <p:nvSpPr>
          <p:cNvPr id="7" name="Rechteck 6">
            <a:extLst>
              <a:ext uri="{FF2B5EF4-FFF2-40B4-BE49-F238E27FC236}">
                <a16:creationId xmlns:a16="http://schemas.microsoft.com/office/drawing/2014/main" id="{14B3C188-BDDC-B0D9-9FA5-9FED4EF629CE}"/>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3488315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2"/>
          <p:cNvSpPr>
            <a:spLocks noGrp="1"/>
          </p:cNvSpPr>
          <p:nvPr>
            <p:ph type="sldNum" sz="quarter" idx="12"/>
          </p:nvPr>
        </p:nvSpPr>
        <p:spPr/>
        <p:txBody>
          <a:bodyPr/>
          <a:lstStyle/>
          <a:p>
            <a:fld id="{386CAE9C-98EE-4793-B6DD-11C28406210D}" type="slidenum">
              <a:rPr lang="de-DE" smtClean="0"/>
              <a:t>22</a:t>
            </a:fld>
            <a:endParaRPr lang="de-DE" dirty="0"/>
          </a:p>
        </p:txBody>
      </p:sp>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a:t>Gini-Coefficient international development</a:t>
            </a:r>
            <a:endParaRPr lang="de-DE" sz="3200" baseline="30000" dirty="0"/>
          </a:p>
        </p:txBody>
      </p:sp>
      <p:sp>
        <p:nvSpPr>
          <p:cNvPr id="6" name="Textfeld 5">
            <a:extLst>
              <a:ext uri="{FF2B5EF4-FFF2-40B4-BE49-F238E27FC236}">
                <a16:creationId xmlns:a16="http://schemas.microsoft.com/office/drawing/2014/main" id="{0A92E493-F637-4A25-8AE0-B69AD5720A79}"/>
              </a:ext>
            </a:extLst>
          </p:cNvPr>
          <p:cNvSpPr txBox="1"/>
          <p:nvPr/>
        </p:nvSpPr>
        <p:spPr>
          <a:xfrm>
            <a:off x="1540146" y="6536378"/>
            <a:ext cx="9183716" cy="276999"/>
          </a:xfrm>
          <a:prstGeom prst="rect">
            <a:avLst/>
          </a:prstGeom>
          <a:noFill/>
        </p:spPr>
        <p:txBody>
          <a:bodyPr wrap="square" rtlCol="0">
            <a:spAutoFit/>
          </a:bodyPr>
          <a:lstStyle/>
          <a:p>
            <a:r>
              <a:rPr lang="de-DE" sz="1200" dirty="0"/>
              <a:t>Source: World Bank</a:t>
            </a:r>
          </a:p>
        </p:txBody>
      </p:sp>
      <p:sp>
        <p:nvSpPr>
          <p:cNvPr id="2" name="Rechteck 1">
            <a:extLst>
              <a:ext uri="{FF2B5EF4-FFF2-40B4-BE49-F238E27FC236}">
                <a16:creationId xmlns:a16="http://schemas.microsoft.com/office/drawing/2014/main" id="{20B389DC-E5CB-AB94-98DB-999764022C27}"/>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pic>
        <p:nvPicPr>
          <p:cNvPr id="7" name="Grafik 6">
            <a:extLst>
              <a:ext uri="{FF2B5EF4-FFF2-40B4-BE49-F238E27FC236}">
                <a16:creationId xmlns:a16="http://schemas.microsoft.com/office/drawing/2014/main" id="{D27E0228-1029-5165-245D-299A2B393E2F}"/>
              </a:ext>
            </a:extLst>
          </p:cNvPr>
          <p:cNvPicPr>
            <a:picLocks noChangeAspect="1"/>
          </p:cNvPicPr>
          <p:nvPr/>
        </p:nvPicPr>
        <p:blipFill>
          <a:blip r:embed="rId2"/>
          <a:stretch>
            <a:fillRect/>
          </a:stretch>
        </p:blipFill>
        <p:spPr>
          <a:xfrm>
            <a:off x="100385" y="764704"/>
            <a:ext cx="8254906" cy="4961726"/>
          </a:xfrm>
          <a:prstGeom prst="rect">
            <a:avLst/>
          </a:prstGeom>
        </p:spPr>
      </p:pic>
    </p:spTree>
    <p:extLst>
      <p:ext uri="{BB962C8B-B14F-4D97-AF65-F5344CB8AC3E}">
        <p14:creationId xmlns:p14="http://schemas.microsoft.com/office/powerpoint/2010/main" val="770774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0874" y="1408246"/>
            <a:ext cx="8141126" cy="3750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Foliennummernplatzhalter 4"/>
          <p:cNvSpPr>
            <a:spLocks noGrp="1"/>
          </p:cNvSpPr>
          <p:nvPr>
            <p:ph type="sldNum" sz="quarter" idx="12"/>
          </p:nvPr>
        </p:nvSpPr>
        <p:spPr/>
        <p:txBody>
          <a:bodyPr/>
          <a:lstStyle/>
          <a:p>
            <a:fld id="{8D5ED65C-C917-49DE-9085-8DD2C417CC92}" type="slidenum">
              <a:rPr lang="de-DE" smtClean="0"/>
              <a:t>23</a:t>
            </a:fld>
            <a:endParaRPr lang="de-DE"/>
          </a:p>
        </p:txBody>
      </p:sp>
      <p:sp>
        <p:nvSpPr>
          <p:cNvPr id="29" name="Textfeld 28"/>
          <p:cNvSpPr txBox="1"/>
          <p:nvPr/>
        </p:nvSpPr>
        <p:spPr>
          <a:xfrm>
            <a:off x="1487488" y="6392362"/>
            <a:ext cx="9183716" cy="276999"/>
          </a:xfrm>
          <a:prstGeom prst="rect">
            <a:avLst/>
          </a:prstGeom>
          <a:noFill/>
        </p:spPr>
        <p:txBody>
          <a:bodyPr wrap="square" rtlCol="0">
            <a:spAutoFit/>
          </a:bodyPr>
          <a:lstStyle/>
          <a:p>
            <a:r>
              <a:rPr lang="de-DE" sz="1200"/>
              <a:t>Source: </a:t>
            </a:r>
            <a:r>
              <a:rPr lang="de-DE" sz="1200" dirty="0"/>
              <a:t>C. Bartels </a:t>
            </a:r>
            <a:r>
              <a:rPr lang="de-DE" sz="1200" dirty="0" err="1"/>
              <a:t>and</a:t>
            </a:r>
            <a:r>
              <a:rPr lang="de-DE" sz="1200" dirty="0"/>
              <a:t> </a:t>
            </a:r>
            <a:r>
              <a:rPr lang="de-DE" sz="1200" dirty="0" err="1"/>
              <a:t>Jenderny</a:t>
            </a:r>
            <a:r>
              <a:rPr lang="de-DE" sz="1200" dirty="0"/>
              <a:t>, K. (2015)</a:t>
            </a:r>
          </a:p>
        </p:txBody>
      </p:sp>
      <p:sp>
        <p:nvSpPr>
          <p:cNvPr id="16" name="Textfeld 15"/>
          <p:cNvSpPr txBox="1"/>
          <p:nvPr/>
        </p:nvSpPr>
        <p:spPr>
          <a:xfrm>
            <a:off x="1122616" y="679615"/>
            <a:ext cx="9108504" cy="523220"/>
          </a:xfrm>
          <a:prstGeom prst="rect">
            <a:avLst/>
          </a:prstGeom>
          <a:noFill/>
        </p:spPr>
        <p:txBody>
          <a:bodyPr wrap="square" rtlCol="0">
            <a:spAutoFit/>
          </a:bodyPr>
          <a:lstStyle/>
          <a:p>
            <a:pPr algn="ctr"/>
            <a:r>
              <a:rPr lang="de-DE" sz="2800" b="1"/>
              <a:t>Top income quantils</a:t>
            </a:r>
            <a:endParaRPr lang="de-DE" sz="2800" b="1" dirty="0"/>
          </a:p>
        </p:txBody>
      </p:sp>
      <p:sp>
        <p:nvSpPr>
          <p:cNvPr id="3" name="Ellipse 2"/>
          <p:cNvSpPr/>
          <p:nvPr/>
        </p:nvSpPr>
        <p:spPr>
          <a:xfrm>
            <a:off x="7391893" y="1175527"/>
            <a:ext cx="1143909" cy="3465886"/>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3E28B1D0-40B7-4469-9571-070ABFBB6AB8}"/>
              </a:ext>
            </a:extLst>
          </p:cNvPr>
          <p:cNvSpPr txBox="1"/>
          <p:nvPr/>
        </p:nvSpPr>
        <p:spPr>
          <a:xfrm>
            <a:off x="1703512" y="116632"/>
            <a:ext cx="8856984" cy="648072"/>
          </a:xfrm>
          <a:prstGeom prst="rect">
            <a:avLst/>
          </a:prstGeom>
          <a:noFill/>
        </p:spPr>
        <p:txBody>
          <a:bodyPr wrap="square" rtlCol="0">
            <a:noAutofit/>
          </a:bodyPr>
          <a:lstStyle/>
          <a:p>
            <a:pPr algn="ctr"/>
            <a:r>
              <a:rPr lang="de-DE" sz="3200"/>
              <a:t>Example Gini-Coefficient (Germany)</a:t>
            </a:r>
            <a:endParaRPr lang="de-DE" sz="3200" baseline="30000" dirty="0"/>
          </a:p>
        </p:txBody>
      </p:sp>
      <p:sp>
        <p:nvSpPr>
          <p:cNvPr id="2" name="Rechteck 1">
            <a:extLst>
              <a:ext uri="{FF2B5EF4-FFF2-40B4-BE49-F238E27FC236}">
                <a16:creationId xmlns:a16="http://schemas.microsoft.com/office/drawing/2014/main" id="{537FDAB3-3D4F-F23B-4904-905F8E5F4010}"/>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3612760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3"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feld 28"/>
          <p:cNvSpPr txBox="1"/>
          <p:nvPr/>
        </p:nvSpPr>
        <p:spPr>
          <a:xfrm>
            <a:off x="14288" y="6392362"/>
            <a:ext cx="9183716" cy="276999"/>
          </a:xfrm>
          <a:prstGeom prst="rect">
            <a:avLst/>
          </a:prstGeom>
          <a:noFill/>
        </p:spPr>
        <p:txBody>
          <a:bodyPr wrap="square" rtlCol="0">
            <a:spAutoFit/>
          </a:bodyPr>
          <a:lstStyle/>
          <a:p>
            <a:r>
              <a:rPr lang="de-DE" sz="1200"/>
              <a:t>Source: </a:t>
            </a:r>
            <a:r>
              <a:rPr lang="de-DE" sz="1200" dirty="0"/>
              <a:t>SVR, C. Bartels </a:t>
            </a:r>
            <a:r>
              <a:rPr lang="de-DE" sz="1200" dirty="0" err="1"/>
              <a:t>and</a:t>
            </a:r>
            <a:r>
              <a:rPr lang="de-DE" sz="1200" dirty="0"/>
              <a:t> </a:t>
            </a:r>
            <a:r>
              <a:rPr lang="de-DE" sz="1200" dirty="0" err="1"/>
              <a:t>Jenderny</a:t>
            </a:r>
            <a:r>
              <a:rPr lang="de-DE" sz="1200" dirty="0"/>
              <a:t>, K. (2015), eigene Berechnungen</a:t>
            </a:r>
          </a:p>
        </p:txBody>
      </p:sp>
      <p:sp>
        <p:nvSpPr>
          <p:cNvPr id="21" name="Textfeld 20"/>
          <p:cNvSpPr txBox="1"/>
          <p:nvPr/>
        </p:nvSpPr>
        <p:spPr>
          <a:xfrm>
            <a:off x="1742480" y="5775648"/>
            <a:ext cx="2351926" cy="461665"/>
          </a:xfrm>
          <a:prstGeom prst="rect">
            <a:avLst/>
          </a:prstGeom>
          <a:noFill/>
        </p:spPr>
        <p:txBody>
          <a:bodyPr wrap="none" rtlCol="0">
            <a:spAutoFit/>
          </a:bodyPr>
          <a:lstStyle/>
          <a:p>
            <a:r>
              <a:rPr lang="de-DE" sz="2400" b="1" dirty="0" err="1">
                <a:solidFill>
                  <a:schemeClr val="accent1"/>
                </a:solidFill>
              </a:rPr>
              <a:t>Gini</a:t>
            </a:r>
            <a:r>
              <a:rPr lang="de-DE" sz="2400" b="1" dirty="0">
                <a:solidFill>
                  <a:schemeClr val="accent1"/>
                </a:solidFill>
              </a:rPr>
              <a:t>-SVR = 0,28</a:t>
            </a:r>
          </a:p>
        </p:txBody>
      </p:sp>
      <p:sp>
        <p:nvSpPr>
          <p:cNvPr id="22" name="Textfeld 21"/>
          <p:cNvSpPr txBox="1"/>
          <p:nvPr/>
        </p:nvSpPr>
        <p:spPr>
          <a:xfrm>
            <a:off x="4094406" y="5810896"/>
            <a:ext cx="4144083" cy="461665"/>
          </a:xfrm>
          <a:prstGeom prst="rect">
            <a:avLst/>
          </a:prstGeom>
          <a:noFill/>
        </p:spPr>
        <p:txBody>
          <a:bodyPr wrap="none" rtlCol="0">
            <a:spAutoFit/>
          </a:bodyPr>
          <a:lstStyle/>
          <a:p>
            <a:r>
              <a:rPr lang="de-DE" sz="2400" b="1" dirty="0" err="1">
                <a:solidFill>
                  <a:schemeClr val="accent4"/>
                </a:solidFill>
              </a:rPr>
              <a:t>Gini</a:t>
            </a:r>
            <a:r>
              <a:rPr lang="de-DE" sz="2400" b="1" dirty="0">
                <a:solidFill>
                  <a:schemeClr val="accent4"/>
                </a:solidFill>
              </a:rPr>
              <a:t>-Bartels-</a:t>
            </a:r>
            <a:r>
              <a:rPr lang="de-DE" sz="2400" b="1" dirty="0" err="1">
                <a:solidFill>
                  <a:schemeClr val="accent4"/>
                </a:solidFill>
              </a:rPr>
              <a:t>Jenderney</a:t>
            </a:r>
            <a:r>
              <a:rPr lang="de-DE" sz="2400" b="1" dirty="0">
                <a:solidFill>
                  <a:schemeClr val="accent4"/>
                </a:solidFill>
              </a:rPr>
              <a:t> = 0,35</a:t>
            </a:r>
          </a:p>
        </p:txBody>
      </p:sp>
      <p:pic>
        <p:nvPicPr>
          <p:cNvPr id="2" name="Grafik 1">
            <a:extLst>
              <a:ext uri="{FF2B5EF4-FFF2-40B4-BE49-F238E27FC236}">
                <a16:creationId xmlns:a16="http://schemas.microsoft.com/office/drawing/2014/main" id="{340F8EDB-DF28-2182-06EB-0B502F35DE5A}"/>
              </a:ext>
            </a:extLst>
          </p:cNvPr>
          <p:cNvPicPr>
            <a:picLocks noChangeAspect="1"/>
          </p:cNvPicPr>
          <p:nvPr/>
        </p:nvPicPr>
        <p:blipFill>
          <a:blip r:embed="rId2"/>
          <a:stretch>
            <a:fillRect/>
          </a:stretch>
        </p:blipFill>
        <p:spPr>
          <a:xfrm>
            <a:off x="505206" y="744924"/>
            <a:ext cx="8103108" cy="5030724"/>
          </a:xfrm>
          <a:prstGeom prst="rect">
            <a:avLst/>
          </a:prstGeom>
        </p:spPr>
      </p:pic>
      <p:sp>
        <p:nvSpPr>
          <p:cNvPr id="3" name="Textfeld 2">
            <a:extLst>
              <a:ext uri="{FF2B5EF4-FFF2-40B4-BE49-F238E27FC236}">
                <a16:creationId xmlns:a16="http://schemas.microsoft.com/office/drawing/2014/main" id="{89DC595E-6F37-2213-3077-BBE5BA2B4792}"/>
              </a:ext>
            </a:extLst>
          </p:cNvPr>
          <p:cNvSpPr txBox="1"/>
          <p:nvPr/>
        </p:nvSpPr>
        <p:spPr>
          <a:xfrm>
            <a:off x="1703512" y="116632"/>
            <a:ext cx="8856984" cy="648072"/>
          </a:xfrm>
          <a:prstGeom prst="rect">
            <a:avLst/>
          </a:prstGeom>
          <a:noFill/>
        </p:spPr>
        <p:txBody>
          <a:bodyPr wrap="square" rtlCol="0">
            <a:noAutofit/>
          </a:bodyPr>
          <a:lstStyle/>
          <a:p>
            <a:pPr algn="ctr"/>
            <a:r>
              <a:rPr lang="de-DE" sz="3200"/>
              <a:t>Example Gini-Coefficient (Germany)</a:t>
            </a:r>
            <a:endParaRPr lang="de-DE" sz="3200" baseline="30000" dirty="0"/>
          </a:p>
        </p:txBody>
      </p:sp>
      <p:sp>
        <p:nvSpPr>
          <p:cNvPr id="4" name="Rechteck 3">
            <a:extLst>
              <a:ext uri="{FF2B5EF4-FFF2-40B4-BE49-F238E27FC236}">
                <a16:creationId xmlns:a16="http://schemas.microsoft.com/office/drawing/2014/main" id="{CED183CD-750F-1ECB-2B8F-1B7F20E97FAA}"/>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139464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21" grpId="0"/>
      <p:bldP spid="2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a:t>Concentration ratio</a:t>
            </a:r>
            <a:endParaRPr lang="de-DE" sz="3200" baseline="30000" dirty="0"/>
          </a:p>
        </p:txBody>
      </p:sp>
      <mc:AlternateContent xmlns:mc="http://schemas.openxmlformats.org/markup-compatibility/2006" xmlns:a14="http://schemas.microsoft.com/office/drawing/2010/main">
        <mc:Choice Requires="a14">
          <p:sp>
            <p:nvSpPr>
              <p:cNvPr id="5" name="Textfeld 4">
                <a:extLst>
                  <a:ext uri="{FF2B5EF4-FFF2-40B4-BE49-F238E27FC236}">
                    <a16:creationId xmlns:a16="http://schemas.microsoft.com/office/drawing/2014/main" id="{1CDE578F-CA43-4EAE-8AF2-1C6B9CC319C0}"/>
                  </a:ext>
                </a:extLst>
              </p:cNvPr>
              <p:cNvSpPr txBox="1"/>
              <p:nvPr/>
            </p:nvSpPr>
            <p:spPr>
              <a:xfrm>
                <a:off x="1524000" y="764704"/>
                <a:ext cx="9144000" cy="5976664"/>
              </a:xfrm>
              <a:prstGeom prst="rect">
                <a:avLst/>
              </a:prstGeom>
              <a:noFill/>
            </p:spPr>
            <p:txBody>
              <a:bodyPr wrap="square" rtlCol="0">
                <a:noAutofit/>
              </a:bodyPr>
              <a:lstStyle/>
              <a:p>
                <a:endParaRPr lang="de-DE" sz="2400"/>
              </a:p>
              <a:p>
                <a:endParaRPr lang="de-DE" sz="2400" dirty="0"/>
              </a:p>
              <a:p>
                <a14:m>
                  <m:oMath xmlns:m="http://schemas.openxmlformats.org/officeDocument/2006/math">
                    <m:r>
                      <m:rPr>
                        <m:nor/>
                      </m:rPr>
                      <a:rPr lang="de-DE" sz="2400" dirty="0"/>
                      <m:t>CR</m:t>
                    </m:r>
                    <m:r>
                      <m:rPr>
                        <m:nor/>
                      </m:rPr>
                      <a:rPr lang="de-DE" sz="2400" baseline="-25000" dirty="0"/>
                      <m:t>1</m:t>
                    </m:r>
                    <m:r>
                      <m:rPr>
                        <m:nor/>
                      </m:rPr>
                      <a:rPr lang="de-DE" sz="2400" dirty="0"/>
                      <m:t>=</m:t>
                    </m:r>
                    <m:f>
                      <m:fPr>
                        <m:ctrlPr>
                          <a:rPr lang="de-DE" sz="2400" i="1" dirty="0">
                            <a:latin typeface="Cambria Math" panose="02040503050406030204" pitchFamily="18" charset="0"/>
                          </a:rPr>
                        </m:ctrlPr>
                      </m:fPr>
                      <m:num>
                        <m:sSub>
                          <m:sSubPr>
                            <m:ctrlPr>
                              <a:rPr lang="de-DE" sz="2400" i="1" dirty="0">
                                <a:latin typeface="Cambria Math" panose="02040503050406030204" pitchFamily="18" charset="0"/>
                              </a:rPr>
                            </m:ctrlPr>
                          </m:sSubPr>
                          <m:e>
                            <m:r>
                              <a:rPr lang="de-DE" sz="2400" i="1" dirty="0">
                                <a:latin typeface="Cambria Math" panose="02040503050406030204" pitchFamily="18" charset="0"/>
                              </a:rPr>
                              <m:t>𝑥</m:t>
                            </m:r>
                          </m:e>
                          <m:sub>
                            <m:r>
                              <a:rPr lang="de-DE" sz="2400" i="1" dirty="0">
                                <a:latin typeface="Cambria Math" panose="02040503050406030204" pitchFamily="18" charset="0"/>
                              </a:rPr>
                              <m:t>1</m:t>
                            </m:r>
                          </m:sub>
                        </m:sSub>
                      </m:num>
                      <m:den>
                        <m:sSub>
                          <m:sSubPr>
                            <m:ctrlPr>
                              <a:rPr lang="de-DE" sz="2400" i="1" dirty="0">
                                <a:latin typeface="Cambria Math" panose="02040503050406030204" pitchFamily="18" charset="0"/>
                              </a:rPr>
                            </m:ctrlPr>
                          </m:sSubPr>
                          <m:e>
                            <m:r>
                              <a:rPr lang="de-DE" sz="2400" i="1" dirty="0">
                                <a:latin typeface="Cambria Math" panose="02040503050406030204" pitchFamily="18" charset="0"/>
                              </a:rPr>
                              <m:t>𝑆</m:t>
                            </m:r>
                          </m:e>
                          <m:sub>
                            <m:r>
                              <a:rPr lang="de-DE" sz="2400" i="1" dirty="0">
                                <a:latin typeface="Cambria Math" panose="02040503050406030204" pitchFamily="18" charset="0"/>
                              </a:rPr>
                              <m:t>𝑛</m:t>
                            </m:r>
                          </m:sub>
                        </m:sSub>
                      </m:den>
                    </m:f>
                  </m:oMath>
                </a14:m>
                <a:r>
                  <a:rPr lang="de-DE" sz="2400" dirty="0"/>
                  <a:t> 	</a:t>
                </a:r>
                <a14:m>
                  <m:oMath xmlns:m="http://schemas.openxmlformats.org/officeDocument/2006/math">
                    <m:sSub>
                      <m:sSubPr>
                        <m:ctrlPr>
                          <a:rPr lang="de-DE" sz="2000" i="1" dirty="0">
                            <a:latin typeface="Cambria Math" panose="02040503050406030204" pitchFamily="18" charset="0"/>
                          </a:rPr>
                        </m:ctrlPr>
                      </m:sSubPr>
                      <m:e>
                        <m:r>
                          <a:rPr lang="de-DE" sz="2000" i="1" dirty="0">
                            <a:latin typeface="Cambria Math" panose="02040503050406030204" pitchFamily="18" charset="0"/>
                          </a:rPr>
                          <m:t>𝑥</m:t>
                        </m:r>
                      </m:e>
                      <m:sub>
                        <m:r>
                          <a:rPr lang="de-DE" sz="2000" i="1" dirty="0">
                            <a:latin typeface="Cambria Math" panose="02040503050406030204" pitchFamily="18" charset="0"/>
                          </a:rPr>
                          <m:t>1</m:t>
                        </m:r>
                      </m:sub>
                    </m:sSub>
                  </m:oMath>
                </a14:m>
                <a:r>
                  <a:rPr lang="de-DE" sz="2000"/>
                  <a:t>: Revenue the largest firm, </a:t>
                </a:r>
                <a14:m>
                  <m:oMath xmlns:m="http://schemas.openxmlformats.org/officeDocument/2006/math">
                    <m:sSub>
                      <m:sSubPr>
                        <m:ctrlPr>
                          <a:rPr lang="de-DE" sz="2000" i="1" dirty="0">
                            <a:latin typeface="Cambria Math" panose="02040503050406030204" pitchFamily="18" charset="0"/>
                          </a:rPr>
                        </m:ctrlPr>
                      </m:sSubPr>
                      <m:e>
                        <m:r>
                          <a:rPr lang="de-DE" sz="2000" i="1" dirty="0">
                            <a:latin typeface="Cambria Math" panose="02040503050406030204" pitchFamily="18" charset="0"/>
                          </a:rPr>
                          <m:t>𝑆</m:t>
                        </m:r>
                      </m:e>
                      <m:sub>
                        <m:r>
                          <a:rPr lang="de-DE" sz="2000" i="1" dirty="0">
                            <a:latin typeface="Cambria Math" panose="02040503050406030204" pitchFamily="18" charset="0"/>
                          </a:rPr>
                          <m:t>𝑛</m:t>
                        </m:r>
                      </m:sub>
                    </m:sSub>
                  </m:oMath>
                </a14:m>
                <a:r>
                  <a:rPr lang="de-DE" sz="2000"/>
                  <a:t>: Total revenue of the whole sector </a:t>
                </a:r>
                <a:r>
                  <a:rPr lang="de-DE" sz="2000" dirty="0"/>
                  <a:t>	</a:t>
                </a:r>
                <a:r>
                  <a:rPr lang="de-DE" sz="2000"/>
                  <a:t>	</a:t>
                </a:r>
              </a:p>
              <a:p>
                <a:endParaRPr lang="de-DE" sz="2400" dirty="0"/>
              </a:p>
              <a:p>
                <a14:m>
                  <m:oMath xmlns:m="http://schemas.openxmlformats.org/officeDocument/2006/math">
                    <m:r>
                      <m:rPr>
                        <m:nor/>
                      </m:rPr>
                      <a:rPr lang="de-DE" sz="2400" dirty="0"/>
                      <m:t>CR</m:t>
                    </m:r>
                    <m:r>
                      <m:rPr>
                        <m:nor/>
                      </m:rPr>
                      <a:rPr lang="de-DE" sz="2400" baseline="-25000" dirty="0"/>
                      <m:t>k</m:t>
                    </m:r>
                    <m:r>
                      <m:rPr>
                        <m:nor/>
                      </m:rPr>
                      <a:rPr lang="de-DE" sz="2400" dirty="0"/>
                      <m:t>=</m:t>
                    </m:r>
                    <m:f>
                      <m:fPr>
                        <m:ctrlPr>
                          <a:rPr lang="de-DE" sz="2400" i="1" dirty="0">
                            <a:latin typeface="Cambria Math" panose="02040503050406030204" pitchFamily="18" charset="0"/>
                          </a:rPr>
                        </m:ctrlPr>
                      </m:fPr>
                      <m:num>
                        <m:sSub>
                          <m:sSubPr>
                            <m:ctrlPr>
                              <a:rPr lang="de-DE" sz="2400" i="1" dirty="0">
                                <a:latin typeface="Cambria Math" panose="02040503050406030204" pitchFamily="18" charset="0"/>
                              </a:rPr>
                            </m:ctrlPr>
                          </m:sSubPr>
                          <m:e>
                            <m:nary>
                              <m:naryPr>
                                <m:chr m:val="∑"/>
                                <m:ctrlPr>
                                  <a:rPr lang="de-DE" sz="2400" i="1" dirty="0">
                                    <a:latin typeface="Cambria Math" panose="02040503050406030204" pitchFamily="18" charset="0"/>
                                  </a:rPr>
                                </m:ctrlPr>
                              </m:naryPr>
                              <m:sub>
                                <m:r>
                                  <a:rPr lang="de-DE" sz="2400" i="1" dirty="0">
                                    <a:latin typeface="Cambria Math" panose="02040503050406030204" pitchFamily="18" charset="0"/>
                                  </a:rPr>
                                  <m:t>𝑗</m:t>
                                </m:r>
                                <m:r>
                                  <a:rPr lang="de-DE" sz="2400" i="1" dirty="0">
                                    <a:latin typeface="Cambria Math" panose="02040503050406030204" pitchFamily="18" charset="0"/>
                                  </a:rPr>
                                  <m:t>=1</m:t>
                                </m:r>
                              </m:sub>
                              <m:sup>
                                <m:r>
                                  <a:rPr lang="de-DE" sz="2400" i="1" dirty="0">
                                    <a:latin typeface="Cambria Math" panose="02040503050406030204" pitchFamily="18" charset="0"/>
                                  </a:rPr>
                                  <m:t>𝑘</m:t>
                                </m:r>
                              </m:sup>
                              <m:e>
                                <m:r>
                                  <a:rPr lang="de-DE" sz="2400" b="0" i="1" dirty="0" smtClean="0">
                                    <a:latin typeface="Cambria Math" panose="02040503050406030204" pitchFamily="18" charset="0"/>
                                  </a:rPr>
                                  <m:t>𝑥</m:t>
                                </m:r>
                              </m:e>
                            </m:nary>
                          </m:e>
                          <m:sub>
                            <m:r>
                              <a:rPr lang="de-DE" sz="2400" b="0" i="1" dirty="0" smtClean="0">
                                <a:latin typeface="Cambria Math" panose="02040503050406030204" pitchFamily="18" charset="0"/>
                              </a:rPr>
                              <m:t>𝑗</m:t>
                            </m:r>
                          </m:sub>
                        </m:sSub>
                      </m:num>
                      <m:den>
                        <m:sSub>
                          <m:sSubPr>
                            <m:ctrlPr>
                              <a:rPr lang="de-DE" sz="2400" i="1" dirty="0">
                                <a:latin typeface="Cambria Math" panose="02040503050406030204" pitchFamily="18" charset="0"/>
                              </a:rPr>
                            </m:ctrlPr>
                          </m:sSubPr>
                          <m:e>
                            <m:r>
                              <a:rPr lang="de-DE" sz="2400" i="1" dirty="0">
                                <a:latin typeface="Cambria Math" panose="02040503050406030204" pitchFamily="18" charset="0"/>
                              </a:rPr>
                              <m:t>𝑆</m:t>
                            </m:r>
                          </m:e>
                          <m:sub>
                            <m:r>
                              <a:rPr lang="de-DE" sz="2400" i="1" dirty="0">
                                <a:latin typeface="Cambria Math" panose="02040503050406030204" pitchFamily="18" charset="0"/>
                              </a:rPr>
                              <m:t>𝑛</m:t>
                            </m:r>
                          </m:sub>
                        </m:sSub>
                        <m:r>
                          <a:rPr lang="de-DE" sz="2400" i="1" dirty="0">
                            <a:latin typeface="Cambria Math" panose="02040503050406030204" pitchFamily="18" charset="0"/>
                          </a:rPr>
                          <m:t> </m:t>
                        </m:r>
                      </m:den>
                    </m:f>
                    <m:r>
                      <a:rPr lang="de-DE" sz="2400" i="1" dirty="0">
                        <a:latin typeface="Cambria Math" panose="02040503050406030204" pitchFamily="18" charset="0"/>
                      </a:rPr>
                      <m:t> </m:t>
                    </m:r>
                  </m:oMath>
                </a14:m>
                <a:r>
                  <a:rPr lang="de-DE" sz="2400" dirty="0"/>
                  <a:t>	 k</a:t>
                </a:r>
                <a:r>
                  <a:rPr lang="de-DE" sz="2000"/>
                  <a:t>: Number of the k-th largest firms in the sector consisting of n 		     firms.</a:t>
                </a:r>
                <a:endParaRPr lang="de-DE" sz="2000" dirty="0"/>
              </a:p>
              <a:p>
                <a:endParaRPr lang="de-DE" dirty="0"/>
              </a:p>
            </p:txBody>
          </p:sp>
        </mc:Choice>
        <mc:Fallback xmlns="">
          <p:sp>
            <p:nvSpPr>
              <p:cNvPr id="5" name="Textfeld 4">
                <a:extLst>
                  <a:ext uri="{FF2B5EF4-FFF2-40B4-BE49-F238E27FC236}">
                    <a16:creationId xmlns:a16="http://schemas.microsoft.com/office/drawing/2014/main" id="{1CDE578F-CA43-4EAE-8AF2-1C6B9CC319C0}"/>
                  </a:ext>
                </a:extLst>
              </p:cNvPr>
              <p:cNvSpPr txBox="1">
                <a:spLocks noRot="1" noChangeAspect="1" noMove="1" noResize="1" noEditPoints="1" noAdjustHandles="1" noChangeArrowheads="1" noChangeShapeType="1" noTextEdit="1"/>
              </p:cNvSpPr>
              <p:nvPr/>
            </p:nvSpPr>
            <p:spPr>
              <a:xfrm>
                <a:off x="1524000" y="764704"/>
                <a:ext cx="9144000" cy="5976664"/>
              </a:xfrm>
              <a:prstGeom prst="rect">
                <a:avLst/>
              </a:prstGeom>
              <a:blipFill>
                <a:blip r:embed="rId2"/>
                <a:stretch>
                  <a:fillRect/>
                </a:stretch>
              </a:blipFill>
            </p:spPr>
            <p:txBody>
              <a:bodyPr/>
              <a:lstStyle/>
              <a:p>
                <a:r>
                  <a:rPr lang="de-DE">
                    <a:noFill/>
                  </a:rPr>
                  <a:t> </a:t>
                </a:r>
              </a:p>
            </p:txBody>
          </p:sp>
        </mc:Fallback>
      </mc:AlternateContent>
      <p:sp>
        <p:nvSpPr>
          <p:cNvPr id="2" name="Rechteck 1">
            <a:extLst>
              <a:ext uri="{FF2B5EF4-FFF2-40B4-BE49-F238E27FC236}">
                <a16:creationId xmlns:a16="http://schemas.microsoft.com/office/drawing/2014/main" id="{662723D1-4C8D-2017-B2BA-A1C9BFEB985D}"/>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2272249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dirty="0" err="1"/>
              <a:t>Herfindahl</a:t>
            </a:r>
            <a:r>
              <a:rPr lang="de-DE" sz="3200" dirty="0"/>
              <a:t>-Index</a:t>
            </a:r>
            <a:endParaRPr lang="de-DE" sz="3200" baseline="30000" dirty="0"/>
          </a:p>
        </p:txBody>
      </p:sp>
      <mc:AlternateContent xmlns:mc="http://schemas.openxmlformats.org/markup-compatibility/2006" xmlns:a14="http://schemas.microsoft.com/office/drawing/2010/main">
        <mc:Choice Requires="a14">
          <p:sp>
            <p:nvSpPr>
              <p:cNvPr id="5" name="Textfeld 4">
                <a:extLst>
                  <a:ext uri="{FF2B5EF4-FFF2-40B4-BE49-F238E27FC236}">
                    <a16:creationId xmlns:a16="http://schemas.microsoft.com/office/drawing/2014/main" id="{30855C1F-2545-4E14-B8FA-0582DFDB53CE}"/>
                  </a:ext>
                </a:extLst>
              </p:cNvPr>
              <p:cNvSpPr txBox="1"/>
              <p:nvPr/>
            </p:nvSpPr>
            <p:spPr>
              <a:xfrm>
                <a:off x="985520" y="764704"/>
                <a:ext cx="9144000" cy="5976664"/>
              </a:xfrm>
              <a:prstGeom prst="rect">
                <a:avLst/>
              </a:prstGeom>
              <a:noFill/>
            </p:spPr>
            <p:txBody>
              <a:bodyPr wrap="square" rtlCol="0">
                <a:noAutofit/>
              </a:bodyPr>
              <a:lstStyle/>
              <a:p>
                <a:r>
                  <a:rPr lang="de-DE" sz="2400" b="1" u="sng" dirty="0"/>
                  <a:t>Definition:</a:t>
                </a:r>
              </a:p>
              <a:p>
                <a:r>
                  <a:rPr lang="de-DE" sz="2400"/>
                  <a:t>The Herfindahl-Index is the sum of all squared market shares of competitors within a market:</a:t>
                </a:r>
                <a:endParaRPr lang="de-DE" sz="2400" dirty="0"/>
              </a:p>
              <a:p>
                <a:endParaRPr lang="de-DE" sz="2400" dirty="0"/>
              </a:p>
              <a:p>
                <a:pPr/>
                <a14:m>
                  <m:oMathPara xmlns:m="http://schemas.openxmlformats.org/officeDocument/2006/math">
                    <m:oMathParaPr>
                      <m:jc m:val="centerGroup"/>
                    </m:oMathParaPr>
                    <m:oMath xmlns:m="http://schemas.openxmlformats.org/officeDocument/2006/math">
                      <m:r>
                        <m:rPr>
                          <m:nor/>
                        </m:rPr>
                        <a:rPr lang="de-DE" sz="2400" dirty="0">
                          <a:latin typeface="Cambria Math" panose="02040503050406030204" pitchFamily="18" charset="0"/>
                        </a:rPr>
                        <m:t>HI</m:t>
                      </m:r>
                      <m:r>
                        <m:rPr>
                          <m:nor/>
                        </m:rPr>
                        <a:rPr lang="de-DE" sz="2400" dirty="0">
                          <a:latin typeface="Cambria Math" panose="02040503050406030204" pitchFamily="18" charset="0"/>
                        </a:rPr>
                        <m:t>:=</m:t>
                      </m:r>
                      <m:nary>
                        <m:naryPr>
                          <m:chr m:val="∑"/>
                          <m:ctrlPr>
                            <a:rPr lang="de-DE" sz="2400" i="1" dirty="0">
                              <a:latin typeface="Cambria Math" panose="02040503050406030204" pitchFamily="18" charset="0"/>
                            </a:rPr>
                          </m:ctrlPr>
                        </m:naryPr>
                        <m:sub>
                          <m:r>
                            <a:rPr lang="de-DE" sz="2400" i="1" dirty="0">
                              <a:latin typeface="Cambria Math" panose="02040503050406030204" pitchFamily="18" charset="0"/>
                            </a:rPr>
                            <m:t>𝑖</m:t>
                          </m:r>
                          <m:r>
                            <a:rPr lang="de-DE" sz="2400" i="1" dirty="0">
                              <a:latin typeface="Cambria Math" panose="02040503050406030204" pitchFamily="18" charset="0"/>
                            </a:rPr>
                            <m:t>=1</m:t>
                          </m:r>
                        </m:sub>
                        <m:sup>
                          <m:r>
                            <a:rPr lang="de-DE" sz="2400" i="1" dirty="0">
                              <a:latin typeface="Cambria Math" panose="02040503050406030204" pitchFamily="18" charset="0"/>
                            </a:rPr>
                            <m:t>𝑛</m:t>
                          </m:r>
                        </m:sup>
                        <m:e>
                          <m:sSubSup>
                            <m:sSubSupPr>
                              <m:ctrlPr>
                                <a:rPr lang="de-DE" sz="2400" i="1" dirty="0">
                                  <a:latin typeface="Cambria Math" panose="02040503050406030204" pitchFamily="18" charset="0"/>
                                </a:rPr>
                              </m:ctrlPr>
                            </m:sSubSupPr>
                            <m:e>
                              <m:r>
                                <a:rPr lang="de-DE" sz="2400" i="1" dirty="0">
                                  <a:latin typeface="Cambria Math" panose="02040503050406030204" pitchFamily="18" charset="0"/>
                                </a:rPr>
                                <m:t>𝑎</m:t>
                              </m:r>
                            </m:e>
                            <m:sub>
                              <m:r>
                                <a:rPr lang="de-DE" sz="2400" i="1" dirty="0">
                                  <a:latin typeface="Cambria Math" panose="02040503050406030204" pitchFamily="18" charset="0"/>
                                </a:rPr>
                                <m:t>𝑖</m:t>
                              </m:r>
                            </m:sub>
                            <m:sup>
                              <m:r>
                                <a:rPr lang="de-DE" sz="2400" i="1" dirty="0">
                                  <a:latin typeface="Cambria Math" panose="02040503050406030204" pitchFamily="18" charset="0"/>
                                </a:rPr>
                                <m:t>2</m:t>
                              </m:r>
                            </m:sup>
                          </m:sSubSup>
                        </m:e>
                      </m:nary>
                    </m:oMath>
                  </m:oMathPara>
                </a14:m>
                <a:endParaRPr lang="de-DE" sz="2400" dirty="0"/>
              </a:p>
              <a:p>
                <a:endParaRPr lang="de-DE" sz="2400" dirty="0"/>
              </a:p>
              <a:p>
                <a:r>
                  <a:rPr lang="de-DE" sz="2400"/>
                  <a:t>with</a:t>
                </a:r>
                <a:r>
                  <a:rPr lang="de-DE" sz="2400" dirty="0"/>
                  <a:t>	</a:t>
                </a:r>
                <a14:m>
                  <m:oMath xmlns:m="http://schemas.openxmlformats.org/officeDocument/2006/math">
                    <m:sSub>
                      <m:sSubPr>
                        <m:ctrlPr>
                          <a:rPr lang="de-DE" sz="2400" i="1" dirty="0">
                            <a:latin typeface="Cambria Math" panose="02040503050406030204" pitchFamily="18" charset="0"/>
                          </a:rPr>
                        </m:ctrlPr>
                      </m:sSubPr>
                      <m:e>
                        <m:r>
                          <a:rPr lang="de-DE" sz="2400" i="1" dirty="0">
                            <a:latin typeface="Cambria Math" panose="02040503050406030204" pitchFamily="18" charset="0"/>
                          </a:rPr>
                          <m:t>𝑎</m:t>
                        </m:r>
                      </m:e>
                      <m:sub>
                        <m:r>
                          <a:rPr lang="de-DE" sz="2400" i="1" dirty="0">
                            <a:latin typeface="Cambria Math" panose="02040503050406030204" pitchFamily="18" charset="0"/>
                          </a:rPr>
                          <m:t>𝑖</m:t>
                        </m:r>
                      </m:sub>
                    </m:sSub>
                    <m:r>
                      <m:rPr>
                        <m:nor/>
                      </m:rPr>
                      <a:rPr lang="de-DE" sz="2400" dirty="0">
                        <a:latin typeface="Cambria Math" panose="02040503050406030204" pitchFamily="18" charset="0"/>
                      </a:rPr>
                      <m:t>:</m:t>
                    </m:r>
                    <m:r>
                      <m:rPr>
                        <m:nor/>
                      </m:rPr>
                      <a:rPr lang="de-DE" sz="2400" dirty="0"/>
                      <m:t>=</m:t>
                    </m:r>
                    <m:f>
                      <m:fPr>
                        <m:ctrlPr>
                          <a:rPr lang="de-DE" sz="2400" i="1" dirty="0">
                            <a:latin typeface="Cambria Math" panose="02040503050406030204" pitchFamily="18" charset="0"/>
                          </a:rPr>
                        </m:ctrlPr>
                      </m:fPr>
                      <m:num>
                        <m:sSub>
                          <m:sSubPr>
                            <m:ctrlPr>
                              <a:rPr lang="de-DE" sz="2400" i="1" dirty="0">
                                <a:latin typeface="Cambria Math" panose="02040503050406030204" pitchFamily="18" charset="0"/>
                              </a:rPr>
                            </m:ctrlPr>
                          </m:sSubPr>
                          <m:e>
                            <m:r>
                              <a:rPr lang="de-DE" sz="2400" i="1" dirty="0">
                                <a:latin typeface="Cambria Math" panose="02040503050406030204" pitchFamily="18" charset="0"/>
                              </a:rPr>
                              <m:t>𝑥</m:t>
                            </m:r>
                          </m:e>
                          <m:sub>
                            <m:r>
                              <a:rPr lang="de-DE" sz="2400" i="1" dirty="0">
                                <a:latin typeface="Cambria Math" panose="02040503050406030204" pitchFamily="18" charset="0"/>
                              </a:rPr>
                              <m:t>𝑖</m:t>
                            </m:r>
                          </m:sub>
                        </m:sSub>
                      </m:num>
                      <m:den>
                        <m:nary>
                          <m:naryPr>
                            <m:chr m:val="∑"/>
                            <m:ctrlPr>
                              <a:rPr lang="de-DE" sz="2400" i="1" dirty="0">
                                <a:latin typeface="Cambria Math" panose="02040503050406030204" pitchFamily="18" charset="0"/>
                              </a:rPr>
                            </m:ctrlPr>
                          </m:naryPr>
                          <m:sub>
                            <m:r>
                              <a:rPr lang="de-DE" sz="2400" i="1" dirty="0">
                                <a:latin typeface="Cambria Math" panose="02040503050406030204" pitchFamily="18" charset="0"/>
                              </a:rPr>
                              <m:t>𝑗</m:t>
                            </m:r>
                            <m:r>
                              <a:rPr lang="de-DE" sz="2400" i="1" dirty="0">
                                <a:latin typeface="Cambria Math" panose="02040503050406030204" pitchFamily="18" charset="0"/>
                              </a:rPr>
                              <m:t>=1</m:t>
                            </m:r>
                          </m:sub>
                          <m:sup>
                            <m:r>
                              <a:rPr lang="de-DE" sz="2400" i="1" dirty="0">
                                <a:latin typeface="Cambria Math" panose="02040503050406030204" pitchFamily="18" charset="0"/>
                              </a:rPr>
                              <m:t>𝑛</m:t>
                            </m:r>
                          </m:sup>
                          <m:e>
                            <m:sSub>
                              <m:sSubPr>
                                <m:ctrlPr>
                                  <a:rPr lang="de-DE" sz="2400" i="1" dirty="0">
                                    <a:latin typeface="Cambria Math" panose="02040503050406030204" pitchFamily="18" charset="0"/>
                                  </a:rPr>
                                </m:ctrlPr>
                              </m:sSubPr>
                              <m:e>
                                <m:r>
                                  <a:rPr lang="de-DE" sz="2400" i="1" dirty="0">
                                    <a:latin typeface="Cambria Math" panose="02040503050406030204" pitchFamily="18" charset="0"/>
                                  </a:rPr>
                                  <m:t>𝑥</m:t>
                                </m:r>
                              </m:e>
                              <m:sub>
                                <m:r>
                                  <a:rPr lang="de-DE" sz="2400" b="0" i="1" dirty="0" smtClean="0">
                                    <a:latin typeface="Cambria Math" panose="02040503050406030204" pitchFamily="18" charset="0"/>
                                  </a:rPr>
                                  <m:t>𝑗</m:t>
                                </m:r>
                              </m:sub>
                            </m:sSub>
                          </m:e>
                        </m:nary>
                      </m:den>
                    </m:f>
                  </m:oMath>
                </a14:m>
                <a:r>
                  <a:rPr lang="de-DE" sz="2400" dirty="0"/>
                  <a:t> </a:t>
                </a:r>
                <a:r>
                  <a:rPr lang="de-DE" sz="2400"/>
                  <a:t>	Market share of the i-th firm within a market with 			n firms</a:t>
                </a:r>
              </a:p>
              <a:p>
                <a:endParaRPr lang="de-DE" sz="2400" dirty="0"/>
              </a:p>
              <a:p>
                <a:pPr algn="ctr"/>
                <a:r>
                  <a:rPr lang="de-DE" sz="2400" b="1"/>
                  <a:t>HI lies within 1</a:t>
                </a:r>
                <a:r>
                  <a:rPr lang="de-DE" sz="2400" b="1" dirty="0"/>
                  <a:t>/</a:t>
                </a:r>
                <a:r>
                  <a:rPr lang="de-DE" sz="2400" b="1"/>
                  <a:t>n and </a:t>
                </a:r>
                <a:r>
                  <a:rPr lang="de-DE" sz="2400" b="1" dirty="0"/>
                  <a:t>1</a:t>
                </a:r>
              </a:p>
              <a:p>
                <a:endParaRPr lang="de-DE" sz="2400" dirty="0"/>
              </a:p>
              <a:p>
                <a:r>
                  <a:rPr lang="de-DE" sz="2400" dirty="0"/>
                  <a:t>HI=1 → Monopol	HI=1/n </a:t>
                </a:r>
                <a:r>
                  <a:rPr lang="de-DE" sz="2400"/>
                  <a:t>→ perfect competition:</a:t>
                </a:r>
              </a:p>
              <a:p>
                <a:r>
                  <a:rPr lang="de-DE" sz="2400"/>
                  <a:t>			All firms have the same market share</a:t>
                </a:r>
                <a:endParaRPr lang="de-DE" sz="2400" dirty="0"/>
              </a:p>
              <a:p>
                <a:endParaRPr lang="de-DE" sz="2400" dirty="0"/>
              </a:p>
              <a:p>
                <a:endParaRPr lang="de-DE" sz="2400" dirty="0"/>
              </a:p>
            </p:txBody>
          </p:sp>
        </mc:Choice>
        <mc:Fallback xmlns="">
          <p:sp>
            <p:nvSpPr>
              <p:cNvPr id="5" name="Textfeld 4">
                <a:extLst>
                  <a:ext uri="{FF2B5EF4-FFF2-40B4-BE49-F238E27FC236}">
                    <a16:creationId xmlns:a16="http://schemas.microsoft.com/office/drawing/2014/main" id="{30855C1F-2545-4E14-B8FA-0582DFDB53CE}"/>
                  </a:ext>
                </a:extLst>
              </p:cNvPr>
              <p:cNvSpPr txBox="1">
                <a:spLocks noRot="1" noChangeAspect="1" noMove="1" noResize="1" noEditPoints="1" noAdjustHandles="1" noChangeArrowheads="1" noChangeShapeType="1" noTextEdit="1"/>
              </p:cNvSpPr>
              <p:nvPr/>
            </p:nvSpPr>
            <p:spPr>
              <a:xfrm>
                <a:off x="985520" y="764704"/>
                <a:ext cx="9144000" cy="5976664"/>
              </a:xfrm>
              <a:prstGeom prst="rect">
                <a:avLst/>
              </a:prstGeom>
              <a:blipFill>
                <a:blip r:embed="rId2"/>
                <a:stretch>
                  <a:fillRect l="-1067" t="-815" r="-333"/>
                </a:stretch>
              </a:blipFill>
            </p:spPr>
            <p:txBody>
              <a:bodyPr/>
              <a:lstStyle/>
              <a:p>
                <a:r>
                  <a:rPr lang="de-DE">
                    <a:noFill/>
                  </a:rPr>
                  <a:t> </a:t>
                </a:r>
              </a:p>
            </p:txBody>
          </p:sp>
        </mc:Fallback>
      </mc:AlternateContent>
      <p:sp>
        <p:nvSpPr>
          <p:cNvPr id="2" name="Rechteck 1">
            <a:extLst>
              <a:ext uri="{FF2B5EF4-FFF2-40B4-BE49-F238E27FC236}">
                <a16:creationId xmlns:a16="http://schemas.microsoft.com/office/drawing/2014/main" id="{3F526364-D56F-DFF5-28ED-D86C30412B0A}"/>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777326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1256472" y="116632"/>
            <a:ext cx="8856984" cy="648072"/>
          </a:xfrm>
          <a:prstGeom prst="rect">
            <a:avLst/>
          </a:prstGeom>
          <a:noFill/>
        </p:spPr>
        <p:txBody>
          <a:bodyPr wrap="square" rtlCol="0">
            <a:noAutofit/>
          </a:bodyPr>
          <a:lstStyle/>
          <a:p>
            <a:pPr algn="ctr"/>
            <a:r>
              <a:rPr lang="de-DE" sz="3200"/>
              <a:t>Application of the </a:t>
            </a:r>
            <a:r>
              <a:rPr lang="de-DE" sz="3200" dirty="0" err="1"/>
              <a:t>Herfindahl</a:t>
            </a:r>
            <a:r>
              <a:rPr lang="de-DE" sz="3200" dirty="0"/>
              <a:t>-Index</a:t>
            </a:r>
            <a:endParaRPr lang="de-DE" sz="3200" baseline="30000" dirty="0"/>
          </a:p>
        </p:txBody>
      </p:sp>
      <p:sp>
        <p:nvSpPr>
          <p:cNvPr id="5" name="Textfeld 4">
            <a:extLst>
              <a:ext uri="{FF2B5EF4-FFF2-40B4-BE49-F238E27FC236}">
                <a16:creationId xmlns:a16="http://schemas.microsoft.com/office/drawing/2014/main" id="{30855C1F-2545-4E14-B8FA-0582DFDB53CE}"/>
              </a:ext>
            </a:extLst>
          </p:cNvPr>
          <p:cNvSpPr txBox="1"/>
          <p:nvPr/>
        </p:nvSpPr>
        <p:spPr>
          <a:xfrm>
            <a:off x="0" y="642784"/>
            <a:ext cx="9144000" cy="5976664"/>
          </a:xfrm>
          <a:prstGeom prst="rect">
            <a:avLst/>
          </a:prstGeom>
          <a:noFill/>
        </p:spPr>
        <p:txBody>
          <a:bodyPr wrap="square" rtlCol="0">
            <a:noAutofit/>
          </a:bodyPr>
          <a:lstStyle/>
          <a:p>
            <a:pPr marL="342900" indent="-342900">
              <a:buFont typeface="Arial" panose="020B0604020202020204" pitchFamily="34" charset="0"/>
              <a:buChar char="•"/>
            </a:pPr>
            <a:r>
              <a:rPr lang="de-DE" sz="2400" b="1"/>
              <a:t>Economics:</a:t>
            </a:r>
          </a:p>
          <a:p>
            <a:pPr marL="800100" lvl="1" indent="-342900">
              <a:buFont typeface="Arial" panose="020B0604020202020204" pitchFamily="34" charset="0"/>
              <a:buChar char="•"/>
            </a:pPr>
            <a:r>
              <a:rPr lang="de-DE" sz="2400"/>
              <a:t>Herfindahl-Index is applied by a Antitrust authorities, in order to evaluate how M&amp;A affects the market concentration.</a:t>
            </a:r>
          </a:p>
          <a:p>
            <a:pPr marL="800100" lvl="1" indent="-342900">
              <a:buFont typeface="Arial" panose="020B0604020202020204" pitchFamily="34" charset="0"/>
              <a:buChar char="•"/>
            </a:pPr>
            <a:r>
              <a:rPr lang="de-DE" sz="2400"/>
              <a:t>Under Cournot-competition of n-firms, the Herfindahl-index is equal to the demand elasticity times weighted average of profit margins of the firms in the market (Excercise)</a:t>
            </a:r>
          </a:p>
          <a:p>
            <a:endParaRPr lang="de-DE" sz="2400" dirty="0"/>
          </a:p>
          <a:p>
            <a:pPr marL="342900" indent="-342900">
              <a:buFont typeface="Arial" panose="020B0604020202020204" pitchFamily="34" charset="0"/>
              <a:buChar char="•"/>
            </a:pPr>
            <a:r>
              <a:rPr lang="de-DE" sz="2400" b="1"/>
              <a:t>Market Research:</a:t>
            </a:r>
          </a:p>
          <a:p>
            <a:pPr marL="800100" lvl="1" indent="-342900">
              <a:buFont typeface="Arial" panose="020B0604020202020204" pitchFamily="34" charset="0"/>
              <a:buChar char="•"/>
            </a:pPr>
            <a:r>
              <a:rPr lang="de-DE" sz="2400"/>
              <a:t>The Herfindahl-Index can be interpreted as a measure for customer loyality</a:t>
            </a:r>
            <a:endParaRPr lang="de-DE" sz="2400" dirty="0"/>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r>
              <a:rPr lang="de-DE" sz="2400" b="1"/>
              <a:t>Politics:</a:t>
            </a:r>
          </a:p>
          <a:p>
            <a:pPr marL="800100" lvl="1" indent="-342900">
              <a:buFont typeface="Arial" panose="020B0604020202020204" pitchFamily="34" charset="0"/>
              <a:buChar char="•"/>
            </a:pPr>
            <a:r>
              <a:rPr lang="de-DE" sz="2400"/>
              <a:t>The Herfindahl-Index represents the fragmentation of a party system, especially the inverse is called, the effective number of parties.</a:t>
            </a:r>
            <a:endParaRPr lang="de-DE" sz="2400" dirty="0"/>
          </a:p>
          <a:p>
            <a:endParaRPr lang="de-DE" sz="2400" dirty="0"/>
          </a:p>
        </p:txBody>
      </p:sp>
      <p:sp>
        <p:nvSpPr>
          <p:cNvPr id="2" name="Rechteck 1">
            <a:extLst>
              <a:ext uri="{FF2B5EF4-FFF2-40B4-BE49-F238E27FC236}">
                <a16:creationId xmlns:a16="http://schemas.microsoft.com/office/drawing/2014/main" id="{9C0DB1F5-02D9-826C-1246-31F2BBE7A2AC}"/>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1175595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1703512" y="25192"/>
            <a:ext cx="8856984" cy="648072"/>
          </a:xfrm>
          <a:prstGeom prst="rect">
            <a:avLst/>
          </a:prstGeom>
          <a:noFill/>
        </p:spPr>
        <p:txBody>
          <a:bodyPr wrap="square" rtlCol="0">
            <a:noAutofit/>
          </a:bodyPr>
          <a:lstStyle/>
          <a:p>
            <a:pPr algn="ctr"/>
            <a:r>
              <a:rPr lang="de-DE" sz="3200"/>
              <a:t>Theil-Index</a:t>
            </a:r>
            <a:endParaRPr lang="de-DE" sz="3200" baseline="30000" dirty="0"/>
          </a:p>
        </p:txBody>
      </p:sp>
      <mc:AlternateContent xmlns:mc="http://schemas.openxmlformats.org/markup-compatibility/2006" xmlns:a14="http://schemas.microsoft.com/office/drawing/2010/main">
        <mc:Choice Requires="a14">
          <p:sp>
            <p:nvSpPr>
              <p:cNvPr id="2" name="Textfeld 1">
                <a:extLst>
                  <a:ext uri="{FF2B5EF4-FFF2-40B4-BE49-F238E27FC236}">
                    <a16:creationId xmlns:a16="http://schemas.microsoft.com/office/drawing/2014/main" id="{54E5488A-6F51-8AC1-4E84-B948AC93612D}"/>
                  </a:ext>
                </a:extLst>
              </p:cNvPr>
              <p:cNvSpPr txBox="1"/>
              <p:nvPr/>
            </p:nvSpPr>
            <p:spPr>
              <a:xfrm>
                <a:off x="0" y="477715"/>
                <a:ext cx="12192000" cy="3118925"/>
              </a:xfrm>
              <a:prstGeom prst="rect">
                <a:avLst/>
              </a:prstGeom>
              <a:noFill/>
            </p:spPr>
            <p:txBody>
              <a:bodyPr wrap="square" rtlCol="0">
                <a:noAutofit/>
              </a:bodyPr>
              <a:lstStyle/>
              <a:p>
                <a:endParaRPr lang="de-DE" sz="2400" dirty="0"/>
              </a:p>
              <a:p>
                <a:pPr algn="ctr"/>
                <a14:m>
                  <m:oMath xmlns:m="http://schemas.openxmlformats.org/officeDocument/2006/math">
                    <m:r>
                      <m:rPr>
                        <m:sty m:val="p"/>
                      </m:rPr>
                      <a:rPr lang="de-DE" sz="2400" i="1">
                        <a:latin typeface="Cambria Math" panose="02040503050406030204" pitchFamily="18" charset="0"/>
                        <a:ea typeface="Cambria Math" panose="02040503050406030204" pitchFamily="18" charset="0"/>
                      </a:rPr>
                      <m:t>T</m:t>
                    </m:r>
                    <m:r>
                      <a:rPr lang="de-DE" sz="2400" i="1">
                        <a:latin typeface="Cambria Math" panose="02040503050406030204" pitchFamily="18" charset="0"/>
                      </a:rPr>
                      <m:t>=</m:t>
                    </m:r>
                    <m:f>
                      <m:fPr>
                        <m:ctrlPr>
                          <a:rPr lang="de-DE" sz="2400" i="1" dirty="0">
                            <a:latin typeface="Cambria Math" panose="02040503050406030204" pitchFamily="18" charset="0"/>
                          </a:rPr>
                        </m:ctrlPr>
                      </m:fPr>
                      <m:num>
                        <m:r>
                          <a:rPr lang="de-DE" sz="2400" i="1" dirty="0">
                            <a:latin typeface="Cambria Math" panose="02040503050406030204" pitchFamily="18" charset="0"/>
                          </a:rPr>
                          <m:t>1</m:t>
                        </m:r>
                      </m:num>
                      <m:den>
                        <m:r>
                          <a:rPr lang="de-DE" sz="2400" b="0" i="1" dirty="0" smtClean="0">
                            <a:latin typeface="Cambria Math" panose="02040503050406030204" pitchFamily="18" charset="0"/>
                          </a:rPr>
                          <m:t>𝑁</m:t>
                        </m:r>
                      </m:den>
                    </m:f>
                    <m:nary>
                      <m:naryPr>
                        <m:chr m:val="∑"/>
                        <m:ctrlPr>
                          <a:rPr lang="pt-BR" sz="2400" i="1" dirty="0">
                            <a:latin typeface="Cambria Math" panose="02040503050406030204" pitchFamily="18" charset="0"/>
                          </a:rPr>
                        </m:ctrlPr>
                      </m:naryPr>
                      <m:sub>
                        <m:r>
                          <m:rPr>
                            <m:brk m:alnAt="23"/>
                          </m:rPr>
                          <a:rPr lang="de-DE" sz="2400" i="1" dirty="0">
                            <a:latin typeface="Cambria Math" panose="02040503050406030204" pitchFamily="18" charset="0"/>
                          </a:rPr>
                          <m:t>𝑖</m:t>
                        </m:r>
                        <m:r>
                          <a:rPr lang="pt-BR" sz="2400" i="1" dirty="0">
                            <a:latin typeface="Cambria Math" panose="02040503050406030204" pitchFamily="18" charset="0"/>
                          </a:rPr>
                          <m:t>=</m:t>
                        </m:r>
                        <m:r>
                          <a:rPr lang="de-DE" sz="2400" i="1" dirty="0">
                            <a:latin typeface="Cambria Math" panose="02040503050406030204" pitchFamily="18" charset="0"/>
                          </a:rPr>
                          <m:t>1</m:t>
                        </m:r>
                      </m:sub>
                      <m:sup>
                        <m:r>
                          <a:rPr lang="de-DE" sz="2400" b="0" i="1" dirty="0" smtClean="0">
                            <a:latin typeface="Cambria Math" panose="02040503050406030204" pitchFamily="18" charset="0"/>
                          </a:rPr>
                          <m:t>𝑁</m:t>
                        </m:r>
                      </m:sup>
                      <m:e>
                        <m:f>
                          <m:fPr>
                            <m:ctrlPr>
                              <a:rPr lang="pt-BR" sz="2400" i="1" dirty="0" smtClean="0">
                                <a:latin typeface="Cambria Math" panose="02040503050406030204" pitchFamily="18" charset="0"/>
                              </a:rPr>
                            </m:ctrlPr>
                          </m:fPr>
                          <m:num>
                            <m:sSub>
                              <m:sSubPr>
                                <m:ctrlPr>
                                  <a:rPr lang="pt-BR" sz="2400" i="1" dirty="0" smtClean="0">
                                    <a:latin typeface="Cambria Math" panose="02040503050406030204" pitchFamily="18" charset="0"/>
                                  </a:rPr>
                                </m:ctrlPr>
                              </m:sSubPr>
                              <m:e>
                                <m:r>
                                  <a:rPr lang="de-DE" sz="2400" b="0" i="1" dirty="0" smtClean="0">
                                    <a:latin typeface="Cambria Math" panose="02040503050406030204" pitchFamily="18" charset="0"/>
                                  </a:rPr>
                                  <m:t>𝑥</m:t>
                                </m:r>
                              </m:e>
                              <m:sub>
                                <m:r>
                                  <a:rPr lang="de-DE" sz="2400" b="0" i="1" dirty="0" smtClean="0">
                                    <a:latin typeface="Cambria Math" panose="02040503050406030204" pitchFamily="18" charset="0"/>
                                  </a:rPr>
                                  <m:t>𝑖</m:t>
                                </m:r>
                              </m:sub>
                            </m:sSub>
                          </m:num>
                          <m:den>
                            <m:r>
                              <a:rPr lang="de-DE" sz="2400" b="0" i="1" smtClean="0">
                                <a:latin typeface="Cambria Math" panose="02040503050406030204" pitchFamily="18" charset="0"/>
                                <a:ea typeface="Cambria Math" panose="02040503050406030204" pitchFamily="18" charset="0"/>
                              </a:rPr>
                              <m:t>𝜇</m:t>
                            </m:r>
                          </m:den>
                        </m:f>
                        <m:r>
                          <m:rPr>
                            <m:sty m:val="p"/>
                          </m:rPr>
                          <a:rPr lang="de-DE" sz="2400" b="0" i="0" smtClean="0">
                            <a:latin typeface="Cambria Math" panose="02040503050406030204" pitchFamily="18" charset="0"/>
                            <a:ea typeface="Cambria Math" panose="02040503050406030204" pitchFamily="18" charset="0"/>
                          </a:rPr>
                          <m:t>ln</m:t>
                        </m:r>
                        <m:r>
                          <a:rPr lang="de-DE" sz="2400" b="0" i="1" smtClean="0">
                            <a:latin typeface="Cambria Math" panose="02040503050406030204" pitchFamily="18" charset="0"/>
                            <a:ea typeface="Cambria Math" panose="02040503050406030204" pitchFamily="18" charset="0"/>
                          </a:rPr>
                          <m:t>⁡(</m:t>
                        </m:r>
                        <m:f>
                          <m:fPr>
                            <m:ctrlPr>
                              <a:rPr lang="pt-BR" sz="2400" i="1" dirty="0">
                                <a:latin typeface="Cambria Math" panose="02040503050406030204" pitchFamily="18" charset="0"/>
                              </a:rPr>
                            </m:ctrlPr>
                          </m:fPr>
                          <m:num>
                            <m:sSub>
                              <m:sSubPr>
                                <m:ctrlPr>
                                  <a:rPr lang="pt-BR" sz="2400" i="1" dirty="0">
                                    <a:latin typeface="Cambria Math" panose="02040503050406030204" pitchFamily="18" charset="0"/>
                                  </a:rPr>
                                </m:ctrlPr>
                              </m:sSubPr>
                              <m:e>
                                <m:r>
                                  <a:rPr lang="de-DE" sz="2400" i="1" dirty="0">
                                    <a:latin typeface="Cambria Math" panose="02040503050406030204" pitchFamily="18" charset="0"/>
                                  </a:rPr>
                                  <m:t>𝑥</m:t>
                                </m:r>
                              </m:e>
                              <m:sub>
                                <m:r>
                                  <a:rPr lang="de-DE" sz="2400" i="1" dirty="0">
                                    <a:latin typeface="Cambria Math" panose="02040503050406030204" pitchFamily="18" charset="0"/>
                                  </a:rPr>
                                  <m:t>𝑖</m:t>
                                </m:r>
                              </m:sub>
                            </m:sSub>
                          </m:num>
                          <m:den>
                            <m:r>
                              <a:rPr lang="de-DE" sz="2400" i="1">
                                <a:latin typeface="Cambria Math" panose="02040503050406030204" pitchFamily="18" charset="0"/>
                                <a:ea typeface="Cambria Math" panose="02040503050406030204" pitchFamily="18" charset="0"/>
                              </a:rPr>
                              <m:t>𝜇</m:t>
                            </m:r>
                          </m:den>
                        </m:f>
                        <m:r>
                          <a:rPr lang="de-DE" sz="2400" b="0" i="1" smtClean="0">
                            <a:latin typeface="Cambria Math" panose="02040503050406030204" pitchFamily="18" charset="0"/>
                            <a:ea typeface="Cambria Math" panose="02040503050406030204" pitchFamily="18" charset="0"/>
                          </a:rPr>
                          <m:t>)</m:t>
                        </m:r>
                      </m:e>
                    </m:nary>
                  </m:oMath>
                </a14:m>
                <a:r>
                  <a:rPr lang="de-DE" sz="2400"/>
                  <a:t>	with </a:t>
                </a:r>
                <a14:m>
                  <m:oMath xmlns:m="http://schemas.openxmlformats.org/officeDocument/2006/math">
                    <m:r>
                      <a:rPr lang="de-DE" sz="2400" i="1">
                        <a:latin typeface="Cambria Math" panose="02040503050406030204" pitchFamily="18" charset="0"/>
                        <a:ea typeface="Cambria Math" panose="02040503050406030204" pitchFamily="18" charset="0"/>
                      </a:rPr>
                      <m:t>𝜇</m:t>
                    </m:r>
                    <m:r>
                      <a:rPr lang="de-DE" sz="2400" i="1">
                        <a:latin typeface="Cambria Math" panose="02040503050406030204" pitchFamily="18" charset="0"/>
                      </a:rPr>
                      <m:t>=</m:t>
                    </m:r>
                    <m:f>
                      <m:fPr>
                        <m:ctrlPr>
                          <a:rPr lang="de-DE" sz="2400" i="1" dirty="0">
                            <a:latin typeface="Cambria Math" panose="02040503050406030204" pitchFamily="18" charset="0"/>
                          </a:rPr>
                        </m:ctrlPr>
                      </m:fPr>
                      <m:num>
                        <m:r>
                          <a:rPr lang="de-DE" sz="2400" i="1" dirty="0">
                            <a:latin typeface="Cambria Math" panose="02040503050406030204" pitchFamily="18" charset="0"/>
                          </a:rPr>
                          <m:t>1</m:t>
                        </m:r>
                      </m:num>
                      <m:den>
                        <m:r>
                          <a:rPr lang="de-DE" sz="2400" i="1" dirty="0">
                            <a:latin typeface="Cambria Math" panose="02040503050406030204" pitchFamily="18" charset="0"/>
                          </a:rPr>
                          <m:t>𝑁</m:t>
                        </m:r>
                      </m:den>
                    </m:f>
                    <m:nary>
                      <m:naryPr>
                        <m:chr m:val="∑"/>
                        <m:ctrlPr>
                          <a:rPr lang="pt-BR" sz="2400" i="1" dirty="0">
                            <a:latin typeface="Cambria Math" panose="02040503050406030204" pitchFamily="18" charset="0"/>
                          </a:rPr>
                        </m:ctrlPr>
                      </m:naryPr>
                      <m:sub>
                        <m:r>
                          <m:rPr>
                            <m:brk m:alnAt="23"/>
                          </m:rPr>
                          <a:rPr lang="de-DE" sz="2400" i="1" dirty="0">
                            <a:latin typeface="Cambria Math" panose="02040503050406030204" pitchFamily="18" charset="0"/>
                          </a:rPr>
                          <m:t>𝑖</m:t>
                        </m:r>
                        <m:r>
                          <a:rPr lang="pt-BR" sz="2400" i="1" dirty="0">
                            <a:latin typeface="Cambria Math" panose="02040503050406030204" pitchFamily="18" charset="0"/>
                          </a:rPr>
                          <m:t>=</m:t>
                        </m:r>
                        <m:r>
                          <a:rPr lang="de-DE" sz="2400" i="1" dirty="0">
                            <a:latin typeface="Cambria Math" panose="02040503050406030204" pitchFamily="18" charset="0"/>
                          </a:rPr>
                          <m:t>1</m:t>
                        </m:r>
                      </m:sub>
                      <m:sup>
                        <m:r>
                          <a:rPr lang="de-DE" sz="2400" i="1" dirty="0">
                            <a:latin typeface="Cambria Math" panose="02040503050406030204" pitchFamily="18" charset="0"/>
                          </a:rPr>
                          <m:t>𝑁</m:t>
                        </m:r>
                      </m:sup>
                      <m:e>
                        <m:sSub>
                          <m:sSubPr>
                            <m:ctrlPr>
                              <a:rPr lang="pt-BR" sz="2400" i="1" dirty="0">
                                <a:latin typeface="Cambria Math" panose="02040503050406030204" pitchFamily="18" charset="0"/>
                              </a:rPr>
                            </m:ctrlPr>
                          </m:sSubPr>
                          <m:e>
                            <m:r>
                              <a:rPr lang="de-DE" sz="2400" i="1" dirty="0">
                                <a:latin typeface="Cambria Math" panose="02040503050406030204" pitchFamily="18" charset="0"/>
                              </a:rPr>
                              <m:t>𝑥</m:t>
                            </m:r>
                          </m:e>
                          <m:sub>
                            <m:r>
                              <a:rPr lang="de-DE" sz="2400" i="1" dirty="0">
                                <a:latin typeface="Cambria Math" panose="02040503050406030204" pitchFamily="18" charset="0"/>
                              </a:rPr>
                              <m:t>𝑖</m:t>
                            </m:r>
                          </m:sub>
                        </m:sSub>
                      </m:e>
                    </m:nary>
                  </m:oMath>
                </a14:m>
                <a:endParaRPr lang="de-DE" sz="2400" dirty="0"/>
              </a:p>
              <a:p>
                <a:endParaRPr lang="de-DE" sz="2400" dirty="0"/>
              </a:p>
              <a:p>
                <a:r>
                  <a:rPr lang="en-US" sz="2200"/>
                  <a:t>The Theil index is a statistic used to measure economic inequality. The Theil index measures an entropic "distance" the population is away from the "ideal" egalitarian state of everyone having the same income. The numerical result is in terms of negative entropy so that a higher number indicates more order that is further away from the "ideal" of maximum disorder. Formulating the index to represent negative entropy instead of entropy allows it to be a measure of inequality rather than equality.</a:t>
                </a:r>
                <a:endParaRPr lang="de-DE" sz="2200" dirty="0"/>
              </a:p>
              <a:p>
                <a:endParaRPr lang="de-DE" sz="2400" dirty="0"/>
              </a:p>
            </p:txBody>
          </p:sp>
        </mc:Choice>
        <mc:Fallback xmlns="">
          <p:sp>
            <p:nvSpPr>
              <p:cNvPr id="2" name="Textfeld 1">
                <a:extLst>
                  <a:ext uri="{FF2B5EF4-FFF2-40B4-BE49-F238E27FC236}">
                    <a16:creationId xmlns:a16="http://schemas.microsoft.com/office/drawing/2014/main" id="{54E5488A-6F51-8AC1-4E84-B948AC93612D}"/>
                  </a:ext>
                </a:extLst>
              </p:cNvPr>
              <p:cNvSpPr txBox="1">
                <a:spLocks noRot="1" noChangeAspect="1" noMove="1" noResize="1" noEditPoints="1" noAdjustHandles="1" noChangeArrowheads="1" noChangeShapeType="1" noTextEdit="1"/>
              </p:cNvSpPr>
              <p:nvPr/>
            </p:nvSpPr>
            <p:spPr>
              <a:xfrm>
                <a:off x="0" y="477715"/>
                <a:ext cx="12192000" cy="3118925"/>
              </a:xfrm>
              <a:prstGeom prst="rect">
                <a:avLst/>
              </a:prstGeom>
              <a:blipFill>
                <a:blip r:embed="rId2"/>
                <a:stretch>
                  <a:fillRect l="-650" b="-2148"/>
                </a:stretch>
              </a:blipFill>
            </p:spPr>
            <p:txBody>
              <a:bodyPr/>
              <a:lstStyle/>
              <a:p>
                <a:r>
                  <a:rPr lang="de-DE">
                    <a:noFill/>
                  </a:rPr>
                  <a:t> </a:t>
                </a:r>
              </a:p>
            </p:txBody>
          </p:sp>
        </mc:Fallback>
      </mc:AlternateContent>
      <p:sp>
        <p:nvSpPr>
          <p:cNvPr id="5" name="Rechteck 4">
            <a:extLst>
              <a:ext uri="{FF2B5EF4-FFF2-40B4-BE49-F238E27FC236}">
                <a16:creationId xmlns:a16="http://schemas.microsoft.com/office/drawing/2014/main" id="{5C8B3FED-9022-91AE-39D8-1CDC72C2822B}"/>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
        <p:nvSpPr>
          <p:cNvPr id="6" name="Textfeld 5">
            <a:extLst>
              <a:ext uri="{FF2B5EF4-FFF2-40B4-BE49-F238E27FC236}">
                <a16:creationId xmlns:a16="http://schemas.microsoft.com/office/drawing/2014/main" id="{0BA5B3B6-8B45-8C84-6A1E-C2D52ECD188E}"/>
              </a:ext>
            </a:extLst>
          </p:cNvPr>
          <p:cNvSpPr txBox="1"/>
          <p:nvPr/>
        </p:nvSpPr>
        <p:spPr>
          <a:xfrm>
            <a:off x="0" y="3745535"/>
            <a:ext cx="8574596" cy="2888945"/>
          </a:xfrm>
          <a:prstGeom prst="rect">
            <a:avLst/>
          </a:prstGeom>
          <a:noFill/>
        </p:spPr>
        <p:txBody>
          <a:bodyPr wrap="square" rtlCol="0">
            <a:noAutofit/>
          </a:bodyPr>
          <a:lstStyle/>
          <a:p>
            <a:r>
              <a:rPr lang="de-DE" sz="2400"/>
              <a:t>Properties:</a:t>
            </a:r>
          </a:p>
          <a:p>
            <a:pPr marL="342900" indent="-342900">
              <a:buFont typeface="Arial" panose="020B0604020202020204" pitchFamily="34" charset="0"/>
              <a:buChar char="•"/>
            </a:pPr>
            <a:r>
              <a:rPr lang="de-DE" sz="2200"/>
              <a:t>For the uniform distribution: T=0</a:t>
            </a:r>
          </a:p>
          <a:p>
            <a:pPr marL="342900" indent="-342900">
              <a:buFont typeface="Arial" panose="020B0604020202020204" pitchFamily="34" charset="0"/>
              <a:buChar char="•"/>
            </a:pPr>
            <a:endParaRPr lang="de-DE" sz="2200"/>
          </a:p>
          <a:p>
            <a:pPr marL="342900" indent="-342900">
              <a:buFont typeface="Arial" panose="020B0604020202020204" pitchFamily="34" charset="0"/>
              <a:buChar char="•"/>
            </a:pPr>
            <a:r>
              <a:rPr lang="de-DE" sz="2200"/>
              <a:t>For a distribution with maximum inequality: T=ln(N)</a:t>
            </a:r>
          </a:p>
          <a:p>
            <a:pPr marL="342900" indent="-342900">
              <a:buFont typeface="Arial" panose="020B0604020202020204" pitchFamily="34" charset="0"/>
              <a:buChar char="•"/>
            </a:pPr>
            <a:endParaRPr lang="de-DE" sz="2200"/>
          </a:p>
          <a:p>
            <a:pPr marL="342900" indent="-342900">
              <a:buFont typeface="Arial" panose="020B0604020202020204" pitchFamily="34" charset="0"/>
              <a:buChar char="•"/>
            </a:pPr>
            <a:r>
              <a:rPr lang="de-DE" sz="2200"/>
              <a:t>The Theil-Index is decomposable for subgroups of the distirbution</a:t>
            </a:r>
          </a:p>
          <a:p>
            <a:pPr marL="342900" indent="-342900">
              <a:buFont typeface="Arial" panose="020B0604020202020204" pitchFamily="34" charset="0"/>
              <a:buChar char="•"/>
            </a:pPr>
            <a:endParaRPr lang="de-DE" sz="2200"/>
          </a:p>
          <a:p>
            <a:pPr marL="342900" indent="-342900">
              <a:buFont typeface="Arial" panose="020B0604020202020204" pitchFamily="34" charset="0"/>
              <a:buChar char="•"/>
            </a:pPr>
            <a:r>
              <a:rPr lang="de-DE" sz="2200"/>
              <a:t>The Theil-Index is very sensitve to redristibutions form poor to rich  </a:t>
            </a:r>
            <a:endParaRPr lang="de-DE" sz="2200" dirty="0"/>
          </a:p>
          <a:p>
            <a:endParaRPr lang="de-DE" sz="2400" dirty="0"/>
          </a:p>
        </p:txBody>
      </p:sp>
    </p:spTree>
    <p:extLst>
      <p:ext uri="{BB962C8B-B14F-4D97-AF65-F5344CB8AC3E}">
        <p14:creationId xmlns:p14="http://schemas.microsoft.com/office/powerpoint/2010/main" val="3134385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a:t>Market share in a sector</a:t>
            </a:r>
            <a:endParaRPr lang="de-DE" sz="3200" baseline="30000" dirty="0"/>
          </a:p>
        </p:txBody>
      </p:sp>
      <p:graphicFrame>
        <p:nvGraphicFramePr>
          <p:cNvPr id="7" name="Tabelle 6">
            <a:extLst>
              <a:ext uri="{FF2B5EF4-FFF2-40B4-BE49-F238E27FC236}">
                <a16:creationId xmlns:a16="http://schemas.microsoft.com/office/drawing/2014/main" id="{355913CE-40F5-42D3-8EE7-99ECD310C08B}"/>
              </a:ext>
            </a:extLst>
          </p:cNvPr>
          <p:cNvGraphicFramePr>
            <a:graphicFrameLocks noGrp="1"/>
          </p:cNvGraphicFramePr>
          <p:nvPr>
            <p:extLst>
              <p:ext uri="{D42A27DB-BD31-4B8C-83A1-F6EECF244321}">
                <p14:modId xmlns:p14="http://schemas.microsoft.com/office/powerpoint/2010/main" val="2893033545"/>
              </p:ext>
            </p:extLst>
          </p:nvPr>
        </p:nvGraphicFramePr>
        <p:xfrm>
          <a:off x="571808" y="908718"/>
          <a:ext cx="7920880" cy="5040564"/>
        </p:xfrm>
        <a:graphic>
          <a:graphicData uri="http://schemas.openxmlformats.org/drawingml/2006/table">
            <a:tbl>
              <a:tblPr/>
              <a:tblGrid>
                <a:gridCol w="1584176">
                  <a:extLst>
                    <a:ext uri="{9D8B030D-6E8A-4147-A177-3AD203B41FA5}">
                      <a16:colId xmlns:a16="http://schemas.microsoft.com/office/drawing/2014/main" val="3538431169"/>
                    </a:ext>
                  </a:extLst>
                </a:gridCol>
                <a:gridCol w="1584176">
                  <a:extLst>
                    <a:ext uri="{9D8B030D-6E8A-4147-A177-3AD203B41FA5}">
                      <a16:colId xmlns:a16="http://schemas.microsoft.com/office/drawing/2014/main" val="514388116"/>
                    </a:ext>
                  </a:extLst>
                </a:gridCol>
                <a:gridCol w="1584176">
                  <a:extLst>
                    <a:ext uri="{9D8B030D-6E8A-4147-A177-3AD203B41FA5}">
                      <a16:colId xmlns:a16="http://schemas.microsoft.com/office/drawing/2014/main" val="1201403581"/>
                    </a:ext>
                  </a:extLst>
                </a:gridCol>
                <a:gridCol w="1584176">
                  <a:extLst>
                    <a:ext uri="{9D8B030D-6E8A-4147-A177-3AD203B41FA5}">
                      <a16:colId xmlns:a16="http://schemas.microsoft.com/office/drawing/2014/main" val="2598915155"/>
                    </a:ext>
                  </a:extLst>
                </a:gridCol>
                <a:gridCol w="1584176">
                  <a:extLst>
                    <a:ext uri="{9D8B030D-6E8A-4147-A177-3AD203B41FA5}">
                      <a16:colId xmlns:a16="http://schemas.microsoft.com/office/drawing/2014/main" val="971884645"/>
                    </a:ext>
                  </a:extLst>
                </a:gridCol>
              </a:tblGrid>
              <a:tr h="420047">
                <a:tc>
                  <a:txBody>
                    <a:bodyPr/>
                    <a:lstStyle/>
                    <a:p>
                      <a:pPr algn="ctr" fontAlgn="b"/>
                      <a:r>
                        <a:rPr lang="de-DE" sz="2400" b="0" i="0" u="none" strike="noStrike">
                          <a:solidFill>
                            <a:srgbClr val="000000"/>
                          </a:solidFill>
                          <a:effectLst/>
                          <a:latin typeface="Calibri" panose="020F0502020204030204" pitchFamily="34" charset="0"/>
                        </a:rPr>
                        <a:t>No.</a:t>
                      </a:r>
                      <a:endParaRPr lang="de-DE" sz="2400" b="0" i="0" u="none" strike="noStrike" dirty="0">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400" b="0" i="0" u="none" strike="noStrike">
                          <a:solidFill>
                            <a:srgbClr val="000000"/>
                          </a:solidFill>
                          <a:effectLst/>
                          <a:latin typeface="Calibri" panose="020F0502020204030204" pitchFamily="34" charset="0"/>
                        </a:rPr>
                        <a:t>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400" b="0" i="0" u="none" strike="noStrike">
                          <a:solidFill>
                            <a:srgbClr val="000000"/>
                          </a:solidFill>
                          <a:effectLst/>
                          <a:latin typeface="Calibri" panose="020F0502020204030204" pitchFamily="34" charset="0"/>
                        </a:rPr>
                        <a:t>B</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400" b="0" i="0" u="none" strike="noStrike">
                          <a:solidFill>
                            <a:srgbClr val="000000"/>
                          </a:solidFill>
                          <a:effectLst/>
                          <a:latin typeface="Calibri" panose="020F0502020204030204" pitchFamily="34" charset="0"/>
                        </a:rPr>
                        <a:t>C</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400" b="0" i="0" u="none" strike="noStrike">
                          <a:solidFill>
                            <a:srgbClr val="000000"/>
                          </a:solidFill>
                          <a:effectLst/>
                          <a:latin typeface="Calibri" panose="020F0502020204030204" pitchFamily="34" charset="0"/>
                        </a:rPr>
                        <a:t>D</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42387609"/>
                  </a:ext>
                </a:extLst>
              </a:tr>
              <a:tr h="420047">
                <a:tc>
                  <a:txBody>
                    <a:bodyPr/>
                    <a:lstStyle/>
                    <a:p>
                      <a:pPr algn="ctr" fontAlgn="b"/>
                      <a:r>
                        <a:rPr lang="de-DE" sz="2400" b="0" i="0" u="none" strike="noStrike" dirty="0">
                          <a:solidFill>
                            <a:srgbClr val="000000"/>
                          </a:solidFill>
                          <a:effectLst/>
                          <a:latin typeface="Calibri" panose="020F0502020204030204" pitchFamily="34" charset="0"/>
                        </a:rPr>
                        <a:t>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2400" b="0" i="0" u="none" strike="noStrike">
                          <a:solidFill>
                            <a:srgbClr val="000000"/>
                          </a:solidFill>
                          <a:effectLst/>
                          <a:latin typeface="Calibri" panose="020F0502020204030204" pitchFamily="34" charset="0"/>
                        </a:rPr>
                        <a:t>70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2400" b="0" i="0" u="none" strike="noStrike">
                          <a:solidFill>
                            <a:srgbClr val="000000"/>
                          </a:solidFill>
                          <a:effectLst/>
                          <a:latin typeface="Calibri" panose="020F0502020204030204" pitchFamily="34" charset="0"/>
                        </a:rPr>
                        <a:t>200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2400" b="0" i="0" u="none" strike="noStrike">
                          <a:solidFill>
                            <a:srgbClr val="000000"/>
                          </a:solidFill>
                          <a:effectLst/>
                          <a:latin typeface="Calibri" panose="020F050202020403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2400" b="0" i="0" u="none" strike="noStrike">
                          <a:solidFill>
                            <a:srgbClr val="000000"/>
                          </a:solidFill>
                          <a:effectLst/>
                          <a:latin typeface="Calibri" panose="020F0502020204030204" pitchFamily="34" charset="0"/>
                        </a:rPr>
                        <a:t>30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3735448"/>
                  </a:ext>
                </a:extLst>
              </a:tr>
              <a:tr h="420047">
                <a:tc>
                  <a:txBody>
                    <a:bodyPr/>
                    <a:lstStyle/>
                    <a:p>
                      <a:pPr algn="ctr" fontAlgn="b"/>
                      <a:r>
                        <a:rPr lang="de-DE" sz="2400" b="0" i="0" u="none" strike="noStrike" dirty="0">
                          <a:solidFill>
                            <a:srgbClr val="000000"/>
                          </a:solidFill>
                          <a:effectLst/>
                          <a:latin typeface="Calibri" panose="020F0502020204030204" pitchFamily="34" charset="0"/>
                        </a:rPr>
                        <a:t>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2400" b="0" i="0" u="none" strike="noStrike">
                          <a:solidFill>
                            <a:srgbClr val="000000"/>
                          </a:solidFill>
                          <a:effectLst/>
                          <a:latin typeface="Calibri" panose="020F0502020204030204" pitchFamily="34" charset="0"/>
                        </a:rPr>
                        <a:t>120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2400" b="0" i="0" u="none" strike="noStrike">
                          <a:solidFill>
                            <a:srgbClr val="000000"/>
                          </a:solidFill>
                          <a:effectLst/>
                          <a:latin typeface="Calibri" panose="020F0502020204030204" pitchFamily="34" charset="0"/>
                        </a:rPr>
                        <a:t>200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2400" b="0" i="0" u="none" strike="noStrike">
                          <a:solidFill>
                            <a:srgbClr val="000000"/>
                          </a:solidFill>
                          <a:effectLst/>
                          <a:latin typeface="Calibri" panose="020F050202020403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2400" b="0" i="0" u="none" strike="noStrike">
                          <a:solidFill>
                            <a:srgbClr val="000000"/>
                          </a:solidFill>
                          <a:effectLst/>
                          <a:latin typeface="Calibri" panose="020F0502020204030204" pitchFamily="34" charset="0"/>
                        </a:rPr>
                        <a:t>30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03027692"/>
                  </a:ext>
                </a:extLst>
              </a:tr>
              <a:tr h="420047">
                <a:tc>
                  <a:txBody>
                    <a:bodyPr/>
                    <a:lstStyle/>
                    <a:p>
                      <a:pPr algn="ctr" fontAlgn="b"/>
                      <a:r>
                        <a:rPr lang="de-DE" sz="2400" b="0" i="0" u="none" strike="noStrike" dirty="0">
                          <a:solidFill>
                            <a:srgbClr val="000000"/>
                          </a:solidFill>
                          <a:effectLst/>
                          <a:latin typeface="Calibri" panose="020F0502020204030204" pitchFamily="34" charset="0"/>
                        </a:rPr>
                        <a:t>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2400" b="0" i="0" u="none" strike="noStrike">
                          <a:solidFill>
                            <a:srgbClr val="000000"/>
                          </a:solidFill>
                          <a:effectLst/>
                          <a:latin typeface="Calibri" panose="020F0502020204030204" pitchFamily="34" charset="0"/>
                        </a:rPr>
                        <a:t>190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2400" b="0" i="0" u="none" strike="noStrike">
                          <a:solidFill>
                            <a:srgbClr val="000000"/>
                          </a:solidFill>
                          <a:effectLst/>
                          <a:latin typeface="Calibri" panose="020F0502020204030204" pitchFamily="34" charset="0"/>
                        </a:rPr>
                        <a:t>200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2400" b="0" i="0" u="none" strike="noStrike">
                          <a:solidFill>
                            <a:srgbClr val="000000"/>
                          </a:solidFill>
                          <a:effectLst/>
                          <a:latin typeface="Calibri" panose="020F050202020403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2400" b="0" i="0" u="none" strike="noStrike">
                          <a:solidFill>
                            <a:srgbClr val="000000"/>
                          </a:solidFill>
                          <a:effectLst/>
                          <a:latin typeface="Calibri" panose="020F0502020204030204" pitchFamily="34" charset="0"/>
                        </a:rPr>
                        <a:t>30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0265483"/>
                  </a:ext>
                </a:extLst>
              </a:tr>
              <a:tr h="420047">
                <a:tc>
                  <a:txBody>
                    <a:bodyPr/>
                    <a:lstStyle/>
                    <a:p>
                      <a:pPr algn="ctr" fontAlgn="b"/>
                      <a:r>
                        <a:rPr lang="de-DE" sz="2400" b="0" i="0" u="none" strike="noStrike" dirty="0">
                          <a:solidFill>
                            <a:srgbClr val="000000"/>
                          </a:solidFill>
                          <a:effectLst/>
                          <a:latin typeface="Calibri" panose="020F0502020204030204" pitchFamily="34" charset="0"/>
                        </a:rPr>
                        <a:t>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2400" b="0" i="0" u="none" strike="noStrike">
                          <a:solidFill>
                            <a:srgbClr val="000000"/>
                          </a:solidFill>
                          <a:effectLst/>
                          <a:latin typeface="Calibri" panose="020F0502020204030204" pitchFamily="34" charset="0"/>
                        </a:rPr>
                        <a:t>250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2400" b="0" i="0" u="none" strike="noStrike">
                          <a:solidFill>
                            <a:srgbClr val="000000"/>
                          </a:solidFill>
                          <a:effectLst/>
                          <a:latin typeface="Calibri" panose="020F0502020204030204" pitchFamily="34" charset="0"/>
                        </a:rPr>
                        <a:t>200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2400" b="0" i="0" u="none" strike="noStrike">
                          <a:solidFill>
                            <a:srgbClr val="000000"/>
                          </a:solidFill>
                          <a:effectLst/>
                          <a:latin typeface="Calibri" panose="020F050202020403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2400" b="0" i="0" u="none" strike="noStrike">
                          <a:solidFill>
                            <a:srgbClr val="000000"/>
                          </a:solidFill>
                          <a:effectLst/>
                          <a:latin typeface="Calibri" panose="020F0502020204030204" pitchFamily="34" charset="0"/>
                        </a:rPr>
                        <a:t>30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78512767"/>
                  </a:ext>
                </a:extLst>
              </a:tr>
              <a:tr h="420047">
                <a:tc>
                  <a:txBody>
                    <a:bodyPr/>
                    <a:lstStyle/>
                    <a:p>
                      <a:pPr algn="ctr" fontAlgn="b"/>
                      <a:r>
                        <a:rPr lang="de-DE" sz="2400" b="0" i="0" u="none" strike="noStrike" dirty="0">
                          <a:solidFill>
                            <a:srgbClr val="000000"/>
                          </a:solidFill>
                          <a:effectLst/>
                          <a:latin typeface="Calibri" panose="020F0502020204030204" pitchFamily="34" charset="0"/>
                        </a:rPr>
                        <a:t>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2400" b="0" i="0" u="none" strike="noStrike">
                          <a:solidFill>
                            <a:srgbClr val="000000"/>
                          </a:solidFill>
                          <a:effectLst/>
                          <a:latin typeface="Calibri" panose="020F0502020204030204" pitchFamily="34" charset="0"/>
                        </a:rPr>
                        <a:t>370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2400" b="0" i="0" u="none" strike="noStrike">
                          <a:solidFill>
                            <a:srgbClr val="000000"/>
                          </a:solidFill>
                          <a:effectLst/>
                          <a:latin typeface="Calibri" panose="020F0502020204030204" pitchFamily="34" charset="0"/>
                        </a:rPr>
                        <a:t>200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2400" b="0" i="0" u="none" strike="noStrike">
                          <a:solidFill>
                            <a:srgbClr val="000000"/>
                          </a:solidFill>
                          <a:effectLst/>
                          <a:latin typeface="Calibri" panose="020F0502020204030204" pitchFamily="34" charset="0"/>
                        </a:rPr>
                        <a:t>1000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2400" b="0" i="0" u="none" strike="noStrike">
                          <a:solidFill>
                            <a:srgbClr val="000000"/>
                          </a:solidFill>
                          <a:effectLst/>
                          <a:latin typeface="Calibri" panose="020F0502020204030204" pitchFamily="34" charset="0"/>
                        </a:rPr>
                        <a:t>30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3923671"/>
                  </a:ext>
                </a:extLst>
              </a:tr>
              <a:tr h="420047">
                <a:tc>
                  <a:txBody>
                    <a:bodyPr/>
                    <a:lstStyle/>
                    <a:p>
                      <a:pPr algn="ctr" fontAlgn="b"/>
                      <a:r>
                        <a:rPr lang="de-DE" sz="2400" b="0" i="0" u="none" strike="noStrike" dirty="0">
                          <a:solidFill>
                            <a:srgbClr val="000000"/>
                          </a:solidFill>
                          <a:effectLst/>
                          <a:latin typeface="Calibri" panose="020F0502020204030204" pitchFamily="34" charset="0"/>
                        </a:rPr>
                        <a:t>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de-DE" sz="2400" b="0" i="0" u="none" strike="noStrike">
                          <a:solidFill>
                            <a:srgbClr val="000000"/>
                          </a:solidFill>
                          <a:effectLst/>
                          <a:latin typeface="Calibri" panose="020F0502020204030204" pitchFamily="34"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de-DE" sz="2400" b="0" i="0" u="none" strike="noStrike">
                          <a:solidFill>
                            <a:srgbClr val="000000"/>
                          </a:solidFill>
                          <a:effectLst/>
                          <a:latin typeface="Calibri" panose="020F0502020204030204" pitchFamily="34"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de-DE" sz="2400" b="0" i="0" u="none" strike="noStrike">
                          <a:solidFill>
                            <a:srgbClr val="000000"/>
                          </a:solidFill>
                          <a:effectLst/>
                          <a:latin typeface="Calibri" panose="020F0502020204030204" pitchFamily="34"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2400" b="0" i="0" u="none" strike="noStrike">
                          <a:solidFill>
                            <a:srgbClr val="000000"/>
                          </a:solidFill>
                          <a:effectLst/>
                          <a:latin typeface="Calibri" panose="020F0502020204030204" pitchFamily="34" charset="0"/>
                        </a:rPr>
                        <a:t>150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5632594"/>
                  </a:ext>
                </a:extLst>
              </a:tr>
              <a:tr h="420047">
                <a:tc>
                  <a:txBody>
                    <a:bodyPr/>
                    <a:lstStyle/>
                    <a:p>
                      <a:pPr algn="ctr" fontAlgn="b"/>
                      <a:r>
                        <a:rPr lang="de-DE" sz="2400" b="0" i="0" u="none" strike="noStrike" dirty="0">
                          <a:solidFill>
                            <a:srgbClr val="000000"/>
                          </a:solidFill>
                          <a:effectLst/>
                          <a:latin typeface="Calibri" panose="020F0502020204030204" pitchFamily="34" charset="0"/>
                        </a:rPr>
                        <a:t>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de-DE" sz="2400" b="0" i="0" u="none" strike="noStrike">
                          <a:solidFill>
                            <a:srgbClr val="000000"/>
                          </a:solidFill>
                          <a:effectLst/>
                          <a:latin typeface="Calibri" panose="020F0502020204030204" pitchFamily="34"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de-DE" sz="2400" b="0" i="0" u="none" strike="noStrike">
                          <a:solidFill>
                            <a:srgbClr val="000000"/>
                          </a:solidFill>
                          <a:effectLst/>
                          <a:latin typeface="Calibri" panose="020F0502020204030204" pitchFamily="34"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de-DE" sz="2400" b="0" i="0" u="none" strike="noStrike">
                          <a:solidFill>
                            <a:srgbClr val="000000"/>
                          </a:solidFill>
                          <a:effectLst/>
                          <a:latin typeface="Calibri" panose="020F0502020204030204" pitchFamily="34"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2400" b="0" i="0" u="none" strike="noStrike">
                          <a:solidFill>
                            <a:srgbClr val="000000"/>
                          </a:solidFill>
                          <a:effectLst/>
                          <a:latin typeface="Calibri" panose="020F0502020204030204" pitchFamily="34" charset="0"/>
                        </a:rPr>
                        <a:t>150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89202993"/>
                  </a:ext>
                </a:extLst>
              </a:tr>
              <a:tr h="420047">
                <a:tc>
                  <a:txBody>
                    <a:bodyPr/>
                    <a:lstStyle/>
                    <a:p>
                      <a:pPr algn="ctr" fontAlgn="b"/>
                      <a:r>
                        <a:rPr lang="de-DE" sz="2400" b="0" i="0" u="none" strike="noStrike" dirty="0">
                          <a:solidFill>
                            <a:srgbClr val="000000"/>
                          </a:solidFill>
                          <a:effectLst/>
                          <a:latin typeface="Calibri" panose="020F0502020204030204" pitchFamily="34" charset="0"/>
                        </a:rPr>
                        <a:t>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de-DE" sz="2400" b="0" i="0" u="none" strike="noStrike">
                          <a:solidFill>
                            <a:srgbClr val="000000"/>
                          </a:solidFill>
                          <a:effectLst/>
                          <a:latin typeface="Calibri" panose="020F0502020204030204" pitchFamily="34"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de-DE" sz="2400" b="0" i="0" u="none" strike="noStrike">
                          <a:solidFill>
                            <a:srgbClr val="000000"/>
                          </a:solidFill>
                          <a:effectLst/>
                          <a:latin typeface="Calibri" panose="020F0502020204030204" pitchFamily="34"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de-DE" sz="2400" b="0" i="0" u="none" strike="noStrike">
                          <a:solidFill>
                            <a:srgbClr val="000000"/>
                          </a:solidFill>
                          <a:effectLst/>
                          <a:latin typeface="Calibri" panose="020F0502020204030204" pitchFamily="34"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2400" b="0" i="0" u="none" strike="noStrike">
                          <a:solidFill>
                            <a:srgbClr val="000000"/>
                          </a:solidFill>
                          <a:effectLst/>
                          <a:latin typeface="Calibri" panose="020F0502020204030204" pitchFamily="34" charset="0"/>
                        </a:rPr>
                        <a:t>150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93715882"/>
                  </a:ext>
                </a:extLst>
              </a:tr>
              <a:tr h="420047">
                <a:tc>
                  <a:txBody>
                    <a:bodyPr/>
                    <a:lstStyle/>
                    <a:p>
                      <a:pPr algn="ctr" fontAlgn="b"/>
                      <a:r>
                        <a:rPr lang="de-DE" sz="2400" b="0" i="0" u="none" strike="noStrike" dirty="0">
                          <a:solidFill>
                            <a:srgbClr val="000000"/>
                          </a:solidFill>
                          <a:effectLst/>
                          <a:latin typeface="Calibri" panose="020F0502020204030204" pitchFamily="34" charset="0"/>
                        </a:rPr>
                        <a:t>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de-DE" sz="2400" b="0" i="0" u="none" strike="noStrike">
                          <a:solidFill>
                            <a:srgbClr val="000000"/>
                          </a:solidFill>
                          <a:effectLst/>
                          <a:latin typeface="Calibri" panose="020F0502020204030204" pitchFamily="34"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de-DE" sz="2400" b="0" i="0" u="none" strike="noStrike">
                          <a:solidFill>
                            <a:srgbClr val="000000"/>
                          </a:solidFill>
                          <a:effectLst/>
                          <a:latin typeface="Calibri" panose="020F0502020204030204" pitchFamily="34"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de-DE" sz="2400" b="0" i="0" u="none" strike="noStrike">
                          <a:solidFill>
                            <a:srgbClr val="000000"/>
                          </a:solidFill>
                          <a:effectLst/>
                          <a:latin typeface="Calibri" panose="020F0502020204030204" pitchFamily="34"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2400" b="0" i="0" u="none" strike="noStrike">
                          <a:solidFill>
                            <a:srgbClr val="000000"/>
                          </a:solidFill>
                          <a:effectLst/>
                          <a:latin typeface="Calibri" panose="020F0502020204030204" pitchFamily="34" charset="0"/>
                        </a:rPr>
                        <a:t>200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9092926"/>
                  </a:ext>
                </a:extLst>
              </a:tr>
              <a:tr h="420047">
                <a:tc>
                  <a:txBody>
                    <a:bodyPr/>
                    <a:lstStyle/>
                    <a:p>
                      <a:pPr algn="ctr" fontAlgn="b"/>
                      <a:r>
                        <a:rPr lang="de-DE" sz="2400" b="0" i="0" u="none" strike="noStrike" dirty="0">
                          <a:solidFill>
                            <a:srgbClr val="000000"/>
                          </a:solidFill>
                          <a:effectLst/>
                          <a:latin typeface="Calibri" panose="020F0502020204030204" pitchFamily="34" charset="0"/>
                        </a:rPr>
                        <a:t>10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de-DE" sz="2400" b="0" i="0" u="none" strike="noStrike">
                          <a:solidFill>
                            <a:srgbClr val="000000"/>
                          </a:solidFill>
                          <a:effectLst/>
                          <a:latin typeface="Calibri" panose="020F0502020204030204" pitchFamily="34"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de-DE" sz="2400" b="0" i="0" u="none" strike="noStrike">
                          <a:solidFill>
                            <a:srgbClr val="000000"/>
                          </a:solidFill>
                          <a:effectLst/>
                          <a:latin typeface="Calibri" panose="020F0502020204030204" pitchFamily="34"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de-DE" sz="2400" b="0" i="0" u="none" strike="noStrike">
                          <a:solidFill>
                            <a:srgbClr val="000000"/>
                          </a:solidFill>
                          <a:effectLst/>
                          <a:latin typeface="Calibri" panose="020F0502020204030204" pitchFamily="34"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de-DE" sz="2400" b="0" i="0" u="none" strike="noStrike">
                          <a:solidFill>
                            <a:srgbClr val="000000"/>
                          </a:solidFill>
                          <a:effectLst/>
                          <a:latin typeface="Calibri" panose="020F0502020204030204" pitchFamily="34" charset="0"/>
                        </a:rPr>
                        <a:t>200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0280349"/>
                  </a:ext>
                </a:extLst>
              </a:tr>
              <a:tr h="420047">
                <a:tc>
                  <a:txBody>
                    <a:bodyPr/>
                    <a:lstStyle/>
                    <a:p>
                      <a:pPr algn="l" fontAlgn="b"/>
                      <a:r>
                        <a:rPr lang="de-DE" sz="2400" b="0" i="0" u="none" strike="noStrike">
                          <a:solidFill>
                            <a:srgbClr val="000000"/>
                          </a:solidFill>
                          <a:effectLst/>
                          <a:latin typeface="Calibri" panose="020F0502020204030204" pitchFamily="34" charset="0"/>
                        </a:rPr>
                        <a:t>Sum</a:t>
                      </a:r>
                      <a:endParaRPr lang="de-DE" sz="2400" b="0" i="0" u="none" strike="noStrike" dirty="0">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2400" b="0" i="0" u="none" strike="noStrike" dirty="0">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2400" b="0" i="0" u="none" strike="noStrike" dirty="0">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2400" b="0" i="0" u="none" strike="noStrike" dirty="0">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de-DE" sz="2400" b="0" i="0" u="none" strike="noStrike" dirty="0">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80997048"/>
                  </a:ext>
                </a:extLst>
              </a:tr>
            </a:tbl>
          </a:graphicData>
        </a:graphic>
      </p:graphicFrame>
      <p:sp>
        <p:nvSpPr>
          <p:cNvPr id="2" name="Rechteck 1">
            <a:extLst>
              <a:ext uri="{FF2B5EF4-FFF2-40B4-BE49-F238E27FC236}">
                <a16:creationId xmlns:a16="http://schemas.microsoft.com/office/drawing/2014/main" id="{5C7C6324-D215-A014-C9D3-726E11AF90CA}"/>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31722569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a:t>Excercise</a:t>
            </a:r>
            <a:endParaRPr lang="de-DE" sz="3200" baseline="30000" dirty="0"/>
          </a:p>
        </p:txBody>
      </p:sp>
      <mc:AlternateContent xmlns:mc="http://schemas.openxmlformats.org/markup-compatibility/2006" xmlns:a14="http://schemas.microsoft.com/office/drawing/2010/main">
        <mc:Choice Requires="a14">
          <p:sp>
            <p:nvSpPr>
              <p:cNvPr id="5" name="Textfeld 4">
                <a:extLst>
                  <a:ext uri="{FF2B5EF4-FFF2-40B4-BE49-F238E27FC236}">
                    <a16:creationId xmlns:a16="http://schemas.microsoft.com/office/drawing/2014/main" id="{30855C1F-2545-4E14-B8FA-0582DFDB53CE}"/>
                  </a:ext>
                </a:extLst>
              </p:cNvPr>
              <p:cNvSpPr txBox="1"/>
              <p:nvPr/>
            </p:nvSpPr>
            <p:spPr>
              <a:xfrm>
                <a:off x="1524000" y="764704"/>
                <a:ext cx="9144000" cy="5976664"/>
              </a:xfrm>
              <a:prstGeom prst="rect">
                <a:avLst/>
              </a:prstGeom>
              <a:noFill/>
            </p:spPr>
            <p:txBody>
              <a:bodyPr wrap="square" rtlCol="0">
                <a:noAutofit/>
              </a:bodyPr>
              <a:lstStyle/>
              <a:p>
                <a:r>
                  <a:rPr lang="de-DE" sz="2400" dirty="0" err="1"/>
                  <a:t>Determine</a:t>
                </a:r>
                <a:r>
                  <a:rPr lang="de-DE" sz="2400" dirty="0"/>
                  <a:t> </a:t>
                </a:r>
                <a:r>
                  <a:rPr lang="de-DE" sz="2400" dirty="0" err="1"/>
                  <a:t>if</a:t>
                </a:r>
                <a:r>
                  <a:rPr lang="de-DE" sz="2400" dirty="0"/>
                  <a:t> possible </a:t>
                </a:r>
                <a:r>
                  <a:rPr lang="de-DE" sz="2400" dirty="0" err="1"/>
                  <a:t>for</a:t>
                </a:r>
                <a:r>
                  <a:rPr lang="de-DE" sz="2400" dirty="0"/>
                  <a:t> A-D</a:t>
                </a:r>
              </a:p>
              <a:p>
                <a:endParaRPr lang="de-DE" sz="2400" dirty="0"/>
              </a:p>
              <a:p>
                <a:pPr marL="457200" indent="-457200">
                  <a:buFont typeface="+mj-lt"/>
                  <a:buAutoNum type="alphaLcParenR"/>
                </a:pPr>
                <a:r>
                  <a:rPr lang="de-DE" sz="2400" dirty="0"/>
                  <a:t>C</a:t>
                </a:r>
                <a14:m>
                  <m:oMath xmlns:m="http://schemas.openxmlformats.org/officeDocument/2006/math">
                    <m:r>
                      <m:rPr>
                        <m:sty m:val="p"/>
                      </m:rPr>
                      <a:rPr lang="de-DE" sz="2400" b="0" i="0" dirty="0" smtClean="0">
                        <a:latin typeface="Cambria Math" panose="02040503050406030204" pitchFamily="18" charset="0"/>
                      </a:rPr>
                      <m:t>on</m:t>
                    </m:r>
                    <m:r>
                      <m:rPr>
                        <m:nor/>
                      </m:rPr>
                      <a:rPr lang="de-DE" sz="2400" b="0" i="0" dirty="0" smtClean="0">
                        <a:latin typeface="Cambria Math" panose="02040503050406030204" pitchFamily="18" charset="0"/>
                      </a:rPr>
                      <m:t>centration</m:t>
                    </m:r>
                    <m:r>
                      <m:rPr>
                        <m:nor/>
                      </m:rPr>
                      <a:rPr lang="de-DE" sz="2400" b="0" i="0" dirty="0" smtClean="0">
                        <a:latin typeface="Cambria Math" panose="02040503050406030204" pitchFamily="18" charset="0"/>
                      </a:rPr>
                      <m:t> </m:t>
                    </m:r>
                    <m:r>
                      <m:rPr>
                        <m:nor/>
                      </m:rPr>
                      <a:rPr lang="de-DE" sz="2400" b="0" i="0" dirty="0" smtClean="0">
                        <a:latin typeface="Cambria Math" panose="02040503050406030204" pitchFamily="18" charset="0"/>
                      </a:rPr>
                      <m:t>ratios</m:t>
                    </m:r>
                    <m:r>
                      <m:rPr>
                        <m:nor/>
                      </m:rPr>
                      <a:rPr lang="de-DE" sz="2400" b="0" i="0" dirty="0" smtClean="0">
                        <a:latin typeface="Cambria Math" panose="02040503050406030204" pitchFamily="18" charset="0"/>
                      </a:rPr>
                      <m:t> </m:t>
                    </m:r>
                    <m:r>
                      <m:rPr>
                        <m:nor/>
                      </m:rPr>
                      <a:rPr lang="de-DE" sz="2400" dirty="0"/>
                      <m:t>CR</m:t>
                    </m:r>
                    <m:r>
                      <m:rPr>
                        <m:nor/>
                      </m:rPr>
                      <a:rPr lang="de-DE" sz="2400" baseline="-25000" dirty="0"/>
                      <m:t>1</m:t>
                    </m:r>
                    <m:r>
                      <m:rPr>
                        <m:nor/>
                      </m:rPr>
                      <a:rPr lang="de-DE" sz="2400" dirty="0"/>
                      <m:t>=</m:t>
                    </m:r>
                  </m:oMath>
                </a14:m>
                <a:r>
                  <a:rPr lang="de-DE" sz="2400" dirty="0"/>
                  <a:t> </a:t>
                </a:r>
                <a14:m>
                  <m:oMath xmlns:m="http://schemas.openxmlformats.org/officeDocument/2006/math">
                    <m:r>
                      <m:rPr>
                        <m:nor/>
                      </m:rPr>
                      <a:rPr lang="de-DE" sz="2400" dirty="0"/>
                      <m:t>CR</m:t>
                    </m:r>
                    <m:r>
                      <m:rPr>
                        <m:nor/>
                      </m:rPr>
                      <a:rPr lang="de-DE" sz="2400" baseline="-25000" dirty="0"/>
                      <m:t>2</m:t>
                    </m:r>
                    <m:r>
                      <m:rPr>
                        <m:nor/>
                      </m:rPr>
                      <a:rPr lang="de-DE" sz="2400" dirty="0"/>
                      <m:t>=</m:t>
                    </m:r>
                  </m:oMath>
                </a14:m>
                <a:r>
                  <a:rPr lang="de-DE" sz="2400" dirty="0"/>
                  <a:t> </a:t>
                </a:r>
                <a14:m>
                  <m:oMath xmlns:m="http://schemas.openxmlformats.org/officeDocument/2006/math">
                    <m:r>
                      <m:rPr>
                        <m:nor/>
                      </m:rPr>
                      <a:rPr lang="de-DE" sz="2400" dirty="0"/>
                      <m:t>CR</m:t>
                    </m:r>
                    <m:r>
                      <m:rPr>
                        <m:nor/>
                      </m:rPr>
                      <a:rPr lang="de-DE" sz="2400" baseline="-25000" dirty="0"/>
                      <m:t>3</m:t>
                    </m:r>
                  </m:oMath>
                </a14:m>
                <a:endParaRPr lang="de-DE" sz="2400" baseline="-25000" dirty="0"/>
              </a:p>
              <a:p>
                <a:pPr marL="457200" indent="-457200">
                  <a:buFont typeface="+mj-lt"/>
                  <a:buAutoNum type="alphaLcParenR"/>
                </a:pPr>
                <a:endParaRPr lang="de-DE" sz="2400" dirty="0"/>
              </a:p>
              <a:p>
                <a:pPr marL="457200" indent="-457200">
                  <a:buFont typeface="+mj-lt"/>
                  <a:buAutoNum type="alphaLcParenR"/>
                </a:pPr>
                <a:r>
                  <a:rPr lang="de-DE" sz="2400" dirty="0"/>
                  <a:t>The </a:t>
                </a:r>
                <a:r>
                  <a:rPr lang="de-DE" sz="2400" dirty="0" err="1"/>
                  <a:t>Herfindahl</a:t>
                </a:r>
                <a:r>
                  <a:rPr lang="de-DE" sz="2400" dirty="0"/>
                  <a:t>-Index</a:t>
                </a:r>
              </a:p>
              <a:p>
                <a:pPr marL="457200" indent="-457200">
                  <a:buFont typeface="+mj-lt"/>
                  <a:buAutoNum type="alphaLcParenR"/>
                </a:pPr>
                <a:endParaRPr lang="de-DE" sz="2400" dirty="0"/>
              </a:p>
              <a:p>
                <a:pPr marL="457200" indent="-457200">
                  <a:buFont typeface="+mj-lt"/>
                  <a:buAutoNum type="alphaLcParenR"/>
                </a:pPr>
                <a:r>
                  <a:rPr lang="de-DE" sz="2400" dirty="0"/>
                  <a:t>The Theil-Index</a:t>
                </a:r>
              </a:p>
              <a:p>
                <a:endParaRPr lang="de-DE" sz="2400" dirty="0"/>
              </a:p>
              <a:p>
                <a:endParaRPr lang="de-DE" sz="2400" dirty="0"/>
              </a:p>
              <a:p>
                <a:endParaRPr lang="de-DE" sz="2400" dirty="0"/>
              </a:p>
            </p:txBody>
          </p:sp>
        </mc:Choice>
        <mc:Fallback xmlns="">
          <p:sp>
            <p:nvSpPr>
              <p:cNvPr id="5" name="Textfeld 4">
                <a:extLst>
                  <a:ext uri="{FF2B5EF4-FFF2-40B4-BE49-F238E27FC236}">
                    <a16:creationId xmlns:a16="http://schemas.microsoft.com/office/drawing/2014/main" id="{30855C1F-2545-4E14-B8FA-0582DFDB53CE}"/>
                  </a:ext>
                </a:extLst>
              </p:cNvPr>
              <p:cNvSpPr txBox="1">
                <a:spLocks noRot="1" noChangeAspect="1" noMove="1" noResize="1" noEditPoints="1" noAdjustHandles="1" noChangeArrowheads="1" noChangeShapeType="1" noTextEdit="1"/>
              </p:cNvSpPr>
              <p:nvPr/>
            </p:nvSpPr>
            <p:spPr>
              <a:xfrm>
                <a:off x="1524000" y="764704"/>
                <a:ext cx="9144000" cy="5976664"/>
              </a:xfrm>
              <a:prstGeom prst="rect">
                <a:avLst/>
              </a:prstGeom>
              <a:blipFill>
                <a:blip r:embed="rId2"/>
                <a:stretch>
                  <a:fillRect l="-1000" t="-815"/>
                </a:stretch>
              </a:blipFill>
            </p:spPr>
            <p:txBody>
              <a:bodyPr/>
              <a:lstStyle/>
              <a:p>
                <a:r>
                  <a:rPr lang="de-DE">
                    <a:noFill/>
                  </a:rPr>
                  <a:t> </a:t>
                </a:r>
              </a:p>
            </p:txBody>
          </p:sp>
        </mc:Fallback>
      </mc:AlternateContent>
      <p:sp>
        <p:nvSpPr>
          <p:cNvPr id="2" name="Rechteck 1">
            <a:extLst>
              <a:ext uri="{FF2B5EF4-FFF2-40B4-BE49-F238E27FC236}">
                <a16:creationId xmlns:a16="http://schemas.microsoft.com/office/drawing/2014/main" id="{ABFE8C53-1C7C-A796-8828-D7F71426AFF6}"/>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40357169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4727796" y="75992"/>
            <a:ext cx="2736408" cy="648072"/>
          </a:xfrm>
          <a:prstGeom prst="rect">
            <a:avLst/>
          </a:prstGeom>
          <a:noFill/>
        </p:spPr>
        <p:txBody>
          <a:bodyPr wrap="square" rtlCol="0">
            <a:noAutofit/>
          </a:bodyPr>
          <a:lstStyle/>
          <a:p>
            <a:r>
              <a:rPr lang="de-DE" sz="3200" b="1" u="sng"/>
              <a:t>Lorenz-curve:</a:t>
            </a:r>
          </a:p>
        </p:txBody>
      </p:sp>
      <p:sp>
        <p:nvSpPr>
          <p:cNvPr id="5" name="Textfeld 4">
            <a:extLst>
              <a:ext uri="{FF2B5EF4-FFF2-40B4-BE49-F238E27FC236}">
                <a16:creationId xmlns:a16="http://schemas.microsoft.com/office/drawing/2014/main" id="{30855C1F-2545-4E14-B8FA-0582DFDB53CE}"/>
              </a:ext>
            </a:extLst>
          </p:cNvPr>
          <p:cNvSpPr txBox="1"/>
          <p:nvPr/>
        </p:nvSpPr>
        <p:spPr>
          <a:xfrm>
            <a:off x="292104" y="630777"/>
            <a:ext cx="9613896" cy="3765732"/>
          </a:xfrm>
          <a:prstGeom prst="rect">
            <a:avLst/>
          </a:prstGeom>
          <a:noFill/>
        </p:spPr>
        <p:txBody>
          <a:bodyPr wrap="square" rtlCol="0">
            <a:noAutofit/>
          </a:bodyPr>
          <a:lstStyle/>
          <a:p>
            <a:endParaRPr lang="de-DE" sz="2400" dirty="0"/>
          </a:p>
          <a:p>
            <a:pPr marL="800100" lvl="1" indent="-342900">
              <a:buFont typeface="Wingdings" panose="05000000000000000000" pitchFamily="2" charset="2"/>
              <a:buChar char="Ø"/>
            </a:pPr>
            <a:r>
              <a:rPr lang="de-DE" sz="2400"/>
              <a:t>The Lorenz-curve is a Probability-Plot (P-P-Plot) comparing the relative distribution of a variable with the uniform distribution.</a:t>
            </a:r>
          </a:p>
          <a:p>
            <a:pPr marL="800100" lvl="1" indent="-342900">
              <a:buFont typeface="Wingdings" panose="05000000000000000000" pitchFamily="2" charset="2"/>
              <a:buChar char="Ø"/>
            </a:pPr>
            <a:endParaRPr lang="de-DE" sz="2400"/>
          </a:p>
          <a:p>
            <a:pPr lvl="2"/>
            <a:r>
              <a:rPr lang="de-DE" sz="2400"/>
              <a:t>→	We plot the cumulated propotion of the value of the 	variable 	against the cumulated propotion of the population.</a:t>
            </a:r>
          </a:p>
          <a:p>
            <a:pPr marL="800100" lvl="1" indent="-342900">
              <a:buFont typeface="Wingdings" panose="05000000000000000000" pitchFamily="2" charset="2"/>
              <a:buChar char="Ø"/>
            </a:pPr>
            <a:endParaRPr lang="de-DE" sz="2400" dirty="0"/>
          </a:p>
          <a:p>
            <a:pPr lvl="1"/>
            <a:r>
              <a:rPr lang="de-DE" sz="2400"/>
              <a:t>     		→	The Lorenzcurve is a graphical representation of 				the relative concentration of the value of the variable.</a:t>
            </a:r>
            <a:endParaRPr lang="de-DE" sz="2400" dirty="0"/>
          </a:p>
          <a:p>
            <a:endParaRPr lang="de-DE" sz="2400" dirty="0"/>
          </a:p>
          <a:p>
            <a:endParaRPr lang="de-DE" sz="2400" dirty="0"/>
          </a:p>
          <a:p>
            <a:endParaRPr lang="de-DE" sz="2400" dirty="0"/>
          </a:p>
        </p:txBody>
      </p:sp>
      <p:sp>
        <p:nvSpPr>
          <p:cNvPr id="2" name="Rechteck 1">
            <a:extLst>
              <a:ext uri="{FF2B5EF4-FFF2-40B4-BE49-F238E27FC236}">
                <a16:creationId xmlns:a16="http://schemas.microsoft.com/office/drawing/2014/main" id="{FF60652A-1DAA-B943-215F-650374DF446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3478459575"/>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1391</Words>
  <Application>Microsoft Office PowerPoint</Application>
  <PresentationFormat>Breitbild</PresentationFormat>
  <Paragraphs>406</Paragraphs>
  <Slides>24</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24</vt:i4>
      </vt:variant>
    </vt:vector>
  </HeadingPairs>
  <TitlesOfParts>
    <vt:vector size="30" baseType="lpstr">
      <vt:lpstr>Arial</vt:lpstr>
      <vt:lpstr>Calibri</vt:lpstr>
      <vt:lpstr>Cambria Math</vt:lpstr>
      <vt:lpstr>Times New Roman</vt:lpstr>
      <vt:lpstr>Wingdings</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Öffentliche Finanzen und Außenwirtschaft</dc:title>
  <dc:creator>Bernhard Köster</dc:creator>
  <cp:lastModifiedBy>Köster, Bernhard Johannes</cp:lastModifiedBy>
  <cp:revision>279</cp:revision>
  <dcterms:created xsi:type="dcterms:W3CDTF">2020-09-20T22:46:24Z</dcterms:created>
  <dcterms:modified xsi:type="dcterms:W3CDTF">2026-03-30T08:03:21Z</dcterms:modified>
</cp:coreProperties>
</file>