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1427" r:id="rId2"/>
    <p:sldId id="1428" r:id="rId3"/>
    <p:sldId id="1429" r:id="rId4"/>
    <p:sldId id="1430" r:id="rId5"/>
    <p:sldId id="1431" r:id="rId6"/>
    <p:sldId id="1432" r:id="rId7"/>
    <p:sldId id="1433" r:id="rId8"/>
    <p:sldId id="1434" r:id="rId9"/>
    <p:sldId id="1435" r:id="rId10"/>
    <p:sldId id="1436" r:id="rId11"/>
    <p:sldId id="1437" r:id="rId12"/>
    <p:sldId id="1439" r:id="rId13"/>
    <p:sldId id="1440" r:id="rId14"/>
    <p:sldId id="1438" r:id="rId15"/>
    <p:sldId id="1441" r:id="rId16"/>
    <p:sldId id="1442" r:id="rId17"/>
    <p:sldId id="1443" r:id="rId18"/>
    <p:sldId id="1444" r:id="rId19"/>
    <p:sldId id="1445" r:id="rId20"/>
    <p:sldId id="1446" r:id="rId21"/>
    <p:sldId id="1447" r:id="rId22"/>
    <p:sldId id="1448" r:id="rId23"/>
    <p:sldId id="1449" r:id="rId24"/>
    <p:sldId id="1450" r:id="rId25"/>
    <p:sldId id="1451" r:id="rId26"/>
    <p:sldId id="1452" r:id="rId27"/>
    <p:sldId id="1453" r:id="rId28"/>
    <p:sldId id="1454" r:id="rId29"/>
    <p:sldId id="1457" r:id="rId30"/>
    <p:sldId id="1458" r:id="rId31"/>
    <p:sldId id="1459" r:id="rId32"/>
    <p:sldId id="1460" r:id="rId33"/>
    <p:sldId id="1461" r:id="rId34"/>
    <p:sldId id="1462" r:id="rId35"/>
    <p:sldId id="1474" r:id="rId36"/>
    <p:sldId id="1475" r:id="rId37"/>
    <p:sldId id="1463" r:id="rId38"/>
    <p:sldId id="1476" r:id="rId39"/>
    <p:sldId id="1464" r:id="rId40"/>
    <p:sldId id="1477" r:id="rId41"/>
    <p:sldId id="1478" r:id="rId42"/>
    <p:sldId id="1479" r:id="rId43"/>
    <p:sldId id="1480" r:id="rId44"/>
    <p:sldId id="1481" r:id="rId45"/>
    <p:sldId id="1482" r:id="rId46"/>
    <p:sldId id="1465" r:id="rId47"/>
    <p:sldId id="1466" r:id="rId48"/>
    <p:sldId id="1467" r:id="rId49"/>
    <p:sldId id="1468" r:id="rId50"/>
    <p:sldId id="1469" r:id="rId51"/>
    <p:sldId id="1470" r:id="rId52"/>
    <p:sldId id="1471" r:id="rId53"/>
    <p:sldId id="1472" r:id="rId54"/>
    <p:sldId id="1473" r:id="rId5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3" autoAdjust="0"/>
    <p:restoredTop sz="94660"/>
  </p:normalViewPr>
  <p:slideViewPr>
    <p:cSldViewPr snapToGrid="0">
      <p:cViewPr varScale="1">
        <p:scale>
          <a:sx n="60" d="100"/>
          <a:sy n="60" d="100"/>
        </p:scale>
        <p:origin x="4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FFCA2-0A1F-4760-ADFA-59A1765278F7}" type="datetimeFigureOut">
              <a:rPr lang="de-DE" smtClean="0"/>
              <a:t>24.03.2026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826E3-5B33-4C67-9B4E-7CF7ACDD5A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528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24.03.2026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24.03.2026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24.03.2026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24.03.2026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24.03.2026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24.03.2026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24.03.2026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24.03.2026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24.03.2026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24.03.2026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24.03.2026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24.03.2026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15.emf"/><Relationship Id="rId7" Type="http://schemas.openxmlformats.org/officeDocument/2006/relationships/image" Target="../media/image80.png"/><Relationship Id="rId2" Type="http://schemas.openxmlformats.org/officeDocument/2006/relationships/oleObject" Target="file:///C:\AAA\FH_Mainz\Statistik\Eigene_Unterlagen\Arbeitsdaten2.xlsx!Tab2!%5bArbeitsdaten2.xlsx%5dTab2%20Diagramm%206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16.emf"/><Relationship Id="rId9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1340768"/>
            <a:ext cx="8856984" cy="15841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 err="1"/>
              <a:t>Graphical</a:t>
            </a:r>
            <a:r>
              <a:rPr lang="de-DE" sz="2400" dirty="0"/>
              <a:t> </a:t>
            </a:r>
            <a:r>
              <a:rPr lang="de-DE" sz="2400" dirty="0" err="1"/>
              <a:t>representation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attributes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variables </a:t>
            </a:r>
            <a:r>
              <a:rPr lang="de-DE" sz="2400" dirty="0" err="1"/>
              <a:t>within</a:t>
            </a:r>
            <a:r>
              <a:rPr lang="de-DE" sz="2400" dirty="0"/>
              <a:t> a </a:t>
            </a:r>
            <a:r>
              <a:rPr lang="de-DE" sz="2400" dirty="0" err="1"/>
              <a:t>two</a:t>
            </a:r>
            <a:r>
              <a:rPr lang="de-DE" sz="2400" dirty="0"/>
              <a:t>-dimensional </a:t>
            </a:r>
            <a:r>
              <a:rPr lang="de-DE" sz="2400" dirty="0" err="1"/>
              <a:t>coordinate</a:t>
            </a:r>
            <a:r>
              <a:rPr lang="de-DE" sz="2400" dirty="0"/>
              <a:t>-system.</a:t>
            </a:r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Scatterplot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AD06EE1-B65D-2DC2-E372-88FFE23DF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546554"/>
              </p:ext>
            </p:extLst>
          </p:nvPr>
        </p:nvGraphicFramePr>
        <p:xfrm>
          <a:off x="1847528" y="3377571"/>
          <a:ext cx="8229602" cy="553198"/>
        </p:xfrm>
        <a:graphic>
          <a:graphicData uri="http://schemas.openxmlformats.org/drawingml/2006/table">
            <a:tbl>
              <a:tblPr/>
              <a:tblGrid>
                <a:gridCol w="1118828">
                  <a:extLst>
                    <a:ext uri="{9D8B030D-6E8A-4147-A177-3AD203B41FA5}">
                      <a16:colId xmlns:a16="http://schemas.microsoft.com/office/drawing/2014/main" val="2635962105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735308353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077687650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4113802042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749600975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1413163555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169231892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238431090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174641731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712189580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832407647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495657512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740136369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83308994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351427015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916716950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4224795272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684187527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969517993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1884723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488814854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71741413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1967038339"/>
                    </a:ext>
                  </a:extLst>
                </a:gridCol>
              </a:tblGrid>
              <a:tr h="18647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81063"/>
                  </a:ext>
                </a:extLst>
              </a:tr>
              <a:tr h="18025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Order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1400828"/>
                  </a:ext>
                </a:extLst>
              </a:tr>
              <a:tr h="18647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Volume [€]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02820"/>
                  </a:ext>
                </a:extLst>
              </a:tr>
            </a:tbl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F52287B3-5A3B-A466-D38D-D10D960260CE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94359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392144" y="116632"/>
            <a:ext cx="3168352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Least </a:t>
            </a:r>
            <a:r>
              <a:rPr lang="de-DE" sz="2600" dirty="0" err="1"/>
              <a:t>squared</a:t>
            </a:r>
            <a:r>
              <a:rPr lang="de-DE" sz="2600" dirty="0"/>
              <a:t> </a:t>
            </a:r>
            <a:r>
              <a:rPr lang="de-DE" sz="2600" dirty="0" err="1"/>
              <a:t>method</a:t>
            </a:r>
            <a:endParaRPr lang="de-DE" sz="26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B1E1956-D17D-4C79-99C5-537E4FC05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032" y="0"/>
            <a:ext cx="5816113" cy="222782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44587A0F-0FE9-3F1A-E756-47EAD6A9D6F2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302031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: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Formulas</a:t>
            </a:r>
            <a:endParaRPr lang="de-DE" sz="26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130358D-04AD-D3C6-50D9-DE2A913F5FB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DA3EFFC-4742-6CFA-DFDE-DB562AC25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15" y="470846"/>
            <a:ext cx="7769113" cy="552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22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/>
              <a:t>Linear </a:t>
            </a:r>
            <a:r>
              <a:rPr lang="de-DE" sz="2600" dirty="0"/>
              <a:t>Regression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631504" y="5373216"/>
            <a:ext cx="8856984" cy="11521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b=</a:t>
            </a:r>
          </a:p>
          <a:p>
            <a:endParaRPr lang="de-DE" sz="2400" dirty="0"/>
          </a:p>
          <a:p>
            <a:r>
              <a:rPr lang="de-DE" sz="2400" dirty="0"/>
              <a:t>a=</a:t>
            </a:r>
          </a:p>
          <a:p>
            <a:endParaRPr lang="de-DE" sz="2400" baseline="-25000" dirty="0"/>
          </a:p>
          <a:p>
            <a:endParaRPr lang="de-DE" sz="2400" baseline="-25000" dirty="0"/>
          </a:p>
          <a:p>
            <a:r>
              <a:rPr lang="de-DE" sz="2400" dirty="0"/>
              <a:t> 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A2CB1DA1-C61A-67A8-FCCD-5710660A0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492308"/>
              </p:ext>
            </p:extLst>
          </p:nvPr>
        </p:nvGraphicFramePr>
        <p:xfrm>
          <a:off x="249381" y="665017"/>
          <a:ext cx="8931204" cy="3697280"/>
        </p:xfrm>
        <a:graphic>
          <a:graphicData uri="http://schemas.openxmlformats.org/drawingml/2006/table">
            <a:tbl>
              <a:tblPr/>
              <a:tblGrid>
                <a:gridCol w="1413911">
                  <a:extLst>
                    <a:ext uri="{9D8B030D-6E8A-4147-A177-3AD203B41FA5}">
                      <a16:colId xmlns:a16="http://schemas.microsoft.com/office/drawing/2014/main" val="103109078"/>
                    </a:ext>
                  </a:extLst>
                </a:gridCol>
                <a:gridCol w="1413911">
                  <a:extLst>
                    <a:ext uri="{9D8B030D-6E8A-4147-A177-3AD203B41FA5}">
                      <a16:colId xmlns:a16="http://schemas.microsoft.com/office/drawing/2014/main" val="3985245184"/>
                    </a:ext>
                  </a:extLst>
                </a:gridCol>
                <a:gridCol w="1861649">
                  <a:extLst>
                    <a:ext uri="{9D8B030D-6E8A-4147-A177-3AD203B41FA5}">
                      <a16:colId xmlns:a16="http://schemas.microsoft.com/office/drawing/2014/main" val="39917345"/>
                    </a:ext>
                  </a:extLst>
                </a:gridCol>
                <a:gridCol w="1413911">
                  <a:extLst>
                    <a:ext uri="{9D8B030D-6E8A-4147-A177-3AD203B41FA5}">
                      <a16:colId xmlns:a16="http://schemas.microsoft.com/office/drawing/2014/main" val="1889085439"/>
                    </a:ext>
                  </a:extLst>
                </a:gridCol>
                <a:gridCol w="1413911">
                  <a:extLst>
                    <a:ext uri="{9D8B030D-6E8A-4147-A177-3AD203B41FA5}">
                      <a16:colId xmlns:a16="http://schemas.microsoft.com/office/drawing/2014/main" val="1893009278"/>
                    </a:ext>
                  </a:extLst>
                </a:gridCol>
                <a:gridCol w="1413911">
                  <a:extLst>
                    <a:ext uri="{9D8B030D-6E8A-4147-A177-3AD203B41FA5}">
                      <a16:colId xmlns:a16="http://schemas.microsoft.com/office/drawing/2014/main" val="3603166235"/>
                    </a:ext>
                  </a:extLst>
                </a:gridCol>
              </a:tblGrid>
              <a:tr h="46216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 volume [€]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932805"/>
                  </a:ext>
                </a:extLst>
              </a:tr>
              <a:tr h="46216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x^2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673140"/>
                  </a:ext>
                </a:extLst>
              </a:tr>
              <a:tr h="46216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220231"/>
                  </a:ext>
                </a:extLst>
              </a:tr>
              <a:tr h="46216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855167"/>
                  </a:ext>
                </a:extLst>
              </a:tr>
              <a:tr h="46216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714795"/>
                  </a:ext>
                </a:extLst>
              </a:tr>
              <a:tr h="46216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281380"/>
                  </a:ext>
                </a:extLst>
              </a:tr>
              <a:tr h="46216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029866"/>
                  </a:ext>
                </a:extLst>
              </a:tr>
              <a:tr h="46216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031512"/>
                  </a:ext>
                </a:extLst>
              </a:tr>
            </a:tbl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154D6684-9CF3-6CB2-7EFC-94BAB46590D2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04129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5877272"/>
            <a:ext cx="8856984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/>
              <a:t>yhat(</a:t>
            </a:r>
            <a:r>
              <a:rPr lang="de-DE" sz="2200" dirty="0"/>
              <a:t>30)=</a:t>
            </a:r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Extrapolation </a:t>
            </a:r>
            <a:r>
              <a:rPr lang="de-DE" sz="3200" dirty="0" err="1"/>
              <a:t>for</a:t>
            </a:r>
            <a:r>
              <a:rPr lang="de-DE" sz="3200" dirty="0"/>
              <a:t> x=30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842177D2-B0A2-33D4-8620-98AFD2381E32}"/>
              </a:ext>
            </a:extLst>
          </p:cNvPr>
          <p:cNvGraphicFramePr>
            <a:graphicFrameLocks noGrp="1"/>
          </p:cNvGraphicFramePr>
          <p:nvPr/>
        </p:nvGraphicFramePr>
        <p:xfrm>
          <a:off x="1631505" y="762422"/>
          <a:ext cx="8928993" cy="3674688"/>
        </p:xfrm>
        <a:graphic>
          <a:graphicData uri="http://schemas.openxmlformats.org/drawingml/2006/table">
            <a:tbl>
              <a:tblPr/>
              <a:tblGrid>
                <a:gridCol w="1413561">
                  <a:extLst>
                    <a:ext uri="{9D8B030D-6E8A-4147-A177-3AD203B41FA5}">
                      <a16:colId xmlns:a16="http://schemas.microsoft.com/office/drawing/2014/main" val="103109078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3985245184"/>
                    </a:ext>
                  </a:extLst>
                </a:gridCol>
                <a:gridCol w="1861188">
                  <a:extLst>
                    <a:ext uri="{9D8B030D-6E8A-4147-A177-3AD203B41FA5}">
                      <a16:colId xmlns:a16="http://schemas.microsoft.com/office/drawing/2014/main" val="39917345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1889085439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1893009278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3603166235"/>
                    </a:ext>
                  </a:extLst>
                </a:gridCol>
              </a:tblGrid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 volume [€]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932805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x^2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yhat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673140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220231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855167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714795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281380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029866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031512"/>
                  </a:ext>
                </a:extLst>
              </a:tr>
            </a:tbl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DEDF43C3-B888-FACF-ED6F-E89BA5E7855E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07598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BB9182C-DEFB-F8BE-635D-7C8EB43F4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08" y="656692"/>
            <a:ext cx="7591958" cy="4104456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822440" y="6356350"/>
            <a:ext cx="2743200" cy="365125"/>
          </a:xfrm>
        </p:spPr>
        <p:txBody>
          <a:bodyPr/>
          <a:lstStyle/>
          <a:p>
            <a:fld id="{386CAE9C-98EE-4793-B6DD-11C28406210D}" type="slidenum">
              <a:rPr lang="de-DE" smtClean="0"/>
              <a:t>14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44624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Calulating</a:t>
            </a:r>
            <a:r>
              <a:rPr lang="de-DE" sz="2600" dirty="0"/>
              <a:t> </a:t>
            </a:r>
            <a:r>
              <a:rPr lang="de-DE" sz="2600" dirty="0" err="1"/>
              <a:t>the</a:t>
            </a:r>
            <a:r>
              <a:rPr lang="de-DE" sz="2600" dirty="0"/>
              <a:t> </a:t>
            </a:r>
            <a:r>
              <a:rPr lang="de-DE" sz="2600" dirty="0" err="1"/>
              <a:t>regression</a:t>
            </a:r>
            <a:r>
              <a:rPr lang="de-DE" sz="2600" dirty="0"/>
              <a:t> </a:t>
            </a:r>
            <a:r>
              <a:rPr lang="de-DE" sz="2600" dirty="0" err="1"/>
              <a:t>line</a:t>
            </a:r>
            <a:r>
              <a:rPr lang="de-DE" sz="2600" dirty="0"/>
              <a:t> </a:t>
            </a:r>
            <a:r>
              <a:rPr lang="de-DE" sz="2600" dirty="0" err="1"/>
              <a:t>from</a:t>
            </a:r>
            <a:r>
              <a:rPr lang="de-DE" sz="2600" dirty="0"/>
              <a:t> </a:t>
            </a:r>
            <a:r>
              <a:rPr lang="de-DE" sz="2600" dirty="0" err="1"/>
              <a:t>empirical</a:t>
            </a:r>
            <a:r>
              <a:rPr lang="de-DE" sz="2600" dirty="0"/>
              <a:t> </a:t>
            </a:r>
            <a:r>
              <a:rPr lang="de-DE" sz="2600" dirty="0" err="1"/>
              <a:t>data</a:t>
            </a:r>
            <a:endParaRPr lang="de-DE" sz="2600" dirty="0"/>
          </a:p>
        </p:txBody>
      </p:sp>
      <p:cxnSp>
        <p:nvCxnSpPr>
          <p:cNvPr id="12" name="Gerade Verbindung mit Pfeil 11"/>
          <p:cNvCxnSpPr>
            <a:cxnSpLocks/>
          </p:cNvCxnSpPr>
          <p:nvPr/>
        </p:nvCxnSpPr>
        <p:spPr>
          <a:xfrm flipH="1" flipV="1">
            <a:off x="5459968" y="1754814"/>
            <a:ext cx="307410" cy="95410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>
            <a:spLocks noChangeAspect="1"/>
          </p:cNvSpPr>
          <p:nvPr/>
        </p:nvSpPr>
        <p:spPr>
          <a:xfrm>
            <a:off x="4109844" y="1898856"/>
            <a:ext cx="468000" cy="46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4109844" y="1898856"/>
                <a:ext cx="4844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/>
                        </a:rPr>
                        <m:t>𝑒</m:t>
                      </m:r>
                      <m:r>
                        <a:rPr lang="de-DE" i="1" baseline="-25000">
                          <a:latin typeface="Cambria Math"/>
                        </a:rPr>
                        <m:t>𝑖</m:t>
                      </m:r>
                      <m:r>
                        <a:rPr lang="de-DE" i="1" baseline="3000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de-DE" baseline="300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844" y="1898856"/>
                <a:ext cx="48442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5459969" y="2708920"/>
                <a:ext cx="1337289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i="1" baseline="-25000">
                        <a:latin typeface="Cambria Math"/>
                      </a:rPr>
                      <m:t>𝑖</m:t>
                    </m:r>
                    <m:r>
                      <a:rPr lang="de-DE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>
                        <a:latin typeface="Cambria Math"/>
                      </a:rPr>
                      <m:t>a</m:t>
                    </m:r>
                    <m:r>
                      <a:rPr lang="de-DE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de-DE">
                        <a:latin typeface="Cambria Math"/>
                      </a:rPr>
                      <m:t>bx</m:t>
                    </m:r>
                  </m:oMath>
                </a14:m>
                <a:r>
                  <a:rPr lang="de-DE" baseline="-25000" dirty="0"/>
                  <a:t>i</a:t>
                </a: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969" y="2708920"/>
                <a:ext cx="1337289" cy="362984"/>
              </a:xfrm>
              <a:prstGeom prst="rect">
                <a:avLst/>
              </a:prstGeom>
              <a:blipFill>
                <a:blip r:embed="rId4"/>
                <a:stretch>
                  <a:fillRect t="-5000" b="-21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erade Verbindung mit Pfeil 14"/>
          <p:cNvCxnSpPr>
            <a:cxnSpLocks/>
          </p:cNvCxnSpPr>
          <p:nvPr/>
        </p:nvCxnSpPr>
        <p:spPr>
          <a:xfrm flipH="1" flipV="1">
            <a:off x="5767379" y="1391830"/>
            <a:ext cx="196647" cy="13170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B6C60119-8ED1-D612-0280-EE6E300775A4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93963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85024" y="554792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Regressions</a:t>
            </a:r>
            <a:r>
              <a:rPr lang="de-DE" sz="2400" dirty="0"/>
              <a:t> </a:t>
            </a:r>
            <a:r>
              <a:rPr lang="de-DE" sz="2400" dirty="0" err="1"/>
              <a:t>coefficient</a:t>
            </a:r>
            <a:r>
              <a:rPr lang="de-DE" sz="2400" dirty="0"/>
              <a:t> 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Slope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line</a:t>
            </a:r>
            <a:r>
              <a:rPr lang="de-DE" sz="2400" dirty="0"/>
              <a:t>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Determines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marginal </a:t>
            </a:r>
            <a:r>
              <a:rPr lang="de-DE" sz="2400" dirty="0" err="1"/>
              <a:t>effect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change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one</a:t>
            </a:r>
            <a:r>
              <a:rPr lang="de-DE" sz="2400" dirty="0"/>
              <a:t> </a:t>
            </a:r>
            <a:r>
              <a:rPr lang="de-DE" sz="2400" dirty="0" err="1"/>
              <a:t>unit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independent</a:t>
            </a:r>
            <a:r>
              <a:rPr lang="de-DE" sz="2400" dirty="0"/>
              <a:t> variable x </a:t>
            </a:r>
            <a:r>
              <a:rPr lang="de-DE" sz="2400" dirty="0" err="1"/>
              <a:t>onto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dependet</a:t>
            </a:r>
            <a:r>
              <a:rPr lang="de-DE" sz="2400" dirty="0"/>
              <a:t> variable 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Regressions</a:t>
            </a:r>
            <a:r>
              <a:rPr lang="de-DE" sz="2400" dirty="0"/>
              <a:t> </a:t>
            </a:r>
            <a:r>
              <a:rPr lang="de-DE" sz="2400" dirty="0" err="1"/>
              <a:t>coefficient</a:t>
            </a:r>
            <a:r>
              <a:rPr lang="de-DE" sz="2400" dirty="0"/>
              <a:t>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/>
              <a:t>The </a:t>
            </a:r>
            <a:r>
              <a:rPr lang="de-DE" sz="2400" dirty="0" err="1"/>
              <a:t>value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dependent</a:t>
            </a:r>
            <a:r>
              <a:rPr lang="de-DE" sz="2400" dirty="0"/>
              <a:t> variable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independent</a:t>
            </a:r>
            <a:r>
              <a:rPr lang="de-DE" sz="2400" dirty="0"/>
              <a:t> variable x=0</a:t>
            </a:r>
          </a:p>
          <a:p>
            <a:pPr lvl="2"/>
            <a:r>
              <a:rPr lang="de-DE" sz="2400" dirty="0"/>
              <a:t> → </a:t>
            </a:r>
            <a:r>
              <a:rPr lang="de-DE" sz="2400" dirty="0" err="1"/>
              <a:t>intercept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vertical</a:t>
            </a:r>
            <a:r>
              <a:rPr lang="de-DE" sz="2400" dirty="0"/>
              <a:t> </a:t>
            </a:r>
            <a:r>
              <a:rPr lang="de-DE" sz="2400" dirty="0" err="1"/>
              <a:t>axes</a:t>
            </a:r>
            <a:br>
              <a:rPr lang="de-DE" sz="2400" dirty="0"/>
            </a:b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Regressions</a:t>
            </a:r>
            <a:r>
              <a:rPr lang="de-DE" sz="3200" dirty="0"/>
              <a:t> </a:t>
            </a:r>
            <a:r>
              <a:rPr lang="de-DE" sz="3200" dirty="0" err="1"/>
              <a:t>coefficients</a:t>
            </a:r>
            <a:endParaRPr lang="de-DE" sz="3200" dirty="0"/>
          </a:p>
          <a:p>
            <a:pPr algn="ctr"/>
            <a:endParaRPr lang="de-DE" sz="32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FC7355C-5C7B-2AFB-1F06-53CF32558B97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69270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Measures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linear </a:t>
            </a:r>
            <a:r>
              <a:rPr lang="de-DE" sz="2400" dirty="0" err="1"/>
              <a:t>dependence</a:t>
            </a:r>
            <a:r>
              <a:rPr lang="de-DE" sz="2400" dirty="0"/>
              <a:t> </a:t>
            </a:r>
            <a:r>
              <a:rPr lang="de-DE" sz="2400" dirty="0" err="1"/>
              <a:t>between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This </a:t>
            </a:r>
            <a:r>
              <a:rPr lang="de-DE" sz="2400" dirty="0" err="1"/>
              <a:t>dependence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interpreted</a:t>
            </a:r>
            <a:r>
              <a:rPr lang="de-DE" sz="2400" dirty="0"/>
              <a:t>,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one</a:t>
            </a:r>
            <a:r>
              <a:rPr lang="de-DE" sz="2400" dirty="0"/>
              <a:t> variable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quantitatively</a:t>
            </a:r>
            <a:r>
              <a:rPr lang="de-DE" sz="2400" dirty="0"/>
              <a:t> </a:t>
            </a:r>
            <a:r>
              <a:rPr lang="de-DE" sz="2400" dirty="0" err="1"/>
              <a:t>influencing</a:t>
            </a:r>
            <a:r>
              <a:rPr lang="de-DE" sz="2400" dirty="0"/>
              <a:t> </a:t>
            </a:r>
            <a:r>
              <a:rPr lang="de-DE" sz="2400" dirty="0" err="1"/>
              <a:t>another</a:t>
            </a:r>
            <a:r>
              <a:rPr lang="de-DE" sz="2400" dirty="0"/>
              <a:t> variable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linear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an </a:t>
            </a:r>
            <a:r>
              <a:rPr lang="de-DE" sz="2400" dirty="0" err="1"/>
              <a:t>instrument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forecasting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Linear </a:t>
            </a:r>
            <a:r>
              <a:rPr lang="de-DE" sz="3200" dirty="0" err="1"/>
              <a:t>regression</a:t>
            </a:r>
            <a:endParaRPr lang="de-DE" sz="32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A852029-F8D0-6318-5331-45D1D8E5F3F6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085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88784" y="661328"/>
            <a:ext cx="8856984" cy="49685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/>
              <a:t>In </a:t>
            </a:r>
            <a:r>
              <a:rPr lang="de-DE" sz="2800" dirty="0" err="1"/>
              <a:t>principle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all </a:t>
            </a:r>
            <a:r>
              <a:rPr lang="de-DE" sz="2800" dirty="0" err="1"/>
              <a:t>data</a:t>
            </a:r>
            <a:r>
              <a:rPr lang="de-DE" sz="2800" dirty="0"/>
              <a:t> </a:t>
            </a:r>
            <a:r>
              <a:rPr lang="de-DE" sz="2800" dirty="0" err="1"/>
              <a:t>sets</a:t>
            </a:r>
            <a:r>
              <a:rPr lang="de-DE" sz="2800" dirty="0"/>
              <a:t>,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can</a:t>
            </a:r>
            <a:r>
              <a:rPr lang="de-DE" sz="2800" dirty="0"/>
              <a:t> </a:t>
            </a:r>
            <a:r>
              <a:rPr lang="de-DE" sz="2800" dirty="0" err="1"/>
              <a:t>calculate</a:t>
            </a:r>
            <a:r>
              <a:rPr lang="de-DE" sz="2800" dirty="0"/>
              <a:t> a </a:t>
            </a:r>
            <a:r>
              <a:rPr lang="de-DE" sz="2800" dirty="0" err="1"/>
              <a:t>regression</a:t>
            </a:r>
            <a:r>
              <a:rPr lang="de-DE" sz="2800" dirty="0"/>
              <a:t> </a:t>
            </a:r>
            <a:r>
              <a:rPr lang="de-DE" sz="2800" dirty="0" err="1"/>
              <a:t>line</a:t>
            </a:r>
            <a:r>
              <a:rPr lang="de-DE" sz="28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/>
              <a:t>But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are</a:t>
            </a:r>
            <a:r>
              <a:rPr lang="de-DE" sz="2800" dirty="0"/>
              <a:t> also </a:t>
            </a:r>
            <a:r>
              <a:rPr lang="de-DE" sz="2800" dirty="0" err="1"/>
              <a:t>interested</a:t>
            </a:r>
            <a:r>
              <a:rPr lang="de-DE" sz="2800" dirty="0"/>
              <a:t> in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question</a:t>
            </a:r>
            <a:r>
              <a:rPr lang="de-DE" sz="2800" dirty="0"/>
              <a:t> </a:t>
            </a:r>
            <a:r>
              <a:rPr lang="de-DE" sz="2800" dirty="0" err="1"/>
              <a:t>meaningful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this</a:t>
            </a:r>
            <a:r>
              <a:rPr lang="de-DE" sz="2800" dirty="0"/>
              <a:t> </a:t>
            </a:r>
            <a:r>
              <a:rPr lang="de-DE" sz="2800" dirty="0" err="1"/>
              <a:t>calculated</a:t>
            </a:r>
            <a:r>
              <a:rPr lang="de-DE" sz="2800" dirty="0"/>
              <a:t> </a:t>
            </a:r>
            <a:r>
              <a:rPr lang="de-DE" sz="2800" dirty="0" err="1"/>
              <a:t>dependence</a:t>
            </a:r>
            <a:r>
              <a:rPr lang="de-DE" sz="2800" dirty="0"/>
              <a:t>?.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this</a:t>
            </a:r>
            <a:r>
              <a:rPr lang="de-DE" sz="2800" dirty="0"/>
              <a:t>,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use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correlation</a:t>
            </a:r>
            <a:r>
              <a:rPr lang="de-DE" sz="2800" dirty="0"/>
              <a:t> </a:t>
            </a:r>
            <a:r>
              <a:rPr lang="de-DE" sz="2800" dirty="0" err="1"/>
              <a:t>analysis</a:t>
            </a:r>
            <a:r>
              <a:rPr lang="de-DE" sz="2800" dirty="0"/>
              <a:t>, wich </a:t>
            </a:r>
            <a:r>
              <a:rPr lang="de-DE" sz="2800" dirty="0" err="1"/>
              <a:t>gives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possibility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measure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strength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dependence</a:t>
            </a: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this</a:t>
            </a:r>
            <a:r>
              <a:rPr lang="de-DE" sz="2800" dirty="0"/>
              <a:t>,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use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correlation</a:t>
            </a:r>
            <a:r>
              <a:rPr lang="de-DE" sz="2800" dirty="0"/>
              <a:t> </a:t>
            </a:r>
            <a:r>
              <a:rPr lang="de-DE" sz="2800" dirty="0" err="1"/>
              <a:t>coefficient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Bravais-Pearson </a:t>
            </a:r>
            <a:r>
              <a:rPr lang="de-DE" sz="2800" dirty="0" err="1"/>
              <a:t>which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lying</a:t>
            </a:r>
            <a:r>
              <a:rPr lang="de-DE" sz="2800" dirty="0"/>
              <a:t> </a:t>
            </a:r>
            <a:r>
              <a:rPr lang="de-DE" sz="2800" dirty="0" err="1"/>
              <a:t>between</a:t>
            </a:r>
            <a:r>
              <a:rPr lang="de-DE" sz="2800" dirty="0"/>
              <a:t> -1 and +1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Correlation</a:t>
            </a:r>
            <a:r>
              <a:rPr lang="de-DE" sz="3200" dirty="0"/>
              <a:t> </a:t>
            </a:r>
            <a:r>
              <a:rPr lang="de-DE" sz="3200" dirty="0" err="1"/>
              <a:t>analysis</a:t>
            </a:r>
            <a:endParaRPr lang="de-DE" sz="32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C980019-FDF9-F8E9-F6AC-003B8D16B228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99024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121920" y="476672"/>
                <a:ext cx="8557525" cy="587967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covariance is a measure of the joint variability of two random variables (X,Y), defined by: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cov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	</a:t>
                </a:r>
              </a:p>
              <a:p>
                <a:r>
                  <a:rPr lang="en-US" sz="2000" dirty="0"/>
                  <a:t>		with the unbiased estimator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acc>
                                    <m:accPr>
                                      <m:chr m:val="̇"/>
                                      <m:ctrlPr>
                                        <a:rPr lang="en-US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acc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If the greater values of X correspond with the greater values of Y the covariance is positive. In the opposite case, when the greater values of X correspond to the lesser values Y, the covariance is negative. The sign of the covariance shows the tendency in the linear relationship between the variables.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magnitude of the covariance can hardly be interpreted, since it is not normalized.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Therefore, we use the normalized version, called correlation coefficient, showing the strength of the linear relation.</a:t>
                </a:r>
                <a:endParaRPr lang="de-DE" sz="20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" y="476672"/>
                <a:ext cx="8557525" cy="5879678"/>
              </a:xfrm>
              <a:prstGeom prst="rect">
                <a:avLst/>
              </a:prstGeom>
              <a:blipFill>
                <a:blip r:embed="rId2"/>
                <a:stretch>
                  <a:fillRect l="-641" t="-518" r="-1140" b="-11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667508" y="10795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Covariance</a:t>
            </a:r>
            <a:endParaRPr lang="de-DE" sz="32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D433CE2-C7D4-BC8C-6AFA-EB6E460E9A6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24477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78064" y="4008033"/>
            <a:ext cx="8856984" cy="22122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General </a:t>
            </a:r>
            <a:r>
              <a:rPr lang="de-DE" sz="2400" dirty="0" err="1"/>
              <a:t>intervals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b="1" dirty="0"/>
              <a:t>R</a:t>
            </a:r>
          </a:p>
          <a:p>
            <a:r>
              <a:rPr lang="de-DE" sz="2400" dirty="0"/>
              <a:t>		(0,0;0,2)	→	</a:t>
            </a:r>
            <a:r>
              <a:rPr lang="de-DE" sz="2400" dirty="0" err="1"/>
              <a:t>almost</a:t>
            </a:r>
            <a:r>
              <a:rPr lang="de-DE" sz="2400" dirty="0"/>
              <a:t> </a:t>
            </a:r>
            <a:r>
              <a:rPr lang="de-DE" sz="2400" dirty="0" err="1"/>
              <a:t>no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endParaRPr lang="de-DE" sz="2400" dirty="0"/>
          </a:p>
          <a:p>
            <a:r>
              <a:rPr lang="de-DE" sz="2400" dirty="0"/>
              <a:t>		[0,2;0,4)	→	</a:t>
            </a:r>
            <a:r>
              <a:rPr lang="de-DE" sz="2400" dirty="0" err="1"/>
              <a:t>low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endParaRPr lang="de-DE" sz="2400" dirty="0"/>
          </a:p>
          <a:p>
            <a:r>
              <a:rPr lang="de-DE" sz="2400" dirty="0"/>
              <a:t>		[0,4;0,6)	→	medium </a:t>
            </a:r>
            <a:r>
              <a:rPr lang="de-DE" sz="2400" dirty="0" err="1"/>
              <a:t>dependence</a:t>
            </a:r>
            <a:endParaRPr lang="de-DE" sz="2400" dirty="0"/>
          </a:p>
          <a:p>
            <a:r>
              <a:rPr lang="de-DE" sz="2400" dirty="0"/>
              <a:t>		[0,6;0,8)	→	high </a:t>
            </a:r>
            <a:r>
              <a:rPr lang="de-DE" sz="2400" dirty="0" err="1"/>
              <a:t>dependence</a:t>
            </a:r>
            <a:endParaRPr lang="de-DE" sz="2400" dirty="0"/>
          </a:p>
          <a:p>
            <a:r>
              <a:rPr lang="de-DE" sz="2400" dirty="0"/>
              <a:t>		[0,8;1,0)	→	</a:t>
            </a:r>
            <a:r>
              <a:rPr lang="de-DE" sz="2400" dirty="0" err="1"/>
              <a:t>almost</a:t>
            </a:r>
            <a:r>
              <a:rPr lang="de-DE" sz="2400" dirty="0"/>
              <a:t> </a:t>
            </a:r>
            <a:r>
              <a:rPr lang="de-DE" sz="2400" dirty="0" err="1"/>
              <a:t>full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Correlation</a:t>
            </a:r>
            <a:r>
              <a:rPr lang="de-DE" sz="3200" dirty="0"/>
              <a:t> </a:t>
            </a:r>
            <a:r>
              <a:rPr lang="de-DE" sz="3200" dirty="0" err="1"/>
              <a:t>coefficient</a:t>
            </a:r>
            <a:endParaRPr lang="de-DE" sz="32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502583C-439B-4AEB-5F32-6E926B7CE320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C2764A6-3DCA-5FF6-DBDB-E529E4999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989" y="691336"/>
            <a:ext cx="7164602" cy="322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27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1052736"/>
            <a:ext cx="8856984" cy="9361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X-</a:t>
            </a:r>
            <a:r>
              <a:rPr lang="de-DE" sz="2400" dirty="0" err="1"/>
              <a:t>coordinate</a:t>
            </a:r>
            <a:r>
              <a:rPr lang="de-DE" sz="2400" dirty="0"/>
              <a:t>:	</a:t>
            </a:r>
            <a:r>
              <a:rPr lang="de-DE" sz="2400" dirty="0" err="1"/>
              <a:t>order</a:t>
            </a:r>
            <a:endParaRPr lang="de-DE" sz="2400" dirty="0"/>
          </a:p>
          <a:p>
            <a:r>
              <a:rPr lang="de-DE" sz="2400" dirty="0"/>
              <a:t>Y-</a:t>
            </a:r>
            <a:r>
              <a:rPr lang="de-DE" sz="2400" dirty="0" err="1"/>
              <a:t>coordinate</a:t>
            </a:r>
            <a:r>
              <a:rPr lang="de-DE" sz="2400" dirty="0"/>
              <a:t>:	Volume [Euro]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Scatterplot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7363E33-784F-87AB-D4AC-4241FD2F2CC2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16497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Correlation</a:t>
            </a:r>
            <a:r>
              <a:rPr lang="de-DE" sz="3200" dirty="0"/>
              <a:t> </a:t>
            </a:r>
            <a:r>
              <a:rPr lang="de-DE" sz="3200" dirty="0" err="1"/>
              <a:t>coefficiant</a:t>
            </a:r>
            <a:r>
              <a:rPr lang="de-DE" sz="3200" dirty="0"/>
              <a:t> </a:t>
            </a:r>
            <a:r>
              <a:rPr lang="de-DE" sz="3200" dirty="0" err="1"/>
              <a:t>examples</a:t>
            </a:r>
            <a:r>
              <a:rPr lang="de-DE" sz="3200" dirty="0"/>
              <a:t>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EB51631-25A7-4159-B8C2-816B507DC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44" y="1936799"/>
            <a:ext cx="8743902" cy="496855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C59F2B4-64BB-4FEF-A3BC-30CE85F11BD3}"/>
              </a:ext>
            </a:extLst>
          </p:cNvPr>
          <p:cNvSpPr txBox="1"/>
          <p:nvPr/>
        </p:nvSpPr>
        <p:spPr>
          <a:xfrm>
            <a:off x="2673152" y="3019832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/>
              <a:t>R=?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6887D88-77D4-4907-8CB1-9AB597959ABE}"/>
              </a:ext>
            </a:extLst>
          </p:cNvPr>
          <p:cNvSpPr txBox="1"/>
          <p:nvPr/>
        </p:nvSpPr>
        <p:spPr>
          <a:xfrm>
            <a:off x="6744072" y="3073893"/>
            <a:ext cx="79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R=?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C1EDBE1-3747-4E13-B5CC-B253D239EA83}"/>
              </a:ext>
            </a:extLst>
          </p:cNvPr>
          <p:cNvSpPr txBox="1"/>
          <p:nvPr/>
        </p:nvSpPr>
        <p:spPr>
          <a:xfrm>
            <a:off x="6489576" y="5396096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/>
              <a:t>R=?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75DF8FB-02C5-40F6-9F0F-BBD081C6D19E}"/>
              </a:ext>
            </a:extLst>
          </p:cNvPr>
          <p:cNvSpPr txBox="1"/>
          <p:nvPr/>
        </p:nvSpPr>
        <p:spPr>
          <a:xfrm flipH="1">
            <a:off x="2445364" y="5396097"/>
            <a:ext cx="75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/>
              <a:t>R=?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435CCDD-E08F-A67A-1C48-2D44DB853953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B5B8249-0288-9F95-C154-1B58E6025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464" y="733193"/>
            <a:ext cx="1612900" cy="13017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CE1B9C3-FBB4-821D-69A5-662813A27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2633" y="724877"/>
            <a:ext cx="1612900" cy="130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02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48144" y="744811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The </a:t>
            </a:r>
            <a:r>
              <a:rPr lang="de-DE" sz="2200" dirty="0" err="1"/>
              <a:t>squared</a:t>
            </a:r>
            <a:r>
              <a:rPr lang="de-DE" sz="2200" dirty="0"/>
              <a:t> </a:t>
            </a:r>
            <a:r>
              <a:rPr lang="de-DE" sz="2200" dirty="0" err="1"/>
              <a:t>correlation</a:t>
            </a:r>
            <a:r>
              <a:rPr lang="de-DE" sz="2200" dirty="0"/>
              <a:t> </a:t>
            </a:r>
            <a:r>
              <a:rPr lang="de-DE" sz="2200" dirty="0" err="1"/>
              <a:t>coefficiant</a:t>
            </a:r>
            <a:r>
              <a:rPr lang="de-DE" sz="2200" dirty="0"/>
              <a:t> R</a:t>
            </a:r>
            <a:r>
              <a:rPr lang="de-DE" sz="2200" baseline="30000" dirty="0"/>
              <a:t>2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called</a:t>
            </a:r>
            <a:r>
              <a:rPr lang="de-DE" sz="2200" dirty="0"/>
              <a:t> </a:t>
            </a:r>
            <a:r>
              <a:rPr lang="de-DE" sz="2200" dirty="0" err="1"/>
              <a:t>coefficiant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determination</a:t>
            </a:r>
            <a:r>
              <a:rPr lang="de-DE" sz="2200" dirty="0"/>
              <a:t>.</a:t>
            </a:r>
            <a:endParaRPr lang="de-DE" sz="2200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In quantitative </a:t>
            </a:r>
            <a:r>
              <a:rPr lang="de-DE" sz="2200" dirty="0" err="1"/>
              <a:t>analysis</a:t>
            </a:r>
            <a:r>
              <a:rPr lang="de-DE" sz="2200" dirty="0"/>
              <a:t>, </a:t>
            </a:r>
            <a:r>
              <a:rPr lang="de-DE" sz="2200" dirty="0" err="1"/>
              <a:t>we</a:t>
            </a:r>
            <a:r>
              <a:rPr lang="de-DE" sz="2200" dirty="0"/>
              <a:t> </a:t>
            </a:r>
            <a:r>
              <a:rPr lang="de-DE" sz="2200" dirty="0" err="1"/>
              <a:t>often</a:t>
            </a:r>
            <a:r>
              <a:rPr lang="de-DE" sz="2200" dirty="0"/>
              <a:t> </a:t>
            </a:r>
            <a:r>
              <a:rPr lang="de-DE" sz="2200" dirty="0" err="1"/>
              <a:t>use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coefficiant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determination</a:t>
            </a:r>
            <a:r>
              <a:rPr lang="de-DE" sz="2200" dirty="0"/>
              <a:t> R</a:t>
            </a:r>
            <a:r>
              <a:rPr lang="de-DE" sz="2200" baseline="30000" dirty="0"/>
              <a:t>2</a:t>
            </a:r>
            <a:r>
              <a:rPr lang="de-DE" sz="2200" dirty="0"/>
              <a:t>, </a:t>
            </a:r>
            <a:r>
              <a:rPr lang="de-DE" sz="2200" dirty="0" err="1"/>
              <a:t>because</a:t>
            </a:r>
            <a:r>
              <a:rPr lang="de-DE" sz="2200" dirty="0"/>
              <a:t> </a:t>
            </a:r>
            <a:r>
              <a:rPr lang="de-DE" sz="2200" dirty="0" err="1"/>
              <a:t>it</a:t>
            </a:r>
            <a:r>
              <a:rPr lang="de-DE" sz="2200" dirty="0"/>
              <a:t> </a:t>
            </a:r>
            <a:r>
              <a:rPr lang="de-DE" sz="2200" dirty="0" err="1"/>
              <a:t>can</a:t>
            </a:r>
            <a:r>
              <a:rPr lang="de-DE" sz="2200" dirty="0"/>
              <a:t> </a:t>
            </a:r>
            <a:r>
              <a:rPr lang="de-DE" sz="2200" dirty="0" err="1"/>
              <a:t>be</a:t>
            </a:r>
            <a:r>
              <a:rPr lang="de-DE" sz="2200" dirty="0"/>
              <a:t> </a:t>
            </a:r>
            <a:r>
              <a:rPr lang="de-DE" sz="2200" dirty="0" err="1"/>
              <a:t>intuitively</a:t>
            </a:r>
            <a:r>
              <a:rPr lang="de-DE" sz="2200" dirty="0"/>
              <a:t> </a:t>
            </a:r>
            <a:r>
              <a:rPr lang="de-DE" sz="2200" dirty="0" err="1"/>
              <a:t>interpreted</a:t>
            </a:r>
            <a:endParaRPr lang="de-DE" sz="2200" baseline="30000" dirty="0"/>
          </a:p>
          <a:p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But R</a:t>
            </a:r>
            <a:r>
              <a:rPr lang="de-DE" sz="2200" baseline="30000" dirty="0"/>
              <a:t>2 </a:t>
            </a:r>
            <a:r>
              <a:rPr lang="de-DE" sz="2200" dirty="0" err="1"/>
              <a:t>does</a:t>
            </a:r>
            <a:r>
              <a:rPr lang="de-DE" sz="2200" dirty="0"/>
              <a:t> not </a:t>
            </a:r>
            <a:r>
              <a:rPr lang="de-DE" sz="2200" dirty="0" err="1"/>
              <a:t>distinguish</a:t>
            </a:r>
            <a:r>
              <a:rPr lang="de-DE" sz="2200" dirty="0"/>
              <a:t> </a:t>
            </a:r>
            <a:r>
              <a:rPr lang="de-DE" sz="2200" dirty="0" err="1"/>
              <a:t>between</a:t>
            </a:r>
            <a:r>
              <a:rPr lang="de-DE" sz="2200" dirty="0"/>
              <a:t> + and – </a:t>
            </a:r>
            <a:r>
              <a:rPr lang="de-DE" sz="2200" dirty="0" err="1"/>
              <a:t>anymore</a:t>
            </a:r>
            <a:r>
              <a:rPr lang="de-DE" sz="22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R</a:t>
            </a:r>
            <a:r>
              <a:rPr lang="de-DE" sz="2200" baseline="30000" dirty="0"/>
              <a:t>2 </a:t>
            </a:r>
            <a:r>
              <a:rPr lang="de-DE" sz="2200" dirty="0" err="1"/>
              <a:t>is</a:t>
            </a:r>
            <a:r>
              <a:rPr lang="de-DE" sz="2200" dirty="0"/>
              <a:t> in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interval</a:t>
            </a:r>
            <a:r>
              <a:rPr lang="de-DE" sz="2200" dirty="0"/>
              <a:t> [0,1]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R</a:t>
            </a:r>
            <a:r>
              <a:rPr lang="de-DE" sz="2200" baseline="30000" dirty="0"/>
              <a:t>2 </a:t>
            </a:r>
            <a:r>
              <a:rPr lang="de-DE" sz="2200" dirty="0" err="1"/>
              <a:t>grafical</a:t>
            </a:r>
            <a:r>
              <a:rPr lang="de-DE" sz="2200" dirty="0"/>
              <a:t> </a:t>
            </a:r>
            <a:r>
              <a:rPr lang="de-DE" sz="2200" dirty="0" err="1"/>
              <a:t>interpretation</a:t>
            </a:r>
            <a:r>
              <a:rPr lang="de-DE" sz="22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/>
              <a:t>R</a:t>
            </a:r>
            <a:r>
              <a:rPr lang="de-DE" sz="2200" baseline="30000" dirty="0"/>
              <a:t>2 </a:t>
            </a:r>
            <a:r>
              <a:rPr lang="de-DE" sz="2200" dirty="0" err="1"/>
              <a:t>equals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proportion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variance</a:t>
            </a:r>
            <a:r>
              <a:rPr lang="de-DE" sz="2200" dirty="0"/>
              <a:t> </a:t>
            </a:r>
            <a:r>
              <a:rPr lang="de-DE" sz="2200" dirty="0" err="1"/>
              <a:t>explained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model</a:t>
            </a:r>
            <a:r>
              <a:rPr lang="de-DE" sz="2200" dirty="0"/>
              <a:t> in </a:t>
            </a:r>
            <a:r>
              <a:rPr lang="de-DE" sz="2200" dirty="0" err="1"/>
              <a:t>relation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total </a:t>
            </a:r>
            <a:r>
              <a:rPr lang="de-DE" sz="2200" dirty="0" err="1"/>
              <a:t>variance</a:t>
            </a:r>
            <a:r>
              <a:rPr lang="de-DE" sz="2200" dirty="0"/>
              <a:t>, i.e. </a:t>
            </a:r>
            <a:r>
              <a:rPr lang="de-DE" sz="2200" dirty="0" err="1"/>
              <a:t>how</a:t>
            </a:r>
            <a:r>
              <a:rPr lang="de-DE" sz="2200" dirty="0"/>
              <a:t> </a:t>
            </a:r>
            <a:r>
              <a:rPr lang="de-DE" sz="2200" dirty="0" err="1"/>
              <a:t>much</a:t>
            </a:r>
            <a:r>
              <a:rPr lang="de-DE" sz="2200" dirty="0"/>
              <a:t> </a:t>
            </a:r>
            <a:r>
              <a:rPr lang="de-DE" sz="2200" dirty="0" err="1"/>
              <a:t>percent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explained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regression</a:t>
            </a:r>
            <a:r>
              <a:rPr lang="de-DE" sz="2200" dirty="0"/>
              <a:t> </a:t>
            </a:r>
            <a:r>
              <a:rPr lang="de-DE" sz="2200" dirty="0" err="1"/>
              <a:t>line</a:t>
            </a:r>
            <a:endParaRPr lang="de-DE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/>
              <a:t>(1-R</a:t>
            </a:r>
            <a:r>
              <a:rPr lang="de-DE" sz="2200" baseline="30000" dirty="0"/>
              <a:t>2</a:t>
            </a:r>
            <a:r>
              <a:rPr lang="de-DE" sz="2200" dirty="0"/>
              <a:t>) </a:t>
            </a:r>
            <a:r>
              <a:rPr lang="de-DE" sz="2200" dirty="0" err="1"/>
              <a:t>equals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proportion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Variance</a:t>
            </a:r>
            <a:r>
              <a:rPr lang="de-DE" sz="2200" dirty="0"/>
              <a:t> not </a:t>
            </a:r>
            <a:r>
              <a:rPr lang="de-DE" sz="2200" dirty="0" err="1"/>
              <a:t>explained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model</a:t>
            </a:r>
            <a:r>
              <a:rPr lang="de-DE" sz="2200" dirty="0"/>
              <a:t> in </a:t>
            </a:r>
            <a:r>
              <a:rPr lang="de-DE" sz="2200" dirty="0" err="1"/>
              <a:t>relation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total </a:t>
            </a:r>
            <a:r>
              <a:rPr lang="de-DE" sz="2200" dirty="0" err="1"/>
              <a:t>variance</a:t>
            </a:r>
            <a:r>
              <a:rPr lang="de-DE" sz="2200" dirty="0"/>
              <a:t>, and </a:t>
            </a:r>
            <a:r>
              <a:rPr lang="de-DE" sz="2200" dirty="0" err="1"/>
              <a:t>has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be</a:t>
            </a:r>
            <a:r>
              <a:rPr lang="de-DE" sz="2200" dirty="0"/>
              <a:t> </a:t>
            </a:r>
            <a:r>
              <a:rPr lang="de-DE" sz="2200" dirty="0" err="1"/>
              <a:t>explained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other</a:t>
            </a:r>
            <a:r>
              <a:rPr lang="de-DE" sz="2200" dirty="0"/>
              <a:t> </a:t>
            </a:r>
            <a:r>
              <a:rPr lang="de-DE" sz="2200" dirty="0" err="1"/>
              <a:t>influencing</a:t>
            </a:r>
            <a:r>
              <a:rPr lang="de-DE" sz="2200" dirty="0"/>
              <a:t> </a:t>
            </a:r>
            <a:r>
              <a:rPr lang="de-DE" sz="2200" dirty="0" err="1"/>
              <a:t>factors</a:t>
            </a:r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Coefficiant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determination</a:t>
            </a:r>
            <a:r>
              <a:rPr lang="de-DE" sz="3200" dirty="0"/>
              <a:t> R</a:t>
            </a:r>
            <a:r>
              <a:rPr lang="de-DE" sz="3200" baseline="30000" dirty="0"/>
              <a:t>2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286AE7D-CB75-B734-FD9F-E1CAC7DBA9C9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77318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41FF87A6-C0B4-482F-AE39-C74170FCD8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22728" y="2786286"/>
          <a:ext cx="3233738" cy="194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beitsblatt" r:id="rId2" imgW="4572000" imgH="2743335" progId="Excel.Sheet.12">
                  <p:link updateAutomatic="1"/>
                </p:oleObj>
              </mc:Choice>
              <mc:Fallback>
                <p:oleObj name="Arbeitsblatt" r:id="rId2" imgW="4572000" imgH="2743335" progId="Excel.Sheet.12">
                  <p:link updateAutomatic="1"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41FF87A6-C0B4-482F-AE39-C74170FCD8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728" y="2786286"/>
                        <a:ext cx="3233738" cy="1940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39E4FE36-08C7-4E63-A4CF-8FD648E8F7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60942" y="767658"/>
          <a:ext cx="3233738" cy="194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beitsblatt" r:id="rId2" imgW="4572000" imgH="2743335" progId="Excel.Sheet.12">
                  <p:link updateAutomatic="1"/>
                </p:oleObj>
              </mc:Choice>
              <mc:Fallback>
                <p:oleObj name="Arbeitsblatt" r:id="rId2" imgW="4572000" imgH="2743335" progId="Excel.Sheet.12">
                  <p:link updateAutomatic="1"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39E4FE36-08C7-4E63-A4CF-8FD648E8F7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60942" y="767658"/>
                        <a:ext cx="3233738" cy="1940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0CF00B30-D826-46D5-825A-CDA358AE47D2}"/>
              </a:ext>
            </a:extLst>
          </p:cNvPr>
          <p:cNvSpPr txBox="1"/>
          <p:nvPr/>
        </p:nvSpPr>
        <p:spPr>
          <a:xfrm>
            <a:off x="2468724" y="1176729"/>
            <a:ext cx="162646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50" dirty="0"/>
              <a:t>} </a:t>
            </a:r>
            <a:r>
              <a:rPr lang="de-DE" sz="1200" dirty="0" err="1"/>
              <a:t>Explained</a:t>
            </a:r>
            <a:r>
              <a:rPr lang="de-DE" sz="1200" dirty="0"/>
              <a:t> </a:t>
            </a:r>
            <a:r>
              <a:rPr lang="de-DE" sz="1200" dirty="0" err="1"/>
              <a:t>difference</a:t>
            </a:r>
            <a:endParaRPr lang="de-DE" sz="12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ADA034D-D1E7-4C1D-848C-F0883DE9F0B8}"/>
              </a:ext>
            </a:extLst>
          </p:cNvPr>
          <p:cNvSpPr txBox="1"/>
          <p:nvPr/>
        </p:nvSpPr>
        <p:spPr>
          <a:xfrm>
            <a:off x="2468724" y="830918"/>
            <a:ext cx="205222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50" dirty="0"/>
              <a:t>}</a:t>
            </a:r>
            <a:r>
              <a:rPr lang="de-DE" sz="1200" dirty="0"/>
              <a:t> Non </a:t>
            </a:r>
            <a:r>
              <a:rPr lang="de-DE" sz="1200" dirty="0" err="1"/>
              <a:t>explained</a:t>
            </a:r>
            <a:r>
              <a:rPr lang="de-DE" sz="1200" dirty="0"/>
              <a:t> </a:t>
            </a:r>
            <a:r>
              <a:rPr lang="de-DE" sz="1200" dirty="0" err="1"/>
              <a:t>difference</a:t>
            </a:r>
            <a:endParaRPr lang="de-DE" sz="12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B875E66-76A6-4F57-B714-A41636CB7694}"/>
              </a:ext>
            </a:extLst>
          </p:cNvPr>
          <p:cNvSpPr txBox="1"/>
          <p:nvPr/>
        </p:nvSpPr>
        <p:spPr>
          <a:xfrm>
            <a:off x="4034898" y="1554773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Mean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867AAAE-2628-4DB9-B850-03BAC4957339}"/>
              </a:ext>
            </a:extLst>
          </p:cNvPr>
          <p:cNvSpPr txBox="1"/>
          <p:nvPr/>
        </p:nvSpPr>
        <p:spPr>
          <a:xfrm>
            <a:off x="3944987" y="3546481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Mean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8DC2A56-8192-4D97-B017-6479877D5D56}"/>
              </a:ext>
            </a:extLst>
          </p:cNvPr>
          <p:cNvSpPr txBox="1"/>
          <p:nvPr/>
        </p:nvSpPr>
        <p:spPr>
          <a:xfrm>
            <a:off x="1496616" y="960707"/>
            <a:ext cx="911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Total </a:t>
            </a:r>
            <a:r>
              <a:rPr lang="de-DE" sz="1200" dirty="0" err="1"/>
              <a:t>Difference</a:t>
            </a:r>
            <a:endParaRPr lang="de-DE" sz="12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811C80C-55DD-4FF4-9DBA-922FEA0486B4}"/>
              </a:ext>
            </a:extLst>
          </p:cNvPr>
          <p:cNvSpPr txBox="1"/>
          <p:nvPr/>
        </p:nvSpPr>
        <p:spPr>
          <a:xfrm>
            <a:off x="2252701" y="744681"/>
            <a:ext cx="508473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250" dirty="0"/>
              <a:t>{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721A04B-578C-4F06-A7D7-AA007A35C8A5}"/>
              </a:ext>
            </a:extLst>
          </p:cNvPr>
          <p:cNvSpPr>
            <a:spLocks noChangeAspect="1"/>
          </p:cNvSpPr>
          <p:nvPr/>
        </p:nvSpPr>
        <p:spPr>
          <a:xfrm>
            <a:off x="2567717" y="3280753"/>
            <a:ext cx="283500" cy="2835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CB3A8BB-CE7B-403D-94B6-F089EFDA48A4}"/>
              </a:ext>
            </a:extLst>
          </p:cNvPr>
          <p:cNvSpPr>
            <a:spLocks noChangeAspect="1"/>
          </p:cNvSpPr>
          <p:nvPr/>
        </p:nvSpPr>
        <p:spPr>
          <a:xfrm>
            <a:off x="2567717" y="2929753"/>
            <a:ext cx="351000" cy="3510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7EDFF7B-402B-4ED2-A0AC-4B4F0912528F}"/>
              </a:ext>
            </a:extLst>
          </p:cNvPr>
          <p:cNvSpPr>
            <a:spLocks noChangeAspect="1"/>
          </p:cNvSpPr>
          <p:nvPr/>
        </p:nvSpPr>
        <p:spPr>
          <a:xfrm>
            <a:off x="1933217" y="2929753"/>
            <a:ext cx="634500" cy="6345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D4E0D60-9562-4D7E-96B9-45717CF2464F}"/>
              </a:ext>
            </a:extLst>
          </p:cNvPr>
          <p:cNvSpPr txBox="1"/>
          <p:nvPr/>
        </p:nvSpPr>
        <p:spPr>
          <a:xfrm>
            <a:off x="3134897" y="2852678"/>
            <a:ext cx="16741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Non </a:t>
            </a:r>
            <a:r>
              <a:rPr lang="de-DE" sz="1350" dirty="0" err="1"/>
              <a:t>explained</a:t>
            </a:r>
            <a:r>
              <a:rPr lang="de-DE" sz="1350" dirty="0"/>
              <a:t>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r>
              <a:rPr lang="de-DE" sz="1350" dirty="0"/>
              <a:t> </a:t>
            </a:r>
            <a:r>
              <a:rPr lang="de-DE" sz="1350" dirty="0" err="1"/>
              <a:t>y</a:t>
            </a:r>
            <a:r>
              <a:rPr lang="de-DE" sz="1350" baseline="-25000" dirty="0" err="1"/>
              <a:t>i</a:t>
            </a:r>
            <a:endParaRPr lang="de-DE" sz="135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54B6236-D8CF-4282-ABFD-230AF94942D1}"/>
              </a:ext>
            </a:extLst>
          </p:cNvPr>
          <p:cNvSpPr txBox="1"/>
          <p:nvPr/>
        </p:nvSpPr>
        <p:spPr>
          <a:xfrm>
            <a:off x="1755577" y="4367470"/>
            <a:ext cx="22132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Total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r>
              <a:rPr lang="de-DE" sz="1350" dirty="0"/>
              <a:t> </a:t>
            </a:r>
            <a:r>
              <a:rPr lang="de-DE" sz="1350" dirty="0" err="1"/>
              <a:t>of</a:t>
            </a:r>
            <a:r>
              <a:rPr lang="de-DE" sz="1350" dirty="0"/>
              <a:t> </a:t>
            </a:r>
            <a:r>
              <a:rPr lang="de-DE" sz="1350" dirty="0" err="1"/>
              <a:t>y</a:t>
            </a:r>
            <a:r>
              <a:rPr lang="de-DE" sz="1350" baseline="-25000" dirty="0" err="1"/>
              <a:t>i</a:t>
            </a:r>
            <a:endParaRPr lang="de-DE" sz="135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6DF6D2C-0CAC-451F-AB11-F10B032B5E2A}"/>
              </a:ext>
            </a:extLst>
          </p:cNvPr>
          <p:cNvSpPr txBox="1"/>
          <p:nvPr/>
        </p:nvSpPr>
        <p:spPr>
          <a:xfrm>
            <a:off x="2948765" y="3962690"/>
            <a:ext cx="18603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 err="1"/>
              <a:t>explained</a:t>
            </a:r>
            <a:r>
              <a:rPr lang="de-DE" sz="1350" dirty="0"/>
              <a:t>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r>
              <a:rPr lang="de-DE" sz="1350" dirty="0"/>
              <a:t> </a:t>
            </a:r>
            <a:r>
              <a:rPr lang="de-DE" sz="1350" dirty="0" err="1"/>
              <a:t>y</a:t>
            </a:r>
            <a:r>
              <a:rPr lang="de-DE" sz="1350" baseline="-25000" dirty="0" err="1"/>
              <a:t>i</a:t>
            </a:r>
            <a:endParaRPr lang="de-DE" sz="1350" dirty="0"/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D29FCFF2-BF6C-46FD-A10E-C5A858F7F08E}"/>
              </a:ext>
            </a:extLst>
          </p:cNvPr>
          <p:cNvCxnSpPr/>
          <p:nvPr/>
        </p:nvCxnSpPr>
        <p:spPr>
          <a:xfrm flipH="1" flipV="1">
            <a:off x="2250468" y="3314341"/>
            <a:ext cx="115279" cy="91810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2D976D29-A63C-4C72-801A-577AF268D9FC}"/>
              </a:ext>
            </a:extLst>
          </p:cNvPr>
          <p:cNvCxnSpPr/>
          <p:nvPr/>
        </p:nvCxnSpPr>
        <p:spPr>
          <a:xfrm flipH="1" flipV="1">
            <a:off x="2743217" y="3437161"/>
            <a:ext cx="823728" cy="5255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F75B0E66-F8E7-44FA-B4B6-DFBB1C18A27D}"/>
              </a:ext>
            </a:extLst>
          </p:cNvPr>
          <p:cNvCxnSpPr/>
          <p:nvPr/>
        </p:nvCxnSpPr>
        <p:spPr>
          <a:xfrm flipH="1">
            <a:off x="2743217" y="3029779"/>
            <a:ext cx="405318" cy="7547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9">
            <a:extLst>
              <a:ext uri="{FF2B5EF4-FFF2-40B4-BE49-F238E27FC236}">
                <a16:creationId xmlns:a16="http://schemas.microsoft.com/office/drawing/2014/main" id="{C817E664-7DD6-40E7-99F4-3F2FC01B5C38}"/>
              </a:ext>
            </a:extLst>
          </p:cNvPr>
          <p:cNvCxnSpPr/>
          <p:nvPr/>
        </p:nvCxnSpPr>
        <p:spPr>
          <a:xfrm flipH="1" flipV="1">
            <a:off x="2365747" y="3209597"/>
            <a:ext cx="2011289" cy="6286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18BE0A43-788A-3289-F755-1398ADBE7B72}"/>
                  </a:ext>
                </a:extLst>
              </p:cNvPr>
              <p:cNvSpPr txBox="1"/>
              <p:nvPr/>
            </p:nvSpPr>
            <p:spPr>
              <a:xfrm>
                <a:off x="5534727" y="1238022"/>
                <a:ext cx="44853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de-DE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	 not </a:t>
                </a:r>
                <a:r>
                  <a:rPr lang="de-DE" dirty="0" err="1"/>
                  <a:t>explained</a:t>
                </a:r>
                <a:r>
                  <a:rPr lang="de-DE" dirty="0"/>
                  <a:t> </a:t>
                </a:r>
                <a:r>
                  <a:rPr lang="de-DE" dirty="0" err="1"/>
                  <a:t>difference</a:t>
                </a:r>
                <a:endParaRPr lang="de-DE" dirty="0"/>
              </a:p>
            </p:txBody>
          </p:sp>
        </mc:Choice>
        <mc:Fallback xmlns="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18BE0A43-788A-3289-F755-1398ADBE7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727" y="1238022"/>
                <a:ext cx="4485323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9B5FC4FE-FA9A-7738-3CDE-B9B8077A2AE9}"/>
                  </a:ext>
                </a:extLst>
              </p:cNvPr>
              <p:cNvSpPr txBox="1"/>
              <p:nvPr/>
            </p:nvSpPr>
            <p:spPr>
              <a:xfrm>
                <a:off x="5481128" y="1639409"/>
                <a:ext cx="44853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de-DE" dirty="0"/>
                  <a:t>	total </a:t>
                </a:r>
                <a:r>
                  <a:rPr lang="de-DE" dirty="0" err="1"/>
                  <a:t>difference</a:t>
                </a:r>
                <a:endParaRPr lang="de-DE" dirty="0"/>
              </a:p>
            </p:txBody>
          </p:sp>
        </mc:Choice>
        <mc:Fallback xmlns="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9B5FC4FE-FA9A-7738-3CDE-B9B8077A2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128" y="1639409"/>
                <a:ext cx="4485323" cy="369332"/>
              </a:xfrm>
              <a:prstGeom prst="rect">
                <a:avLst/>
              </a:prstGeom>
              <a:blipFill>
                <a:blip r:embed="rId6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42D3C0AC-9722-5A51-5527-245F0306D4A0}"/>
                  </a:ext>
                </a:extLst>
              </p:cNvPr>
              <p:cNvSpPr txBox="1"/>
              <p:nvPr/>
            </p:nvSpPr>
            <p:spPr>
              <a:xfrm>
                <a:off x="5481129" y="804338"/>
                <a:ext cx="44853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de-DE" dirty="0"/>
                  <a:t>	 </a:t>
                </a:r>
                <a:r>
                  <a:rPr lang="de-DE" dirty="0" err="1"/>
                  <a:t>explained</a:t>
                </a:r>
                <a:r>
                  <a:rPr lang="de-DE" dirty="0"/>
                  <a:t> </a:t>
                </a:r>
                <a:r>
                  <a:rPr lang="de-DE" dirty="0" err="1"/>
                  <a:t>difference</a:t>
                </a:r>
                <a:endParaRPr lang="de-DE" dirty="0"/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42D3C0AC-9722-5A51-5527-245F0306D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129" y="804338"/>
                <a:ext cx="4485323" cy="369332"/>
              </a:xfrm>
              <a:prstGeom prst="rect">
                <a:avLst/>
              </a:prstGeom>
              <a:blipFill>
                <a:blip r:embed="rId7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85D4DF3B-4A58-DA06-ACC6-0967B9692AA4}"/>
                  </a:ext>
                </a:extLst>
              </p:cNvPr>
              <p:cNvSpPr txBox="1"/>
              <p:nvPr/>
            </p:nvSpPr>
            <p:spPr>
              <a:xfrm>
                <a:off x="5091486" y="2148681"/>
                <a:ext cx="4771351" cy="848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rgbClr val="83696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 i="1">
                          <a:solidFill>
                            <a:srgbClr val="83696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85D4DF3B-4A58-DA06-ACC6-0967B9692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486" y="2148681"/>
                <a:ext cx="4771351" cy="8485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feld 26">
            <a:extLst>
              <a:ext uri="{FF2B5EF4-FFF2-40B4-BE49-F238E27FC236}">
                <a16:creationId xmlns:a16="http://schemas.microsoft.com/office/drawing/2014/main" id="{51BF822C-B2B3-46A5-0565-2458AC866218}"/>
              </a:ext>
            </a:extLst>
          </p:cNvPr>
          <p:cNvSpPr txBox="1"/>
          <p:nvPr/>
        </p:nvSpPr>
        <p:spPr>
          <a:xfrm>
            <a:off x="8207828" y="3246941"/>
            <a:ext cx="230062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50" dirty="0"/>
              <a:t> </a:t>
            </a:r>
            <a:r>
              <a:rPr lang="de-DE" sz="1350" dirty="0" err="1"/>
              <a:t>explained</a:t>
            </a:r>
            <a:r>
              <a:rPr lang="de-DE" sz="1350" dirty="0"/>
              <a:t>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endParaRPr lang="de-DE" sz="1350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ECF993E5-1EDB-EC91-E227-D0F8F18397C9}"/>
              </a:ext>
            </a:extLst>
          </p:cNvPr>
          <p:cNvSpPr txBox="1"/>
          <p:nvPr/>
        </p:nvSpPr>
        <p:spPr>
          <a:xfrm>
            <a:off x="6582942" y="3591340"/>
            <a:ext cx="254663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50" dirty="0"/>
              <a:t>not </a:t>
            </a:r>
            <a:r>
              <a:rPr lang="de-DE" sz="1350" dirty="0" err="1"/>
              <a:t>explained</a:t>
            </a:r>
            <a:r>
              <a:rPr lang="de-DE" sz="1350" dirty="0"/>
              <a:t>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endParaRPr lang="de-DE" sz="1350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647B2A57-262C-56E5-B4E6-9A007C6F89B5}"/>
              </a:ext>
            </a:extLst>
          </p:cNvPr>
          <p:cNvSpPr txBox="1"/>
          <p:nvPr/>
        </p:nvSpPr>
        <p:spPr>
          <a:xfrm>
            <a:off x="4982860" y="3314341"/>
            <a:ext cx="184988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50" dirty="0"/>
              <a:t>total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endParaRPr lang="de-DE" sz="1350" dirty="0"/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50889F2C-D103-F101-D15E-6A5FDBD345EF}"/>
              </a:ext>
            </a:extLst>
          </p:cNvPr>
          <p:cNvCxnSpPr>
            <a:cxnSpLocks/>
            <a:stCxn id="30" idx="0"/>
          </p:cNvCxnSpPr>
          <p:nvPr/>
        </p:nvCxnSpPr>
        <p:spPr>
          <a:xfrm flipV="1">
            <a:off x="5907800" y="2929753"/>
            <a:ext cx="241798" cy="384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5F8168EB-E408-5BC9-5271-9FE15376CA63}"/>
              </a:ext>
            </a:extLst>
          </p:cNvPr>
          <p:cNvCxnSpPr>
            <a:cxnSpLocks/>
          </p:cNvCxnSpPr>
          <p:nvPr/>
        </p:nvCxnSpPr>
        <p:spPr>
          <a:xfrm flipV="1">
            <a:off x="7582537" y="2928914"/>
            <a:ext cx="0" cy="560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91FC4725-3BA1-CC5B-4152-47E8C07F7E6C}"/>
              </a:ext>
            </a:extLst>
          </p:cNvPr>
          <p:cNvCxnSpPr>
            <a:cxnSpLocks/>
            <a:stCxn id="27" idx="0"/>
          </p:cNvCxnSpPr>
          <p:nvPr/>
        </p:nvCxnSpPr>
        <p:spPr>
          <a:xfrm flipH="1" flipV="1">
            <a:off x="8957626" y="2852677"/>
            <a:ext cx="400512" cy="394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0D15F2E6-2EB4-4451-E8BB-0EF981392393}"/>
              </a:ext>
            </a:extLst>
          </p:cNvPr>
          <p:cNvSpPr txBox="1"/>
          <p:nvPr/>
        </p:nvSpPr>
        <p:spPr>
          <a:xfrm>
            <a:off x="1667508" y="-27384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Coefficiant of determination </a:t>
            </a:r>
            <a:r>
              <a:rPr lang="de-DE" sz="3200" dirty="0"/>
              <a:t>R</a:t>
            </a:r>
            <a:r>
              <a:rPr lang="de-DE" sz="3200" baseline="30000" dirty="0"/>
              <a:t>2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5824C75-A743-9C15-888B-B603A9D4864B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16B278A2-A2FE-3C87-9D94-EB55CED626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43826" y="5399915"/>
            <a:ext cx="2076557" cy="78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55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515719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Coefficiant of determination </a:t>
            </a:r>
            <a:r>
              <a:rPr lang="de-DE" sz="3200" dirty="0"/>
              <a:t>R</a:t>
            </a:r>
            <a:r>
              <a:rPr lang="de-DE" sz="3200" baseline="30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e 4"/>
              <p:cNvGraphicFramePr>
                <a:graphicFrameLocks noGrp="1"/>
              </p:cNvGraphicFramePr>
              <p:nvPr/>
            </p:nvGraphicFramePr>
            <p:xfrm>
              <a:off x="3048000" y="1397000"/>
              <a:ext cx="6096000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x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de-D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18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(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de-DE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oMath>
                          </a14:m>
                          <a:r>
                            <a:rPr lang="de-DE" sz="1800" dirty="0"/>
                            <a:t>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de-DE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sz="18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de-DE" sz="1800" b="0" i="1" baseline="30000" smtClean="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lang="de-DE" sz="1800" baseline="30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(y-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de-DE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sz="18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de-DE" sz="1800" b="0" i="1" baseline="30000" smtClean="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Gesamt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de-DE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de-DE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e 4"/>
              <p:cNvGraphicFramePr>
                <a:graphicFrameLocks noGrp="1"/>
              </p:cNvGraphicFramePr>
              <p:nvPr/>
            </p:nvGraphicFramePr>
            <p:xfrm>
              <a:off x="3048000" y="1397000"/>
              <a:ext cx="6096000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x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599" t="-8197" r="-201198" b="-7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012" t="-8197" r="-102410" b="-7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8197" r="-1796" b="-736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Gesamt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de-DE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de-DE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feld 5"/>
          <p:cNvSpPr txBox="1"/>
          <p:nvPr/>
        </p:nvSpPr>
        <p:spPr>
          <a:xfrm>
            <a:off x="2279576" y="6021288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R</a:t>
            </a:r>
            <a:r>
              <a:rPr lang="de-DE" sz="2800" baseline="30000" dirty="0"/>
              <a:t>2</a:t>
            </a:r>
            <a:r>
              <a:rPr lang="de-DE" sz="2800" dirty="0"/>
              <a:t>=				R=	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F22F79C-18D5-46B9-F7D1-F3192593E1D8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98631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371664" y="753124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R</a:t>
                </a:r>
                <a:r>
                  <a:rPr lang="de-DE" sz="2400" baseline="30000" dirty="0"/>
                  <a:t>2</a:t>
                </a:r>
                <a:r>
                  <a:rPr lang="de-DE" sz="2400" dirty="0"/>
                  <a:t>  </a:t>
                </a:r>
                <a:r>
                  <a:rPr lang="de-DE" sz="2400" dirty="0" err="1"/>
                  <a:t>measures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strengh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dependence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between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two</a:t>
                </a:r>
                <a:r>
                  <a:rPr lang="de-DE" sz="2400" dirty="0"/>
                  <a:t> variables X and Y.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R</a:t>
                </a:r>
                <a:r>
                  <a:rPr lang="de-DE" sz="2400" baseline="30000" dirty="0"/>
                  <a:t>2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can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interpreted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proportion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expained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linear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 R</a:t>
                </a:r>
                <a:r>
                  <a:rPr lang="de-DE" sz="2400" baseline="30000" dirty="0"/>
                  <a:t>2</a:t>
                </a:r>
                <a:r>
                  <a:rPr lang="de-DE" sz="2400" dirty="0"/>
                  <a:t> = 0,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linear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model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given</a:t>
                </a:r>
                <a:r>
                  <a:rPr lang="de-DE" sz="2400" dirty="0"/>
                  <a:t> just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constant</a:t>
                </a:r>
                <a:r>
                  <a:rPr lang="de-DE" sz="2400" dirty="0"/>
                  <a:t> a und b=0</a:t>
                </a:r>
              </a:p>
              <a:p>
                <a:pPr lvl="1"/>
                <a:r>
                  <a:rPr lang="de-DE" sz="2400" dirty="0"/>
                  <a:t>→	The </a:t>
                </a:r>
                <a:r>
                  <a:rPr lang="de-DE" sz="2400" dirty="0" err="1"/>
                  <a:t>change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independent</a:t>
                </a:r>
                <a:r>
                  <a:rPr lang="de-DE" sz="2400" dirty="0"/>
                  <a:t> variable X </a:t>
                </a:r>
                <a:r>
                  <a:rPr lang="de-DE" sz="2400" dirty="0" err="1"/>
                  <a:t>has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no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influence</a:t>
                </a:r>
                <a:r>
                  <a:rPr lang="de-DE" sz="2400" dirty="0"/>
                  <a:t> on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dependent</a:t>
                </a:r>
                <a:r>
                  <a:rPr lang="de-DE" sz="2400" dirty="0"/>
                  <a:t> variable Y</a:t>
                </a:r>
              </a:p>
              <a:p>
                <a:pPr lvl="1"/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R</a:t>
                </a:r>
                <a:r>
                  <a:rPr lang="de-DE" sz="2400" baseline="30000" dirty="0"/>
                  <a:t>2</a:t>
                </a:r>
                <a:r>
                  <a:rPr lang="de-DE" sz="2400" dirty="0"/>
                  <a:t> = 1, </a:t>
                </a:r>
                <a:r>
                  <a:rPr lang="de-DE" sz="2400" dirty="0" err="1"/>
                  <a:t>then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line</a:t>
                </a:r>
                <a:r>
                  <a:rPr lang="de-DE" sz="2400" dirty="0"/>
                  <a:t> fully </a:t>
                </a:r>
                <a:r>
                  <a:rPr lang="de-DE" sz="2400" dirty="0" err="1"/>
                  <a:t>explains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dependence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between</a:t>
                </a:r>
                <a:r>
                  <a:rPr lang="de-DE" sz="2400" dirty="0"/>
                  <a:t> X and Y and </a:t>
                </a:r>
                <a:r>
                  <a:rPr lang="de-DE" sz="2400" dirty="0" err="1"/>
                  <a:t>we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have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i="1" baseline="-25000">
                        <a:latin typeface="Cambria Math"/>
                      </a:rPr>
                      <m:t>𝑖</m:t>
                    </m:r>
                    <m:r>
                      <a:rPr lang="de-DE" sz="24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 sz="2400">
                        <a:latin typeface="Cambria Math"/>
                      </a:rPr>
                      <m:t>a</m:t>
                    </m:r>
                    <m:r>
                      <a:rPr lang="de-DE" sz="240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de-DE" sz="2400">
                        <a:latin typeface="Cambria Math"/>
                      </a:rPr>
                      <m:t>bx</m:t>
                    </m:r>
                  </m:oMath>
                </a14:m>
                <a:r>
                  <a:rPr lang="de-DE" sz="2400" baseline="-25000" dirty="0"/>
                  <a:t>i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𝑦𝑖</m:t>
                    </m:r>
                  </m:oMath>
                </a14:m>
                <a:endParaRPr lang="de-DE" sz="2400" baseline="-250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64" y="753124"/>
                <a:ext cx="8856984" cy="5976664"/>
              </a:xfrm>
              <a:prstGeom prst="rect">
                <a:avLst/>
              </a:prstGeom>
              <a:blipFill>
                <a:blip r:embed="rId2"/>
                <a:stretch>
                  <a:fillRect l="-964" t="-8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Interpretation </a:t>
            </a:r>
            <a:r>
              <a:rPr lang="de-DE" sz="3200" dirty="0" err="1"/>
              <a:t>of</a:t>
            </a:r>
            <a:r>
              <a:rPr lang="de-DE" sz="3200" dirty="0"/>
              <a:t> R</a:t>
            </a:r>
            <a:r>
              <a:rPr lang="de-DE" sz="3200" baseline="30000" dirty="0"/>
              <a:t>2</a:t>
            </a:r>
          </a:p>
          <a:p>
            <a:pPr algn="ctr"/>
            <a:endParaRPr lang="de-DE" sz="3200" baseline="30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0B120EA-6C14-2178-E79F-7485A5B10B38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88360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875472" y="562248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/>
                  <a:t>In general we dot have only one variable explaining another variable, but many more (i.e. visits, marketing budget, branches, …). In this case, we make the Ansatz:</a:t>
                </a:r>
              </a:p>
              <a:p>
                <a:endParaRPr lang="de-DE" altLang="de-DE" sz="2400"/>
              </a:p>
              <a:p>
                <a:r>
                  <a:rPr lang="de-DE" altLang="de-DE" sz="2400"/>
                  <a:t>	y = f(x</a:t>
                </a:r>
                <a:r>
                  <a:rPr lang="de-DE" altLang="de-DE" sz="2400" baseline="-25000"/>
                  <a:t>1</a:t>
                </a:r>
                <a:r>
                  <a:rPr lang="de-DE" altLang="de-DE" sz="2400"/>
                  <a:t>, x</a:t>
                </a:r>
                <a:r>
                  <a:rPr lang="de-DE" altLang="de-DE" sz="2400" baseline="-25000"/>
                  <a:t>2</a:t>
                </a:r>
                <a:r>
                  <a:rPr lang="de-DE" altLang="de-DE" sz="2400"/>
                  <a:t>,…,x</a:t>
                </a:r>
                <a:r>
                  <a:rPr lang="de-DE" altLang="de-DE" sz="2400" baseline="-25000"/>
                  <a:t>k</a:t>
                </a:r>
                <a:r>
                  <a:rPr lang="de-DE" altLang="de-DE" sz="2400"/>
                  <a:t>)</a:t>
                </a: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/>
                  <a:t>The linear model ist then: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de-DE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/>
                  <a:t>In case of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sz="2400" dirty="0"/>
                  <a:t> </a:t>
                </a:r>
                <a:r>
                  <a:rPr lang="de-DE" sz="2400"/>
                  <a:t>observations we obtain similar to the simple model</a:t>
                </a:r>
              </a:p>
              <a:p>
                <a:endParaRPr lang="de-DE" sz="240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400"/>
                  <a:t> with (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4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472" y="562248"/>
                <a:ext cx="8856984" cy="5976664"/>
              </a:xfrm>
              <a:prstGeom prst="rect">
                <a:avLst/>
              </a:prstGeom>
              <a:blipFill>
                <a:blip r:embed="rId2"/>
                <a:stretch>
                  <a:fillRect l="-964" t="-8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CB816BA-E232-AAAC-90B6-CFF7882F7F06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37658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Regression: Matrix notation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233D8A1-A1FA-0AD1-2210-F88BF3791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440" y="919497"/>
            <a:ext cx="8361915" cy="4622761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3F06B5F-4943-D180-6028-4DE548D612E5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397036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1631504" y="764704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/>
                  <a:t>The estimators </a:t>
                </a:r>
                <a14:m>
                  <m:oMath xmlns:m="http://schemas.openxmlformats.org/officeDocument/2006/math">
                    <m:r>
                      <a:rPr lang="de-DE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de-DE" sz="2400"/>
                  <a:t> will again be obtained via minimizing the sum of the squared errors: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/>
              </a:p>
              <a:p>
                <a:endParaRPr lang="de-DE" sz="2400"/>
              </a:p>
              <a:p>
                <a:endParaRPr lang="de-DE" altLang="de-DE" sz="2400"/>
              </a:p>
              <a:p>
                <a:r>
                  <a:rPr lang="de-DE" sz="2400"/>
                  <a:t>with</a:t>
                </a:r>
                <a:endParaRPr lang="de-DE" sz="24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764704"/>
                <a:ext cx="8856984" cy="5976664"/>
              </a:xfrm>
              <a:prstGeom prst="rect">
                <a:avLst/>
              </a:prstGeom>
              <a:blipFill>
                <a:blip r:embed="rId2"/>
                <a:stretch>
                  <a:fillRect l="-1101" t="-8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B73C4FD-8526-175A-BFE4-61425EF82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212" y="1412776"/>
            <a:ext cx="1476375" cy="75247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4C3EA6C-A85A-EA76-72FC-3D7A4EBBC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855" y="3105475"/>
            <a:ext cx="6933977" cy="343343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05391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From the first order condition (FOC) we obtain: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endParaRPr lang="de-DE" sz="2400"/>
          </a:p>
          <a:p>
            <a:endParaRPr lang="de-DE" altLang="de-DE" sz="240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FACE992-D56B-B18E-8D60-8DD8BC873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480" y="1509267"/>
            <a:ext cx="6451154" cy="40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541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For the coefficiant of determination we obtain equivalently: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endParaRPr lang="de-DE" sz="2400"/>
          </a:p>
          <a:p>
            <a:endParaRPr lang="de-DE" altLang="de-DE" sz="2400"/>
          </a:p>
          <a:p>
            <a:endParaRPr lang="de-DE" altLang="de-DE" sz="2400"/>
          </a:p>
          <a:p>
            <a:endParaRPr lang="de-DE" altLang="de-DE" sz="2400"/>
          </a:p>
          <a:p>
            <a:r>
              <a:rPr lang="de-DE" altLang="de-DE" sz="2400"/>
              <a:t>with</a:t>
            </a:r>
          </a:p>
          <a:p>
            <a:endParaRPr lang="de-DE" altLang="de-DE" sz="2400"/>
          </a:p>
          <a:p>
            <a:endParaRPr lang="de-DE" altLang="de-DE" sz="2400"/>
          </a:p>
          <a:p>
            <a:endParaRPr lang="de-DE" altLang="de-DE" sz="2400"/>
          </a:p>
          <a:p>
            <a:r>
              <a:rPr lang="de-DE" altLang="de-DE" sz="2400"/>
              <a:t>and</a:t>
            </a:r>
          </a:p>
          <a:p>
            <a:endParaRPr lang="de-DE" altLang="de-DE" sz="2400"/>
          </a:p>
          <a:p>
            <a:endParaRPr lang="de-DE" altLang="de-DE" sz="240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BD983D0-52D7-4235-BDA9-84E115B10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132" y="1412776"/>
            <a:ext cx="2847975" cy="100012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4CE374C-ED96-6213-2405-DE145C85C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112" y="3600460"/>
            <a:ext cx="4448175" cy="61912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BC70485-DC98-6FAE-1536-CD787E264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1132" y="5273146"/>
            <a:ext cx="1363028" cy="75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24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85088" y="764704"/>
            <a:ext cx="8856984" cy="22322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 err="1"/>
              <a:t>Example</a:t>
            </a:r>
            <a:r>
              <a:rPr lang="de-DE" sz="2400" dirty="0"/>
              <a:t> 2:</a:t>
            </a:r>
          </a:p>
          <a:p>
            <a:endParaRPr lang="de-DE" sz="2400" dirty="0"/>
          </a:p>
          <a:p>
            <a:r>
              <a:rPr lang="de-DE" sz="2400" dirty="0"/>
              <a:t>A </a:t>
            </a:r>
            <a:r>
              <a:rPr lang="de-DE" sz="2400" dirty="0" err="1"/>
              <a:t>company</a:t>
            </a:r>
            <a:r>
              <a:rPr lang="de-DE" sz="2400" dirty="0"/>
              <a:t> </a:t>
            </a:r>
            <a:r>
              <a:rPr lang="de-DE" sz="2400" dirty="0" err="1"/>
              <a:t>wants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know</a:t>
            </a:r>
            <a:r>
              <a:rPr lang="de-DE" sz="2400" dirty="0"/>
              <a:t> </a:t>
            </a:r>
            <a:r>
              <a:rPr lang="de-DE" sz="2400" dirty="0" err="1"/>
              <a:t>how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sales</a:t>
            </a:r>
            <a:r>
              <a:rPr lang="de-DE" sz="2400" dirty="0"/>
              <a:t> </a:t>
            </a:r>
            <a:r>
              <a:rPr lang="de-DE" sz="2400" dirty="0" err="1"/>
              <a:t>volume</a:t>
            </a:r>
            <a:r>
              <a:rPr lang="de-DE" sz="2400" dirty="0"/>
              <a:t> </a:t>
            </a:r>
            <a:r>
              <a:rPr lang="de-DE" sz="2400" dirty="0" err="1"/>
              <a:t>depends</a:t>
            </a:r>
            <a:r>
              <a:rPr lang="de-DE" sz="2400" dirty="0"/>
              <a:t> on </a:t>
            </a:r>
            <a:r>
              <a:rPr lang="de-DE" sz="2400" dirty="0" err="1"/>
              <a:t>visits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representatives</a:t>
            </a:r>
            <a:r>
              <a:rPr lang="de-DE" sz="2400" dirty="0"/>
              <a:t>.</a:t>
            </a:r>
          </a:p>
          <a:p>
            <a:endParaRPr lang="de-DE" sz="2400" dirty="0"/>
          </a:p>
          <a:p>
            <a:r>
              <a:rPr lang="de-DE" sz="2400" dirty="0"/>
              <a:t>The </a:t>
            </a:r>
            <a:r>
              <a:rPr lang="de-DE" sz="2400" dirty="0" err="1"/>
              <a:t>company</a:t>
            </a:r>
            <a:r>
              <a:rPr lang="de-DE" sz="2400" dirty="0"/>
              <a:t> </a:t>
            </a:r>
            <a:r>
              <a:rPr lang="de-DE" sz="2400" dirty="0" err="1"/>
              <a:t>has</a:t>
            </a:r>
            <a:r>
              <a:rPr lang="de-DE" sz="2400" dirty="0"/>
              <a:t> </a:t>
            </a:r>
            <a:r>
              <a:rPr lang="de-DE" sz="2400" dirty="0" err="1"/>
              <a:t>collected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following</a:t>
            </a:r>
            <a:r>
              <a:rPr lang="de-DE" sz="2400" dirty="0"/>
              <a:t> </a:t>
            </a:r>
            <a:r>
              <a:rPr lang="de-DE" sz="2400" dirty="0" err="1"/>
              <a:t>data</a:t>
            </a:r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Linear Regression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5F3D9C05-60EC-9650-BAB7-626D1412F8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519222"/>
              </p:ext>
            </p:extLst>
          </p:nvPr>
        </p:nvGraphicFramePr>
        <p:xfrm>
          <a:off x="1769264" y="3121274"/>
          <a:ext cx="4807485" cy="23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060626" imgH="1479594" progId="Excel.Sheet.12">
                  <p:embed/>
                </p:oleObj>
              </mc:Choice>
              <mc:Fallback>
                <p:oleObj name="Worksheet" r:id="rId2" imgW="3060626" imgH="1479594" progId="Excel.Sheet.12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5F3D9C05-60EC-9650-BAB7-626D1412F8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69264" y="3121274"/>
                        <a:ext cx="4807485" cy="232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EB6A4D82-1B95-A406-5728-8026FB3A0ED7}"/>
              </a:ext>
            </a:extLst>
          </p:cNvPr>
          <p:cNvSpPr txBox="1"/>
          <p:nvPr/>
        </p:nvSpPr>
        <p:spPr>
          <a:xfrm>
            <a:off x="113588" y="5877272"/>
            <a:ext cx="87844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 err="1"/>
              <a:t>We</a:t>
            </a:r>
            <a:r>
              <a:rPr lang="de-DE" dirty="0"/>
              <a:t> also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answer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question</a:t>
            </a:r>
            <a:r>
              <a:rPr lang="de-DE" dirty="0"/>
              <a:t>, </a:t>
            </a:r>
            <a:r>
              <a:rPr lang="de-DE" dirty="0" err="1"/>
              <a:t>from</a:t>
            </a:r>
            <a:r>
              <a:rPr lang="de-DE" dirty="0"/>
              <a:t> a </a:t>
            </a:r>
            <a:r>
              <a:rPr lang="de-DE" dirty="0" err="1"/>
              <a:t>descriptive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view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sales</a:t>
            </a:r>
            <a:r>
              <a:rPr lang="de-DE" dirty="0"/>
              <a:t> </a:t>
            </a:r>
            <a:r>
              <a:rPr lang="de-DE" dirty="0" err="1"/>
              <a:t>volume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expect</a:t>
            </a:r>
            <a:r>
              <a:rPr lang="de-DE" dirty="0"/>
              <a:t>,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increase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visits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x=30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8EE894F-B229-F662-611F-CDC869EE7869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44815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Example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1AC1A60-2518-A064-70C8-36CFCBBAC095}"/>
              </a:ext>
            </a:extLst>
          </p:cNvPr>
          <p:cNvSpPr txBox="1"/>
          <p:nvPr/>
        </p:nvSpPr>
        <p:spPr>
          <a:xfrm>
            <a:off x="10160" y="764704"/>
            <a:ext cx="8859520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Suppose in our one-dimensional example, we are also interested if our results are transferable to other regions, looking at the sales volume depending 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/>
              <a:t>number of visits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/>
              <a:t>how the marketing budget influences sales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/>
              <a:t>and the impact, if a branch is located in the region or not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Thus we have now three variables, which influences sales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/>
              <a:t>Question is now, how to quantify the third variable, if a branch is located in the region or not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2400"/>
              <a:t>Introduction of a dummy variable with</a:t>
            </a:r>
          </a:p>
          <a:p>
            <a:pPr lvl="2"/>
            <a:r>
              <a:rPr lang="de-DE" sz="2400"/>
              <a:t>	1 = branch	0 = no branch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41319844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Example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C196BD1D-F977-3D9F-18C8-42B40DE6B465}"/>
              </a:ext>
            </a:extLst>
          </p:cNvPr>
          <p:cNvGraphicFramePr>
            <a:graphicFrameLocks noGrp="1"/>
          </p:cNvGraphicFramePr>
          <p:nvPr/>
        </p:nvGraphicFramePr>
        <p:xfrm>
          <a:off x="162560" y="818208"/>
          <a:ext cx="8128002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713355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55579016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28889156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5353933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372166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8255950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visits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marketing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branch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sales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3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11</a:t>
                      </a:r>
                      <a:endParaRPr lang="de-DE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30</a:t>
                      </a:r>
                      <a:endParaRPr lang="de-DE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16184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27</a:t>
                      </a:r>
                      <a:endParaRPr lang="de-DE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93156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12</a:t>
                      </a:r>
                      <a:endParaRPr lang="de-DE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84090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27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28</a:t>
                      </a:r>
                      <a:endParaRPr lang="de-DE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4452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42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62660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17</a:t>
                      </a:r>
                      <a:endParaRPr lang="de-DE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93137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15</a:t>
                      </a:r>
                      <a:endParaRPr lang="de-DE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13701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789083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69A56346-B377-6D8C-196B-4A884C3D67AD}"/>
                  </a:ext>
                </a:extLst>
              </p:cNvPr>
              <p:cNvSpPr txBox="1"/>
              <p:nvPr/>
            </p:nvSpPr>
            <p:spPr>
              <a:xfrm>
                <a:off x="10160" y="4612640"/>
                <a:ext cx="8859520" cy="5486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/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400"/>
                  <a:t> and R</a:t>
                </a:r>
                <a:r>
                  <a:rPr lang="de-DE" sz="2400" baseline="30000"/>
                  <a:t>2</a:t>
                </a:r>
                <a:r>
                  <a:rPr lang="de-DE" sz="2400"/>
                  <a:t> </a:t>
                </a:r>
                <a:endParaRPr lang="de-DE" altLang="de-DE" sz="2400"/>
              </a:p>
              <a:p>
                <a:endParaRPr lang="de-DE" altLang="de-DE" sz="240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69A56346-B377-6D8C-196B-4A884C3D6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4612640"/>
                <a:ext cx="8859520" cy="548640"/>
              </a:xfrm>
              <a:prstGeom prst="rect">
                <a:avLst/>
              </a:prstGeom>
              <a:blipFill>
                <a:blip r:embed="rId2"/>
                <a:stretch>
                  <a:fillRect l="-964" t="-4444"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7999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Example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1D27CEA0-18E4-8DF0-5451-1D8DD1366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606756"/>
              </p:ext>
            </p:extLst>
          </p:nvPr>
        </p:nvGraphicFramePr>
        <p:xfrm>
          <a:off x="259080" y="518954"/>
          <a:ext cx="8072119" cy="4398492"/>
        </p:xfrm>
        <a:graphic>
          <a:graphicData uri="http://schemas.openxmlformats.org/drawingml/2006/table">
            <a:tbl>
              <a:tblPr/>
              <a:tblGrid>
                <a:gridCol w="819200">
                  <a:extLst>
                    <a:ext uri="{9D8B030D-6E8A-4147-A177-3AD203B41FA5}">
                      <a16:colId xmlns:a16="http://schemas.microsoft.com/office/drawing/2014/main" val="1442503139"/>
                    </a:ext>
                  </a:extLst>
                </a:gridCol>
                <a:gridCol w="639376">
                  <a:extLst>
                    <a:ext uri="{9D8B030D-6E8A-4147-A177-3AD203B41FA5}">
                      <a16:colId xmlns:a16="http://schemas.microsoft.com/office/drawing/2014/main" val="3025578054"/>
                    </a:ext>
                  </a:extLst>
                </a:gridCol>
                <a:gridCol w="1019005">
                  <a:extLst>
                    <a:ext uri="{9D8B030D-6E8A-4147-A177-3AD203B41FA5}">
                      <a16:colId xmlns:a16="http://schemas.microsoft.com/office/drawing/2014/main" val="3896244409"/>
                    </a:ext>
                  </a:extLst>
                </a:gridCol>
                <a:gridCol w="739278">
                  <a:extLst>
                    <a:ext uri="{9D8B030D-6E8A-4147-A177-3AD203B41FA5}">
                      <a16:colId xmlns:a16="http://schemas.microsoft.com/office/drawing/2014/main" val="2059313245"/>
                    </a:ext>
                  </a:extLst>
                </a:gridCol>
                <a:gridCol w="759259">
                  <a:extLst>
                    <a:ext uri="{9D8B030D-6E8A-4147-A177-3AD203B41FA5}">
                      <a16:colId xmlns:a16="http://schemas.microsoft.com/office/drawing/2014/main" val="1547777937"/>
                    </a:ext>
                  </a:extLst>
                </a:gridCol>
                <a:gridCol w="699317">
                  <a:extLst>
                    <a:ext uri="{9D8B030D-6E8A-4147-A177-3AD203B41FA5}">
                      <a16:colId xmlns:a16="http://schemas.microsoft.com/office/drawing/2014/main" val="4000488921"/>
                    </a:ext>
                  </a:extLst>
                </a:gridCol>
                <a:gridCol w="1019005">
                  <a:extLst>
                    <a:ext uri="{9D8B030D-6E8A-4147-A177-3AD203B41FA5}">
                      <a16:colId xmlns:a16="http://schemas.microsoft.com/office/drawing/2014/main" val="1843927127"/>
                    </a:ext>
                  </a:extLst>
                </a:gridCol>
                <a:gridCol w="1338693">
                  <a:extLst>
                    <a:ext uri="{9D8B030D-6E8A-4147-A177-3AD203B41FA5}">
                      <a16:colId xmlns:a16="http://schemas.microsoft.com/office/drawing/2014/main" val="858938016"/>
                    </a:ext>
                  </a:extLst>
                </a:gridCol>
                <a:gridCol w="1038986">
                  <a:extLst>
                    <a:ext uri="{9D8B030D-6E8A-4147-A177-3AD203B41FA5}">
                      <a16:colId xmlns:a16="http://schemas.microsoft.com/office/drawing/2014/main" val="303745015"/>
                    </a:ext>
                  </a:extLst>
                </a:gridCol>
              </a:tblGrid>
              <a:tr h="366541"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marketing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branch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138095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yhat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(yhat-y)^2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(yhat-ybar)^2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(y-ybar)^2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012255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6382463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8493778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392374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304738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414511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367693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9677151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686753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667224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701670"/>
                  </a:ext>
                </a:extLst>
              </a:tr>
            </a:tbl>
          </a:graphicData>
        </a:graphic>
      </p:graphicFrame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7A945F00-D47D-5069-B580-932B92CB74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537719"/>
              </p:ext>
            </p:extLst>
          </p:nvPr>
        </p:nvGraphicFramePr>
        <p:xfrm>
          <a:off x="2167890" y="5137204"/>
          <a:ext cx="3502394" cy="1401708"/>
        </p:xfrm>
        <a:graphic>
          <a:graphicData uri="http://schemas.openxmlformats.org/drawingml/2006/table">
            <a:tbl>
              <a:tblPr firstRow="1" bandRow="1"/>
              <a:tblGrid>
                <a:gridCol w="891914">
                  <a:extLst>
                    <a:ext uri="{9D8B030D-6E8A-4147-A177-3AD203B41FA5}">
                      <a16:colId xmlns:a16="http://schemas.microsoft.com/office/drawing/2014/main" val="2181940049"/>
                    </a:ext>
                  </a:extLst>
                </a:gridCol>
                <a:gridCol w="696128">
                  <a:extLst>
                    <a:ext uri="{9D8B030D-6E8A-4147-A177-3AD203B41FA5}">
                      <a16:colId xmlns:a16="http://schemas.microsoft.com/office/drawing/2014/main" val="1623301723"/>
                    </a:ext>
                  </a:extLst>
                </a:gridCol>
                <a:gridCol w="1109454">
                  <a:extLst>
                    <a:ext uri="{9D8B030D-6E8A-4147-A177-3AD203B41FA5}">
                      <a16:colId xmlns:a16="http://schemas.microsoft.com/office/drawing/2014/main" val="2597716655"/>
                    </a:ext>
                  </a:extLst>
                </a:gridCol>
                <a:gridCol w="804898">
                  <a:extLst>
                    <a:ext uri="{9D8B030D-6E8A-4147-A177-3AD203B41FA5}">
                      <a16:colId xmlns:a16="http://schemas.microsoft.com/office/drawing/2014/main" val="4248924097"/>
                    </a:ext>
                  </a:extLst>
                </a:gridCol>
              </a:tblGrid>
              <a:tr h="70085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197104"/>
                  </a:ext>
                </a:extLst>
              </a:tr>
              <a:tr h="700854"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874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45019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Hypothesis-Testing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1AC1A60-2518-A064-70C8-36CFCBBAC095}"/>
                  </a:ext>
                </a:extLst>
              </p:cNvPr>
              <p:cNvSpPr txBox="1"/>
              <p:nvPr/>
            </p:nvSpPr>
            <p:spPr>
              <a:xfrm>
                <a:off x="10160" y="764704"/>
                <a:ext cx="885952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Until now, we have done only descriptive statistics! No causality can be deduced from our calculations!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Caution! Do not mix correlation and causality!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In general we have not a full data set, but only a sample out of the whole population (i.e. survey data)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Question: What kind of conclusions can be drawn from a sample for the whole population?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In general, we want to know if the estimated correlation from the sample is also valid for the whole population.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Under specific assumptions on the error-terms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/>
                  <a:t> we can make a probability statement about the goodness of a conclusion, that the found dependence for the sample is also valid for the whole population</a:t>
                </a:r>
              </a:p>
              <a:p>
                <a:endParaRPr lang="de-DE" sz="240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1AC1A60-2518-A064-70C8-36CFCBBAC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764704"/>
                <a:ext cx="8859520" cy="5976664"/>
              </a:xfrm>
              <a:prstGeom prst="rect">
                <a:avLst/>
              </a:prstGeom>
              <a:blipFill>
                <a:blip r:embed="rId2"/>
                <a:stretch>
                  <a:fillRect l="-826" t="-61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2615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Hypothesis-Testing – Assumptions</a:t>
            </a:r>
          </a:p>
          <a:p>
            <a:pPr algn="ctr"/>
            <a:endParaRPr lang="de-DE" sz="3200"/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5046FA7-F76B-1EE6-AE3D-95EC23C4E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28" y="1216492"/>
            <a:ext cx="7829074" cy="468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146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35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4347297-0F1C-4748-A1E8-9030DF89F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082"/>
            <a:ext cx="9644332" cy="477773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675383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36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D40E91B-07AE-42B8-8482-C313E8A47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3" y="0"/>
            <a:ext cx="10242360" cy="646252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143046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50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Further desired criterions for an estimator </a:t>
            </a:r>
          </a:p>
          <a:p>
            <a:pPr algn="ctr"/>
            <a:endParaRPr lang="de-DE" sz="3200"/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812C9FC-DFBD-7686-48B6-74981E803BB1}"/>
              </a:ext>
            </a:extLst>
          </p:cNvPr>
          <p:cNvSpPr txBox="1"/>
          <p:nvPr/>
        </p:nvSpPr>
        <p:spPr>
          <a:xfrm>
            <a:off x="10160" y="585059"/>
            <a:ext cx="8859520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2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Asymptotically unbiased (if there ist no unbiased candidate)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Consistency (stochastic convergence)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Sufficiency (Estimator should use only the relevant information about the true parameter)</a:t>
            </a:r>
          </a:p>
          <a:p>
            <a:endParaRPr lang="de-DE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32797607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50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Standard error</a:t>
            </a:r>
          </a:p>
          <a:p>
            <a:pPr algn="ctr"/>
            <a:endParaRPr lang="de-DE" sz="3200"/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812C9FC-DFBD-7686-48B6-74981E803BB1}"/>
                  </a:ext>
                </a:extLst>
              </p:cNvPr>
              <p:cNvSpPr txBox="1"/>
              <p:nvPr/>
            </p:nvSpPr>
            <p:spPr>
              <a:xfrm>
                <a:off x="10160" y="585059"/>
                <a:ext cx="885952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Similar to the standard deviation, we can define a standard error for the regression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/>
                  <a:t> calculated from the multiple linear regression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In order to estimate the variances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/>
                  <a:t> we have to find an estimator for the unkown variance in assumption (iii) for the error terms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/>
                  <a:t> . A first candidate could be</a:t>
                </a:r>
                <a:r>
                  <a:rPr lang="de-DE" sz="2000"/>
                  <a:t> </a:t>
                </a:r>
                <a:endParaRPr lang="de-DE" sz="2000" i="1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de-DE" sz="2000" i="1" dirty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</m:acc>
                        </m:e>
                        <m: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0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l-GR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000" i="1">
                                          <a:latin typeface="Cambria Math" panose="02040503050406030204" pitchFamily="18" charset="0"/>
                                        </a:rPr>
                                        <m:t>ε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sz="2200"/>
              </a:p>
              <a:p>
                <a:endParaRPr lang="de-DE" sz="2200"/>
              </a:p>
              <a:p>
                <a:r>
                  <a:rPr lang="de-DE" sz="2200"/>
                  <a:t>	but it can be shown that this estimator is still biased.</a:t>
                </a:r>
              </a:p>
              <a:p>
                <a:endParaRPr lang="de-DE" sz="2200"/>
              </a:p>
              <a:p>
                <a:r>
                  <a:rPr lang="de-DE" sz="2200"/>
                  <a:t>It can be shown, that 	</a:t>
                </a:r>
              </a:p>
              <a:p>
                <a:endParaRPr lang="de-DE" sz="220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de-D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</m:acc>
                        </m:e>
                        <m: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0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l-GR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20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sz="20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sz="2200"/>
              </a:p>
              <a:p>
                <a:endParaRPr lang="de-DE" sz="2200"/>
              </a:p>
              <a:p>
                <a:r>
                  <a:rPr lang="de-DE" sz="2200"/>
                  <a:t>is an unbiased estimator (k+1= number of regression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/>
                  <a:t> 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endParaRPr lang="de-DE" sz="240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812C9FC-DFBD-7686-48B6-74981E803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585059"/>
                <a:ext cx="8859520" cy="5976664"/>
              </a:xfrm>
              <a:prstGeom prst="rect">
                <a:avLst/>
              </a:prstGeom>
              <a:blipFill>
                <a:blip r:embed="rId2"/>
                <a:stretch>
                  <a:fillRect l="-895" t="-714" b="-47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15476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50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Standard error</a:t>
            </a:r>
          </a:p>
          <a:p>
            <a:pPr algn="ctr"/>
            <a:endParaRPr lang="de-DE" sz="3200"/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812C9FC-DFBD-7686-48B6-74981E803BB1}"/>
                  </a:ext>
                </a:extLst>
              </p:cNvPr>
              <p:cNvSpPr txBox="1"/>
              <p:nvPr/>
            </p:nvSpPr>
            <p:spPr>
              <a:xfrm>
                <a:off x="10160" y="585059"/>
                <a:ext cx="8669285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The standard error of estimators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000"/>
                  <a:t> </a:t>
                </a:r>
                <a:r>
                  <a:rPr lang="de-DE" sz="2200"/>
                  <a:t>can then be estimated via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endParaRPr lang="de-DE" sz="22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r>
                  <a:rPr lang="de-DE" sz="2200"/>
                  <a:t>and is given by the diagonal elements of </a:t>
                </a:r>
                <a:r>
                  <a:rPr lang="de-DE" sz="2200" b="1"/>
                  <a:t>V</a:t>
                </a:r>
                <a:r>
                  <a:rPr lang="de-DE" sz="2200"/>
                  <a:t>. If we define c</a:t>
                </a:r>
                <a:r>
                  <a:rPr lang="de-DE" sz="2200" baseline="-25000"/>
                  <a:t>ii</a:t>
                </a:r>
                <a:r>
                  <a:rPr lang="de-DE" sz="2200"/>
                  <a:t> the diagonal elemants of [</a:t>
                </a:r>
                <a:r>
                  <a:rPr lang="de-DE" sz="2200" b="1"/>
                  <a:t>X</a:t>
                </a:r>
                <a:r>
                  <a:rPr lang="de-DE" sz="2200" baseline="30000"/>
                  <a:t>T</a:t>
                </a:r>
                <a:r>
                  <a:rPr lang="de-DE" sz="2200" b="1"/>
                  <a:t>X</a:t>
                </a:r>
                <a:r>
                  <a:rPr lang="de-DE" sz="2200"/>
                  <a:t>]</a:t>
                </a:r>
                <a:r>
                  <a:rPr lang="de-DE" sz="2200" baseline="30000"/>
                  <a:t>-1</a:t>
                </a:r>
                <a:r>
                  <a:rPr lang="de-DE" sz="2200">
                    <a:latin typeface="Cambria Math" panose="02040503050406030204" pitchFamily="18" charset="0"/>
                  </a:rPr>
                  <a:t>, we obtain for the standard se(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>
                    <a:latin typeface="Cambria Math" panose="02040503050406030204" pitchFamily="18" charset="0"/>
                  </a:rPr>
                  <a:t>)</a:t>
                </a:r>
              </a:p>
              <a:p>
                <a:endParaRPr lang="de-DE" sz="2200">
                  <a:latin typeface="Cambria Math" panose="02040503050406030204" pitchFamily="18" charset="0"/>
                </a:endParaRPr>
              </a:p>
              <a:p>
                <a:r>
                  <a:rPr lang="de-DE" sz="2200">
                    <a:latin typeface="Cambria Math" panose="02040503050406030204" pitchFamily="18" charset="0"/>
                  </a:rPr>
                  <a:t>				se(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>
                    <a:latin typeface="Cambria Math" panose="02040503050406030204" pitchFamily="18" charset="0"/>
                  </a:rPr>
                  <a:t>)=</a:t>
                </a:r>
                <a:r>
                  <a:rPr lang="de-DE" sz="220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</m:acc>
                    <m:rad>
                      <m:radPr>
                        <m:degHide m:val="on"/>
                        <m:ctrlPr>
                          <a:rPr lang="el-G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de-DE" sz="22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𝑖𝑖</m:t>
                        </m:r>
                      </m:e>
                    </m:rad>
                  </m:oMath>
                </a14:m>
                <a:endParaRPr lang="de-DE" sz="2200">
                  <a:latin typeface="Cambria Math" panose="02040503050406030204" pitchFamily="18" charset="0"/>
                </a:endParaRPr>
              </a:p>
              <a:p>
                <a:endParaRPr lang="de-DE" sz="2200">
                  <a:latin typeface="Cambria Math" panose="02040503050406030204" pitchFamily="18" charset="0"/>
                </a:endParaRPr>
              </a:p>
              <a:p>
                <a:r>
                  <a:rPr lang="de-DE" sz="2200">
                    <a:latin typeface="Cambria Math" panose="02040503050406030204" pitchFamily="18" charset="0"/>
                  </a:rPr>
                  <a:t>and with the assumptions (i) – (v) we can show, that also the estimators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/>
                  <a:t>are normally distributed with</a:t>
                </a:r>
                <a:endParaRPr lang="de-DE" sz="2200">
                  <a:latin typeface="Cambria Math" panose="02040503050406030204" pitchFamily="18" charset="0"/>
                </a:endParaRPr>
              </a:p>
              <a:p>
                <a:endParaRPr lang="de-DE" sz="220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</m:acc>
                        </m:e>
                        <m:sup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de-DE" sz="22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𝑖𝑖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2200">
                  <a:latin typeface="Cambria Math" panose="02040503050406030204" pitchFamily="18" charset="0"/>
                </a:endParaRPr>
              </a:p>
              <a:p>
                <a:endParaRPr lang="de-DE" sz="240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812C9FC-DFBD-7686-48B6-74981E803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585059"/>
                <a:ext cx="8669285" cy="5976664"/>
              </a:xfrm>
              <a:prstGeom prst="rect">
                <a:avLst/>
              </a:prstGeom>
              <a:blipFill>
                <a:blip r:embed="rId2"/>
                <a:stretch>
                  <a:fillRect l="-914" t="-4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4D695BCB-13E1-B208-8C15-C8780946E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244" y="1137920"/>
            <a:ext cx="2188727" cy="75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43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3251" y="781396"/>
            <a:ext cx="8817630" cy="59599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Via a linear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want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analyse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r>
              <a:rPr lang="de-DE" sz="2400" dirty="0"/>
              <a:t> </a:t>
            </a:r>
            <a:r>
              <a:rPr lang="de-DE" sz="2400" dirty="0" err="1"/>
              <a:t>between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distinguish</a:t>
            </a:r>
            <a:r>
              <a:rPr lang="de-DE" sz="2400" dirty="0"/>
              <a:t> </a:t>
            </a:r>
            <a:r>
              <a:rPr lang="de-DE" sz="2400" dirty="0" err="1"/>
              <a:t>between</a:t>
            </a:r>
            <a:r>
              <a:rPr lang="de-DE" sz="2400" dirty="0"/>
              <a:t> a </a:t>
            </a:r>
            <a:r>
              <a:rPr lang="de-DE" sz="2400" dirty="0" err="1"/>
              <a:t>dependent</a:t>
            </a:r>
            <a:r>
              <a:rPr lang="de-DE" sz="2400" dirty="0"/>
              <a:t> variable (y) and an </a:t>
            </a:r>
            <a:r>
              <a:rPr lang="de-DE" sz="2400" dirty="0" err="1"/>
              <a:t>independent</a:t>
            </a:r>
            <a:r>
              <a:rPr lang="de-DE" sz="2400" dirty="0"/>
              <a:t> variable (x)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(x) </a:t>
            </a:r>
            <a:r>
              <a:rPr lang="de-DE" sz="2400" dirty="0" err="1"/>
              <a:t>is</a:t>
            </a:r>
            <a:r>
              <a:rPr lang="de-DE" sz="2400" dirty="0"/>
              <a:t> also </a:t>
            </a:r>
            <a:r>
              <a:rPr lang="de-DE" sz="2400" dirty="0" err="1"/>
              <a:t>called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explanatory</a:t>
            </a:r>
            <a:r>
              <a:rPr lang="de-DE" sz="2400" dirty="0"/>
              <a:t> variable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A </a:t>
            </a:r>
            <a:r>
              <a:rPr lang="de-DE" sz="2400" dirty="0" err="1"/>
              <a:t>change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(x) </a:t>
            </a:r>
            <a:r>
              <a:rPr lang="de-DE" sz="2400" dirty="0" err="1"/>
              <a:t>implicates</a:t>
            </a:r>
            <a:r>
              <a:rPr lang="de-DE" sz="2400" dirty="0"/>
              <a:t> a </a:t>
            </a:r>
            <a:r>
              <a:rPr lang="de-DE" sz="2400" dirty="0" err="1"/>
              <a:t>change</a:t>
            </a:r>
            <a:r>
              <a:rPr lang="de-DE" sz="2400" dirty="0"/>
              <a:t> (y)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linear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defines</a:t>
            </a:r>
            <a:r>
              <a:rPr lang="de-DE" sz="2400" dirty="0"/>
              <a:t> an </a:t>
            </a:r>
            <a:r>
              <a:rPr lang="de-DE" sz="2400" err="1"/>
              <a:t>empirical</a:t>
            </a:r>
            <a:r>
              <a:rPr lang="de-DE" sz="2400"/>
              <a:t> relation </a:t>
            </a:r>
            <a:r>
              <a:rPr lang="de-DE" sz="2400" dirty="0"/>
              <a:t>via a linear </a:t>
            </a:r>
            <a:r>
              <a:rPr lang="de-DE" sz="2400" dirty="0" err="1"/>
              <a:t>function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i.e. y = f(x) = 3 + 2x 		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generally</a:t>
            </a:r>
            <a:r>
              <a:rPr lang="de-DE" sz="2400" dirty="0"/>
              <a:t> 	 y = a + </a:t>
            </a:r>
            <a:r>
              <a:rPr lang="de-DE" sz="2400" dirty="0" err="1"/>
              <a:t>bx</a:t>
            </a:r>
            <a:r>
              <a:rPr lang="de-DE" sz="2400" dirty="0"/>
              <a:t> </a:t>
            </a:r>
          </a:p>
          <a:p>
            <a:r>
              <a:rPr lang="de-DE" sz="2400" dirty="0"/>
              <a:t> 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Linear Regression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4834EBA-D2A6-1916-3028-46BA31125612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291567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40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2A81F71-2C18-48D8-A19F-B7CC62423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87" y="327563"/>
            <a:ext cx="8640827" cy="416315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175555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41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7AE2D8F-D60B-4DE8-B9A7-49E0C5AC3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88400" cy="566937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647096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42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6FA9AC-33AE-4934-9C63-E57A9BC5E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24704" cy="582168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3082687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43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C724CB1-A21F-48E1-88C2-E989324BD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24193" cy="53340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913176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85CC15F-F84E-406B-84E0-A8D522B3E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531"/>
            <a:ext cx="8654233" cy="524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137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E74739F-A5CA-4D09-9F69-E594F09F3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76" y="1203767"/>
            <a:ext cx="6619331" cy="379532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918A8F6-F3B1-489B-8031-1BCFF3422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095" y="311937"/>
            <a:ext cx="4554963" cy="77481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257D539-A8DB-4C9E-97CB-66FDFC32A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4164" y="1593680"/>
            <a:ext cx="4284884" cy="103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763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Hypothesis-Testing</a:t>
            </a:r>
          </a:p>
          <a:p>
            <a:pPr algn="ctr"/>
            <a:endParaRPr lang="de-DE" sz="3200"/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8F315CF-3F5D-56BB-DA5C-E7A288BDB08C}"/>
              </a:ext>
            </a:extLst>
          </p:cNvPr>
          <p:cNvSpPr txBox="1"/>
          <p:nvPr/>
        </p:nvSpPr>
        <p:spPr>
          <a:xfrm>
            <a:off x="10160" y="585059"/>
            <a:ext cx="8669285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/>
              <a:t>With the assumptions and the derived properties we can calculate the following test statistics: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/>
          </a:p>
          <a:p>
            <a:endParaRPr lang="de-DE" sz="22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/>
          </a:p>
          <a:p>
            <a:endParaRPr lang="de-DE" sz="22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/>
          </a:p>
          <a:p>
            <a:r>
              <a:rPr lang="de-DE" sz="2400"/>
              <a:t>and </a:t>
            </a:r>
          </a:p>
          <a:p>
            <a:endParaRPr lang="de-DE" sz="2400"/>
          </a:p>
          <a:p>
            <a:endParaRPr lang="de-DE" sz="2400"/>
          </a:p>
          <a:p>
            <a:endParaRPr lang="de-DE" sz="2400"/>
          </a:p>
          <a:p>
            <a:endParaRPr lang="de-DE" sz="2400"/>
          </a:p>
          <a:p>
            <a:endParaRPr lang="de-DE" sz="2400"/>
          </a:p>
          <a:p>
            <a:r>
              <a:rPr lang="de-DE" sz="2400"/>
              <a:t>With F and T, we can make probability statements about the goodness of the estimators calculated from the multiple linear regression.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9A48D1F-E376-DE21-23A7-F957A5407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720" y="1530032"/>
            <a:ext cx="3810000" cy="109537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C7BC32A-1782-66A3-01A4-F0E0B392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755365"/>
            <a:ext cx="32766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987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F-Test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/>
              <p:nvPr/>
            </p:nvSpPr>
            <p:spPr>
              <a:xfrm>
                <a:off x="10160" y="585059"/>
                <a:ext cx="903224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200"/>
              </a:p>
              <a:p>
                <a:pPr marL="457200" indent="-457200">
                  <a:buFont typeface="+mj-lt"/>
                  <a:buAutoNum type="arabicParenR"/>
                </a:pPr>
                <a:r>
                  <a:rPr lang="de-DE" sz="2200" b="1"/>
                  <a:t>Formulate the null hypothesis H</a:t>
                </a:r>
                <a:r>
                  <a:rPr lang="de-DE" sz="2200" b="1" baseline="-25000"/>
                  <a:t>0</a:t>
                </a:r>
                <a:r>
                  <a:rPr lang="de-DE" sz="2200" b="1"/>
                  <a:t>: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There is no correlation between Y and X</a:t>
                </a:r>
                <a:r>
                  <a:rPr lang="de-DE" sz="2200" baseline="-25000"/>
                  <a:t>i</a:t>
                </a:r>
                <a:r>
                  <a:rPr lang="de-DE" sz="2200"/>
                  <a:t>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This means 			H</a:t>
                </a:r>
                <a:r>
                  <a:rPr lang="de-DE" sz="2200" baseline="-25000"/>
                  <a:t>0</a:t>
                </a:r>
                <a:r>
                  <a:rPr lang="de-DE" sz="220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=…=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2200"/>
                  <a:t> then R</a:t>
                </a:r>
                <a:r>
                  <a:rPr lang="de-DE" sz="2200" baseline="30000"/>
                  <a:t>2</a:t>
                </a:r>
                <a:r>
                  <a:rPr lang="de-DE" sz="2200"/>
                  <a:t>=0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The alternative is then 	H</a:t>
                </a:r>
                <a:r>
                  <a:rPr lang="de-DE" sz="2200" baseline="-25000"/>
                  <a:t>1</a:t>
                </a:r>
                <a:r>
                  <a:rPr lang="de-DE" sz="2200"/>
                  <a:t>: At least 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de-DE" sz="2200"/>
                  <a:t>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sz="2200"/>
                      <m:t>R</m:t>
                    </m:r>
                    <m:r>
                      <m:rPr>
                        <m:nor/>
                      </m:rPr>
                      <a:rPr lang="de-DE" sz="2200" baseline="30000" smtClean="0"/>
                      <m:t>2</m:t>
                    </m:r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de-DE" sz="2200"/>
              </a:p>
              <a:p>
                <a:endParaRPr lang="de-DE" sz="2200"/>
              </a:p>
              <a:p>
                <a:pPr marL="457200" indent="-457200">
                  <a:buFont typeface="+mj-lt"/>
                  <a:buAutoNum type="arabicParenR" startAt="2"/>
                </a:pPr>
                <a:r>
                  <a:rPr lang="de-DE" sz="2200" b="1"/>
                  <a:t>Determine a reasonable significance level: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If H</a:t>
                </a:r>
                <a:r>
                  <a:rPr lang="de-DE" sz="2200" baseline="-25000"/>
                  <a:t>0 </a:t>
                </a:r>
                <a:r>
                  <a:rPr lang="de-DE" sz="2200"/>
                  <a:t>is true, the test shall with probability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/>
                  <a:t> not reject H</a:t>
                </a:r>
                <a:r>
                  <a:rPr lang="de-DE" sz="2200" baseline="-25000"/>
                  <a:t>0</a:t>
                </a:r>
                <a:r>
                  <a:rPr lang="de-DE" sz="2200"/>
                  <a:t>.The significance level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/>
                  <a:t> is the error probability, that we reject although it is true for the whole population.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Standard significance levels are 10%, 5%, 1%, 0,1%.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But be careful in choosing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  <m:r>
                      <a:rPr lang="el-GR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/>
                  <a:t>since i.e.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  <m:r>
                      <a:rPr lang="el-GR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/>
                  <a:t>is too small H</a:t>
                </a:r>
                <a:r>
                  <a:rPr lang="de-DE" sz="2200" baseline="-25000"/>
                  <a:t>0 </a:t>
                </a:r>
                <a:r>
                  <a:rPr lang="de-DE" sz="2200"/>
                  <a:t>would not be rejected, although it is not true!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endParaRPr lang="de-DE" sz="2200"/>
              </a:p>
              <a:p>
                <a:pPr marL="457200" indent="-457200">
                  <a:buFont typeface="+mj-lt"/>
                  <a:buAutoNum type="arabicParenR" startAt="3"/>
                </a:pPr>
                <a:r>
                  <a:rPr lang="de-DE" sz="2200" b="1"/>
                  <a:t>Calculate from the regression the empirical F-value</a:t>
                </a:r>
              </a:p>
              <a:p>
                <a:pPr marL="457200" indent="-457200">
                  <a:buFont typeface="+mj-lt"/>
                  <a:buAutoNum type="arabicParenR" startAt="3"/>
                </a:pPr>
                <a:endParaRPr lang="de-DE" sz="220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585059"/>
                <a:ext cx="9032240" cy="5976664"/>
              </a:xfrm>
              <a:prstGeom prst="rect">
                <a:avLst/>
              </a:prstGeom>
              <a:blipFill>
                <a:blip r:embed="rId2"/>
                <a:stretch>
                  <a:fillRect l="-945" r="-6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8DAB1D94-03DE-12EE-3F02-BC0B3C4EE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5725253"/>
            <a:ext cx="381000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338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F-Test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/>
              <p:nvPr/>
            </p:nvSpPr>
            <p:spPr>
              <a:xfrm>
                <a:off x="-16455" y="261508"/>
                <a:ext cx="1218184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200"/>
              </a:p>
              <a:p>
                <a:pPr marL="457200" indent="-457200">
                  <a:buFont typeface="+mj-lt"/>
                  <a:buAutoNum type="arabicParenR" startAt="4"/>
                </a:pPr>
                <a:r>
                  <a:rPr lang="de-DE" sz="2200" b="1"/>
                  <a:t>Determine the theoretical F-value</a:t>
                </a:r>
              </a:p>
              <a:p>
                <a:r>
                  <a:rPr lang="de-DE" sz="2200"/>
                  <a:t>Given the significance level the F-value represents the value for which for which the accumulated probability of an F-distributed variable equals </a:t>
                </a:r>
                <a14:m>
                  <m:oMath xmlns:m="http://schemas.openxmlformats.org/officeDocument/2006/math">
                    <m:r>
                      <a:rPr lang="de-DE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/>
                  <a:t>. i.e. in our example we have a</a:t>
                </a:r>
              </a:p>
              <a:p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=3;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−1=8−3−1=4</m:t>
                        </m: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(3,4)</m:t>
                    </m:r>
                  </m:oMath>
                </a14:m>
                <a:r>
                  <a:rPr lang="de-DE" sz="2200"/>
                  <a:t> distribution and thus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m:rPr>
                        <m:nor/>
                      </m:rPr>
                      <a:rPr lang="de-DE" sz="2200" baseline="-25000"/>
                      <m:t>9</m:t>
                    </m:r>
                    <m:r>
                      <m:rPr>
                        <m:nor/>
                      </m:rPr>
                      <a:rPr lang="de-DE" sz="2200" b="0" i="0" baseline="-25000" smtClean="0"/>
                      <m:t>0</m:t>
                    </m:r>
                    <m:r>
                      <m:rPr>
                        <m:nor/>
                      </m:rPr>
                      <a:rPr lang="de-DE" sz="2200" baseline="-25000"/>
                      <m:t>%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=5,34</m:t>
                    </m:r>
                  </m:oMath>
                </a14:m>
                <a:endParaRPr lang="de-DE" sz="2200"/>
              </a:p>
              <a:p>
                <a:pPr marL="457200" indent="-457200">
                  <a:buFont typeface="+mj-lt"/>
                  <a:buAutoNum type="arabicParenR" startAt="5"/>
                </a:pPr>
                <a:r>
                  <a:rPr lang="de-DE" sz="2200" b="1"/>
                  <a:t>Compare theoretical and empirical F-value</a:t>
                </a:r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455" y="261508"/>
                <a:ext cx="12181840" cy="5976664"/>
              </a:xfrm>
              <a:prstGeom prst="rect">
                <a:avLst/>
              </a:prstGeom>
              <a:blipFill>
                <a:blip r:embed="rId2"/>
                <a:stretch>
                  <a:fillRect l="-6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41BF0ACB-EAB6-12C8-F66F-1EFB18AE7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545" y="2380988"/>
            <a:ext cx="4584589" cy="27556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759E667-0E5C-F128-1F63-9BF2CCA18233}"/>
                  </a:ext>
                </a:extLst>
              </p:cNvPr>
              <p:cNvSpPr txBox="1"/>
              <p:nvPr/>
            </p:nvSpPr>
            <p:spPr>
              <a:xfrm>
                <a:off x="4467310" y="2790797"/>
                <a:ext cx="14528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m:rPr>
                          <m:nor/>
                        </m:rPr>
                        <a:rPr lang="de-DE" sz="1800" baseline="-25000"/>
                        <m:t>9</m:t>
                      </m:r>
                      <m:r>
                        <m:rPr>
                          <m:nor/>
                        </m:rPr>
                        <a:rPr lang="de-DE" sz="1800" b="0" i="0" baseline="-25000" smtClean="0"/>
                        <m:t>0</m:t>
                      </m:r>
                      <m:r>
                        <m:rPr>
                          <m:nor/>
                        </m:rPr>
                        <a:rPr lang="de-DE" sz="1800" baseline="-25000"/>
                        <m:t>%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=5,34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759E667-0E5C-F128-1F63-9BF2CCA18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310" y="2790797"/>
                <a:ext cx="145288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902E8B1-3825-D213-059C-74E49EC866B2}"/>
              </a:ext>
            </a:extLst>
          </p:cNvPr>
          <p:cNvCxnSpPr>
            <a:cxnSpLocks/>
          </p:cNvCxnSpPr>
          <p:nvPr/>
        </p:nvCxnSpPr>
        <p:spPr>
          <a:xfrm flipH="1">
            <a:off x="5446510" y="2262810"/>
            <a:ext cx="1478137" cy="18929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7C42DF7C-89D7-815A-E7AB-6C2D9557B2B4}"/>
              </a:ext>
            </a:extLst>
          </p:cNvPr>
          <p:cNvSpPr txBox="1"/>
          <p:nvPr/>
        </p:nvSpPr>
        <p:spPr>
          <a:xfrm>
            <a:off x="2909435" y="364043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90%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BCB5D6B-E83B-3344-9084-6A2CF47A7C9C}"/>
                  </a:ext>
                </a:extLst>
              </p:cNvPr>
              <p:cNvSpPr txBox="1"/>
              <p:nvPr/>
            </p:nvSpPr>
            <p:spPr>
              <a:xfrm>
                <a:off x="6924647" y="1944472"/>
                <a:ext cx="5097167" cy="84595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/>
                  <a:t>F</a:t>
                </a:r>
                <a:r>
                  <a:rPr lang="de-DE" baseline="-25000"/>
                  <a:t>emp</a:t>
                </a:r>
                <a:r>
                  <a:rPr lang="de-DE"/>
                  <a:t>&gt;F</a:t>
                </a:r>
                <a:r>
                  <a:rPr lang="de-DE" baseline="-25000"/>
                  <a:t>theo</a:t>
                </a:r>
                <a:r>
                  <a:rPr lang="de-DE"/>
                  <a:t> </a:t>
                </a:r>
              </a:p>
              <a:p>
                <a:r>
                  <a:rPr lang="de-DE"/>
                  <a:t>H </a:t>
                </a:r>
                <a:r>
                  <a:rPr lang="de-DE" baseline="-25000"/>
                  <a:t>0 </a:t>
                </a:r>
                <a:r>
                  <a:rPr lang="de-DE"/>
                  <a:t>is rejected, the existence of a linear dependence between Y and X</a:t>
                </a:r>
                <a:r>
                  <a:rPr lang="de-DE" baseline="-25000"/>
                  <a:t>i</a:t>
                </a:r>
                <a:r>
                  <a:rPr lang="de-DE"/>
                  <a:t> is significant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800" smtClean="0"/>
                      <m:t>α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/>
                  <a:t>=10%</a:t>
                </a:r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BCB5D6B-E83B-3344-9084-6A2CF47A7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647" y="1944472"/>
                <a:ext cx="5097167" cy="845956"/>
              </a:xfrm>
              <a:prstGeom prst="rect">
                <a:avLst/>
              </a:prstGeom>
              <a:blipFill>
                <a:blip r:embed="rId5"/>
                <a:stretch>
                  <a:fillRect l="-1077" t="-4317" b="-1942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C997D7CA-E5A3-2E7E-3705-35E16645AEC3}"/>
              </a:ext>
            </a:extLst>
          </p:cNvPr>
          <p:cNvCxnSpPr>
            <a:cxnSpLocks/>
          </p:cNvCxnSpPr>
          <p:nvPr/>
        </p:nvCxnSpPr>
        <p:spPr>
          <a:xfrm>
            <a:off x="2069454" y="3231249"/>
            <a:ext cx="1143911" cy="9452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C9DE128C-6C09-46A5-4487-46458F2E16DE}"/>
                  </a:ext>
                </a:extLst>
              </p:cNvPr>
              <p:cNvSpPr txBox="1"/>
              <p:nvPr/>
            </p:nvSpPr>
            <p:spPr>
              <a:xfrm>
                <a:off x="157449" y="2380988"/>
                <a:ext cx="2197765" cy="94523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/>
                  <a:t>F</a:t>
                </a:r>
                <a:r>
                  <a:rPr lang="de-DE" baseline="-25000"/>
                  <a:t>emp</a:t>
                </a:r>
                <a:r>
                  <a:rPr lang="de-DE"/>
                  <a:t>≤F</a:t>
                </a:r>
                <a:r>
                  <a:rPr lang="de-DE" baseline="-25000"/>
                  <a:t>theo</a:t>
                </a:r>
                <a:endParaRPr lang="de-DE"/>
              </a:p>
              <a:p>
                <a:r>
                  <a:rPr lang="de-DE"/>
                  <a:t>H</a:t>
                </a:r>
                <a:r>
                  <a:rPr lang="de-DE" baseline="-25000"/>
                  <a:t>0 </a:t>
                </a:r>
                <a:r>
                  <a:rPr lang="de-DE"/>
                  <a:t>is not rejected. There is no linear dependence to a significance level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800" smtClean="0"/>
                      <m:t>α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/>
                  <a:t>=10% </a:t>
                </a:r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C9DE128C-6C09-46A5-4487-46458F2E1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49" y="2380988"/>
                <a:ext cx="2197765" cy="945236"/>
              </a:xfrm>
              <a:prstGeom prst="rect">
                <a:avLst/>
              </a:prstGeom>
              <a:blipFill>
                <a:blip r:embed="rId6"/>
                <a:stretch>
                  <a:fillRect l="-2500" t="-3871" b="-941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Grafik 18">
            <a:extLst>
              <a:ext uri="{FF2B5EF4-FFF2-40B4-BE49-F238E27FC236}">
                <a16:creationId xmlns:a16="http://schemas.microsoft.com/office/drawing/2014/main" id="{FC5A2A48-7056-8353-9627-DF662C2702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449" y="5172518"/>
            <a:ext cx="6229670" cy="1644735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8E36AFC4-A4AF-25C8-EA71-E628D25D37ED}"/>
              </a:ext>
            </a:extLst>
          </p:cNvPr>
          <p:cNvSpPr txBox="1"/>
          <p:nvPr/>
        </p:nvSpPr>
        <p:spPr>
          <a:xfrm>
            <a:off x="114615" y="4808812"/>
            <a:ext cx="2197765" cy="3637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/>
              <a:t>Table F-Distribution</a:t>
            </a:r>
          </a:p>
        </p:txBody>
      </p:sp>
    </p:spTree>
    <p:extLst>
      <p:ext uri="{BB962C8B-B14F-4D97-AF65-F5344CB8AC3E}">
        <p14:creationId xmlns:p14="http://schemas.microsoft.com/office/powerpoint/2010/main" val="9017945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t-Test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/>
              <p:nvPr/>
            </p:nvSpPr>
            <p:spPr>
              <a:xfrm>
                <a:off x="10160" y="416962"/>
                <a:ext cx="8669285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200"/>
              </a:p>
              <a:p>
                <a:pPr marL="457200" indent="-457200">
                  <a:buFont typeface="+mj-lt"/>
                  <a:buAutoNum type="arabicParenR"/>
                </a:pPr>
                <a:r>
                  <a:rPr lang="de-DE" sz="2200" b="1"/>
                  <a:t>Formulate the null hypothesis H</a:t>
                </a:r>
                <a:r>
                  <a:rPr lang="de-DE" sz="2200" b="1" baseline="-25000"/>
                  <a:t>0</a:t>
                </a:r>
                <a:r>
                  <a:rPr lang="de-DE" sz="2200" b="1"/>
                  <a:t>: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„Some Variable X</a:t>
                </a:r>
                <a:r>
                  <a:rPr lang="de-DE" sz="2200" baseline="-25000"/>
                  <a:t>i</a:t>
                </a:r>
                <a:r>
                  <a:rPr lang="de-DE" sz="2200"/>
                  <a:t> has no relevance for Y“.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This means 			H</a:t>
                </a:r>
                <a:r>
                  <a:rPr lang="de-DE" sz="2200" baseline="-25000"/>
                  <a:t>0</a:t>
                </a:r>
                <a:r>
                  <a:rPr lang="de-DE" sz="220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sz="2200"/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The alternative is then 	H</a:t>
                </a:r>
                <a:r>
                  <a:rPr lang="de-DE" sz="2200" baseline="-25000"/>
                  <a:t>1</a:t>
                </a:r>
                <a:r>
                  <a:rPr lang="de-DE" sz="220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de-DE" sz="2200"/>
              </a:p>
              <a:p>
                <a:r>
                  <a:rPr lang="de-DE" sz="2200"/>
                  <a:t>	(we deal only with this version of a two-sided test!)</a:t>
                </a:r>
              </a:p>
              <a:p>
                <a:endParaRPr lang="de-DE" sz="2200"/>
              </a:p>
              <a:p>
                <a:pPr marL="457200" indent="-457200">
                  <a:buFont typeface="+mj-lt"/>
                  <a:buAutoNum type="arabicParenR" startAt="2"/>
                </a:pPr>
                <a:r>
                  <a:rPr lang="de-DE" sz="2200" b="1"/>
                  <a:t>Determine a reasonable significance level: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If H</a:t>
                </a:r>
                <a:r>
                  <a:rPr lang="de-DE" sz="2200" baseline="-25000"/>
                  <a:t>0 </a:t>
                </a:r>
                <a:r>
                  <a:rPr lang="de-DE" sz="2200"/>
                  <a:t>is true, the test shall with probability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/>
                  <a:t> not reject H</a:t>
                </a:r>
                <a:r>
                  <a:rPr lang="de-DE" sz="2200" baseline="-25000"/>
                  <a:t>0</a:t>
                </a:r>
                <a:r>
                  <a:rPr lang="de-DE" sz="2200"/>
                  <a:t>.The significance level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/>
                  <a:t> is the error probability, that we reject although it is true for the whole population.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Standard significance levels are 10%, 5%, 1%, 0,1%.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But be careful in choosing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  <m:r>
                      <a:rPr lang="el-GR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/>
                  <a:t>since i.e.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  <m:r>
                      <a:rPr lang="el-GR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/>
                  <a:t>is too small H</a:t>
                </a:r>
                <a:r>
                  <a:rPr lang="de-DE" sz="2200" baseline="-25000"/>
                  <a:t>0 </a:t>
                </a:r>
                <a:r>
                  <a:rPr lang="de-DE" sz="2200"/>
                  <a:t>would not be rejected, although it is not true!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endParaRPr lang="de-DE" sz="2200"/>
              </a:p>
              <a:p>
                <a:pPr marL="457200" indent="-457200">
                  <a:buFont typeface="+mj-lt"/>
                  <a:buAutoNum type="arabicParenR" startAt="3"/>
                </a:pPr>
                <a:r>
                  <a:rPr lang="de-DE" sz="2200" b="1"/>
                  <a:t>Calculate from the regression the empirical t-values</a:t>
                </a:r>
              </a:p>
              <a:p>
                <a:pPr marL="457200" indent="-457200">
                  <a:buFont typeface="+mj-lt"/>
                  <a:buAutoNum type="arabicParenR" startAt="3"/>
                </a:pPr>
                <a:endParaRPr lang="de-DE" sz="220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416962"/>
                <a:ext cx="8669285" cy="5976664"/>
              </a:xfrm>
              <a:prstGeom prst="rect">
                <a:avLst/>
              </a:prstGeom>
              <a:blipFill>
                <a:blip r:embed="rId2"/>
                <a:stretch>
                  <a:fillRect l="-9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>
            <a:extLst>
              <a:ext uri="{FF2B5EF4-FFF2-40B4-BE49-F238E27FC236}">
                <a16:creationId xmlns:a16="http://schemas.microsoft.com/office/drawing/2014/main" id="{1058AB69-3EDC-1F66-9397-8F65BD944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502" y="5937250"/>
            <a:ext cx="32766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05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44624"/>
            <a:ext cx="8856984" cy="8618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Simple </a:t>
            </a:r>
            <a:r>
              <a:rPr lang="de-DE" sz="2600" dirty="0" err="1"/>
              <a:t>Examples</a:t>
            </a:r>
            <a:r>
              <a:rPr lang="de-DE" sz="2600" dirty="0"/>
              <a:t>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73792" y="6095038"/>
            <a:ext cx="8182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Determine</a:t>
            </a:r>
            <a:r>
              <a:rPr lang="de-DE" dirty="0"/>
              <a:t> </a:t>
            </a:r>
            <a:r>
              <a:rPr lang="de-DE" dirty="0" err="1"/>
              <a:t>graphically</a:t>
            </a:r>
            <a:r>
              <a:rPr lang="de-DE" dirty="0"/>
              <a:t> a </a:t>
            </a:r>
            <a:r>
              <a:rPr lang="de-DE" dirty="0" err="1"/>
              <a:t>regression</a:t>
            </a:r>
            <a:r>
              <a:rPr lang="de-DE" dirty="0"/>
              <a:t>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blue</a:t>
            </a:r>
            <a:r>
              <a:rPr lang="de-DE" dirty="0"/>
              <a:t> and </a:t>
            </a:r>
            <a:r>
              <a:rPr lang="de-DE" dirty="0" err="1"/>
              <a:t>red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.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kind</a:t>
            </a:r>
            <a:r>
              <a:rPr lang="de-DE" dirty="0"/>
              <a:t> </a:t>
            </a:r>
            <a:r>
              <a:rPr lang="de-DE" dirty="0" err="1"/>
              <a:t>of</a:t>
            </a:r>
            <a:endParaRPr lang="de-DE" dirty="0"/>
          </a:p>
          <a:p>
            <a:r>
              <a:rPr lang="de-DE" dirty="0" err="1"/>
              <a:t>dependence</a:t>
            </a:r>
            <a:r>
              <a:rPr lang="de-DE" dirty="0"/>
              <a:t>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?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72A384D-2936-44A9-97FB-1345DC5332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8370" y="870576"/>
            <a:ext cx="6254750" cy="5224462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F358A0F4-EC09-CBD2-421F-1A0A359BC30C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383805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DAC7FD1-9C25-EE38-5CD1-14293E2D0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301" y="3232756"/>
            <a:ext cx="4584589" cy="2755631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50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t-Test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/>
              <p:nvPr/>
            </p:nvSpPr>
            <p:spPr>
              <a:xfrm>
                <a:off x="436880" y="310105"/>
                <a:ext cx="937768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200"/>
              </a:p>
              <a:p>
                <a:pPr marL="457200" indent="-457200">
                  <a:buFont typeface="+mj-lt"/>
                  <a:buAutoNum type="arabicParenR" startAt="4"/>
                </a:pPr>
                <a:r>
                  <a:rPr lang="de-DE" sz="2200" b="1"/>
                  <a:t>Determine the theoretical t-value</a:t>
                </a:r>
              </a:p>
              <a:p>
                <a:r>
                  <a:rPr lang="de-DE" sz="2200"/>
                  <a:t>Given the significance level the t-value represents the value for which for which the accumulated probability of an F-distributed variable equals </a:t>
                </a:r>
                <a14:m>
                  <m:oMath xmlns:m="http://schemas.openxmlformats.org/officeDocument/2006/math">
                    <m:r>
                      <a:rPr lang="de-DE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/>
                  <a:t>. i.e. in our example we have a 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−1=8−3−1=4</m:t>
                        </m: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(4)</m:t>
                    </m:r>
                  </m:oMath>
                </a14:m>
                <a:r>
                  <a:rPr lang="de-DE" sz="2200"/>
                  <a:t> distribution and thus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m:rPr>
                        <m:nor/>
                      </m:rPr>
                      <a:rPr lang="de-DE" sz="2200" baseline="-25000"/>
                      <m:t>9</m:t>
                    </m:r>
                    <m:r>
                      <m:rPr>
                        <m:nor/>
                      </m:rPr>
                      <a:rPr lang="de-DE" sz="2200" b="0" i="0" baseline="-25000" smtClean="0"/>
                      <m:t>5</m:t>
                    </m:r>
                    <m:r>
                      <m:rPr>
                        <m:nor/>
                      </m:rPr>
                      <a:rPr lang="de-DE" sz="2200" baseline="-25000"/>
                      <m:t>%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=2,13</m:t>
                    </m:r>
                  </m:oMath>
                </a14:m>
                <a:endParaRPr lang="de-DE" sz="2200"/>
              </a:p>
              <a:p>
                <a:endParaRPr lang="de-DE" sz="2200"/>
              </a:p>
              <a:p>
                <a:pPr marL="457200" indent="-457200">
                  <a:buFont typeface="+mj-lt"/>
                  <a:buAutoNum type="arabicParenR" startAt="5"/>
                </a:pPr>
                <a:r>
                  <a:rPr lang="de-DE" sz="2200" b="1"/>
                  <a:t>Compare theoretical and empirical F-value</a:t>
                </a:r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80" y="310105"/>
                <a:ext cx="9377680" cy="5976664"/>
              </a:xfrm>
              <a:prstGeom prst="rect">
                <a:avLst/>
              </a:prstGeom>
              <a:blipFill>
                <a:blip r:embed="rId3"/>
                <a:stretch>
                  <a:fillRect l="-8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759E667-0E5C-F128-1F63-9BF2CCA18233}"/>
                  </a:ext>
                </a:extLst>
              </p:cNvPr>
              <p:cNvSpPr txBox="1"/>
              <p:nvPr/>
            </p:nvSpPr>
            <p:spPr>
              <a:xfrm>
                <a:off x="5647470" y="3795556"/>
                <a:ext cx="14528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m:rPr>
                          <m:nor/>
                        </m:rPr>
                        <a:rPr lang="de-DE" sz="1800" baseline="-25000"/>
                        <m:t>9</m:t>
                      </m:r>
                      <m:r>
                        <m:rPr>
                          <m:nor/>
                        </m:rPr>
                        <a:rPr lang="de-DE" sz="1800" b="0" i="0" baseline="-25000" smtClean="0"/>
                        <m:t>5</m:t>
                      </m:r>
                      <m:r>
                        <m:rPr>
                          <m:nor/>
                        </m:rPr>
                        <a:rPr lang="de-DE" sz="1800" baseline="-25000"/>
                        <m:t>%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=2,13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759E667-0E5C-F128-1F63-9BF2CCA18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470" y="3795556"/>
                <a:ext cx="145288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902E8B1-3825-D213-059C-74E49EC866B2}"/>
              </a:ext>
            </a:extLst>
          </p:cNvPr>
          <p:cNvCxnSpPr>
            <a:cxnSpLocks/>
          </p:cNvCxnSpPr>
          <p:nvPr/>
        </p:nvCxnSpPr>
        <p:spPr>
          <a:xfrm flipV="1">
            <a:off x="5165188" y="5167139"/>
            <a:ext cx="708294" cy="9209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7C42DF7C-89D7-815A-E7AB-6C2D9557B2B4}"/>
              </a:ext>
            </a:extLst>
          </p:cNvPr>
          <p:cNvSpPr txBox="1"/>
          <p:nvPr/>
        </p:nvSpPr>
        <p:spPr>
          <a:xfrm>
            <a:off x="4557329" y="429668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90%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BCB5D6B-E83B-3344-9084-6A2CF47A7C9C}"/>
                  </a:ext>
                </a:extLst>
              </p:cNvPr>
              <p:cNvSpPr txBox="1"/>
              <p:nvPr/>
            </p:nvSpPr>
            <p:spPr>
              <a:xfrm>
                <a:off x="1762512" y="5929439"/>
                <a:ext cx="5784608" cy="84595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de-DE"/>
                  <a:t>|t</a:t>
                </a:r>
                <a:r>
                  <a:rPr lang="de-DE" baseline="-25000"/>
                  <a:t>emp</a:t>
                </a:r>
                <a:r>
                  <a:rPr lang="de-DE"/>
                  <a:t>|&gt;t</a:t>
                </a:r>
                <a:r>
                  <a:rPr lang="de-DE" baseline="-25000"/>
                  <a:t>theo</a:t>
                </a:r>
                <a:endParaRPr lang="de-DE"/>
              </a:p>
              <a:p>
                <a:r>
                  <a:rPr lang="de-DE"/>
                  <a:t>H</a:t>
                </a:r>
                <a:r>
                  <a:rPr lang="de-DE" baseline="-25000"/>
                  <a:t>0 </a:t>
                </a:r>
                <a:r>
                  <a:rPr lang="de-DE"/>
                  <a:t>is rejected, X</a:t>
                </a:r>
                <a:r>
                  <a:rPr lang="de-DE" baseline="-25000"/>
                  <a:t>i</a:t>
                </a:r>
                <a:r>
                  <a:rPr lang="de-DE"/>
                  <a:t> has for a level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800" smtClean="0"/>
                      <m:t>α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/>
                  <a:t>=10% a significant influence on Y with the marginal contribution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e-DE"/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BCB5D6B-E83B-3344-9084-6A2CF47A7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512" y="5929439"/>
                <a:ext cx="5784608" cy="845956"/>
              </a:xfrm>
              <a:prstGeom prst="rect">
                <a:avLst/>
              </a:prstGeom>
              <a:blipFill>
                <a:blip r:embed="rId5"/>
                <a:stretch>
                  <a:fillRect l="-843" t="-4348" b="-224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C997D7CA-E5A3-2E7E-3705-35E16645AEC3}"/>
              </a:ext>
            </a:extLst>
          </p:cNvPr>
          <p:cNvCxnSpPr>
            <a:cxnSpLocks/>
          </p:cNvCxnSpPr>
          <p:nvPr/>
        </p:nvCxnSpPr>
        <p:spPr>
          <a:xfrm flipH="1">
            <a:off x="4759130" y="3188769"/>
            <a:ext cx="3066298" cy="8753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C9DE128C-6C09-46A5-4487-46458F2E16DE}"/>
                  </a:ext>
                </a:extLst>
              </p:cNvPr>
              <p:cNvSpPr txBox="1"/>
              <p:nvPr/>
            </p:nvSpPr>
            <p:spPr>
              <a:xfrm>
                <a:off x="7825428" y="2580500"/>
                <a:ext cx="3469712" cy="94523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/>
                  <a:t>|t</a:t>
                </a:r>
                <a:r>
                  <a:rPr lang="de-DE" baseline="-25000"/>
                  <a:t>emp</a:t>
                </a:r>
                <a:r>
                  <a:rPr lang="de-DE"/>
                  <a:t>| ≤ t</a:t>
                </a:r>
                <a:r>
                  <a:rPr lang="de-DE" baseline="-25000"/>
                  <a:t>theo</a:t>
                </a:r>
                <a:endParaRPr lang="de-DE"/>
              </a:p>
              <a:p>
                <a:r>
                  <a:rPr lang="de-DE"/>
                  <a:t>H</a:t>
                </a:r>
                <a:r>
                  <a:rPr lang="de-DE" baseline="-25000"/>
                  <a:t>0 </a:t>
                </a:r>
                <a:r>
                  <a:rPr lang="de-DE"/>
                  <a:t>is not rejected. The variable X</a:t>
                </a:r>
                <a:r>
                  <a:rPr lang="de-DE" baseline="-25000"/>
                  <a:t>i</a:t>
                </a:r>
                <a:r>
                  <a:rPr lang="de-DE"/>
                  <a:t> has no </a:t>
                </a:r>
                <a14:m>
                  <m:oMath xmlns:m="http://schemas.openxmlformats.org/officeDocument/2006/math">
                    <m:r>
                      <a:rPr lang="de-DE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/>
                  <a:t>=0) influence on Y for a significanse level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800" smtClean="0"/>
                      <m:t>α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/>
                  <a:t>=10% </a:t>
                </a:r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C9DE128C-6C09-46A5-4487-46458F2E1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428" y="2580500"/>
                <a:ext cx="3469712" cy="945236"/>
              </a:xfrm>
              <a:prstGeom prst="rect">
                <a:avLst/>
              </a:prstGeom>
              <a:blipFill>
                <a:blip r:embed="rId6"/>
                <a:stretch>
                  <a:fillRect l="-1582" t="-3226" b="-361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EE32F8FF-A272-AC67-3F17-94DB1B19BCC7}"/>
              </a:ext>
            </a:extLst>
          </p:cNvPr>
          <p:cNvCxnSpPr>
            <a:cxnSpLocks/>
          </p:cNvCxnSpPr>
          <p:nvPr/>
        </p:nvCxnSpPr>
        <p:spPr>
          <a:xfrm flipH="1" flipV="1">
            <a:off x="3615219" y="5095865"/>
            <a:ext cx="523491" cy="8925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EB21FA3F-0610-59CF-D798-8AE40AE830FC}"/>
                  </a:ext>
                </a:extLst>
              </p:cNvPr>
              <p:cNvSpPr txBox="1"/>
              <p:nvPr/>
            </p:nvSpPr>
            <p:spPr>
              <a:xfrm>
                <a:off x="2960820" y="3650308"/>
                <a:ext cx="14528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m:rPr>
                          <m:nor/>
                        </m:rPr>
                        <a:rPr lang="de-DE" sz="1800" b="0" i="0" baseline="-25000" smtClean="0"/>
                        <m:t>5</m:t>
                      </m:r>
                      <m:r>
                        <m:rPr>
                          <m:nor/>
                        </m:rPr>
                        <a:rPr lang="de-DE" sz="1800" baseline="-25000"/>
                        <m:t>%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=−2,13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EB21FA3F-0610-59CF-D798-8AE40AE83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820" y="3650308"/>
                <a:ext cx="145288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47158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459038" y="0"/>
            <a:ext cx="500294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You want to see F an t ??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6DAC697-7F4F-E9D0-FA04-AE48FFFC5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47" y="754685"/>
            <a:ext cx="5277581" cy="190579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F2743B9-198C-5840-0FD1-27B4AC173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23" y="3170109"/>
            <a:ext cx="5992477" cy="2018808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DF740F14-C978-BEFC-2C05-645D435E61E9}"/>
              </a:ext>
            </a:extLst>
          </p:cNvPr>
          <p:cNvSpPr txBox="1"/>
          <p:nvPr/>
        </p:nvSpPr>
        <p:spPr>
          <a:xfrm>
            <a:off x="573514" y="333781"/>
            <a:ext cx="1983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/>
              <a:t>t-Dirstibution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2C9D6AA-3B5B-5B7D-8E55-419ED7F65F56}"/>
              </a:ext>
            </a:extLst>
          </p:cNvPr>
          <p:cNvSpPr txBox="1"/>
          <p:nvPr/>
        </p:nvSpPr>
        <p:spPr>
          <a:xfrm>
            <a:off x="168039" y="2569605"/>
            <a:ext cx="1983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/>
              <a:t>F-Dirstibution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7022741E-6074-DF22-5FFA-02EF680AB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308" y="564613"/>
            <a:ext cx="4584589" cy="2755631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B3FC4DC0-9C7E-D383-A54C-632010981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1053" y="4227342"/>
            <a:ext cx="4376669" cy="263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740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52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Example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69A56346-B377-6D8C-196B-4A884C3D67AD}"/>
                  </a:ext>
                </a:extLst>
              </p:cNvPr>
              <p:cNvSpPr txBox="1"/>
              <p:nvPr/>
            </p:nvSpPr>
            <p:spPr>
              <a:xfrm>
                <a:off x="243840" y="764704"/>
                <a:ext cx="8859520" cy="5486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/>
                  <a:t>Test the example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/>
                      <m:t>α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de-DE" sz="2400"/>
                      <m:t>5%</m:t>
                    </m:r>
                  </m:oMath>
                </a14:m>
                <a:r>
                  <a:rPr lang="de-DE" sz="2400"/>
                  <a:t> on H</a:t>
                </a:r>
                <a:r>
                  <a:rPr lang="de-DE" sz="2400" baseline="-25000"/>
                  <a:t>0</a:t>
                </a:r>
                <a:r>
                  <a:rPr lang="de-DE" sz="240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=…=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sz="24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altLang="de-DE" sz="24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altLang="de-DE" sz="2400"/>
                  <a:t>Test for all </a:t>
                </a:r>
                <a:r>
                  <a:rPr lang="de-DE" sz="2400"/>
                  <a:t>H</a:t>
                </a:r>
                <a:r>
                  <a:rPr lang="de-DE" sz="2400" baseline="-25000"/>
                  <a:t>0</a:t>
                </a:r>
                <a:r>
                  <a:rPr lang="de-DE" sz="240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altLang="de-DE" sz="240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/>
                      <m:t>α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de-DE" sz="2400"/>
                      <m:t>5%</m:t>
                    </m:r>
                  </m:oMath>
                </a14:m>
                <a:endParaRPr lang="de-DE" altLang="de-DE" sz="2400"/>
              </a:p>
              <a:p>
                <a:endParaRPr lang="de-DE" altLang="de-DE" sz="240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69A56346-B377-6D8C-196B-4A884C3D6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764704"/>
                <a:ext cx="8859520" cy="548640"/>
              </a:xfrm>
              <a:prstGeom prst="rect">
                <a:avLst/>
              </a:prstGeom>
              <a:blipFill>
                <a:blip r:embed="rId2"/>
                <a:stretch>
                  <a:fillRect l="-895" t="-8889" b="-1422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7EA5C59D-03ED-B86B-F79F-8432A21592FB}"/>
              </a:ext>
            </a:extLst>
          </p:cNvPr>
          <p:cNvGraphicFramePr>
            <a:graphicFrameLocks noGrp="1"/>
          </p:cNvGraphicFramePr>
          <p:nvPr/>
        </p:nvGraphicFramePr>
        <p:xfrm>
          <a:off x="7498080" y="1313344"/>
          <a:ext cx="3675380" cy="1897216"/>
        </p:xfrm>
        <a:graphic>
          <a:graphicData uri="http://schemas.openxmlformats.org/drawingml/2006/table">
            <a:tbl>
              <a:tblPr firstRow="1" bandRow="1"/>
              <a:tblGrid>
                <a:gridCol w="935966">
                  <a:extLst>
                    <a:ext uri="{9D8B030D-6E8A-4147-A177-3AD203B41FA5}">
                      <a16:colId xmlns:a16="http://schemas.microsoft.com/office/drawing/2014/main" val="2691000748"/>
                    </a:ext>
                  </a:extLst>
                </a:gridCol>
                <a:gridCol w="730510">
                  <a:extLst>
                    <a:ext uri="{9D8B030D-6E8A-4147-A177-3AD203B41FA5}">
                      <a16:colId xmlns:a16="http://schemas.microsoft.com/office/drawing/2014/main" val="2970920032"/>
                    </a:ext>
                  </a:extLst>
                </a:gridCol>
                <a:gridCol w="1164251">
                  <a:extLst>
                    <a:ext uri="{9D8B030D-6E8A-4147-A177-3AD203B41FA5}">
                      <a16:colId xmlns:a16="http://schemas.microsoft.com/office/drawing/2014/main" val="95580498"/>
                    </a:ext>
                  </a:extLst>
                </a:gridCol>
                <a:gridCol w="844653">
                  <a:extLst>
                    <a:ext uri="{9D8B030D-6E8A-4147-A177-3AD203B41FA5}">
                      <a16:colId xmlns:a16="http://schemas.microsoft.com/office/drawing/2014/main" val="2146902723"/>
                    </a:ext>
                  </a:extLst>
                </a:gridCol>
              </a:tblGrid>
              <a:tr h="4743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4176773"/>
                  </a:ext>
                </a:extLst>
              </a:tr>
              <a:tr h="4743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10,669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1,484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5028732"/>
                  </a:ext>
                </a:extLst>
              </a:tr>
              <a:tr h="4743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se(b0)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se(b1)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se(b2)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se(b3)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025121"/>
                  </a:ext>
                </a:extLst>
              </a:tr>
              <a:tr h="4743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7,579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349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3188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53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baseline="30000"/>
              <a:t>t-distribution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A947CA2-C50F-D14E-2C9D-705F55AEA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" y="628917"/>
            <a:ext cx="6654800" cy="618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847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54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baseline="30000"/>
              <a:t>F-distribution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4BADBD7-3C66-3AEE-1F6F-218513827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1" y="439879"/>
            <a:ext cx="6959599" cy="292171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E43E660-35B2-FBE5-FAB3-2D1AAD04D3CF}"/>
              </a:ext>
            </a:extLst>
          </p:cNvPr>
          <p:cNvSpPr txBox="1"/>
          <p:nvPr/>
        </p:nvSpPr>
        <p:spPr>
          <a:xfrm>
            <a:off x="114889" y="-21787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/>
              <a:t>F</a:t>
            </a:r>
            <a:r>
              <a:rPr lang="de-DE" sz="2400" b="1" baseline="-25000"/>
              <a:t>95%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FD877A9-1C88-E96F-7C40-E48CA5ACB0BC}"/>
              </a:ext>
            </a:extLst>
          </p:cNvPr>
          <p:cNvSpPr txBox="1"/>
          <p:nvPr/>
        </p:nvSpPr>
        <p:spPr>
          <a:xfrm>
            <a:off x="114889" y="3226745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/>
              <a:t>F</a:t>
            </a:r>
            <a:r>
              <a:rPr lang="de-DE" sz="2400" b="1" baseline="-25000"/>
              <a:t>99%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69F0149A-51E0-86B0-8628-E364DB0B8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89" y="3714754"/>
            <a:ext cx="6936151" cy="308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77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44624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Example</a:t>
            </a:r>
            <a:endParaRPr lang="de-DE" sz="2600" dirty="0"/>
          </a:p>
        </p:txBody>
      </p:sp>
      <p:sp>
        <p:nvSpPr>
          <p:cNvPr id="6" name="Textfeld 5"/>
          <p:cNvSpPr txBox="1"/>
          <p:nvPr/>
        </p:nvSpPr>
        <p:spPr>
          <a:xfrm>
            <a:off x="304096" y="588267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dirty="0">
                <a:latin typeface="Arial" pitchFamily="34" charset="0"/>
              </a:rPr>
              <a:t>Try </a:t>
            </a:r>
            <a:r>
              <a:rPr lang="de-DE" altLang="de-DE" dirty="0" err="1">
                <a:latin typeface="Arial" pitchFamily="34" charset="0"/>
              </a:rPr>
              <a:t>to</a:t>
            </a:r>
            <a:r>
              <a:rPr lang="de-DE" altLang="de-DE" dirty="0">
                <a:latin typeface="Arial" pitchFamily="34" charset="0"/>
              </a:rPr>
              <a:t> fit </a:t>
            </a:r>
            <a:r>
              <a:rPr lang="de-DE" altLang="de-DE" dirty="0" err="1">
                <a:latin typeface="Arial" pitchFamily="34" charset="0"/>
              </a:rPr>
              <a:t>graphically</a:t>
            </a:r>
            <a:r>
              <a:rPr lang="de-DE" altLang="de-DE" dirty="0">
                <a:latin typeface="Arial" pitchFamily="34" charset="0"/>
              </a:rPr>
              <a:t> (</a:t>
            </a:r>
            <a:r>
              <a:rPr lang="de-DE" altLang="de-DE" dirty="0" err="1">
                <a:latin typeface="Arial" pitchFamily="34" charset="0"/>
              </a:rPr>
              <a:t>by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eye</a:t>
            </a:r>
            <a:r>
              <a:rPr lang="de-DE" altLang="de-DE" dirty="0">
                <a:latin typeface="Arial" pitchFamily="34" charset="0"/>
              </a:rPr>
              <a:t>) a </a:t>
            </a:r>
            <a:r>
              <a:rPr lang="de-DE" altLang="de-DE" dirty="0" err="1">
                <a:latin typeface="Arial" pitchFamily="34" charset="0"/>
              </a:rPr>
              <a:t>regression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line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through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the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data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points</a:t>
            </a:r>
            <a:endParaRPr lang="de-DE" altLang="de-DE" dirty="0">
              <a:latin typeface="Arial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CC33149-DC45-8A48-4E94-2BF12CFBF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61" y="725820"/>
            <a:ext cx="6777247" cy="497412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538637EA-34F1-C811-EA72-384E4761BC93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31686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87184" y="412870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/>
                  <a:t>How to calculate a regression line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i="1" baseline="-25000">
                        <a:latin typeface="Cambria Math"/>
                      </a:rPr>
                      <m:t>𝑖</m:t>
                    </m:r>
                    <m:r>
                      <a:rPr lang="de-DE" sz="24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 sz="2400">
                        <a:latin typeface="Cambria Math"/>
                      </a:rPr>
                      <m:t>a</m:t>
                    </m:r>
                    <m:r>
                      <a:rPr lang="de-DE" sz="240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de-DE" sz="2400">
                        <a:latin typeface="Cambria Math"/>
                      </a:rPr>
                      <m:t>bx</m:t>
                    </m:r>
                  </m:oMath>
                </a14:m>
                <a:r>
                  <a:rPr lang="de-DE" sz="2400" baseline="-25000" dirty="0"/>
                  <a:t>i</a:t>
                </a:r>
                <a:r>
                  <a:rPr lang="de-DE" sz="2400" dirty="0"/>
                  <a:t>?</a:t>
                </a:r>
              </a:p>
              <a:p>
                <a:r>
                  <a:rPr lang="de-DE" sz="2400" dirty="0"/>
                  <a:t>              </a:t>
                </a:r>
              </a:p>
              <a:p>
                <a:r>
                  <a:rPr lang="de-DE" sz="2400" dirty="0"/>
                  <a:t>The </a:t>
                </a:r>
                <a:r>
                  <a:rPr lang="de-DE" sz="2400" dirty="0" err="1"/>
                  <a:t>coefficients</a:t>
                </a:r>
                <a:r>
                  <a:rPr lang="de-DE" sz="2400" dirty="0"/>
                  <a:t> a and b </a:t>
                </a:r>
                <a:r>
                  <a:rPr lang="de-DE" sz="2400" dirty="0" err="1"/>
                  <a:t>has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calculated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from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collected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data</a:t>
                </a:r>
                <a:r>
                  <a:rPr lang="de-DE" sz="2400" dirty="0"/>
                  <a:t>.</a:t>
                </a:r>
              </a:p>
              <a:p>
                <a:endParaRPr lang="de-DE" sz="2400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i="1" baseline="-25000">
                        <a:latin typeface="Cambria Math"/>
                      </a:rPr>
                      <m:t>𝑖</m:t>
                    </m:r>
                  </m:oMath>
                </a14:m>
                <a:r>
                  <a:rPr lang="de-DE" sz="2400" dirty="0"/>
                  <a:t>  		Value on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line</a:t>
                </a:r>
                <a:endParaRPr lang="de-DE" sz="2400" dirty="0"/>
              </a:p>
              <a:p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𝑦</m:t>
                    </m:r>
                    <m:r>
                      <a:rPr lang="de-DE" sz="2400" i="1" baseline="-25000">
                        <a:latin typeface="Cambria Math"/>
                      </a:rPr>
                      <m:t>𝑖</m:t>
                    </m:r>
                  </m:oMath>
                </a14:m>
                <a:r>
                  <a:rPr lang="de-DE" sz="2400" dirty="0"/>
                  <a:t>		</a:t>
                </a:r>
                <a:r>
                  <a:rPr lang="de-DE" sz="2400" dirty="0" err="1"/>
                  <a:t>collected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data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point</a:t>
                </a:r>
                <a:endParaRPr lang="de-DE" sz="24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ε</m:t>
                    </m:r>
                    <m:r>
                      <a:rPr lang="de-DE" sz="2400" i="1" baseline="-25000">
                        <a:latin typeface="Cambria Math"/>
                      </a:rPr>
                      <m:t>𝑖</m:t>
                    </m:r>
                    <m:r>
                      <a:rPr lang="de-DE" sz="2400" i="1">
                        <a:latin typeface="Cambria Math"/>
                      </a:rPr>
                      <m:t>=</m:t>
                    </m:r>
                  </m:oMath>
                </a14:m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𝑦</m:t>
                    </m:r>
                    <m:r>
                      <a:rPr lang="de-DE" sz="2400" i="1" baseline="-25000">
                        <a:latin typeface="Cambria Math"/>
                      </a:rPr>
                      <m:t>𝑖</m:t>
                    </m:r>
                    <m:r>
                      <a:rPr lang="de-DE" sz="2400" i="1" baseline="-25000">
                        <a:latin typeface="Cambria Math"/>
                      </a:rPr>
                      <m:t> </m:t>
                    </m:r>
                  </m:oMath>
                </a14:m>
                <a:r>
                  <a:rPr lang="de-DE" sz="2400" dirty="0"/>
                  <a:t>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i="1" baseline="-25000">
                        <a:latin typeface="Cambria Math"/>
                      </a:rPr>
                      <m:t>𝑖</m:t>
                    </m:r>
                  </m:oMath>
                </a14:m>
                <a:r>
                  <a:rPr lang="de-DE" sz="2400" dirty="0"/>
                  <a:t>	</a:t>
                </a:r>
                <a:r>
                  <a:rPr lang="de-DE" sz="2400" dirty="0" err="1"/>
                  <a:t>Difference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between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data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point</a:t>
                </a:r>
                <a:r>
                  <a:rPr lang="de-DE" sz="2400" dirty="0"/>
                  <a:t> and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theoretical</a:t>
                </a:r>
                <a:r>
                  <a:rPr lang="de-DE" sz="2400" dirty="0"/>
                  <a:t> 		</a:t>
                </a:r>
                <a:r>
                  <a:rPr lang="de-DE" sz="2400" dirty="0" err="1"/>
                  <a:t>value</a:t>
                </a:r>
                <a:r>
                  <a:rPr lang="de-DE" sz="2400" dirty="0"/>
                  <a:t> on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line</a:t>
                </a:r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r>
                  <a:rPr lang="de-DE" sz="2400" dirty="0" err="1"/>
                  <a:t>Determine</a:t>
                </a:r>
                <a:r>
                  <a:rPr lang="de-DE" sz="2400" dirty="0"/>
                  <a:t> a and b such, </a:t>
                </a:r>
                <a:r>
                  <a:rPr lang="de-DE" sz="2400" dirty="0" err="1"/>
                  <a:t>that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sum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all </a:t>
                </a:r>
                <a:r>
                  <a:rPr lang="de-DE" sz="2400" dirty="0" err="1"/>
                  <a:t>quadratic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differences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DE" sz="2400" i="1" baseline="-25000">
                        <a:latin typeface="Cambria Math"/>
                      </a:rPr>
                      <m:t> </m:t>
                    </m:r>
                  </m:oMath>
                </a14:m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minimized</a:t>
                </a:r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84" y="412870"/>
                <a:ext cx="8856984" cy="5976664"/>
              </a:xfrm>
              <a:prstGeom prst="rect">
                <a:avLst/>
              </a:prstGeom>
              <a:blipFill>
                <a:blip r:embed="rId2"/>
                <a:stretch>
                  <a:fillRect l="-1032" t="-8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Optimizing</a:t>
            </a:r>
            <a:r>
              <a:rPr lang="de-DE" sz="2600" dirty="0"/>
              <a:t> </a:t>
            </a:r>
            <a:r>
              <a:rPr lang="de-DE" sz="2600" dirty="0" err="1"/>
              <a:t>problem</a:t>
            </a:r>
            <a:endParaRPr lang="de-DE" sz="26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F9A69E6-8835-AFBA-5530-FB9FAD1B040C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38246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67508" y="676741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The formal </a:t>
            </a:r>
            <a:r>
              <a:rPr lang="de-DE" sz="2400" dirty="0" err="1"/>
              <a:t>optimizing</a:t>
            </a:r>
            <a:r>
              <a:rPr lang="de-DE" sz="2400" dirty="0"/>
              <a:t> </a:t>
            </a:r>
            <a:r>
              <a:rPr lang="de-DE" sz="2400" dirty="0" err="1"/>
              <a:t>problem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667508" y="41205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Least </a:t>
            </a:r>
            <a:r>
              <a:rPr lang="de-DE" sz="2600" dirty="0" err="1"/>
              <a:t>squared</a:t>
            </a:r>
            <a:r>
              <a:rPr lang="de-DE" sz="2600" dirty="0"/>
              <a:t> </a:t>
            </a:r>
            <a:r>
              <a:rPr lang="de-DE" sz="2600" dirty="0" err="1"/>
              <a:t>method</a:t>
            </a:r>
            <a:endParaRPr lang="de-DE" sz="2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49B95-2C3C-43EF-AEB3-6917CE590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114" y="1383724"/>
            <a:ext cx="2426319" cy="103716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B57F78A-DA84-46C3-A02D-8D2461895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019" y="1665785"/>
            <a:ext cx="1073812" cy="47304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342F583-BF94-443C-A17A-441800410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831" y="1772817"/>
            <a:ext cx="427292" cy="24860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45C9475-5AAC-41F8-B592-92DEDEEB5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7209" y="1392075"/>
            <a:ext cx="2720962" cy="102191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7F4671D-18ED-4626-9085-BE6F434B1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8908" y="1772817"/>
            <a:ext cx="427292" cy="24860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6AE68053-AF67-CBC0-D6FA-1A44E74EDC4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66365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1014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The formal </a:t>
            </a:r>
            <a:r>
              <a:rPr lang="de-DE" sz="2400" dirty="0" err="1"/>
              <a:t>optimizing</a:t>
            </a:r>
            <a:r>
              <a:rPr lang="de-DE" sz="2400" dirty="0"/>
              <a:t> </a:t>
            </a:r>
            <a:r>
              <a:rPr lang="de-DE" sz="2400" dirty="0" err="1"/>
              <a:t>problem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FOC: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2 dimensional linear </a:t>
            </a:r>
            <a:r>
              <a:rPr lang="de-DE" sz="2400" dirty="0" err="1"/>
              <a:t>system</a:t>
            </a:r>
            <a:r>
              <a:rPr lang="de-DE" sz="2400" dirty="0"/>
              <a:t> </a:t>
            </a:r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directly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solved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Least </a:t>
            </a:r>
            <a:r>
              <a:rPr lang="de-DE" sz="2600" dirty="0" err="1"/>
              <a:t>squared</a:t>
            </a:r>
            <a:r>
              <a:rPr lang="de-DE" sz="2600" dirty="0"/>
              <a:t> </a:t>
            </a:r>
            <a:r>
              <a:rPr lang="de-DE" sz="2600" dirty="0" err="1"/>
              <a:t>method</a:t>
            </a:r>
            <a:endParaRPr lang="de-DE" sz="2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49B95-2C3C-43EF-AEB3-6917CE590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114" y="1383724"/>
            <a:ext cx="2426319" cy="103716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B57F78A-DA84-46C3-A02D-8D2461895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659" y="1665785"/>
            <a:ext cx="1073812" cy="47304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342F583-BF94-443C-A17A-441800410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831" y="1772817"/>
            <a:ext cx="427292" cy="24860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45C9475-5AAC-41F8-B592-92DEDEEB5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7209" y="1392075"/>
            <a:ext cx="2720962" cy="102191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7F4671D-18ED-4626-9085-BE6F434B1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8908" y="1772817"/>
            <a:ext cx="427292" cy="24860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B1E1956-D17D-4C79-99C5-537E4FC059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0950" y="2519569"/>
            <a:ext cx="5816113" cy="222782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34CE2217-B013-41F2-289E-74A067082439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09433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2677</Words>
  <Application>Microsoft Office PowerPoint</Application>
  <PresentationFormat>Breitbild</PresentationFormat>
  <Paragraphs>729</Paragraphs>
  <Slides>54</Slides>
  <Notes>0</Notes>
  <HiddenSlides>0</HiddenSlides>
  <MMClips>0</MMClips>
  <ScaleCrop>false</ScaleCrop>
  <HeadingPairs>
    <vt:vector size="10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Links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54</vt:i4>
      </vt:variant>
    </vt:vector>
  </HeadingPairs>
  <TitlesOfParts>
    <vt:vector size="63" baseType="lpstr">
      <vt:lpstr>Arial</vt:lpstr>
      <vt:lpstr>Calibri</vt:lpstr>
      <vt:lpstr>Cambria Math</vt:lpstr>
      <vt:lpstr>Symbol</vt:lpstr>
      <vt:lpstr>Times New Roman</vt:lpstr>
      <vt:lpstr>Office</vt:lpstr>
      <vt:lpstr>file:///C:\AAA\FH_Mainz\Statistik\Eigene_Unterlagen\Arbeitsdaten2.xlsx!Tab2!%5bArbeitsdaten2.xlsx%5dTab2%20Diagramm%206</vt:lpstr>
      <vt:lpstr>file:///C:\AAA\FH_Mainz\Statistik\Eigene_Unterlagen\Arbeitsdaten2.xlsx!Tab2!%5bArbeitsdaten2.xlsx%5dTab2%20Diagramm%206</vt:lpstr>
      <vt:lpstr>Worksheet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Köster, Bernhard Johannes</cp:lastModifiedBy>
  <cp:revision>276</cp:revision>
  <dcterms:created xsi:type="dcterms:W3CDTF">2020-09-20T22:46:24Z</dcterms:created>
  <dcterms:modified xsi:type="dcterms:W3CDTF">2026-03-24T06:23:40Z</dcterms:modified>
</cp:coreProperties>
</file>