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1372" r:id="rId2"/>
    <p:sldId id="257" r:id="rId3"/>
    <p:sldId id="265" r:id="rId4"/>
    <p:sldId id="266" r:id="rId5"/>
    <p:sldId id="267" r:id="rId6"/>
    <p:sldId id="571" r:id="rId7"/>
    <p:sldId id="572" r:id="rId8"/>
    <p:sldId id="573" r:id="rId9"/>
    <p:sldId id="574" r:id="rId10"/>
    <p:sldId id="575" r:id="rId11"/>
    <p:sldId id="268" r:id="rId12"/>
    <p:sldId id="567" r:id="rId13"/>
    <p:sldId id="321" r:id="rId14"/>
    <p:sldId id="325" r:id="rId15"/>
    <p:sldId id="546" r:id="rId16"/>
    <p:sldId id="560" r:id="rId17"/>
    <p:sldId id="568" r:id="rId18"/>
    <p:sldId id="569" r:id="rId19"/>
    <p:sldId id="570" r:id="rId2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73" autoAdjust="0"/>
    <p:restoredTop sz="94660"/>
  </p:normalViewPr>
  <p:slideViewPr>
    <p:cSldViewPr snapToGrid="0">
      <p:cViewPr varScale="1">
        <p:scale>
          <a:sx n="56" d="100"/>
          <a:sy n="56" d="100"/>
        </p:scale>
        <p:origin x="58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4FFCA2-0A1F-4760-ADFA-59A1765278F7}" type="datetimeFigureOut">
              <a:rPr lang="de-DE" smtClean="0"/>
              <a:t>10.03.2026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3826E3-5B33-4C67-9B4E-7CF7ACDD5A48}" type="slidenum">
              <a:rPr lang="de-DE" smtClean="0"/>
              <a:t>‹Nr.›</a:t>
            </a:fld>
            <a:endParaRPr lang="de-DE"/>
          </a:p>
        </p:txBody>
      </p:sp>
    </p:spTree>
    <p:extLst>
      <p:ext uri="{BB962C8B-B14F-4D97-AF65-F5344CB8AC3E}">
        <p14:creationId xmlns:p14="http://schemas.microsoft.com/office/powerpoint/2010/main" val="2517528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5pPr>
            <a:lvl6pPr marL="2663665" indent="-242152" defTabSz="475895" eaLnBrk="0" fontAlgn="base" hangingPunct="0">
              <a:spcBef>
                <a:spcPct val="30000"/>
              </a:spcBef>
              <a:spcAft>
                <a:spcPct val="0"/>
              </a:spcAft>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6pPr>
            <a:lvl7pPr marL="3147967" indent="-242152" defTabSz="475895" eaLnBrk="0" fontAlgn="base" hangingPunct="0">
              <a:spcBef>
                <a:spcPct val="30000"/>
              </a:spcBef>
              <a:spcAft>
                <a:spcPct val="0"/>
              </a:spcAft>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7pPr>
            <a:lvl8pPr marL="3632271" indent="-242152" defTabSz="475895" eaLnBrk="0" fontAlgn="base" hangingPunct="0">
              <a:spcBef>
                <a:spcPct val="30000"/>
              </a:spcBef>
              <a:spcAft>
                <a:spcPct val="0"/>
              </a:spcAft>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8pPr>
            <a:lvl9pPr marL="4116573" indent="-242152" defTabSz="475895" eaLnBrk="0" fontAlgn="base" hangingPunct="0">
              <a:spcBef>
                <a:spcPct val="30000"/>
              </a:spcBef>
              <a:spcAft>
                <a:spcPct val="0"/>
              </a:spcAft>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9pPr>
          </a:lstStyle>
          <a:p>
            <a:pPr eaLnBrk="1" hangingPunct="1">
              <a:spcBef>
                <a:spcPct val="0"/>
              </a:spcBef>
              <a:buClrTx/>
              <a:buFontTx/>
              <a:buNone/>
            </a:pPr>
            <a:fld id="{A654DD85-E7C0-41FF-966F-0F0387813021}" type="slidenum">
              <a:rPr lang="de-DE" altLang="de-DE" smtClean="0">
                <a:latin typeface="Sparkasse Rg" pitchFamily="34" charset="0"/>
              </a:rPr>
              <a:pPr eaLnBrk="1" hangingPunct="1">
                <a:spcBef>
                  <a:spcPct val="0"/>
                </a:spcBef>
                <a:buClrTx/>
                <a:buFontTx/>
                <a:buNone/>
              </a:pPr>
              <a:t>1</a:t>
            </a:fld>
            <a:endParaRPr lang="de-DE" altLang="de-DE">
              <a:latin typeface="Sparkasse Rg" pitchFamily="34" charset="0"/>
            </a:endParaRPr>
          </a:p>
        </p:txBody>
      </p:sp>
      <p:sp>
        <p:nvSpPr>
          <p:cNvPr id="61443" name="Rectangle 1"/>
          <p:cNvSpPr>
            <a:spLocks noGrp="1" noRot="1" noChangeAspect="1" noChangeArrowheads="1" noTextEdit="1"/>
          </p:cNvSpPr>
          <p:nvPr>
            <p:ph type="sldImg"/>
          </p:nvPr>
        </p:nvSpPr>
        <p:spPr>
          <a:xfrm>
            <a:off x="-206375" y="819150"/>
            <a:ext cx="7289800" cy="410210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44" name="Rectangle 2"/>
          <p:cNvSpPr>
            <a:spLocks noGrp="1" noChangeArrowheads="1"/>
          </p:cNvSpPr>
          <p:nvPr>
            <p:ph type="body" idx="1"/>
          </p:nvPr>
        </p:nvSpPr>
        <p:spPr>
          <a:xfrm>
            <a:off x="913416" y="5194108"/>
            <a:ext cx="5048661" cy="4919627"/>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873" tIns="48435" rIns="96873" bIns="48435" anchor="ctr"/>
          <a:lstStyle/>
          <a:p>
            <a:endParaRPr lang="de-DE" altLang="de-DE"/>
          </a:p>
        </p:txBody>
      </p:sp>
    </p:spTree>
    <p:extLst>
      <p:ext uri="{BB962C8B-B14F-4D97-AF65-F5344CB8AC3E}">
        <p14:creationId xmlns:p14="http://schemas.microsoft.com/office/powerpoint/2010/main" val="4107305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35B34C2F-5BEB-4907-856B-1C3F84EA353E}" type="datetimeFigureOut">
              <a:rPr lang="de-DE" smtClean="0"/>
              <a:t>10.03.2026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2795747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5B34C2F-5BEB-4907-856B-1C3F84EA353E}" type="datetimeFigureOut">
              <a:rPr lang="de-DE" smtClean="0"/>
              <a:t>10.03.2026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645779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5B34C2F-5BEB-4907-856B-1C3F84EA353E}" type="datetimeFigureOut">
              <a:rPr lang="de-DE" smtClean="0"/>
              <a:t>10.03.2026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37678631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997200" y="2401889"/>
            <a:ext cx="8595784" cy="909637"/>
          </a:xfrm>
        </p:spPr>
        <p:txBody>
          <a:bodyPr/>
          <a:lstStyle/>
          <a:p>
            <a:r>
              <a:rPr lang="de-DE"/>
              <a:t>Titelmasterformat durch Klicken bearbeiten</a:t>
            </a:r>
          </a:p>
        </p:txBody>
      </p:sp>
    </p:spTree>
    <p:extLst>
      <p:ext uri="{BB962C8B-B14F-4D97-AF65-F5344CB8AC3E}">
        <p14:creationId xmlns:p14="http://schemas.microsoft.com/office/powerpoint/2010/main" val="3690358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5B34C2F-5BEB-4907-856B-1C3F84EA353E}" type="datetimeFigureOut">
              <a:rPr lang="de-DE" smtClean="0"/>
              <a:t>10.03.2026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3459724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35B34C2F-5BEB-4907-856B-1C3F84EA353E}" type="datetimeFigureOut">
              <a:rPr lang="de-DE" smtClean="0"/>
              <a:t>10.03.2026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2245467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35B34C2F-5BEB-4907-856B-1C3F84EA353E}" type="datetimeFigureOut">
              <a:rPr lang="de-DE" smtClean="0"/>
              <a:t>10.03.2026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1032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35B34C2F-5BEB-4907-856B-1C3F84EA353E}" type="datetimeFigureOut">
              <a:rPr lang="de-DE" smtClean="0"/>
              <a:t>10.03.2026</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1355134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35B34C2F-5BEB-4907-856B-1C3F84EA353E}" type="datetimeFigureOut">
              <a:rPr lang="de-DE" smtClean="0"/>
              <a:t>10.03.2026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1529955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35B34C2F-5BEB-4907-856B-1C3F84EA353E}" type="datetimeFigureOut">
              <a:rPr lang="de-DE" smtClean="0"/>
              <a:t>10.03.2026</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527821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35B34C2F-5BEB-4907-856B-1C3F84EA353E}" type="datetimeFigureOut">
              <a:rPr lang="de-DE" smtClean="0"/>
              <a:t>10.03.2026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2768441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35B34C2F-5BEB-4907-856B-1C3F84EA353E}" type="datetimeFigureOut">
              <a:rPr lang="de-DE" smtClean="0"/>
              <a:t>10.03.2026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484136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B34C2F-5BEB-4907-856B-1C3F84EA353E}" type="datetimeFigureOut">
              <a:rPr lang="de-DE" smtClean="0"/>
              <a:t>10.03.2026</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4AA3D3-442C-4F0A-AAB5-536880712D1F}" type="slidenum">
              <a:rPr lang="de-DE" smtClean="0"/>
              <a:t>‹Nr.›</a:t>
            </a:fld>
            <a:endParaRPr lang="de-DE"/>
          </a:p>
        </p:txBody>
      </p:sp>
    </p:spTree>
    <p:extLst>
      <p:ext uri="{BB962C8B-B14F-4D97-AF65-F5344CB8AC3E}">
        <p14:creationId xmlns:p14="http://schemas.microsoft.com/office/powerpoint/2010/main" val="3433548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hyperlink" Target="https://support.microsoft.com/en-us/office/excel-functions-translator-f262d0c0-991c-485b-89b6-32cc8d326889" TargetMode="External"/><Relationship Id="rId5" Type="http://schemas.openxmlformats.org/officeDocument/2006/relationships/hyperlink" Target="https://en.excel-translator.de/translator/" TargetMode="External"/><Relationship Id="rId4" Type="http://schemas.openxmlformats.org/officeDocument/2006/relationships/hyperlink" Target="http://www.bernhardkoester.de/vorlesungen/inhalt.html" TargetMode="Externa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12.bin"/><Relationship Id="rId13"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3.wmf"/><Relationship Id="rId12" Type="http://schemas.openxmlformats.org/officeDocument/2006/relationships/oleObject" Target="../embeddings/oleObject14.bin"/><Relationship Id="rId2" Type="http://schemas.openxmlformats.org/officeDocument/2006/relationships/oleObject" Target="../embeddings/oleObject9.bin"/><Relationship Id="rId1" Type="http://schemas.openxmlformats.org/officeDocument/2006/relationships/slideLayout" Target="../slideLayouts/slideLayout1.xml"/><Relationship Id="rId6" Type="http://schemas.openxmlformats.org/officeDocument/2006/relationships/oleObject" Target="../embeddings/oleObject11.bin"/><Relationship Id="rId11" Type="http://schemas.openxmlformats.org/officeDocument/2006/relationships/image" Target="../media/image15.wmf"/><Relationship Id="rId5" Type="http://schemas.openxmlformats.org/officeDocument/2006/relationships/image" Target="../media/image12.wmf"/><Relationship Id="rId10" Type="http://schemas.openxmlformats.org/officeDocument/2006/relationships/oleObject" Target="../embeddings/oleObject13.bin"/><Relationship Id="rId4" Type="http://schemas.openxmlformats.org/officeDocument/2006/relationships/oleObject" Target="../embeddings/oleObject10.bin"/><Relationship Id="rId9" Type="http://schemas.openxmlformats.org/officeDocument/2006/relationships/image" Target="../media/image14.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statsthinking21.github.io/statsthinking21-core-site/" TargetMode="External"/><Relationship Id="rId2" Type="http://schemas.openxmlformats.org/officeDocument/2006/relationships/hyperlink" Target="https://www.openintro.org/book/os/" TargetMode="External"/><Relationship Id="rId1" Type="http://schemas.openxmlformats.org/officeDocument/2006/relationships/slideLayout" Target="../slideLayouts/slideLayout1.xml"/><Relationship Id="rId4" Type="http://schemas.openxmlformats.org/officeDocument/2006/relationships/hyperlink" Target="https://ocw.mit.edu/courses/find-by-topic/#cat=mathematics&amp;subcat=probabilityandstatistic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6.bin"/><Relationship Id="rId17" Type="http://schemas.openxmlformats.org/officeDocument/2006/relationships/image" Target="../media/image10.wmf"/><Relationship Id="rId2" Type="http://schemas.openxmlformats.org/officeDocument/2006/relationships/oleObject" Target="../embeddings/oleObject1.bin"/><Relationship Id="rId16" Type="http://schemas.openxmlformats.org/officeDocument/2006/relationships/oleObject" Target="../embeddings/oleObject8.bin"/><Relationship Id="rId1" Type="http://schemas.openxmlformats.org/officeDocument/2006/relationships/slideLayout" Target="../slideLayouts/slideLayout1.xml"/><Relationship Id="rId6" Type="http://schemas.openxmlformats.org/officeDocument/2006/relationships/oleObject" Target="../embeddings/oleObject3.bin"/><Relationship Id="rId11" Type="http://schemas.openxmlformats.org/officeDocument/2006/relationships/image" Target="../media/image7.wmf"/><Relationship Id="rId5" Type="http://schemas.openxmlformats.org/officeDocument/2006/relationships/image" Target="../media/image4.wmf"/><Relationship Id="rId15" Type="http://schemas.openxmlformats.org/officeDocument/2006/relationships/image" Target="../media/image9.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6.wmf"/><Relationship Id="rId14" Type="http://schemas.openxmlformats.org/officeDocument/2006/relationships/oleObject" Target="../embeddings/oleObject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0" y="0"/>
            <a:ext cx="12192001" cy="6858000"/>
          </a:xfrm>
          <a:prstGeom prst="rect">
            <a:avLst/>
          </a:prstGeom>
          <a:noFill/>
          <a:ln w="57150">
            <a:solidFill>
              <a:srgbClr val="FF0000"/>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Rechteck 6"/>
          <p:cNvSpPr/>
          <p:nvPr/>
        </p:nvSpPr>
        <p:spPr>
          <a:xfrm>
            <a:off x="8689605" y="423708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
        <p:nvSpPr>
          <p:cNvPr id="8" name="Textfeld 7"/>
          <p:cNvSpPr txBox="1"/>
          <p:nvPr/>
        </p:nvSpPr>
        <p:spPr>
          <a:xfrm>
            <a:off x="2775472" y="159476"/>
            <a:ext cx="6277087" cy="523220"/>
          </a:xfrm>
          <a:prstGeom prst="rect">
            <a:avLst/>
          </a:prstGeom>
          <a:noFill/>
        </p:spPr>
        <p:txBody>
          <a:bodyPr wrap="square" rtlCol="0">
            <a:spAutoFit/>
          </a:bodyPr>
          <a:lstStyle/>
          <a:p>
            <a:pPr algn="ctr"/>
            <a:r>
              <a:rPr lang="de-DE" sz="2800" err="1">
                <a:latin typeface="Times New Roman" panose="02020603050405020304" pitchFamily="18" charset="0"/>
                <a:cs typeface="Times New Roman" panose="02020603050405020304" pitchFamily="18" charset="0"/>
              </a:rPr>
              <a:t>Statistics</a:t>
            </a:r>
            <a:r>
              <a:rPr lang="de-DE" sz="2800">
                <a:latin typeface="Times New Roman" panose="02020603050405020304" pitchFamily="18" charset="0"/>
                <a:cs typeface="Times New Roman" panose="02020603050405020304" pitchFamily="18" charset="0"/>
              </a:rPr>
              <a:t> B</a:t>
            </a:r>
            <a:endParaRPr lang="de-DE" sz="2800" b="1" dirty="0"/>
          </a:p>
        </p:txBody>
      </p:sp>
      <p:pic>
        <p:nvPicPr>
          <p:cNvPr id="10" name="Grafik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5201" y="1171482"/>
            <a:ext cx="1330796" cy="998097"/>
          </a:xfrm>
          <a:prstGeom prst="rect">
            <a:avLst/>
          </a:prstGeom>
        </p:spPr>
      </p:pic>
      <p:sp>
        <p:nvSpPr>
          <p:cNvPr id="11" name="Textfeld 10"/>
          <p:cNvSpPr txBox="1"/>
          <p:nvPr/>
        </p:nvSpPr>
        <p:spPr>
          <a:xfrm>
            <a:off x="117080" y="765139"/>
            <a:ext cx="1831335" cy="400110"/>
          </a:xfrm>
          <a:prstGeom prst="rect">
            <a:avLst/>
          </a:prstGeom>
          <a:noFill/>
        </p:spPr>
        <p:txBody>
          <a:bodyPr wrap="none" rtlCol="0">
            <a:spAutoFit/>
          </a:bodyPr>
          <a:lstStyle/>
          <a:p>
            <a:r>
              <a:rPr lang="de-DE" sz="2000" b="1" dirty="0"/>
              <a:t>Wilhelmshaven</a:t>
            </a:r>
          </a:p>
        </p:txBody>
      </p:sp>
      <p:sp>
        <p:nvSpPr>
          <p:cNvPr id="12" name="Textfeld 11"/>
          <p:cNvSpPr txBox="1"/>
          <p:nvPr/>
        </p:nvSpPr>
        <p:spPr>
          <a:xfrm>
            <a:off x="1735536" y="5762816"/>
            <a:ext cx="4493795" cy="738664"/>
          </a:xfrm>
          <a:prstGeom prst="rect">
            <a:avLst/>
          </a:prstGeom>
          <a:noFill/>
        </p:spPr>
        <p:txBody>
          <a:bodyPr wrap="none" rtlCol="0">
            <a:spAutoFit/>
          </a:bodyPr>
          <a:lstStyle/>
          <a:p>
            <a:pPr algn="ctr"/>
            <a:r>
              <a:rPr lang="de-DE" sz="1400" b="1" dirty="0"/>
              <a:t>Prof. Dr. Bernhard Köster</a:t>
            </a:r>
          </a:p>
          <a:p>
            <a:pPr algn="ctr"/>
            <a:r>
              <a:rPr lang="de-DE" sz="1400" b="1" dirty="0"/>
              <a:t>Jade-Hochschule Wilhelmshaven</a:t>
            </a:r>
          </a:p>
          <a:p>
            <a:pPr algn="ctr"/>
            <a:r>
              <a:rPr lang="de-DE" sz="1400" b="1" dirty="0">
                <a:hlinkClick r:id="rId4"/>
              </a:rPr>
              <a:t>http://www.bernhardkoester.de/vorlesungen/inhalt.html</a:t>
            </a:r>
            <a:endParaRPr lang="de-DE" sz="1400" b="1" dirty="0"/>
          </a:p>
        </p:txBody>
      </p:sp>
      <p:sp>
        <p:nvSpPr>
          <p:cNvPr id="13" name="Textfeld 12"/>
          <p:cNvSpPr txBox="1"/>
          <p:nvPr/>
        </p:nvSpPr>
        <p:spPr>
          <a:xfrm>
            <a:off x="3438926" y="1463453"/>
            <a:ext cx="5314147" cy="1815882"/>
          </a:xfrm>
          <a:prstGeom prst="rect">
            <a:avLst/>
          </a:prstGeom>
          <a:noFill/>
        </p:spPr>
        <p:txBody>
          <a:bodyPr wrap="none" rtlCol="0">
            <a:spAutoFit/>
          </a:bodyPr>
          <a:lstStyle/>
          <a:p>
            <a:pPr algn="ctr"/>
            <a:r>
              <a:rPr lang="de-DE" sz="2800" b="1" u="sng" dirty="0"/>
              <a:t>This </a:t>
            </a:r>
            <a:r>
              <a:rPr lang="de-DE" sz="2800" b="1" u="sng" dirty="0" err="1"/>
              <a:t>lecture</a:t>
            </a:r>
            <a:r>
              <a:rPr lang="de-DE" sz="2800" b="1" u="sng" dirty="0"/>
              <a:t> will </a:t>
            </a:r>
            <a:r>
              <a:rPr lang="de-DE" sz="2800" b="1" u="sng" dirty="0" err="1"/>
              <a:t>be</a:t>
            </a:r>
            <a:r>
              <a:rPr lang="de-DE" sz="2800" b="1" u="sng" dirty="0"/>
              <a:t> </a:t>
            </a:r>
            <a:r>
              <a:rPr lang="de-DE" sz="2800" b="1" u="sng" dirty="0" err="1"/>
              <a:t>recorded</a:t>
            </a:r>
            <a:r>
              <a:rPr lang="de-DE" sz="2800" b="1" u="sng" dirty="0"/>
              <a:t> and </a:t>
            </a:r>
          </a:p>
          <a:p>
            <a:pPr algn="ctr"/>
            <a:r>
              <a:rPr lang="de-DE" sz="2800" b="1" u="sng" dirty="0"/>
              <a:t>s</a:t>
            </a:r>
            <a:r>
              <a:rPr lang="de-DE" sz="2800" b="1" u="sng"/>
              <a:t>ubsequently </a:t>
            </a:r>
            <a:r>
              <a:rPr lang="de-DE" sz="2800" b="1" u="sng" dirty="0" err="1"/>
              <a:t>uploaded</a:t>
            </a:r>
            <a:r>
              <a:rPr lang="de-DE" sz="2800" b="1" u="sng" dirty="0"/>
              <a:t> in </a:t>
            </a:r>
            <a:r>
              <a:rPr lang="de-DE" sz="2800" b="1" u="sng" dirty="0" err="1"/>
              <a:t>the</a:t>
            </a:r>
            <a:r>
              <a:rPr lang="de-DE" sz="2800" b="1" u="sng" dirty="0"/>
              <a:t> </a:t>
            </a:r>
          </a:p>
          <a:p>
            <a:pPr algn="ctr"/>
            <a:r>
              <a:rPr lang="de-DE" sz="2800" b="1" u="sng" dirty="0" err="1"/>
              <a:t>world</a:t>
            </a:r>
            <a:r>
              <a:rPr lang="de-DE" sz="2800" b="1" u="sng" dirty="0"/>
              <a:t>-</a:t>
            </a:r>
            <a:r>
              <a:rPr lang="de-DE" sz="2800" b="1" u="sng" dirty="0" err="1"/>
              <a:t>wide</a:t>
            </a:r>
            <a:r>
              <a:rPr lang="de-DE" sz="2800" b="1" u="sng" dirty="0"/>
              <a:t>-web</a:t>
            </a:r>
          </a:p>
          <a:p>
            <a:pPr algn="ctr"/>
            <a:endParaRPr lang="de-DE" sz="2800" b="1" u="sng" dirty="0"/>
          </a:p>
        </p:txBody>
      </p:sp>
      <p:sp>
        <p:nvSpPr>
          <p:cNvPr id="2" name="Rechteck 1">
            <a:extLst>
              <a:ext uri="{FF2B5EF4-FFF2-40B4-BE49-F238E27FC236}">
                <a16:creationId xmlns:a16="http://schemas.microsoft.com/office/drawing/2014/main" id="{85FFAD64-B583-4B1E-A19D-3939289F5BC7}"/>
              </a:ext>
            </a:extLst>
          </p:cNvPr>
          <p:cNvSpPr/>
          <p:nvPr/>
        </p:nvSpPr>
        <p:spPr>
          <a:xfrm>
            <a:off x="434608" y="3577539"/>
            <a:ext cx="2967479" cy="369332"/>
          </a:xfrm>
          <a:prstGeom prst="rect">
            <a:avLst/>
          </a:prstGeom>
        </p:spPr>
        <p:txBody>
          <a:bodyPr wrap="none">
            <a:spAutoFit/>
          </a:bodyPr>
          <a:lstStyle/>
          <a:p>
            <a:r>
              <a:rPr lang="de-DE" dirty="0" err="1">
                <a:hlinkClick r:id="rId5"/>
              </a:rPr>
              <a:t>Function</a:t>
            </a:r>
            <a:r>
              <a:rPr lang="de-DE" dirty="0">
                <a:hlinkClick r:id="rId5"/>
              </a:rPr>
              <a:t> </a:t>
            </a:r>
            <a:r>
              <a:rPr lang="de-DE" dirty="0" err="1">
                <a:hlinkClick r:id="rId5"/>
              </a:rPr>
              <a:t>translator</a:t>
            </a:r>
            <a:r>
              <a:rPr lang="de-DE" dirty="0">
                <a:hlinkClick r:id="rId5"/>
              </a:rPr>
              <a:t> (</a:t>
            </a:r>
            <a:r>
              <a:rPr lang="de-DE" dirty="0" err="1">
                <a:hlinkClick r:id="rId5"/>
              </a:rPr>
              <a:t>webpage</a:t>
            </a:r>
            <a:r>
              <a:rPr lang="de-DE" dirty="0">
                <a:hlinkClick r:id="rId5"/>
              </a:rPr>
              <a:t>)</a:t>
            </a:r>
            <a:endParaRPr lang="de-DE" dirty="0"/>
          </a:p>
        </p:txBody>
      </p:sp>
      <p:sp>
        <p:nvSpPr>
          <p:cNvPr id="3" name="Rechteck 2">
            <a:extLst>
              <a:ext uri="{FF2B5EF4-FFF2-40B4-BE49-F238E27FC236}">
                <a16:creationId xmlns:a16="http://schemas.microsoft.com/office/drawing/2014/main" id="{88AA3A3F-66EB-4B4E-B4A5-B83EA3D1A4B7}"/>
              </a:ext>
            </a:extLst>
          </p:cNvPr>
          <p:cNvSpPr/>
          <p:nvPr/>
        </p:nvSpPr>
        <p:spPr>
          <a:xfrm>
            <a:off x="434608" y="4258703"/>
            <a:ext cx="6096000" cy="369332"/>
          </a:xfrm>
          <a:prstGeom prst="rect">
            <a:avLst/>
          </a:prstGeom>
        </p:spPr>
        <p:txBody>
          <a:bodyPr>
            <a:spAutoFit/>
          </a:bodyPr>
          <a:lstStyle/>
          <a:p>
            <a:r>
              <a:rPr lang="de-DE" dirty="0" err="1">
                <a:hlinkClick r:id="rId6"/>
              </a:rPr>
              <a:t>Function</a:t>
            </a:r>
            <a:r>
              <a:rPr lang="de-DE" dirty="0">
                <a:hlinkClick r:id="rId6"/>
              </a:rPr>
              <a:t> </a:t>
            </a:r>
            <a:r>
              <a:rPr lang="de-DE" dirty="0" err="1">
                <a:hlinkClick r:id="rId6"/>
              </a:rPr>
              <a:t>translator</a:t>
            </a:r>
            <a:r>
              <a:rPr lang="de-DE" dirty="0">
                <a:hlinkClick r:id="rId6"/>
              </a:rPr>
              <a:t> Excel 1 (</a:t>
            </a:r>
            <a:r>
              <a:rPr lang="de-DE" dirty="0" err="1">
                <a:hlinkClick r:id="rId6"/>
              </a:rPr>
              <a:t>add</a:t>
            </a:r>
            <a:r>
              <a:rPr lang="de-DE" dirty="0">
                <a:hlinkClick r:id="rId6"/>
              </a:rPr>
              <a:t> in)</a:t>
            </a:r>
            <a:endParaRPr lang="de-DE" dirty="0"/>
          </a:p>
        </p:txBody>
      </p:sp>
    </p:spTree>
    <p:extLst>
      <p:ext uri="{BB962C8B-B14F-4D97-AF65-F5344CB8AC3E}">
        <p14:creationId xmlns:p14="http://schemas.microsoft.com/office/powerpoint/2010/main" val="306457635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454783" y="22126"/>
            <a:ext cx="8856984" cy="648072"/>
          </a:xfrm>
          <a:prstGeom prst="rect">
            <a:avLst/>
          </a:prstGeom>
          <a:noFill/>
        </p:spPr>
        <p:txBody>
          <a:bodyPr wrap="square" rtlCol="0">
            <a:noAutofit/>
          </a:bodyPr>
          <a:lstStyle/>
          <a:p>
            <a:pPr algn="ctr"/>
            <a:r>
              <a:rPr lang="de-DE" sz="3200" dirty="0" err="1"/>
              <a:t>Calculating</a:t>
            </a:r>
            <a:r>
              <a:rPr lang="de-DE" sz="3200" dirty="0"/>
              <a:t> </a:t>
            </a:r>
            <a:r>
              <a:rPr lang="de-DE" sz="3200" err="1"/>
              <a:t>with</a:t>
            </a:r>
            <a:r>
              <a:rPr lang="de-DE" sz="3200"/>
              <a:t> Expectated </a:t>
            </a:r>
            <a:r>
              <a:rPr lang="de-DE" sz="3200" dirty="0"/>
              <a:t>Value and </a:t>
            </a:r>
            <a:r>
              <a:rPr lang="de-DE" sz="3200" dirty="0" err="1"/>
              <a:t>Variance</a:t>
            </a:r>
            <a:endParaRPr lang="de-DE" sz="3200" baseline="30000" dirty="0"/>
          </a:p>
        </p:txBody>
      </p:sp>
      <p:sp>
        <p:nvSpPr>
          <p:cNvPr id="6" name="Textfeld 5"/>
          <p:cNvSpPr txBox="1"/>
          <p:nvPr/>
        </p:nvSpPr>
        <p:spPr>
          <a:xfrm>
            <a:off x="1631504" y="764704"/>
            <a:ext cx="8856984" cy="5976664"/>
          </a:xfrm>
          <a:prstGeom prst="rect">
            <a:avLst/>
          </a:prstGeom>
          <a:noFill/>
        </p:spPr>
        <p:txBody>
          <a:bodyPr wrap="square" rtlCol="0">
            <a:noAutofit/>
          </a:bodyPr>
          <a:lstStyle/>
          <a:p>
            <a:endParaRPr lang="de-DE" sz="2200" dirty="0"/>
          </a:p>
          <a:p>
            <a:endParaRPr lang="de-DE" sz="2200" dirty="0"/>
          </a:p>
          <a:p>
            <a:endParaRPr lang="de-DE" sz="2200" dirty="0"/>
          </a:p>
          <a:p>
            <a:endParaRPr lang="de-DE" sz="2200" dirty="0"/>
          </a:p>
          <a:p>
            <a:endParaRPr lang="de-DE" sz="2400" dirty="0"/>
          </a:p>
          <a:p>
            <a:endParaRPr lang="de-DE" sz="2400" dirty="0"/>
          </a:p>
        </p:txBody>
      </p:sp>
      <p:sp>
        <p:nvSpPr>
          <p:cNvPr id="7" name="Textfeld 6"/>
          <p:cNvSpPr txBox="1"/>
          <p:nvPr/>
        </p:nvSpPr>
        <p:spPr>
          <a:xfrm>
            <a:off x="1631504" y="692696"/>
            <a:ext cx="8856984" cy="5976664"/>
          </a:xfrm>
          <a:prstGeom prst="rect">
            <a:avLst/>
          </a:prstGeom>
          <a:noFill/>
        </p:spPr>
        <p:txBody>
          <a:bodyPr wrap="square" rtlCol="0">
            <a:noAutofit/>
          </a:bodyPr>
          <a:lstStyle/>
          <a:p>
            <a:r>
              <a:rPr lang="de-DE" sz="2400" b="1" dirty="0"/>
              <a:t>Constant:</a:t>
            </a:r>
          </a:p>
          <a:p>
            <a:endParaRPr lang="de-DE" sz="2400" b="1" dirty="0"/>
          </a:p>
          <a:p>
            <a:endParaRPr lang="de-DE" sz="2400" b="1" dirty="0"/>
          </a:p>
          <a:p>
            <a:endParaRPr lang="de-DE" sz="2400" b="1" dirty="0"/>
          </a:p>
          <a:p>
            <a:endParaRPr lang="de-DE" sz="2400" dirty="0"/>
          </a:p>
          <a:p>
            <a:r>
              <a:rPr lang="de-DE" sz="2400" b="1" dirty="0"/>
              <a:t>Constant </a:t>
            </a:r>
            <a:r>
              <a:rPr lang="de-DE" sz="2400" b="1" dirty="0" err="1"/>
              <a:t>factor</a:t>
            </a:r>
            <a:r>
              <a:rPr lang="de-DE" sz="2400" b="1" dirty="0"/>
              <a:t>:</a:t>
            </a:r>
          </a:p>
          <a:p>
            <a:endParaRPr lang="de-DE" sz="2400" b="1" dirty="0"/>
          </a:p>
          <a:p>
            <a:endParaRPr lang="de-DE" sz="2400" b="1" dirty="0"/>
          </a:p>
          <a:p>
            <a:endParaRPr lang="de-DE" sz="2400" b="1" dirty="0"/>
          </a:p>
          <a:p>
            <a:endParaRPr lang="de-DE" sz="2400" b="1" dirty="0"/>
          </a:p>
          <a:p>
            <a:endParaRPr lang="de-DE" sz="2400" b="1" dirty="0"/>
          </a:p>
          <a:p>
            <a:r>
              <a:rPr lang="de-DE" sz="2400" b="1" dirty="0"/>
              <a:t>Linear Transformation:</a:t>
            </a:r>
            <a:endParaRPr lang="de-DE" sz="2400" dirty="0"/>
          </a:p>
        </p:txBody>
      </p:sp>
      <p:graphicFrame>
        <p:nvGraphicFramePr>
          <p:cNvPr id="5" name="Objekt 4"/>
          <p:cNvGraphicFramePr>
            <a:graphicFrameLocks/>
          </p:cNvGraphicFramePr>
          <p:nvPr/>
        </p:nvGraphicFramePr>
        <p:xfrm>
          <a:off x="2423592" y="1343620"/>
          <a:ext cx="1823042" cy="540000"/>
        </p:xfrm>
        <a:graphic>
          <a:graphicData uri="http://schemas.openxmlformats.org/presentationml/2006/ole">
            <mc:AlternateContent xmlns:mc="http://schemas.openxmlformats.org/markup-compatibility/2006">
              <mc:Choice xmlns:v="urn:schemas-microsoft-com:vml" Requires="v">
                <p:oleObj name="Formel" r:id="rId2" imgW="571252" imgH="203112" progId="Equation.3">
                  <p:embed/>
                </p:oleObj>
              </mc:Choice>
              <mc:Fallback>
                <p:oleObj name="Formel" r:id="rId2" imgW="571252" imgH="203112" progId="Equation.3">
                  <p:embed/>
                  <p:pic>
                    <p:nvPicPr>
                      <p:cNvPr id="5" name="Objek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3592" y="1343620"/>
                        <a:ext cx="1823042" cy="540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 name="Objekt 7"/>
          <p:cNvGraphicFramePr>
            <a:graphicFrameLocks/>
          </p:cNvGraphicFramePr>
          <p:nvPr/>
        </p:nvGraphicFramePr>
        <p:xfrm>
          <a:off x="2423593" y="1988839"/>
          <a:ext cx="2186399" cy="540000"/>
        </p:xfrm>
        <a:graphic>
          <a:graphicData uri="http://schemas.openxmlformats.org/presentationml/2006/ole">
            <mc:AlternateContent xmlns:mc="http://schemas.openxmlformats.org/markup-compatibility/2006">
              <mc:Choice xmlns:v="urn:schemas-microsoft-com:vml" Requires="v">
                <p:oleObj name="Formel" r:id="rId4" imgW="685800" imgH="203200" progId="Equation.3">
                  <p:embed/>
                </p:oleObj>
              </mc:Choice>
              <mc:Fallback>
                <p:oleObj name="Formel" r:id="rId4" imgW="685800" imgH="203200" progId="Equation.3">
                  <p:embed/>
                  <p:pic>
                    <p:nvPicPr>
                      <p:cNvPr id="8" name="Objek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23593" y="1988839"/>
                        <a:ext cx="2186399" cy="540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 name="Objekt 8"/>
          <p:cNvGraphicFramePr>
            <a:graphicFrameLocks/>
          </p:cNvGraphicFramePr>
          <p:nvPr/>
        </p:nvGraphicFramePr>
        <p:xfrm>
          <a:off x="2239963" y="3127375"/>
          <a:ext cx="3643312" cy="539750"/>
        </p:xfrm>
        <a:graphic>
          <a:graphicData uri="http://schemas.openxmlformats.org/presentationml/2006/ole">
            <mc:AlternateContent xmlns:mc="http://schemas.openxmlformats.org/markup-compatibility/2006">
              <mc:Choice xmlns:v="urn:schemas-microsoft-com:vml" Requires="v">
                <p:oleObj name="Formel" r:id="rId6" imgW="1143000" imgH="203040" progId="Equation.3">
                  <p:embed/>
                </p:oleObj>
              </mc:Choice>
              <mc:Fallback>
                <p:oleObj name="Formel" r:id="rId6" imgW="1143000" imgH="203040" progId="Equation.3">
                  <p:embed/>
                  <p:pic>
                    <p:nvPicPr>
                      <p:cNvPr id="9" name="Objekt 8"/>
                      <p:cNvPicPr>
                        <a:picLocks noChangeAspect="1" noChangeArrowheads="1"/>
                      </p:cNvPicPr>
                      <p:nvPr/>
                    </p:nvPicPr>
                    <p:blipFill>
                      <a:blip r:embed="rId7"/>
                      <a:srcRect/>
                      <a:stretch>
                        <a:fillRect/>
                      </a:stretch>
                    </p:blipFill>
                    <p:spPr bwMode="auto">
                      <a:xfrm>
                        <a:off x="2239963" y="3127375"/>
                        <a:ext cx="3643312"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 name="Objekt 9"/>
          <p:cNvGraphicFramePr>
            <a:graphicFrameLocks/>
          </p:cNvGraphicFramePr>
          <p:nvPr/>
        </p:nvGraphicFramePr>
        <p:xfrm>
          <a:off x="2207569" y="3936478"/>
          <a:ext cx="3996001" cy="540000"/>
        </p:xfrm>
        <a:graphic>
          <a:graphicData uri="http://schemas.openxmlformats.org/presentationml/2006/ole">
            <mc:AlternateContent xmlns:mc="http://schemas.openxmlformats.org/markup-compatibility/2006">
              <mc:Choice xmlns:v="urn:schemas-microsoft-com:vml" Requires="v">
                <p:oleObj name="Formel" r:id="rId8" imgW="1409400" imgH="228600" progId="Equation.3">
                  <p:embed/>
                </p:oleObj>
              </mc:Choice>
              <mc:Fallback>
                <p:oleObj name="Formel" r:id="rId8" imgW="1409400" imgH="228600" progId="Equation.3">
                  <p:embed/>
                  <p:pic>
                    <p:nvPicPr>
                      <p:cNvPr id="10" name="Objekt 9"/>
                      <p:cNvPicPr>
                        <a:picLocks noChangeAspect="1" noChangeArrowheads="1"/>
                      </p:cNvPicPr>
                      <p:nvPr/>
                    </p:nvPicPr>
                    <p:blipFill>
                      <a:blip r:embed="rId9"/>
                      <a:srcRect/>
                      <a:stretch>
                        <a:fillRect/>
                      </a:stretch>
                    </p:blipFill>
                    <p:spPr bwMode="auto">
                      <a:xfrm>
                        <a:off x="2207569" y="3936478"/>
                        <a:ext cx="3996001" cy="540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 name="Objekt 10"/>
          <p:cNvGraphicFramePr>
            <a:graphicFrameLocks/>
          </p:cNvGraphicFramePr>
          <p:nvPr/>
        </p:nvGraphicFramePr>
        <p:xfrm>
          <a:off x="2172766" y="5984875"/>
          <a:ext cx="4859338" cy="539750"/>
        </p:xfrm>
        <a:graphic>
          <a:graphicData uri="http://schemas.openxmlformats.org/presentationml/2006/ole">
            <mc:AlternateContent xmlns:mc="http://schemas.openxmlformats.org/markup-compatibility/2006">
              <mc:Choice xmlns:v="urn:schemas-microsoft-com:vml" Requires="v">
                <p:oleObj name="Formel" r:id="rId10" imgW="1714320" imgH="228600" progId="Equation.3">
                  <p:embed/>
                </p:oleObj>
              </mc:Choice>
              <mc:Fallback>
                <p:oleObj name="Formel" r:id="rId10" imgW="1714320" imgH="228600" progId="Equation.3">
                  <p:embed/>
                  <p:pic>
                    <p:nvPicPr>
                      <p:cNvPr id="11" name="Objekt 10"/>
                      <p:cNvPicPr>
                        <a:picLocks noChangeArrowheads="1"/>
                      </p:cNvPicPr>
                      <p:nvPr/>
                    </p:nvPicPr>
                    <p:blipFill>
                      <a:blip r:embed="rId11"/>
                      <a:srcRect/>
                      <a:stretch>
                        <a:fillRect/>
                      </a:stretch>
                    </p:blipFill>
                    <p:spPr bwMode="auto">
                      <a:xfrm>
                        <a:off x="2172766" y="5984875"/>
                        <a:ext cx="4859338"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 name="Objekt 11"/>
          <p:cNvGraphicFramePr>
            <a:graphicFrameLocks/>
          </p:cNvGraphicFramePr>
          <p:nvPr/>
        </p:nvGraphicFramePr>
        <p:xfrm>
          <a:off x="2135560" y="5175250"/>
          <a:ext cx="4979988" cy="539750"/>
        </p:xfrm>
        <a:graphic>
          <a:graphicData uri="http://schemas.openxmlformats.org/presentationml/2006/ole">
            <mc:AlternateContent xmlns:mc="http://schemas.openxmlformats.org/markup-compatibility/2006">
              <mc:Choice xmlns:v="urn:schemas-microsoft-com:vml" Requires="v">
                <p:oleObj name="Formel" r:id="rId12" imgW="1562040" imgH="203040" progId="Equation.3">
                  <p:embed/>
                </p:oleObj>
              </mc:Choice>
              <mc:Fallback>
                <p:oleObj name="Formel" r:id="rId12" imgW="1562040" imgH="203040" progId="Equation.3">
                  <p:embed/>
                  <p:pic>
                    <p:nvPicPr>
                      <p:cNvPr id="12" name="Objekt 11"/>
                      <p:cNvPicPr>
                        <a:picLocks noChangeArrowheads="1"/>
                      </p:cNvPicPr>
                      <p:nvPr/>
                    </p:nvPicPr>
                    <p:blipFill>
                      <a:blip r:embed="rId13"/>
                      <a:srcRect/>
                      <a:stretch>
                        <a:fillRect/>
                      </a:stretch>
                    </p:blipFill>
                    <p:spPr bwMode="auto">
                      <a:xfrm>
                        <a:off x="2135560" y="5175250"/>
                        <a:ext cx="4979988"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Rechteck 1">
            <a:extLst>
              <a:ext uri="{FF2B5EF4-FFF2-40B4-BE49-F238E27FC236}">
                <a16:creationId xmlns:a16="http://schemas.microsoft.com/office/drawing/2014/main" id="{10141CB6-931F-8C87-C340-C95017FEA7D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3552388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2673752" y="0"/>
            <a:ext cx="6516548" cy="6858000"/>
          </a:xfrm>
          <a:prstGeom prst="rect">
            <a:avLst/>
          </a:prstGeom>
          <a:noFill/>
        </p:spPr>
        <p:txBody>
          <a:bodyPr wrap="square" rtlCol="0">
            <a:noAutofit/>
          </a:bodyPr>
          <a:lstStyle/>
          <a:p>
            <a:pPr algn="ctr"/>
            <a:r>
              <a:rPr lang="de-DE" sz="2400" dirty="0">
                <a:solidFill>
                  <a:srgbClr val="000000"/>
                </a:solidFill>
              </a:rPr>
              <a:t>Sample Parameters</a:t>
            </a:r>
          </a:p>
          <a:p>
            <a:pPr algn="ctr"/>
            <a:endParaRPr lang="de-DE" sz="2000" dirty="0">
              <a:solidFill>
                <a:srgbClr val="000000"/>
              </a:solidFill>
            </a:endParaRPr>
          </a:p>
          <a:p>
            <a:pPr marL="342900" indent="-342900">
              <a:buFont typeface="Arial" panose="020B0604020202020204" pitchFamily="34" charset="0"/>
              <a:buChar char="•"/>
            </a:pPr>
            <a:r>
              <a:rPr lang="de-DE" sz="2000" dirty="0">
                <a:solidFill>
                  <a:srgbClr val="000000"/>
                </a:solidFill>
              </a:rPr>
              <a:t>Median</a:t>
            </a:r>
          </a:p>
          <a:p>
            <a:endParaRPr lang="de-DE" sz="2000" dirty="0">
              <a:solidFill>
                <a:srgbClr val="000000"/>
              </a:solidFill>
            </a:endParaRPr>
          </a:p>
          <a:p>
            <a:pPr marL="342900" indent="-342900">
              <a:buFont typeface="Arial" panose="020B0604020202020204" pitchFamily="34" charset="0"/>
              <a:buChar char="•"/>
            </a:pPr>
            <a:r>
              <a:rPr lang="de-DE" sz="2000" dirty="0" err="1">
                <a:solidFill>
                  <a:srgbClr val="000000"/>
                </a:solidFill>
              </a:rPr>
              <a:t>Arithmetic</a:t>
            </a:r>
            <a:r>
              <a:rPr lang="de-DE" sz="2000" dirty="0">
                <a:solidFill>
                  <a:srgbClr val="000000"/>
                </a:solidFill>
              </a:rPr>
              <a:t> </a:t>
            </a:r>
            <a:r>
              <a:rPr lang="de-DE" sz="2000" dirty="0" err="1">
                <a:solidFill>
                  <a:srgbClr val="000000"/>
                </a:solidFill>
              </a:rPr>
              <a:t>mean</a:t>
            </a:r>
            <a:r>
              <a:rPr lang="de-DE" sz="2000" dirty="0">
                <a:solidFill>
                  <a:srgbClr val="000000"/>
                </a:solidFill>
              </a:rPr>
              <a:t> (</a:t>
            </a:r>
            <a:r>
              <a:rPr lang="de-DE" sz="2000" dirty="0" err="1">
                <a:solidFill>
                  <a:srgbClr val="000000"/>
                </a:solidFill>
              </a:rPr>
              <a:t>first</a:t>
            </a:r>
            <a:r>
              <a:rPr lang="de-DE" sz="2000" dirty="0">
                <a:solidFill>
                  <a:srgbClr val="000000"/>
                </a:solidFill>
              </a:rPr>
              <a:t> </a:t>
            </a:r>
            <a:r>
              <a:rPr lang="de-DE" sz="2000" dirty="0" err="1">
                <a:solidFill>
                  <a:srgbClr val="000000"/>
                </a:solidFill>
              </a:rPr>
              <a:t>moment</a:t>
            </a:r>
            <a:r>
              <a:rPr lang="de-DE" sz="2000" dirty="0">
                <a:solidFill>
                  <a:srgbClr val="000000"/>
                </a:solidFill>
              </a:rPr>
              <a:t>)</a:t>
            </a:r>
          </a:p>
          <a:p>
            <a:pPr marL="342900" indent="-342900">
              <a:buFont typeface="Arial" panose="020B0604020202020204" pitchFamily="34" charset="0"/>
              <a:buChar char="•"/>
            </a:pPr>
            <a:r>
              <a:rPr lang="de-DE" sz="2000" dirty="0" err="1">
                <a:solidFill>
                  <a:srgbClr val="000000"/>
                </a:solidFill>
              </a:rPr>
              <a:t>Geometric</a:t>
            </a:r>
            <a:r>
              <a:rPr lang="de-DE" sz="2000" dirty="0">
                <a:solidFill>
                  <a:srgbClr val="000000"/>
                </a:solidFill>
              </a:rPr>
              <a:t> </a:t>
            </a:r>
            <a:r>
              <a:rPr lang="de-DE" sz="2000" dirty="0" err="1">
                <a:solidFill>
                  <a:srgbClr val="000000"/>
                </a:solidFill>
              </a:rPr>
              <a:t>mean</a:t>
            </a:r>
            <a:endParaRPr lang="de-DE" sz="2000" dirty="0">
              <a:solidFill>
                <a:srgbClr val="000000"/>
              </a:solidFill>
            </a:endParaRPr>
          </a:p>
          <a:p>
            <a:pPr marL="342900" indent="-342900">
              <a:buFont typeface="Arial" panose="020B0604020202020204" pitchFamily="34" charset="0"/>
              <a:buChar char="•"/>
            </a:pPr>
            <a:r>
              <a:rPr lang="de-DE" sz="2000" dirty="0">
                <a:solidFill>
                  <a:srgbClr val="000000"/>
                </a:solidFill>
              </a:rPr>
              <a:t>Harmonic </a:t>
            </a:r>
            <a:r>
              <a:rPr lang="de-DE" sz="2000" dirty="0" err="1">
                <a:solidFill>
                  <a:srgbClr val="000000"/>
                </a:solidFill>
              </a:rPr>
              <a:t>mean</a:t>
            </a:r>
            <a:endParaRPr lang="de-DE" sz="2000" dirty="0">
              <a:solidFill>
                <a:srgbClr val="000000"/>
              </a:solidFill>
            </a:endParaRPr>
          </a:p>
          <a:p>
            <a:pPr marL="342900" indent="-342900">
              <a:buFont typeface="Arial" panose="020B0604020202020204" pitchFamily="34" charset="0"/>
              <a:buChar char="•"/>
            </a:pPr>
            <a:endParaRPr lang="de-DE" sz="2000" dirty="0">
              <a:solidFill>
                <a:srgbClr val="000000"/>
              </a:solidFill>
            </a:endParaRPr>
          </a:p>
          <a:p>
            <a:pPr marL="342900" indent="-342900">
              <a:buFont typeface="Arial" panose="020B0604020202020204" pitchFamily="34" charset="0"/>
              <a:buChar char="•"/>
            </a:pPr>
            <a:r>
              <a:rPr lang="de-DE" sz="2000" dirty="0">
                <a:solidFill>
                  <a:srgbClr val="000000"/>
                </a:solidFill>
              </a:rPr>
              <a:t>Range</a:t>
            </a:r>
          </a:p>
          <a:p>
            <a:pPr marL="342900" indent="-342900">
              <a:buFont typeface="Arial" panose="020B0604020202020204" pitchFamily="34" charset="0"/>
              <a:buChar char="•"/>
            </a:pPr>
            <a:endParaRPr lang="de-DE" sz="2000" dirty="0">
              <a:solidFill>
                <a:srgbClr val="000000"/>
              </a:solidFill>
            </a:endParaRPr>
          </a:p>
          <a:p>
            <a:pPr marL="342900" indent="-342900">
              <a:buFont typeface="Arial" panose="020B0604020202020204" pitchFamily="34" charset="0"/>
              <a:buChar char="•"/>
            </a:pPr>
            <a:r>
              <a:rPr lang="de-DE" sz="2000" dirty="0">
                <a:solidFill>
                  <a:srgbClr val="000000"/>
                </a:solidFill>
              </a:rPr>
              <a:t>Mean absolute </a:t>
            </a:r>
            <a:r>
              <a:rPr lang="de-DE" sz="2000" dirty="0" err="1">
                <a:solidFill>
                  <a:srgbClr val="000000"/>
                </a:solidFill>
              </a:rPr>
              <a:t>deviation</a:t>
            </a:r>
            <a:endParaRPr lang="de-DE" sz="2000" dirty="0">
              <a:solidFill>
                <a:srgbClr val="000000"/>
              </a:solidFill>
            </a:endParaRPr>
          </a:p>
          <a:p>
            <a:pPr marL="342900" indent="-342900">
              <a:buFont typeface="Arial" panose="020B0604020202020204" pitchFamily="34" charset="0"/>
              <a:buChar char="•"/>
            </a:pPr>
            <a:endParaRPr lang="de-DE" sz="2000" dirty="0">
              <a:solidFill>
                <a:srgbClr val="000000"/>
              </a:solidFill>
            </a:endParaRPr>
          </a:p>
          <a:p>
            <a:pPr marL="342900" indent="-342900">
              <a:buFont typeface="Arial" panose="020B0604020202020204" pitchFamily="34" charset="0"/>
              <a:buChar char="•"/>
            </a:pPr>
            <a:r>
              <a:rPr lang="de-DE" sz="2000" dirty="0">
                <a:solidFill>
                  <a:srgbClr val="000000"/>
                </a:solidFill>
              </a:rPr>
              <a:t>Sample </a:t>
            </a:r>
            <a:r>
              <a:rPr lang="de-DE" sz="2000" dirty="0" err="1">
                <a:solidFill>
                  <a:srgbClr val="000000"/>
                </a:solidFill>
              </a:rPr>
              <a:t>Variance</a:t>
            </a:r>
            <a:r>
              <a:rPr lang="de-DE" sz="2000" dirty="0">
                <a:solidFill>
                  <a:srgbClr val="000000"/>
                </a:solidFill>
              </a:rPr>
              <a:t>: </a:t>
            </a:r>
            <a:r>
              <a:rPr lang="de-DE" sz="2000" dirty="0" err="1">
                <a:solidFill>
                  <a:srgbClr val="000000"/>
                </a:solidFill>
              </a:rPr>
              <a:t>biased</a:t>
            </a:r>
            <a:r>
              <a:rPr lang="de-DE" sz="2000" dirty="0">
                <a:solidFill>
                  <a:srgbClr val="000000"/>
                </a:solidFill>
              </a:rPr>
              <a:t> and </a:t>
            </a:r>
            <a:r>
              <a:rPr lang="de-DE" sz="2000" dirty="0" err="1">
                <a:solidFill>
                  <a:srgbClr val="000000"/>
                </a:solidFill>
              </a:rPr>
              <a:t>unbiased</a:t>
            </a:r>
            <a:r>
              <a:rPr lang="de-DE" sz="2000" dirty="0">
                <a:solidFill>
                  <a:srgbClr val="000000"/>
                </a:solidFill>
              </a:rPr>
              <a:t> (</a:t>
            </a:r>
            <a:r>
              <a:rPr lang="de-DE" sz="2000" dirty="0" err="1">
                <a:solidFill>
                  <a:srgbClr val="000000"/>
                </a:solidFill>
              </a:rPr>
              <a:t>second</a:t>
            </a:r>
            <a:r>
              <a:rPr lang="de-DE" sz="2000" dirty="0">
                <a:solidFill>
                  <a:srgbClr val="000000"/>
                </a:solidFill>
              </a:rPr>
              <a:t> </a:t>
            </a:r>
            <a:r>
              <a:rPr lang="de-DE" sz="2000" dirty="0" err="1">
                <a:solidFill>
                  <a:srgbClr val="000000"/>
                </a:solidFill>
              </a:rPr>
              <a:t>moment</a:t>
            </a:r>
            <a:r>
              <a:rPr lang="de-DE" sz="2000" dirty="0">
                <a:solidFill>
                  <a:srgbClr val="000000"/>
                </a:solidFill>
              </a:rPr>
              <a:t>)</a:t>
            </a:r>
          </a:p>
          <a:p>
            <a:pPr marL="342900" indent="-342900">
              <a:buFont typeface="Arial" panose="020B0604020202020204" pitchFamily="34" charset="0"/>
              <a:buChar char="•"/>
            </a:pPr>
            <a:endParaRPr lang="de-DE" sz="2000" dirty="0">
              <a:solidFill>
                <a:srgbClr val="000000"/>
              </a:solidFill>
            </a:endParaRPr>
          </a:p>
          <a:p>
            <a:pPr marL="342900" indent="-342900">
              <a:buFont typeface="Arial" panose="020B0604020202020204" pitchFamily="34" charset="0"/>
              <a:buChar char="•"/>
            </a:pPr>
            <a:r>
              <a:rPr lang="de-DE" sz="2000" dirty="0">
                <a:solidFill>
                  <a:srgbClr val="000000"/>
                </a:solidFill>
              </a:rPr>
              <a:t>Standard </a:t>
            </a:r>
            <a:r>
              <a:rPr lang="de-DE" sz="2000" dirty="0" err="1">
                <a:solidFill>
                  <a:srgbClr val="000000"/>
                </a:solidFill>
              </a:rPr>
              <a:t>deviation</a:t>
            </a:r>
            <a:endParaRPr lang="de-DE" sz="2000" dirty="0">
              <a:solidFill>
                <a:srgbClr val="000000"/>
              </a:solidFill>
            </a:endParaRPr>
          </a:p>
          <a:p>
            <a:pPr marL="342900" indent="-342900">
              <a:buFont typeface="Arial" panose="020B0604020202020204" pitchFamily="34" charset="0"/>
              <a:buChar char="•"/>
            </a:pPr>
            <a:endParaRPr lang="de-DE" sz="2000" dirty="0">
              <a:solidFill>
                <a:srgbClr val="000000"/>
              </a:solidFill>
            </a:endParaRPr>
          </a:p>
          <a:p>
            <a:pPr marL="342900" indent="-342900">
              <a:buFont typeface="Arial" panose="020B0604020202020204" pitchFamily="34" charset="0"/>
              <a:buChar char="•"/>
            </a:pPr>
            <a:r>
              <a:rPr lang="de-DE" sz="2000" dirty="0" err="1">
                <a:solidFill>
                  <a:srgbClr val="000000"/>
                </a:solidFill>
              </a:rPr>
              <a:t>Skewness</a:t>
            </a:r>
            <a:r>
              <a:rPr lang="de-DE" sz="2000" dirty="0">
                <a:solidFill>
                  <a:srgbClr val="000000"/>
                </a:solidFill>
              </a:rPr>
              <a:t> (</a:t>
            </a:r>
            <a:r>
              <a:rPr lang="de-DE" sz="2000" dirty="0" err="1">
                <a:solidFill>
                  <a:srgbClr val="000000"/>
                </a:solidFill>
              </a:rPr>
              <a:t>third</a:t>
            </a:r>
            <a:r>
              <a:rPr lang="de-DE" sz="2000" dirty="0">
                <a:solidFill>
                  <a:srgbClr val="000000"/>
                </a:solidFill>
              </a:rPr>
              <a:t> </a:t>
            </a:r>
            <a:r>
              <a:rPr lang="de-DE" sz="2000" dirty="0" err="1">
                <a:solidFill>
                  <a:srgbClr val="000000"/>
                </a:solidFill>
              </a:rPr>
              <a:t>moment</a:t>
            </a:r>
            <a:r>
              <a:rPr lang="de-DE" sz="2000" dirty="0">
                <a:solidFill>
                  <a:srgbClr val="000000"/>
                </a:solidFill>
              </a:rPr>
              <a:t>)</a:t>
            </a:r>
          </a:p>
          <a:p>
            <a:pPr marL="342900" indent="-342900">
              <a:buFont typeface="Arial" panose="020B0604020202020204" pitchFamily="34" charset="0"/>
              <a:buChar char="•"/>
            </a:pPr>
            <a:endParaRPr lang="de-DE" sz="2000" dirty="0">
              <a:solidFill>
                <a:srgbClr val="000000"/>
              </a:solidFill>
            </a:endParaRPr>
          </a:p>
          <a:p>
            <a:pPr marL="342900" indent="-342900">
              <a:buFont typeface="Arial" panose="020B0604020202020204" pitchFamily="34" charset="0"/>
              <a:buChar char="•"/>
            </a:pPr>
            <a:r>
              <a:rPr lang="de-DE" sz="2000" dirty="0" err="1">
                <a:solidFill>
                  <a:srgbClr val="000000"/>
                </a:solidFill>
              </a:rPr>
              <a:t>Kurtosis</a:t>
            </a:r>
            <a:r>
              <a:rPr lang="de-DE" sz="2000" dirty="0">
                <a:solidFill>
                  <a:srgbClr val="000000"/>
                </a:solidFill>
              </a:rPr>
              <a:t> (</a:t>
            </a:r>
            <a:r>
              <a:rPr lang="de-DE" sz="2000" dirty="0" err="1">
                <a:solidFill>
                  <a:srgbClr val="000000"/>
                </a:solidFill>
              </a:rPr>
              <a:t>fourth</a:t>
            </a:r>
            <a:r>
              <a:rPr lang="de-DE" sz="2000" dirty="0">
                <a:solidFill>
                  <a:srgbClr val="000000"/>
                </a:solidFill>
              </a:rPr>
              <a:t> </a:t>
            </a:r>
            <a:r>
              <a:rPr lang="de-DE" sz="2000" dirty="0" err="1">
                <a:solidFill>
                  <a:srgbClr val="000000"/>
                </a:solidFill>
              </a:rPr>
              <a:t>moment</a:t>
            </a:r>
            <a:r>
              <a:rPr lang="de-DE" sz="2000" dirty="0">
                <a:solidFill>
                  <a:srgbClr val="000000"/>
                </a:solidFill>
              </a:rPr>
              <a:t>)</a:t>
            </a:r>
          </a:p>
          <a:p>
            <a:endParaRPr lang="de-DE" sz="2400" dirty="0">
              <a:solidFill>
                <a:srgbClr val="000000"/>
              </a:solidFill>
            </a:endParaRPr>
          </a:p>
          <a:p>
            <a:endParaRPr lang="de-DE" sz="2400" dirty="0">
              <a:solidFill>
                <a:srgbClr val="000000"/>
              </a:solidFill>
            </a:endParaRPr>
          </a:p>
          <a:p>
            <a:endParaRPr lang="de-DE" sz="2400" dirty="0">
              <a:solidFill>
                <a:srgbClr val="000000"/>
              </a:solidFill>
            </a:endParaRPr>
          </a:p>
          <a:p>
            <a:pPr algn="ctr"/>
            <a:endParaRPr lang="de-DE" sz="2400" dirty="0">
              <a:solidFill>
                <a:srgbClr val="000000"/>
              </a:solidFill>
            </a:endParaRPr>
          </a:p>
          <a:p>
            <a:endParaRPr lang="de-DE" sz="2000" dirty="0"/>
          </a:p>
        </p:txBody>
      </p:sp>
      <p:sp>
        <p:nvSpPr>
          <p:cNvPr id="2" name="Rechteck 1">
            <a:extLst>
              <a:ext uri="{FF2B5EF4-FFF2-40B4-BE49-F238E27FC236}">
                <a16:creationId xmlns:a16="http://schemas.microsoft.com/office/drawing/2014/main" id="{42373086-DDDB-6DE3-0032-EE1C92F9BF4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168248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 name="Textfeld 5"/>
              <p:cNvSpPr txBox="1"/>
              <p:nvPr/>
            </p:nvSpPr>
            <p:spPr>
              <a:xfrm>
                <a:off x="224175" y="116632"/>
                <a:ext cx="11389756" cy="6552728"/>
              </a:xfrm>
              <a:prstGeom prst="rect">
                <a:avLst/>
              </a:prstGeom>
              <a:noFill/>
            </p:spPr>
            <p:txBody>
              <a:bodyPr wrap="square" rtlCol="0">
                <a:noAutofit/>
              </a:bodyPr>
              <a:lstStyle/>
              <a:p>
                <a:pPr algn="ctr"/>
                <a:r>
                  <a:rPr lang="de-DE" sz="2400" dirty="0">
                    <a:solidFill>
                      <a:srgbClr val="000000"/>
                    </a:solidFill>
                  </a:rPr>
                  <a:t>Median</a:t>
                </a:r>
              </a:p>
              <a:p>
                <a:pPr algn="ctr"/>
                <a:endParaRPr lang="de-DE" sz="2400" dirty="0">
                  <a:solidFill>
                    <a:srgbClr val="000000"/>
                  </a:solidFill>
                </a:endParaRPr>
              </a:p>
              <a:p>
                <a:r>
                  <a:rPr lang="en-US" sz="2400" u="sng" dirty="0">
                    <a:solidFill>
                      <a:srgbClr val="000000"/>
                    </a:solidFill>
                  </a:rPr>
                  <a:t> Definition:</a:t>
                </a:r>
              </a:p>
              <a:p>
                <a:endParaRPr lang="en-US" sz="2400" dirty="0">
                  <a:solidFill>
                    <a:srgbClr val="000000"/>
                  </a:solidFill>
                </a:endParaRPr>
              </a:p>
              <a:p>
                <a:r>
                  <a:rPr lang="en-US" sz="2400" dirty="0">
                    <a:solidFill>
                      <a:srgbClr val="000000"/>
                    </a:solidFill>
                  </a:rPr>
                  <a:t>The Median</a:t>
                </a:r>
                <a14:m>
                  <m:oMath xmlns:m="http://schemas.openxmlformats.org/officeDocument/2006/math">
                    <m:r>
                      <a:rPr lang="de-DE" sz="2400" b="0" i="0" smtClean="0">
                        <a:solidFill>
                          <a:srgbClr val="000000"/>
                        </a:solidFill>
                        <a:latin typeface="Cambria Math" panose="02040503050406030204" pitchFamily="18" charset="0"/>
                      </a:rPr>
                      <m:t> </m:t>
                    </m:r>
                    <m:r>
                      <a:rPr lang="de-DE" sz="2400" i="1">
                        <a:solidFill>
                          <a:srgbClr val="000000"/>
                        </a:solidFill>
                        <a:latin typeface="Cambria Math" panose="02040503050406030204" pitchFamily="18" charset="0"/>
                      </a:rPr>
                      <m:t>𝑀</m:t>
                    </m:r>
                  </m:oMath>
                </a14:m>
                <a:r>
                  <a:rPr lang="en-US" sz="2400" dirty="0">
                    <a:solidFill>
                      <a:srgbClr val="000000"/>
                    </a:solidFill>
                  </a:rPr>
                  <a:t>is the middle observation when the data set is sorted in ascending or descending order. If the data set has an even number of observations, the median is the mean of the two middle observations. It separates the  data set into a lower and higher half.</a:t>
                </a:r>
              </a:p>
              <a:p>
                <a:endParaRPr lang="en-US" sz="2400" dirty="0">
                  <a:solidFill>
                    <a:srgbClr val="000000"/>
                  </a:solidFill>
                </a:endParaRPr>
              </a:p>
              <a:p>
                <a:r>
                  <a:rPr lang="en-US" sz="2400" dirty="0">
                    <a:solidFill>
                      <a:srgbClr val="000000"/>
                    </a:solidFill>
                  </a:rPr>
                  <a:t>Suppose you have a data set </a:t>
                </a:r>
                <a14:m>
                  <m:oMath xmlns:m="http://schemas.openxmlformats.org/officeDocument/2006/math">
                    <m:sSub>
                      <m:sSubPr>
                        <m:ctrlPr>
                          <a:rPr lang="en-US" sz="2400" i="1" smtClean="0">
                            <a:solidFill>
                              <a:srgbClr val="000000"/>
                            </a:solidFill>
                            <a:latin typeface="Cambria Math" panose="02040503050406030204" pitchFamily="18" charset="0"/>
                          </a:rPr>
                        </m:ctrlPr>
                      </m:sSubPr>
                      <m:e>
                        <m:r>
                          <a:rPr lang="de-DE" sz="2400" b="0" i="1" smtClean="0">
                            <a:solidFill>
                              <a:srgbClr val="000000"/>
                            </a:solidFill>
                            <a:latin typeface="Cambria Math" panose="02040503050406030204" pitchFamily="18" charset="0"/>
                          </a:rPr>
                          <m:t>𝑥</m:t>
                        </m:r>
                      </m:e>
                      <m:sub>
                        <m:r>
                          <a:rPr lang="de-DE" sz="2400" b="0" i="1" smtClean="0">
                            <a:solidFill>
                              <a:srgbClr val="000000"/>
                            </a:solidFill>
                            <a:latin typeface="Cambria Math" panose="02040503050406030204" pitchFamily="18" charset="0"/>
                          </a:rPr>
                          <m:t>1</m:t>
                        </m:r>
                      </m:sub>
                    </m:sSub>
                    <m:r>
                      <a:rPr lang="de-DE" sz="2400" b="0" i="1" smtClean="0">
                        <a:solidFill>
                          <a:srgbClr val="000000"/>
                        </a:solidFill>
                        <a:latin typeface="Cambria Math" panose="02040503050406030204" pitchFamily="18" charset="0"/>
                      </a:rPr>
                      <m:t>,</m:t>
                    </m:r>
                    <m:sSub>
                      <m:sSubPr>
                        <m:ctrlPr>
                          <a:rPr lang="en-US"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rPr>
                          <m:t>𝑥</m:t>
                        </m:r>
                      </m:e>
                      <m:sub>
                        <m:r>
                          <a:rPr lang="de-DE" sz="2400" b="0" i="1" smtClean="0">
                            <a:solidFill>
                              <a:srgbClr val="000000"/>
                            </a:solidFill>
                            <a:latin typeface="Cambria Math" panose="02040503050406030204" pitchFamily="18" charset="0"/>
                          </a:rPr>
                          <m:t>2</m:t>
                        </m:r>
                      </m:sub>
                    </m:sSub>
                    <m:r>
                      <a:rPr lang="de-DE" sz="2400" b="0" i="1" smtClean="0">
                        <a:solidFill>
                          <a:srgbClr val="000000"/>
                        </a:solidFill>
                        <a:latin typeface="Cambria Math" panose="02040503050406030204" pitchFamily="18" charset="0"/>
                      </a:rPr>
                      <m:t>,</m:t>
                    </m:r>
                    <m:sSub>
                      <m:sSubPr>
                        <m:ctrlPr>
                          <a:rPr lang="en-US"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rPr>
                          <m:t>𝑥</m:t>
                        </m:r>
                      </m:e>
                      <m:sub>
                        <m:r>
                          <a:rPr lang="de-DE" sz="2400" b="0" i="1" smtClean="0">
                            <a:solidFill>
                              <a:srgbClr val="000000"/>
                            </a:solidFill>
                            <a:latin typeface="Cambria Math" panose="02040503050406030204" pitchFamily="18" charset="0"/>
                          </a:rPr>
                          <m:t>3</m:t>
                        </m:r>
                      </m:sub>
                    </m:sSub>
                    <m:r>
                      <a:rPr lang="de-DE" sz="2400" i="1">
                        <a:solidFill>
                          <a:srgbClr val="000000"/>
                        </a:solidFill>
                        <a:latin typeface="Cambria Math" panose="02040503050406030204" pitchFamily="18" charset="0"/>
                      </a:rPr>
                      <m:t>,</m:t>
                    </m:r>
                    <m:r>
                      <a:rPr lang="de-DE" sz="2400" b="0" i="1" smtClean="0">
                        <a:solidFill>
                          <a:srgbClr val="000000"/>
                        </a:solidFill>
                        <a:latin typeface="Cambria Math" panose="02040503050406030204" pitchFamily="18" charset="0"/>
                      </a:rPr>
                      <m:t>…</m:t>
                    </m:r>
                    <m:sSub>
                      <m:sSubPr>
                        <m:ctrlPr>
                          <a:rPr lang="en-US"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rPr>
                          <m:t>𝑥</m:t>
                        </m:r>
                      </m:e>
                      <m:sub>
                        <m:r>
                          <a:rPr lang="de-DE" sz="2400" b="0" i="1" smtClean="0">
                            <a:solidFill>
                              <a:srgbClr val="000000"/>
                            </a:solidFill>
                            <a:latin typeface="Cambria Math" panose="02040503050406030204" pitchFamily="18" charset="0"/>
                          </a:rPr>
                          <m:t>𝑛</m:t>
                        </m:r>
                      </m:sub>
                    </m:sSub>
                  </m:oMath>
                </a14:m>
                <a:r>
                  <a:rPr lang="de-DE" sz="2400" dirty="0">
                    <a:solidFill>
                      <a:srgbClr val="000000"/>
                    </a:solidFill>
                  </a:rPr>
                  <a:t>, </a:t>
                </a:r>
                <a:r>
                  <a:rPr lang="de-DE" sz="2400" dirty="0" err="1">
                    <a:solidFill>
                      <a:srgbClr val="000000"/>
                    </a:solidFill>
                  </a:rPr>
                  <a:t>then</a:t>
                </a:r>
                <a:r>
                  <a:rPr lang="de-DE" sz="2400" dirty="0">
                    <a:solidFill>
                      <a:srgbClr val="000000"/>
                    </a:solidFill>
                  </a:rPr>
                  <a:t> </a:t>
                </a:r>
                <a:r>
                  <a:rPr lang="de-DE" sz="2400" dirty="0" err="1">
                    <a:solidFill>
                      <a:srgbClr val="000000"/>
                    </a:solidFill>
                  </a:rPr>
                  <a:t>sort</a:t>
                </a:r>
                <a:r>
                  <a:rPr lang="de-DE" sz="2400" dirty="0">
                    <a:solidFill>
                      <a:srgbClr val="000000"/>
                    </a:solidFill>
                  </a:rPr>
                  <a:t> </a:t>
                </a:r>
                <a:r>
                  <a:rPr lang="de-DE" sz="2400" dirty="0" err="1">
                    <a:solidFill>
                      <a:srgbClr val="000000"/>
                    </a:solidFill>
                  </a:rPr>
                  <a:t>the</a:t>
                </a:r>
                <a:r>
                  <a:rPr lang="de-DE" sz="2400" dirty="0">
                    <a:solidFill>
                      <a:srgbClr val="000000"/>
                    </a:solidFill>
                  </a:rPr>
                  <a:t> </a:t>
                </a:r>
                <a:r>
                  <a:rPr lang="de-DE" sz="2400" dirty="0" err="1">
                    <a:solidFill>
                      <a:srgbClr val="000000"/>
                    </a:solidFill>
                  </a:rPr>
                  <a:t>data</a:t>
                </a:r>
                <a:r>
                  <a:rPr lang="de-DE" sz="2400" dirty="0">
                    <a:solidFill>
                      <a:srgbClr val="000000"/>
                    </a:solidFill>
                  </a:rPr>
                  <a:t> </a:t>
                </a:r>
                <a:r>
                  <a:rPr lang="de-DE" sz="2400" dirty="0" err="1">
                    <a:solidFill>
                      <a:srgbClr val="000000"/>
                    </a:solidFill>
                  </a:rPr>
                  <a:t>set</a:t>
                </a:r>
                <a:r>
                  <a:rPr lang="de-DE" sz="2400" dirty="0">
                    <a:solidFill>
                      <a:srgbClr val="000000"/>
                    </a:solidFill>
                  </a:rPr>
                  <a:t> </a:t>
                </a:r>
                <a:r>
                  <a:rPr lang="de-DE" sz="2400" dirty="0" err="1">
                    <a:solidFill>
                      <a:srgbClr val="000000"/>
                    </a:solidFill>
                  </a:rPr>
                  <a:t>into</a:t>
                </a:r>
                <a:r>
                  <a:rPr lang="de-DE" sz="2400" dirty="0">
                    <a:solidFill>
                      <a:srgbClr val="000000"/>
                    </a:solidFill>
                  </a:rPr>
                  <a:t> an </a:t>
                </a:r>
                <a:r>
                  <a:rPr lang="de-DE" sz="2400" dirty="0" err="1">
                    <a:solidFill>
                      <a:srgbClr val="000000"/>
                    </a:solidFill>
                  </a:rPr>
                  <a:t>ascending</a:t>
                </a:r>
                <a:r>
                  <a:rPr lang="de-DE" sz="2400" dirty="0">
                    <a:solidFill>
                      <a:srgbClr val="000000"/>
                    </a:solidFill>
                  </a:rPr>
                  <a:t> </a:t>
                </a:r>
                <a:r>
                  <a:rPr lang="de-DE" sz="2400" dirty="0" err="1">
                    <a:solidFill>
                      <a:srgbClr val="000000"/>
                    </a:solidFill>
                  </a:rPr>
                  <a:t>row</a:t>
                </a:r>
                <a:endParaRPr lang="de-DE" sz="2400" dirty="0">
                  <a:solidFill>
                    <a:srgbClr val="000000"/>
                  </a:solidFill>
                </a:endParaRPr>
              </a:p>
              <a:p>
                <a:pPr algn="ctr"/>
                <a:endParaRPr lang="de-DE" sz="2400" dirty="0">
                  <a:solidFill>
                    <a:srgbClr val="000000"/>
                  </a:solidFill>
                </a:endParaRPr>
              </a:p>
              <a:p>
                <a:pPr algn="ctr"/>
                <a14:m>
                  <m:oMathPara xmlns:m="http://schemas.openxmlformats.org/officeDocument/2006/math">
                    <m:oMathParaPr>
                      <m:jc m:val="centerGroup"/>
                    </m:oMathParaPr>
                    <m:oMath xmlns:m="http://schemas.openxmlformats.org/officeDocument/2006/math">
                      <m:sSub>
                        <m:sSubPr>
                          <m:ctrlPr>
                            <a:rPr lang="en-US" sz="2400" i="1" smtClean="0">
                              <a:solidFill>
                                <a:srgbClr val="000000"/>
                              </a:solidFill>
                              <a:latin typeface="Cambria Math" panose="02040503050406030204" pitchFamily="18" charset="0"/>
                            </a:rPr>
                          </m:ctrlPr>
                        </m:sSubPr>
                        <m:e>
                          <m:r>
                            <a:rPr lang="de-DE" sz="2400" b="0" i="1" smtClean="0">
                              <a:solidFill>
                                <a:srgbClr val="000000"/>
                              </a:solidFill>
                              <a:latin typeface="Cambria Math" panose="02040503050406030204" pitchFamily="18" charset="0"/>
                            </a:rPr>
                            <m:t>𝑥</m:t>
                          </m:r>
                        </m:e>
                        <m:sub>
                          <m:r>
                            <a:rPr lang="de-DE" sz="2400" b="0" i="1" smtClean="0">
                              <a:solidFill>
                                <a:srgbClr val="000000"/>
                              </a:solidFill>
                              <a:latin typeface="Cambria Math" panose="02040503050406030204" pitchFamily="18" charset="0"/>
                            </a:rPr>
                            <m:t>[1]</m:t>
                          </m:r>
                        </m:sub>
                      </m:sSub>
                      <m:r>
                        <a:rPr lang="de-DE" sz="2400" i="1">
                          <a:solidFill>
                            <a:srgbClr val="000000"/>
                          </a:solidFill>
                          <a:latin typeface="Cambria Math" panose="02040503050406030204" pitchFamily="18" charset="0"/>
                        </a:rPr>
                        <m:t>≤</m:t>
                      </m:r>
                      <m:sSub>
                        <m:sSubPr>
                          <m:ctrlPr>
                            <a:rPr lang="en-US"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rPr>
                            <m:t>𝑥</m:t>
                          </m:r>
                        </m:e>
                        <m:sub>
                          <m:r>
                            <a:rPr lang="de-DE" sz="2400" b="0" i="1" smtClean="0">
                              <a:solidFill>
                                <a:srgbClr val="000000"/>
                              </a:solidFill>
                              <a:latin typeface="Cambria Math" panose="02040503050406030204" pitchFamily="18" charset="0"/>
                            </a:rPr>
                            <m:t>[2]</m:t>
                          </m:r>
                        </m:sub>
                      </m:sSub>
                      <m:r>
                        <a:rPr lang="de-DE" sz="2400" i="1">
                          <a:solidFill>
                            <a:srgbClr val="000000"/>
                          </a:solidFill>
                          <a:latin typeface="Cambria Math" panose="02040503050406030204" pitchFamily="18" charset="0"/>
                        </a:rPr>
                        <m:t>≤</m:t>
                      </m:r>
                      <m:sSub>
                        <m:sSubPr>
                          <m:ctrlPr>
                            <a:rPr lang="en-US"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rPr>
                            <m:t>𝑥</m:t>
                          </m:r>
                        </m:e>
                        <m:sub>
                          <m:r>
                            <a:rPr lang="de-DE" sz="2400" b="0" i="1" smtClean="0">
                              <a:solidFill>
                                <a:srgbClr val="000000"/>
                              </a:solidFill>
                              <a:latin typeface="Cambria Math" panose="02040503050406030204" pitchFamily="18" charset="0"/>
                            </a:rPr>
                            <m:t>[3]</m:t>
                          </m:r>
                        </m:sub>
                      </m:sSub>
                      <m:r>
                        <a:rPr lang="de-DE" sz="2400" i="1">
                          <a:solidFill>
                            <a:srgbClr val="000000"/>
                          </a:solidFill>
                          <a:latin typeface="Cambria Math" panose="02040503050406030204" pitchFamily="18" charset="0"/>
                        </a:rPr>
                        <m:t>≤</m:t>
                      </m:r>
                      <m:r>
                        <a:rPr lang="de-DE" sz="2400" b="0" i="1" smtClean="0">
                          <a:solidFill>
                            <a:srgbClr val="000000"/>
                          </a:solidFill>
                          <a:latin typeface="Cambria Math" panose="02040503050406030204" pitchFamily="18" charset="0"/>
                        </a:rPr>
                        <m:t>…</m:t>
                      </m:r>
                      <m:sSub>
                        <m:sSubPr>
                          <m:ctrlPr>
                            <a:rPr lang="en-US"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rPr>
                            <m:t>≤</m:t>
                          </m:r>
                          <m:r>
                            <a:rPr lang="de-DE" sz="2400" i="1">
                              <a:solidFill>
                                <a:srgbClr val="000000"/>
                              </a:solidFill>
                              <a:latin typeface="Cambria Math" panose="02040503050406030204" pitchFamily="18" charset="0"/>
                            </a:rPr>
                            <m:t>𝑥</m:t>
                          </m:r>
                        </m:e>
                        <m:sub>
                          <m:r>
                            <a:rPr lang="de-DE" sz="2400" b="0" i="1" smtClean="0">
                              <a:solidFill>
                                <a:srgbClr val="000000"/>
                              </a:solidFill>
                              <a:latin typeface="Cambria Math" panose="02040503050406030204" pitchFamily="18" charset="0"/>
                            </a:rPr>
                            <m:t>[</m:t>
                          </m:r>
                          <m:r>
                            <a:rPr lang="de-DE" sz="2400" b="0" i="1" smtClean="0">
                              <a:solidFill>
                                <a:srgbClr val="000000"/>
                              </a:solidFill>
                              <a:latin typeface="Cambria Math" panose="02040503050406030204" pitchFamily="18" charset="0"/>
                            </a:rPr>
                            <m:t>𝑛</m:t>
                          </m:r>
                          <m:r>
                            <a:rPr lang="de-DE" sz="2400" b="0" i="1" smtClean="0">
                              <a:solidFill>
                                <a:srgbClr val="000000"/>
                              </a:solidFill>
                              <a:latin typeface="Cambria Math" panose="02040503050406030204" pitchFamily="18" charset="0"/>
                            </a:rPr>
                            <m:t>]</m:t>
                          </m:r>
                        </m:sub>
                      </m:sSub>
                    </m:oMath>
                  </m:oMathPara>
                </a14:m>
                <a:endParaRPr lang="de-DE" sz="2400" dirty="0">
                  <a:solidFill>
                    <a:srgbClr val="000000"/>
                  </a:solidFill>
                </a:endParaRPr>
              </a:p>
              <a:p>
                <a:pPr algn="ctr"/>
                <a:endParaRPr lang="de-DE" sz="2400" dirty="0">
                  <a:solidFill>
                    <a:srgbClr val="000000"/>
                  </a:solidFill>
                </a:endParaRPr>
              </a:p>
              <a:p>
                <a:endParaRPr lang="de-DE" sz="2000" dirty="0"/>
              </a:p>
              <a:p>
                <a:pPr/>
                <a14:m>
                  <m:oMathPara xmlns:m="http://schemas.openxmlformats.org/officeDocument/2006/math">
                    <m:oMathParaPr>
                      <m:jc m:val="centerGroup"/>
                    </m:oMathParaPr>
                    <m:oMath xmlns:m="http://schemas.openxmlformats.org/officeDocument/2006/math">
                      <m:r>
                        <a:rPr lang="de-DE" sz="2400" b="0" i="1" smtClean="0">
                          <a:solidFill>
                            <a:srgbClr val="000000"/>
                          </a:solidFill>
                          <a:latin typeface="Cambria Math" panose="02040503050406030204" pitchFamily="18" charset="0"/>
                        </a:rPr>
                        <m:t>𝑀</m:t>
                      </m:r>
                      <m:r>
                        <a:rPr lang="de-DE" sz="2400" b="0" i="1" smtClean="0">
                          <a:solidFill>
                            <a:srgbClr val="000000"/>
                          </a:solidFill>
                          <a:latin typeface="Cambria Math" panose="02040503050406030204" pitchFamily="18" charset="0"/>
                        </a:rPr>
                        <m:t>=</m:t>
                      </m:r>
                      <m:sSub>
                        <m:sSubPr>
                          <m:ctrlPr>
                            <a:rPr lang="en-US"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rPr>
                            <m:t>𝑥</m:t>
                          </m:r>
                        </m:e>
                        <m:sub>
                          <m:d>
                            <m:dPr>
                              <m:begChr m:val="["/>
                              <m:ctrlPr>
                                <a:rPr lang="de-DE" sz="2400" i="1">
                                  <a:solidFill>
                                    <a:srgbClr val="000000"/>
                                  </a:solidFill>
                                  <a:latin typeface="Cambria Math" panose="02040503050406030204" pitchFamily="18" charset="0"/>
                                </a:rPr>
                              </m:ctrlPr>
                            </m:dPr>
                            <m:e>
                              <m:r>
                                <a:rPr lang="de-DE" sz="2400" i="1">
                                  <a:solidFill>
                                    <a:srgbClr val="000000"/>
                                  </a:solidFill>
                                  <a:latin typeface="Cambria Math" panose="02040503050406030204" pitchFamily="18" charset="0"/>
                                </a:rPr>
                                <m:t>(</m:t>
                              </m:r>
                              <m:r>
                                <a:rPr lang="de-DE" sz="2400" b="0" i="1" smtClean="0">
                                  <a:solidFill>
                                    <a:srgbClr val="000000"/>
                                  </a:solidFill>
                                  <a:latin typeface="Cambria Math" panose="02040503050406030204" pitchFamily="18" charset="0"/>
                                </a:rPr>
                                <m:t>𝑛</m:t>
                              </m:r>
                              <m:r>
                                <a:rPr lang="de-DE" sz="2400" i="1">
                                  <a:solidFill>
                                    <a:srgbClr val="000000"/>
                                  </a:solidFill>
                                  <a:latin typeface="Cambria Math" panose="02040503050406030204" pitchFamily="18" charset="0"/>
                                </a:rPr>
                                <m:t>+1</m:t>
                              </m:r>
                            </m:e>
                          </m:d>
                          <m:r>
                            <a:rPr lang="de-DE" sz="2400" i="1">
                              <a:solidFill>
                                <a:srgbClr val="000000"/>
                              </a:solidFill>
                              <a:latin typeface="Cambria Math" panose="02040503050406030204" pitchFamily="18" charset="0"/>
                            </a:rPr>
                            <m:t>/2]</m:t>
                          </m:r>
                        </m:sub>
                      </m:sSub>
                      <m:r>
                        <a:rPr lang="de-DE" sz="2400" b="0" i="1" smtClean="0">
                          <a:solidFill>
                            <a:srgbClr val="000000"/>
                          </a:solidFill>
                          <a:latin typeface="Cambria Math" panose="02040503050406030204" pitchFamily="18" charset="0"/>
                        </a:rPr>
                        <m:t>                    </m:t>
                      </m:r>
                      <m:r>
                        <m:rPr>
                          <m:nor/>
                        </m:rPr>
                        <a:rPr lang="de-DE" sz="2400" b="0" i="0" smtClean="0">
                          <a:solidFill>
                            <a:srgbClr val="000000"/>
                          </a:solidFill>
                          <a:latin typeface="Cambria Math" panose="02040503050406030204" pitchFamily="18" charset="0"/>
                        </a:rPr>
                        <m:t>    </m:t>
                      </m:r>
                      <m:r>
                        <m:rPr>
                          <m:nor/>
                        </m:rPr>
                        <a:rPr lang="de-DE" sz="2400" b="0" i="0" smtClean="0">
                          <a:solidFill>
                            <a:srgbClr val="000000"/>
                          </a:solidFill>
                          <a:latin typeface="Cambria Math" panose="02040503050406030204" pitchFamily="18" charset="0"/>
                        </a:rPr>
                        <m:t>if</m:t>
                      </m:r>
                      <m:r>
                        <a:rPr lang="de-DE" sz="2400" b="0" i="1" smtClean="0">
                          <a:solidFill>
                            <a:srgbClr val="000000"/>
                          </a:solidFill>
                          <a:latin typeface="Cambria Math" panose="02040503050406030204" pitchFamily="18" charset="0"/>
                        </a:rPr>
                        <m:t> </m:t>
                      </m:r>
                      <m:r>
                        <a:rPr lang="de-DE" sz="2400" b="0" i="1" smtClean="0">
                          <a:solidFill>
                            <a:srgbClr val="000000"/>
                          </a:solidFill>
                          <a:latin typeface="Cambria Math" panose="02040503050406030204" pitchFamily="18" charset="0"/>
                        </a:rPr>
                        <m:t>𝑁</m:t>
                      </m:r>
                      <m:r>
                        <a:rPr lang="de-DE" sz="2400" b="0" i="1" smtClean="0">
                          <a:solidFill>
                            <a:srgbClr val="000000"/>
                          </a:solidFill>
                          <a:latin typeface="Cambria Math" panose="02040503050406030204" pitchFamily="18" charset="0"/>
                        </a:rPr>
                        <m:t> </m:t>
                      </m:r>
                      <m:r>
                        <m:rPr>
                          <m:nor/>
                        </m:rPr>
                        <a:rPr lang="de-DE" sz="2400" b="0" i="0" smtClean="0">
                          <a:solidFill>
                            <a:srgbClr val="000000"/>
                          </a:solidFill>
                          <a:latin typeface="Cambria Math" panose="02040503050406030204" pitchFamily="18" charset="0"/>
                        </a:rPr>
                        <m:t>is</m:t>
                      </m:r>
                      <m:r>
                        <m:rPr>
                          <m:nor/>
                        </m:rPr>
                        <a:rPr lang="de-DE" sz="2400" b="0" i="0" smtClean="0">
                          <a:solidFill>
                            <a:srgbClr val="000000"/>
                          </a:solidFill>
                          <a:latin typeface="Cambria Math" panose="02040503050406030204" pitchFamily="18" charset="0"/>
                        </a:rPr>
                        <m:t> </m:t>
                      </m:r>
                      <m:r>
                        <m:rPr>
                          <m:nor/>
                        </m:rPr>
                        <a:rPr lang="de-DE" sz="2400" b="0" i="0" smtClean="0">
                          <a:solidFill>
                            <a:srgbClr val="000000"/>
                          </a:solidFill>
                          <a:latin typeface="Cambria Math" panose="02040503050406030204" pitchFamily="18" charset="0"/>
                        </a:rPr>
                        <m:t>odd</m:t>
                      </m:r>
                    </m:oMath>
                  </m:oMathPara>
                </a14:m>
                <a:endParaRPr lang="de-DE" sz="2400" b="0" dirty="0">
                  <a:solidFill>
                    <a:srgbClr val="000000"/>
                  </a:solidFill>
                </a:endParaRPr>
              </a:p>
              <a:p>
                <a:pPr/>
                <a14:m>
                  <m:oMathPara xmlns:m="http://schemas.openxmlformats.org/officeDocument/2006/math">
                    <m:oMathParaPr>
                      <m:jc m:val="centerGroup"/>
                    </m:oMathParaPr>
                    <m:oMath xmlns:m="http://schemas.openxmlformats.org/officeDocument/2006/math">
                      <m:r>
                        <a:rPr lang="de-DE" sz="2400" b="0" i="1" smtClean="0">
                          <a:solidFill>
                            <a:srgbClr val="000000"/>
                          </a:solidFill>
                          <a:latin typeface="Cambria Math" panose="02040503050406030204" pitchFamily="18" charset="0"/>
                        </a:rPr>
                        <m:t>𝑀</m:t>
                      </m:r>
                      <m:r>
                        <a:rPr lang="de-DE" sz="2400" b="0" i="1" smtClean="0">
                          <a:solidFill>
                            <a:srgbClr val="000000"/>
                          </a:solidFill>
                          <a:latin typeface="Cambria Math" panose="02040503050406030204" pitchFamily="18" charset="0"/>
                        </a:rPr>
                        <m:t>=</m:t>
                      </m:r>
                      <m:f>
                        <m:fPr>
                          <m:ctrlPr>
                            <a:rPr lang="de-DE" sz="2400" i="1">
                              <a:solidFill>
                                <a:srgbClr val="000000"/>
                              </a:solidFill>
                              <a:latin typeface="Cambria Math" panose="02040503050406030204" pitchFamily="18" charset="0"/>
                            </a:rPr>
                          </m:ctrlPr>
                        </m:fPr>
                        <m:num>
                          <m:r>
                            <a:rPr lang="de-DE" sz="2400" i="1">
                              <a:solidFill>
                                <a:srgbClr val="000000"/>
                              </a:solidFill>
                              <a:latin typeface="Cambria Math" panose="02040503050406030204" pitchFamily="18" charset="0"/>
                            </a:rPr>
                            <m:t>1</m:t>
                          </m:r>
                        </m:num>
                        <m:den>
                          <m:r>
                            <a:rPr lang="de-DE" sz="2400" i="1">
                              <a:solidFill>
                                <a:srgbClr val="000000"/>
                              </a:solidFill>
                              <a:latin typeface="Cambria Math" panose="02040503050406030204" pitchFamily="18" charset="0"/>
                            </a:rPr>
                            <m:t>2</m:t>
                          </m:r>
                        </m:den>
                      </m:f>
                      <m:r>
                        <a:rPr lang="de-DE" sz="2400" b="0" i="1" smtClean="0">
                          <a:solidFill>
                            <a:srgbClr val="000000"/>
                          </a:solidFill>
                          <a:latin typeface="Cambria Math" panose="02040503050406030204" pitchFamily="18" charset="0"/>
                        </a:rPr>
                        <m:t>(</m:t>
                      </m:r>
                      <m:sSub>
                        <m:sSubPr>
                          <m:ctrlPr>
                            <a:rPr lang="en-US" sz="2400" i="1">
                              <a:solidFill>
                                <a:srgbClr val="000000"/>
                              </a:solidFill>
                              <a:latin typeface="Cambria Math" panose="02040503050406030204" pitchFamily="18" charset="0"/>
                            </a:rPr>
                          </m:ctrlPr>
                        </m:sSubPr>
                        <m:e>
                          <m:r>
                            <a:rPr lang="de-DE" sz="2400" b="0" i="1" smtClean="0">
                              <a:solidFill>
                                <a:srgbClr val="000000"/>
                              </a:solidFill>
                              <a:latin typeface="Cambria Math" panose="02040503050406030204" pitchFamily="18" charset="0"/>
                            </a:rPr>
                            <m:t> </m:t>
                          </m:r>
                          <m:r>
                            <a:rPr lang="de-DE" sz="2400" i="1">
                              <a:solidFill>
                                <a:srgbClr val="000000"/>
                              </a:solidFill>
                              <a:latin typeface="Cambria Math" panose="02040503050406030204" pitchFamily="18" charset="0"/>
                            </a:rPr>
                            <m:t>𝑥</m:t>
                          </m:r>
                        </m:e>
                        <m:sub>
                          <m:d>
                            <m:dPr>
                              <m:begChr m:val="["/>
                              <m:endChr m:val="]"/>
                              <m:ctrlPr>
                                <a:rPr lang="de-DE" sz="2400" b="0" i="1" smtClean="0">
                                  <a:solidFill>
                                    <a:srgbClr val="000000"/>
                                  </a:solidFill>
                                  <a:latin typeface="Cambria Math" panose="02040503050406030204" pitchFamily="18" charset="0"/>
                                </a:rPr>
                              </m:ctrlPr>
                            </m:dPr>
                            <m:e>
                              <m:r>
                                <a:rPr lang="de-DE" sz="2400" b="0" i="1" smtClean="0">
                                  <a:solidFill>
                                    <a:srgbClr val="000000"/>
                                  </a:solidFill>
                                  <a:latin typeface="Cambria Math" panose="02040503050406030204" pitchFamily="18" charset="0"/>
                                </a:rPr>
                                <m:t>𝑛</m:t>
                              </m:r>
                              <m:r>
                                <a:rPr lang="de-DE" sz="2400" b="0" i="1" smtClean="0">
                                  <a:solidFill>
                                    <a:srgbClr val="000000"/>
                                  </a:solidFill>
                                  <a:latin typeface="Cambria Math" panose="02040503050406030204" pitchFamily="18" charset="0"/>
                                </a:rPr>
                                <m:t>/2</m:t>
                              </m:r>
                            </m:e>
                          </m:d>
                        </m:sub>
                      </m:sSub>
                      <m:r>
                        <a:rPr lang="de-DE" sz="2400" b="0" i="1" smtClean="0">
                          <a:solidFill>
                            <a:srgbClr val="000000"/>
                          </a:solidFill>
                          <a:latin typeface="Cambria Math" panose="02040503050406030204" pitchFamily="18" charset="0"/>
                        </a:rPr>
                        <m:t>+</m:t>
                      </m:r>
                      <m:sSub>
                        <m:sSubPr>
                          <m:ctrlPr>
                            <a:rPr lang="en-US"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rPr>
                            <m:t> </m:t>
                          </m:r>
                          <m:r>
                            <a:rPr lang="de-DE" sz="2400" i="1">
                              <a:solidFill>
                                <a:srgbClr val="000000"/>
                              </a:solidFill>
                              <a:latin typeface="Cambria Math" panose="02040503050406030204" pitchFamily="18" charset="0"/>
                            </a:rPr>
                            <m:t>𝑥</m:t>
                          </m:r>
                        </m:e>
                        <m:sub>
                          <m:d>
                            <m:dPr>
                              <m:begChr m:val="["/>
                              <m:endChr m:val="]"/>
                              <m:ctrlPr>
                                <a:rPr lang="de-DE" sz="2400" b="0" i="1" smtClean="0">
                                  <a:solidFill>
                                    <a:srgbClr val="000000"/>
                                  </a:solidFill>
                                  <a:latin typeface="Cambria Math" panose="02040503050406030204" pitchFamily="18" charset="0"/>
                                </a:rPr>
                              </m:ctrlPr>
                            </m:dPr>
                            <m:e>
                              <m:r>
                                <a:rPr lang="de-DE" sz="2400" b="0" i="1" smtClean="0">
                                  <a:solidFill>
                                    <a:srgbClr val="000000"/>
                                  </a:solidFill>
                                  <a:latin typeface="Cambria Math" panose="02040503050406030204" pitchFamily="18" charset="0"/>
                                </a:rPr>
                                <m:t>𝑛</m:t>
                              </m:r>
                              <m:r>
                                <a:rPr lang="de-DE" sz="2400" b="0" i="1" smtClean="0">
                                  <a:solidFill>
                                    <a:srgbClr val="000000"/>
                                  </a:solidFill>
                                  <a:latin typeface="Cambria Math" panose="02040503050406030204" pitchFamily="18" charset="0"/>
                                </a:rPr>
                                <m:t>/2+1</m:t>
                              </m:r>
                            </m:e>
                          </m:d>
                        </m:sub>
                      </m:sSub>
                      <m:r>
                        <a:rPr lang="de-DE" sz="2400" b="0" i="1" smtClean="0">
                          <a:solidFill>
                            <a:srgbClr val="000000"/>
                          </a:solidFill>
                          <a:latin typeface="Cambria Math" panose="02040503050406030204" pitchFamily="18" charset="0"/>
                        </a:rPr>
                        <m:t>)</m:t>
                      </m:r>
                      <m:r>
                        <m:rPr>
                          <m:nor/>
                        </m:rPr>
                        <a:rPr lang="de-DE" sz="2400" b="0" i="0" smtClean="0">
                          <a:solidFill>
                            <a:srgbClr val="000000"/>
                          </a:solidFill>
                          <a:latin typeface="Cambria Math" panose="02040503050406030204" pitchFamily="18" charset="0"/>
                        </a:rPr>
                        <m:t>      </m:t>
                      </m:r>
                      <m:r>
                        <m:rPr>
                          <m:nor/>
                        </m:rPr>
                        <a:rPr lang="de-DE" sz="2400" b="0" i="0" smtClean="0">
                          <a:solidFill>
                            <a:srgbClr val="000000"/>
                          </a:solidFill>
                          <a:latin typeface="Cambria Math" panose="02040503050406030204" pitchFamily="18" charset="0"/>
                        </a:rPr>
                        <m:t>if</m:t>
                      </m:r>
                      <m:r>
                        <a:rPr lang="de-DE" sz="2400" b="0" i="1" smtClean="0">
                          <a:solidFill>
                            <a:srgbClr val="000000"/>
                          </a:solidFill>
                          <a:latin typeface="Cambria Math" panose="02040503050406030204" pitchFamily="18" charset="0"/>
                        </a:rPr>
                        <m:t> </m:t>
                      </m:r>
                      <m:r>
                        <a:rPr lang="de-DE" sz="2400" b="0" i="1" smtClean="0">
                          <a:solidFill>
                            <a:srgbClr val="000000"/>
                          </a:solidFill>
                          <a:latin typeface="Cambria Math" panose="02040503050406030204" pitchFamily="18" charset="0"/>
                        </a:rPr>
                        <m:t>𝑁</m:t>
                      </m:r>
                      <m:r>
                        <a:rPr lang="de-DE" sz="2400" b="0" i="1" smtClean="0">
                          <a:solidFill>
                            <a:srgbClr val="000000"/>
                          </a:solidFill>
                          <a:latin typeface="Cambria Math" panose="02040503050406030204" pitchFamily="18" charset="0"/>
                        </a:rPr>
                        <m:t> </m:t>
                      </m:r>
                      <m:r>
                        <m:rPr>
                          <m:nor/>
                        </m:rPr>
                        <a:rPr lang="de-DE" sz="2400" b="0" i="0" smtClean="0">
                          <a:solidFill>
                            <a:srgbClr val="000000"/>
                          </a:solidFill>
                          <a:latin typeface="Cambria Math" panose="02040503050406030204" pitchFamily="18" charset="0"/>
                        </a:rPr>
                        <m:t>is</m:t>
                      </m:r>
                      <m:r>
                        <m:rPr>
                          <m:nor/>
                        </m:rPr>
                        <a:rPr lang="de-DE" sz="2400" b="0" i="0" smtClean="0">
                          <a:solidFill>
                            <a:srgbClr val="000000"/>
                          </a:solidFill>
                          <a:latin typeface="Cambria Math" panose="02040503050406030204" pitchFamily="18" charset="0"/>
                        </a:rPr>
                        <m:t> </m:t>
                      </m:r>
                      <m:r>
                        <m:rPr>
                          <m:nor/>
                        </m:rPr>
                        <a:rPr lang="de-DE" sz="2400" b="0" i="0" smtClean="0">
                          <a:solidFill>
                            <a:srgbClr val="000000"/>
                          </a:solidFill>
                          <a:latin typeface="Cambria Math" panose="02040503050406030204" pitchFamily="18" charset="0"/>
                        </a:rPr>
                        <m:t>even</m:t>
                      </m:r>
                    </m:oMath>
                  </m:oMathPara>
                </a14:m>
                <a:endParaRPr lang="de-DE" sz="2400" dirty="0"/>
              </a:p>
              <a:p>
                <a:endParaRPr lang="de-DE" sz="2400" dirty="0"/>
              </a:p>
            </p:txBody>
          </p:sp>
        </mc:Choice>
        <mc:Fallback xmlns="">
          <p:sp>
            <p:nvSpPr>
              <p:cNvPr id="6" name="Textfeld 5"/>
              <p:cNvSpPr txBox="1">
                <a:spLocks noRot="1" noChangeAspect="1" noMove="1" noResize="1" noEditPoints="1" noAdjustHandles="1" noChangeArrowheads="1" noChangeShapeType="1" noTextEdit="1"/>
              </p:cNvSpPr>
              <p:nvPr/>
            </p:nvSpPr>
            <p:spPr>
              <a:xfrm>
                <a:off x="224175" y="116632"/>
                <a:ext cx="11389756" cy="6552728"/>
              </a:xfrm>
              <a:prstGeom prst="rect">
                <a:avLst/>
              </a:prstGeom>
              <a:blipFill>
                <a:blip r:embed="rId2"/>
                <a:stretch>
                  <a:fillRect l="-857" t="-744"/>
                </a:stretch>
              </a:blipFill>
            </p:spPr>
            <p:txBody>
              <a:bodyPr/>
              <a:lstStyle/>
              <a:p>
                <a:r>
                  <a:rPr lang="de-DE">
                    <a:noFill/>
                  </a:rPr>
                  <a:t> </a:t>
                </a:r>
              </a:p>
            </p:txBody>
          </p:sp>
        </mc:Fallback>
      </mc:AlternateContent>
      <p:sp>
        <p:nvSpPr>
          <p:cNvPr id="2" name="Rechteck 1">
            <a:extLst>
              <a:ext uri="{FF2B5EF4-FFF2-40B4-BE49-F238E27FC236}">
                <a16:creationId xmlns:a16="http://schemas.microsoft.com/office/drawing/2014/main" id="{741D331B-319D-3BE4-5CD1-BD165750C6B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844079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feld 1"/>
              <p:cNvSpPr txBox="1"/>
              <p:nvPr/>
            </p:nvSpPr>
            <p:spPr>
              <a:xfrm>
                <a:off x="1631504" y="764704"/>
                <a:ext cx="8856984" cy="5976664"/>
              </a:xfrm>
              <a:prstGeom prst="rect">
                <a:avLst/>
              </a:prstGeom>
              <a:noFill/>
            </p:spPr>
            <p:txBody>
              <a:bodyPr wrap="square" rtlCol="0">
                <a:noAutofit/>
              </a:bodyPr>
              <a:lstStyle/>
              <a:p>
                <a:endParaRPr lang="de-DE" sz="2400" dirty="0"/>
              </a:p>
              <a:p>
                <a:pPr/>
                <a14:m>
                  <m:oMathPara xmlns:m="http://schemas.openxmlformats.org/officeDocument/2006/math">
                    <m:oMathParaPr>
                      <m:jc m:val="centerGroup"/>
                    </m:oMathParaPr>
                    <m:oMath xmlns:m="http://schemas.openxmlformats.org/officeDocument/2006/math">
                      <m:acc>
                        <m:accPr>
                          <m:chr m:val="̅"/>
                          <m:ctrlPr>
                            <a:rPr lang="de-DE" sz="2400" i="1">
                              <a:latin typeface="Cambria Math" panose="02040503050406030204" pitchFamily="18" charset="0"/>
                            </a:rPr>
                          </m:ctrlPr>
                        </m:accPr>
                        <m:e>
                          <m:r>
                            <a:rPr lang="de-DE" sz="2400" i="1">
                              <a:latin typeface="Cambria Math" panose="02040503050406030204" pitchFamily="18" charset="0"/>
                            </a:rPr>
                            <m:t>𝑥</m:t>
                          </m:r>
                        </m:e>
                      </m:acc>
                      <m:r>
                        <a:rPr lang="de-DE" sz="2400" i="1">
                          <a:latin typeface="Cambria Math"/>
                        </a:rPr>
                        <m:t>=</m:t>
                      </m:r>
                      <m:f>
                        <m:fPr>
                          <m:ctrlPr>
                            <a:rPr lang="de-DE" sz="2400" i="1">
                              <a:latin typeface="Cambria Math" panose="02040503050406030204" pitchFamily="18" charset="0"/>
                            </a:rPr>
                          </m:ctrlPr>
                        </m:fPr>
                        <m:num>
                          <m:r>
                            <a:rPr lang="de-DE" sz="2400" i="1">
                              <a:latin typeface="Cambria Math"/>
                            </a:rPr>
                            <m:t>𝑥</m:t>
                          </m:r>
                          <m:r>
                            <a:rPr lang="de-DE" sz="2400" i="1" baseline="-25000">
                              <a:latin typeface="Cambria Math"/>
                            </a:rPr>
                            <m:t>1</m:t>
                          </m:r>
                          <m:r>
                            <a:rPr lang="de-DE" sz="2400" i="1">
                              <a:latin typeface="Cambria Math"/>
                            </a:rPr>
                            <m:t>+</m:t>
                          </m:r>
                          <m:r>
                            <a:rPr lang="de-DE" sz="2400" i="1">
                              <a:latin typeface="Cambria Math"/>
                            </a:rPr>
                            <m:t>𝑥</m:t>
                          </m:r>
                          <m:r>
                            <a:rPr lang="de-DE" sz="2400" i="1" baseline="-25000">
                              <a:latin typeface="Cambria Math"/>
                            </a:rPr>
                            <m:t>2</m:t>
                          </m:r>
                          <m:r>
                            <a:rPr lang="de-DE" sz="2400" i="1">
                              <a:latin typeface="Cambria Math"/>
                            </a:rPr>
                            <m:t>+…+</m:t>
                          </m:r>
                          <m:sSub>
                            <m:sSubPr>
                              <m:ctrlPr>
                                <a:rPr lang="de-DE" sz="2400" i="1">
                                  <a:latin typeface="Cambria Math" panose="02040503050406030204" pitchFamily="18" charset="0"/>
                                </a:rPr>
                              </m:ctrlPr>
                            </m:sSubPr>
                            <m:e>
                              <m:r>
                                <a:rPr lang="de-DE" sz="2400" i="1">
                                  <a:latin typeface="Cambria Math" panose="02040503050406030204" pitchFamily="18" charset="0"/>
                                </a:rPr>
                                <m:t>𝑥</m:t>
                              </m:r>
                            </m:e>
                            <m:sub>
                              <m:r>
                                <a:rPr lang="de-DE" sz="2400" b="0" i="1" smtClean="0">
                                  <a:latin typeface="Cambria Math" panose="02040503050406030204" pitchFamily="18" charset="0"/>
                                </a:rPr>
                                <m:t>𝑛</m:t>
                              </m:r>
                            </m:sub>
                          </m:sSub>
                        </m:num>
                        <m:den>
                          <m:r>
                            <a:rPr lang="de-DE" sz="2400" i="1">
                              <a:latin typeface="Cambria Math" panose="02040503050406030204" pitchFamily="18" charset="0"/>
                            </a:rPr>
                            <m:t>𝑛</m:t>
                          </m:r>
                        </m:den>
                      </m:f>
                      <m:r>
                        <a:rPr lang="de-DE" sz="2400" i="1">
                          <a:latin typeface="Cambria Math"/>
                        </a:rPr>
                        <m:t>=</m:t>
                      </m:r>
                      <m:f>
                        <m:fPr>
                          <m:ctrlPr>
                            <a:rPr lang="de-DE" sz="2400" i="1">
                              <a:latin typeface="Cambria Math" panose="02040503050406030204" pitchFamily="18" charset="0"/>
                            </a:rPr>
                          </m:ctrlPr>
                        </m:fPr>
                        <m:num>
                          <m:r>
                            <a:rPr lang="de-DE" sz="2400" i="1">
                              <a:latin typeface="Cambria Math" panose="02040503050406030204" pitchFamily="18" charset="0"/>
                            </a:rPr>
                            <m:t>1</m:t>
                          </m:r>
                        </m:num>
                        <m:den>
                          <m:r>
                            <a:rPr lang="de-DE" sz="2400" i="1">
                              <a:latin typeface="Cambria Math" panose="02040503050406030204" pitchFamily="18" charset="0"/>
                            </a:rPr>
                            <m:t>𝑛</m:t>
                          </m:r>
                        </m:den>
                      </m:f>
                      <m:nary>
                        <m:naryPr>
                          <m:chr m:val="∑"/>
                          <m:ctrlPr>
                            <a:rPr lang="de-DE" sz="2400" i="1">
                              <a:latin typeface="Cambria Math" panose="02040503050406030204" pitchFamily="18" charset="0"/>
                            </a:rPr>
                          </m:ctrlPr>
                        </m:naryPr>
                        <m:sub>
                          <m:r>
                            <m:rPr>
                              <m:brk m:alnAt="23"/>
                            </m:rPr>
                            <a:rPr lang="de-DE" sz="2400" i="1">
                              <a:latin typeface="Cambria Math"/>
                            </a:rPr>
                            <m:t>𝑖</m:t>
                          </m:r>
                          <m:r>
                            <a:rPr lang="de-DE" sz="2400" i="1">
                              <a:latin typeface="Cambria Math"/>
                            </a:rPr>
                            <m:t>=1</m:t>
                          </m:r>
                        </m:sub>
                        <m:sup>
                          <m:r>
                            <a:rPr lang="de-DE" sz="2400" i="1">
                              <a:latin typeface="Cambria Math" panose="02040503050406030204" pitchFamily="18" charset="0"/>
                            </a:rPr>
                            <m:t>𝑛</m:t>
                          </m:r>
                        </m:sup>
                        <m:e>
                          <m:r>
                            <a:rPr lang="de-DE" sz="2400" i="1">
                              <a:latin typeface="Cambria Math"/>
                            </a:rPr>
                            <m:t>𝑥</m:t>
                          </m:r>
                          <m:r>
                            <a:rPr lang="de-DE" sz="2400" i="1" baseline="-25000">
                              <a:latin typeface="Cambria Math"/>
                            </a:rPr>
                            <m:t>𝑖</m:t>
                          </m:r>
                        </m:e>
                      </m:nary>
                    </m:oMath>
                  </m:oMathPara>
                </a14:m>
                <a:endParaRPr lang="de-DE" sz="2400" dirty="0"/>
              </a:p>
              <a:p>
                <a:endParaRPr lang="de-DE" sz="2400" dirty="0"/>
              </a:p>
              <a:p>
                <a:pPr algn="ctr"/>
                <a:r>
                  <a:rPr lang="de-DE" sz="2400" b="1" u="sng" dirty="0"/>
                  <a:t>Properties </a:t>
                </a:r>
                <a:r>
                  <a:rPr lang="de-DE" sz="2400" b="1" u="sng" dirty="0" err="1"/>
                  <a:t>of</a:t>
                </a:r>
                <a:r>
                  <a:rPr lang="de-DE" sz="2400" b="1" u="sng" dirty="0"/>
                  <a:t> </a:t>
                </a:r>
                <a:r>
                  <a:rPr lang="de-DE" sz="2400" b="1" u="sng" dirty="0" err="1"/>
                  <a:t>the</a:t>
                </a:r>
                <a:r>
                  <a:rPr lang="de-DE" sz="2400" b="1" u="sng" dirty="0"/>
                  <a:t> </a:t>
                </a:r>
                <a:r>
                  <a:rPr lang="de-DE" sz="2400" b="1" u="sng" dirty="0" err="1"/>
                  <a:t>arithemtic</a:t>
                </a:r>
                <a:r>
                  <a:rPr lang="de-DE" sz="2400" b="1" u="sng" dirty="0"/>
                  <a:t> </a:t>
                </a:r>
                <a:r>
                  <a:rPr lang="de-DE" sz="2400" b="1" u="sng" dirty="0" err="1"/>
                  <a:t>mean</a:t>
                </a:r>
                <a:endParaRPr lang="de-DE" sz="2400" b="1" u="sng" dirty="0"/>
              </a:p>
              <a:p>
                <a:endParaRPr lang="de-DE" sz="2400" dirty="0"/>
              </a:p>
              <a:p>
                <a:r>
                  <a:rPr lang="de-DE" sz="2400" dirty="0"/>
                  <a:t>1.	Center </a:t>
                </a:r>
                <a:r>
                  <a:rPr lang="de-DE" sz="2400" dirty="0" err="1"/>
                  <a:t>of</a:t>
                </a:r>
                <a:r>
                  <a:rPr lang="de-DE" sz="2400" dirty="0"/>
                  <a:t> </a:t>
                </a:r>
                <a:r>
                  <a:rPr lang="de-DE" sz="2400" dirty="0" err="1"/>
                  <a:t>gravity</a:t>
                </a:r>
                <a:r>
                  <a:rPr lang="de-DE" sz="2400" dirty="0"/>
                  <a:t>:	</a:t>
                </a:r>
                <a14:m>
                  <m:oMath xmlns:m="http://schemas.openxmlformats.org/officeDocument/2006/math">
                    <m:nary>
                      <m:naryPr>
                        <m:chr m:val="∑"/>
                        <m:ctrlPr>
                          <a:rPr lang="de-DE" sz="2400" i="1" smtClean="0">
                            <a:latin typeface="Cambria Math" panose="02040503050406030204" pitchFamily="18" charset="0"/>
                          </a:rPr>
                        </m:ctrlPr>
                      </m:naryPr>
                      <m:sub>
                        <m:r>
                          <m:rPr>
                            <m:brk m:alnAt="23"/>
                          </m:rPr>
                          <a:rPr lang="de-DE" sz="2400" i="1">
                            <a:latin typeface="Cambria Math"/>
                          </a:rPr>
                          <m:t>𝑖</m:t>
                        </m:r>
                        <m:r>
                          <a:rPr lang="de-DE" sz="2400" i="1">
                            <a:latin typeface="Cambria Math"/>
                          </a:rPr>
                          <m:t>=1</m:t>
                        </m:r>
                      </m:sub>
                      <m:sup>
                        <m:r>
                          <a:rPr lang="de-DE" sz="2400" i="1">
                            <a:latin typeface="Cambria Math" panose="02040503050406030204" pitchFamily="18" charset="0"/>
                          </a:rPr>
                          <m:t>𝑛</m:t>
                        </m:r>
                      </m:sup>
                      <m:e>
                        <m:d>
                          <m:dPr>
                            <m:ctrlPr>
                              <a:rPr lang="de-DE" sz="2400" b="0" i="1" smtClean="0">
                                <a:latin typeface="Cambria Math" panose="02040503050406030204" pitchFamily="18" charset="0"/>
                              </a:rPr>
                            </m:ctrlPr>
                          </m:dPr>
                          <m:e>
                            <m:sSub>
                              <m:sSubPr>
                                <m:ctrlPr>
                                  <a:rPr lang="de-DE" sz="2400" i="1">
                                    <a:latin typeface="Cambria Math" panose="02040503050406030204" pitchFamily="18" charset="0"/>
                                  </a:rPr>
                                </m:ctrlPr>
                              </m:sSubPr>
                              <m:e>
                                <m:r>
                                  <a:rPr lang="de-DE" sz="2400" i="1">
                                    <a:latin typeface="Cambria Math" panose="02040503050406030204" pitchFamily="18" charset="0"/>
                                  </a:rPr>
                                  <m:t>𝑥</m:t>
                                </m:r>
                              </m:e>
                              <m:sub>
                                <m:r>
                                  <a:rPr lang="de-DE" sz="2400" i="1">
                                    <a:latin typeface="Cambria Math" panose="02040503050406030204" pitchFamily="18" charset="0"/>
                                  </a:rPr>
                                  <m:t>𝑖</m:t>
                                </m:r>
                              </m:sub>
                            </m:sSub>
                            <m:r>
                              <a:rPr lang="de-DE" sz="2400" b="0" i="1" smtClean="0">
                                <a:latin typeface="Cambria Math" panose="02040503050406030204" pitchFamily="18" charset="0"/>
                              </a:rPr>
                              <m:t>−</m:t>
                            </m:r>
                            <m:acc>
                              <m:accPr>
                                <m:chr m:val="̅"/>
                                <m:ctrlPr>
                                  <a:rPr lang="de-DE" sz="2400" i="1">
                                    <a:latin typeface="Cambria Math" panose="02040503050406030204" pitchFamily="18" charset="0"/>
                                  </a:rPr>
                                </m:ctrlPr>
                              </m:accPr>
                              <m:e>
                                <m:r>
                                  <a:rPr lang="de-DE" sz="2400" i="1">
                                    <a:latin typeface="Cambria Math" panose="02040503050406030204" pitchFamily="18" charset="0"/>
                                  </a:rPr>
                                  <m:t>𝑥</m:t>
                                </m:r>
                              </m:e>
                            </m:acc>
                          </m:e>
                        </m:d>
                        <m:r>
                          <a:rPr lang="de-DE" sz="2400" b="0" i="1" smtClean="0">
                            <a:latin typeface="Cambria Math" panose="02040503050406030204" pitchFamily="18" charset="0"/>
                          </a:rPr>
                          <m:t>=0</m:t>
                        </m:r>
                      </m:e>
                    </m:nary>
                  </m:oMath>
                </a14:m>
                <a:endParaRPr lang="de-DE" sz="2400" baseline="-25000" dirty="0"/>
              </a:p>
              <a:p>
                <a:endParaRPr lang="de-DE" sz="2400" dirty="0"/>
              </a:p>
              <a:p>
                <a:r>
                  <a:rPr lang="de-DE" sz="2400" dirty="0"/>
                  <a:t>2.	</a:t>
                </a:r>
                <a:r>
                  <a:rPr lang="de-DE" sz="2400" dirty="0" err="1"/>
                  <a:t>Invariance</a:t>
                </a:r>
                <a:r>
                  <a:rPr lang="de-DE" sz="2400" dirty="0"/>
                  <a:t> </a:t>
                </a:r>
                <a:r>
                  <a:rPr lang="de-DE" sz="2400" dirty="0" err="1"/>
                  <a:t>under</a:t>
                </a:r>
                <a:r>
                  <a:rPr lang="de-DE" sz="2400" dirty="0"/>
                  <a:t> linear </a:t>
                </a:r>
                <a:r>
                  <a:rPr lang="de-DE" sz="2400" dirty="0" err="1"/>
                  <a:t>transformation</a:t>
                </a:r>
                <a:r>
                  <a:rPr lang="de-DE" sz="2400" dirty="0"/>
                  <a:t>:</a:t>
                </a:r>
              </a:p>
              <a:p>
                <a:endParaRPr lang="de-DE" sz="2400" dirty="0"/>
              </a:p>
              <a:p>
                <a:pPr/>
                <a14:m>
                  <m:oMathPara xmlns:m="http://schemas.openxmlformats.org/officeDocument/2006/math">
                    <m:oMathParaPr>
                      <m:jc m:val="centerGroup"/>
                    </m:oMathParaPr>
                    <m:oMath xmlns:m="http://schemas.openxmlformats.org/officeDocument/2006/math">
                      <m:sSubSup>
                        <m:sSubSupPr>
                          <m:ctrlPr>
                            <a:rPr lang="de-DE" sz="2400" i="1" smtClean="0">
                              <a:latin typeface="Cambria Math" panose="02040503050406030204" pitchFamily="18" charset="0"/>
                            </a:rPr>
                          </m:ctrlPr>
                        </m:sSubSupPr>
                        <m:e>
                          <m:r>
                            <a:rPr lang="de-DE" sz="2400" b="0" i="1" smtClean="0">
                              <a:latin typeface="Cambria Math" panose="02040503050406030204" pitchFamily="18" charset="0"/>
                            </a:rPr>
                            <m:t>𝑥</m:t>
                          </m:r>
                        </m:e>
                        <m:sub>
                          <m:r>
                            <a:rPr lang="de-DE" sz="2400" b="0" i="1" smtClean="0">
                              <a:latin typeface="Cambria Math" panose="02040503050406030204" pitchFamily="18" charset="0"/>
                            </a:rPr>
                            <m:t>𝑖</m:t>
                          </m:r>
                        </m:sub>
                        <m:sup>
                          <m:r>
                            <a:rPr lang="de-DE" sz="2400" b="0" i="1" smtClean="0">
                              <a:latin typeface="Cambria Math" panose="02040503050406030204" pitchFamily="18" charset="0"/>
                            </a:rPr>
                            <m:t>′</m:t>
                          </m:r>
                        </m:sup>
                      </m:sSubSup>
                      <m:r>
                        <a:rPr lang="de-DE" sz="2400" b="0" i="1" smtClean="0">
                          <a:latin typeface="Cambria Math" panose="02040503050406030204" pitchFamily="18" charset="0"/>
                        </a:rPr>
                        <m:t>=</m:t>
                      </m:r>
                      <m:r>
                        <a:rPr lang="de-DE" sz="2400" b="0" i="1" smtClean="0">
                          <a:latin typeface="Cambria Math" panose="02040503050406030204" pitchFamily="18" charset="0"/>
                        </a:rPr>
                        <m:t>𝑎</m:t>
                      </m:r>
                      <m:sSub>
                        <m:sSubPr>
                          <m:ctrlPr>
                            <a:rPr lang="de-DE" sz="2400" b="0" i="1" smtClean="0">
                              <a:latin typeface="Cambria Math" panose="02040503050406030204" pitchFamily="18" charset="0"/>
                            </a:rPr>
                          </m:ctrlPr>
                        </m:sSubPr>
                        <m:e>
                          <m:r>
                            <a:rPr lang="de-DE" sz="2400" b="0" i="1" smtClean="0">
                              <a:latin typeface="Cambria Math" panose="02040503050406030204" pitchFamily="18" charset="0"/>
                            </a:rPr>
                            <m:t>𝑥</m:t>
                          </m:r>
                        </m:e>
                        <m:sub>
                          <m:r>
                            <a:rPr lang="de-DE" sz="2400" b="0" i="1" smtClean="0">
                              <a:latin typeface="Cambria Math" panose="02040503050406030204" pitchFamily="18" charset="0"/>
                            </a:rPr>
                            <m:t>𝑖</m:t>
                          </m:r>
                        </m:sub>
                      </m:sSub>
                      <m:r>
                        <a:rPr lang="de-DE" sz="2400" b="0" i="1" smtClean="0">
                          <a:latin typeface="Cambria Math" panose="02040503050406030204" pitchFamily="18" charset="0"/>
                        </a:rPr>
                        <m:t>+</m:t>
                      </m:r>
                      <m:r>
                        <a:rPr lang="de-DE" sz="2400" b="0" i="1" smtClean="0">
                          <a:latin typeface="Cambria Math" panose="02040503050406030204" pitchFamily="18" charset="0"/>
                        </a:rPr>
                        <m:t>𝑏</m:t>
                      </m:r>
                      <m:r>
                        <a:rPr lang="de-DE" sz="2400" b="0" i="1" smtClean="0">
                          <a:latin typeface="Cambria Math" panose="02040503050406030204" pitchFamily="18" charset="0"/>
                        </a:rPr>
                        <m:t>→</m:t>
                      </m:r>
                      <m:sSubSup>
                        <m:sSubSupPr>
                          <m:ctrlPr>
                            <a:rPr lang="de-DE" sz="2400" i="1">
                              <a:latin typeface="Cambria Math" panose="02040503050406030204" pitchFamily="18" charset="0"/>
                            </a:rPr>
                          </m:ctrlPr>
                        </m:sSubSupPr>
                        <m:e>
                          <m:acc>
                            <m:accPr>
                              <m:chr m:val="̅"/>
                              <m:ctrlPr>
                                <a:rPr lang="de-DE" sz="2400" i="1">
                                  <a:latin typeface="Cambria Math" panose="02040503050406030204" pitchFamily="18" charset="0"/>
                                </a:rPr>
                              </m:ctrlPr>
                            </m:accPr>
                            <m:e>
                              <m:r>
                                <a:rPr lang="de-DE" sz="2400" i="1">
                                  <a:latin typeface="Cambria Math" panose="02040503050406030204" pitchFamily="18" charset="0"/>
                                </a:rPr>
                                <m:t>𝑥</m:t>
                              </m:r>
                            </m:e>
                          </m:acc>
                        </m:e>
                        <m:sub>
                          <m:r>
                            <a:rPr lang="de-DE" sz="2400" i="1">
                              <a:latin typeface="Cambria Math" panose="02040503050406030204" pitchFamily="18" charset="0"/>
                            </a:rPr>
                            <m:t>𝑖</m:t>
                          </m:r>
                        </m:sub>
                        <m:sup>
                          <m:r>
                            <a:rPr lang="de-DE" sz="2400" i="1">
                              <a:latin typeface="Cambria Math" panose="02040503050406030204" pitchFamily="18" charset="0"/>
                            </a:rPr>
                            <m:t>′</m:t>
                          </m:r>
                        </m:sup>
                      </m:sSubSup>
                      <m:r>
                        <a:rPr lang="de-DE" sz="2400" i="1">
                          <a:latin typeface="Cambria Math" panose="02040503050406030204" pitchFamily="18" charset="0"/>
                        </a:rPr>
                        <m:t>=</m:t>
                      </m:r>
                      <m:r>
                        <a:rPr lang="de-DE" sz="2400" i="1">
                          <a:latin typeface="Cambria Math" panose="02040503050406030204" pitchFamily="18" charset="0"/>
                        </a:rPr>
                        <m:t>𝑎</m:t>
                      </m:r>
                      <m:acc>
                        <m:accPr>
                          <m:chr m:val="̅"/>
                          <m:ctrlPr>
                            <a:rPr lang="de-DE" sz="2400" i="1">
                              <a:latin typeface="Cambria Math" panose="02040503050406030204" pitchFamily="18" charset="0"/>
                            </a:rPr>
                          </m:ctrlPr>
                        </m:accPr>
                        <m:e>
                          <m:r>
                            <a:rPr lang="de-DE" sz="2400" i="1">
                              <a:latin typeface="Cambria Math" panose="02040503050406030204" pitchFamily="18" charset="0"/>
                            </a:rPr>
                            <m:t>𝑥</m:t>
                          </m:r>
                        </m:e>
                      </m:acc>
                      <m:r>
                        <a:rPr lang="de-DE" sz="2400" i="1">
                          <a:latin typeface="Cambria Math" panose="02040503050406030204" pitchFamily="18" charset="0"/>
                        </a:rPr>
                        <m:t>+</m:t>
                      </m:r>
                      <m:r>
                        <a:rPr lang="de-DE" sz="2400" i="1">
                          <a:latin typeface="Cambria Math" panose="02040503050406030204" pitchFamily="18" charset="0"/>
                        </a:rPr>
                        <m:t>𝑏</m:t>
                      </m:r>
                    </m:oMath>
                  </m:oMathPara>
                </a14:m>
                <a:endParaRPr lang="de-DE" sz="2400" dirty="0"/>
              </a:p>
              <a:p>
                <a:endParaRPr lang="de-DE" sz="2400" dirty="0"/>
              </a:p>
              <a:p>
                <a:r>
                  <a:rPr lang="de-DE" sz="2400" dirty="0"/>
                  <a:t>3.	Minimum </a:t>
                </a:r>
                <a:r>
                  <a:rPr lang="de-DE" sz="2400" dirty="0" err="1"/>
                  <a:t>of</a:t>
                </a:r>
                <a:r>
                  <a:rPr lang="de-DE" sz="2400" dirty="0"/>
                  <a:t> </a:t>
                </a:r>
                <a:r>
                  <a:rPr lang="de-DE" sz="2400" err="1"/>
                  <a:t>quadratic</a:t>
                </a:r>
                <a:r>
                  <a:rPr lang="de-DE" sz="2400"/>
                  <a:t> deviation (for all </a:t>
                </a:r>
                <a:r>
                  <a:rPr lang="de-DE" sz="2400" i="1"/>
                  <a:t>m</a:t>
                </a:r>
                <a:r>
                  <a:rPr lang="de-DE" sz="2400"/>
                  <a:t>):</a:t>
                </a:r>
                <a:endParaRPr lang="de-DE" sz="2400" dirty="0"/>
              </a:p>
              <a:p>
                <a:r>
                  <a:rPr lang="de-DE" sz="2400" dirty="0"/>
                  <a:t>		</a:t>
                </a:r>
              </a:p>
              <a:p>
                <a:r>
                  <a:rPr lang="de-DE" sz="2400" dirty="0"/>
                  <a:t>		          </a:t>
                </a:r>
                <a14:m>
                  <m:oMath xmlns:m="http://schemas.openxmlformats.org/officeDocument/2006/math">
                    <m:nary>
                      <m:naryPr>
                        <m:chr m:val="∑"/>
                        <m:ctrlPr>
                          <a:rPr lang="de-DE" sz="2400" i="1" smtClean="0">
                            <a:latin typeface="Cambria Math" panose="02040503050406030204" pitchFamily="18" charset="0"/>
                          </a:rPr>
                        </m:ctrlPr>
                      </m:naryPr>
                      <m:sub>
                        <m:r>
                          <m:rPr>
                            <m:brk m:alnAt="23"/>
                          </m:rPr>
                          <a:rPr lang="de-DE" sz="2400" i="1">
                            <a:latin typeface="Cambria Math"/>
                          </a:rPr>
                          <m:t>𝑖</m:t>
                        </m:r>
                        <m:r>
                          <a:rPr lang="de-DE" sz="2400" i="1">
                            <a:latin typeface="Cambria Math"/>
                          </a:rPr>
                          <m:t>=1</m:t>
                        </m:r>
                      </m:sub>
                      <m:sup>
                        <m:r>
                          <a:rPr lang="de-DE" sz="2400" i="1">
                            <a:latin typeface="Cambria Math" panose="02040503050406030204" pitchFamily="18" charset="0"/>
                          </a:rPr>
                          <m:t>𝑛</m:t>
                        </m:r>
                      </m:sup>
                      <m:e>
                        <m:sSup>
                          <m:sSupPr>
                            <m:ctrlPr>
                              <a:rPr lang="de-DE" sz="2400" i="1" smtClean="0">
                                <a:latin typeface="Cambria Math" panose="02040503050406030204" pitchFamily="18" charset="0"/>
                              </a:rPr>
                            </m:ctrlPr>
                          </m:sSupPr>
                          <m:e>
                            <m:r>
                              <a:rPr lang="de-DE" sz="2400" b="0" i="1" smtClean="0">
                                <a:latin typeface="Cambria Math" panose="02040503050406030204" pitchFamily="18" charset="0"/>
                              </a:rPr>
                              <m:t>(</m:t>
                            </m:r>
                            <m:sSub>
                              <m:sSubPr>
                                <m:ctrlPr>
                                  <a:rPr lang="de-DE" sz="2400" i="1">
                                    <a:latin typeface="Cambria Math" panose="02040503050406030204" pitchFamily="18" charset="0"/>
                                  </a:rPr>
                                </m:ctrlPr>
                              </m:sSubPr>
                              <m:e>
                                <m:r>
                                  <a:rPr lang="de-DE" sz="2400" i="1">
                                    <a:latin typeface="Cambria Math" panose="02040503050406030204" pitchFamily="18" charset="0"/>
                                  </a:rPr>
                                  <m:t>𝑥</m:t>
                                </m:r>
                              </m:e>
                              <m:sub>
                                <m:r>
                                  <a:rPr lang="de-DE" sz="2400" i="1">
                                    <a:latin typeface="Cambria Math" panose="02040503050406030204" pitchFamily="18" charset="0"/>
                                  </a:rPr>
                                  <m:t>𝑖</m:t>
                                </m:r>
                              </m:sub>
                            </m:sSub>
                            <m:r>
                              <a:rPr lang="de-DE" sz="2400" i="1">
                                <a:latin typeface="Cambria Math" panose="02040503050406030204" pitchFamily="18" charset="0"/>
                              </a:rPr>
                              <m:t>−</m:t>
                            </m:r>
                            <m:acc>
                              <m:accPr>
                                <m:chr m:val="̅"/>
                                <m:ctrlPr>
                                  <a:rPr lang="de-DE" sz="2400" i="1">
                                    <a:latin typeface="Cambria Math" panose="02040503050406030204" pitchFamily="18" charset="0"/>
                                  </a:rPr>
                                </m:ctrlPr>
                              </m:accPr>
                              <m:e>
                                <m:r>
                                  <a:rPr lang="de-DE" sz="2400" i="1">
                                    <a:latin typeface="Cambria Math" panose="02040503050406030204" pitchFamily="18" charset="0"/>
                                  </a:rPr>
                                  <m:t>𝑥</m:t>
                                </m:r>
                              </m:e>
                            </m:acc>
                            <m:r>
                              <a:rPr lang="de-DE" sz="2400" b="0" i="1" smtClean="0">
                                <a:latin typeface="Cambria Math" panose="02040503050406030204" pitchFamily="18" charset="0"/>
                              </a:rPr>
                              <m:t>)</m:t>
                            </m:r>
                          </m:e>
                          <m:sup>
                            <m:r>
                              <a:rPr lang="de-DE" sz="2400" b="0" i="1" smtClean="0">
                                <a:latin typeface="Cambria Math" panose="02040503050406030204" pitchFamily="18" charset="0"/>
                              </a:rPr>
                              <m:t>2</m:t>
                            </m:r>
                          </m:sup>
                        </m:sSup>
                        <m:r>
                          <a:rPr lang="de-DE" sz="2400" i="1">
                            <a:solidFill>
                              <a:srgbClr val="000000"/>
                            </a:solidFill>
                            <a:latin typeface="Cambria Math" panose="02040503050406030204" pitchFamily="18" charset="0"/>
                          </a:rPr>
                          <m:t>≤</m:t>
                        </m:r>
                        <m:nary>
                          <m:naryPr>
                            <m:chr m:val="∑"/>
                            <m:ctrlPr>
                              <a:rPr lang="de-DE" sz="2400" i="1">
                                <a:latin typeface="Cambria Math" panose="02040503050406030204" pitchFamily="18" charset="0"/>
                              </a:rPr>
                            </m:ctrlPr>
                          </m:naryPr>
                          <m:sub>
                            <m:r>
                              <m:rPr>
                                <m:brk m:alnAt="23"/>
                              </m:rPr>
                              <a:rPr lang="de-DE" sz="2400" i="1">
                                <a:latin typeface="Cambria Math"/>
                              </a:rPr>
                              <m:t>𝑖</m:t>
                            </m:r>
                            <m:r>
                              <a:rPr lang="de-DE" sz="2400" i="1">
                                <a:latin typeface="Cambria Math"/>
                              </a:rPr>
                              <m:t>=1</m:t>
                            </m:r>
                          </m:sub>
                          <m:sup>
                            <m:r>
                              <a:rPr lang="de-DE" sz="2400" i="1">
                                <a:latin typeface="Cambria Math" panose="02040503050406030204" pitchFamily="18" charset="0"/>
                              </a:rPr>
                              <m:t>𝑛</m:t>
                            </m:r>
                          </m:sup>
                          <m:e>
                            <m:sSup>
                              <m:sSupPr>
                                <m:ctrlPr>
                                  <a:rPr lang="de-DE" sz="2400" i="1">
                                    <a:latin typeface="Cambria Math" panose="02040503050406030204" pitchFamily="18" charset="0"/>
                                  </a:rPr>
                                </m:ctrlPr>
                              </m:sSupPr>
                              <m:e>
                                <m:d>
                                  <m:dPr>
                                    <m:ctrlPr>
                                      <a:rPr lang="de-DE" sz="2400" i="1">
                                        <a:latin typeface="Cambria Math" panose="02040503050406030204" pitchFamily="18" charset="0"/>
                                      </a:rPr>
                                    </m:ctrlPr>
                                  </m:dPr>
                                  <m:e>
                                    <m:sSub>
                                      <m:sSubPr>
                                        <m:ctrlPr>
                                          <a:rPr lang="de-DE" sz="2400" i="1">
                                            <a:latin typeface="Cambria Math" panose="02040503050406030204" pitchFamily="18" charset="0"/>
                                          </a:rPr>
                                        </m:ctrlPr>
                                      </m:sSubPr>
                                      <m:e>
                                        <m:r>
                                          <a:rPr lang="de-DE" sz="2400" i="1">
                                            <a:latin typeface="Cambria Math" panose="02040503050406030204" pitchFamily="18" charset="0"/>
                                          </a:rPr>
                                          <m:t>𝑥</m:t>
                                        </m:r>
                                      </m:e>
                                      <m:sub>
                                        <m:r>
                                          <a:rPr lang="de-DE" sz="2400" i="1">
                                            <a:latin typeface="Cambria Math" panose="02040503050406030204" pitchFamily="18" charset="0"/>
                                          </a:rPr>
                                          <m:t>𝑖</m:t>
                                        </m:r>
                                      </m:sub>
                                    </m:sSub>
                                    <m:r>
                                      <a:rPr lang="de-DE" sz="2400" i="1">
                                        <a:latin typeface="Cambria Math" panose="02040503050406030204" pitchFamily="18" charset="0"/>
                                      </a:rPr>
                                      <m:t>−</m:t>
                                    </m:r>
                                    <m:r>
                                      <a:rPr lang="de-DE" sz="2400" b="0" i="1" smtClean="0">
                                        <a:latin typeface="Cambria Math" panose="02040503050406030204" pitchFamily="18" charset="0"/>
                                      </a:rPr>
                                      <m:t>𝑚</m:t>
                                    </m:r>
                                  </m:e>
                                </m:d>
                              </m:e>
                              <m:sup>
                                <m:r>
                                  <a:rPr lang="de-DE" sz="2400" i="1">
                                    <a:latin typeface="Cambria Math" panose="02040503050406030204" pitchFamily="18" charset="0"/>
                                  </a:rPr>
                                  <m:t>2</m:t>
                                </m:r>
                              </m:sup>
                            </m:sSup>
                          </m:e>
                        </m:nary>
                        <m:r>
                          <a:rPr lang="de-DE" sz="2400" b="0" i="1" smtClean="0">
                            <a:latin typeface="Cambria Math" panose="02040503050406030204" pitchFamily="18" charset="0"/>
                          </a:rPr>
                          <m:t> </m:t>
                        </m:r>
                      </m:e>
                    </m:nary>
                  </m:oMath>
                </a14:m>
                <a:endParaRPr lang="de-DE" sz="2400" dirty="0"/>
              </a:p>
            </p:txBody>
          </p:sp>
        </mc:Choice>
        <mc:Fallback xmlns="">
          <p:sp>
            <p:nvSpPr>
              <p:cNvPr id="2" name="Textfeld 1"/>
              <p:cNvSpPr txBox="1">
                <a:spLocks noRot="1" noChangeAspect="1" noMove="1" noResize="1" noEditPoints="1" noAdjustHandles="1" noChangeArrowheads="1" noChangeShapeType="1" noTextEdit="1"/>
              </p:cNvSpPr>
              <p:nvPr/>
            </p:nvSpPr>
            <p:spPr>
              <a:xfrm>
                <a:off x="1631504" y="764704"/>
                <a:ext cx="8856984" cy="5976664"/>
              </a:xfrm>
              <a:prstGeom prst="rect">
                <a:avLst/>
              </a:prstGeom>
              <a:blipFill>
                <a:blip r:embed="rId2"/>
                <a:stretch>
                  <a:fillRect l="-1101" b="-13150"/>
                </a:stretch>
              </a:blipFill>
            </p:spPr>
            <p:txBody>
              <a:bodyPr/>
              <a:lstStyle/>
              <a:p>
                <a:r>
                  <a:rPr lang="de-DE">
                    <a:noFill/>
                  </a:rPr>
                  <a:t> </a:t>
                </a:r>
              </a:p>
            </p:txBody>
          </p:sp>
        </mc:Fallback>
      </mc:AlternateContent>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dirty="0" err="1"/>
              <a:t>Arithmethic</a:t>
            </a:r>
            <a:r>
              <a:rPr lang="de-DE" sz="3200" dirty="0"/>
              <a:t> Mean</a:t>
            </a:r>
          </a:p>
        </p:txBody>
      </p:sp>
      <p:sp>
        <p:nvSpPr>
          <p:cNvPr id="3" name="Rechteck 2">
            <a:extLst>
              <a:ext uri="{FF2B5EF4-FFF2-40B4-BE49-F238E27FC236}">
                <a16:creationId xmlns:a16="http://schemas.microsoft.com/office/drawing/2014/main" id="{B26CE0CC-D16D-196E-8BB5-9C6E661EC4D0}"/>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14222074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feld 1"/>
              <p:cNvSpPr txBox="1"/>
              <p:nvPr/>
            </p:nvSpPr>
            <p:spPr>
              <a:xfrm>
                <a:off x="104173" y="764704"/>
                <a:ext cx="11933498" cy="1307164"/>
              </a:xfrm>
              <a:prstGeom prst="rect">
                <a:avLst/>
              </a:prstGeom>
              <a:noFill/>
            </p:spPr>
            <p:txBody>
              <a:bodyPr wrap="square" rtlCol="0">
                <a:noAutofit/>
              </a:bodyPr>
              <a:lstStyle/>
              <a:p>
                <a:endParaRPr lang="de-DE" sz="2400" dirty="0"/>
              </a:p>
              <a:p>
                <a:r>
                  <a:rPr lang="de-DE" sz="2400" dirty="0"/>
                  <a:t>		</a:t>
                </a:r>
                <a14:m>
                  <m:oMath xmlns:m="http://schemas.openxmlformats.org/officeDocument/2006/math">
                    <m:sSub>
                      <m:sSubPr>
                        <m:ctrlPr>
                          <a:rPr lang="el-GR" sz="2400" i="1">
                            <a:latin typeface="Cambria Math" panose="02040503050406030204" pitchFamily="18" charset="0"/>
                          </a:rPr>
                        </m:ctrlPr>
                      </m:sSubPr>
                      <m:e>
                        <m:acc>
                          <m:accPr>
                            <m:chr m:val="̅"/>
                            <m:ctrlPr>
                              <a:rPr lang="de-DE" sz="2400" i="1">
                                <a:latin typeface="Cambria Math" panose="02040503050406030204" pitchFamily="18" charset="0"/>
                              </a:rPr>
                            </m:ctrlPr>
                          </m:accPr>
                          <m:e>
                            <m:r>
                              <a:rPr lang="de-DE" sz="2400" i="1">
                                <a:latin typeface="Cambria Math" panose="02040503050406030204" pitchFamily="18" charset="0"/>
                              </a:rPr>
                              <m:t>𝑥</m:t>
                            </m:r>
                          </m:e>
                        </m:acc>
                      </m:e>
                      <m:sub>
                        <m:r>
                          <a:rPr lang="de-DE" sz="2400" b="0" i="1" smtClean="0">
                            <a:latin typeface="Cambria Math" panose="02040503050406030204" pitchFamily="18" charset="0"/>
                          </a:rPr>
                          <m:t>𝑔</m:t>
                        </m:r>
                      </m:sub>
                    </m:sSub>
                    <m:r>
                      <a:rPr lang="de-DE" sz="2400" i="1">
                        <a:latin typeface="Cambria Math" panose="02040503050406030204" pitchFamily="18" charset="0"/>
                      </a:rPr>
                      <m:t>=</m:t>
                    </m:r>
                    <m:rad>
                      <m:radPr>
                        <m:ctrlPr>
                          <a:rPr lang="de-DE" sz="2400" i="1">
                            <a:latin typeface="Cambria Math" panose="02040503050406030204" pitchFamily="18" charset="0"/>
                          </a:rPr>
                        </m:ctrlPr>
                      </m:radPr>
                      <m:deg>
                        <m:r>
                          <m:rPr>
                            <m:brk m:alnAt="7"/>
                          </m:rPr>
                          <a:rPr lang="de-DE" sz="2400" i="1">
                            <a:latin typeface="Cambria Math" panose="02040503050406030204" pitchFamily="18" charset="0"/>
                          </a:rPr>
                          <m:t>𝑛</m:t>
                        </m:r>
                      </m:deg>
                      <m:e>
                        <m:sSub>
                          <m:sSubPr>
                            <m:ctrlPr>
                              <a:rPr lang="el-GR" sz="2400" i="1">
                                <a:latin typeface="Cambria Math" panose="02040503050406030204" pitchFamily="18" charset="0"/>
                              </a:rPr>
                            </m:ctrlPr>
                          </m:sSubPr>
                          <m:e>
                            <m:sSub>
                              <m:sSubPr>
                                <m:ctrlPr>
                                  <a:rPr lang="el-GR" sz="2400" i="1">
                                    <a:latin typeface="Cambria Math" panose="02040503050406030204" pitchFamily="18" charset="0"/>
                                  </a:rPr>
                                </m:ctrlPr>
                              </m:sSubPr>
                              <m:e>
                                <m:sSub>
                                  <m:sSubPr>
                                    <m:ctrlPr>
                                      <a:rPr lang="el-GR" sz="2400" i="1">
                                        <a:latin typeface="Cambria Math" panose="02040503050406030204" pitchFamily="18" charset="0"/>
                                      </a:rPr>
                                    </m:ctrlPr>
                                  </m:sSubPr>
                                  <m:e>
                                    <m:r>
                                      <a:rPr lang="de-DE" sz="2400" i="1">
                                        <a:latin typeface="Cambria Math" panose="02040503050406030204" pitchFamily="18" charset="0"/>
                                      </a:rPr>
                                      <m:t>𝑥</m:t>
                                    </m:r>
                                  </m:e>
                                  <m:sub>
                                    <m:r>
                                      <a:rPr lang="de-DE" sz="2400" i="1">
                                        <a:latin typeface="Cambria Math" panose="02040503050406030204" pitchFamily="18" charset="0"/>
                                      </a:rPr>
                                      <m:t>1</m:t>
                                    </m:r>
                                  </m:sub>
                                </m:sSub>
                                <m:r>
                                  <a:rPr lang="de-DE" sz="2400" i="1" smtClean="0">
                                    <a:latin typeface="Cambria Math" panose="02040503050406030204" pitchFamily="18" charset="0"/>
                                  </a:rPr>
                                  <m:t>∙</m:t>
                                </m:r>
                                <m:r>
                                  <a:rPr lang="de-DE" sz="2400" i="1">
                                    <a:latin typeface="Cambria Math" panose="02040503050406030204" pitchFamily="18" charset="0"/>
                                  </a:rPr>
                                  <m:t>𝑥</m:t>
                                </m:r>
                              </m:e>
                              <m:sub>
                                <m:r>
                                  <a:rPr lang="de-DE" sz="2400" i="1">
                                    <a:latin typeface="Cambria Math" panose="02040503050406030204" pitchFamily="18" charset="0"/>
                                  </a:rPr>
                                  <m:t>2</m:t>
                                </m:r>
                              </m:sub>
                            </m:sSub>
                            <m:r>
                              <a:rPr lang="de-DE" sz="2400" i="1">
                                <a:latin typeface="Cambria Math" panose="02040503050406030204" pitchFamily="18" charset="0"/>
                              </a:rPr>
                              <m:t>∙</m:t>
                            </m:r>
                            <m:r>
                              <a:rPr lang="de-DE" sz="2400" b="0" i="1" smtClean="0">
                                <a:latin typeface="Cambria Math" panose="02040503050406030204" pitchFamily="18" charset="0"/>
                              </a:rPr>
                              <m:t> … </m:t>
                            </m:r>
                            <m:r>
                              <a:rPr lang="de-DE" sz="2400" i="1">
                                <a:latin typeface="Cambria Math" panose="02040503050406030204" pitchFamily="18" charset="0"/>
                              </a:rPr>
                              <m:t>∙</m:t>
                            </m:r>
                            <m:r>
                              <a:rPr lang="de-DE" sz="2400" i="1">
                                <a:latin typeface="Cambria Math" panose="02040503050406030204" pitchFamily="18" charset="0"/>
                              </a:rPr>
                              <m:t>𝑥</m:t>
                            </m:r>
                          </m:e>
                          <m:sub>
                            <m:r>
                              <a:rPr lang="de-DE" sz="2400" i="1">
                                <a:latin typeface="Cambria Math" panose="02040503050406030204" pitchFamily="18" charset="0"/>
                              </a:rPr>
                              <m:t>𝑛</m:t>
                            </m:r>
                          </m:sub>
                        </m:sSub>
                      </m:e>
                    </m:rad>
                    <m:r>
                      <a:rPr lang="de-DE" sz="2400" b="0" i="1" smtClean="0">
                        <a:latin typeface="Cambria Math" panose="02040503050406030204" pitchFamily="18" charset="0"/>
                      </a:rPr>
                      <m:t>=(</m:t>
                    </m:r>
                    <m:sSub>
                      <m:sSubPr>
                        <m:ctrlPr>
                          <a:rPr lang="el-GR" sz="2400" i="1">
                            <a:latin typeface="Cambria Math" panose="02040503050406030204" pitchFamily="18" charset="0"/>
                          </a:rPr>
                        </m:ctrlPr>
                      </m:sSubPr>
                      <m:e>
                        <m:sSub>
                          <m:sSubPr>
                            <m:ctrlPr>
                              <a:rPr lang="el-GR" sz="2400" i="1">
                                <a:latin typeface="Cambria Math" panose="02040503050406030204" pitchFamily="18" charset="0"/>
                              </a:rPr>
                            </m:ctrlPr>
                          </m:sSubPr>
                          <m:e>
                            <m:sSub>
                              <m:sSubPr>
                                <m:ctrlPr>
                                  <a:rPr lang="el-GR" sz="2400" i="1">
                                    <a:latin typeface="Cambria Math" panose="02040503050406030204" pitchFamily="18" charset="0"/>
                                  </a:rPr>
                                </m:ctrlPr>
                              </m:sSubPr>
                              <m:e>
                                <m:r>
                                  <a:rPr lang="de-DE" sz="2400" i="1">
                                    <a:latin typeface="Cambria Math" panose="02040503050406030204" pitchFamily="18" charset="0"/>
                                  </a:rPr>
                                  <m:t>𝑥</m:t>
                                </m:r>
                              </m:e>
                              <m:sub>
                                <m:r>
                                  <a:rPr lang="de-DE" sz="2400" i="1">
                                    <a:latin typeface="Cambria Math" panose="02040503050406030204" pitchFamily="18" charset="0"/>
                                  </a:rPr>
                                  <m:t>1</m:t>
                                </m:r>
                              </m:sub>
                            </m:sSub>
                            <m:r>
                              <a:rPr lang="de-DE" sz="2400" i="1">
                                <a:latin typeface="Cambria Math" panose="02040503050406030204" pitchFamily="18" charset="0"/>
                              </a:rPr>
                              <m:t>∙</m:t>
                            </m:r>
                            <m:r>
                              <a:rPr lang="de-DE" sz="2400" i="1">
                                <a:latin typeface="Cambria Math" panose="02040503050406030204" pitchFamily="18" charset="0"/>
                              </a:rPr>
                              <m:t>𝑥</m:t>
                            </m:r>
                          </m:e>
                          <m:sub>
                            <m:r>
                              <a:rPr lang="de-DE" sz="2400" i="1">
                                <a:latin typeface="Cambria Math" panose="02040503050406030204" pitchFamily="18" charset="0"/>
                              </a:rPr>
                              <m:t>2</m:t>
                            </m:r>
                          </m:sub>
                        </m:sSub>
                        <m:r>
                          <a:rPr lang="de-DE" sz="2400" i="1">
                            <a:latin typeface="Cambria Math" panose="02040503050406030204" pitchFamily="18" charset="0"/>
                          </a:rPr>
                          <m:t>∙ … ∙</m:t>
                        </m:r>
                        <m:r>
                          <a:rPr lang="de-DE" sz="2400" i="1">
                            <a:latin typeface="Cambria Math" panose="02040503050406030204" pitchFamily="18" charset="0"/>
                          </a:rPr>
                          <m:t>𝑥</m:t>
                        </m:r>
                      </m:e>
                      <m:sub>
                        <m:r>
                          <a:rPr lang="de-DE" sz="2400" i="1">
                            <a:latin typeface="Cambria Math" panose="02040503050406030204" pitchFamily="18" charset="0"/>
                          </a:rPr>
                          <m:t>𝑛</m:t>
                        </m:r>
                      </m:sub>
                    </m:sSub>
                    <m:sSup>
                      <m:sSupPr>
                        <m:ctrlPr>
                          <a:rPr lang="de-DE" sz="2400" b="0" i="1" smtClean="0">
                            <a:latin typeface="Cambria Math" panose="02040503050406030204" pitchFamily="18" charset="0"/>
                          </a:rPr>
                        </m:ctrlPr>
                      </m:sSupPr>
                      <m:e>
                        <m:r>
                          <a:rPr lang="de-DE" sz="2400" b="0" i="1" smtClean="0">
                            <a:latin typeface="Cambria Math" panose="02040503050406030204" pitchFamily="18" charset="0"/>
                          </a:rPr>
                          <m:t>)</m:t>
                        </m:r>
                      </m:e>
                      <m:sup>
                        <m:f>
                          <m:fPr>
                            <m:ctrlPr>
                              <a:rPr lang="de-DE" sz="2400" b="0" i="1" smtClean="0">
                                <a:latin typeface="Cambria Math" panose="02040503050406030204" pitchFamily="18" charset="0"/>
                              </a:rPr>
                            </m:ctrlPr>
                          </m:fPr>
                          <m:num>
                            <m:r>
                              <a:rPr lang="de-DE" sz="2400" b="0" i="1" smtClean="0">
                                <a:latin typeface="Cambria Math" panose="02040503050406030204" pitchFamily="18" charset="0"/>
                              </a:rPr>
                              <m:t>1</m:t>
                            </m:r>
                          </m:num>
                          <m:den>
                            <m:r>
                              <a:rPr lang="de-DE" sz="2400" b="0" i="1" smtClean="0">
                                <a:latin typeface="Cambria Math" panose="02040503050406030204" pitchFamily="18" charset="0"/>
                              </a:rPr>
                              <m:t>𝑛</m:t>
                            </m:r>
                          </m:den>
                        </m:f>
                      </m:sup>
                    </m:sSup>
                    <m:sSub>
                      <m:sSubPr>
                        <m:ctrlPr>
                          <a:rPr lang="el-GR" sz="2400" i="1">
                            <a:latin typeface="Cambria Math" panose="02040503050406030204" pitchFamily="18" charset="0"/>
                          </a:rPr>
                        </m:ctrlPr>
                      </m:sSubPr>
                      <m:e>
                        <m:r>
                          <a:rPr lang="de-DE" sz="2400" b="0" i="1" smtClean="0">
                            <a:latin typeface="Cambria Math" panose="02040503050406030204" pitchFamily="18" charset="0"/>
                          </a:rPr>
                          <m:t>                     </m:t>
                        </m:r>
                        <m:r>
                          <a:rPr lang="de-DE" sz="2400" i="1">
                            <a:latin typeface="Cambria Math" panose="02040503050406030204" pitchFamily="18" charset="0"/>
                          </a:rPr>
                          <m:t>𝑥</m:t>
                        </m:r>
                      </m:e>
                      <m:sub>
                        <m:r>
                          <a:rPr lang="de-DE" sz="2400" b="0" i="1" smtClean="0">
                            <a:latin typeface="Cambria Math" panose="02040503050406030204" pitchFamily="18" charset="0"/>
                          </a:rPr>
                          <m:t>𝑖</m:t>
                        </m:r>
                      </m:sub>
                    </m:sSub>
                    <m:r>
                      <a:rPr lang="de-DE" sz="2400" i="1">
                        <a:latin typeface="Cambria Math" panose="02040503050406030204" pitchFamily="18" charset="0"/>
                      </a:rPr>
                      <m:t>&gt;0</m:t>
                    </m:r>
                  </m:oMath>
                </a14:m>
                <a:r>
                  <a:rPr lang="de-DE" sz="2400" dirty="0"/>
                  <a:t> </a:t>
                </a:r>
              </a:p>
              <a:p>
                <a:endParaRPr lang="de-DE" sz="2400" dirty="0"/>
              </a:p>
              <a:p>
                <a:endParaRPr lang="de-DE" sz="2400" dirty="0"/>
              </a:p>
              <a:p>
                <a:endParaRPr lang="de-DE" sz="2400" dirty="0"/>
              </a:p>
              <a:p>
                <a:endParaRPr lang="de-DE" sz="2400" dirty="0"/>
              </a:p>
              <a:p>
                <a:endParaRPr lang="de-DE" sz="2400" dirty="0"/>
              </a:p>
            </p:txBody>
          </p:sp>
        </mc:Choice>
        <mc:Fallback xmlns="">
          <p:sp>
            <p:nvSpPr>
              <p:cNvPr id="2" name="Textfeld 1"/>
              <p:cNvSpPr txBox="1">
                <a:spLocks noRot="1" noChangeAspect="1" noMove="1" noResize="1" noEditPoints="1" noAdjustHandles="1" noChangeArrowheads="1" noChangeShapeType="1" noTextEdit="1"/>
              </p:cNvSpPr>
              <p:nvPr/>
            </p:nvSpPr>
            <p:spPr>
              <a:xfrm>
                <a:off x="104173" y="764704"/>
                <a:ext cx="11933498" cy="1307164"/>
              </a:xfrm>
              <a:prstGeom prst="rect">
                <a:avLst/>
              </a:prstGeom>
              <a:blipFill>
                <a:blip r:embed="rId2"/>
                <a:stretch>
                  <a:fillRect/>
                </a:stretch>
              </a:blipFill>
            </p:spPr>
            <p:txBody>
              <a:bodyPr/>
              <a:lstStyle/>
              <a:p>
                <a:r>
                  <a:rPr lang="de-DE">
                    <a:noFill/>
                  </a:rPr>
                  <a:t> </a:t>
                </a:r>
              </a:p>
            </p:txBody>
          </p:sp>
        </mc:Fallback>
      </mc:AlternateContent>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dirty="0" err="1"/>
              <a:t>Geometric</a:t>
            </a:r>
            <a:r>
              <a:rPr lang="de-DE" sz="3200" dirty="0"/>
              <a:t> </a:t>
            </a:r>
            <a:r>
              <a:rPr lang="de-DE" sz="3200" dirty="0" err="1"/>
              <a:t>mean</a:t>
            </a:r>
            <a:endParaRPr lang="de-DE" sz="3200" dirty="0"/>
          </a:p>
        </p:txBody>
      </p:sp>
      <p:sp>
        <p:nvSpPr>
          <p:cNvPr id="5" name="Textfeld 4">
            <a:extLst>
              <a:ext uri="{FF2B5EF4-FFF2-40B4-BE49-F238E27FC236}">
                <a16:creationId xmlns:a16="http://schemas.microsoft.com/office/drawing/2014/main" id="{83E16A9F-0ED4-B0EC-2F72-0741C1E74E03}"/>
              </a:ext>
            </a:extLst>
          </p:cNvPr>
          <p:cNvSpPr txBox="1"/>
          <p:nvPr/>
        </p:nvSpPr>
        <p:spPr>
          <a:xfrm>
            <a:off x="1703512" y="3104964"/>
            <a:ext cx="8856984" cy="648072"/>
          </a:xfrm>
          <a:prstGeom prst="rect">
            <a:avLst/>
          </a:prstGeom>
          <a:noFill/>
        </p:spPr>
        <p:txBody>
          <a:bodyPr wrap="square" rtlCol="0">
            <a:noAutofit/>
          </a:bodyPr>
          <a:lstStyle/>
          <a:p>
            <a:pPr algn="ctr"/>
            <a:r>
              <a:rPr lang="de-DE" sz="3200" dirty="0"/>
              <a:t>Harmonic </a:t>
            </a:r>
            <a:r>
              <a:rPr lang="de-DE" sz="3200" dirty="0" err="1"/>
              <a:t>mean</a:t>
            </a:r>
            <a:endParaRPr lang="de-DE" sz="3200" dirty="0"/>
          </a:p>
        </p:txBody>
      </p:sp>
      <mc:AlternateContent xmlns:mc="http://schemas.openxmlformats.org/markup-compatibility/2006" xmlns:a14="http://schemas.microsoft.com/office/drawing/2010/main">
        <mc:Choice Requires="a14">
          <p:sp>
            <p:nvSpPr>
              <p:cNvPr id="6" name="Textfeld 5">
                <a:extLst>
                  <a:ext uri="{FF2B5EF4-FFF2-40B4-BE49-F238E27FC236}">
                    <a16:creationId xmlns:a16="http://schemas.microsoft.com/office/drawing/2014/main" id="{E7CD54FB-F740-B64D-EC27-37DAFA9A6AB5}"/>
                  </a:ext>
                </a:extLst>
              </p:cNvPr>
              <p:cNvSpPr txBox="1"/>
              <p:nvPr/>
            </p:nvSpPr>
            <p:spPr>
              <a:xfrm>
                <a:off x="4491308" y="4148062"/>
                <a:ext cx="3389005" cy="9492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2000" i="1" smtClean="0">
                              <a:latin typeface="Cambria Math" panose="02040503050406030204" pitchFamily="18" charset="0"/>
                            </a:rPr>
                          </m:ctrlPr>
                        </m:sSubPr>
                        <m:e>
                          <m:acc>
                            <m:accPr>
                              <m:chr m:val="̅"/>
                              <m:ctrlPr>
                                <a:rPr lang="de-DE" sz="2000" i="1">
                                  <a:latin typeface="Cambria Math" panose="02040503050406030204" pitchFamily="18" charset="0"/>
                                </a:rPr>
                              </m:ctrlPr>
                            </m:accPr>
                            <m:e>
                              <m:r>
                                <a:rPr lang="de-DE" sz="2000" i="1">
                                  <a:latin typeface="Cambria Math" panose="02040503050406030204" pitchFamily="18" charset="0"/>
                                </a:rPr>
                                <m:t>𝑥</m:t>
                              </m:r>
                            </m:e>
                          </m:acc>
                        </m:e>
                        <m:sub>
                          <m:r>
                            <a:rPr lang="de-DE" sz="2000" b="0" i="1" smtClean="0">
                              <a:latin typeface="Cambria Math" panose="02040503050406030204" pitchFamily="18" charset="0"/>
                            </a:rPr>
                            <m:t>h</m:t>
                          </m:r>
                        </m:sub>
                      </m:sSub>
                      <m:r>
                        <a:rPr lang="de-DE" sz="2200" b="0" i="1" smtClean="0">
                          <a:latin typeface="Cambria Math" panose="02040503050406030204" pitchFamily="18" charset="0"/>
                        </a:rPr>
                        <m:t>(</m:t>
                      </m:r>
                      <m:sSub>
                        <m:sSubPr>
                          <m:ctrlPr>
                            <a:rPr lang="de-DE" sz="2200" b="0" i="1" smtClean="0">
                              <a:latin typeface="Cambria Math" panose="02040503050406030204" pitchFamily="18" charset="0"/>
                            </a:rPr>
                          </m:ctrlPr>
                        </m:sSubPr>
                        <m:e>
                          <m:r>
                            <a:rPr lang="de-DE" sz="2200" b="0" i="1" smtClean="0">
                              <a:latin typeface="Cambria Math" panose="02040503050406030204" pitchFamily="18" charset="0"/>
                            </a:rPr>
                            <m:t>𝑥</m:t>
                          </m:r>
                        </m:e>
                        <m:sub>
                          <m:r>
                            <a:rPr lang="de-DE" sz="2200" b="0" i="1" smtClean="0">
                              <a:latin typeface="Cambria Math" panose="02040503050406030204" pitchFamily="18" charset="0"/>
                            </a:rPr>
                            <m:t>1</m:t>
                          </m:r>
                        </m:sub>
                      </m:sSub>
                      <m:r>
                        <a:rPr lang="de-DE" sz="2200" b="0" i="1" smtClean="0">
                          <a:latin typeface="Cambria Math" panose="02040503050406030204" pitchFamily="18" charset="0"/>
                        </a:rPr>
                        <m:t>,</m:t>
                      </m:r>
                      <m:sSub>
                        <m:sSubPr>
                          <m:ctrlPr>
                            <a:rPr lang="de-DE" sz="2200" i="1">
                              <a:latin typeface="Cambria Math" panose="02040503050406030204" pitchFamily="18" charset="0"/>
                            </a:rPr>
                          </m:ctrlPr>
                        </m:sSubPr>
                        <m:e>
                          <m:r>
                            <a:rPr lang="de-DE" sz="2200" i="1">
                              <a:latin typeface="Cambria Math" panose="02040503050406030204" pitchFamily="18" charset="0"/>
                            </a:rPr>
                            <m:t>𝑥</m:t>
                          </m:r>
                        </m:e>
                        <m:sub>
                          <m:r>
                            <a:rPr lang="de-DE" sz="2200" b="0" i="1" smtClean="0">
                              <a:latin typeface="Cambria Math" panose="02040503050406030204" pitchFamily="18" charset="0"/>
                            </a:rPr>
                            <m:t>2</m:t>
                          </m:r>
                        </m:sub>
                      </m:sSub>
                      <m:r>
                        <a:rPr lang="de-DE" sz="2200" b="0" i="1" smtClean="0">
                          <a:latin typeface="Cambria Math" panose="02040503050406030204" pitchFamily="18" charset="0"/>
                        </a:rPr>
                        <m:t>,…</m:t>
                      </m:r>
                      <m:sSub>
                        <m:sSubPr>
                          <m:ctrlPr>
                            <a:rPr lang="de-DE" sz="2200" i="1">
                              <a:latin typeface="Cambria Math" panose="02040503050406030204" pitchFamily="18" charset="0"/>
                            </a:rPr>
                          </m:ctrlPr>
                        </m:sSubPr>
                        <m:e>
                          <m:r>
                            <a:rPr lang="de-DE" sz="2200" i="1">
                              <a:latin typeface="Cambria Math" panose="02040503050406030204" pitchFamily="18" charset="0"/>
                            </a:rPr>
                            <m:t>𝑥</m:t>
                          </m:r>
                        </m:e>
                        <m:sub>
                          <m:r>
                            <a:rPr lang="de-DE" sz="2200" b="0" i="1" smtClean="0">
                              <a:latin typeface="Cambria Math" panose="02040503050406030204" pitchFamily="18" charset="0"/>
                            </a:rPr>
                            <m:t>𝑛</m:t>
                          </m:r>
                        </m:sub>
                      </m:sSub>
                      <m:r>
                        <a:rPr lang="de-DE" sz="2200" b="0" i="1" smtClean="0">
                          <a:latin typeface="Cambria Math" panose="02040503050406030204" pitchFamily="18" charset="0"/>
                        </a:rPr>
                        <m:t>)=</m:t>
                      </m:r>
                      <m:f>
                        <m:fPr>
                          <m:ctrlPr>
                            <a:rPr lang="de-DE" sz="2200" b="0" i="1" smtClean="0">
                              <a:latin typeface="Cambria Math" panose="02040503050406030204" pitchFamily="18" charset="0"/>
                            </a:rPr>
                          </m:ctrlPr>
                        </m:fPr>
                        <m:num>
                          <m:r>
                            <a:rPr lang="de-DE" sz="2200" b="0" i="1" smtClean="0">
                              <a:latin typeface="Cambria Math" panose="02040503050406030204" pitchFamily="18" charset="0"/>
                            </a:rPr>
                            <m:t>𝑛</m:t>
                          </m:r>
                        </m:num>
                        <m:den>
                          <m:nary>
                            <m:naryPr>
                              <m:chr m:val="∑"/>
                              <m:ctrlPr>
                                <a:rPr lang="de-DE" sz="2200" b="0" i="1" smtClean="0">
                                  <a:latin typeface="Cambria Math" panose="02040503050406030204" pitchFamily="18" charset="0"/>
                                </a:rPr>
                              </m:ctrlPr>
                            </m:naryPr>
                            <m:sub>
                              <m:r>
                                <m:rPr>
                                  <m:brk m:alnAt="23"/>
                                </m:rPr>
                                <a:rPr lang="de-DE" sz="2200" b="0" i="1" smtClean="0">
                                  <a:latin typeface="Cambria Math" panose="02040503050406030204" pitchFamily="18" charset="0"/>
                                </a:rPr>
                                <m:t>𝑖</m:t>
                              </m:r>
                              <m:r>
                                <a:rPr lang="de-DE" sz="2200" b="0" i="1" smtClean="0">
                                  <a:latin typeface="Cambria Math" panose="02040503050406030204" pitchFamily="18" charset="0"/>
                                </a:rPr>
                                <m:t>=1</m:t>
                              </m:r>
                            </m:sub>
                            <m:sup>
                              <m:r>
                                <a:rPr lang="de-DE" sz="2200" b="0" i="1" smtClean="0">
                                  <a:latin typeface="Cambria Math" panose="02040503050406030204" pitchFamily="18" charset="0"/>
                                </a:rPr>
                                <m:t>𝑛</m:t>
                              </m:r>
                            </m:sup>
                            <m:e>
                              <m:f>
                                <m:fPr>
                                  <m:ctrlPr>
                                    <a:rPr lang="de-DE" sz="2200" i="1">
                                      <a:latin typeface="Cambria Math" panose="02040503050406030204" pitchFamily="18" charset="0"/>
                                    </a:rPr>
                                  </m:ctrlPr>
                                </m:fPr>
                                <m:num>
                                  <m:r>
                                    <a:rPr lang="de-DE" sz="2200" i="1">
                                      <a:latin typeface="Cambria Math" panose="02040503050406030204" pitchFamily="18" charset="0"/>
                                    </a:rPr>
                                    <m:t>1</m:t>
                                  </m:r>
                                </m:num>
                                <m:den>
                                  <m:sSub>
                                    <m:sSubPr>
                                      <m:ctrlPr>
                                        <a:rPr lang="de-DE" sz="2200" i="1">
                                          <a:latin typeface="Cambria Math" panose="02040503050406030204" pitchFamily="18" charset="0"/>
                                        </a:rPr>
                                      </m:ctrlPr>
                                    </m:sSubPr>
                                    <m:e>
                                      <m:r>
                                        <a:rPr lang="de-DE" sz="2200" i="1">
                                          <a:latin typeface="Cambria Math" panose="02040503050406030204" pitchFamily="18" charset="0"/>
                                        </a:rPr>
                                        <m:t>𝑥</m:t>
                                      </m:r>
                                    </m:e>
                                    <m:sub>
                                      <m:r>
                                        <a:rPr lang="de-DE" sz="2200" b="0" i="1" smtClean="0">
                                          <a:latin typeface="Cambria Math" panose="02040503050406030204" pitchFamily="18" charset="0"/>
                                        </a:rPr>
                                        <m:t>𝑖</m:t>
                                      </m:r>
                                    </m:sub>
                                  </m:sSub>
                                </m:den>
                              </m:f>
                            </m:e>
                          </m:nary>
                        </m:den>
                      </m:f>
                    </m:oMath>
                  </m:oMathPara>
                </a14:m>
                <a:endParaRPr lang="de-DE" sz="2200" dirty="0"/>
              </a:p>
            </p:txBody>
          </p:sp>
        </mc:Choice>
        <mc:Fallback xmlns="">
          <p:sp>
            <p:nvSpPr>
              <p:cNvPr id="6" name="Textfeld 5">
                <a:extLst>
                  <a:ext uri="{FF2B5EF4-FFF2-40B4-BE49-F238E27FC236}">
                    <a16:creationId xmlns:a16="http://schemas.microsoft.com/office/drawing/2014/main" id="{E7CD54FB-F740-B64D-EC27-37DAFA9A6AB5}"/>
                  </a:ext>
                </a:extLst>
              </p:cNvPr>
              <p:cNvSpPr txBox="1">
                <a:spLocks noRot="1" noChangeAspect="1" noMove="1" noResize="1" noEditPoints="1" noAdjustHandles="1" noChangeArrowheads="1" noChangeShapeType="1" noTextEdit="1"/>
              </p:cNvSpPr>
              <p:nvPr/>
            </p:nvSpPr>
            <p:spPr>
              <a:xfrm>
                <a:off x="4491308" y="4148062"/>
                <a:ext cx="3389005" cy="949299"/>
              </a:xfrm>
              <a:prstGeom prst="rect">
                <a:avLst/>
              </a:prstGeom>
              <a:blipFill>
                <a:blip r:embed="rId3"/>
                <a:stretch>
                  <a:fillRect/>
                </a:stretch>
              </a:blipFill>
            </p:spPr>
            <p:txBody>
              <a:bodyPr/>
              <a:lstStyle/>
              <a:p>
                <a:r>
                  <a:rPr lang="de-DE">
                    <a:noFill/>
                  </a:rPr>
                  <a:t> </a:t>
                </a:r>
              </a:p>
            </p:txBody>
          </p:sp>
        </mc:Fallback>
      </mc:AlternateContent>
      <p:sp>
        <p:nvSpPr>
          <p:cNvPr id="3" name="Rechteck 2">
            <a:extLst>
              <a:ext uri="{FF2B5EF4-FFF2-40B4-BE49-F238E27FC236}">
                <a16:creationId xmlns:a16="http://schemas.microsoft.com/office/drawing/2014/main" id="{AA5A4B7B-4D41-3821-F711-242D86DC4D08}"/>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25463133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631504" y="1019348"/>
            <a:ext cx="8856984" cy="1422911"/>
          </a:xfrm>
          <a:prstGeom prst="rect">
            <a:avLst/>
          </a:prstGeom>
          <a:noFill/>
        </p:spPr>
        <p:txBody>
          <a:bodyPr wrap="square" rtlCol="0">
            <a:noAutofit/>
          </a:bodyPr>
          <a:lstStyle/>
          <a:p>
            <a:r>
              <a:rPr lang="de-DE" sz="2400" u="sng" dirty="0"/>
              <a:t>Definition:</a:t>
            </a:r>
          </a:p>
          <a:p>
            <a:endParaRPr lang="de-DE" sz="2400" u="sng" dirty="0"/>
          </a:p>
          <a:p>
            <a:r>
              <a:rPr lang="en-US" sz="2400" dirty="0"/>
              <a:t>The difference between the lowest and highest values of a data set</a:t>
            </a:r>
          </a:p>
        </p:txBody>
      </p:sp>
      <p:sp>
        <p:nvSpPr>
          <p:cNvPr id="4" name="Textfeld 3"/>
          <p:cNvSpPr txBox="1"/>
          <p:nvPr/>
        </p:nvSpPr>
        <p:spPr>
          <a:xfrm>
            <a:off x="1631504" y="116632"/>
            <a:ext cx="8856984" cy="648072"/>
          </a:xfrm>
          <a:prstGeom prst="rect">
            <a:avLst/>
          </a:prstGeom>
          <a:noFill/>
        </p:spPr>
        <p:txBody>
          <a:bodyPr wrap="square" rtlCol="0">
            <a:noAutofit/>
          </a:bodyPr>
          <a:lstStyle/>
          <a:p>
            <a:pPr algn="ctr"/>
            <a:r>
              <a:rPr lang="de-DE" sz="3200" dirty="0"/>
              <a:t>Range</a:t>
            </a:r>
          </a:p>
        </p:txBody>
      </p:sp>
      <p:sp>
        <p:nvSpPr>
          <p:cNvPr id="3" name="Textfeld 2">
            <a:extLst>
              <a:ext uri="{FF2B5EF4-FFF2-40B4-BE49-F238E27FC236}">
                <a16:creationId xmlns:a16="http://schemas.microsoft.com/office/drawing/2014/main" id="{77976EB9-E837-E460-5BCA-D9B34F54CA3C}"/>
              </a:ext>
            </a:extLst>
          </p:cNvPr>
          <p:cNvSpPr txBox="1"/>
          <p:nvPr/>
        </p:nvSpPr>
        <p:spPr>
          <a:xfrm>
            <a:off x="1573629" y="3449147"/>
            <a:ext cx="8856984" cy="648072"/>
          </a:xfrm>
          <a:prstGeom prst="rect">
            <a:avLst/>
          </a:prstGeom>
          <a:noFill/>
        </p:spPr>
        <p:txBody>
          <a:bodyPr wrap="square" rtlCol="0">
            <a:noAutofit/>
          </a:bodyPr>
          <a:lstStyle/>
          <a:p>
            <a:pPr algn="ctr"/>
            <a:r>
              <a:rPr lang="de-DE" sz="3200" dirty="0"/>
              <a:t>Mean absolute </a:t>
            </a:r>
            <a:r>
              <a:rPr lang="de-DE" sz="3200" dirty="0" err="1"/>
              <a:t>deviation</a:t>
            </a:r>
            <a:endParaRPr lang="de-DE" sz="3200" dirty="0"/>
          </a:p>
        </p:txBody>
      </p:sp>
      <mc:AlternateContent xmlns:mc="http://schemas.openxmlformats.org/markup-compatibility/2006" xmlns:a14="http://schemas.microsoft.com/office/drawing/2010/main">
        <mc:Choice Requires="a14">
          <p:sp>
            <p:nvSpPr>
              <p:cNvPr id="5" name="Textfeld 4">
                <a:extLst>
                  <a:ext uri="{FF2B5EF4-FFF2-40B4-BE49-F238E27FC236}">
                    <a16:creationId xmlns:a16="http://schemas.microsoft.com/office/drawing/2014/main" id="{378BFF4F-8D73-7668-BDF3-9F96467AA0C8}"/>
                  </a:ext>
                </a:extLst>
              </p:cNvPr>
              <p:cNvSpPr txBox="1"/>
              <p:nvPr/>
            </p:nvSpPr>
            <p:spPr>
              <a:xfrm>
                <a:off x="4392254" y="4721452"/>
                <a:ext cx="2955296" cy="523541"/>
              </a:xfrm>
              <a:prstGeom prst="rect">
                <a:avLst/>
              </a:prstGeom>
              <a:noFill/>
            </p:spPr>
            <p:txBody>
              <a:bodyPr wrap="none" lIns="0" tIns="0" rIns="0" bIns="0" rtlCol="0">
                <a:spAutoFit/>
              </a:bodyPr>
              <a:lstStyle/>
              <a:p>
                <a:r>
                  <a:rPr lang="de-DE" sz="2400" b="0" dirty="0"/>
                  <a:t>MAD </a:t>
                </a:r>
                <a14:m>
                  <m:oMath xmlns:m="http://schemas.openxmlformats.org/officeDocument/2006/math">
                    <m:r>
                      <a:rPr lang="de-DE" sz="2400" b="0" i="1" smtClean="0">
                        <a:latin typeface="Cambria Math" panose="02040503050406030204" pitchFamily="18" charset="0"/>
                      </a:rPr>
                      <m:t>=</m:t>
                    </m:r>
                    <m:f>
                      <m:fPr>
                        <m:ctrlPr>
                          <a:rPr lang="de-DE" sz="2400" b="0" i="1" smtClean="0">
                            <a:latin typeface="Cambria Math" panose="02040503050406030204" pitchFamily="18" charset="0"/>
                          </a:rPr>
                        </m:ctrlPr>
                      </m:fPr>
                      <m:num>
                        <m:r>
                          <a:rPr lang="de-DE" sz="2400" b="0" i="1" smtClean="0">
                            <a:latin typeface="Cambria Math" panose="02040503050406030204" pitchFamily="18" charset="0"/>
                          </a:rPr>
                          <m:t>1</m:t>
                        </m:r>
                      </m:num>
                      <m:den>
                        <m:r>
                          <a:rPr lang="de-DE" sz="2400" b="0" i="1" smtClean="0">
                            <a:latin typeface="Cambria Math" panose="02040503050406030204" pitchFamily="18" charset="0"/>
                          </a:rPr>
                          <m:t>𝑛</m:t>
                        </m:r>
                      </m:den>
                    </m:f>
                    <m:nary>
                      <m:naryPr>
                        <m:chr m:val="∑"/>
                        <m:ctrlPr>
                          <a:rPr lang="de-DE" sz="2400" b="0" i="1" smtClean="0">
                            <a:latin typeface="Cambria Math" panose="02040503050406030204" pitchFamily="18" charset="0"/>
                          </a:rPr>
                        </m:ctrlPr>
                      </m:naryPr>
                      <m:sub>
                        <m:r>
                          <m:rPr>
                            <m:brk m:alnAt="23"/>
                          </m:rPr>
                          <a:rPr lang="de-DE" sz="2400" b="0" i="1" smtClean="0">
                            <a:latin typeface="Cambria Math" panose="02040503050406030204" pitchFamily="18" charset="0"/>
                          </a:rPr>
                          <m:t>𝑖</m:t>
                        </m:r>
                        <m:r>
                          <a:rPr lang="de-DE" sz="2400" b="0" i="1" smtClean="0">
                            <a:latin typeface="Cambria Math" panose="02040503050406030204" pitchFamily="18" charset="0"/>
                          </a:rPr>
                          <m:t>=1</m:t>
                        </m:r>
                      </m:sub>
                      <m:sup>
                        <m:r>
                          <a:rPr lang="de-DE" sz="2400" b="0" i="1" smtClean="0">
                            <a:latin typeface="Cambria Math" panose="02040503050406030204" pitchFamily="18" charset="0"/>
                          </a:rPr>
                          <m:t>𝑛</m:t>
                        </m:r>
                      </m:sup>
                      <m:e>
                        <m:r>
                          <a:rPr lang="de-DE" sz="2400" b="0" i="1" smtClean="0">
                            <a:latin typeface="Cambria Math" panose="02040503050406030204" pitchFamily="18" charset="0"/>
                          </a:rPr>
                          <m:t>|</m:t>
                        </m:r>
                        <m:sSub>
                          <m:sSubPr>
                            <m:ctrlPr>
                              <a:rPr lang="de-DE" sz="2400" b="0" i="1" smtClean="0">
                                <a:latin typeface="Cambria Math" panose="02040503050406030204" pitchFamily="18" charset="0"/>
                              </a:rPr>
                            </m:ctrlPr>
                          </m:sSubPr>
                          <m:e>
                            <m:r>
                              <a:rPr lang="de-DE" sz="2400" b="0" i="1" smtClean="0">
                                <a:latin typeface="Cambria Math" panose="02040503050406030204" pitchFamily="18" charset="0"/>
                              </a:rPr>
                              <m:t>𝑥</m:t>
                            </m:r>
                          </m:e>
                          <m:sub>
                            <m:r>
                              <a:rPr lang="de-DE" sz="2400" b="0" i="1" smtClean="0">
                                <a:latin typeface="Cambria Math" panose="02040503050406030204" pitchFamily="18" charset="0"/>
                              </a:rPr>
                              <m:t>𝑖</m:t>
                            </m:r>
                          </m:sub>
                        </m:sSub>
                        <m:r>
                          <a:rPr lang="de-DE" sz="2400" b="0" i="1" smtClean="0">
                            <a:latin typeface="Cambria Math" panose="02040503050406030204" pitchFamily="18" charset="0"/>
                          </a:rPr>
                          <m:t>−</m:t>
                        </m:r>
                        <m:acc>
                          <m:accPr>
                            <m:chr m:val="̅"/>
                            <m:ctrlPr>
                              <a:rPr lang="de-DE" sz="2400" i="1">
                                <a:latin typeface="Cambria Math" panose="02040503050406030204" pitchFamily="18" charset="0"/>
                              </a:rPr>
                            </m:ctrlPr>
                          </m:accPr>
                          <m:e>
                            <m:r>
                              <a:rPr lang="de-DE" sz="2400" i="1">
                                <a:latin typeface="Cambria Math" panose="02040503050406030204" pitchFamily="18" charset="0"/>
                              </a:rPr>
                              <m:t>𝑥</m:t>
                            </m:r>
                          </m:e>
                        </m:acc>
                        <m:r>
                          <a:rPr lang="de-DE" sz="2400" b="0" i="1" smtClean="0">
                            <a:latin typeface="Cambria Math" panose="02040503050406030204" pitchFamily="18" charset="0"/>
                          </a:rPr>
                          <m:t>|</m:t>
                        </m:r>
                      </m:e>
                    </m:nary>
                  </m:oMath>
                </a14:m>
                <a:endParaRPr lang="de-DE" sz="2400" dirty="0"/>
              </a:p>
            </p:txBody>
          </p:sp>
        </mc:Choice>
        <mc:Fallback xmlns="">
          <p:sp>
            <p:nvSpPr>
              <p:cNvPr id="5" name="Textfeld 4">
                <a:extLst>
                  <a:ext uri="{FF2B5EF4-FFF2-40B4-BE49-F238E27FC236}">
                    <a16:creationId xmlns:a16="http://schemas.microsoft.com/office/drawing/2014/main" id="{378BFF4F-8D73-7668-BDF3-9F96467AA0C8}"/>
                  </a:ext>
                </a:extLst>
              </p:cNvPr>
              <p:cNvSpPr txBox="1">
                <a:spLocks noRot="1" noChangeAspect="1" noMove="1" noResize="1" noEditPoints="1" noAdjustHandles="1" noChangeArrowheads="1" noChangeShapeType="1" noTextEdit="1"/>
              </p:cNvSpPr>
              <p:nvPr/>
            </p:nvSpPr>
            <p:spPr>
              <a:xfrm>
                <a:off x="4392254" y="4721452"/>
                <a:ext cx="2955296" cy="523541"/>
              </a:xfrm>
              <a:prstGeom prst="rect">
                <a:avLst/>
              </a:prstGeom>
              <a:blipFill>
                <a:blip r:embed="rId2"/>
                <a:stretch>
                  <a:fillRect l="-6405" t="-4706" b="-20000"/>
                </a:stretch>
              </a:blipFill>
            </p:spPr>
            <p:txBody>
              <a:bodyPr/>
              <a:lstStyle/>
              <a:p>
                <a:r>
                  <a:rPr lang="de-DE">
                    <a:noFill/>
                  </a:rPr>
                  <a:t> </a:t>
                </a:r>
              </a:p>
            </p:txBody>
          </p:sp>
        </mc:Fallback>
      </mc:AlternateContent>
      <p:sp>
        <p:nvSpPr>
          <p:cNvPr id="6" name="Rechteck 5">
            <a:extLst>
              <a:ext uri="{FF2B5EF4-FFF2-40B4-BE49-F238E27FC236}">
                <a16:creationId xmlns:a16="http://schemas.microsoft.com/office/drawing/2014/main" id="{B8129A5D-CE06-DF56-1B84-19AAD5FAD3F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22565540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feld 1"/>
              <p:cNvSpPr txBox="1"/>
              <p:nvPr/>
            </p:nvSpPr>
            <p:spPr>
              <a:xfrm>
                <a:off x="1655933" y="1197232"/>
                <a:ext cx="8856984" cy="5041523"/>
              </a:xfrm>
              <a:prstGeom prst="rect">
                <a:avLst/>
              </a:prstGeom>
              <a:noFill/>
            </p:spPr>
            <p:txBody>
              <a:bodyPr wrap="square" rtlCol="0">
                <a:noAutofit/>
              </a:bodyPr>
              <a:lstStyle/>
              <a:p>
                <a:endParaRPr lang="de-DE" sz="2400" dirty="0"/>
              </a:p>
              <a:p>
                <a:pPr lvl="1"/>
                <a:r>
                  <a:rPr lang="de-DE" sz="2400" dirty="0" err="1"/>
                  <a:t>Biased</a:t>
                </a:r>
                <a:r>
                  <a:rPr lang="de-DE" sz="2400" dirty="0"/>
                  <a:t> </a:t>
                </a:r>
                <a:r>
                  <a:rPr lang="de-DE" sz="2400" dirty="0" err="1"/>
                  <a:t>Variance</a:t>
                </a:r>
                <a:endParaRPr lang="de-DE" sz="2400" dirty="0"/>
              </a:p>
              <a:p>
                <a:pPr lvl="1"/>
                <a:endParaRPr lang="de-DE" sz="2400" dirty="0"/>
              </a:p>
              <a:p>
                <a:pPr lvl="1"/>
                <a14:m>
                  <m:oMathPara xmlns:m="http://schemas.openxmlformats.org/officeDocument/2006/math">
                    <m:oMathParaPr>
                      <m:jc m:val="centerGroup"/>
                    </m:oMathParaPr>
                    <m:oMath xmlns:m="http://schemas.openxmlformats.org/officeDocument/2006/math">
                      <m:sSup>
                        <m:sSupPr>
                          <m:ctrlPr>
                            <a:rPr lang="de-DE" sz="2400" i="1">
                              <a:latin typeface="Cambria Math" panose="02040503050406030204" pitchFamily="18" charset="0"/>
                            </a:rPr>
                          </m:ctrlPr>
                        </m:sSupPr>
                        <m:e>
                          <m:acc>
                            <m:accPr>
                              <m:chr m:val="̃"/>
                              <m:ctrlPr>
                                <a:rPr lang="de-DE" sz="2400" i="1" smtClean="0">
                                  <a:latin typeface="Cambria Math" panose="02040503050406030204" pitchFamily="18" charset="0"/>
                                </a:rPr>
                              </m:ctrlPr>
                            </m:accPr>
                            <m:e>
                              <m:r>
                                <m:rPr>
                                  <m:sty m:val="p"/>
                                </m:rPr>
                                <a:rPr lang="el-GR" sz="2400" i="1">
                                  <a:latin typeface="Cambria Math" panose="02040503050406030204" pitchFamily="18" charset="0"/>
                                  <a:ea typeface="Cambria Math" panose="02040503050406030204" pitchFamily="18" charset="0"/>
                                </a:rPr>
                                <m:t>σ</m:t>
                              </m:r>
                            </m:e>
                          </m:acc>
                        </m:e>
                        <m:sup>
                          <m:r>
                            <a:rPr lang="de-DE" sz="2400" i="1">
                              <a:latin typeface="Cambria Math" panose="02040503050406030204" pitchFamily="18" charset="0"/>
                            </a:rPr>
                            <m:t>2</m:t>
                          </m:r>
                        </m:sup>
                      </m:sSup>
                      <m:r>
                        <a:rPr lang="de-DE" sz="2400" i="1">
                          <a:latin typeface="Cambria Math" panose="02040503050406030204" pitchFamily="18" charset="0"/>
                        </a:rPr>
                        <m:t>=</m:t>
                      </m:r>
                      <m:f>
                        <m:fPr>
                          <m:ctrlPr>
                            <a:rPr lang="de-DE" sz="2400" i="1" dirty="0">
                              <a:latin typeface="Cambria Math" panose="02040503050406030204" pitchFamily="18" charset="0"/>
                            </a:rPr>
                          </m:ctrlPr>
                        </m:fPr>
                        <m:num>
                          <m:r>
                            <a:rPr lang="de-DE" sz="2400" i="1" dirty="0">
                              <a:latin typeface="Cambria Math" panose="02040503050406030204" pitchFamily="18" charset="0"/>
                            </a:rPr>
                            <m:t>1</m:t>
                          </m:r>
                        </m:num>
                        <m:den>
                          <m:r>
                            <a:rPr lang="de-DE" sz="2400" i="1" dirty="0">
                              <a:latin typeface="Cambria Math" panose="02040503050406030204" pitchFamily="18" charset="0"/>
                            </a:rPr>
                            <m:t>𝑛</m:t>
                          </m:r>
                        </m:den>
                      </m:f>
                      <m:nary>
                        <m:naryPr>
                          <m:chr m:val="∑"/>
                          <m:ctrlPr>
                            <a:rPr lang="pt-BR" sz="2400" i="1" dirty="0">
                              <a:latin typeface="Cambria Math" panose="02040503050406030204" pitchFamily="18" charset="0"/>
                            </a:rPr>
                          </m:ctrlPr>
                        </m:naryPr>
                        <m:sub>
                          <m:r>
                            <m:rPr>
                              <m:brk m:alnAt="23"/>
                            </m:rPr>
                            <a:rPr lang="de-DE" sz="2400" i="1" dirty="0">
                              <a:latin typeface="Cambria Math" panose="02040503050406030204" pitchFamily="18" charset="0"/>
                            </a:rPr>
                            <m:t>𝑖</m:t>
                          </m:r>
                          <m:r>
                            <a:rPr lang="pt-BR" sz="2400" i="1" dirty="0">
                              <a:latin typeface="Cambria Math" panose="02040503050406030204" pitchFamily="18" charset="0"/>
                            </a:rPr>
                            <m:t>=</m:t>
                          </m:r>
                          <m:r>
                            <a:rPr lang="de-DE" sz="2400" i="1" dirty="0">
                              <a:latin typeface="Cambria Math" panose="02040503050406030204" pitchFamily="18" charset="0"/>
                            </a:rPr>
                            <m:t>1</m:t>
                          </m:r>
                        </m:sub>
                        <m:sup>
                          <m:r>
                            <a:rPr lang="pt-BR" sz="2400" i="1" dirty="0">
                              <a:latin typeface="Cambria Math" panose="02040503050406030204" pitchFamily="18" charset="0"/>
                            </a:rPr>
                            <m:t>𝑛</m:t>
                          </m:r>
                        </m:sup>
                        <m:e>
                          <m:sSup>
                            <m:sSupPr>
                              <m:ctrlPr>
                                <a:rPr lang="el-GR" sz="2400" i="1" dirty="0">
                                  <a:latin typeface="Cambria Math" panose="02040503050406030204" pitchFamily="18" charset="0"/>
                                </a:rPr>
                              </m:ctrlPr>
                            </m:sSupPr>
                            <m:e>
                              <m:d>
                                <m:dPr>
                                  <m:ctrlPr>
                                    <a:rPr lang="el-GR" sz="2400" i="1" dirty="0">
                                      <a:latin typeface="Cambria Math" panose="02040503050406030204" pitchFamily="18" charset="0"/>
                                    </a:rPr>
                                  </m:ctrlPr>
                                </m:dPr>
                                <m:e>
                                  <m:sSub>
                                    <m:sSubPr>
                                      <m:ctrlPr>
                                        <a:rPr lang="pt-BR" sz="2400" i="1" dirty="0">
                                          <a:latin typeface="Cambria Math" panose="02040503050406030204" pitchFamily="18" charset="0"/>
                                        </a:rPr>
                                      </m:ctrlPr>
                                    </m:sSubPr>
                                    <m:e>
                                      <m:r>
                                        <a:rPr lang="de-DE" sz="2400" i="1" dirty="0">
                                          <a:latin typeface="Cambria Math" panose="02040503050406030204" pitchFamily="18" charset="0"/>
                                        </a:rPr>
                                        <m:t>𝑥</m:t>
                                      </m:r>
                                    </m:e>
                                    <m:sub>
                                      <m:r>
                                        <a:rPr lang="de-DE" sz="2400" i="1" dirty="0">
                                          <a:latin typeface="Cambria Math" panose="02040503050406030204" pitchFamily="18" charset="0"/>
                                        </a:rPr>
                                        <m:t>𝑖</m:t>
                                      </m:r>
                                    </m:sub>
                                  </m:sSub>
                                  <m:r>
                                    <a:rPr lang="de-DE" sz="2400" i="1" dirty="0">
                                      <a:latin typeface="Cambria Math" panose="02040503050406030204" pitchFamily="18" charset="0"/>
                                    </a:rPr>
                                    <m:t>−</m:t>
                                  </m:r>
                                  <m:acc>
                                    <m:accPr>
                                      <m:chr m:val="̅"/>
                                      <m:ctrlPr>
                                        <a:rPr lang="de-DE" sz="2400" i="1">
                                          <a:latin typeface="Cambria Math" panose="02040503050406030204" pitchFamily="18" charset="0"/>
                                        </a:rPr>
                                      </m:ctrlPr>
                                    </m:accPr>
                                    <m:e>
                                      <m:r>
                                        <a:rPr lang="de-DE" sz="2400" i="1">
                                          <a:latin typeface="Cambria Math" panose="02040503050406030204" pitchFamily="18" charset="0"/>
                                        </a:rPr>
                                        <m:t>𝑥</m:t>
                                      </m:r>
                                    </m:e>
                                  </m:acc>
                                </m:e>
                              </m:d>
                            </m:e>
                            <m:sup>
                              <m:r>
                                <a:rPr lang="de-DE" sz="2400" i="1" dirty="0">
                                  <a:latin typeface="Cambria Math" panose="02040503050406030204" pitchFamily="18" charset="0"/>
                                </a:rPr>
                                <m:t>2</m:t>
                              </m:r>
                            </m:sup>
                          </m:sSup>
                        </m:e>
                      </m:nary>
                    </m:oMath>
                  </m:oMathPara>
                </a14:m>
                <a:endParaRPr lang="de-DE" sz="2400" dirty="0"/>
              </a:p>
              <a:p>
                <a:pPr lvl="1"/>
                <a:endParaRPr lang="de-DE" sz="2400" dirty="0"/>
              </a:p>
              <a:p>
                <a:pPr lvl="1"/>
                <a:r>
                  <a:rPr lang="de-DE" sz="2400" dirty="0" err="1"/>
                  <a:t>Unbiased</a:t>
                </a:r>
                <a:r>
                  <a:rPr lang="de-DE" sz="2400" dirty="0"/>
                  <a:t> </a:t>
                </a:r>
                <a:r>
                  <a:rPr lang="de-DE" sz="2400" dirty="0" err="1"/>
                  <a:t>Variance</a:t>
                </a:r>
                <a:endParaRPr lang="de-DE" sz="2400" dirty="0"/>
              </a:p>
              <a:p>
                <a:pPr lvl="1"/>
                <a:endParaRPr lang="de-DE" sz="2400" dirty="0"/>
              </a:p>
              <a:p>
                <a:pPr lvl="1"/>
                <a14:m>
                  <m:oMathPara xmlns:m="http://schemas.openxmlformats.org/officeDocument/2006/math">
                    <m:oMathParaPr>
                      <m:jc m:val="centerGroup"/>
                    </m:oMathParaPr>
                    <m:oMath xmlns:m="http://schemas.openxmlformats.org/officeDocument/2006/math">
                      <m:sSup>
                        <m:sSupPr>
                          <m:ctrlPr>
                            <a:rPr lang="de-DE" sz="2400" i="1">
                              <a:latin typeface="Cambria Math" panose="02040503050406030204" pitchFamily="18" charset="0"/>
                            </a:rPr>
                          </m:ctrlPr>
                        </m:sSupPr>
                        <m:e>
                          <m:acc>
                            <m:accPr>
                              <m:chr m:val="̂"/>
                              <m:ctrlPr>
                                <a:rPr lang="de-DE" sz="2400" i="1" smtClean="0">
                                  <a:latin typeface="Cambria Math" panose="02040503050406030204" pitchFamily="18" charset="0"/>
                                  <a:ea typeface="Cambria Math" panose="02040503050406030204" pitchFamily="18" charset="0"/>
                                </a:rPr>
                              </m:ctrlPr>
                            </m:accPr>
                            <m:e>
                              <m:r>
                                <m:rPr>
                                  <m:sty m:val="p"/>
                                </m:rPr>
                                <a:rPr lang="el-GR" sz="2400" i="1">
                                  <a:latin typeface="Cambria Math" panose="02040503050406030204" pitchFamily="18" charset="0"/>
                                  <a:ea typeface="Cambria Math" panose="02040503050406030204" pitchFamily="18" charset="0"/>
                                </a:rPr>
                                <m:t>σ</m:t>
                              </m:r>
                            </m:e>
                          </m:acc>
                        </m:e>
                        <m:sup>
                          <m:r>
                            <a:rPr lang="de-DE" sz="2400" i="1">
                              <a:latin typeface="Cambria Math" panose="02040503050406030204" pitchFamily="18" charset="0"/>
                            </a:rPr>
                            <m:t>2</m:t>
                          </m:r>
                        </m:sup>
                      </m:sSup>
                      <m:r>
                        <a:rPr lang="de-DE" sz="2400" i="1">
                          <a:latin typeface="Cambria Math" panose="02040503050406030204" pitchFamily="18" charset="0"/>
                        </a:rPr>
                        <m:t>=</m:t>
                      </m:r>
                      <m:f>
                        <m:fPr>
                          <m:ctrlPr>
                            <a:rPr lang="de-DE" sz="2400" i="1" dirty="0">
                              <a:latin typeface="Cambria Math" panose="02040503050406030204" pitchFamily="18" charset="0"/>
                            </a:rPr>
                          </m:ctrlPr>
                        </m:fPr>
                        <m:num>
                          <m:r>
                            <a:rPr lang="de-DE" sz="2400" i="1" dirty="0">
                              <a:latin typeface="Cambria Math" panose="02040503050406030204" pitchFamily="18" charset="0"/>
                            </a:rPr>
                            <m:t>1</m:t>
                          </m:r>
                        </m:num>
                        <m:den>
                          <m:r>
                            <a:rPr lang="de-DE" sz="2400" i="1" dirty="0">
                              <a:latin typeface="Cambria Math" panose="02040503050406030204" pitchFamily="18" charset="0"/>
                            </a:rPr>
                            <m:t>𝑛</m:t>
                          </m:r>
                          <m:r>
                            <a:rPr lang="de-DE" sz="2400" b="0" i="1" dirty="0" smtClean="0">
                              <a:latin typeface="Cambria Math" panose="02040503050406030204" pitchFamily="18" charset="0"/>
                            </a:rPr>
                            <m:t>−1</m:t>
                          </m:r>
                        </m:den>
                      </m:f>
                      <m:nary>
                        <m:naryPr>
                          <m:chr m:val="∑"/>
                          <m:ctrlPr>
                            <a:rPr lang="pt-BR" sz="2400" i="1" dirty="0">
                              <a:latin typeface="Cambria Math" panose="02040503050406030204" pitchFamily="18" charset="0"/>
                            </a:rPr>
                          </m:ctrlPr>
                        </m:naryPr>
                        <m:sub>
                          <m:r>
                            <m:rPr>
                              <m:brk m:alnAt="23"/>
                            </m:rPr>
                            <a:rPr lang="de-DE" sz="2400" i="1" dirty="0">
                              <a:latin typeface="Cambria Math" panose="02040503050406030204" pitchFamily="18" charset="0"/>
                            </a:rPr>
                            <m:t>𝑖</m:t>
                          </m:r>
                          <m:r>
                            <a:rPr lang="pt-BR" sz="2400" i="1" dirty="0">
                              <a:latin typeface="Cambria Math" panose="02040503050406030204" pitchFamily="18" charset="0"/>
                            </a:rPr>
                            <m:t>=</m:t>
                          </m:r>
                          <m:r>
                            <a:rPr lang="de-DE" sz="2400" i="1" dirty="0">
                              <a:latin typeface="Cambria Math" panose="02040503050406030204" pitchFamily="18" charset="0"/>
                            </a:rPr>
                            <m:t>1</m:t>
                          </m:r>
                        </m:sub>
                        <m:sup>
                          <m:r>
                            <a:rPr lang="pt-BR" sz="2400" i="1" dirty="0">
                              <a:latin typeface="Cambria Math" panose="02040503050406030204" pitchFamily="18" charset="0"/>
                            </a:rPr>
                            <m:t>𝑛</m:t>
                          </m:r>
                        </m:sup>
                        <m:e>
                          <m:sSup>
                            <m:sSupPr>
                              <m:ctrlPr>
                                <a:rPr lang="el-GR" sz="2400" i="1" dirty="0">
                                  <a:latin typeface="Cambria Math" panose="02040503050406030204" pitchFamily="18" charset="0"/>
                                </a:rPr>
                              </m:ctrlPr>
                            </m:sSupPr>
                            <m:e>
                              <m:d>
                                <m:dPr>
                                  <m:ctrlPr>
                                    <a:rPr lang="el-GR" sz="2400" i="1" dirty="0">
                                      <a:latin typeface="Cambria Math" panose="02040503050406030204" pitchFamily="18" charset="0"/>
                                    </a:rPr>
                                  </m:ctrlPr>
                                </m:dPr>
                                <m:e>
                                  <m:sSub>
                                    <m:sSubPr>
                                      <m:ctrlPr>
                                        <a:rPr lang="pt-BR" sz="2400" i="1" dirty="0">
                                          <a:latin typeface="Cambria Math" panose="02040503050406030204" pitchFamily="18" charset="0"/>
                                        </a:rPr>
                                      </m:ctrlPr>
                                    </m:sSubPr>
                                    <m:e>
                                      <m:r>
                                        <a:rPr lang="de-DE" sz="2400" i="1" dirty="0">
                                          <a:latin typeface="Cambria Math" panose="02040503050406030204" pitchFamily="18" charset="0"/>
                                        </a:rPr>
                                        <m:t>𝑥</m:t>
                                      </m:r>
                                    </m:e>
                                    <m:sub>
                                      <m:r>
                                        <a:rPr lang="de-DE" sz="2400" i="1" dirty="0">
                                          <a:latin typeface="Cambria Math" panose="02040503050406030204" pitchFamily="18" charset="0"/>
                                        </a:rPr>
                                        <m:t>𝑖</m:t>
                                      </m:r>
                                    </m:sub>
                                  </m:sSub>
                                  <m:r>
                                    <a:rPr lang="de-DE" sz="2400" i="1" dirty="0">
                                      <a:latin typeface="Cambria Math" panose="02040503050406030204" pitchFamily="18" charset="0"/>
                                    </a:rPr>
                                    <m:t>−</m:t>
                                  </m:r>
                                  <m:acc>
                                    <m:accPr>
                                      <m:chr m:val="̅"/>
                                      <m:ctrlPr>
                                        <a:rPr lang="de-DE" sz="2400" i="1">
                                          <a:latin typeface="Cambria Math" panose="02040503050406030204" pitchFamily="18" charset="0"/>
                                        </a:rPr>
                                      </m:ctrlPr>
                                    </m:accPr>
                                    <m:e>
                                      <m:r>
                                        <a:rPr lang="de-DE" sz="2400" i="1">
                                          <a:latin typeface="Cambria Math" panose="02040503050406030204" pitchFamily="18" charset="0"/>
                                        </a:rPr>
                                        <m:t>𝑥</m:t>
                                      </m:r>
                                    </m:e>
                                  </m:acc>
                                </m:e>
                              </m:d>
                            </m:e>
                            <m:sup>
                              <m:r>
                                <a:rPr lang="de-DE" sz="2400" i="1" dirty="0">
                                  <a:latin typeface="Cambria Math" panose="02040503050406030204" pitchFamily="18" charset="0"/>
                                </a:rPr>
                                <m:t>2</m:t>
                              </m:r>
                            </m:sup>
                          </m:sSup>
                        </m:e>
                      </m:nary>
                    </m:oMath>
                  </m:oMathPara>
                </a14:m>
                <a:endParaRPr lang="de-DE" sz="2400" dirty="0"/>
              </a:p>
              <a:p>
                <a:pPr lvl="1"/>
                <a:endParaRPr lang="de-DE" sz="2400" dirty="0"/>
              </a:p>
              <a:p>
                <a:endParaRPr lang="de-DE" sz="2400" dirty="0"/>
              </a:p>
            </p:txBody>
          </p:sp>
        </mc:Choice>
        <mc:Fallback xmlns="">
          <p:sp>
            <p:nvSpPr>
              <p:cNvPr id="2" name="Textfeld 1"/>
              <p:cNvSpPr txBox="1">
                <a:spLocks noRot="1" noChangeAspect="1" noMove="1" noResize="1" noEditPoints="1" noAdjustHandles="1" noChangeArrowheads="1" noChangeShapeType="1" noTextEdit="1"/>
              </p:cNvSpPr>
              <p:nvPr/>
            </p:nvSpPr>
            <p:spPr>
              <a:xfrm>
                <a:off x="1655933" y="1197232"/>
                <a:ext cx="8856984" cy="5041523"/>
              </a:xfrm>
              <a:prstGeom prst="rect">
                <a:avLst/>
              </a:prstGeom>
              <a:blipFill>
                <a:blip r:embed="rId2"/>
                <a:stretch>
                  <a:fillRect/>
                </a:stretch>
              </a:blipFill>
            </p:spPr>
            <p:txBody>
              <a:bodyPr/>
              <a:lstStyle/>
              <a:p>
                <a:r>
                  <a:rPr lang="de-DE">
                    <a:noFill/>
                  </a:rPr>
                  <a:t> </a:t>
                </a:r>
              </a:p>
            </p:txBody>
          </p:sp>
        </mc:Fallback>
      </mc:AlternateContent>
      <p:sp>
        <p:nvSpPr>
          <p:cNvPr id="4" name="Textfeld 3"/>
          <p:cNvSpPr txBox="1"/>
          <p:nvPr/>
        </p:nvSpPr>
        <p:spPr>
          <a:xfrm>
            <a:off x="1524000" y="116639"/>
            <a:ext cx="8856984" cy="648072"/>
          </a:xfrm>
          <a:prstGeom prst="rect">
            <a:avLst/>
          </a:prstGeom>
          <a:noFill/>
        </p:spPr>
        <p:txBody>
          <a:bodyPr wrap="square" rtlCol="0">
            <a:noAutofit/>
          </a:bodyPr>
          <a:lstStyle/>
          <a:p>
            <a:pPr algn="ctr"/>
            <a:r>
              <a:rPr lang="de-DE" sz="3200" dirty="0" err="1"/>
              <a:t>Variance</a:t>
            </a:r>
            <a:endParaRPr lang="de-DE" sz="3200" dirty="0"/>
          </a:p>
        </p:txBody>
      </p:sp>
      <p:sp>
        <p:nvSpPr>
          <p:cNvPr id="3" name="Rechteck 2">
            <a:extLst>
              <a:ext uri="{FF2B5EF4-FFF2-40B4-BE49-F238E27FC236}">
                <a16:creationId xmlns:a16="http://schemas.microsoft.com/office/drawing/2014/main" id="{4533BE56-9D32-C051-57D2-4A1F68418A5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3794490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feld 1"/>
              <p:cNvSpPr txBox="1"/>
              <p:nvPr/>
            </p:nvSpPr>
            <p:spPr>
              <a:xfrm>
                <a:off x="1667508" y="1104634"/>
                <a:ext cx="8856984" cy="5180419"/>
              </a:xfrm>
              <a:prstGeom prst="rect">
                <a:avLst/>
              </a:prstGeom>
              <a:noFill/>
            </p:spPr>
            <p:txBody>
              <a:bodyPr wrap="square" rtlCol="0">
                <a:noAutofit/>
              </a:bodyPr>
              <a:lstStyle/>
              <a:p>
                <a:r>
                  <a:rPr lang="de-DE" sz="2400" dirty="0"/>
                  <a:t>Uncorrected </a:t>
                </a:r>
                <a:r>
                  <a:rPr lang="de-DE" sz="2400" dirty="0" err="1"/>
                  <a:t>standard</a:t>
                </a:r>
                <a:r>
                  <a:rPr lang="de-DE" sz="2400" dirty="0"/>
                  <a:t> </a:t>
                </a:r>
                <a:r>
                  <a:rPr lang="de-DE" sz="2400" dirty="0" err="1"/>
                  <a:t>deviation</a:t>
                </a:r>
                <a:r>
                  <a:rPr lang="de-DE" sz="2400" dirty="0"/>
                  <a:t>:</a:t>
                </a:r>
              </a:p>
              <a:p>
                <a:endParaRPr lang="de-DE" sz="2400" dirty="0"/>
              </a:p>
              <a:p>
                <a:pPr/>
                <a14:m>
                  <m:oMathPara xmlns:m="http://schemas.openxmlformats.org/officeDocument/2006/math">
                    <m:oMathParaPr>
                      <m:jc m:val="centerGroup"/>
                    </m:oMathParaPr>
                    <m:oMath xmlns:m="http://schemas.openxmlformats.org/officeDocument/2006/math">
                      <m:acc>
                        <m:accPr>
                          <m:chr m:val="̃"/>
                          <m:ctrlPr>
                            <a:rPr lang="de-DE" sz="2400" i="1">
                              <a:latin typeface="Cambria Math" panose="02040503050406030204" pitchFamily="18" charset="0"/>
                            </a:rPr>
                          </m:ctrlPr>
                        </m:accPr>
                        <m:e>
                          <m:r>
                            <m:rPr>
                              <m:sty m:val="p"/>
                            </m:rPr>
                            <a:rPr lang="el-GR" sz="2400" i="1">
                              <a:latin typeface="Cambria Math" panose="02040503050406030204" pitchFamily="18" charset="0"/>
                              <a:ea typeface="Cambria Math" panose="02040503050406030204" pitchFamily="18" charset="0"/>
                            </a:rPr>
                            <m:t>σ</m:t>
                          </m:r>
                        </m:e>
                      </m:acc>
                      <m:r>
                        <a:rPr lang="de-DE" sz="2400" i="1">
                          <a:latin typeface="Cambria Math" panose="02040503050406030204" pitchFamily="18" charset="0"/>
                        </a:rPr>
                        <m:t>=</m:t>
                      </m:r>
                      <m:rad>
                        <m:radPr>
                          <m:degHide m:val="on"/>
                          <m:ctrlPr>
                            <a:rPr lang="de-DE" sz="2400" i="1" smtClean="0">
                              <a:latin typeface="Cambria Math" panose="02040503050406030204" pitchFamily="18" charset="0"/>
                            </a:rPr>
                          </m:ctrlPr>
                        </m:radPr>
                        <m:deg/>
                        <m:e>
                          <m:f>
                            <m:fPr>
                              <m:ctrlPr>
                                <a:rPr lang="de-DE" sz="2400" i="1" dirty="0">
                                  <a:latin typeface="Cambria Math" panose="02040503050406030204" pitchFamily="18" charset="0"/>
                                </a:rPr>
                              </m:ctrlPr>
                            </m:fPr>
                            <m:num>
                              <m:r>
                                <a:rPr lang="de-DE" sz="2400" i="1" dirty="0">
                                  <a:latin typeface="Cambria Math" panose="02040503050406030204" pitchFamily="18" charset="0"/>
                                </a:rPr>
                                <m:t>1</m:t>
                              </m:r>
                            </m:num>
                            <m:den>
                              <m:r>
                                <a:rPr lang="de-DE" sz="2400" i="1" dirty="0">
                                  <a:latin typeface="Cambria Math" panose="02040503050406030204" pitchFamily="18" charset="0"/>
                                </a:rPr>
                                <m:t>𝑛</m:t>
                              </m:r>
                            </m:den>
                          </m:f>
                          <m:nary>
                            <m:naryPr>
                              <m:chr m:val="∑"/>
                              <m:ctrlPr>
                                <a:rPr lang="pt-BR" sz="2400" i="1" dirty="0">
                                  <a:latin typeface="Cambria Math" panose="02040503050406030204" pitchFamily="18" charset="0"/>
                                </a:rPr>
                              </m:ctrlPr>
                            </m:naryPr>
                            <m:sub>
                              <m:r>
                                <m:rPr>
                                  <m:brk m:alnAt="23"/>
                                </m:rPr>
                                <a:rPr lang="de-DE" sz="2400" i="1" dirty="0">
                                  <a:latin typeface="Cambria Math" panose="02040503050406030204" pitchFamily="18" charset="0"/>
                                </a:rPr>
                                <m:t>𝑖</m:t>
                              </m:r>
                              <m:r>
                                <a:rPr lang="pt-BR" sz="2400" i="1" dirty="0">
                                  <a:latin typeface="Cambria Math" panose="02040503050406030204" pitchFamily="18" charset="0"/>
                                </a:rPr>
                                <m:t>=</m:t>
                              </m:r>
                              <m:r>
                                <a:rPr lang="de-DE" sz="2400" i="1" dirty="0">
                                  <a:latin typeface="Cambria Math" panose="02040503050406030204" pitchFamily="18" charset="0"/>
                                </a:rPr>
                                <m:t>1</m:t>
                              </m:r>
                            </m:sub>
                            <m:sup>
                              <m:r>
                                <a:rPr lang="pt-BR" sz="2400" i="1" dirty="0">
                                  <a:latin typeface="Cambria Math" panose="02040503050406030204" pitchFamily="18" charset="0"/>
                                </a:rPr>
                                <m:t>𝑛</m:t>
                              </m:r>
                            </m:sup>
                            <m:e>
                              <m:sSup>
                                <m:sSupPr>
                                  <m:ctrlPr>
                                    <a:rPr lang="el-GR" sz="2400" i="1" dirty="0">
                                      <a:latin typeface="Cambria Math" panose="02040503050406030204" pitchFamily="18" charset="0"/>
                                    </a:rPr>
                                  </m:ctrlPr>
                                </m:sSupPr>
                                <m:e>
                                  <m:d>
                                    <m:dPr>
                                      <m:ctrlPr>
                                        <a:rPr lang="el-GR" sz="2400" i="1" dirty="0">
                                          <a:latin typeface="Cambria Math" panose="02040503050406030204" pitchFamily="18" charset="0"/>
                                        </a:rPr>
                                      </m:ctrlPr>
                                    </m:dPr>
                                    <m:e>
                                      <m:sSub>
                                        <m:sSubPr>
                                          <m:ctrlPr>
                                            <a:rPr lang="pt-BR" sz="2400" i="1" dirty="0">
                                              <a:latin typeface="Cambria Math" panose="02040503050406030204" pitchFamily="18" charset="0"/>
                                            </a:rPr>
                                          </m:ctrlPr>
                                        </m:sSubPr>
                                        <m:e>
                                          <m:r>
                                            <a:rPr lang="de-DE" sz="2400" i="1" dirty="0">
                                              <a:latin typeface="Cambria Math" panose="02040503050406030204" pitchFamily="18" charset="0"/>
                                            </a:rPr>
                                            <m:t>𝑥</m:t>
                                          </m:r>
                                        </m:e>
                                        <m:sub>
                                          <m:r>
                                            <a:rPr lang="de-DE" sz="2400" i="1" dirty="0">
                                              <a:latin typeface="Cambria Math" panose="02040503050406030204" pitchFamily="18" charset="0"/>
                                            </a:rPr>
                                            <m:t>𝑖</m:t>
                                          </m:r>
                                        </m:sub>
                                      </m:sSub>
                                      <m:r>
                                        <a:rPr lang="de-DE" sz="2400" i="1" dirty="0">
                                          <a:latin typeface="Cambria Math" panose="02040503050406030204" pitchFamily="18" charset="0"/>
                                        </a:rPr>
                                        <m:t>−</m:t>
                                      </m:r>
                                      <m:acc>
                                        <m:accPr>
                                          <m:chr m:val="̅"/>
                                          <m:ctrlPr>
                                            <a:rPr lang="de-DE" sz="2400" i="1">
                                              <a:latin typeface="Cambria Math" panose="02040503050406030204" pitchFamily="18" charset="0"/>
                                            </a:rPr>
                                          </m:ctrlPr>
                                        </m:accPr>
                                        <m:e>
                                          <m:r>
                                            <a:rPr lang="de-DE" sz="2400" i="1">
                                              <a:latin typeface="Cambria Math" panose="02040503050406030204" pitchFamily="18" charset="0"/>
                                            </a:rPr>
                                            <m:t>𝑥</m:t>
                                          </m:r>
                                        </m:e>
                                      </m:acc>
                                    </m:e>
                                  </m:d>
                                </m:e>
                                <m:sup>
                                  <m:r>
                                    <a:rPr lang="de-DE" sz="2400" i="1" dirty="0">
                                      <a:latin typeface="Cambria Math" panose="02040503050406030204" pitchFamily="18" charset="0"/>
                                    </a:rPr>
                                    <m:t>2</m:t>
                                  </m:r>
                                </m:sup>
                              </m:sSup>
                            </m:e>
                          </m:nary>
                        </m:e>
                      </m:rad>
                    </m:oMath>
                  </m:oMathPara>
                </a14:m>
                <a:endParaRPr lang="de-DE" sz="2400" dirty="0"/>
              </a:p>
              <a:p>
                <a:endParaRPr lang="de-DE" sz="2400" dirty="0"/>
              </a:p>
              <a:p>
                <a:endParaRPr lang="de-DE" sz="2400" dirty="0"/>
              </a:p>
              <a:p>
                <a:r>
                  <a:rPr lang="de-DE" sz="2400" dirty="0" err="1"/>
                  <a:t>Corrected</a:t>
                </a:r>
                <a:r>
                  <a:rPr lang="de-DE" sz="2400" dirty="0"/>
                  <a:t> </a:t>
                </a:r>
                <a:r>
                  <a:rPr lang="de-DE" sz="2400" dirty="0" err="1"/>
                  <a:t>standard</a:t>
                </a:r>
                <a:r>
                  <a:rPr lang="de-DE" sz="2400" dirty="0"/>
                  <a:t> </a:t>
                </a:r>
                <a:r>
                  <a:rPr lang="de-DE" sz="2400" dirty="0" err="1"/>
                  <a:t>deviation</a:t>
                </a:r>
                <a:r>
                  <a:rPr lang="de-DE" sz="2400" dirty="0"/>
                  <a:t>:</a:t>
                </a:r>
              </a:p>
              <a:p>
                <a:endParaRPr lang="de-DE" sz="2400" dirty="0"/>
              </a:p>
              <a:p>
                <a:pPr/>
                <a14:m>
                  <m:oMathPara xmlns:m="http://schemas.openxmlformats.org/officeDocument/2006/math">
                    <m:oMathParaPr>
                      <m:jc m:val="centerGroup"/>
                    </m:oMathParaPr>
                    <m:oMath xmlns:m="http://schemas.openxmlformats.org/officeDocument/2006/math">
                      <m:acc>
                        <m:accPr>
                          <m:chr m:val="̂"/>
                          <m:ctrlPr>
                            <a:rPr lang="de-DE" sz="2400" i="1">
                              <a:latin typeface="Cambria Math" panose="02040503050406030204" pitchFamily="18" charset="0"/>
                              <a:ea typeface="Cambria Math" panose="02040503050406030204" pitchFamily="18" charset="0"/>
                            </a:rPr>
                          </m:ctrlPr>
                        </m:accPr>
                        <m:e>
                          <m:r>
                            <m:rPr>
                              <m:sty m:val="p"/>
                            </m:rPr>
                            <a:rPr lang="el-GR" sz="2400" i="1">
                              <a:latin typeface="Cambria Math" panose="02040503050406030204" pitchFamily="18" charset="0"/>
                              <a:ea typeface="Cambria Math" panose="02040503050406030204" pitchFamily="18" charset="0"/>
                            </a:rPr>
                            <m:t>σ</m:t>
                          </m:r>
                        </m:e>
                      </m:acc>
                      <m:r>
                        <a:rPr lang="de-DE" sz="2400" i="1">
                          <a:latin typeface="Cambria Math" panose="02040503050406030204" pitchFamily="18" charset="0"/>
                        </a:rPr>
                        <m:t>=</m:t>
                      </m:r>
                      <m:rad>
                        <m:radPr>
                          <m:degHide m:val="on"/>
                          <m:ctrlPr>
                            <a:rPr lang="de-DE" sz="2400" i="1" smtClean="0">
                              <a:latin typeface="Cambria Math" panose="02040503050406030204" pitchFamily="18" charset="0"/>
                            </a:rPr>
                          </m:ctrlPr>
                        </m:radPr>
                        <m:deg/>
                        <m:e>
                          <m:f>
                            <m:fPr>
                              <m:ctrlPr>
                                <a:rPr lang="de-DE" sz="2400" i="1" dirty="0">
                                  <a:latin typeface="Cambria Math" panose="02040503050406030204" pitchFamily="18" charset="0"/>
                                </a:rPr>
                              </m:ctrlPr>
                            </m:fPr>
                            <m:num>
                              <m:r>
                                <a:rPr lang="de-DE" sz="2400" i="1" dirty="0">
                                  <a:latin typeface="Cambria Math" panose="02040503050406030204" pitchFamily="18" charset="0"/>
                                </a:rPr>
                                <m:t>1</m:t>
                              </m:r>
                            </m:num>
                            <m:den>
                              <m:r>
                                <a:rPr lang="de-DE" sz="2400" i="1" dirty="0">
                                  <a:latin typeface="Cambria Math" panose="02040503050406030204" pitchFamily="18" charset="0"/>
                                </a:rPr>
                                <m:t>𝑛</m:t>
                              </m:r>
                              <m:r>
                                <a:rPr lang="de-DE" sz="2400" b="0" i="1" dirty="0" smtClean="0">
                                  <a:latin typeface="Cambria Math" panose="02040503050406030204" pitchFamily="18" charset="0"/>
                                </a:rPr>
                                <m:t>−1</m:t>
                              </m:r>
                            </m:den>
                          </m:f>
                          <m:nary>
                            <m:naryPr>
                              <m:chr m:val="∑"/>
                              <m:ctrlPr>
                                <a:rPr lang="pt-BR" sz="2400" i="1" dirty="0">
                                  <a:latin typeface="Cambria Math" panose="02040503050406030204" pitchFamily="18" charset="0"/>
                                </a:rPr>
                              </m:ctrlPr>
                            </m:naryPr>
                            <m:sub>
                              <m:r>
                                <m:rPr>
                                  <m:brk m:alnAt="23"/>
                                </m:rPr>
                                <a:rPr lang="de-DE" sz="2400" i="1" dirty="0">
                                  <a:latin typeface="Cambria Math" panose="02040503050406030204" pitchFamily="18" charset="0"/>
                                </a:rPr>
                                <m:t>𝑖</m:t>
                              </m:r>
                              <m:r>
                                <a:rPr lang="pt-BR" sz="2400" i="1" dirty="0">
                                  <a:latin typeface="Cambria Math" panose="02040503050406030204" pitchFamily="18" charset="0"/>
                                </a:rPr>
                                <m:t>=</m:t>
                              </m:r>
                              <m:r>
                                <a:rPr lang="de-DE" sz="2400" i="1" dirty="0">
                                  <a:latin typeface="Cambria Math" panose="02040503050406030204" pitchFamily="18" charset="0"/>
                                </a:rPr>
                                <m:t>1</m:t>
                              </m:r>
                            </m:sub>
                            <m:sup>
                              <m:r>
                                <a:rPr lang="pt-BR" sz="2400" i="1" dirty="0">
                                  <a:latin typeface="Cambria Math" panose="02040503050406030204" pitchFamily="18" charset="0"/>
                                </a:rPr>
                                <m:t>𝑛</m:t>
                              </m:r>
                            </m:sup>
                            <m:e>
                              <m:sSup>
                                <m:sSupPr>
                                  <m:ctrlPr>
                                    <a:rPr lang="el-GR" sz="2400" i="1" dirty="0">
                                      <a:latin typeface="Cambria Math" panose="02040503050406030204" pitchFamily="18" charset="0"/>
                                    </a:rPr>
                                  </m:ctrlPr>
                                </m:sSupPr>
                                <m:e>
                                  <m:d>
                                    <m:dPr>
                                      <m:ctrlPr>
                                        <a:rPr lang="el-GR" sz="2400" i="1" dirty="0">
                                          <a:latin typeface="Cambria Math" panose="02040503050406030204" pitchFamily="18" charset="0"/>
                                        </a:rPr>
                                      </m:ctrlPr>
                                    </m:dPr>
                                    <m:e>
                                      <m:sSub>
                                        <m:sSubPr>
                                          <m:ctrlPr>
                                            <a:rPr lang="pt-BR" sz="2400" i="1" dirty="0">
                                              <a:latin typeface="Cambria Math" panose="02040503050406030204" pitchFamily="18" charset="0"/>
                                            </a:rPr>
                                          </m:ctrlPr>
                                        </m:sSubPr>
                                        <m:e>
                                          <m:r>
                                            <a:rPr lang="de-DE" sz="2400" i="1" dirty="0">
                                              <a:latin typeface="Cambria Math" panose="02040503050406030204" pitchFamily="18" charset="0"/>
                                            </a:rPr>
                                            <m:t>𝑥</m:t>
                                          </m:r>
                                        </m:e>
                                        <m:sub>
                                          <m:r>
                                            <a:rPr lang="de-DE" sz="2400" i="1" dirty="0">
                                              <a:latin typeface="Cambria Math" panose="02040503050406030204" pitchFamily="18" charset="0"/>
                                            </a:rPr>
                                            <m:t>𝑖</m:t>
                                          </m:r>
                                        </m:sub>
                                      </m:sSub>
                                      <m:r>
                                        <a:rPr lang="de-DE" sz="2400" i="1" dirty="0">
                                          <a:latin typeface="Cambria Math" panose="02040503050406030204" pitchFamily="18" charset="0"/>
                                        </a:rPr>
                                        <m:t>−</m:t>
                                      </m:r>
                                      <m:acc>
                                        <m:accPr>
                                          <m:chr m:val="̅"/>
                                          <m:ctrlPr>
                                            <a:rPr lang="de-DE" sz="2400" i="1">
                                              <a:latin typeface="Cambria Math" panose="02040503050406030204" pitchFamily="18" charset="0"/>
                                            </a:rPr>
                                          </m:ctrlPr>
                                        </m:accPr>
                                        <m:e>
                                          <m:r>
                                            <a:rPr lang="de-DE" sz="2400" i="1">
                                              <a:latin typeface="Cambria Math" panose="02040503050406030204" pitchFamily="18" charset="0"/>
                                            </a:rPr>
                                            <m:t>𝑥</m:t>
                                          </m:r>
                                        </m:e>
                                      </m:acc>
                                    </m:e>
                                  </m:d>
                                </m:e>
                                <m:sup>
                                  <m:r>
                                    <a:rPr lang="de-DE" sz="2400" i="1" dirty="0">
                                      <a:latin typeface="Cambria Math" panose="02040503050406030204" pitchFamily="18" charset="0"/>
                                    </a:rPr>
                                    <m:t>2</m:t>
                                  </m:r>
                                </m:sup>
                              </m:sSup>
                            </m:e>
                          </m:nary>
                        </m:e>
                      </m:rad>
                    </m:oMath>
                  </m:oMathPara>
                </a14:m>
                <a:endParaRPr lang="de-DE" sz="2400" dirty="0"/>
              </a:p>
            </p:txBody>
          </p:sp>
        </mc:Choice>
        <mc:Fallback xmlns="">
          <p:sp>
            <p:nvSpPr>
              <p:cNvPr id="2" name="Textfeld 1"/>
              <p:cNvSpPr txBox="1">
                <a:spLocks noRot="1" noChangeAspect="1" noMove="1" noResize="1" noEditPoints="1" noAdjustHandles="1" noChangeArrowheads="1" noChangeShapeType="1" noTextEdit="1"/>
              </p:cNvSpPr>
              <p:nvPr/>
            </p:nvSpPr>
            <p:spPr>
              <a:xfrm>
                <a:off x="1667508" y="1104634"/>
                <a:ext cx="8856984" cy="5180419"/>
              </a:xfrm>
              <a:prstGeom prst="rect">
                <a:avLst/>
              </a:prstGeom>
              <a:blipFill>
                <a:blip r:embed="rId2"/>
                <a:stretch>
                  <a:fillRect l="-1102" t="-941"/>
                </a:stretch>
              </a:blipFill>
            </p:spPr>
            <p:txBody>
              <a:bodyPr/>
              <a:lstStyle/>
              <a:p>
                <a:r>
                  <a:rPr lang="de-DE">
                    <a:noFill/>
                  </a:rPr>
                  <a:t> </a:t>
                </a:r>
              </a:p>
            </p:txBody>
          </p:sp>
        </mc:Fallback>
      </mc:AlternateContent>
      <p:sp>
        <p:nvSpPr>
          <p:cNvPr id="4" name="Textfeld 3"/>
          <p:cNvSpPr txBox="1"/>
          <p:nvPr/>
        </p:nvSpPr>
        <p:spPr>
          <a:xfrm>
            <a:off x="1524000" y="116639"/>
            <a:ext cx="8856984" cy="648072"/>
          </a:xfrm>
          <a:prstGeom prst="rect">
            <a:avLst/>
          </a:prstGeom>
          <a:noFill/>
        </p:spPr>
        <p:txBody>
          <a:bodyPr wrap="square" rtlCol="0">
            <a:noAutofit/>
          </a:bodyPr>
          <a:lstStyle/>
          <a:p>
            <a:pPr algn="ctr"/>
            <a:r>
              <a:rPr lang="de-DE" sz="3200" dirty="0"/>
              <a:t>Standard </a:t>
            </a:r>
            <a:r>
              <a:rPr lang="de-DE" sz="3200" dirty="0" err="1"/>
              <a:t>deviation</a:t>
            </a:r>
            <a:endParaRPr lang="de-DE" sz="3200" dirty="0"/>
          </a:p>
        </p:txBody>
      </p:sp>
      <p:sp>
        <p:nvSpPr>
          <p:cNvPr id="3" name="Rechteck 2">
            <a:extLst>
              <a:ext uri="{FF2B5EF4-FFF2-40B4-BE49-F238E27FC236}">
                <a16:creationId xmlns:a16="http://schemas.microsoft.com/office/drawing/2014/main" id="{68847B0F-BE5A-8AA2-A8C2-BFC1DBC2905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20423561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feld 1"/>
              <p:cNvSpPr txBox="1"/>
              <p:nvPr/>
            </p:nvSpPr>
            <p:spPr>
              <a:xfrm>
                <a:off x="82548" y="190234"/>
                <a:ext cx="8856984" cy="5180419"/>
              </a:xfrm>
              <a:prstGeom prst="rect">
                <a:avLst/>
              </a:prstGeom>
              <a:noFill/>
            </p:spPr>
            <p:txBody>
              <a:bodyPr wrap="square" rtlCol="0">
                <a:noAutofit/>
              </a:bodyPr>
              <a:lstStyle/>
              <a:p>
                <a:endParaRPr lang="de-DE" sz="2400" dirty="0"/>
              </a:p>
              <a:p>
                <a:pPr/>
                <a14:m>
                  <m:oMathPara xmlns:m="http://schemas.openxmlformats.org/officeDocument/2006/math">
                    <m:oMathParaPr>
                      <m:jc m:val="centerGroup"/>
                    </m:oMathParaPr>
                    <m:oMath xmlns:m="http://schemas.openxmlformats.org/officeDocument/2006/math">
                      <m:r>
                        <a:rPr lang="de-DE" sz="2400" i="1" smtClean="0">
                          <a:latin typeface="Cambria Math" panose="02040503050406030204" pitchFamily="18" charset="0"/>
                          <a:ea typeface="Cambria Math" panose="02040503050406030204" pitchFamily="18" charset="0"/>
                        </a:rPr>
                        <m:t>𝛾</m:t>
                      </m:r>
                      <m:r>
                        <a:rPr lang="de-DE" sz="2400" i="1">
                          <a:latin typeface="Cambria Math" panose="02040503050406030204" pitchFamily="18" charset="0"/>
                        </a:rPr>
                        <m:t>=</m:t>
                      </m:r>
                      <m:f>
                        <m:fPr>
                          <m:ctrlPr>
                            <a:rPr lang="de-DE" sz="2400" i="1" dirty="0">
                              <a:latin typeface="Cambria Math" panose="02040503050406030204" pitchFamily="18" charset="0"/>
                            </a:rPr>
                          </m:ctrlPr>
                        </m:fPr>
                        <m:num>
                          <m:r>
                            <a:rPr lang="de-DE" sz="2400" i="1" dirty="0">
                              <a:latin typeface="Cambria Math" panose="02040503050406030204" pitchFamily="18" charset="0"/>
                            </a:rPr>
                            <m:t>1</m:t>
                          </m:r>
                        </m:num>
                        <m:den>
                          <m:r>
                            <a:rPr lang="de-DE" sz="2400" i="1" dirty="0">
                              <a:latin typeface="Cambria Math" panose="02040503050406030204" pitchFamily="18" charset="0"/>
                            </a:rPr>
                            <m:t>𝑛</m:t>
                          </m:r>
                        </m:den>
                      </m:f>
                      <m:nary>
                        <m:naryPr>
                          <m:chr m:val="∑"/>
                          <m:ctrlPr>
                            <a:rPr lang="pt-BR" sz="2400" i="1" dirty="0">
                              <a:latin typeface="Cambria Math" panose="02040503050406030204" pitchFamily="18" charset="0"/>
                            </a:rPr>
                          </m:ctrlPr>
                        </m:naryPr>
                        <m:sub>
                          <m:r>
                            <m:rPr>
                              <m:brk m:alnAt="23"/>
                            </m:rPr>
                            <a:rPr lang="de-DE" sz="2400" i="1" dirty="0">
                              <a:latin typeface="Cambria Math" panose="02040503050406030204" pitchFamily="18" charset="0"/>
                            </a:rPr>
                            <m:t>𝑖</m:t>
                          </m:r>
                          <m:r>
                            <a:rPr lang="pt-BR" sz="2400" i="1" dirty="0">
                              <a:latin typeface="Cambria Math" panose="02040503050406030204" pitchFamily="18" charset="0"/>
                            </a:rPr>
                            <m:t>=</m:t>
                          </m:r>
                          <m:r>
                            <a:rPr lang="de-DE" sz="2400" i="1" dirty="0">
                              <a:latin typeface="Cambria Math" panose="02040503050406030204" pitchFamily="18" charset="0"/>
                            </a:rPr>
                            <m:t>1</m:t>
                          </m:r>
                        </m:sub>
                        <m:sup>
                          <m:r>
                            <a:rPr lang="pt-BR" sz="2400" i="1" dirty="0">
                              <a:latin typeface="Cambria Math" panose="02040503050406030204" pitchFamily="18" charset="0"/>
                            </a:rPr>
                            <m:t>𝑛</m:t>
                          </m:r>
                        </m:sup>
                        <m:e>
                          <m:f>
                            <m:fPr>
                              <m:ctrlPr>
                                <a:rPr lang="pt-BR" sz="2400" i="1" dirty="0">
                                  <a:latin typeface="Cambria Math" panose="02040503050406030204" pitchFamily="18" charset="0"/>
                                </a:rPr>
                              </m:ctrlPr>
                            </m:fPr>
                            <m:num>
                              <m:sSup>
                                <m:sSupPr>
                                  <m:ctrlPr>
                                    <a:rPr lang="el-GR" sz="2400" i="1" dirty="0">
                                      <a:latin typeface="Cambria Math" panose="02040503050406030204" pitchFamily="18" charset="0"/>
                                    </a:rPr>
                                  </m:ctrlPr>
                                </m:sSupPr>
                                <m:e>
                                  <m:d>
                                    <m:dPr>
                                      <m:ctrlPr>
                                        <a:rPr lang="el-GR" sz="2400" i="1" dirty="0">
                                          <a:latin typeface="Cambria Math" panose="02040503050406030204" pitchFamily="18" charset="0"/>
                                        </a:rPr>
                                      </m:ctrlPr>
                                    </m:dPr>
                                    <m:e>
                                      <m:sSub>
                                        <m:sSubPr>
                                          <m:ctrlPr>
                                            <a:rPr lang="pt-BR" sz="2400" i="1" dirty="0">
                                              <a:latin typeface="Cambria Math" panose="02040503050406030204" pitchFamily="18" charset="0"/>
                                            </a:rPr>
                                          </m:ctrlPr>
                                        </m:sSubPr>
                                        <m:e>
                                          <m:r>
                                            <a:rPr lang="de-DE" sz="2400" i="1" dirty="0">
                                              <a:latin typeface="Cambria Math" panose="02040503050406030204" pitchFamily="18" charset="0"/>
                                            </a:rPr>
                                            <m:t>𝑥</m:t>
                                          </m:r>
                                        </m:e>
                                        <m:sub>
                                          <m:r>
                                            <a:rPr lang="de-DE" sz="2400" i="1" dirty="0">
                                              <a:latin typeface="Cambria Math" panose="02040503050406030204" pitchFamily="18" charset="0"/>
                                            </a:rPr>
                                            <m:t>𝑖</m:t>
                                          </m:r>
                                        </m:sub>
                                      </m:sSub>
                                      <m:r>
                                        <a:rPr lang="de-DE" sz="2400" i="1" dirty="0">
                                          <a:latin typeface="Cambria Math" panose="02040503050406030204" pitchFamily="18" charset="0"/>
                                        </a:rPr>
                                        <m:t>−</m:t>
                                      </m:r>
                                      <m:acc>
                                        <m:accPr>
                                          <m:chr m:val="̅"/>
                                          <m:ctrlPr>
                                            <a:rPr lang="de-DE" sz="2400" i="1">
                                              <a:latin typeface="Cambria Math" panose="02040503050406030204" pitchFamily="18" charset="0"/>
                                            </a:rPr>
                                          </m:ctrlPr>
                                        </m:accPr>
                                        <m:e>
                                          <m:r>
                                            <a:rPr lang="de-DE" sz="2400" i="1">
                                              <a:latin typeface="Cambria Math" panose="02040503050406030204" pitchFamily="18" charset="0"/>
                                            </a:rPr>
                                            <m:t>𝑥</m:t>
                                          </m:r>
                                        </m:e>
                                      </m:acc>
                                    </m:e>
                                  </m:d>
                                </m:e>
                                <m:sup>
                                  <m:r>
                                    <a:rPr lang="de-DE" sz="2400" b="0" i="1" smtClean="0">
                                      <a:latin typeface="Cambria Math" panose="02040503050406030204" pitchFamily="18" charset="0"/>
                                    </a:rPr>
                                    <m:t>3</m:t>
                                  </m:r>
                                </m:sup>
                              </m:sSup>
                            </m:num>
                            <m:den>
                              <m:sSup>
                                <m:sSupPr>
                                  <m:ctrlPr>
                                    <a:rPr lang="de-DE" sz="2400" i="1">
                                      <a:latin typeface="Cambria Math" panose="02040503050406030204" pitchFamily="18" charset="0"/>
                                    </a:rPr>
                                  </m:ctrlPr>
                                </m:sSupPr>
                                <m:e>
                                  <m:acc>
                                    <m:accPr>
                                      <m:chr m:val="̂"/>
                                      <m:ctrlPr>
                                        <a:rPr lang="de-DE" sz="2400" i="1">
                                          <a:latin typeface="Cambria Math" panose="02040503050406030204" pitchFamily="18" charset="0"/>
                                          <a:ea typeface="Cambria Math" panose="02040503050406030204" pitchFamily="18" charset="0"/>
                                        </a:rPr>
                                      </m:ctrlPr>
                                    </m:accPr>
                                    <m:e>
                                      <m:r>
                                        <m:rPr>
                                          <m:sty m:val="p"/>
                                        </m:rPr>
                                        <a:rPr lang="el-GR" sz="2400" i="1">
                                          <a:latin typeface="Cambria Math" panose="02040503050406030204" pitchFamily="18" charset="0"/>
                                          <a:ea typeface="Cambria Math" panose="02040503050406030204" pitchFamily="18" charset="0"/>
                                        </a:rPr>
                                        <m:t>σ</m:t>
                                      </m:r>
                                    </m:e>
                                  </m:acc>
                                </m:e>
                                <m:sup>
                                  <m:r>
                                    <a:rPr lang="de-DE" sz="2400" b="0" i="1" smtClean="0">
                                      <a:latin typeface="Cambria Math" panose="02040503050406030204" pitchFamily="18" charset="0"/>
                                      <a:ea typeface="Cambria Math" panose="02040503050406030204" pitchFamily="18" charset="0"/>
                                    </a:rPr>
                                    <m:t>3</m:t>
                                  </m:r>
                                </m:sup>
                              </m:sSup>
                            </m:den>
                          </m:f>
                        </m:e>
                      </m:nary>
                    </m:oMath>
                  </m:oMathPara>
                </a14:m>
                <a:endParaRPr lang="de-DE" sz="2400" dirty="0"/>
              </a:p>
              <a:p>
                <a:endParaRPr lang="de-DE" sz="2400" dirty="0"/>
              </a:p>
              <a:p>
                <a:endParaRPr lang="de-DE" sz="2400" dirty="0"/>
              </a:p>
              <a:p>
                <a:r>
                  <a:rPr lang="de-DE" sz="2400" dirty="0"/>
                  <a:t>1. </a:t>
                </a:r>
                <a:r>
                  <a:rPr lang="de-DE" sz="2400" u="sng" dirty="0"/>
                  <a:t>Negative </a:t>
                </a:r>
                <a:r>
                  <a:rPr lang="de-DE" sz="2400" u="sng" dirty="0" err="1"/>
                  <a:t>skew</a:t>
                </a:r>
                <a:r>
                  <a:rPr lang="de-DE" sz="2400" u="sng" dirty="0"/>
                  <a:t>:</a:t>
                </a:r>
                <a:r>
                  <a:rPr lang="de-DE" sz="2400" dirty="0"/>
                  <a:t> </a:t>
                </a:r>
                <a:r>
                  <a:rPr lang="en-US" sz="2400" dirty="0"/>
                  <a:t> The left tail of a distribution is longer or the mass 	of the distribution is concentrated on the right side</a:t>
                </a:r>
              </a:p>
              <a:p>
                <a:r>
                  <a:rPr lang="en-US" sz="2400" dirty="0"/>
                  <a:t>	→	The distribution is called left-skewed or left-tailed</a:t>
                </a:r>
              </a:p>
              <a:p>
                <a:endParaRPr lang="en-US" sz="2400" dirty="0"/>
              </a:p>
              <a:p>
                <a:r>
                  <a:rPr lang="de-DE" sz="2400" dirty="0"/>
                  <a:t>2. </a:t>
                </a:r>
                <a:r>
                  <a:rPr lang="de-DE" sz="2400" u="sng" dirty="0"/>
                  <a:t>Positive </a:t>
                </a:r>
                <a:r>
                  <a:rPr lang="de-DE" sz="2400" u="sng" dirty="0" err="1"/>
                  <a:t>skew</a:t>
                </a:r>
                <a:r>
                  <a:rPr lang="de-DE" sz="2400" u="sng" dirty="0"/>
                  <a:t>:</a:t>
                </a:r>
                <a:r>
                  <a:rPr lang="de-DE" sz="2400" dirty="0"/>
                  <a:t> </a:t>
                </a:r>
                <a:r>
                  <a:rPr lang="en-US" sz="2400" dirty="0"/>
                  <a:t> The right tail of a distribution is longer or the mass 	of the distribution is concentrated on the left side</a:t>
                </a:r>
              </a:p>
              <a:p>
                <a:r>
                  <a:rPr lang="en-US" sz="2400" dirty="0"/>
                  <a:t>	→	The distribution is called right-skewed or right-tailed, </a:t>
                </a:r>
                <a:endParaRPr lang="de-DE" sz="2400" dirty="0"/>
              </a:p>
              <a:p>
                <a:endParaRPr lang="de-DE" sz="2400" dirty="0"/>
              </a:p>
            </p:txBody>
          </p:sp>
        </mc:Choice>
        <mc:Fallback xmlns="">
          <p:sp>
            <p:nvSpPr>
              <p:cNvPr id="2" name="Textfeld 1"/>
              <p:cNvSpPr txBox="1">
                <a:spLocks noRot="1" noChangeAspect="1" noMove="1" noResize="1" noEditPoints="1" noAdjustHandles="1" noChangeArrowheads="1" noChangeShapeType="1" noTextEdit="1"/>
              </p:cNvSpPr>
              <p:nvPr/>
            </p:nvSpPr>
            <p:spPr>
              <a:xfrm>
                <a:off x="82548" y="190234"/>
                <a:ext cx="8856984" cy="5180419"/>
              </a:xfrm>
              <a:prstGeom prst="rect">
                <a:avLst/>
              </a:prstGeom>
              <a:blipFill>
                <a:blip r:embed="rId2"/>
                <a:stretch>
                  <a:fillRect l="-1102"/>
                </a:stretch>
              </a:blipFill>
            </p:spPr>
            <p:txBody>
              <a:bodyPr/>
              <a:lstStyle/>
              <a:p>
                <a:r>
                  <a:rPr lang="de-DE">
                    <a:noFill/>
                  </a:rPr>
                  <a:t> </a:t>
                </a:r>
              </a:p>
            </p:txBody>
          </p:sp>
        </mc:Fallback>
      </mc:AlternateContent>
      <p:sp>
        <p:nvSpPr>
          <p:cNvPr id="3" name="Textfeld 2">
            <a:extLst>
              <a:ext uri="{FF2B5EF4-FFF2-40B4-BE49-F238E27FC236}">
                <a16:creationId xmlns:a16="http://schemas.microsoft.com/office/drawing/2014/main" id="{2653DA3F-0ABF-9007-B6D0-66F410A96C7B}"/>
              </a:ext>
            </a:extLst>
          </p:cNvPr>
          <p:cNvSpPr txBox="1"/>
          <p:nvPr/>
        </p:nvSpPr>
        <p:spPr>
          <a:xfrm>
            <a:off x="955040" y="0"/>
            <a:ext cx="8856984" cy="648072"/>
          </a:xfrm>
          <a:prstGeom prst="rect">
            <a:avLst/>
          </a:prstGeom>
          <a:noFill/>
        </p:spPr>
        <p:txBody>
          <a:bodyPr wrap="square" rtlCol="0">
            <a:noAutofit/>
          </a:bodyPr>
          <a:lstStyle/>
          <a:p>
            <a:pPr algn="ctr"/>
            <a:r>
              <a:rPr lang="de-DE" sz="3200" dirty="0" err="1"/>
              <a:t>Skewness</a:t>
            </a:r>
            <a:r>
              <a:rPr lang="de-DE" sz="3200" dirty="0"/>
              <a:t> (</a:t>
            </a:r>
            <a:r>
              <a:rPr lang="de-DE" sz="3200" dirty="0" err="1"/>
              <a:t>third</a:t>
            </a:r>
            <a:r>
              <a:rPr lang="de-DE" sz="3200" dirty="0"/>
              <a:t> </a:t>
            </a:r>
            <a:r>
              <a:rPr lang="de-DE" sz="3200" dirty="0" err="1"/>
              <a:t>moment</a:t>
            </a:r>
            <a:r>
              <a:rPr lang="de-DE" sz="3200" dirty="0"/>
              <a:t>)</a:t>
            </a:r>
          </a:p>
        </p:txBody>
      </p:sp>
      <p:sp>
        <p:nvSpPr>
          <p:cNvPr id="4" name="Rechteck 3">
            <a:extLst>
              <a:ext uri="{FF2B5EF4-FFF2-40B4-BE49-F238E27FC236}">
                <a16:creationId xmlns:a16="http://schemas.microsoft.com/office/drawing/2014/main" id="{1335E6C8-9B47-E634-F0AC-58E97EC7BA1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11566708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feld 1"/>
              <p:cNvSpPr txBox="1"/>
              <p:nvPr/>
            </p:nvSpPr>
            <p:spPr>
              <a:xfrm>
                <a:off x="1169668" y="838790"/>
                <a:ext cx="8856984" cy="5902571"/>
              </a:xfrm>
              <a:prstGeom prst="rect">
                <a:avLst/>
              </a:prstGeom>
              <a:noFill/>
            </p:spPr>
            <p:txBody>
              <a:bodyPr wrap="square" rtlCol="0">
                <a:noAutofit/>
              </a:bodyPr>
              <a:lstStyle/>
              <a:p>
                <a:endParaRPr lang="de-DE" sz="2400" dirty="0"/>
              </a:p>
              <a:p>
                <a:pPr/>
                <a14:m>
                  <m:oMathPara xmlns:m="http://schemas.openxmlformats.org/officeDocument/2006/math">
                    <m:oMathParaPr>
                      <m:jc m:val="centerGroup"/>
                    </m:oMathParaPr>
                    <m:oMath xmlns:m="http://schemas.openxmlformats.org/officeDocument/2006/math">
                      <m:r>
                        <m:rPr>
                          <m:sty m:val="p"/>
                        </m:rPr>
                        <a:rPr lang="el-GR" sz="2400" i="1" smtClean="0">
                          <a:latin typeface="Cambria Math" panose="02040503050406030204" pitchFamily="18" charset="0"/>
                          <a:ea typeface="Cambria Math" panose="02040503050406030204" pitchFamily="18" charset="0"/>
                        </a:rPr>
                        <m:t>κ</m:t>
                      </m:r>
                      <m:r>
                        <a:rPr lang="de-DE" sz="2400" i="1">
                          <a:latin typeface="Cambria Math" panose="02040503050406030204" pitchFamily="18" charset="0"/>
                        </a:rPr>
                        <m:t>=</m:t>
                      </m:r>
                      <m:f>
                        <m:fPr>
                          <m:ctrlPr>
                            <a:rPr lang="de-DE" sz="2400" i="1" dirty="0">
                              <a:latin typeface="Cambria Math" panose="02040503050406030204" pitchFamily="18" charset="0"/>
                            </a:rPr>
                          </m:ctrlPr>
                        </m:fPr>
                        <m:num>
                          <m:r>
                            <a:rPr lang="de-DE" sz="2400" i="1" dirty="0">
                              <a:latin typeface="Cambria Math" panose="02040503050406030204" pitchFamily="18" charset="0"/>
                            </a:rPr>
                            <m:t>1</m:t>
                          </m:r>
                        </m:num>
                        <m:den>
                          <m:r>
                            <a:rPr lang="de-DE" sz="2400" i="1" dirty="0">
                              <a:latin typeface="Cambria Math" panose="02040503050406030204" pitchFamily="18" charset="0"/>
                            </a:rPr>
                            <m:t>𝑛</m:t>
                          </m:r>
                        </m:den>
                      </m:f>
                      <m:nary>
                        <m:naryPr>
                          <m:chr m:val="∑"/>
                          <m:ctrlPr>
                            <a:rPr lang="pt-BR" sz="2400" i="1" dirty="0">
                              <a:latin typeface="Cambria Math" panose="02040503050406030204" pitchFamily="18" charset="0"/>
                            </a:rPr>
                          </m:ctrlPr>
                        </m:naryPr>
                        <m:sub>
                          <m:r>
                            <m:rPr>
                              <m:brk m:alnAt="23"/>
                            </m:rPr>
                            <a:rPr lang="de-DE" sz="2400" i="1" dirty="0">
                              <a:latin typeface="Cambria Math" panose="02040503050406030204" pitchFamily="18" charset="0"/>
                            </a:rPr>
                            <m:t>𝑖</m:t>
                          </m:r>
                          <m:r>
                            <a:rPr lang="pt-BR" sz="2400" i="1" dirty="0">
                              <a:latin typeface="Cambria Math" panose="02040503050406030204" pitchFamily="18" charset="0"/>
                            </a:rPr>
                            <m:t>=</m:t>
                          </m:r>
                          <m:r>
                            <a:rPr lang="de-DE" sz="2400" i="1" dirty="0">
                              <a:latin typeface="Cambria Math" panose="02040503050406030204" pitchFamily="18" charset="0"/>
                            </a:rPr>
                            <m:t>1</m:t>
                          </m:r>
                        </m:sub>
                        <m:sup>
                          <m:r>
                            <a:rPr lang="pt-BR" sz="2400" i="1" dirty="0">
                              <a:latin typeface="Cambria Math" panose="02040503050406030204" pitchFamily="18" charset="0"/>
                            </a:rPr>
                            <m:t>𝑛</m:t>
                          </m:r>
                        </m:sup>
                        <m:e>
                          <m:f>
                            <m:fPr>
                              <m:ctrlPr>
                                <a:rPr lang="pt-BR" sz="2400" i="1" dirty="0">
                                  <a:latin typeface="Cambria Math" panose="02040503050406030204" pitchFamily="18" charset="0"/>
                                </a:rPr>
                              </m:ctrlPr>
                            </m:fPr>
                            <m:num>
                              <m:sSup>
                                <m:sSupPr>
                                  <m:ctrlPr>
                                    <a:rPr lang="el-GR" sz="2400" i="1" dirty="0">
                                      <a:latin typeface="Cambria Math" panose="02040503050406030204" pitchFamily="18" charset="0"/>
                                    </a:rPr>
                                  </m:ctrlPr>
                                </m:sSupPr>
                                <m:e>
                                  <m:d>
                                    <m:dPr>
                                      <m:ctrlPr>
                                        <a:rPr lang="el-GR" sz="2400" i="1" dirty="0">
                                          <a:latin typeface="Cambria Math" panose="02040503050406030204" pitchFamily="18" charset="0"/>
                                        </a:rPr>
                                      </m:ctrlPr>
                                    </m:dPr>
                                    <m:e>
                                      <m:sSub>
                                        <m:sSubPr>
                                          <m:ctrlPr>
                                            <a:rPr lang="pt-BR" sz="2400" i="1" dirty="0">
                                              <a:latin typeface="Cambria Math" panose="02040503050406030204" pitchFamily="18" charset="0"/>
                                            </a:rPr>
                                          </m:ctrlPr>
                                        </m:sSubPr>
                                        <m:e>
                                          <m:r>
                                            <a:rPr lang="de-DE" sz="2400" i="1" dirty="0">
                                              <a:latin typeface="Cambria Math" panose="02040503050406030204" pitchFamily="18" charset="0"/>
                                            </a:rPr>
                                            <m:t>𝑥</m:t>
                                          </m:r>
                                        </m:e>
                                        <m:sub>
                                          <m:r>
                                            <a:rPr lang="de-DE" sz="2400" i="1" dirty="0">
                                              <a:latin typeface="Cambria Math" panose="02040503050406030204" pitchFamily="18" charset="0"/>
                                            </a:rPr>
                                            <m:t>𝑖</m:t>
                                          </m:r>
                                        </m:sub>
                                      </m:sSub>
                                      <m:r>
                                        <a:rPr lang="de-DE" sz="2400" i="1" dirty="0">
                                          <a:latin typeface="Cambria Math" panose="02040503050406030204" pitchFamily="18" charset="0"/>
                                        </a:rPr>
                                        <m:t>−</m:t>
                                      </m:r>
                                      <m:acc>
                                        <m:accPr>
                                          <m:chr m:val="̅"/>
                                          <m:ctrlPr>
                                            <a:rPr lang="de-DE" sz="2400" i="1">
                                              <a:latin typeface="Cambria Math" panose="02040503050406030204" pitchFamily="18" charset="0"/>
                                            </a:rPr>
                                          </m:ctrlPr>
                                        </m:accPr>
                                        <m:e>
                                          <m:r>
                                            <a:rPr lang="de-DE" sz="2400" i="1">
                                              <a:latin typeface="Cambria Math" panose="02040503050406030204" pitchFamily="18" charset="0"/>
                                            </a:rPr>
                                            <m:t>𝑥</m:t>
                                          </m:r>
                                        </m:e>
                                      </m:acc>
                                    </m:e>
                                  </m:d>
                                </m:e>
                                <m:sup>
                                  <m:r>
                                    <a:rPr lang="de-DE" sz="2400" b="0" i="1" smtClean="0">
                                      <a:latin typeface="Cambria Math" panose="02040503050406030204" pitchFamily="18" charset="0"/>
                                    </a:rPr>
                                    <m:t>4</m:t>
                                  </m:r>
                                </m:sup>
                              </m:sSup>
                            </m:num>
                            <m:den>
                              <m:sSup>
                                <m:sSupPr>
                                  <m:ctrlPr>
                                    <a:rPr lang="de-DE" sz="2400" i="1">
                                      <a:latin typeface="Cambria Math" panose="02040503050406030204" pitchFamily="18" charset="0"/>
                                    </a:rPr>
                                  </m:ctrlPr>
                                </m:sSupPr>
                                <m:e>
                                  <m:acc>
                                    <m:accPr>
                                      <m:chr m:val="̂"/>
                                      <m:ctrlPr>
                                        <a:rPr lang="de-DE" sz="2400" i="1">
                                          <a:latin typeface="Cambria Math" panose="02040503050406030204" pitchFamily="18" charset="0"/>
                                          <a:ea typeface="Cambria Math" panose="02040503050406030204" pitchFamily="18" charset="0"/>
                                        </a:rPr>
                                      </m:ctrlPr>
                                    </m:accPr>
                                    <m:e>
                                      <m:r>
                                        <m:rPr>
                                          <m:sty m:val="p"/>
                                        </m:rPr>
                                        <a:rPr lang="el-GR" sz="2400" i="1">
                                          <a:latin typeface="Cambria Math" panose="02040503050406030204" pitchFamily="18" charset="0"/>
                                          <a:ea typeface="Cambria Math" panose="02040503050406030204" pitchFamily="18" charset="0"/>
                                        </a:rPr>
                                        <m:t>σ</m:t>
                                      </m:r>
                                    </m:e>
                                  </m:acc>
                                </m:e>
                                <m:sup>
                                  <m:r>
                                    <a:rPr lang="de-DE" sz="2400" b="0" i="1" smtClean="0">
                                      <a:latin typeface="Cambria Math" panose="02040503050406030204" pitchFamily="18" charset="0"/>
                                      <a:ea typeface="Cambria Math" panose="02040503050406030204" pitchFamily="18" charset="0"/>
                                    </a:rPr>
                                    <m:t>4</m:t>
                                  </m:r>
                                </m:sup>
                              </m:sSup>
                            </m:den>
                          </m:f>
                        </m:e>
                      </m:nary>
                    </m:oMath>
                  </m:oMathPara>
                </a14:m>
                <a:endParaRPr lang="de-DE" sz="2400" dirty="0"/>
              </a:p>
              <a:p>
                <a:endParaRPr lang="de-DE" sz="2400" dirty="0"/>
              </a:p>
              <a:p>
                <a:r>
                  <a:rPr lang="de-DE" sz="2400" dirty="0" err="1"/>
                  <a:t>Roughly</a:t>
                </a:r>
                <a:r>
                  <a:rPr lang="de-DE" sz="2400" dirty="0"/>
                  <a:t> spoken, </a:t>
                </a:r>
                <a:r>
                  <a:rPr lang="de-DE" sz="2400" dirty="0" err="1"/>
                  <a:t>the</a:t>
                </a:r>
                <a:r>
                  <a:rPr lang="de-DE" sz="2400" dirty="0"/>
                  <a:t> </a:t>
                </a:r>
                <a:r>
                  <a:rPr lang="de-DE" sz="2400" dirty="0" err="1"/>
                  <a:t>kurtosis</a:t>
                </a:r>
                <a:r>
                  <a:rPr lang="de-DE" sz="2400" dirty="0"/>
                  <a:t> </a:t>
                </a:r>
                <a:r>
                  <a:rPr lang="de-DE" sz="2400" dirty="0" err="1"/>
                  <a:t>is</a:t>
                </a:r>
                <a:r>
                  <a:rPr lang="de-DE" sz="2400" dirty="0"/>
                  <a:t> a </a:t>
                </a:r>
                <a:r>
                  <a:rPr lang="de-DE" sz="2400" dirty="0" err="1"/>
                  <a:t>measure</a:t>
                </a:r>
                <a:r>
                  <a:rPr lang="de-DE" sz="2400" dirty="0"/>
                  <a:t> </a:t>
                </a:r>
                <a:r>
                  <a:rPr lang="de-DE" sz="2400" dirty="0" err="1"/>
                  <a:t>of</a:t>
                </a:r>
                <a:r>
                  <a:rPr lang="de-DE" sz="2400" dirty="0"/>
                  <a:t> „</a:t>
                </a:r>
                <a:r>
                  <a:rPr lang="de-DE" sz="2400" dirty="0" err="1"/>
                  <a:t>peakness</a:t>
                </a:r>
                <a:r>
                  <a:rPr lang="de-DE" sz="2400" dirty="0"/>
                  <a:t>“ </a:t>
                </a:r>
                <a:r>
                  <a:rPr lang="de-DE" sz="2400" dirty="0" err="1"/>
                  <a:t>of</a:t>
                </a:r>
                <a:r>
                  <a:rPr lang="de-DE" sz="2400" dirty="0"/>
                  <a:t> a </a:t>
                </a:r>
                <a:r>
                  <a:rPr lang="de-DE" sz="2400" dirty="0" err="1"/>
                  <a:t>distribution</a:t>
                </a:r>
                <a:endParaRPr lang="de-DE" sz="2400" dirty="0"/>
              </a:p>
              <a:p>
                <a:endParaRPr lang="de-DE" sz="2400" dirty="0"/>
              </a:p>
              <a:p>
                <a:r>
                  <a:rPr lang="de-DE" sz="2400" dirty="0" err="1"/>
                  <a:t>Since</a:t>
                </a:r>
                <a:r>
                  <a:rPr lang="de-DE" sz="2400" dirty="0"/>
                  <a:t> </a:t>
                </a:r>
                <a:r>
                  <a:rPr lang="de-DE" sz="2400" dirty="0" err="1"/>
                  <a:t>the</a:t>
                </a:r>
                <a:r>
                  <a:rPr lang="de-DE" sz="2400" dirty="0"/>
                  <a:t> </a:t>
                </a:r>
                <a:r>
                  <a:rPr lang="de-DE" sz="2400" dirty="0" err="1"/>
                  <a:t>standard</a:t>
                </a:r>
                <a:r>
                  <a:rPr lang="de-DE" sz="2400" dirty="0"/>
                  <a:t> normal </a:t>
                </a:r>
                <a:r>
                  <a:rPr lang="de-DE" sz="2400" dirty="0" err="1"/>
                  <a:t>distribution</a:t>
                </a:r>
                <a:r>
                  <a:rPr lang="de-DE" sz="2400" dirty="0"/>
                  <a:t> </a:t>
                </a:r>
                <a:r>
                  <a:rPr lang="de-DE" sz="2400" dirty="0" err="1"/>
                  <a:t>has</a:t>
                </a:r>
                <a:r>
                  <a:rPr lang="de-DE" sz="2400" dirty="0"/>
                  <a:t> a </a:t>
                </a:r>
                <a:r>
                  <a:rPr lang="de-DE" sz="2400" dirty="0" err="1"/>
                  <a:t>kurtosis</a:t>
                </a:r>
                <a:r>
                  <a:rPr lang="de-DE" sz="2400" dirty="0"/>
                  <a:t> </a:t>
                </a:r>
                <a:r>
                  <a:rPr lang="de-DE" sz="2400" dirty="0" err="1"/>
                  <a:t>of</a:t>
                </a:r>
                <a:r>
                  <a:rPr lang="de-DE" sz="2400" dirty="0"/>
                  <a:t> </a:t>
                </a:r>
                <a14:m>
                  <m:oMath xmlns:m="http://schemas.openxmlformats.org/officeDocument/2006/math">
                    <m:r>
                      <m:rPr>
                        <m:sty m:val="p"/>
                      </m:rPr>
                      <a:rPr lang="el-GR" sz="2400" i="1">
                        <a:latin typeface="Cambria Math" panose="02040503050406030204" pitchFamily="18" charset="0"/>
                        <a:ea typeface="Cambria Math" panose="02040503050406030204" pitchFamily="18" charset="0"/>
                      </a:rPr>
                      <m:t>κ</m:t>
                    </m:r>
                    <m:r>
                      <a:rPr lang="de-DE" sz="2400" i="1">
                        <a:latin typeface="Cambria Math" panose="02040503050406030204" pitchFamily="18" charset="0"/>
                      </a:rPr>
                      <m:t>=</m:t>
                    </m:r>
                    <m:r>
                      <a:rPr lang="de-DE" sz="2400" b="0" i="1" smtClean="0">
                        <a:latin typeface="Cambria Math" panose="02040503050406030204" pitchFamily="18" charset="0"/>
                      </a:rPr>
                      <m:t>3</m:t>
                    </m:r>
                  </m:oMath>
                </a14:m>
                <a:r>
                  <a:rPr lang="de-DE" sz="2400" dirty="0"/>
                  <a:t> </a:t>
                </a:r>
                <a:r>
                  <a:rPr lang="de-DE" sz="2400" dirty="0" err="1"/>
                  <a:t>the</a:t>
                </a:r>
                <a:r>
                  <a:rPr lang="de-DE" sz="2400" dirty="0"/>
                  <a:t> </a:t>
                </a:r>
                <a:r>
                  <a:rPr lang="de-DE" sz="2400" dirty="0" err="1"/>
                  <a:t>following</a:t>
                </a:r>
                <a:r>
                  <a:rPr lang="de-DE" sz="2400" dirty="0"/>
                  <a:t> </a:t>
                </a:r>
                <a:r>
                  <a:rPr lang="de-DE" sz="2400" dirty="0" err="1"/>
                  <a:t>classification</a:t>
                </a:r>
                <a:r>
                  <a:rPr lang="de-DE" sz="2400" dirty="0"/>
                  <a:t> </a:t>
                </a:r>
                <a:r>
                  <a:rPr lang="de-DE" sz="2400" dirty="0" err="1"/>
                  <a:t>is</a:t>
                </a:r>
                <a:r>
                  <a:rPr lang="de-DE" sz="2400" dirty="0"/>
                  <a:t> </a:t>
                </a:r>
                <a:r>
                  <a:rPr lang="de-DE" sz="2400" dirty="0" err="1"/>
                  <a:t>made</a:t>
                </a:r>
                <a:r>
                  <a:rPr lang="de-DE" sz="2400" dirty="0"/>
                  <a:t>:</a:t>
                </a:r>
              </a:p>
              <a:p>
                <a:endParaRPr lang="de-DE" sz="2400" dirty="0"/>
              </a:p>
              <a:p>
                <a14:m>
                  <m:oMath xmlns:m="http://schemas.openxmlformats.org/officeDocument/2006/math">
                    <m:r>
                      <m:rPr>
                        <m:sty m:val="p"/>
                      </m:rPr>
                      <a:rPr lang="el-GR" sz="2400" i="1" smtClean="0">
                        <a:latin typeface="Cambria Math" panose="02040503050406030204" pitchFamily="18" charset="0"/>
                        <a:ea typeface="Cambria Math" panose="02040503050406030204" pitchFamily="18" charset="0"/>
                      </a:rPr>
                      <m:t>κ</m:t>
                    </m:r>
                    <m:r>
                      <a:rPr lang="de-DE" sz="2400" b="0" i="1" smtClean="0">
                        <a:latin typeface="Cambria Math" panose="02040503050406030204" pitchFamily="18" charset="0"/>
                        <a:ea typeface="Cambria Math" panose="02040503050406030204" pitchFamily="18" charset="0"/>
                      </a:rPr>
                      <m:t>&gt;</m:t>
                    </m:r>
                    <m:r>
                      <a:rPr lang="de-DE" sz="2400" b="0" i="1" smtClean="0">
                        <a:latin typeface="Cambria Math" panose="02040503050406030204" pitchFamily="18" charset="0"/>
                      </a:rPr>
                      <m:t>3</m:t>
                    </m:r>
                  </m:oMath>
                </a14:m>
                <a:r>
                  <a:rPr lang="de-DE" sz="2400" dirty="0"/>
                  <a:t>	</a:t>
                </a:r>
                <a:r>
                  <a:rPr lang="de-DE" sz="2400" dirty="0" err="1"/>
                  <a:t>leptokurtic</a:t>
                </a:r>
                <a:r>
                  <a:rPr lang="de-DE" sz="2400" dirty="0"/>
                  <a:t>; „heavy </a:t>
                </a:r>
                <a:r>
                  <a:rPr lang="de-DE" sz="2400" dirty="0" err="1"/>
                  <a:t>tailed</a:t>
                </a:r>
                <a:r>
                  <a:rPr lang="de-DE" sz="2400" dirty="0"/>
                  <a:t>“; </a:t>
                </a:r>
                <a:r>
                  <a:rPr lang="de-DE" sz="2400" dirty="0" err="1"/>
                  <a:t>many</a:t>
                </a:r>
                <a:r>
                  <a:rPr lang="de-DE" sz="2400" dirty="0"/>
                  <a:t> </a:t>
                </a:r>
                <a:r>
                  <a:rPr lang="de-DE" sz="2400" dirty="0" err="1"/>
                  <a:t>outliers</a:t>
                </a:r>
                <a:r>
                  <a:rPr lang="de-DE" sz="2400" dirty="0"/>
                  <a:t> </a:t>
                </a:r>
              </a:p>
              <a:p>
                <a:r>
                  <a:rPr lang="de-DE" sz="2400"/>
                  <a:t>					</a:t>
                </a:r>
                <a:endParaRPr lang="de-DE" sz="2400" dirty="0"/>
              </a:p>
              <a:p>
                <a14:m>
                  <m:oMath xmlns:m="http://schemas.openxmlformats.org/officeDocument/2006/math">
                    <m:r>
                      <m:rPr>
                        <m:sty m:val="p"/>
                      </m:rPr>
                      <a:rPr lang="el-GR" sz="2400" i="1" smtClean="0">
                        <a:latin typeface="Cambria Math" panose="02040503050406030204" pitchFamily="18" charset="0"/>
                        <a:ea typeface="Cambria Math" panose="02040503050406030204" pitchFamily="18" charset="0"/>
                      </a:rPr>
                      <m:t>κ</m:t>
                    </m:r>
                    <m:r>
                      <a:rPr lang="de-DE" sz="2400" b="0" i="1" smtClean="0">
                        <a:latin typeface="Cambria Math" panose="02040503050406030204" pitchFamily="18" charset="0"/>
                        <a:ea typeface="Cambria Math" panose="02040503050406030204" pitchFamily="18" charset="0"/>
                      </a:rPr>
                      <m:t>&lt;</m:t>
                    </m:r>
                    <m:r>
                      <a:rPr lang="de-DE" sz="2400" b="0" i="1" smtClean="0">
                        <a:latin typeface="Cambria Math" panose="02040503050406030204" pitchFamily="18" charset="0"/>
                      </a:rPr>
                      <m:t>3</m:t>
                    </m:r>
                  </m:oMath>
                </a14:m>
                <a:r>
                  <a:rPr lang="de-DE" sz="2400" dirty="0"/>
                  <a:t>	</a:t>
                </a:r>
                <a:r>
                  <a:rPr lang="de-DE" sz="2400" dirty="0" err="1"/>
                  <a:t>platykurtic</a:t>
                </a:r>
                <a:r>
                  <a:rPr lang="de-DE" sz="2400" dirty="0"/>
                  <a:t>; „flat-</a:t>
                </a:r>
                <a:r>
                  <a:rPr lang="de-DE" sz="2400" dirty="0" err="1"/>
                  <a:t>topped</a:t>
                </a:r>
                <a:r>
                  <a:rPr lang="de-DE" sz="2400" dirty="0"/>
                  <a:t>“; </a:t>
                </a:r>
                <a:r>
                  <a:rPr lang="de-DE" sz="2400" err="1"/>
                  <a:t>few</a:t>
                </a:r>
                <a:r>
                  <a:rPr lang="de-DE" sz="2400"/>
                  <a:t> outliers</a:t>
                </a:r>
              </a:p>
              <a:p>
                <a:endParaRPr lang="de-DE" sz="2400"/>
              </a:p>
              <a:p>
                <a:r>
                  <a:rPr lang="de-DE" sz="2400"/>
                  <a:t>			→ </a:t>
                </a:r>
                <a:r>
                  <a:rPr lang="de-DE" sz="2400" u="sng"/>
                  <a:t>be careful with the interpretation!</a:t>
                </a:r>
                <a:endParaRPr lang="de-DE" sz="2400" u="sng" dirty="0"/>
              </a:p>
              <a:p>
                <a:endParaRPr lang="de-DE" sz="2400" dirty="0"/>
              </a:p>
              <a:p>
                <a:endParaRPr lang="de-DE" sz="2400" dirty="0"/>
              </a:p>
            </p:txBody>
          </p:sp>
        </mc:Choice>
        <mc:Fallback xmlns="">
          <p:sp>
            <p:nvSpPr>
              <p:cNvPr id="2" name="Textfeld 1"/>
              <p:cNvSpPr txBox="1">
                <a:spLocks noRot="1" noChangeAspect="1" noMove="1" noResize="1" noEditPoints="1" noAdjustHandles="1" noChangeArrowheads="1" noChangeShapeType="1" noTextEdit="1"/>
              </p:cNvSpPr>
              <p:nvPr/>
            </p:nvSpPr>
            <p:spPr>
              <a:xfrm>
                <a:off x="1169668" y="838790"/>
                <a:ext cx="8856984" cy="5902571"/>
              </a:xfrm>
              <a:prstGeom prst="rect">
                <a:avLst/>
              </a:prstGeom>
              <a:blipFill>
                <a:blip r:embed="rId2"/>
                <a:stretch>
                  <a:fillRect l="-1101" b="-1446"/>
                </a:stretch>
              </a:blipFill>
            </p:spPr>
            <p:txBody>
              <a:bodyPr/>
              <a:lstStyle/>
              <a:p>
                <a:r>
                  <a:rPr lang="de-DE">
                    <a:noFill/>
                  </a:rPr>
                  <a:t> </a:t>
                </a:r>
              </a:p>
            </p:txBody>
          </p:sp>
        </mc:Fallback>
      </mc:AlternateContent>
      <p:sp>
        <p:nvSpPr>
          <p:cNvPr id="3" name="Textfeld 2">
            <a:extLst>
              <a:ext uri="{FF2B5EF4-FFF2-40B4-BE49-F238E27FC236}">
                <a16:creationId xmlns:a16="http://schemas.microsoft.com/office/drawing/2014/main" id="{152AC4C0-BC00-8861-9D5C-50F25469D4D3}"/>
              </a:ext>
            </a:extLst>
          </p:cNvPr>
          <p:cNvSpPr txBox="1"/>
          <p:nvPr/>
        </p:nvSpPr>
        <p:spPr>
          <a:xfrm>
            <a:off x="1524000" y="116639"/>
            <a:ext cx="8856984" cy="648072"/>
          </a:xfrm>
          <a:prstGeom prst="rect">
            <a:avLst/>
          </a:prstGeom>
          <a:noFill/>
        </p:spPr>
        <p:txBody>
          <a:bodyPr wrap="square" rtlCol="0">
            <a:noAutofit/>
          </a:bodyPr>
          <a:lstStyle/>
          <a:p>
            <a:pPr algn="ctr"/>
            <a:r>
              <a:rPr lang="de-DE" sz="3200" dirty="0" err="1"/>
              <a:t>Kurtosis</a:t>
            </a:r>
            <a:r>
              <a:rPr lang="de-DE" sz="3200" dirty="0"/>
              <a:t> (</a:t>
            </a:r>
            <a:r>
              <a:rPr lang="de-DE" sz="3200" dirty="0" err="1"/>
              <a:t>fourth</a:t>
            </a:r>
            <a:r>
              <a:rPr lang="de-DE" sz="3200" dirty="0"/>
              <a:t> </a:t>
            </a:r>
            <a:r>
              <a:rPr lang="de-DE" sz="3200" dirty="0" err="1"/>
              <a:t>moment</a:t>
            </a:r>
            <a:r>
              <a:rPr lang="de-DE" sz="3200" dirty="0"/>
              <a:t>)</a:t>
            </a:r>
          </a:p>
        </p:txBody>
      </p:sp>
      <p:sp>
        <p:nvSpPr>
          <p:cNvPr id="4" name="Rechteck 3">
            <a:extLst>
              <a:ext uri="{FF2B5EF4-FFF2-40B4-BE49-F238E27FC236}">
                <a16:creationId xmlns:a16="http://schemas.microsoft.com/office/drawing/2014/main" id="{F4404772-6F64-40FB-EA2C-BCFB71924CC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1192642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9971B7-33EB-4BC2-8BB2-56149CB51E0F}"/>
              </a:ext>
            </a:extLst>
          </p:cNvPr>
          <p:cNvSpPr>
            <a:spLocks noGrp="1"/>
          </p:cNvSpPr>
          <p:nvPr>
            <p:ph type="ctrTitle"/>
          </p:nvPr>
        </p:nvSpPr>
        <p:spPr>
          <a:xfrm>
            <a:off x="1519554" y="2265082"/>
            <a:ext cx="9149918" cy="1309430"/>
          </a:xfrm>
        </p:spPr>
        <p:txBody>
          <a:bodyPr>
            <a:noAutofit/>
          </a:bodyPr>
          <a:lstStyle/>
          <a:p>
            <a:r>
              <a:rPr lang="de-DE" sz="5000" dirty="0">
                <a:latin typeface="Times New Roman" panose="02020603050405020304" pitchFamily="18" charset="0"/>
                <a:cs typeface="Times New Roman" panose="02020603050405020304" pitchFamily="18" charset="0"/>
              </a:rPr>
              <a:t>(</a:t>
            </a:r>
            <a:r>
              <a:rPr lang="de-DE" sz="5000" dirty="0" err="1">
                <a:latin typeface="Times New Roman" panose="02020603050405020304" pitchFamily="18" charset="0"/>
                <a:cs typeface="Times New Roman" panose="02020603050405020304" pitchFamily="18" charset="0"/>
              </a:rPr>
              <a:t>Advanced</a:t>
            </a:r>
            <a:r>
              <a:rPr lang="de-DE" sz="5000" dirty="0">
                <a:latin typeface="Times New Roman" panose="02020603050405020304" pitchFamily="18" charset="0"/>
                <a:cs typeface="Times New Roman" panose="02020603050405020304" pitchFamily="18" charset="0"/>
              </a:rPr>
              <a:t>) </a:t>
            </a:r>
            <a:r>
              <a:rPr lang="de-DE" sz="5000" dirty="0" err="1">
                <a:latin typeface="Times New Roman" panose="02020603050405020304" pitchFamily="18" charset="0"/>
                <a:cs typeface="Times New Roman" panose="02020603050405020304" pitchFamily="18" charset="0"/>
              </a:rPr>
              <a:t>Statistics</a:t>
            </a:r>
            <a:r>
              <a:rPr lang="de-DE" sz="5000" dirty="0">
                <a:latin typeface="Times New Roman" panose="02020603050405020304" pitchFamily="18" charset="0"/>
                <a:cs typeface="Times New Roman" panose="02020603050405020304" pitchFamily="18" charset="0"/>
              </a:rPr>
              <a:t> B</a:t>
            </a:r>
          </a:p>
        </p:txBody>
      </p:sp>
      <p:sp>
        <p:nvSpPr>
          <p:cNvPr id="3" name="Untertitel 2">
            <a:extLst>
              <a:ext uri="{FF2B5EF4-FFF2-40B4-BE49-F238E27FC236}">
                <a16:creationId xmlns:a16="http://schemas.microsoft.com/office/drawing/2014/main" id="{000375F8-BC01-4333-A1BB-F4E22450B10E}"/>
              </a:ext>
            </a:extLst>
          </p:cNvPr>
          <p:cNvSpPr>
            <a:spLocks noGrp="1"/>
          </p:cNvSpPr>
          <p:nvPr>
            <p:ph type="subTitle" idx="1"/>
          </p:nvPr>
        </p:nvSpPr>
        <p:spPr>
          <a:xfrm>
            <a:off x="1592147" y="4747574"/>
            <a:ext cx="9077325" cy="438788"/>
          </a:xfrm>
        </p:spPr>
        <p:txBody>
          <a:bodyPr>
            <a:noAutofit/>
          </a:bodyPr>
          <a:lstStyle/>
          <a:p>
            <a:r>
              <a:rPr lang="de-DE" dirty="0">
                <a:latin typeface="Times New Roman" panose="02020603050405020304" pitchFamily="18" charset="0"/>
                <a:cs typeface="Times New Roman" panose="02020603050405020304" pitchFamily="18" charset="0"/>
              </a:rPr>
              <a:t>Summer Term 2026</a:t>
            </a:r>
          </a:p>
        </p:txBody>
      </p:sp>
      <p:sp>
        <p:nvSpPr>
          <p:cNvPr id="4" name="Untertitel 2">
            <a:extLst>
              <a:ext uri="{FF2B5EF4-FFF2-40B4-BE49-F238E27FC236}">
                <a16:creationId xmlns:a16="http://schemas.microsoft.com/office/drawing/2014/main" id="{9785B7A5-5F1F-4A59-8352-502B0D44D345}"/>
              </a:ext>
            </a:extLst>
          </p:cNvPr>
          <p:cNvSpPr txBox="1">
            <a:spLocks/>
          </p:cNvSpPr>
          <p:nvPr/>
        </p:nvSpPr>
        <p:spPr>
          <a:xfrm>
            <a:off x="1591411" y="5470200"/>
            <a:ext cx="9078798" cy="45128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de-DE" sz="3200" dirty="0">
                <a:latin typeface="Times New Roman" panose="02020603050405020304" pitchFamily="18" charset="0"/>
                <a:cs typeface="Times New Roman" panose="02020603050405020304" pitchFamily="18" charset="0"/>
              </a:rPr>
              <a:t>Prof. Dr. Bernhard Köster</a:t>
            </a:r>
          </a:p>
        </p:txBody>
      </p:sp>
      <p:pic>
        <p:nvPicPr>
          <p:cNvPr id="7" name="Grafik 6">
            <a:extLst>
              <a:ext uri="{FF2B5EF4-FFF2-40B4-BE49-F238E27FC236}">
                <a16:creationId xmlns:a16="http://schemas.microsoft.com/office/drawing/2014/main" id="{4BEBF484-332A-4E5A-ADB1-A980912EFC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5362" y="253071"/>
            <a:ext cx="2581275" cy="1771650"/>
          </a:xfrm>
          <a:prstGeom prst="rect">
            <a:avLst/>
          </a:prstGeom>
        </p:spPr>
      </p:pic>
      <p:sp>
        <p:nvSpPr>
          <p:cNvPr id="5" name="Rechteck 4">
            <a:extLst>
              <a:ext uri="{FF2B5EF4-FFF2-40B4-BE49-F238E27FC236}">
                <a16:creationId xmlns:a16="http://schemas.microsoft.com/office/drawing/2014/main" id="{694C0AA6-E357-8038-DDB3-126EA90866FD}"/>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2071565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1631505" y="116632"/>
            <a:ext cx="9982426" cy="6552728"/>
          </a:xfrm>
          <a:prstGeom prst="rect">
            <a:avLst/>
          </a:prstGeom>
          <a:noFill/>
        </p:spPr>
        <p:txBody>
          <a:bodyPr wrap="square" rtlCol="0">
            <a:noAutofit/>
          </a:bodyPr>
          <a:lstStyle/>
          <a:p>
            <a:pPr algn="ctr"/>
            <a:r>
              <a:rPr lang="de-DE" sz="2400" dirty="0">
                <a:solidFill>
                  <a:srgbClr val="000000"/>
                </a:solidFill>
              </a:rPr>
              <a:t>Prof. Dr. Bernhard Köster</a:t>
            </a:r>
          </a:p>
          <a:p>
            <a:endParaRPr lang="de-DE" sz="2400" dirty="0"/>
          </a:p>
          <a:p>
            <a:pPr>
              <a:lnSpc>
                <a:spcPct val="100000"/>
              </a:lnSpc>
            </a:pPr>
            <a:endParaRPr lang="de-DE" sz="2400" dirty="0">
              <a:solidFill>
                <a:srgbClr val="000000"/>
              </a:solidFill>
              <a:ea typeface="Droid Sans Fallback"/>
            </a:endParaRPr>
          </a:p>
          <a:p>
            <a:pPr>
              <a:lnSpc>
                <a:spcPct val="100000"/>
              </a:lnSpc>
            </a:pPr>
            <a:r>
              <a:rPr lang="de-DE" sz="2400" dirty="0" err="1">
                <a:solidFill>
                  <a:srgbClr val="000000"/>
                </a:solidFill>
                <a:ea typeface="Droid Sans Fallback"/>
              </a:rPr>
              <a:t>Room</a:t>
            </a:r>
            <a:r>
              <a:rPr lang="de-DE" sz="2400" dirty="0">
                <a:solidFill>
                  <a:srgbClr val="000000"/>
                </a:solidFill>
                <a:ea typeface="Droid Sans Fallback"/>
              </a:rPr>
              <a:t>:			S 113</a:t>
            </a:r>
            <a:endParaRPr lang="de-DE" sz="2400" dirty="0"/>
          </a:p>
          <a:p>
            <a:pPr>
              <a:lnSpc>
                <a:spcPct val="100000"/>
              </a:lnSpc>
            </a:pPr>
            <a:endParaRPr lang="de-DE" sz="2400" dirty="0">
              <a:solidFill>
                <a:srgbClr val="000000"/>
              </a:solidFill>
              <a:ea typeface="Droid Sans Fallback"/>
            </a:endParaRPr>
          </a:p>
          <a:p>
            <a:pPr>
              <a:lnSpc>
                <a:spcPct val="100000"/>
              </a:lnSpc>
            </a:pPr>
            <a:r>
              <a:rPr lang="de-DE" sz="2400" dirty="0">
                <a:solidFill>
                  <a:srgbClr val="000000"/>
                </a:solidFill>
                <a:ea typeface="Droid Sans Fallback"/>
              </a:rPr>
              <a:t>Street:			Friedrich-</a:t>
            </a:r>
            <a:r>
              <a:rPr lang="de-DE" sz="2400" dirty="0" err="1">
                <a:solidFill>
                  <a:srgbClr val="000000"/>
                </a:solidFill>
                <a:ea typeface="Droid Sans Fallback"/>
              </a:rPr>
              <a:t>Paffrath</a:t>
            </a:r>
            <a:r>
              <a:rPr lang="de-DE" sz="2400" dirty="0">
                <a:solidFill>
                  <a:srgbClr val="000000"/>
                </a:solidFill>
                <a:ea typeface="Droid Sans Fallback"/>
              </a:rPr>
              <a:t>-Straße 101</a:t>
            </a:r>
          </a:p>
          <a:p>
            <a:pPr>
              <a:lnSpc>
                <a:spcPct val="100000"/>
              </a:lnSpc>
            </a:pPr>
            <a:endParaRPr lang="de-DE" sz="2400" dirty="0">
              <a:solidFill>
                <a:srgbClr val="000000"/>
              </a:solidFill>
              <a:ea typeface="Droid Sans Fallback"/>
            </a:endParaRPr>
          </a:p>
          <a:p>
            <a:pPr>
              <a:lnSpc>
                <a:spcPct val="100000"/>
              </a:lnSpc>
            </a:pPr>
            <a:r>
              <a:rPr lang="de-DE" sz="2400" dirty="0" err="1">
                <a:solidFill>
                  <a:srgbClr val="000000"/>
                </a:solidFill>
                <a:ea typeface="Droid Sans Fallback"/>
              </a:rPr>
              <a:t>location</a:t>
            </a:r>
            <a:r>
              <a:rPr lang="de-DE" sz="2400" dirty="0">
                <a:solidFill>
                  <a:srgbClr val="000000"/>
                </a:solidFill>
                <a:ea typeface="Droid Sans Fallback"/>
              </a:rPr>
              <a:t>:		26389 Wilhelmshaven</a:t>
            </a:r>
            <a:endParaRPr lang="de-DE" sz="2400" dirty="0"/>
          </a:p>
          <a:p>
            <a:pPr>
              <a:lnSpc>
                <a:spcPct val="100000"/>
              </a:lnSpc>
            </a:pPr>
            <a:endParaRPr lang="de-DE" sz="2400" dirty="0">
              <a:solidFill>
                <a:srgbClr val="000000"/>
              </a:solidFill>
              <a:ea typeface="Droid Sans Fallback"/>
            </a:endParaRPr>
          </a:p>
          <a:p>
            <a:pPr>
              <a:lnSpc>
                <a:spcPct val="100000"/>
              </a:lnSpc>
            </a:pPr>
            <a:r>
              <a:rPr lang="de-DE" sz="2400" dirty="0">
                <a:solidFill>
                  <a:srgbClr val="000000"/>
                </a:solidFill>
                <a:ea typeface="Droid Sans Fallback"/>
              </a:rPr>
              <a:t>Tel.			+49 4421 985-2766</a:t>
            </a:r>
          </a:p>
          <a:p>
            <a:pPr>
              <a:lnSpc>
                <a:spcPct val="100000"/>
              </a:lnSpc>
            </a:pPr>
            <a:endParaRPr lang="de-DE" sz="2400" dirty="0">
              <a:solidFill>
                <a:srgbClr val="000000"/>
              </a:solidFill>
              <a:ea typeface="Droid Sans Fallback"/>
            </a:endParaRPr>
          </a:p>
          <a:p>
            <a:pPr>
              <a:lnSpc>
                <a:spcPct val="100000"/>
              </a:lnSpc>
            </a:pPr>
            <a:r>
              <a:rPr lang="de-DE" sz="2400" dirty="0">
                <a:solidFill>
                  <a:srgbClr val="000000"/>
                </a:solidFill>
                <a:ea typeface="Droid Sans Fallback"/>
              </a:rPr>
              <a:t>Email:			bernhard.koester@jade-hs.de</a:t>
            </a:r>
            <a:endParaRPr lang="de-DE" sz="2400" dirty="0"/>
          </a:p>
          <a:p>
            <a:pPr>
              <a:lnSpc>
                <a:spcPct val="100000"/>
              </a:lnSpc>
            </a:pPr>
            <a:endParaRPr lang="de-DE" sz="2400" dirty="0">
              <a:solidFill>
                <a:srgbClr val="000000"/>
              </a:solidFill>
              <a:ea typeface="Droid Sans Fallback"/>
            </a:endParaRPr>
          </a:p>
          <a:p>
            <a:pPr>
              <a:lnSpc>
                <a:spcPct val="100000"/>
              </a:lnSpc>
            </a:pPr>
            <a:r>
              <a:rPr lang="de-DE" sz="2400" dirty="0" err="1">
                <a:solidFill>
                  <a:srgbClr val="000000"/>
                </a:solidFill>
                <a:ea typeface="Droid Sans Fallback"/>
              </a:rPr>
              <a:t>Consultation</a:t>
            </a:r>
            <a:r>
              <a:rPr lang="de-DE" sz="2400" dirty="0">
                <a:solidFill>
                  <a:srgbClr val="000000"/>
                </a:solidFill>
                <a:ea typeface="Droid Sans Fallback"/>
              </a:rPr>
              <a:t> </a:t>
            </a:r>
            <a:r>
              <a:rPr lang="de-DE" sz="2400" dirty="0" err="1">
                <a:solidFill>
                  <a:srgbClr val="000000"/>
                </a:solidFill>
                <a:ea typeface="Droid Sans Fallback"/>
              </a:rPr>
              <a:t>hour</a:t>
            </a:r>
            <a:r>
              <a:rPr lang="de-DE" sz="2400" dirty="0">
                <a:solidFill>
                  <a:srgbClr val="000000"/>
                </a:solidFill>
                <a:ea typeface="Droid Sans Fallback"/>
              </a:rPr>
              <a:t>:	</a:t>
            </a:r>
            <a:r>
              <a:rPr lang="de-DE" sz="2400" dirty="0" err="1">
                <a:solidFill>
                  <a:srgbClr val="000000"/>
                </a:solidFill>
                <a:ea typeface="Droid Sans Fallback"/>
              </a:rPr>
              <a:t>by</a:t>
            </a:r>
            <a:r>
              <a:rPr lang="de-DE" sz="2400" dirty="0">
                <a:solidFill>
                  <a:srgbClr val="000000"/>
                </a:solidFill>
                <a:ea typeface="Droid Sans Fallback"/>
              </a:rPr>
              <a:t> </a:t>
            </a:r>
            <a:r>
              <a:rPr lang="de-DE" sz="2400" dirty="0" err="1">
                <a:solidFill>
                  <a:srgbClr val="000000"/>
                </a:solidFill>
                <a:ea typeface="Droid Sans Fallback"/>
              </a:rPr>
              <a:t>arrangement</a:t>
            </a:r>
            <a:endParaRPr lang="de-DE" sz="2400" dirty="0"/>
          </a:p>
          <a:p>
            <a:pPr>
              <a:lnSpc>
                <a:spcPct val="100000"/>
              </a:lnSpc>
            </a:pPr>
            <a:r>
              <a:rPr lang="de-DE" sz="2400" dirty="0">
                <a:solidFill>
                  <a:srgbClr val="000000"/>
                </a:solidFill>
                <a:ea typeface="Droid Sans Fallback"/>
              </a:rPr>
              <a:t>			</a:t>
            </a:r>
            <a:r>
              <a:rPr lang="de-DE" sz="2400" dirty="0" err="1">
                <a:solidFill>
                  <a:srgbClr val="000000"/>
                </a:solidFill>
                <a:ea typeface="Droid Sans Fallback"/>
              </a:rPr>
              <a:t>or</a:t>
            </a:r>
            <a:r>
              <a:rPr lang="de-DE" sz="2400" dirty="0">
                <a:solidFill>
                  <a:srgbClr val="000000"/>
                </a:solidFill>
                <a:ea typeface="Droid Sans Fallback"/>
              </a:rPr>
              <a:t> just </a:t>
            </a:r>
            <a:r>
              <a:rPr lang="de-DE" sz="2400" dirty="0" err="1">
                <a:solidFill>
                  <a:srgbClr val="000000"/>
                </a:solidFill>
                <a:ea typeface="Droid Sans Fallback"/>
              </a:rPr>
              <a:t>have</a:t>
            </a:r>
            <a:r>
              <a:rPr lang="de-DE" sz="2400" dirty="0">
                <a:solidFill>
                  <a:srgbClr val="000000"/>
                </a:solidFill>
                <a:ea typeface="Droid Sans Fallback"/>
              </a:rPr>
              <a:t> a </a:t>
            </a:r>
            <a:r>
              <a:rPr lang="de-DE" sz="2400" dirty="0" err="1">
                <a:solidFill>
                  <a:srgbClr val="000000"/>
                </a:solidFill>
                <a:ea typeface="Droid Sans Fallback"/>
              </a:rPr>
              <a:t>look</a:t>
            </a:r>
            <a:r>
              <a:rPr lang="de-DE" sz="2400" dirty="0">
                <a:solidFill>
                  <a:srgbClr val="000000"/>
                </a:solidFill>
                <a:ea typeface="Droid Sans Fallback"/>
              </a:rPr>
              <a:t> </a:t>
            </a:r>
            <a:r>
              <a:rPr lang="de-DE" sz="2400" dirty="0" err="1">
                <a:solidFill>
                  <a:srgbClr val="000000"/>
                </a:solidFill>
                <a:ea typeface="Droid Sans Fallback"/>
              </a:rPr>
              <a:t>into</a:t>
            </a:r>
            <a:r>
              <a:rPr lang="de-DE" sz="2400" dirty="0">
                <a:solidFill>
                  <a:srgbClr val="000000"/>
                </a:solidFill>
                <a:ea typeface="Droid Sans Fallback"/>
              </a:rPr>
              <a:t> </a:t>
            </a:r>
            <a:r>
              <a:rPr lang="de-DE" sz="2400" dirty="0" err="1">
                <a:solidFill>
                  <a:srgbClr val="000000"/>
                </a:solidFill>
                <a:ea typeface="Droid Sans Fallback"/>
              </a:rPr>
              <a:t>my</a:t>
            </a:r>
            <a:r>
              <a:rPr lang="de-DE" sz="2400" dirty="0">
                <a:solidFill>
                  <a:srgbClr val="000000"/>
                </a:solidFill>
                <a:ea typeface="Droid Sans Fallback"/>
              </a:rPr>
              <a:t> </a:t>
            </a:r>
            <a:r>
              <a:rPr lang="de-DE" sz="2400" dirty="0" err="1">
                <a:solidFill>
                  <a:srgbClr val="000000"/>
                </a:solidFill>
                <a:ea typeface="Droid Sans Fallback"/>
              </a:rPr>
              <a:t>office</a:t>
            </a:r>
            <a:r>
              <a:rPr lang="de-DE" sz="2400" dirty="0">
                <a:solidFill>
                  <a:srgbClr val="000000"/>
                </a:solidFill>
                <a:ea typeface="Droid Sans Fallback"/>
              </a:rPr>
              <a:t>!</a:t>
            </a:r>
          </a:p>
          <a:p>
            <a:pPr>
              <a:lnSpc>
                <a:spcPct val="100000"/>
              </a:lnSpc>
            </a:pPr>
            <a:r>
              <a:rPr lang="de-DE" sz="2400" dirty="0">
                <a:solidFill>
                  <a:srgbClr val="000000"/>
                </a:solidFill>
              </a:rPr>
              <a:t>			</a:t>
            </a:r>
            <a:r>
              <a:rPr lang="de-DE" sz="2400" dirty="0" err="1">
                <a:solidFill>
                  <a:srgbClr val="000000"/>
                </a:solidFill>
              </a:rPr>
              <a:t>or</a:t>
            </a:r>
            <a:r>
              <a:rPr lang="de-DE" sz="2400" dirty="0">
                <a:solidFill>
                  <a:srgbClr val="000000"/>
                </a:solidFill>
              </a:rPr>
              <a:t> </a:t>
            </a:r>
            <a:r>
              <a:rPr lang="de-DE" sz="2400" dirty="0" err="1">
                <a:solidFill>
                  <a:srgbClr val="000000"/>
                </a:solidFill>
              </a:rPr>
              <a:t>Webex</a:t>
            </a:r>
            <a:r>
              <a:rPr lang="de-DE" sz="2400" dirty="0">
                <a:solidFill>
                  <a:srgbClr val="000000"/>
                </a:solidFill>
              </a:rPr>
              <a:t>/Zoom …</a:t>
            </a:r>
            <a:endParaRPr lang="de-DE" sz="2400" dirty="0"/>
          </a:p>
          <a:p>
            <a:pPr marL="800100" lvl="1" indent="-342900">
              <a:buFont typeface="Arial" panose="020B0604020202020204" pitchFamily="34" charset="0"/>
              <a:buChar char="•"/>
            </a:pPr>
            <a:endParaRPr lang="de-DE" sz="2400" dirty="0"/>
          </a:p>
          <a:p>
            <a:endParaRPr lang="de-DE" sz="2400" dirty="0"/>
          </a:p>
          <a:p>
            <a:endParaRPr lang="de-DE" sz="2400" dirty="0"/>
          </a:p>
          <a:p>
            <a:endParaRPr lang="de-DE" sz="2400" dirty="0"/>
          </a:p>
        </p:txBody>
      </p:sp>
      <p:sp>
        <p:nvSpPr>
          <p:cNvPr id="2" name="Rechteck 1">
            <a:extLst>
              <a:ext uri="{FF2B5EF4-FFF2-40B4-BE49-F238E27FC236}">
                <a16:creationId xmlns:a16="http://schemas.microsoft.com/office/drawing/2014/main" id="{8A668FE4-AABC-28D0-1E33-AC6F2DCC2921}"/>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3847411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1543689" y="116632"/>
            <a:ext cx="9047147" cy="6552728"/>
          </a:xfrm>
          <a:prstGeom prst="rect">
            <a:avLst/>
          </a:prstGeom>
          <a:noFill/>
        </p:spPr>
        <p:txBody>
          <a:bodyPr wrap="square" rtlCol="0">
            <a:noAutofit/>
          </a:bodyPr>
          <a:lstStyle/>
          <a:p>
            <a:pPr algn="ctr"/>
            <a:r>
              <a:rPr lang="de-DE" sz="2400" dirty="0" err="1">
                <a:solidFill>
                  <a:srgbClr val="000000"/>
                </a:solidFill>
              </a:rPr>
              <a:t>Literature</a:t>
            </a:r>
            <a:endParaRPr lang="de-DE" sz="2400" dirty="0">
              <a:solidFill>
                <a:srgbClr val="000000"/>
              </a:solidFill>
            </a:endParaRPr>
          </a:p>
          <a:p>
            <a:pPr algn="ctr"/>
            <a:endParaRPr lang="de-DE" dirty="0">
              <a:solidFill>
                <a:srgbClr val="000000"/>
              </a:solidFill>
            </a:endParaRPr>
          </a:p>
          <a:p>
            <a:pPr marL="342900" indent="-342900">
              <a:buFont typeface="Arial" panose="020B0604020202020204" pitchFamily="34" charset="0"/>
              <a:buChar char="•"/>
            </a:pPr>
            <a:r>
              <a:rPr lang="en-US" b="1" dirty="0">
                <a:solidFill>
                  <a:srgbClr val="000000"/>
                </a:solidFill>
              </a:rPr>
              <a:t>Statistics for Business and Economics</a:t>
            </a:r>
            <a:r>
              <a:rPr lang="en-US" dirty="0">
                <a:solidFill>
                  <a:srgbClr val="000000"/>
                </a:solidFill>
              </a:rPr>
              <a:t>, Anderson, Sweeney, Williams, </a:t>
            </a:r>
            <a:r>
              <a:rPr lang="en-US" dirty="0" err="1">
                <a:solidFill>
                  <a:srgbClr val="000000"/>
                </a:solidFill>
              </a:rPr>
              <a:t>Camm</a:t>
            </a:r>
            <a:r>
              <a:rPr lang="en-US" dirty="0">
                <a:solidFill>
                  <a:srgbClr val="000000"/>
                </a:solidFill>
              </a:rPr>
              <a:t>, Cochran</a:t>
            </a:r>
          </a:p>
          <a:p>
            <a:pPr marL="342900" indent="-342900">
              <a:buFont typeface="Arial" panose="020B0604020202020204" pitchFamily="34" charset="0"/>
              <a:buChar char="•"/>
            </a:pPr>
            <a:endParaRPr lang="en-US" dirty="0">
              <a:solidFill>
                <a:srgbClr val="000000"/>
              </a:solidFill>
            </a:endParaRPr>
          </a:p>
          <a:p>
            <a:pPr marL="342900" indent="-342900">
              <a:buFont typeface="Arial" panose="020B0604020202020204" pitchFamily="34" charset="0"/>
              <a:buChar char="•"/>
            </a:pPr>
            <a:r>
              <a:rPr lang="en-US" b="1" dirty="0">
                <a:solidFill>
                  <a:srgbClr val="000000"/>
                </a:solidFill>
              </a:rPr>
              <a:t>Mathematical Statistics for Economics and Business</a:t>
            </a:r>
            <a:r>
              <a:rPr lang="en-US" dirty="0">
                <a:solidFill>
                  <a:srgbClr val="000000"/>
                </a:solidFill>
              </a:rPr>
              <a:t>, </a:t>
            </a:r>
            <a:r>
              <a:rPr lang="en-US" dirty="0" err="1">
                <a:solidFill>
                  <a:srgbClr val="000000"/>
                </a:solidFill>
              </a:rPr>
              <a:t>Mittelhammer</a:t>
            </a:r>
            <a:endParaRPr lang="en-US" dirty="0">
              <a:solidFill>
                <a:srgbClr val="000000"/>
              </a:solidFill>
            </a:endParaRPr>
          </a:p>
          <a:p>
            <a:pPr marL="342900" indent="-342900">
              <a:buFont typeface="Arial" panose="020B0604020202020204" pitchFamily="34" charset="0"/>
              <a:buChar char="•"/>
            </a:pPr>
            <a:endParaRPr lang="en-US" dirty="0">
              <a:solidFill>
                <a:srgbClr val="000000"/>
              </a:solidFill>
            </a:endParaRPr>
          </a:p>
          <a:p>
            <a:pPr marL="342900" indent="-342900">
              <a:buFont typeface="Arial" panose="020B0604020202020204" pitchFamily="34" charset="0"/>
              <a:buChar char="•"/>
            </a:pPr>
            <a:r>
              <a:rPr lang="en-US" b="1" dirty="0">
                <a:solidFill>
                  <a:srgbClr val="000000"/>
                </a:solidFill>
              </a:rPr>
              <a:t>Statistics for Business and Economics, Global Edition</a:t>
            </a:r>
            <a:r>
              <a:rPr lang="en-US" dirty="0">
                <a:solidFill>
                  <a:srgbClr val="000000"/>
                </a:solidFill>
              </a:rPr>
              <a:t>, Newbold, Thorne, Carlson</a:t>
            </a:r>
          </a:p>
          <a:p>
            <a:endParaRPr lang="en-US" dirty="0">
              <a:solidFill>
                <a:srgbClr val="000000"/>
              </a:solidFill>
            </a:endParaRPr>
          </a:p>
          <a:p>
            <a:pPr marL="342900" indent="-342900">
              <a:buFont typeface="Arial" panose="020B0604020202020204" pitchFamily="34" charset="0"/>
              <a:buChar char="•"/>
            </a:pPr>
            <a:r>
              <a:rPr lang="de-DE" b="1" dirty="0">
                <a:solidFill>
                  <a:srgbClr val="000000"/>
                </a:solidFill>
              </a:rPr>
              <a:t>A Guide </a:t>
            </a:r>
            <a:r>
              <a:rPr lang="de-DE" b="1" dirty="0" err="1">
                <a:solidFill>
                  <a:srgbClr val="000000"/>
                </a:solidFill>
              </a:rPr>
              <a:t>to</a:t>
            </a:r>
            <a:r>
              <a:rPr lang="de-DE" b="1" dirty="0">
                <a:solidFill>
                  <a:srgbClr val="000000"/>
                </a:solidFill>
              </a:rPr>
              <a:t> Modern </a:t>
            </a:r>
            <a:r>
              <a:rPr lang="de-DE" b="1" dirty="0" err="1">
                <a:solidFill>
                  <a:srgbClr val="000000"/>
                </a:solidFill>
              </a:rPr>
              <a:t>Econometrics</a:t>
            </a:r>
            <a:r>
              <a:rPr lang="de-DE" dirty="0">
                <a:solidFill>
                  <a:srgbClr val="000000"/>
                </a:solidFill>
              </a:rPr>
              <a:t>, Verbeek</a:t>
            </a:r>
          </a:p>
          <a:p>
            <a:pPr marL="342900" indent="-342900">
              <a:buFont typeface="Arial" panose="020B0604020202020204" pitchFamily="34" charset="0"/>
              <a:buChar char="•"/>
            </a:pPr>
            <a:endParaRPr lang="de-DE" dirty="0">
              <a:solidFill>
                <a:srgbClr val="000000"/>
              </a:solidFill>
            </a:endParaRPr>
          </a:p>
          <a:p>
            <a:pPr marL="342900" indent="-342900">
              <a:buFont typeface="Arial" panose="020B0604020202020204" pitchFamily="34" charset="0"/>
              <a:buChar char="•"/>
            </a:pPr>
            <a:r>
              <a:rPr lang="de-DE" b="1" dirty="0">
                <a:solidFill>
                  <a:srgbClr val="000000"/>
                </a:solidFill>
              </a:rPr>
              <a:t>Applied </a:t>
            </a:r>
            <a:r>
              <a:rPr lang="de-DE" b="1" dirty="0" err="1">
                <a:solidFill>
                  <a:srgbClr val="000000"/>
                </a:solidFill>
              </a:rPr>
              <a:t>Econometrics</a:t>
            </a:r>
            <a:r>
              <a:rPr lang="de-DE" b="1" dirty="0">
                <a:solidFill>
                  <a:srgbClr val="000000"/>
                </a:solidFill>
              </a:rPr>
              <a:t>,</a:t>
            </a:r>
            <a:r>
              <a:rPr lang="de-DE" dirty="0">
                <a:solidFill>
                  <a:srgbClr val="000000"/>
                </a:solidFill>
              </a:rPr>
              <a:t> </a:t>
            </a:r>
            <a:r>
              <a:rPr lang="de-DE" dirty="0" err="1">
                <a:solidFill>
                  <a:srgbClr val="000000"/>
                </a:solidFill>
              </a:rPr>
              <a:t>Asteriou</a:t>
            </a:r>
            <a:r>
              <a:rPr lang="de-DE" dirty="0">
                <a:solidFill>
                  <a:srgbClr val="000000"/>
                </a:solidFill>
              </a:rPr>
              <a:t> </a:t>
            </a:r>
            <a:r>
              <a:rPr lang="de-DE">
                <a:solidFill>
                  <a:srgbClr val="000000"/>
                </a:solidFill>
              </a:rPr>
              <a:t>and Hall</a:t>
            </a:r>
          </a:p>
          <a:p>
            <a:pPr marL="342900" indent="-342900">
              <a:buFont typeface="Arial" panose="020B0604020202020204" pitchFamily="34" charset="0"/>
              <a:buChar char="•"/>
            </a:pPr>
            <a:endParaRPr lang="en-US" b="1">
              <a:solidFill>
                <a:srgbClr val="000000"/>
              </a:solidFill>
            </a:endParaRPr>
          </a:p>
          <a:p>
            <a:pPr marL="342900" indent="-342900">
              <a:buFont typeface="Arial" panose="020B0604020202020204" pitchFamily="34" charset="0"/>
              <a:buChar char="•"/>
            </a:pPr>
            <a:r>
              <a:rPr lang="en-US" b="1">
                <a:solidFill>
                  <a:srgbClr val="000000"/>
                </a:solidFill>
              </a:rPr>
              <a:t>Econometrics by Example, </a:t>
            </a:r>
            <a:r>
              <a:rPr lang="en-US">
                <a:solidFill>
                  <a:srgbClr val="000000"/>
                </a:solidFill>
              </a:rPr>
              <a:t>Gujarati, D. </a:t>
            </a:r>
            <a:endParaRPr lang="de-DE" dirty="0">
              <a:solidFill>
                <a:srgbClr val="000000"/>
              </a:solidFill>
            </a:endParaRPr>
          </a:p>
          <a:p>
            <a:pPr marL="342900" indent="-342900">
              <a:buFont typeface="Arial" panose="020B0604020202020204" pitchFamily="34" charset="0"/>
              <a:buChar char="•"/>
            </a:pPr>
            <a:endParaRPr lang="de-DE" b="1" dirty="0">
              <a:solidFill>
                <a:srgbClr val="000000"/>
              </a:solidFill>
            </a:endParaRPr>
          </a:p>
          <a:p>
            <a:pPr marL="342900" indent="-342900">
              <a:buFont typeface="Arial" panose="020B0604020202020204" pitchFamily="34" charset="0"/>
              <a:buChar char="•"/>
            </a:pPr>
            <a:r>
              <a:rPr lang="de-DE" b="1" dirty="0">
                <a:solidFill>
                  <a:srgbClr val="000000"/>
                </a:solidFill>
              </a:rPr>
              <a:t>Linear Regression Analysis: Theory and Computing</a:t>
            </a:r>
            <a:r>
              <a:rPr lang="de-DE" dirty="0">
                <a:solidFill>
                  <a:srgbClr val="000000"/>
                </a:solidFill>
              </a:rPr>
              <a:t>, Yan and Gang Su</a:t>
            </a:r>
            <a:endParaRPr lang="en-US" dirty="0">
              <a:solidFill>
                <a:srgbClr val="000000"/>
              </a:solidFill>
            </a:endParaRPr>
          </a:p>
          <a:p>
            <a:pPr marL="342900" indent="-342900">
              <a:buFont typeface="Arial" panose="020B0604020202020204" pitchFamily="34" charset="0"/>
              <a:buChar char="•"/>
            </a:pPr>
            <a:endParaRPr lang="de-DE" sz="2000" dirty="0"/>
          </a:p>
          <a:p>
            <a:r>
              <a:rPr lang="de-DE" dirty="0" err="1"/>
              <a:t>Some</a:t>
            </a:r>
            <a:r>
              <a:rPr lang="de-DE" dirty="0"/>
              <a:t> open  </a:t>
            </a:r>
            <a:r>
              <a:rPr lang="de-DE" dirty="0" err="1"/>
              <a:t>access</a:t>
            </a:r>
            <a:r>
              <a:rPr lang="de-DE" dirty="0"/>
              <a:t> </a:t>
            </a:r>
            <a:r>
              <a:rPr lang="de-DE" dirty="0" err="1"/>
              <a:t>resources</a:t>
            </a:r>
            <a:endParaRPr lang="de-DE" dirty="0"/>
          </a:p>
          <a:p>
            <a:pPr lvl="1"/>
            <a:endParaRPr lang="de-DE" dirty="0">
              <a:hlinkClick r:id="rId2"/>
            </a:endParaRPr>
          </a:p>
          <a:p>
            <a:pPr lvl="1"/>
            <a:r>
              <a:rPr lang="de-DE" dirty="0" err="1">
                <a:hlinkClick r:id="rId2"/>
              </a:rPr>
              <a:t>OpenIntro</a:t>
            </a:r>
            <a:r>
              <a:rPr lang="de-DE" dirty="0">
                <a:hlinkClick r:id="rId2"/>
              </a:rPr>
              <a:t> </a:t>
            </a:r>
            <a:r>
              <a:rPr lang="de-DE" dirty="0" err="1">
                <a:hlinkClick r:id="rId2"/>
              </a:rPr>
              <a:t>Statistics</a:t>
            </a:r>
            <a:endParaRPr lang="de-DE" dirty="0"/>
          </a:p>
          <a:p>
            <a:pPr lvl="1"/>
            <a:endParaRPr lang="de-DE" dirty="0"/>
          </a:p>
          <a:p>
            <a:pPr lvl="1"/>
            <a:r>
              <a:rPr lang="en-US" dirty="0">
                <a:hlinkClick r:id="rId3"/>
              </a:rPr>
              <a:t>Statistical Thinking for the 21st Century</a:t>
            </a:r>
            <a:endParaRPr lang="en-US" dirty="0"/>
          </a:p>
          <a:p>
            <a:pPr lvl="1"/>
            <a:endParaRPr lang="en-US" dirty="0"/>
          </a:p>
          <a:p>
            <a:pPr lvl="1"/>
            <a:r>
              <a:rPr lang="en-US" dirty="0">
                <a:hlinkClick r:id="rId4"/>
              </a:rPr>
              <a:t>MIT OPENCOURSEWARE</a:t>
            </a:r>
            <a:endParaRPr lang="de-DE" dirty="0"/>
          </a:p>
          <a:p>
            <a:endParaRPr lang="de-DE" dirty="0"/>
          </a:p>
          <a:p>
            <a:r>
              <a:rPr lang="de-DE" dirty="0"/>
              <a:t>→ </a:t>
            </a:r>
            <a:r>
              <a:rPr lang="de-DE" dirty="0" err="1"/>
              <a:t>there</a:t>
            </a:r>
            <a:r>
              <a:rPr lang="de-DE" dirty="0"/>
              <a:t> </a:t>
            </a:r>
            <a:r>
              <a:rPr lang="de-DE" dirty="0" err="1"/>
              <a:t>is</a:t>
            </a:r>
            <a:r>
              <a:rPr lang="de-DE" dirty="0"/>
              <a:t> </a:t>
            </a:r>
            <a:r>
              <a:rPr lang="de-DE" dirty="0" err="1"/>
              <a:t>much</a:t>
            </a:r>
            <a:r>
              <a:rPr lang="de-DE" dirty="0"/>
              <a:t> </a:t>
            </a:r>
            <a:r>
              <a:rPr lang="de-DE" dirty="0" err="1"/>
              <a:t>more</a:t>
            </a:r>
            <a:r>
              <a:rPr lang="de-DE" dirty="0"/>
              <a:t>! Search </a:t>
            </a:r>
            <a:r>
              <a:rPr lang="de-DE" dirty="0" err="1"/>
              <a:t>the</a:t>
            </a:r>
            <a:r>
              <a:rPr lang="de-DE" dirty="0"/>
              <a:t> </a:t>
            </a:r>
            <a:r>
              <a:rPr lang="de-DE" dirty="0" err="1"/>
              <a:t>net</a:t>
            </a:r>
            <a:r>
              <a:rPr lang="de-DE" dirty="0"/>
              <a:t> in a sensible </a:t>
            </a:r>
            <a:r>
              <a:rPr lang="de-DE" dirty="0" err="1"/>
              <a:t>way</a:t>
            </a:r>
            <a:r>
              <a:rPr lang="de-DE" dirty="0"/>
              <a:t> !</a:t>
            </a:r>
          </a:p>
          <a:p>
            <a:endParaRPr lang="de-DE" sz="2400" dirty="0"/>
          </a:p>
        </p:txBody>
      </p:sp>
      <p:sp>
        <p:nvSpPr>
          <p:cNvPr id="2" name="Rechteck 1">
            <a:extLst>
              <a:ext uri="{FF2B5EF4-FFF2-40B4-BE49-F238E27FC236}">
                <a16:creationId xmlns:a16="http://schemas.microsoft.com/office/drawing/2014/main" id="{C42BEEAF-388C-FC0F-CA5C-F9F29459E542}"/>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3961029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2789499" y="116632"/>
            <a:ext cx="6690167" cy="6552728"/>
          </a:xfrm>
          <a:prstGeom prst="rect">
            <a:avLst/>
          </a:prstGeom>
          <a:noFill/>
        </p:spPr>
        <p:txBody>
          <a:bodyPr wrap="square" rtlCol="0">
            <a:noAutofit/>
          </a:bodyPr>
          <a:lstStyle/>
          <a:p>
            <a:pPr algn="ctr"/>
            <a:r>
              <a:rPr lang="de-DE" sz="2400" b="1" u="sng" dirty="0">
                <a:solidFill>
                  <a:srgbClr val="000000"/>
                </a:solidFill>
              </a:rPr>
              <a:t>Content</a:t>
            </a:r>
          </a:p>
          <a:p>
            <a:endParaRPr lang="de-DE" b="1" dirty="0">
              <a:solidFill>
                <a:srgbClr val="000000"/>
              </a:solidFill>
            </a:endParaRPr>
          </a:p>
          <a:p>
            <a:pPr marL="342900" indent="-342900">
              <a:buFont typeface="Arial" panose="020B0604020202020204" pitchFamily="34" charset="0"/>
              <a:buChar char="•"/>
            </a:pPr>
            <a:r>
              <a:rPr lang="de-DE" b="1" dirty="0">
                <a:solidFill>
                  <a:srgbClr val="000000"/>
                </a:solidFill>
              </a:rPr>
              <a:t>Revision Random Variables</a:t>
            </a:r>
          </a:p>
          <a:p>
            <a:pPr marL="342900" indent="-342900">
              <a:buFont typeface="Arial" panose="020B0604020202020204" pitchFamily="34" charset="0"/>
              <a:buChar char="•"/>
            </a:pPr>
            <a:r>
              <a:rPr lang="de-DE" b="1" dirty="0" err="1">
                <a:solidFill>
                  <a:srgbClr val="000000"/>
                </a:solidFill>
              </a:rPr>
              <a:t>Descriptive</a:t>
            </a:r>
            <a:r>
              <a:rPr lang="de-DE" b="1" dirty="0">
                <a:solidFill>
                  <a:srgbClr val="000000"/>
                </a:solidFill>
              </a:rPr>
              <a:t> </a:t>
            </a:r>
            <a:r>
              <a:rPr lang="de-DE" b="1" dirty="0" err="1">
                <a:solidFill>
                  <a:srgbClr val="000000"/>
                </a:solidFill>
              </a:rPr>
              <a:t>Statistics</a:t>
            </a:r>
            <a:endParaRPr lang="de-DE" b="1" dirty="0">
              <a:solidFill>
                <a:srgbClr val="000000"/>
              </a:solidFill>
            </a:endParaRPr>
          </a:p>
          <a:p>
            <a:pPr marL="800100" lvl="1" indent="-342900">
              <a:buFont typeface="Arial" panose="020B0604020202020204" pitchFamily="34" charset="0"/>
              <a:buChar char="•"/>
            </a:pPr>
            <a:r>
              <a:rPr lang="de-DE" b="1" dirty="0">
                <a:solidFill>
                  <a:srgbClr val="000000"/>
                </a:solidFill>
              </a:rPr>
              <a:t>Parameters </a:t>
            </a:r>
            <a:r>
              <a:rPr lang="de-DE" b="1" dirty="0" err="1">
                <a:solidFill>
                  <a:srgbClr val="000000"/>
                </a:solidFill>
              </a:rPr>
              <a:t>of</a:t>
            </a:r>
            <a:r>
              <a:rPr lang="de-DE" b="1" dirty="0">
                <a:solidFill>
                  <a:srgbClr val="000000"/>
                </a:solidFill>
              </a:rPr>
              <a:t> a </a:t>
            </a:r>
            <a:r>
              <a:rPr lang="de-DE" b="1" dirty="0" err="1">
                <a:solidFill>
                  <a:srgbClr val="000000"/>
                </a:solidFill>
              </a:rPr>
              <a:t>distribution</a:t>
            </a:r>
            <a:endParaRPr lang="de-DE" b="1" dirty="0">
              <a:solidFill>
                <a:srgbClr val="000000"/>
              </a:solidFill>
            </a:endParaRPr>
          </a:p>
          <a:p>
            <a:pPr lvl="1"/>
            <a:endParaRPr lang="de-DE" b="1" dirty="0">
              <a:solidFill>
                <a:srgbClr val="000000"/>
              </a:solidFill>
            </a:endParaRPr>
          </a:p>
          <a:p>
            <a:pPr marL="342900" indent="-342900">
              <a:buFont typeface="Arial" panose="020B0604020202020204" pitchFamily="34" charset="0"/>
              <a:buChar char="•"/>
            </a:pPr>
            <a:r>
              <a:rPr lang="de-DE" b="1" dirty="0">
                <a:solidFill>
                  <a:srgbClr val="000000"/>
                </a:solidFill>
              </a:rPr>
              <a:t>Linear Regression</a:t>
            </a:r>
          </a:p>
          <a:p>
            <a:pPr marL="800100" lvl="1" indent="-342900">
              <a:buFont typeface="Arial" panose="020B0604020202020204" pitchFamily="34" charset="0"/>
              <a:buChar char="•"/>
            </a:pPr>
            <a:r>
              <a:rPr lang="de-DE" b="1" dirty="0">
                <a:solidFill>
                  <a:srgbClr val="000000"/>
                </a:solidFill>
              </a:rPr>
              <a:t>Simple and multilinear</a:t>
            </a:r>
          </a:p>
          <a:p>
            <a:pPr marL="800100" lvl="1" indent="-342900">
              <a:buFont typeface="Arial" panose="020B0604020202020204" pitchFamily="34" charset="0"/>
              <a:buChar char="•"/>
            </a:pPr>
            <a:r>
              <a:rPr lang="de-DE" b="1" dirty="0">
                <a:solidFill>
                  <a:srgbClr val="000000"/>
                </a:solidFill>
              </a:rPr>
              <a:t>Hypothesis </a:t>
            </a:r>
            <a:r>
              <a:rPr lang="de-DE" b="1" dirty="0" err="1">
                <a:solidFill>
                  <a:srgbClr val="000000"/>
                </a:solidFill>
              </a:rPr>
              <a:t>testing</a:t>
            </a:r>
            <a:endParaRPr lang="de-DE" b="1" dirty="0">
              <a:solidFill>
                <a:srgbClr val="000000"/>
              </a:solidFill>
            </a:endParaRPr>
          </a:p>
          <a:p>
            <a:pPr marL="800100" lvl="1" indent="-342900">
              <a:buFont typeface="Arial" panose="020B0604020202020204" pitchFamily="34" charset="0"/>
              <a:buChar char="•"/>
            </a:pPr>
            <a:r>
              <a:rPr lang="de-DE" b="1" dirty="0" err="1">
                <a:solidFill>
                  <a:srgbClr val="000000"/>
                </a:solidFill>
              </a:rPr>
              <a:t>Multicollinarity</a:t>
            </a:r>
            <a:endParaRPr lang="de-DE" b="1" dirty="0">
              <a:solidFill>
                <a:srgbClr val="000000"/>
              </a:solidFill>
            </a:endParaRPr>
          </a:p>
          <a:p>
            <a:pPr marL="800100" lvl="1" indent="-342900">
              <a:buFont typeface="Arial" panose="020B0604020202020204" pitchFamily="34" charset="0"/>
              <a:buChar char="•"/>
            </a:pPr>
            <a:r>
              <a:rPr lang="de-DE" b="1" dirty="0" err="1">
                <a:solidFill>
                  <a:srgbClr val="000000"/>
                </a:solidFill>
              </a:rPr>
              <a:t>Heteroskedasticity</a:t>
            </a:r>
            <a:endParaRPr lang="de-DE" b="1" dirty="0">
              <a:solidFill>
                <a:srgbClr val="000000"/>
              </a:solidFill>
            </a:endParaRPr>
          </a:p>
          <a:p>
            <a:pPr marL="800100" lvl="1" indent="-342900">
              <a:buFont typeface="Arial" panose="020B0604020202020204" pitchFamily="34" charset="0"/>
              <a:buChar char="•"/>
            </a:pPr>
            <a:r>
              <a:rPr lang="de-DE" b="1" dirty="0" err="1">
                <a:solidFill>
                  <a:srgbClr val="000000"/>
                </a:solidFill>
              </a:rPr>
              <a:t>Autocorrelation</a:t>
            </a:r>
            <a:endParaRPr lang="de-DE" b="1" dirty="0">
              <a:solidFill>
                <a:srgbClr val="000000"/>
              </a:solidFill>
            </a:endParaRPr>
          </a:p>
          <a:p>
            <a:pPr marL="800100" lvl="1" indent="-342900">
              <a:buFont typeface="Arial" panose="020B0604020202020204" pitchFamily="34" charset="0"/>
              <a:buChar char="•"/>
            </a:pPr>
            <a:endParaRPr lang="de-DE" b="1" dirty="0">
              <a:solidFill>
                <a:srgbClr val="000000"/>
              </a:solidFill>
            </a:endParaRPr>
          </a:p>
          <a:p>
            <a:pPr marL="342900" indent="-342900">
              <a:buFont typeface="Arial" panose="020B0604020202020204" pitchFamily="34" charset="0"/>
              <a:buChar char="•"/>
            </a:pPr>
            <a:r>
              <a:rPr lang="de-DE" b="1" dirty="0" err="1">
                <a:solidFill>
                  <a:srgbClr val="000000"/>
                </a:solidFill>
              </a:rPr>
              <a:t>Inequality</a:t>
            </a:r>
            <a:r>
              <a:rPr lang="de-DE" b="1" dirty="0">
                <a:solidFill>
                  <a:srgbClr val="000000"/>
                </a:solidFill>
              </a:rPr>
              <a:t> </a:t>
            </a:r>
            <a:r>
              <a:rPr lang="de-DE" b="1" dirty="0" err="1">
                <a:solidFill>
                  <a:srgbClr val="000000"/>
                </a:solidFill>
              </a:rPr>
              <a:t>metrics</a:t>
            </a:r>
            <a:endParaRPr lang="de-DE" b="1" dirty="0">
              <a:solidFill>
                <a:srgbClr val="000000"/>
              </a:solidFill>
            </a:endParaRPr>
          </a:p>
          <a:p>
            <a:pPr marL="342900" indent="-342900">
              <a:buFont typeface="Arial" panose="020B0604020202020204" pitchFamily="34" charset="0"/>
              <a:buChar char="•"/>
            </a:pPr>
            <a:endParaRPr lang="de-DE" b="1" dirty="0">
              <a:solidFill>
                <a:srgbClr val="000000"/>
              </a:solidFill>
            </a:endParaRPr>
          </a:p>
          <a:p>
            <a:pPr marL="342900" indent="-342900">
              <a:buFont typeface="Arial" panose="020B0604020202020204" pitchFamily="34" charset="0"/>
              <a:buChar char="•"/>
            </a:pPr>
            <a:r>
              <a:rPr lang="de-DE" b="1" dirty="0">
                <a:solidFill>
                  <a:srgbClr val="000000"/>
                </a:solidFill>
              </a:rPr>
              <a:t>Time </a:t>
            </a:r>
            <a:r>
              <a:rPr lang="de-DE" b="1" dirty="0" err="1">
                <a:solidFill>
                  <a:srgbClr val="000000"/>
                </a:solidFill>
              </a:rPr>
              <a:t>series</a:t>
            </a:r>
            <a:r>
              <a:rPr lang="de-DE" b="1" dirty="0">
                <a:solidFill>
                  <a:srgbClr val="000000"/>
                </a:solidFill>
              </a:rPr>
              <a:t> </a:t>
            </a:r>
            <a:r>
              <a:rPr lang="de-DE" b="1" dirty="0" err="1">
                <a:solidFill>
                  <a:srgbClr val="000000"/>
                </a:solidFill>
              </a:rPr>
              <a:t>analysis</a:t>
            </a:r>
            <a:endParaRPr lang="de-DE" b="1" dirty="0">
              <a:solidFill>
                <a:srgbClr val="000000"/>
              </a:solidFill>
            </a:endParaRPr>
          </a:p>
          <a:p>
            <a:pPr marL="800100" lvl="1" indent="-342900">
              <a:buFont typeface="Arial" panose="020B0604020202020204" pitchFamily="34" charset="0"/>
              <a:buChar char="•"/>
            </a:pPr>
            <a:r>
              <a:rPr lang="de-DE" b="1" dirty="0">
                <a:solidFill>
                  <a:srgbClr val="000000"/>
                </a:solidFill>
              </a:rPr>
              <a:t>Price </a:t>
            </a:r>
            <a:r>
              <a:rPr lang="de-DE" b="1" dirty="0" err="1">
                <a:solidFill>
                  <a:srgbClr val="000000"/>
                </a:solidFill>
              </a:rPr>
              <a:t>adjustment</a:t>
            </a:r>
            <a:endParaRPr lang="de-DE" b="1" dirty="0">
              <a:solidFill>
                <a:srgbClr val="000000"/>
              </a:solidFill>
            </a:endParaRPr>
          </a:p>
          <a:p>
            <a:pPr marL="800100" lvl="1" indent="-342900">
              <a:buFont typeface="Arial" panose="020B0604020202020204" pitchFamily="34" charset="0"/>
              <a:buChar char="•"/>
            </a:pPr>
            <a:r>
              <a:rPr lang="de-DE" b="1" dirty="0" err="1">
                <a:solidFill>
                  <a:srgbClr val="000000"/>
                </a:solidFill>
              </a:rPr>
              <a:t>Forecasting</a:t>
            </a:r>
            <a:endParaRPr lang="de-DE" b="1" dirty="0">
              <a:solidFill>
                <a:srgbClr val="000000"/>
              </a:solidFill>
            </a:endParaRPr>
          </a:p>
          <a:p>
            <a:pPr marL="1257300" lvl="2" indent="-342900">
              <a:buFont typeface="Arial" panose="020B0604020202020204" pitchFamily="34" charset="0"/>
              <a:buChar char="•"/>
            </a:pPr>
            <a:r>
              <a:rPr lang="de-DE" b="1" dirty="0">
                <a:solidFill>
                  <a:srgbClr val="000000"/>
                </a:solidFill>
              </a:rPr>
              <a:t>Moving </a:t>
            </a:r>
            <a:r>
              <a:rPr lang="de-DE" b="1" dirty="0" err="1">
                <a:solidFill>
                  <a:srgbClr val="000000"/>
                </a:solidFill>
              </a:rPr>
              <a:t>average</a:t>
            </a:r>
            <a:endParaRPr lang="de-DE" b="1" dirty="0">
              <a:solidFill>
                <a:srgbClr val="000000"/>
              </a:solidFill>
            </a:endParaRPr>
          </a:p>
          <a:p>
            <a:pPr marL="1257300" lvl="2" indent="-342900">
              <a:buFont typeface="Arial" panose="020B0604020202020204" pitchFamily="34" charset="0"/>
              <a:buChar char="•"/>
            </a:pPr>
            <a:r>
              <a:rPr lang="de-DE" b="1" dirty="0" err="1">
                <a:solidFill>
                  <a:srgbClr val="000000"/>
                </a:solidFill>
              </a:rPr>
              <a:t>Exponential</a:t>
            </a:r>
            <a:r>
              <a:rPr lang="de-DE" b="1" dirty="0">
                <a:solidFill>
                  <a:srgbClr val="000000"/>
                </a:solidFill>
              </a:rPr>
              <a:t> </a:t>
            </a:r>
            <a:r>
              <a:rPr lang="de-DE" b="1" dirty="0" err="1">
                <a:solidFill>
                  <a:srgbClr val="000000"/>
                </a:solidFill>
              </a:rPr>
              <a:t>smoothing</a:t>
            </a:r>
            <a:endParaRPr lang="de-DE" b="1" dirty="0">
              <a:solidFill>
                <a:srgbClr val="000000"/>
              </a:solidFill>
            </a:endParaRPr>
          </a:p>
          <a:p>
            <a:pPr marL="1257300" lvl="2" indent="-342900">
              <a:buFont typeface="Arial" panose="020B0604020202020204" pitchFamily="34" charset="0"/>
              <a:buChar char="•"/>
            </a:pPr>
            <a:r>
              <a:rPr lang="de-DE" b="1" dirty="0">
                <a:solidFill>
                  <a:srgbClr val="000000"/>
                </a:solidFill>
              </a:rPr>
              <a:t>Average </a:t>
            </a:r>
            <a:r>
              <a:rPr lang="de-DE" b="1" dirty="0" err="1">
                <a:solidFill>
                  <a:srgbClr val="000000"/>
                </a:solidFill>
              </a:rPr>
              <a:t>growth</a:t>
            </a:r>
            <a:r>
              <a:rPr lang="de-DE" b="1" dirty="0">
                <a:solidFill>
                  <a:srgbClr val="000000"/>
                </a:solidFill>
              </a:rPr>
              <a:t> rate</a:t>
            </a:r>
          </a:p>
          <a:p>
            <a:pPr marL="1257300" lvl="2" indent="-342900">
              <a:buFont typeface="Arial" panose="020B0604020202020204" pitchFamily="34" charset="0"/>
              <a:buChar char="•"/>
            </a:pPr>
            <a:r>
              <a:rPr lang="de-DE" b="1" dirty="0">
                <a:solidFill>
                  <a:srgbClr val="000000"/>
                </a:solidFill>
              </a:rPr>
              <a:t>Simple </a:t>
            </a:r>
            <a:r>
              <a:rPr lang="de-DE" b="1" dirty="0" err="1">
                <a:solidFill>
                  <a:srgbClr val="000000"/>
                </a:solidFill>
              </a:rPr>
              <a:t>seasonal</a:t>
            </a:r>
            <a:r>
              <a:rPr lang="de-DE" b="1" dirty="0">
                <a:solidFill>
                  <a:srgbClr val="000000"/>
                </a:solidFill>
              </a:rPr>
              <a:t> </a:t>
            </a:r>
            <a:r>
              <a:rPr lang="de-DE" b="1" dirty="0" err="1">
                <a:solidFill>
                  <a:srgbClr val="000000"/>
                </a:solidFill>
              </a:rPr>
              <a:t>adjustment</a:t>
            </a:r>
            <a:endParaRPr lang="de-DE" b="1" dirty="0">
              <a:solidFill>
                <a:srgbClr val="000000"/>
              </a:solidFill>
            </a:endParaRPr>
          </a:p>
          <a:p>
            <a:endParaRPr lang="de-DE" sz="2000" b="1" dirty="0">
              <a:solidFill>
                <a:srgbClr val="000000"/>
              </a:solidFill>
            </a:endParaRPr>
          </a:p>
          <a:p>
            <a:pPr marL="342900" indent="-342900">
              <a:buFont typeface="Arial" panose="020B0604020202020204" pitchFamily="34" charset="0"/>
              <a:buChar char="•"/>
            </a:pPr>
            <a:endParaRPr lang="de-DE" sz="2000" dirty="0">
              <a:solidFill>
                <a:srgbClr val="000000"/>
              </a:solidFill>
            </a:endParaRPr>
          </a:p>
          <a:p>
            <a:endParaRPr lang="de-DE" sz="2000" dirty="0"/>
          </a:p>
        </p:txBody>
      </p:sp>
      <p:sp>
        <p:nvSpPr>
          <p:cNvPr id="2" name="Rechteck 1">
            <a:extLst>
              <a:ext uri="{FF2B5EF4-FFF2-40B4-BE49-F238E27FC236}">
                <a16:creationId xmlns:a16="http://schemas.microsoft.com/office/drawing/2014/main" id="{ED13C0E4-A611-A29A-6FF3-3CED677D641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2181614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188640"/>
            <a:ext cx="8856984" cy="426215"/>
          </a:xfrm>
          <a:prstGeom prst="rect">
            <a:avLst/>
          </a:prstGeom>
          <a:noFill/>
        </p:spPr>
        <p:txBody>
          <a:bodyPr wrap="square" rtlCol="0">
            <a:noAutofit/>
          </a:bodyPr>
          <a:lstStyle/>
          <a:p>
            <a:pPr algn="ctr"/>
            <a:r>
              <a:rPr lang="de-DE" sz="5000" b="1" baseline="30000" dirty="0"/>
              <a:t>Random Variable</a:t>
            </a:r>
          </a:p>
        </p:txBody>
      </p:sp>
      <p:sp>
        <p:nvSpPr>
          <p:cNvPr id="6" name="Textfeld 5"/>
          <p:cNvSpPr txBox="1"/>
          <p:nvPr/>
        </p:nvSpPr>
        <p:spPr>
          <a:xfrm>
            <a:off x="1631504" y="764704"/>
            <a:ext cx="8856984" cy="5976664"/>
          </a:xfrm>
          <a:prstGeom prst="rect">
            <a:avLst/>
          </a:prstGeom>
          <a:noFill/>
        </p:spPr>
        <p:txBody>
          <a:bodyPr wrap="square" rtlCol="0">
            <a:noAutofit/>
          </a:bodyPr>
          <a:lstStyle/>
          <a:p>
            <a:endParaRPr lang="de-DE" sz="2200" dirty="0"/>
          </a:p>
          <a:p>
            <a:endParaRPr lang="de-DE" sz="2200" dirty="0"/>
          </a:p>
          <a:p>
            <a:endParaRPr lang="de-DE" sz="2200" dirty="0"/>
          </a:p>
          <a:p>
            <a:endParaRPr lang="de-DE" sz="2200" dirty="0"/>
          </a:p>
          <a:p>
            <a:endParaRPr lang="de-DE" sz="2400" dirty="0"/>
          </a:p>
          <a:p>
            <a:endParaRPr lang="de-DE" sz="2400" dirty="0"/>
          </a:p>
        </p:txBody>
      </p:sp>
      <p:sp>
        <p:nvSpPr>
          <p:cNvPr id="7" name="Textfeld 6"/>
          <p:cNvSpPr txBox="1"/>
          <p:nvPr/>
        </p:nvSpPr>
        <p:spPr>
          <a:xfrm>
            <a:off x="1631503" y="692696"/>
            <a:ext cx="9462165" cy="5976664"/>
          </a:xfrm>
          <a:prstGeom prst="rect">
            <a:avLst/>
          </a:prstGeom>
          <a:noFill/>
        </p:spPr>
        <p:txBody>
          <a:bodyPr wrap="square" rtlCol="0">
            <a:noAutofit/>
          </a:bodyPr>
          <a:lstStyle/>
          <a:p>
            <a:endParaRPr lang="de-DE" sz="2400" b="1" dirty="0"/>
          </a:p>
          <a:p>
            <a:r>
              <a:rPr lang="de-DE" sz="2400" b="1" dirty="0"/>
              <a:t>Definition:</a:t>
            </a:r>
            <a:endParaRPr lang="de-DE" sz="2400" dirty="0"/>
          </a:p>
          <a:p>
            <a:r>
              <a:rPr lang="de-DE" sz="2400" dirty="0"/>
              <a:t>A </a:t>
            </a:r>
            <a:r>
              <a:rPr lang="de-DE" sz="2400" b="1" dirty="0"/>
              <a:t>Random Variable  X</a:t>
            </a:r>
            <a:r>
              <a:rPr lang="de-DE" sz="2400" dirty="0"/>
              <a:t> </a:t>
            </a:r>
            <a:r>
              <a:rPr lang="de-DE" sz="2400" dirty="0" err="1"/>
              <a:t>is</a:t>
            </a:r>
            <a:r>
              <a:rPr lang="de-DE" sz="2400" dirty="0"/>
              <a:t> </a:t>
            </a:r>
            <a:r>
              <a:rPr lang="de-DE" sz="2400" dirty="0" err="1"/>
              <a:t>the</a:t>
            </a:r>
            <a:r>
              <a:rPr lang="de-DE" sz="2400" dirty="0"/>
              <a:t> </a:t>
            </a:r>
            <a:r>
              <a:rPr lang="de-DE" sz="2400" dirty="0" err="1"/>
              <a:t>mapping</a:t>
            </a:r>
            <a:r>
              <a:rPr lang="de-DE" sz="2400" dirty="0"/>
              <a:t> </a:t>
            </a:r>
            <a:r>
              <a:rPr lang="de-DE" sz="2400" dirty="0" err="1"/>
              <a:t>of</a:t>
            </a:r>
            <a:r>
              <a:rPr lang="de-DE" sz="2400" dirty="0"/>
              <a:t> </a:t>
            </a:r>
            <a:r>
              <a:rPr lang="de-DE" sz="2400" dirty="0" err="1"/>
              <a:t>the</a:t>
            </a:r>
            <a:r>
              <a:rPr lang="de-DE" sz="2400" dirty="0"/>
              <a:t> sample </a:t>
            </a:r>
            <a:r>
              <a:rPr lang="de-DE" sz="2400" dirty="0" err="1"/>
              <a:t>space</a:t>
            </a:r>
            <a:r>
              <a:rPr lang="de-DE" sz="2400" dirty="0"/>
              <a:t> </a:t>
            </a:r>
            <a:r>
              <a:rPr lang="el-GR" sz="2400" dirty="0"/>
              <a:t>Ω</a:t>
            </a:r>
            <a:r>
              <a:rPr lang="de-DE" sz="2400" dirty="0"/>
              <a:t> </a:t>
            </a:r>
            <a:r>
              <a:rPr lang="de-DE" sz="2400" dirty="0" err="1"/>
              <a:t>into</a:t>
            </a:r>
            <a:r>
              <a:rPr lang="de-DE" sz="2400" dirty="0"/>
              <a:t> </a:t>
            </a:r>
            <a:r>
              <a:rPr lang="de-DE" sz="2400" dirty="0" err="1"/>
              <a:t>the</a:t>
            </a:r>
            <a:r>
              <a:rPr lang="de-DE" sz="2400" dirty="0"/>
              <a:t> real </a:t>
            </a:r>
            <a:r>
              <a:rPr lang="de-DE" sz="2400" dirty="0" err="1"/>
              <a:t>numbers</a:t>
            </a:r>
            <a:r>
              <a:rPr lang="de-DE" sz="2400" dirty="0"/>
              <a:t> R. </a:t>
            </a:r>
            <a:r>
              <a:rPr lang="de-DE" sz="2400" dirty="0" err="1"/>
              <a:t>That</a:t>
            </a:r>
            <a:r>
              <a:rPr lang="de-DE" sz="2400" dirty="0"/>
              <a:t> </a:t>
            </a:r>
            <a:r>
              <a:rPr lang="de-DE" sz="2400" dirty="0" err="1"/>
              <a:t>means</a:t>
            </a:r>
            <a:r>
              <a:rPr lang="de-DE" sz="2400" dirty="0"/>
              <a:t> </a:t>
            </a:r>
            <a:r>
              <a:rPr lang="de-DE" sz="2400" dirty="0" err="1"/>
              <a:t>every</a:t>
            </a:r>
            <a:r>
              <a:rPr lang="de-DE" sz="2400" dirty="0"/>
              <a:t> </a:t>
            </a:r>
            <a:r>
              <a:rPr lang="de-DE" sz="2400" dirty="0" err="1"/>
              <a:t>elementary</a:t>
            </a:r>
            <a:r>
              <a:rPr lang="de-DE" sz="2400" dirty="0"/>
              <a:t> </a:t>
            </a:r>
            <a:r>
              <a:rPr lang="de-DE" sz="2400" dirty="0" err="1"/>
              <a:t>event</a:t>
            </a:r>
            <a:r>
              <a:rPr lang="de-DE" sz="2400" dirty="0"/>
              <a:t> A</a:t>
            </a:r>
            <a:r>
              <a:rPr lang="de-DE" sz="2400" baseline="-25000" dirty="0"/>
              <a:t>i</a:t>
            </a:r>
            <a:r>
              <a:rPr lang="de-DE" sz="2400" dirty="0"/>
              <a:t> </a:t>
            </a:r>
            <a:r>
              <a:rPr lang="de-DE" sz="2400" dirty="0" err="1"/>
              <a:t>maps</a:t>
            </a:r>
            <a:r>
              <a:rPr lang="de-DE" sz="2400" dirty="0"/>
              <a:t> </a:t>
            </a:r>
            <a:r>
              <a:rPr lang="de-DE" sz="2400" dirty="0" err="1"/>
              <a:t>onto</a:t>
            </a:r>
            <a:r>
              <a:rPr lang="de-DE" sz="2400" dirty="0"/>
              <a:t> a real </a:t>
            </a:r>
            <a:r>
              <a:rPr lang="de-DE" sz="2400" dirty="0" err="1"/>
              <a:t>number</a:t>
            </a:r>
            <a:r>
              <a:rPr lang="de-DE" sz="2400" dirty="0"/>
              <a:t> x</a:t>
            </a:r>
            <a:r>
              <a:rPr lang="de-DE" sz="2400" baseline="-25000" dirty="0"/>
              <a:t>i</a:t>
            </a:r>
            <a:r>
              <a:rPr lang="de-DE" sz="2400" dirty="0"/>
              <a:t> and </a:t>
            </a:r>
            <a:r>
              <a:rPr lang="de-DE" sz="2400" dirty="0" err="1"/>
              <a:t>the</a:t>
            </a:r>
            <a:r>
              <a:rPr lang="de-DE" sz="2400" dirty="0"/>
              <a:t> </a:t>
            </a:r>
            <a:r>
              <a:rPr lang="de-DE" sz="2400" dirty="0" err="1"/>
              <a:t>probability</a:t>
            </a:r>
            <a:r>
              <a:rPr lang="de-DE" sz="2400" dirty="0"/>
              <a:t> </a:t>
            </a:r>
            <a:r>
              <a:rPr lang="de-DE" sz="2400" dirty="0" err="1"/>
              <a:t>p</a:t>
            </a:r>
            <a:r>
              <a:rPr lang="de-DE" sz="2400" baseline="-25000" dirty="0" err="1"/>
              <a:t>i</a:t>
            </a:r>
            <a:r>
              <a:rPr lang="de-DE" sz="2400" dirty="0"/>
              <a:t> = P(A</a:t>
            </a:r>
            <a:r>
              <a:rPr lang="de-DE" sz="2400" baseline="-25000" dirty="0"/>
              <a:t>i</a:t>
            </a:r>
            <a:r>
              <a:rPr lang="de-DE" sz="2400" dirty="0"/>
              <a:t>) = P(X=x</a:t>
            </a:r>
            <a:r>
              <a:rPr lang="de-DE" sz="2400" baseline="-25000" dirty="0"/>
              <a:t>i</a:t>
            </a:r>
            <a:r>
              <a:rPr lang="de-DE" sz="2400" dirty="0"/>
              <a:t>) = p(x</a:t>
            </a:r>
            <a:r>
              <a:rPr lang="de-DE" sz="2400" baseline="-25000" dirty="0"/>
              <a:t>i</a:t>
            </a:r>
            <a:r>
              <a:rPr lang="de-DE" sz="2400" dirty="0"/>
              <a:t>) </a:t>
            </a:r>
            <a:r>
              <a:rPr lang="de-DE" sz="2400" dirty="0" err="1"/>
              <a:t>is</a:t>
            </a:r>
            <a:r>
              <a:rPr lang="de-DE" sz="2400" dirty="0"/>
              <a:t> </a:t>
            </a:r>
            <a:r>
              <a:rPr lang="de-DE" sz="2400" dirty="0" err="1"/>
              <a:t>known</a:t>
            </a:r>
            <a:r>
              <a:rPr lang="de-DE" sz="2400" dirty="0"/>
              <a:t>.</a:t>
            </a:r>
          </a:p>
          <a:p>
            <a:endParaRPr lang="de-DE" sz="2400" dirty="0"/>
          </a:p>
          <a:p>
            <a:endParaRPr lang="de-DE" sz="2400" dirty="0"/>
          </a:p>
          <a:p>
            <a:endParaRPr lang="de-DE" sz="2400" dirty="0"/>
          </a:p>
          <a:p>
            <a:r>
              <a:rPr lang="de-DE" sz="2400" dirty="0"/>
              <a:t>→	</a:t>
            </a:r>
            <a:r>
              <a:rPr lang="de-DE" sz="2400" dirty="0" err="1"/>
              <a:t>p</a:t>
            </a:r>
            <a:r>
              <a:rPr lang="de-DE" sz="2400" baseline="-25000" dirty="0" err="1"/>
              <a:t>i</a:t>
            </a:r>
            <a:r>
              <a:rPr lang="de-DE" sz="2400" dirty="0"/>
              <a:t> ist </a:t>
            </a:r>
            <a:r>
              <a:rPr lang="de-DE" sz="2400" dirty="0" err="1"/>
              <a:t>the</a:t>
            </a:r>
            <a:r>
              <a:rPr lang="de-DE" sz="2400" dirty="0"/>
              <a:t> </a:t>
            </a:r>
            <a:r>
              <a:rPr lang="de-DE" sz="2400" dirty="0" err="1"/>
              <a:t>probality</a:t>
            </a:r>
            <a:r>
              <a:rPr lang="de-DE" sz="2400" dirty="0"/>
              <a:t> </a:t>
            </a:r>
            <a:r>
              <a:rPr lang="de-DE" sz="2400" dirty="0" err="1"/>
              <a:t>that</a:t>
            </a:r>
            <a:r>
              <a:rPr lang="de-DE" sz="2400" dirty="0"/>
              <a:t> </a:t>
            </a:r>
            <a:r>
              <a:rPr lang="de-DE" sz="2400" dirty="0" err="1"/>
              <a:t>random</a:t>
            </a:r>
            <a:r>
              <a:rPr lang="de-DE" sz="2400" dirty="0"/>
              <a:t> variable X </a:t>
            </a:r>
            <a:r>
              <a:rPr lang="de-DE" sz="2400" dirty="0" err="1"/>
              <a:t>equals</a:t>
            </a:r>
            <a:r>
              <a:rPr lang="de-DE" sz="2400" dirty="0"/>
              <a:t> </a:t>
            </a:r>
            <a:r>
              <a:rPr lang="de-DE" sz="2400" dirty="0" err="1"/>
              <a:t>the</a:t>
            </a:r>
            <a:r>
              <a:rPr lang="de-DE" sz="2400" dirty="0"/>
              <a:t> </a:t>
            </a:r>
            <a:r>
              <a:rPr lang="de-DE" sz="2400" dirty="0" err="1"/>
              <a:t>outcome</a:t>
            </a:r>
            <a:r>
              <a:rPr lang="de-DE" sz="2400" dirty="0"/>
              <a:t> x</a:t>
            </a:r>
            <a:r>
              <a:rPr lang="de-DE" sz="2400" baseline="-25000" dirty="0"/>
              <a:t>i</a:t>
            </a:r>
            <a:r>
              <a:rPr lang="de-DE" sz="2400" dirty="0"/>
              <a:t>.</a:t>
            </a:r>
          </a:p>
          <a:p>
            <a:endParaRPr lang="de-DE" sz="2400" b="1" dirty="0"/>
          </a:p>
        </p:txBody>
      </p:sp>
      <p:sp>
        <p:nvSpPr>
          <p:cNvPr id="2" name="Rechteck 1">
            <a:extLst>
              <a:ext uri="{FF2B5EF4-FFF2-40B4-BE49-F238E27FC236}">
                <a16:creationId xmlns:a16="http://schemas.microsoft.com/office/drawing/2014/main" id="{D29F834E-C955-D5A6-06DA-79E68753CE1D}"/>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2147379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dirty="0"/>
              <a:t>Random Variable – </a:t>
            </a:r>
            <a:r>
              <a:rPr lang="de-DE" sz="3200" dirty="0" err="1"/>
              <a:t>Explainations</a:t>
            </a:r>
            <a:r>
              <a:rPr lang="de-DE" sz="3200" dirty="0"/>
              <a:t> </a:t>
            </a:r>
            <a:endParaRPr lang="de-DE" sz="3200" baseline="30000" dirty="0"/>
          </a:p>
        </p:txBody>
      </p:sp>
      <p:sp>
        <p:nvSpPr>
          <p:cNvPr id="6" name="Textfeld 5"/>
          <p:cNvSpPr txBox="1"/>
          <p:nvPr/>
        </p:nvSpPr>
        <p:spPr>
          <a:xfrm>
            <a:off x="1631504" y="764704"/>
            <a:ext cx="8856984" cy="5976664"/>
          </a:xfrm>
          <a:prstGeom prst="rect">
            <a:avLst/>
          </a:prstGeom>
          <a:noFill/>
        </p:spPr>
        <p:txBody>
          <a:bodyPr wrap="square" rtlCol="0">
            <a:noAutofit/>
          </a:bodyPr>
          <a:lstStyle/>
          <a:p>
            <a:endParaRPr lang="de-DE" sz="2200" dirty="0"/>
          </a:p>
          <a:p>
            <a:endParaRPr lang="de-DE" sz="2200" dirty="0"/>
          </a:p>
          <a:p>
            <a:endParaRPr lang="de-DE" sz="2200" dirty="0"/>
          </a:p>
          <a:p>
            <a:endParaRPr lang="de-DE" sz="2200" dirty="0"/>
          </a:p>
          <a:p>
            <a:endParaRPr lang="de-DE" sz="2400" dirty="0"/>
          </a:p>
          <a:p>
            <a:endParaRPr lang="de-DE" sz="2400" dirty="0"/>
          </a:p>
        </p:txBody>
      </p:sp>
      <p:sp>
        <p:nvSpPr>
          <p:cNvPr id="7" name="Textfeld 6"/>
          <p:cNvSpPr txBox="1"/>
          <p:nvPr/>
        </p:nvSpPr>
        <p:spPr>
          <a:xfrm>
            <a:off x="1631504" y="692696"/>
            <a:ext cx="8856984" cy="5976664"/>
          </a:xfrm>
          <a:prstGeom prst="rect">
            <a:avLst/>
          </a:prstGeom>
          <a:noFill/>
        </p:spPr>
        <p:txBody>
          <a:bodyPr wrap="square" rtlCol="0">
            <a:noAutofit/>
          </a:bodyPr>
          <a:lstStyle/>
          <a:p>
            <a:pPr marL="342900" indent="-342900">
              <a:buFont typeface="Arial" panose="020B0604020202020204" pitchFamily="34" charset="0"/>
              <a:buChar char="•"/>
            </a:pPr>
            <a:r>
              <a:rPr lang="de-DE" sz="2400" dirty="0"/>
              <a:t>Every possible </a:t>
            </a:r>
            <a:r>
              <a:rPr lang="de-DE" sz="2400" dirty="0" err="1"/>
              <a:t>event</a:t>
            </a:r>
            <a:r>
              <a:rPr lang="de-DE" sz="2400" dirty="0"/>
              <a:t> </a:t>
            </a:r>
            <a:r>
              <a:rPr lang="de-DE" sz="2400" dirty="0" err="1"/>
              <a:t>of</a:t>
            </a:r>
            <a:r>
              <a:rPr lang="de-DE" sz="2400" dirty="0"/>
              <a:t> a </a:t>
            </a:r>
            <a:r>
              <a:rPr lang="de-DE" sz="2400" dirty="0" err="1"/>
              <a:t>random</a:t>
            </a:r>
            <a:r>
              <a:rPr lang="de-DE" sz="2400" dirty="0"/>
              <a:t> </a:t>
            </a:r>
            <a:r>
              <a:rPr lang="de-DE" sz="2400" dirty="0" err="1"/>
              <a:t>experiment</a:t>
            </a:r>
            <a:r>
              <a:rPr lang="de-DE" sz="2400" dirty="0"/>
              <a:t> </a:t>
            </a:r>
            <a:r>
              <a:rPr lang="de-DE" sz="2400" dirty="0" err="1"/>
              <a:t>can</a:t>
            </a:r>
            <a:r>
              <a:rPr lang="de-DE" sz="2400" dirty="0"/>
              <a:t> </a:t>
            </a:r>
            <a:r>
              <a:rPr lang="de-DE" sz="2400" dirty="0" err="1"/>
              <a:t>be</a:t>
            </a:r>
            <a:r>
              <a:rPr lang="de-DE" sz="2400" dirty="0"/>
              <a:t> </a:t>
            </a:r>
            <a:r>
              <a:rPr lang="de-DE" sz="2400" dirty="0" err="1"/>
              <a:t>expressed</a:t>
            </a:r>
            <a:r>
              <a:rPr lang="de-DE" sz="2400" dirty="0"/>
              <a:t> via a </a:t>
            </a:r>
            <a:r>
              <a:rPr lang="de-DE" sz="2400" dirty="0" err="1"/>
              <a:t>random</a:t>
            </a:r>
            <a:r>
              <a:rPr lang="de-DE" sz="2400" dirty="0"/>
              <a:t> variable.</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Random variables </a:t>
            </a:r>
            <a:r>
              <a:rPr lang="de-DE" sz="2400" dirty="0" err="1"/>
              <a:t>are</a:t>
            </a:r>
            <a:r>
              <a:rPr lang="de-DE" sz="2400" dirty="0"/>
              <a:t> </a:t>
            </a:r>
            <a:r>
              <a:rPr lang="de-DE" sz="2400" dirty="0" err="1"/>
              <a:t>expressed</a:t>
            </a:r>
            <a:r>
              <a:rPr lang="de-DE" sz="2400" dirty="0"/>
              <a:t> in </a:t>
            </a:r>
            <a:r>
              <a:rPr lang="de-DE" sz="2400" dirty="0" err="1"/>
              <a:t>capital</a:t>
            </a:r>
            <a:r>
              <a:rPr lang="de-DE" sz="2400" dirty="0"/>
              <a:t> </a:t>
            </a:r>
            <a:r>
              <a:rPr lang="de-DE" sz="2400" dirty="0" err="1"/>
              <a:t>letters</a:t>
            </a:r>
            <a:r>
              <a:rPr lang="de-DE" sz="2400" dirty="0"/>
              <a:t>.</a:t>
            </a:r>
            <a:br>
              <a:rPr lang="de-DE" sz="2400" dirty="0"/>
            </a:br>
            <a:r>
              <a:rPr lang="de-DE" sz="2400" dirty="0" err="1"/>
              <a:t>Example</a:t>
            </a:r>
            <a:r>
              <a:rPr lang="de-DE" sz="2400" dirty="0"/>
              <a:t>: </a:t>
            </a:r>
            <a:r>
              <a:rPr lang="de-DE" sz="2400" dirty="0" err="1"/>
              <a:t>dice</a:t>
            </a:r>
            <a:r>
              <a:rPr lang="de-DE" sz="2400" dirty="0"/>
              <a:t> </a:t>
            </a:r>
            <a:r>
              <a:rPr lang="de-DE" sz="2400" dirty="0" err="1"/>
              <a:t>with</a:t>
            </a:r>
            <a:r>
              <a:rPr lang="de-DE" sz="2400" dirty="0"/>
              <a:t> sample </a:t>
            </a:r>
            <a:r>
              <a:rPr lang="de-DE" sz="2400" dirty="0" err="1"/>
              <a:t>space</a:t>
            </a:r>
            <a:r>
              <a:rPr lang="de-DE" sz="2400" dirty="0"/>
              <a:t> X </a:t>
            </a:r>
            <a:r>
              <a:rPr lang="de-DE" sz="2400" dirty="0" err="1"/>
              <a:t>is</a:t>
            </a:r>
            <a:r>
              <a:rPr lang="de-DE" sz="2400" dirty="0"/>
              <a:t> </a:t>
            </a:r>
            <a:r>
              <a:rPr lang="de-DE" sz="2400" dirty="0" err="1"/>
              <a:t>element</a:t>
            </a:r>
            <a:r>
              <a:rPr lang="de-DE" sz="2400" dirty="0"/>
              <a:t> </a:t>
            </a:r>
            <a:r>
              <a:rPr lang="de-DE" sz="2400" dirty="0" err="1"/>
              <a:t>of</a:t>
            </a:r>
            <a:r>
              <a:rPr lang="de-DE" sz="2400" dirty="0"/>
              <a:t> {1,2,3,4,5,6}</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The </a:t>
            </a:r>
            <a:r>
              <a:rPr lang="de-DE" sz="2400" dirty="0" err="1"/>
              <a:t>realization</a:t>
            </a:r>
            <a:r>
              <a:rPr lang="de-DE" sz="2400" dirty="0"/>
              <a:t> </a:t>
            </a:r>
            <a:r>
              <a:rPr lang="de-DE" sz="2400" dirty="0" err="1"/>
              <a:t>of</a:t>
            </a:r>
            <a:r>
              <a:rPr lang="de-DE" sz="2400" dirty="0"/>
              <a:t> a </a:t>
            </a:r>
            <a:r>
              <a:rPr lang="de-DE" sz="2400" dirty="0" err="1"/>
              <a:t>random</a:t>
            </a:r>
            <a:r>
              <a:rPr lang="de-DE" sz="2400" dirty="0"/>
              <a:t> variable </a:t>
            </a:r>
            <a:r>
              <a:rPr lang="de-DE" sz="2400" dirty="0" err="1"/>
              <a:t>is</a:t>
            </a:r>
            <a:r>
              <a:rPr lang="de-DE" sz="2400" dirty="0"/>
              <a:t> </a:t>
            </a:r>
            <a:r>
              <a:rPr lang="de-DE" sz="2400" dirty="0" err="1"/>
              <a:t>expressed</a:t>
            </a:r>
            <a:r>
              <a:rPr lang="de-DE" sz="2400" dirty="0"/>
              <a:t> in </a:t>
            </a:r>
            <a:r>
              <a:rPr lang="de-DE" sz="2400" dirty="0" err="1"/>
              <a:t>lowercase</a:t>
            </a:r>
            <a:r>
              <a:rPr lang="de-DE" sz="2400" dirty="0"/>
              <a:t> </a:t>
            </a:r>
            <a:r>
              <a:rPr lang="de-DE" sz="2400" dirty="0" err="1"/>
              <a:t>letters</a:t>
            </a:r>
            <a:r>
              <a:rPr lang="de-DE" sz="2400" dirty="0"/>
              <a:t>:</a:t>
            </a:r>
            <a:br>
              <a:rPr lang="de-DE" sz="2400" dirty="0"/>
            </a:br>
            <a:r>
              <a:rPr lang="de-DE" sz="2400" dirty="0" err="1"/>
              <a:t>Example</a:t>
            </a:r>
            <a:r>
              <a:rPr lang="de-DE" sz="2400" dirty="0"/>
              <a:t> </a:t>
            </a:r>
            <a:r>
              <a:rPr lang="de-DE" sz="2400" dirty="0" err="1"/>
              <a:t>rolling</a:t>
            </a:r>
            <a:r>
              <a:rPr lang="de-DE" sz="2400" dirty="0"/>
              <a:t> </a:t>
            </a:r>
            <a:r>
              <a:rPr lang="de-DE" sz="2400" dirty="0" err="1"/>
              <a:t>dice</a:t>
            </a:r>
            <a:r>
              <a:rPr lang="de-DE" sz="2400" dirty="0"/>
              <a:t>: X </a:t>
            </a:r>
            <a:r>
              <a:rPr lang="de-DE" sz="2400" dirty="0" err="1"/>
              <a:t>realizes</a:t>
            </a:r>
            <a:r>
              <a:rPr lang="de-DE" sz="2400" dirty="0"/>
              <a:t> </a:t>
            </a:r>
            <a:r>
              <a:rPr lang="de-DE" sz="2400" dirty="0" err="1"/>
              <a:t>the</a:t>
            </a:r>
            <a:r>
              <a:rPr lang="de-DE" sz="2400" dirty="0"/>
              <a:t> </a:t>
            </a:r>
            <a:r>
              <a:rPr lang="de-DE" sz="2400" dirty="0" err="1"/>
              <a:t>value</a:t>
            </a:r>
            <a:r>
              <a:rPr lang="de-DE" sz="2400" dirty="0"/>
              <a:t> x = 5</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err="1"/>
              <a:t>Probality</a:t>
            </a:r>
            <a:r>
              <a:rPr lang="de-DE" sz="2400" dirty="0"/>
              <a:t> in </a:t>
            </a:r>
            <a:r>
              <a:rPr lang="de-DE" sz="2400" dirty="0" err="1"/>
              <a:t>the</a:t>
            </a:r>
            <a:r>
              <a:rPr lang="de-DE" sz="2400" dirty="0"/>
              <a:t> </a:t>
            </a:r>
            <a:r>
              <a:rPr lang="de-DE" sz="2400" dirty="0" err="1"/>
              <a:t>example</a:t>
            </a:r>
            <a:r>
              <a:rPr lang="de-DE" sz="2400" dirty="0"/>
              <a:t> </a:t>
            </a:r>
            <a:r>
              <a:rPr lang="de-DE" sz="2400" dirty="0" err="1"/>
              <a:t>of</a:t>
            </a:r>
            <a:r>
              <a:rPr lang="de-DE" sz="2400" dirty="0"/>
              <a:t> </a:t>
            </a:r>
            <a:r>
              <a:rPr lang="de-DE" sz="2400" dirty="0" err="1"/>
              <a:t>rolling</a:t>
            </a:r>
            <a:r>
              <a:rPr lang="de-DE" sz="2400" dirty="0"/>
              <a:t> </a:t>
            </a:r>
            <a:r>
              <a:rPr lang="de-DE" sz="2400" dirty="0" err="1"/>
              <a:t>dice</a:t>
            </a:r>
            <a:r>
              <a:rPr lang="de-DE" sz="2400" dirty="0"/>
              <a:t>:</a:t>
            </a:r>
            <a:br>
              <a:rPr lang="de-DE" sz="2400" dirty="0"/>
            </a:br>
            <a:r>
              <a:rPr lang="de-DE" sz="2400" dirty="0"/>
              <a:t> P(x &lt; 5) = ?? </a:t>
            </a:r>
          </a:p>
        </p:txBody>
      </p:sp>
      <p:sp>
        <p:nvSpPr>
          <p:cNvPr id="2" name="Rechteck 1">
            <a:extLst>
              <a:ext uri="{FF2B5EF4-FFF2-40B4-BE49-F238E27FC236}">
                <a16:creationId xmlns:a16="http://schemas.microsoft.com/office/drawing/2014/main" id="{0618C886-CB1D-41B4-ECD9-7E530ABD4C1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1057230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dirty="0" err="1"/>
              <a:t>Discrete</a:t>
            </a:r>
            <a:r>
              <a:rPr lang="de-DE" sz="3200" dirty="0"/>
              <a:t> and </a:t>
            </a:r>
            <a:r>
              <a:rPr lang="de-DE" sz="3200" dirty="0" err="1"/>
              <a:t>continous</a:t>
            </a:r>
            <a:r>
              <a:rPr lang="de-DE" sz="3200" dirty="0"/>
              <a:t> </a:t>
            </a:r>
            <a:r>
              <a:rPr lang="de-DE" sz="3200" dirty="0" err="1"/>
              <a:t>random</a:t>
            </a:r>
            <a:r>
              <a:rPr lang="de-DE" sz="3200" dirty="0"/>
              <a:t> variables (RV)</a:t>
            </a:r>
            <a:endParaRPr lang="de-DE" sz="3200" baseline="30000" dirty="0"/>
          </a:p>
        </p:txBody>
      </p:sp>
      <p:sp>
        <p:nvSpPr>
          <p:cNvPr id="6" name="Textfeld 5"/>
          <p:cNvSpPr txBox="1"/>
          <p:nvPr/>
        </p:nvSpPr>
        <p:spPr>
          <a:xfrm>
            <a:off x="1583818" y="764704"/>
            <a:ext cx="8856984" cy="5976664"/>
          </a:xfrm>
          <a:prstGeom prst="rect">
            <a:avLst/>
          </a:prstGeom>
          <a:noFill/>
        </p:spPr>
        <p:txBody>
          <a:bodyPr wrap="square" rtlCol="0">
            <a:noAutofit/>
          </a:bodyPr>
          <a:lstStyle/>
          <a:p>
            <a:endParaRPr lang="de-DE" sz="2200" dirty="0"/>
          </a:p>
          <a:p>
            <a:endParaRPr lang="de-DE" sz="2200" dirty="0"/>
          </a:p>
          <a:p>
            <a:endParaRPr lang="de-DE" sz="2200" dirty="0"/>
          </a:p>
          <a:p>
            <a:endParaRPr lang="de-DE" sz="2200" dirty="0"/>
          </a:p>
          <a:p>
            <a:endParaRPr lang="de-DE" sz="2400" dirty="0"/>
          </a:p>
          <a:p>
            <a:endParaRPr lang="de-DE" sz="2400" dirty="0"/>
          </a:p>
        </p:txBody>
      </p:sp>
      <p:sp>
        <p:nvSpPr>
          <p:cNvPr id="7" name="Textfeld 6"/>
          <p:cNvSpPr txBox="1"/>
          <p:nvPr/>
        </p:nvSpPr>
        <p:spPr>
          <a:xfrm>
            <a:off x="899984" y="1193357"/>
            <a:ext cx="8856984" cy="3737414"/>
          </a:xfrm>
          <a:prstGeom prst="rect">
            <a:avLst/>
          </a:prstGeom>
          <a:noFill/>
        </p:spPr>
        <p:txBody>
          <a:bodyPr wrap="square" rtlCol="0">
            <a:noAutofit/>
          </a:bodyPr>
          <a:lstStyle/>
          <a:p>
            <a:r>
              <a:rPr lang="de-DE" sz="2400" b="1" dirty="0" err="1"/>
              <a:t>Discrete</a:t>
            </a:r>
            <a:r>
              <a:rPr lang="de-DE" sz="2400" b="1" dirty="0"/>
              <a:t> RV:</a:t>
            </a:r>
          </a:p>
          <a:p>
            <a:endParaRPr lang="de-DE" sz="2400" b="1" dirty="0"/>
          </a:p>
          <a:p>
            <a:r>
              <a:rPr lang="de-DE" sz="2400" dirty="0"/>
              <a:t>RV, </a:t>
            </a:r>
            <a:r>
              <a:rPr lang="de-DE" sz="2400" dirty="0" err="1"/>
              <a:t>which</a:t>
            </a:r>
            <a:r>
              <a:rPr lang="de-DE" sz="2400" dirty="0"/>
              <a:t> </a:t>
            </a:r>
            <a:r>
              <a:rPr lang="de-DE" sz="2400" dirty="0" err="1"/>
              <a:t>have</a:t>
            </a:r>
            <a:r>
              <a:rPr lang="de-DE" sz="2400" dirty="0"/>
              <a:t> </a:t>
            </a:r>
            <a:r>
              <a:rPr lang="de-DE" sz="2400" dirty="0" err="1"/>
              <a:t>only</a:t>
            </a:r>
            <a:r>
              <a:rPr lang="de-DE" sz="2400" dirty="0"/>
              <a:t> a finite </a:t>
            </a:r>
            <a:r>
              <a:rPr lang="de-DE" sz="2400" dirty="0" err="1"/>
              <a:t>or</a:t>
            </a:r>
            <a:r>
              <a:rPr lang="de-DE" sz="2400" dirty="0"/>
              <a:t> </a:t>
            </a:r>
            <a:r>
              <a:rPr lang="de-DE" sz="2400" dirty="0" err="1"/>
              <a:t>countably</a:t>
            </a:r>
            <a:r>
              <a:rPr lang="de-DE" sz="2400" dirty="0"/>
              <a:t> infinite </a:t>
            </a:r>
            <a:r>
              <a:rPr lang="de-DE" sz="2400" dirty="0" err="1"/>
              <a:t>realizations</a:t>
            </a:r>
            <a:r>
              <a:rPr lang="de-DE" sz="2400" dirty="0"/>
              <a:t>.</a:t>
            </a:r>
          </a:p>
          <a:p>
            <a:endParaRPr lang="de-DE" sz="2400" dirty="0"/>
          </a:p>
          <a:p>
            <a:endParaRPr lang="de-DE" sz="2400" dirty="0"/>
          </a:p>
          <a:p>
            <a:r>
              <a:rPr lang="de-DE" sz="2400" b="1" dirty="0" err="1"/>
              <a:t>Continous</a:t>
            </a:r>
            <a:r>
              <a:rPr lang="de-DE" sz="2400" b="1" dirty="0"/>
              <a:t> RV:</a:t>
            </a:r>
          </a:p>
          <a:p>
            <a:endParaRPr lang="de-DE" sz="2400" b="1" dirty="0"/>
          </a:p>
          <a:p>
            <a:r>
              <a:rPr lang="de-DE" sz="2400" dirty="0"/>
              <a:t>RV </a:t>
            </a:r>
            <a:r>
              <a:rPr lang="de-DE" sz="2400" dirty="0" err="1"/>
              <a:t>which</a:t>
            </a:r>
            <a:r>
              <a:rPr lang="de-DE" sz="2400" dirty="0"/>
              <a:t> </a:t>
            </a:r>
            <a:r>
              <a:rPr lang="de-DE" sz="2400" dirty="0" err="1"/>
              <a:t>can</a:t>
            </a:r>
            <a:r>
              <a:rPr lang="de-DE" sz="2400" dirty="0"/>
              <a:t> </a:t>
            </a:r>
            <a:r>
              <a:rPr lang="de-DE" sz="2400" dirty="0" err="1"/>
              <a:t>realize</a:t>
            </a:r>
            <a:r>
              <a:rPr lang="de-DE" sz="2400" dirty="0"/>
              <a:t> </a:t>
            </a:r>
            <a:r>
              <a:rPr lang="de-DE" sz="2400" dirty="0" err="1"/>
              <a:t>within</a:t>
            </a:r>
            <a:r>
              <a:rPr lang="de-DE" sz="2400" dirty="0"/>
              <a:t> an </a:t>
            </a:r>
            <a:r>
              <a:rPr lang="de-DE" sz="2400" dirty="0" err="1"/>
              <a:t>intervall</a:t>
            </a:r>
            <a:r>
              <a:rPr lang="de-DE" sz="2400" dirty="0"/>
              <a:t> </a:t>
            </a:r>
            <a:r>
              <a:rPr lang="de-DE" sz="2400" dirty="0" err="1"/>
              <a:t>every</a:t>
            </a:r>
            <a:r>
              <a:rPr lang="de-DE" sz="2400" dirty="0"/>
              <a:t> possible real </a:t>
            </a:r>
            <a:r>
              <a:rPr lang="de-DE" sz="2400" dirty="0" err="1"/>
              <a:t>number</a:t>
            </a:r>
            <a:r>
              <a:rPr lang="de-DE" sz="2400" dirty="0"/>
              <a:t>. </a:t>
            </a:r>
          </a:p>
        </p:txBody>
      </p:sp>
      <p:sp>
        <p:nvSpPr>
          <p:cNvPr id="2" name="Rechteck 1">
            <a:extLst>
              <a:ext uri="{FF2B5EF4-FFF2-40B4-BE49-F238E27FC236}">
                <a16:creationId xmlns:a16="http://schemas.microsoft.com/office/drawing/2014/main" id="{95E213F9-C1C3-9418-AE58-F4052F1A575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60254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feld 13"/>
          <p:cNvSpPr txBox="1"/>
          <p:nvPr/>
        </p:nvSpPr>
        <p:spPr>
          <a:xfrm>
            <a:off x="4733671" y="23416"/>
            <a:ext cx="5143249" cy="6552728"/>
          </a:xfrm>
          <a:prstGeom prst="rect">
            <a:avLst/>
          </a:prstGeom>
          <a:noFill/>
        </p:spPr>
        <p:txBody>
          <a:bodyPr wrap="square" rtlCol="0">
            <a:noAutofit/>
          </a:bodyPr>
          <a:lstStyle/>
          <a:p>
            <a:pPr algn="ctr"/>
            <a:r>
              <a:rPr lang="de-DE" sz="3200" b="1" dirty="0" err="1"/>
              <a:t>Continous</a:t>
            </a:r>
            <a:endParaRPr lang="de-DE" sz="3200" b="1" dirty="0"/>
          </a:p>
          <a:p>
            <a:pPr algn="ctr"/>
            <a:endParaRPr lang="de-DE" sz="2400" b="1" dirty="0"/>
          </a:p>
          <a:p>
            <a:pPr algn="ctr"/>
            <a:r>
              <a:rPr lang="de-DE" sz="2400" b="1" dirty="0" err="1"/>
              <a:t>Probability</a:t>
            </a:r>
            <a:r>
              <a:rPr lang="de-DE" sz="2400" b="1" dirty="0"/>
              <a:t> </a:t>
            </a:r>
            <a:r>
              <a:rPr lang="de-DE" sz="2400" b="1" dirty="0" err="1"/>
              <a:t>density</a:t>
            </a:r>
            <a:r>
              <a:rPr lang="de-DE" sz="2400" b="1" dirty="0"/>
              <a:t> </a:t>
            </a:r>
            <a:r>
              <a:rPr lang="de-DE" sz="2400" b="1" dirty="0" err="1"/>
              <a:t>function</a:t>
            </a:r>
            <a:r>
              <a:rPr lang="de-DE" sz="2400" b="1" dirty="0"/>
              <a:t>:</a:t>
            </a:r>
          </a:p>
          <a:p>
            <a:pPr algn="ctr"/>
            <a:endParaRPr lang="de-DE" sz="2400" b="1" dirty="0"/>
          </a:p>
          <a:p>
            <a:pPr algn="ctr"/>
            <a:endParaRPr lang="de-DE" sz="2400" b="1" dirty="0"/>
          </a:p>
          <a:p>
            <a:pPr algn="ctr"/>
            <a:endParaRPr lang="de-DE" sz="2400" b="1" dirty="0"/>
          </a:p>
          <a:p>
            <a:pPr algn="ctr"/>
            <a:r>
              <a:rPr lang="de-DE" sz="2400" b="1" dirty="0" err="1"/>
              <a:t>Cumulative</a:t>
            </a:r>
            <a:r>
              <a:rPr lang="de-DE" sz="2400" b="1" dirty="0"/>
              <a:t> </a:t>
            </a:r>
            <a:r>
              <a:rPr lang="de-DE" sz="2400" b="1" dirty="0" err="1"/>
              <a:t>distribution</a:t>
            </a:r>
            <a:r>
              <a:rPr lang="de-DE" sz="2400" b="1" dirty="0"/>
              <a:t> </a:t>
            </a:r>
            <a:r>
              <a:rPr lang="de-DE" sz="2400" b="1" dirty="0" err="1"/>
              <a:t>function</a:t>
            </a:r>
            <a:r>
              <a:rPr lang="de-DE" sz="2400" b="1" dirty="0"/>
              <a:t>:</a:t>
            </a:r>
          </a:p>
          <a:p>
            <a:pPr algn="ctr"/>
            <a:endParaRPr lang="de-DE" sz="2400" b="1" dirty="0"/>
          </a:p>
          <a:p>
            <a:pPr algn="ctr"/>
            <a:endParaRPr lang="de-DE" sz="2400" b="1" dirty="0"/>
          </a:p>
          <a:p>
            <a:pPr algn="ctr"/>
            <a:endParaRPr lang="de-DE" sz="2400" b="1" dirty="0"/>
          </a:p>
          <a:p>
            <a:pPr algn="ctr"/>
            <a:r>
              <a:rPr lang="de-DE" sz="2400" b="1" dirty="0" err="1"/>
              <a:t>Expected</a:t>
            </a:r>
            <a:r>
              <a:rPr lang="de-DE" sz="2400" b="1" dirty="0"/>
              <a:t> </a:t>
            </a:r>
            <a:r>
              <a:rPr lang="de-DE" sz="2400" b="1" dirty="0" err="1"/>
              <a:t>value</a:t>
            </a:r>
            <a:r>
              <a:rPr lang="de-DE" sz="2400" b="1" dirty="0"/>
              <a:t> :</a:t>
            </a:r>
          </a:p>
          <a:p>
            <a:pPr algn="ctr"/>
            <a:endParaRPr lang="de-DE" sz="2400" b="1" dirty="0"/>
          </a:p>
          <a:p>
            <a:pPr algn="ctr"/>
            <a:endParaRPr lang="de-DE" sz="2400" b="1" dirty="0"/>
          </a:p>
          <a:p>
            <a:pPr algn="ctr"/>
            <a:endParaRPr lang="de-DE" sz="2400" b="1" dirty="0"/>
          </a:p>
          <a:p>
            <a:pPr algn="ctr"/>
            <a:r>
              <a:rPr lang="de-DE" sz="2400" b="1" dirty="0" err="1"/>
              <a:t>Variance</a:t>
            </a:r>
            <a:r>
              <a:rPr lang="de-DE" sz="2400" b="1" dirty="0"/>
              <a:t>:</a:t>
            </a:r>
          </a:p>
        </p:txBody>
      </p:sp>
      <p:sp>
        <p:nvSpPr>
          <p:cNvPr id="7" name="Textfeld 6"/>
          <p:cNvSpPr txBox="1"/>
          <p:nvPr/>
        </p:nvSpPr>
        <p:spPr>
          <a:xfrm>
            <a:off x="35560" y="-7064"/>
            <a:ext cx="5257800" cy="6552728"/>
          </a:xfrm>
          <a:prstGeom prst="rect">
            <a:avLst/>
          </a:prstGeom>
          <a:noFill/>
        </p:spPr>
        <p:txBody>
          <a:bodyPr wrap="square" rtlCol="0">
            <a:noAutofit/>
          </a:bodyPr>
          <a:lstStyle/>
          <a:p>
            <a:pPr algn="ctr"/>
            <a:r>
              <a:rPr lang="de-DE" sz="3200" b="1" dirty="0" err="1"/>
              <a:t>Discret</a:t>
            </a:r>
            <a:endParaRPr lang="de-DE" sz="3200" b="1" dirty="0"/>
          </a:p>
          <a:p>
            <a:pPr algn="ctr"/>
            <a:endParaRPr lang="de-DE" sz="2400" b="1" dirty="0"/>
          </a:p>
          <a:p>
            <a:pPr algn="ctr"/>
            <a:r>
              <a:rPr lang="de-DE" sz="2400" b="1" dirty="0" err="1"/>
              <a:t>Probability</a:t>
            </a:r>
            <a:r>
              <a:rPr lang="de-DE" sz="2400" b="1" dirty="0"/>
              <a:t> </a:t>
            </a:r>
            <a:r>
              <a:rPr lang="de-DE" sz="2400" b="1" dirty="0" err="1"/>
              <a:t>mass</a:t>
            </a:r>
            <a:r>
              <a:rPr lang="de-DE" sz="2400" b="1" dirty="0"/>
              <a:t> </a:t>
            </a:r>
            <a:r>
              <a:rPr lang="de-DE" sz="2400" b="1" dirty="0" err="1"/>
              <a:t>function</a:t>
            </a:r>
            <a:r>
              <a:rPr lang="de-DE" sz="2400" b="1" dirty="0"/>
              <a:t>:</a:t>
            </a:r>
          </a:p>
          <a:p>
            <a:pPr algn="ctr"/>
            <a:endParaRPr lang="de-DE" sz="2400" b="1" dirty="0"/>
          </a:p>
          <a:p>
            <a:pPr algn="ctr"/>
            <a:endParaRPr lang="de-DE" sz="2400" b="1" dirty="0"/>
          </a:p>
          <a:p>
            <a:pPr algn="ctr"/>
            <a:endParaRPr lang="de-DE" sz="2400" b="1" dirty="0"/>
          </a:p>
          <a:p>
            <a:pPr algn="ctr"/>
            <a:r>
              <a:rPr lang="de-DE" sz="2400" b="1" dirty="0" err="1"/>
              <a:t>Cumulative</a:t>
            </a:r>
            <a:r>
              <a:rPr lang="de-DE" sz="2400" b="1" dirty="0"/>
              <a:t> </a:t>
            </a:r>
            <a:r>
              <a:rPr lang="de-DE" sz="2400" b="1" dirty="0" err="1"/>
              <a:t>distribution</a:t>
            </a:r>
            <a:r>
              <a:rPr lang="de-DE" sz="2400" b="1" dirty="0"/>
              <a:t> </a:t>
            </a:r>
            <a:r>
              <a:rPr lang="de-DE" sz="2400" b="1" dirty="0" err="1"/>
              <a:t>function</a:t>
            </a:r>
            <a:r>
              <a:rPr lang="de-DE" sz="2400" b="1" dirty="0"/>
              <a:t>:</a:t>
            </a:r>
          </a:p>
          <a:p>
            <a:pPr algn="ctr"/>
            <a:endParaRPr lang="de-DE" sz="2400" b="1" dirty="0"/>
          </a:p>
          <a:p>
            <a:pPr algn="ctr"/>
            <a:endParaRPr lang="de-DE" sz="2400" b="1" dirty="0"/>
          </a:p>
          <a:p>
            <a:pPr algn="ctr"/>
            <a:endParaRPr lang="de-DE" sz="2400" b="1" dirty="0"/>
          </a:p>
          <a:p>
            <a:pPr algn="ctr"/>
            <a:r>
              <a:rPr lang="de-DE" sz="2400" b="1" dirty="0" err="1"/>
              <a:t>Expected</a:t>
            </a:r>
            <a:r>
              <a:rPr lang="de-DE" sz="2400" b="1" dirty="0"/>
              <a:t> </a:t>
            </a:r>
            <a:r>
              <a:rPr lang="de-DE" sz="2400" b="1" dirty="0" err="1"/>
              <a:t>value</a:t>
            </a:r>
            <a:r>
              <a:rPr lang="de-DE" sz="2400" b="1" dirty="0"/>
              <a:t>:</a:t>
            </a:r>
          </a:p>
          <a:p>
            <a:pPr algn="ctr"/>
            <a:endParaRPr lang="de-DE" sz="2400" b="1" dirty="0"/>
          </a:p>
          <a:p>
            <a:pPr algn="ctr"/>
            <a:endParaRPr lang="de-DE" sz="2400" b="1" dirty="0"/>
          </a:p>
          <a:p>
            <a:pPr algn="ctr"/>
            <a:endParaRPr lang="de-DE" sz="2400" b="1" dirty="0"/>
          </a:p>
          <a:p>
            <a:pPr algn="ctr"/>
            <a:r>
              <a:rPr lang="de-DE" sz="2400" b="1" dirty="0" err="1"/>
              <a:t>Variance</a:t>
            </a:r>
            <a:r>
              <a:rPr lang="de-DE" sz="2400" b="1" dirty="0"/>
              <a:t>:</a:t>
            </a:r>
          </a:p>
        </p:txBody>
      </p:sp>
      <p:graphicFrame>
        <p:nvGraphicFramePr>
          <p:cNvPr id="2" name="Objekt 1"/>
          <p:cNvGraphicFramePr>
            <a:graphicFrameLocks noChangeAspect="1"/>
          </p:cNvGraphicFramePr>
          <p:nvPr>
            <p:extLst>
              <p:ext uri="{D42A27DB-BD31-4B8C-83A1-F6EECF244321}">
                <p14:modId xmlns:p14="http://schemas.microsoft.com/office/powerpoint/2010/main" val="2099980229"/>
              </p:ext>
            </p:extLst>
          </p:nvPr>
        </p:nvGraphicFramePr>
        <p:xfrm>
          <a:off x="1781344" y="1527896"/>
          <a:ext cx="1601788" cy="388937"/>
        </p:xfrm>
        <a:graphic>
          <a:graphicData uri="http://schemas.openxmlformats.org/presentationml/2006/ole">
            <mc:AlternateContent xmlns:mc="http://schemas.openxmlformats.org/markup-compatibility/2006">
              <mc:Choice xmlns:v="urn:schemas-microsoft-com:vml" Requires="v">
                <p:oleObj name="Formel" r:id="rId2" imgW="939600" imgH="228600" progId="Equation.3">
                  <p:embed/>
                </p:oleObj>
              </mc:Choice>
              <mc:Fallback>
                <p:oleObj name="Formel" r:id="rId2" imgW="939600" imgH="228600" progId="Equation.3">
                  <p:embed/>
                  <p:pic>
                    <p:nvPicPr>
                      <p:cNvPr id="2" name="Objek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81344" y="1527896"/>
                        <a:ext cx="1601788" cy="3889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 name="Objekt 4"/>
          <p:cNvGraphicFramePr>
            <a:graphicFrameLocks noChangeAspect="1"/>
          </p:cNvGraphicFramePr>
          <p:nvPr>
            <p:extLst>
              <p:ext uri="{D42A27DB-BD31-4B8C-83A1-F6EECF244321}">
                <p14:modId xmlns:p14="http://schemas.microsoft.com/office/powerpoint/2010/main" val="1989651457"/>
              </p:ext>
            </p:extLst>
          </p:nvPr>
        </p:nvGraphicFramePr>
        <p:xfrm>
          <a:off x="1489394" y="2849563"/>
          <a:ext cx="2185987" cy="627062"/>
        </p:xfrm>
        <a:graphic>
          <a:graphicData uri="http://schemas.openxmlformats.org/presentationml/2006/ole">
            <mc:AlternateContent xmlns:mc="http://schemas.openxmlformats.org/markup-compatibility/2006">
              <mc:Choice xmlns:v="urn:schemas-microsoft-com:vml" Requires="v">
                <p:oleObj name="Formel" r:id="rId4" imgW="1282680" imgH="368280" progId="Equation.3">
                  <p:embed/>
                </p:oleObj>
              </mc:Choice>
              <mc:Fallback>
                <p:oleObj name="Formel" r:id="rId4" imgW="1282680" imgH="368280" progId="Equation.3">
                  <p:embed/>
                  <p:pic>
                    <p:nvPicPr>
                      <p:cNvPr id="5" name="Objekt 4"/>
                      <p:cNvPicPr>
                        <a:picLocks noChangeAspect="1" noChangeArrowheads="1"/>
                      </p:cNvPicPr>
                      <p:nvPr/>
                    </p:nvPicPr>
                    <p:blipFill>
                      <a:blip r:embed="rId5"/>
                      <a:srcRect/>
                      <a:stretch>
                        <a:fillRect/>
                      </a:stretch>
                    </p:blipFill>
                    <p:spPr bwMode="auto">
                      <a:xfrm>
                        <a:off x="1489394" y="2849563"/>
                        <a:ext cx="2185987" cy="6270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 name="Objekt 7"/>
          <p:cNvGraphicFramePr>
            <a:graphicFrameLocks noChangeAspect="1"/>
          </p:cNvGraphicFramePr>
          <p:nvPr>
            <p:extLst>
              <p:ext uri="{D42A27DB-BD31-4B8C-83A1-F6EECF244321}">
                <p14:modId xmlns:p14="http://schemas.microsoft.com/office/powerpoint/2010/main" val="352410963"/>
              </p:ext>
            </p:extLst>
          </p:nvPr>
        </p:nvGraphicFramePr>
        <p:xfrm>
          <a:off x="1622744" y="4314826"/>
          <a:ext cx="1971675" cy="627063"/>
        </p:xfrm>
        <a:graphic>
          <a:graphicData uri="http://schemas.openxmlformats.org/presentationml/2006/ole">
            <mc:AlternateContent xmlns:mc="http://schemas.openxmlformats.org/markup-compatibility/2006">
              <mc:Choice xmlns:v="urn:schemas-microsoft-com:vml" Requires="v">
                <p:oleObj name="Formel" r:id="rId6" imgW="1358640" imgH="431640" progId="Equation.3">
                  <p:embed/>
                </p:oleObj>
              </mc:Choice>
              <mc:Fallback>
                <p:oleObj name="Formel" r:id="rId6" imgW="1358640" imgH="431640" progId="Equation.3">
                  <p:embed/>
                  <p:pic>
                    <p:nvPicPr>
                      <p:cNvPr id="8" name="Objekt 7"/>
                      <p:cNvPicPr>
                        <a:picLocks noChangeAspect="1" noChangeArrowheads="1"/>
                      </p:cNvPicPr>
                      <p:nvPr/>
                    </p:nvPicPr>
                    <p:blipFill>
                      <a:blip r:embed="rId7"/>
                      <a:srcRect/>
                      <a:stretch>
                        <a:fillRect/>
                      </a:stretch>
                    </p:blipFill>
                    <p:spPr bwMode="auto">
                      <a:xfrm>
                        <a:off x="1622744" y="4314826"/>
                        <a:ext cx="1971675" cy="627063"/>
                      </a:xfrm>
                      <a:prstGeom prst="rect">
                        <a:avLst/>
                      </a:prstGeom>
                      <a:noFill/>
                      <a:ln>
                        <a:solidFill>
                          <a:schemeClr val="tx1"/>
                        </a:solidFill>
                      </a:ln>
                      <a:effectLst/>
                    </p:spPr>
                  </p:pic>
                </p:oleObj>
              </mc:Fallback>
            </mc:AlternateContent>
          </a:graphicData>
        </a:graphic>
      </p:graphicFrame>
      <p:graphicFrame>
        <p:nvGraphicFramePr>
          <p:cNvPr id="9" name="Objekt 8"/>
          <p:cNvGraphicFramePr>
            <a:graphicFrameLocks/>
          </p:cNvGraphicFramePr>
          <p:nvPr>
            <p:extLst>
              <p:ext uri="{D42A27DB-BD31-4B8C-83A1-F6EECF244321}">
                <p14:modId xmlns:p14="http://schemas.microsoft.com/office/powerpoint/2010/main" val="279796455"/>
              </p:ext>
            </p:extLst>
          </p:nvPr>
        </p:nvGraphicFramePr>
        <p:xfrm>
          <a:off x="1133272" y="5683251"/>
          <a:ext cx="2903538" cy="625475"/>
        </p:xfrm>
        <a:graphic>
          <a:graphicData uri="http://schemas.openxmlformats.org/presentationml/2006/ole">
            <mc:AlternateContent xmlns:mc="http://schemas.openxmlformats.org/markup-compatibility/2006">
              <mc:Choice xmlns:v="urn:schemas-microsoft-com:vml" Requires="v">
                <p:oleObj name="Formel" r:id="rId8" imgW="1981080" imgH="431640" progId="Equation.3">
                  <p:embed/>
                </p:oleObj>
              </mc:Choice>
              <mc:Fallback>
                <p:oleObj name="Formel" r:id="rId8" imgW="1981080" imgH="431640" progId="Equation.3">
                  <p:embed/>
                  <p:pic>
                    <p:nvPicPr>
                      <p:cNvPr id="9" name="Objekt 8"/>
                      <p:cNvPicPr>
                        <a:picLocks noChangeAspect="1" noChangeArrowheads="1"/>
                      </p:cNvPicPr>
                      <p:nvPr/>
                    </p:nvPicPr>
                    <p:blipFill>
                      <a:blip r:embed="rId9"/>
                      <a:srcRect/>
                      <a:stretch>
                        <a:fillRect/>
                      </a:stretch>
                    </p:blipFill>
                    <p:spPr bwMode="auto">
                      <a:xfrm>
                        <a:off x="1133272" y="5683251"/>
                        <a:ext cx="2903538" cy="625475"/>
                      </a:xfrm>
                      <a:prstGeom prst="rect">
                        <a:avLst/>
                      </a:prstGeom>
                      <a:noFill/>
                      <a:ln>
                        <a:solidFill>
                          <a:schemeClr val="tx1"/>
                        </a:solidFill>
                      </a:ln>
                    </p:spPr>
                  </p:pic>
                </p:oleObj>
              </mc:Fallback>
            </mc:AlternateContent>
          </a:graphicData>
        </a:graphic>
      </p:graphicFrame>
      <p:graphicFrame>
        <p:nvGraphicFramePr>
          <p:cNvPr id="12" name="Objekt 11"/>
          <p:cNvGraphicFramePr>
            <a:graphicFrameLocks noChangeAspect="1"/>
          </p:cNvGraphicFramePr>
          <p:nvPr>
            <p:extLst>
              <p:ext uri="{D42A27DB-BD31-4B8C-83A1-F6EECF244321}">
                <p14:modId xmlns:p14="http://schemas.microsoft.com/office/powerpoint/2010/main" val="1665689191"/>
              </p:ext>
            </p:extLst>
          </p:nvPr>
        </p:nvGraphicFramePr>
        <p:xfrm>
          <a:off x="5945505" y="2752725"/>
          <a:ext cx="2012950" cy="820738"/>
        </p:xfrm>
        <a:graphic>
          <a:graphicData uri="http://schemas.openxmlformats.org/presentationml/2006/ole">
            <mc:AlternateContent xmlns:mc="http://schemas.openxmlformats.org/markup-compatibility/2006">
              <mc:Choice xmlns:v="urn:schemas-microsoft-com:vml" Requires="v">
                <p:oleObj name="Formel" r:id="rId10" imgW="1180800" imgH="482400" progId="Equation.3">
                  <p:embed/>
                </p:oleObj>
              </mc:Choice>
              <mc:Fallback>
                <p:oleObj name="Formel" r:id="rId10" imgW="1180800" imgH="482400" progId="Equation.3">
                  <p:embed/>
                  <p:pic>
                    <p:nvPicPr>
                      <p:cNvPr id="12" name="Objekt 11"/>
                      <p:cNvPicPr>
                        <a:picLocks noChangeAspect="1" noChangeArrowheads="1"/>
                      </p:cNvPicPr>
                      <p:nvPr/>
                    </p:nvPicPr>
                    <p:blipFill>
                      <a:blip r:embed="rId11"/>
                      <a:srcRect/>
                      <a:stretch>
                        <a:fillRect/>
                      </a:stretch>
                    </p:blipFill>
                    <p:spPr bwMode="auto">
                      <a:xfrm>
                        <a:off x="5945505" y="2752725"/>
                        <a:ext cx="2012950" cy="8207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 name="Objekt 12"/>
          <p:cNvGraphicFramePr>
            <a:graphicFrameLocks noChangeAspect="1"/>
          </p:cNvGraphicFramePr>
          <p:nvPr>
            <p:extLst>
              <p:ext uri="{D42A27DB-BD31-4B8C-83A1-F6EECF244321}">
                <p14:modId xmlns:p14="http://schemas.microsoft.com/office/powerpoint/2010/main" val="544849944"/>
              </p:ext>
            </p:extLst>
          </p:nvPr>
        </p:nvGraphicFramePr>
        <p:xfrm>
          <a:off x="6658293" y="1547814"/>
          <a:ext cx="584200" cy="346075"/>
        </p:xfrm>
        <a:graphic>
          <a:graphicData uri="http://schemas.openxmlformats.org/presentationml/2006/ole">
            <mc:AlternateContent xmlns:mc="http://schemas.openxmlformats.org/markup-compatibility/2006">
              <mc:Choice xmlns:v="urn:schemas-microsoft-com:vml" Requires="v">
                <p:oleObj name="Formel" r:id="rId12" imgW="342720" imgH="203040" progId="Equation.3">
                  <p:embed/>
                </p:oleObj>
              </mc:Choice>
              <mc:Fallback>
                <p:oleObj name="Formel" r:id="rId12" imgW="342720" imgH="203040" progId="Equation.3">
                  <p:embed/>
                  <p:pic>
                    <p:nvPicPr>
                      <p:cNvPr id="13" name="Objekt 12"/>
                      <p:cNvPicPr>
                        <a:picLocks noChangeAspect="1" noChangeArrowheads="1"/>
                      </p:cNvPicPr>
                      <p:nvPr/>
                    </p:nvPicPr>
                    <p:blipFill>
                      <a:blip r:embed="rId13"/>
                      <a:srcRect/>
                      <a:stretch>
                        <a:fillRect/>
                      </a:stretch>
                    </p:blipFill>
                    <p:spPr bwMode="auto">
                      <a:xfrm>
                        <a:off x="6658293" y="1547814"/>
                        <a:ext cx="584200" cy="3460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 name="Objekt 14"/>
          <p:cNvGraphicFramePr>
            <a:graphicFrameLocks noChangeAspect="1"/>
          </p:cNvGraphicFramePr>
          <p:nvPr>
            <p:extLst>
              <p:ext uri="{D42A27DB-BD31-4B8C-83A1-F6EECF244321}">
                <p14:modId xmlns:p14="http://schemas.microsoft.com/office/powerpoint/2010/main" val="2634085379"/>
              </p:ext>
            </p:extLst>
          </p:nvPr>
        </p:nvGraphicFramePr>
        <p:xfrm>
          <a:off x="5710556" y="4264025"/>
          <a:ext cx="2468563" cy="820738"/>
        </p:xfrm>
        <a:graphic>
          <a:graphicData uri="http://schemas.openxmlformats.org/presentationml/2006/ole">
            <mc:AlternateContent xmlns:mc="http://schemas.openxmlformats.org/markup-compatibility/2006">
              <mc:Choice xmlns:v="urn:schemas-microsoft-com:vml" Requires="v">
                <p:oleObj name="Formel" r:id="rId14" imgW="1447560" imgH="482400" progId="Equation.3">
                  <p:embed/>
                </p:oleObj>
              </mc:Choice>
              <mc:Fallback>
                <p:oleObj name="Formel" r:id="rId14" imgW="1447560" imgH="482400" progId="Equation.3">
                  <p:embed/>
                  <p:pic>
                    <p:nvPicPr>
                      <p:cNvPr id="15" name="Objekt 14"/>
                      <p:cNvPicPr>
                        <a:picLocks noChangeAspect="1" noChangeArrowheads="1"/>
                      </p:cNvPicPr>
                      <p:nvPr/>
                    </p:nvPicPr>
                    <p:blipFill>
                      <a:blip r:embed="rId15"/>
                      <a:srcRect/>
                      <a:stretch>
                        <a:fillRect/>
                      </a:stretch>
                    </p:blipFill>
                    <p:spPr bwMode="auto">
                      <a:xfrm>
                        <a:off x="5710556" y="4264025"/>
                        <a:ext cx="2468563" cy="8207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 name="Objekt 15"/>
          <p:cNvGraphicFramePr>
            <a:graphicFrameLocks noChangeAspect="1"/>
          </p:cNvGraphicFramePr>
          <p:nvPr>
            <p:extLst>
              <p:ext uri="{D42A27DB-BD31-4B8C-83A1-F6EECF244321}">
                <p14:modId xmlns:p14="http://schemas.microsoft.com/office/powerpoint/2010/main" val="4147825506"/>
              </p:ext>
            </p:extLst>
          </p:nvPr>
        </p:nvGraphicFramePr>
        <p:xfrm>
          <a:off x="5127944" y="5632600"/>
          <a:ext cx="3551237" cy="820737"/>
        </p:xfrm>
        <a:graphic>
          <a:graphicData uri="http://schemas.openxmlformats.org/presentationml/2006/ole">
            <mc:AlternateContent xmlns:mc="http://schemas.openxmlformats.org/markup-compatibility/2006">
              <mc:Choice xmlns:v="urn:schemas-microsoft-com:vml" Requires="v">
                <p:oleObj name="Formel" r:id="rId16" imgW="2082600" imgH="482400" progId="Equation.3">
                  <p:embed/>
                </p:oleObj>
              </mc:Choice>
              <mc:Fallback>
                <p:oleObj name="Formel" r:id="rId16" imgW="2082600" imgH="482400" progId="Equation.3">
                  <p:embed/>
                  <p:pic>
                    <p:nvPicPr>
                      <p:cNvPr id="16" name="Objekt 15"/>
                      <p:cNvPicPr>
                        <a:picLocks noChangeAspect="1" noChangeArrowheads="1"/>
                      </p:cNvPicPr>
                      <p:nvPr/>
                    </p:nvPicPr>
                    <p:blipFill>
                      <a:blip r:embed="rId17"/>
                      <a:srcRect/>
                      <a:stretch>
                        <a:fillRect/>
                      </a:stretch>
                    </p:blipFill>
                    <p:spPr bwMode="auto">
                      <a:xfrm>
                        <a:off x="5127944" y="5632600"/>
                        <a:ext cx="3551237" cy="8207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Rechteck 2">
            <a:extLst>
              <a:ext uri="{FF2B5EF4-FFF2-40B4-BE49-F238E27FC236}">
                <a16:creationId xmlns:a16="http://schemas.microsoft.com/office/drawing/2014/main" id="{A811348F-8DAC-A407-1818-43F491C300ED}"/>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141916670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972</Words>
  <Application>Microsoft Office PowerPoint</Application>
  <PresentationFormat>Breitbild</PresentationFormat>
  <Paragraphs>288</Paragraphs>
  <Slides>19</Slides>
  <Notes>1</Notes>
  <HiddenSlides>0</HiddenSlides>
  <MMClips>0</MMClips>
  <ScaleCrop>false</ScaleCrop>
  <HeadingPairs>
    <vt:vector size="8" baseType="variant">
      <vt:variant>
        <vt:lpstr>Verwendete Schriftarten</vt:lpstr>
      </vt:variant>
      <vt:variant>
        <vt:i4>6</vt:i4>
      </vt:variant>
      <vt:variant>
        <vt:lpstr>Design</vt:lpstr>
      </vt:variant>
      <vt:variant>
        <vt:i4>1</vt:i4>
      </vt:variant>
      <vt:variant>
        <vt:lpstr>Eingebettete OLE-Server</vt:lpstr>
      </vt:variant>
      <vt:variant>
        <vt:i4>1</vt:i4>
      </vt:variant>
      <vt:variant>
        <vt:lpstr>Folientitel</vt:lpstr>
      </vt:variant>
      <vt:variant>
        <vt:i4>19</vt:i4>
      </vt:variant>
    </vt:vector>
  </HeadingPairs>
  <TitlesOfParts>
    <vt:vector size="27" baseType="lpstr">
      <vt:lpstr>Arial</vt:lpstr>
      <vt:lpstr>Calibri</vt:lpstr>
      <vt:lpstr>Cambria Math</vt:lpstr>
      <vt:lpstr>Droid Sans Fallback</vt:lpstr>
      <vt:lpstr>Sparkasse Rg</vt:lpstr>
      <vt:lpstr>Times New Roman</vt:lpstr>
      <vt:lpstr>Office</vt:lpstr>
      <vt:lpstr>Formel</vt:lpstr>
      <vt:lpstr>PowerPoint-Präsentation</vt:lpstr>
      <vt:lpstr>(Advanced) Statistics B</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Öffentliche Finanzen und Außenwirtschaft</dc:title>
  <dc:creator>Bernhard Köster</dc:creator>
  <cp:lastModifiedBy>Köster, Bernhard Johannes</cp:lastModifiedBy>
  <cp:revision>276</cp:revision>
  <dcterms:created xsi:type="dcterms:W3CDTF">2020-09-20T22:46:24Z</dcterms:created>
  <dcterms:modified xsi:type="dcterms:W3CDTF">2026-03-10T11:13:27Z</dcterms:modified>
</cp:coreProperties>
</file>