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1372" r:id="rId2"/>
    <p:sldId id="257" r:id="rId3"/>
    <p:sldId id="265" r:id="rId4"/>
    <p:sldId id="266" r:id="rId5"/>
    <p:sldId id="267" r:id="rId6"/>
    <p:sldId id="268" r:id="rId7"/>
    <p:sldId id="389" r:id="rId8"/>
    <p:sldId id="414" r:id="rId9"/>
    <p:sldId id="390" r:id="rId10"/>
    <p:sldId id="392" r:id="rId11"/>
    <p:sldId id="393" r:id="rId12"/>
    <p:sldId id="380" r:id="rId13"/>
    <p:sldId id="381" r:id="rId14"/>
    <p:sldId id="563" r:id="rId15"/>
    <p:sldId id="564" r:id="rId16"/>
    <p:sldId id="504" r:id="rId17"/>
    <p:sldId id="412" r:id="rId18"/>
    <p:sldId id="562" r:id="rId19"/>
    <p:sldId id="413" r:id="rId20"/>
    <p:sldId id="565" r:id="rId21"/>
    <p:sldId id="383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4.bin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thinking21.github.io/statsthinking21-core-site/" TargetMode="External"/><Relationship Id="rId2" Type="http://schemas.openxmlformats.org/officeDocument/2006/relationships/hyperlink" Target="https://www.openintro.org/book/o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cw.mit.edu/courses/find-by-topic/#cat=mathematics&amp;subcat=probabilityandstatistic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6023991" y="-27384"/>
            <a:ext cx="5143249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Continous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density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 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38200" y="-27384"/>
            <a:ext cx="5257800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Discret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mass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071664" y="1527896"/>
          <a:ext cx="16017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939600" imgH="228600" progId="Equation.3">
                  <p:embed/>
                </p:oleObj>
              </mc:Choice>
              <mc:Fallback>
                <p:oleObj name="Formel" r:id="rId2" imgW="93960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664" y="1527896"/>
                        <a:ext cx="1601788" cy="3889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79714" y="2849563"/>
          <a:ext cx="218598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282680" imgH="368280" progId="Equation.3">
                  <p:embed/>
                </p:oleObj>
              </mc:Choice>
              <mc:Fallback>
                <p:oleObj name="Formel" r:id="rId4" imgW="1282680" imgH="36828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4" y="2849563"/>
                        <a:ext cx="2185987" cy="6270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913064" y="4314826"/>
          <a:ext cx="19716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358640" imgH="431640" progId="Equation.3">
                  <p:embed/>
                </p:oleObj>
              </mc:Choice>
              <mc:Fallback>
                <p:oleObj name="Formel" r:id="rId6" imgW="1358640" imgH="4316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4" y="4314826"/>
                        <a:ext cx="1971675" cy="6270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2423592" y="5683251"/>
          <a:ext cx="290353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981080" imgH="431640" progId="Equation.3">
                  <p:embed/>
                </p:oleObj>
              </mc:Choice>
              <mc:Fallback>
                <p:oleObj name="Formel" r:id="rId8" imgW="1981080" imgH="4316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5683251"/>
                        <a:ext cx="2903538" cy="6254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7235825" y="2752725"/>
          <a:ext cx="201295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1180800" imgH="482400" progId="Equation.3">
                  <p:embed/>
                </p:oleObj>
              </mc:Choice>
              <mc:Fallback>
                <p:oleObj name="Formel" r:id="rId10" imgW="1180800" imgH="48240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752725"/>
                        <a:ext cx="2012950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7948613" y="1547814"/>
          <a:ext cx="5842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2" imgW="342720" imgH="203040" progId="Equation.3">
                  <p:embed/>
                </p:oleObj>
              </mc:Choice>
              <mc:Fallback>
                <p:oleObj name="Formel" r:id="rId12" imgW="342720" imgH="203040" progId="Equation.3">
                  <p:embed/>
                  <p:pic>
                    <p:nvPicPr>
                      <p:cNvPr id="13" name="Obj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8613" y="1547814"/>
                        <a:ext cx="584200" cy="3460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7000876" y="4264025"/>
          <a:ext cx="2468563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4" imgW="1447560" imgH="482400" progId="Equation.3">
                  <p:embed/>
                </p:oleObj>
              </mc:Choice>
              <mc:Fallback>
                <p:oleObj name="Formel" r:id="rId14" imgW="1447560" imgH="4824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6" y="4264025"/>
                        <a:ext cx="2468563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6418264" y="5632600"/>
          <a:ext cx="3551237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6" imgW="2082600" imgH="482400" progId="Equation.3">
                  <p:embed/>
                </p:oleObj>
              </mc:Choice>
              <mc:Fallback>
                <p:oleObj name="Formel" r:id="rId16" imgW="2082600" imgH="482400" progId="Equation.3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264" y="5632600"/>
                        <a:ext cx="3551237" cy="8207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25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454783" y="22126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Calculating</a:t>
            </a:r>
            <a:r>
              <a:rPr lang="de-DE" sz="3200" dirty="0"/>
              <a:t> </a:t>
            </a:r>
            <a:r>
              <a:rPr lang="de-DE" sz="3200" dirty="0" err="1"/>
              <a:t>with</a:t>
            </a:r>
            <a:r>
              <a:rPr lang="de-DE" sz="3200" dirty="0"/>
              <a:t> </a:t>
            </a:r>
            <a:r>
              <a:rPr lang="de-DE" sz="3200" dirty="0" err="1"/>
              <a:t>Expectation</a:t>
            </a:r>
            <a:r>
              <a:rPr lang="de-DE" sz="3200" dirty="0"/>
              <a:t> Value and </a:t>
            </a:r>
            <a:r>
              <a:rPr lang="de-DE" sz="3200" dirty="0" err="1"/>
              <a:t>Variance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/>
              <a:t>Constant: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dirty="0"/>
          </a:p>
          <a:p>
            <a:r>
              <a:rPr lang="de-DE" sz="2400" b="1" dirty="0"/>
              <a:t>Constant </a:t>
            </a:r>
            <a:r>
              <a:rPr lang="de-DE" sz="2400" b="1" dirty="0" err="1"/>
              <a:t>factor</a:t>
            </a:r>
            <a:r>
              <a:rPr lang="de-DE" sz="2400" b="1" dirty="0"/>
              <a:t>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r>
              <a:rPr lang="de-DE" sz="2400" b="1" dirty="0"/>
              <a:t>Linear Transformation:</a:t>
            </a:r>
            <a:endParaRPr lang="de-DE" sz="2400" dirty="0"/>
          </a:p>
        </p:txBody>
      </p:sp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2423592" y="1343620"/>
          <a:ext cx="1823042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71252" imgH="203112" progId="Equation.3">
                  <p:embed/>
                </p:oleObj>
              </mc:Choice>
              <mc:Fallback>
                <p:oleObj name="Formel" r:id="rId2" imgW="571252" imgH="203112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1343620"/>
                        <a:ext cx="1823042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2423593" y="1988839"/>
          <a:ext cx="2186399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685800" imgH="203200" progId="Equation.3">
                  <p:embed/>
                </p:oleObj>
              </mc:Choice>
              <mc:Fallback>
                <p:oleObj name="Formel" r:id="rId4" imgW="685800" imgH="2032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3" y="1988839"/>
                        <a:ext cx="2186399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2239963" y="3127375"/>
          <a:ext cx="36433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143000" imgH="203040" progId="Equation.3">
                  <p:embed/>
                </p:oleObj>
              </mc:Choice>
              <mc:Fallback>
                <p:oleObj name="Formel" r:id="rId6" imgW="1143000" imgH="2030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3127375"/>
                        <a:ext cx="3643312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/>
        </p:nvGraphicFramePr>
        <p:xfrm>
          <a:off x="2207569" y="3936478"/>
          <a:ext cx="3996001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409400" imgH="228600" progId="Equation.3">
                  <p:embed/>
                </p:oleObj>
              </mc:Choice>
              <mc:Fallback>
                <p:oleObj name="Formel" r:id="rId8" imgW="1409400" imgH="22860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9" y="3936478"/>
                        <a:ext cx="3996001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/>
        </p:nvGraphicFramePr>
        <p:xfrm>
          <a:off x="2172766" y="5984875"/>
          <a:ext cx="48593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1714320" imgH="228600" progId="Equation.3">
                  <p:embed/>
                </p:oleObj>
              </mc:Choice>
              <mc:Fallback>
                <p:oleObj name="Formel" r:id="rId10" imgW="1714320" imgH="22860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766" y="5984875"/>
                        <a:ext cx="485933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/>
          </p:cNvGraphicFramePr>
          <p:nvPr/>
        </p:nvGraphicFramePr>
        <p:xfrm>
          <a:off x="2135560" y="5175250"/>
          <a:ext cx="49799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2" imgW="1562040" imgH="203040" progId="Equation.3">
                  <p:embed/>
                </p:oleObj>
              </mc:Choice>
              <mc:Fallback>
                <p:oleObj name="Formel" r:id="rId12" imgW="1562040" imgH="203040" progId="Equation.3">
                  <p:embed/>
                  <p:pic>
                    <p:nvPicPr>
                      <p:cNvPr id="12" name="Objek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560" y="5175250"/>
                        <a:ext cx="497998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6074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Probability</a:t>
            </a:r>
            <a:r>
              <a:rPr lang="de-DE" sz="3200" dirty="0"/>
              <a:t> Axioms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Axiom 1: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de-DE" sz="2200" b="1" dirty="0"/>
                  <a:t> </a:t>
                </a:r>
                <a:r>
                  <a:rPr lang="de-DE" sz="2200" b="1" dirty="0" err="1"/>
                  <a:t>for</a:t>
                </a:r>
                <a:r>
                  <a:rPr lang="de-DE" sz="2200" b="1" dirty="0"/>
                  <a:t> all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Every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a non negative </a:t>
                </a:r>
                <a:r>
                  <a:rPr lang="de-DE" sz="2200" dirty="0" err="1"/>
                  <a:t>probability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2: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𝛀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The </a:t>
                </a:r>
                <a:r>
                  <a:rPr lang="de-DE" sz="2200" dirty="0" err="1"/>
                  <a:t>certain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</a:t>
                </a:r>
                <a:r>
                  <a:rPr lang="de-DE" sz="2200" dirty="0" err="1"/>
                  <a:t>probability</a:t>
                </a:r>
                <a:r>
                  <a:rPr lang="de-DE" sz="2200" dirty="0"/>
                  <a:t> 1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3: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de-DE" sz="2200" b="1" dirty="0"/>
                  <a:t> if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Addition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disjoint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blipFill>
                <a:blip r:embed="rId2"/>
                <a:stretch>
                  <a:fillRect l="-895" t="-8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947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Rules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Rule 1: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 err="1"/>
                  <a:t>Addtion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any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2: </a:t>
                </a:r>
                <a14:m>
                  <m:oMath xmlns:m="http://schemas.openxmlformats.org/officeDocument/2006/math">
                    <m:r>
                      <a:rPr lang="de-DE" sz="2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𝐀</m:t>
                        </m:r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\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 </a:t>
                </a:r>
                <a:r>
                  <a:rPr lang="de-DE" sz="2200" dirty="0" err="1"/>
                  <a:t>without</a:t>
                </a:r>
                <a:r>
                  <a:rPr lang="de-DE" sz="2200" dirty="0"/>
                  <a:t> B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3:</a:t>
                </a:r>
                <a14:m>
                  <m:oMath xmlns:m="http://schemas.openxmlformats.org/officeDocument/2006/math">
                    <m:r>
                      <a:rPr lang="de-DE" sz="22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dirty="0" err="1"/>
                  <a:t>Probality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of</a:t>
                </a:r>
                <a:r>
                  <a:rPr lang="de-DE" sz="2200" dirty="0"/>
                  <a:t> </a:t>
                </a:r>
                <a:r>
                  <a:rPr lang="de-DE" sz="2200" dirty="0" err="1"/>
                  <a:t>complementary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blipFill>
                <a:blip r:embed="rId2"/>
                <a:stretch>
                  <a:fillRect l="-895" t="-926" b="-2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522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295400" imgH="419100" progId="Equation.3">
                  <p:embed/>
                </p:oleObj>
              </mc:Choice>
              <mc:Fallback>
                <p:oleObj name="Formel" r:id="rId2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536480" imgH="419040" progId="Equation.3">
                  <p:embed/>
                </p:oleObj>
              </mc:Choice>
              <mc:Fallback>
                <p:oleObj name="Formel" r:id="rId4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9794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268760"/>
            <a:ext cx="8856984" cy="46085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err="1"/>
              <a:t>Suppose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probabilities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:</a:t>
            </a:r>
          </a:p>
          <a:p>
            <a:r>
              <a:rPr lang="de-DE" dirty="0"/>
              <a:t> </a:t>
            </a:r>
          </a:p>
          <a:p>
            <a:r>
              <a:rPr lang="de-DE" dirty="0"/>
              <a:t>P(A) = 0,5;	P(B) = 0,3;	P(A∩B) = 0,2</a:t>
            </a:r>
          </a:p>
          <a:p>
            <a:pPr lvl="0"/>
            <a:endParaRPr lang="de-DE" dirty="0"/>
          </a:p>
          <a:p>
            <a:pPr lvl="0"/>
            <a:r>
              <a:rPr lang="de-DE" dirty="0" err="1"/>
              <a:t>Calculate</a:t>
            </a:r>
            <a:endParaRPr lang="de-DE" dirty="0"/>
          </a:p>
          <a:p>
            <a:pPr marL="342900" lvl="0" indent="-342900">
              <a:buAutoNum type="arabicParenR"/>
            </a:pPr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F46C104-6DAE-42B7-96F9-24E694818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2862470"/>
            <a:ext cx="7331480" cy="3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324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908720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  <a:p>
            <a:pPr algn="ctr"/>
            <a:r>
              <a:rPr lang="de-DE" sz="2400" dirty="0"/>
              <a:t>P(A|B) = P(A)		</a:t>
            </a:r>
            <a:r>
              <a:rPr lang="de-DE" sz="2400" dirty="0" err="1"/>
              <a:t>or</a:t>
            </a:r>
            <a:r>
              <a:rPr lang="de-DE" sz="2400" dirty="0"/>
              <a:t>		P(B|A) = P(B)</a:t>
            </a:r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270350" y="4873154"/>
          <a:ext cx="36258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473200" imgH="203200" progId="Equation.3">
                  <p:embed/>
                </p:oleObj>
              </mc:Choice>
              <mc:Fallback>
                <p:oleObj name="Formel" r:id="rId2" imgW="1473200" imgH="2032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50" y="4873154"/>
                        <a:ext cx="3625850" cy="500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906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124744"/>
            <a:ext cx="8856984" cy="32749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r>
              <a:rPr lang="de-DE" sz="2400" dirty="0"/>
              <a:t>Sylvester 1988 in Casino in Konstanz at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roulette</a:t>
            </a:r>
            <a:r>
              <a:rPr lang="de-DE" sz="2400" dirty="0"/>
              <a:t> </a:t>
            </a:r>
            <a:r>
              <a:rPr lang="de-DE" sz="2400" dirty="0" err="1"/>
              <a:t>table</a:t>
            </a:r>
            <a:r>
              <a:rPr lang="de-DE" sz="2400" dirty="0"/>
              <a:t>,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r>
              <a:rPr lang="de-DE" sz="2400" dirty="0"/>
              <a:t>A = {0,3}</a:t>
            </a:r>
            <a:r>
              <a:rPr lang="de-DE" sz="2400" dirty="0" err="1"/>
              <a:t>occured</a:t>
            </a:r>
            <a:r>
              <a:rPr lang="de-DE" sz="2400" dirty="0"/>
              <a:t> 9 </a:t>
            </a:r>
            <a:r>
              <a:rPr lang="de-DE" sz="2400" dirty="0" err="1"/>
              <a:t>times</a:t>
            </a:r>
            <a:r>
              <a:rPr lang="de-DE" sz="2400" dirty="0"/>
              <a:t> in a </a:t>
            </a:r>
            <a:r>
              <a:rPr lang="de-DE" sz="2400" dirty="0" err="1"/>
              <a:t>row</a:t>
            </a:r>
            <a:r>
              <a:rPr lang="de-DE" sz="2400" dirty="0"/>
              <a:t>.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400" dirty="0" err="1"/>
              <a:t>Suppose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birthday</a:t>
            </a:r>
            <a:r>
              <a:rPr lang="de-DE" sz="2400" dirty="0"/>
              <a:t> at </a:t>
            </a:r>
            <a:r>
              <a:rPr lang="de-DE" sz="2400" dirty="0" err="1"/>
              <a:t>the</a:t>
            </a:r>
            <a:r>
              <a:rPr lang="de-DE" sz="2400" dirty="0"/>
              <a:t> same </a:t>
            </a:r>
            <a:r>
              <a:rPr lang="de-DE" sz="2400" dirty="0" err="1"/>
              <a:t>day</a:t>
            </a:r>
            <a:r>
              <a:rPr lang="de-DE" sz="2400" dirty="0"/>
              <a:t>. </a:t>
            </a: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minimum</a:t>
            </a:r>
            <a:r>
              <a:rPr lang="de-DE" sz="2400" dirty="0"/>
              <a:t> </a:t>
            </a:r>
            <a:r>
              <a:rPr lang="de-DE" sz="2400" dirty="0" err="1"/>
              <a:t>number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50%?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587061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F93BCA5-2C69-4EBC-9A98-CB65F061898E}"/>
              </a:ext>
            </a:extLst>
          </p:cNvPr>
          <p:cNvSpPr txBox="1"/>
          <p:nvPr/>
        </p:nvSpPr>
        <p:spPr>
          <a:xfrm>
            <a:off x="1718486" y="1184263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sample </a:t>
            </a:r>
            <a:r>
              <a:rPr lang="de-DE" sz="2200" dirty="0" err="1"/>
              <a:t>space</a:t>
            </a:r>
            <a:r>
              <a:rPr lang="de-DE" sz="2200" dirty="0"/>
              <a:t> Ω </a:t>
            </a:r>
            <a:r>
              <a:rPr lang="de-DE" sz="2200" dirty="0" err="1"/>
              <a:t>consists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in k </a:t>
            </a:r>
            <a:r>
              <a:rPr lang="de-DE" sz="2200" dirty="0" err="1"/>
              <a:t>disjoint</a:t>
            </a:r>
            <a:r>
              <a:rPr lang="de-DE" sz="2200" dirty="0"/>
              <a:t> </a:t>
            </a:r>
            <a:r>
              <a:rPr lang="de-DE" sz="2200" dirty="0" err="1"/>
              <a:t>elemtary</a:t>
            </a:r>
            <a:r>
              <a:rPr lang="de-DE" sz="2200" dirty="0"/>
              <a:t> </a:t>
            </a:r>
            <a:r>
              <a:rPr lang="de-DE" sz="2200" dirty="0" err="1"/>
              <a:t>events</a:t>
            </a:r>
            <a:r>
              <a:rPr lang="de-DE" sz="2200" dirty="0"/>
              <a:t> A</a:t>
            </a:r>
            <a:r>
              <a:rPr lang="de-DE" sz="2200" baseline="-25000" dirty="0"/>
              <a:t>i</a:t>
            </a:r>
            <a:r>
              <a:rPr lang="de-DE" sz="2200" dirty="0"/>
              <a:t>, </a:t>
            </a:r>
            <a:r>
              <a:rPr lang="de-DE" sz="2200" dirty="0" err="1"/>
              <a:t>then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is</a:t>
            </a:r>
            <a:r>
              <a:rPr lang="de-DE" sz="2200" dirty="0"/>
              <a:t>: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8F937200-36B2-4A4C-B75A-29F7EDA628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777" y="3071813"/>
          <a:ext cx="27320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651000" imgH="431800" progId="Equation.3">
                  <p:embed/>
                </p:oleObj>
              </mc:Choice>
              <mc:Fallback>
                <p:oleObj name="Formel" r:id="rId2" imgW="1651000" imgH="4318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8F937200-36B2-4A4C-B75A-29F7EDA628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777" y="3071813"/>
                        <a:ext cx="2732087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227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556792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Every </a:t>
            </a:r>
            <a:r>
              <a:rPr lang="de-DE" sz="2200" dirty="0" err="1"/>
              <a:t>day</a:t>
            </a:r>
            <a:r>
              <a:rPr lang="de-DE" sz="2200" dirty="0"/>
              <a:t> a </a:t>
            </a:r>
            <a:r>
              <a:rPr lang="de-DE" sz="2200" dirty="0" err="1"/>
              <a:t>small</a:t>
            </a:r>
            <a:r>
              <a:rPr lang="de-DE" sz="2200" dirty="0"/>
              <a:t> </a:t>
            </a:r>
            <a:r>
              <a:rPr lang="de-DE" sz="2200" dirty="0" err="1"/>
              <a:t>village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visited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a </a:t>
            </a:r>
            <a:r>
              <a:rPr lang="de-DE" sz="2200" dirty="0" err="1"/>
              <a:t>postman</a:t>
            </a:r>
            <a:r>
              <a:rPr lang="de-DE" sz="2200" dirty="0"/>
              <a:t>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time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90%.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bad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40%. </a:t>
            </a:r>
          </a:p>
          <a:p>
            <a:endParaRPr lang="de-DE" sz="2200" dirty="0"/>
          </a:p>
          <a:p>
            <a:r>
              <a:rPr lang="de-DE" sz="2200" dirty="0" err="1"/>
              <a:t>What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that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at </a:t>
            </a:r>
            <a:r>
              <a:rPr lang="de-DE" sz="2200" dirty="0" err="1"/>
              <a:t>any</a:t>
            </a:r>
            <a:r>
              <a:rPr lang="de-DE" sz="2200" dirty="0"/>
              <a:t> </a:t>
            </a:r>
            <a:r>
              <a:rPr lang="de-DE" sz="2200" dirty="0" err="1"/>
              <a:t>day</a:t>
            </a:r>
            <a:r>
              <a:rPr lang="de-DE" sz="2200" dirty="0"/>
              <a:t>,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on </a:t>
            </a:r>
            <a:r>
              <a:rPr lang="de-DE" sz="2200" dirty="0" err="1"/>
              <a:t>average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at 7 out </a:t>
            </a:r>
            <a:r>
              <a:rPr lang="de-DE" sz="2200" dirty="0" err="1"/>
              <a:t>of</a:t>
            </a:r>
            <a:r>
              <a:rPr lang="de-DE" sz="2200" dirty="0"/>
              <a:t> 10 </a:t>
            </a:r>
            <a:r>
              <a:rPr lang="de-DE" sz="2200" dirty="0" err="1"/>
              <a:t>days</a:t>
            </a:r>
            <a:r>
              <a:rPr lang="de-DE" sz="2200" dirty="0"/>
              <a:t>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109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54" y="2265082"/>
            <a:ext cx="9149918" cy="1309430"/>
          </a:xfrm>
        </p:spPr>
        <p:txBody>
          <a:bodyPr>
            <a:no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de-DE" sz="5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147" y="4747574"/>
            <a:ext cx="9077325" cy="438788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2025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1411" y="54702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253071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60AE7CF-1F07-4864-9EFB-5CD265C5646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565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 and Bayes 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testing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 and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following</a:t>
                </a:r>
                <a:r>
                  <a:rPr lang="de-DE" dirty="0"/>
                  <a:t> </a:t>
                </a:r>
                <a:r>
                  <a:rPr lang="de-DE" dirty="0" err="1"/>
                  <a:t>probabilities</a:t>
                </a:r>
                <a:r>
                  <a:rPr lang="de-DE" dirty="0"/>
                  <a:t>:</a:t>
                </a:r>
              </a:p>
              <a:p>
                <a:endParaRPr lang="de-DE" sz="1600" dirty="0"/>
              </a:p>
              <a:p>
                <a:pPr lvl="0"/>
                <a:r>
                  <a:rPr lang="de-DE" dirty="0"/>
                  <a:t>A = {</a:t>
                </a:r>
                <a:r>
                  <a:rPr lang="de-DE" dirty="0" err="1"/>
                  <a:t>patient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}</a:t>
                </a:r>
              </a:p>
              <a:p>
                <a:pPr lvl="0"/>
                <a:r>
                  <a:rPr lang="de-DE" dirty="0"/>
                  <a:t>B = {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positive}</a:t>
                </a:r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: P(A) = 0,1%.</a:t>
                </a:r>
              </a:p>
              <a:p>
                <a:pPr lvl="0"/>
                <a:endParaRPr lang="de-DE" dirty="0"/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a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does</a:t>
                </a:r>
                <a:r>
                  <a:rPr lang="de-DE" dirty="0"/>
                  <a:t> not </a:t>
                </a:r>
                <a:r>
                  <a:rPr lang="de-DE" dirty="0" err="1"/>
                  <a:t>have</a:t>
                </a:r>
                <a:r>
                  <a:rPr lang="de-DE" dirty="0"/>
                  <a:t> 100% </a:t>
                </a:r>
                <a:r>
                  <a:rPr lang="de-DE" dirty="0" err="1"/>
                  <a:t>accurancy</a:t>
                </a:r>
                <a:r>
                  <a:rPr lang="de-DE" dirty="0"/>
                  <a:t>, </a:t>
                </a:r>
                <a:r>
                  <a:rPr lang="de-DE" dirty="0" err="1"/>
                  <a:t>from</a:t>
                </a:r>
                <a:r>
                  <a:rPr lang="de-DE" dirty="0"/>
                  <a:t> </a:t>
                </a:r>
                <a:r>
                  <a:rPr lang="de-DE" dirty="0" err="1"/>
                  <a:t>surveys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:	</a:t>
                </a:r>
              </a:p>
              <a:p>
                <a:pPr lvl="1"/>
                <a:r>
                  <a:rPr lang="de-DE" dirty="0"/>
                  <a:t>P(B|A) = 0,98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= 0,03</a:t>
                </a:r>
              </a:p>
              <a:p>
                <a:r>
                  <a:rPr lang="de-DE" dirty="0"/>
                  <a:t> </a:t>
                </a:r>
              </a:p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your</a:t>
                </a:r>
                <a:r>
                  <a:rPr lang="de-DE" dirty="0"/>
                  <a:t>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result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positive. </a:t>
                </a:r>
                <a:r>
                  <a:rPr lang="de-DE" dirty="0" err="1"/>
                  <a:t>What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probability</a:t>
                </a:r>
                <a:r>
                  <a:rPr lang="de-DE" dirty="0"/>
                  <a:t>, </a:t>
                </a:r>
                <a:r>
                  <a:rPr lang="de-DE" dirty="0" err="1"/>
                  <a:t>that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really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?</a:t>
                </a:r>
                <a:endParaRPr lang="de-DE" sz="16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blipFill>
                <a:blip r:embed="rId2"/>
                <a:stretch>
                  <a:fillRect l="-619" t="-8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89984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Goats</a:t>
            </a:r>
            <a:r>
              <a:rPr lang="de-DE" sz="3200" dirty="0"/>
              <a:t> and Cars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86741" y="648485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 err="1"/>
              <a:t>Suppose</a:t>
            </a:r>
            <a:r>
              <a:rPr lang="de-DE" sz="2200" dirty="0"/>
              <a:t> in a game </a:t>
            </a:r>
            <a:r>
              <a:rPr lang="de-DE" sz="2200" dirty="0" err="1"/>
              <a:t>show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are</a:t>
            </a:r>
            <a:r>
              <a:rPr lang="de-DE" sz="2200" dirty="0"/>
              <a:t> </a:t>
            </a:r>
            <a:r>
              <a:rPr lang="de-DE" sz="2200" dirty="0" err="1"/>
              <a:t>sitting</a:t>
            </a:r>
            <a:r>
              <a:rPr lang="de-DE" sz="2200" dirty="0"/>
              <a:t> </a:t>
            </a:r>
            <a:r>
              <a:rPr lang="de-DE" sz="2200" dirty="0" err="1"/>
              <a:t>infront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3 </a:t>
            </a:r>
            <a:r>
              <a:rPr lang="de-DE" sz="2200" dirty="0" err="1"/>
              <a:t>doors</a:t>
            </a:r>
            <a:r>
              <a:rPr lang="de-DE" sz="2200" dirty="0"/>
              <a:t>.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know</a:t>
            </a:r>
            <a:r>
              <a:rPr lang="de-DE" sz="2200" dirty="0"/>
              <a:t> </a:t>
            </a:r>
            <a:r>
              <a:rPr lang="de-DE" sz="2200" dirty="0" err="1"/>
              <a:t>behind</a:t>
            </a:r>
            <a:r>
              <a:rPr lang="de-DE" sz="2200" dirty="0"/>
              <a:t> on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you`ll</a:t>
            </a:r>
            <a:r>
              <a:rPr lang="de-DE" sz="2200" dirty="0"/>
              <a:t> </a:t>
            </a:r>
            <a:r>
              <a:rPr lang="de-DE" sz="2200" dirty="0" err="1"/>
              <a:t>win</a:t>
            </a:r>
            <a:r>
              <a:rPr lang="de-DE" sz="2200" dirty="0"/>
              <a:t> a </a:t>
            </a:r>
            <a:r>
              <a:rPr lang="de-DE" sz="2200" dirty="0" err="1"/>
              <a:t>car</a:t>
            </a:r>
            <a:r>
              <a:rPr lang="de-DE" sz="2200" dirty="0"/>
              <a:t> and </a:t>
            </a:r>
            <a:r>
              <a:rPr lang="de-DE" sz="2200" dirty="0" err="1"/>
              <a:t>behind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two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get</a:t>
            </a:r>
            <a:r>
              <a:rPr lang="de-DE" sz="2200" dirty="0"/>
              <a:t> </a:t>
            </a:r>
            <a:r>
              <a:rPr lang="de-DE" sz="2200" dirty="0" err="1"/>
              <a:t>only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1</a:t>
            </a:r>
            <a:r>
              <a:rPr lang="de-DE" sz="2200" dirty="0"/>
              <a:t>: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choose</a:t>
            </a:r>
            <a:r>
              <a:rPr lang="de-DE" sz="2200"/>
              <a:t> a </a:t>
            </a:r>
            <a:r>
              <a:rPr lang="de-DE" sz="2200" dirty="0" err="1"/>
              <a:t>door</a:t>
            </a:r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After </a:t>
            </a:r>
            <a:r>
              <a:rPr lang="de-DE" sz="2200" dirty="0" err="1"/>
              <a:t>that</a:t>
            </a:r>
            <a:r>
              <a:rPr lang="de-DE" sz="2200" dirty="0"/>
              <a:t>,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showmaster</a:t>
            </a:r>
            <a:r>
              <a:rPr lang="de-DE" sz="2200" dirty="0"/>
              <a:t>, </a:t>
            </a:r>
            <a:r>
              <a:rPr lang="de-DE" sz="2200" dirty="0" err="1"/>
              <a:t>knowing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car</a:t>
            </a:r>
            <a:r>
              <a:rPr lang="de-DE" sz="2200" dirty="0"/>
              <a:t>, </a:t>
            </a:r>
            <a:r>
              <a:rPr lang="de-DE" sz="2200" dirty="0" err="1"/>
              <a:t>opens</a:t>
            </a:r>
            <a:r>
              <a:rPr lang="de-DE" sz="2200" dirty="0"/>
              <a:t> a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2</a:t>
            </a:r>
            <a:r>
              <a:rPr lang="de-DE" sz="2200" dirty="0"/>
              <a:t>: </a:t>
            </a:r>
            <a:r>
              <a:rPr lang="de-DE" sz="2200" dirty="0" err="1"/>
              <a:t>You`re</a:t>
            </a:r>
            <a:r>
              <a:rPr lang="de-DE" sz="2200" dirty="0"/>
              <a:t> </a:t>
            </a:r>
            <a:r>
              <a:rPr lang="de-DE" sz="2200" dirty="0" err="1"/>
              <a:t>asked</a:t>
            </a:r>
            <a:r>
              <a:rPr lang="de-DE" sz="2200" dirty="0"/>
              <a:t> </a:t>
            </a: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want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change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endParaRPr lang="de-DE" sz="2200" dirty="0"/>
          </a:p>
          <a:p>
            <a:endParaRPr lang="de-DE" sz="2200" dirty="0"/>
          </a:p>
          <a:p>
            <a:pPr algn="ctr"/>
            <a:r>
              <a:rPr lang="de-DE" sz="4000" b="1" dirty="0" err="1"/>
              <a:t>What</a:t>
            </a:r>
            <a:r>
              <a:rPr lang="de-DE" sz="4000" b="1" dirty="0"/>
              <a:t> </a:t>
            </a:r>
            <a:r>
              <a:rPr lang="de-DE" sz="4000" b="1" dirty="0" err="1"/>
              <a:t>is</a:t>
            </a:r>
            <a:r>
              <a:rPr lang="de-DE" sz="4000" b="1" dirty="0"/>
              <a:t> </a:t>
            </a:r>
            <a:r>
              <a:rPr lang="de-DE" sz="4000" b="1" dirty="0" err="1"/>
              <a:t>your</a:t>
            </a:r>
            <a:r>
              <a:rPr lang="de-DE" sz="4000" b="1" dirty="0"/>
              <a:t> </a:t>
            </a:r>
            <a:r>
              <a:rPr lang="de-DE" sz="4000" b="1" dirty="0" err="1"/>
              <a:t>decision</a:t>
            </a:r>
            <a:r>
              <a:rPr lang="de-DE" sz="4000" b="1" dirty="0"/>
              <a:t>?</a:t>
            </a:r>
          </a:p>
          <a:p>
            <a:pPr algn="ctr"/>
            <a:endParaRPr lang="de-DE" sz="4000" b="1" dirty="0"/>
          </a:p>
          <a:p>
            <a:pPr algn="ctr"/>
            <a:r>
              <a:rPr lang="de-DE" sz="2000" b="1" dirty="0" err="1"/>
              <a:t>If</a:t>
            </a:r>
            <a:r>
              <a:rPr lang="de-DE" sz="2000" b="1" dirty="0"/>
              <a:t> </a:t>
            </a:r>
            <a:r>
              <a:rPr lang="de-DE" sz="2000" b="1" dirty="0" err="1"/>
              <a:t>you</a:t>
            </a:r>
            <a:r>
              <a:rPr lang="de-DE" sz="2000" b="1" dirty="0"/>
              <a:t> </a:t>
            </a:r>
            <a:r>
              <a:rPr lang="de-DE" sz="2000" b="1" dirty="0" err="1"/>
              <a:t>don`t</a:t>
            </a:r>
            <a:r>
              <a:rPr lang="de-DE" sz="2000" b="1" dirty="0"/>
              <a:t> </a:t>
            </a:r>
            <a:r>
              <a:rPr lang="de-DE" sz="2000" b="1" dirty="0" err="1"/>
              <a:t>believe</a:t>
            </a:r>
            <a:r>
              <a:rPr lang="de-DE" sz="2000" b="1" dirty="0"/>
              <a:t> </a:t>
            </a:r>
            <a:r>
              <a:rPr lang="de-DE" sz="2000" b="1" dirty="0" err="1"/>
              <a:t>it</a:t>
            </a:r>
            <a:r>
              <a:rPr lang="de-DE" sz="2000" b="1" dirty="0"/>
              <a:t>, </a:t>
            </a:r>
            <a:r>
              <a:rPr lang="de-DE" sz="2000" b="1" dirty="0" err="1"/>
              <a:t>try</a:t>
            </a:r>
            <a:r>
              <a:rPr lang="de-DE" sz="2000" b="1" dirty="0"/>
              <a:t> </a:t>
            </a:r>
            <a:r>
              <a:rPr lang="de-DE" sz="2000" b="1" dirty="0" err="1"/>
              <a:t>to</a:t>
            </a:r>
            <a:r>
              <a:rPr lang="de-DE" sz="2000" b="1" dirty="0"/>
              <a:t> </a:t>
            </a:r>
            <a:r>
              <a:rPr lang="de-DE" sz="2000" b="1" dirty="0" err="1"/>
              <a:t>simulate</a:t>
            </a:r>
            <a:r>
              <a:rPr lang="de-DE" sz="2000" b="1" dirty="0"/>
              <a:t> </a:t>
            </a:r>
            <a:r>
              <a:rPr lang="de-DE" sz="2000" b="1" dirty="0" err="1"/>
              <a:t>this</a:t>
            </a:r>
            <a:r>
              <a:rPr lang="de-DE" sz="2000" b="1" dirty="0"/>
              <a:t> in Excel!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2ED990C-26AB-4E30-98DD-DE7324493A7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81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5" y="116632"/>
            <a:ext cx="998242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Room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	S 113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Street:			Friedrich-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Paffrath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-Straße 101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location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26389 Wilhelmshaven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Consultation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hour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arrangement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		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just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have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a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look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into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office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</a:rPr>
              <a:t>			</a:t>
            </a:r>
            <a:r>
              <a:rPr lang="de-DE" sz="2400" dirty="0" err="1">
                <a:solidFill>
                  <a:srgbClr val="000000"/>
                </a:solidFill>
              </a:rPr>
              <a:t>or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Webex</a:t>
            </a:r>
            <a:r>
              <a:rPr lang="de-DE" sz="2400" dirty="0">
                <a:solidFill>
                  <a:srgbClr val="000000"/>
                </a:solidFill>
              </a:rPr>
              <a:t>/Zoom …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F336A6C-3C3E-4BC7-A879-DC0C70EBF80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41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Literature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</a:t>
            </a:r>
            <a:r>
              <a:rPr lang="en-US" sz="2000" dirty="0">
                <a:solidFill>
                  <a:srgbClr val="000000"/>
                </a:solidFill>
              </a:rPr>
              <a:t>, Anderson, Sweeney, Williams, </a:t>
            </a:r>
            <a:r>
              <a:rPr lang="en-US" sz="2000" dirty="0" err="1">
                <a:solidFill>
                  <a:srgbClr val="000000"/>
                </a:solidFill>
              </a:rPr>
              <a:t>Camm</a:t>
            </a:r>
            <a:r>
              <a:rPr lang="en-US" sz="2000" dirty="0">
                <a:solidFill>
                  <a:srgbClr val="000000"/>
                </a:solidFill>
              </a:rPr>
              <a:t>, Cochran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Mathematical Statistics for Economics and Business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Mittelhammer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Economics, Global Edition</a:t>
            </a:r>
            <a:r>
              <a:rPr lang="en-US" sz="2000" dirty="0">
                <a:solidFill>
                  <a:srgbClr val="000000"/>
                </a:solidFill>
              </a:rPr>
              <a:t>, Newbold, Thorne, Carlson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A Guide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Modern </a:t>
            </a:r>
            <a:r>
              <a:rPr lang="de-DE" sz="2000" b="1" dirty="0" err="1">
                <a:solidFill>
                  <a:srgbClr val="000000"/>
                </a:solidFill>
              </a:rPr>
              <a:t>Econometrics</a:t>
            </a:r>
            <a:r>
              <a:rPr lang="de-DE" sz="2000" dirty="0">
                <a:solidFill>
                  <a:srgbClr val="000000"/>
                </a:solidFill>
              </a:rPr>
              <a:t>, Verbeek</a:t>
            </a:r>
          </a:p>
          <a:p>
            <a:endParaRPr lang="de-DE" sz="2000" dirty="0"/>
          </a:p>
          <a:p>
            <a:r>
              <a:rPr lang="de-DE" sz="2000" dirty="0" err="1"/>
              <a:t>Some</a:t>
            </a:r>
            <a:r>
              <a:rPr lang="de-DE" sz="2000" dirty="0"/>
              <a:t> open </a:t>
            </a:r>
            <a:r>
              <a:rPr lang="de-DE" sz="2000" dirty="0" err="1"/>
              <a:t>resources</a:t>
            </a:r>
            <a:endParaRPr lang="de-DE" sz="2000" dirty="0"/>
          </a:p>
          <a:p>
            <a:pPr lvl="1"/>
            <a:endParaRPr lang="de-DE" sz="2000" dirty="0">
              <a:hlinkClick r:id="rId2"/>
            </a:endParaRPr>
          </a:p>
          <a:p>
            <a:pPr lvl="1"/>
            <a:r>
              <a:rPr lang="de-DE" sz="2000" dirty="0" err="1">
                <a:hlinkClick r:id="rId2"/>
              </a:rPr>
              <a:t>OpenIntro</a:t>
            </a:r>
            <a:r>
              <a:rPr lang="de-DE" sz="2000" dirty="0">
                <a:hlinkClick r:id="rId2"/>
              </a:rPr>
              <a:t> </a:t>
            </a:r>
            <a:r>
              <a:rPr lang="de-DE" sz="2000" dirty="0" err="1">
                <a:hlinkClick r:id="rId2"/>
              </a:rPr>
              <a:t>Statistics</a:t>
            </a:r>
            <a:endParaRPr lang="de-DE" sz="2000" dirty="0"/>
          </a:p>
          <a:p>
            <a:pPr lvl="1"/>
            <a:endParaRPr lang="de-DE" sz="2000" dirty="0"/>
          </a:p>
          <a:p>
            <a:pPr lvl="1"/>
            <a:r>
              <a:rPr lang="en-US" sz="2000" dirty="0">
                <a:hlinkClick r:id="rId3"/>
              </a:rPr>
              <a:t>Statistical Thinking for the 21st Century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MIT OPENCOURSEWARE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-&gt; </a:t>
            </a:r>
            <a:r>
              <a:rPr lang="de-DE" sz="2000" dirty="0" err="1"/>
              <a:t>there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much</a:t>
            </a:r>
            <a:r>
              <a:rPr lang="de-DE" sz="2000" dirty="0"/>
              <a:t> </a:t>
            </a:r>
            <a:r>
              <a:rPr lang="de-DE" sz="2000" dirty="0" err="1"/>
              <a:t>more</a:t>
            </a:r>
            <a:r>
              <a:rPr lang="de-DE" sz="2000" dirty="0"/>
              <a:t>!!!</a:t>
            </a:r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99132AB-5769-4087-9600-171FC47D490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02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Introduction</a:t>
            </a:r>
            <a:r>
              <a:rPr lang="de-DE" sz="2400" dirty="0">
                <a:solidFill>
                  <a:srgbClr val="000000"/>
                </a:solidFill>
              </a:rPr>
              <a:t> and Revision</a:t>
            </a: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Means and Median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Dispersion: MAD, Variance, Standard Deviation, </a:t>
            </a:r>
            <a:r>
              <a:rPr lang="en-US" sz="2000" b="1" dirty="0" err="1">
                <a:solidFill>
                  <a:srgbClr val="000000"/>
                </a:solidFill>
              </a:rPr>
              <a:t>Coefficiant</a:t>
            </a:r>
            <a:r>
              <a:rPr lang="en-US" sz="2000" b="1" dirty="0">
                <a:solidFill>
                  <a:srgbClr val="000000"/>
                </a:solidFill>
              </a:rPr>
              <a:t> of Variation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Contingency table and independence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Bayes` Theorem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Random Variable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err="1">
                <a:solidFill>
                  <a:srgbClr val="000000"/>
                </a:solidFill>
              </a:rPr>
              <a:t>Probability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Distributions</a:t>
            </a:r>
            <a:r>
              <a:rPr lang="de-DE" sz="2000" b="1" dirty="0">
                <a:solidFill>
                  <a:srgbClr val="000000"/>
                </a:solidFill>
              </a:rPr>
              <a:t>, </a:t>
            </a:r>
            <a:r>
              <a:rPr lang="de-DE" sz="2000" b="1" dirty="0" err="1">
                <a:solidFill>
                  <a:srgbClr val="000000"/>
                </a:solidFill>
              </a:rPr>
              <a:t>density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r>
              <a:rPr lang="de-DE" sz="2000" b="1" dirty="0">
                <a:solidFill>
                  <a:srgbClr val="000000"/>
                </a:solidFill>
              </a:rPr>
              <a:t> and </a:t>
            </a:r>
            <a:r>
              <a:rPr lang="de-DE" sz="2000" b="1" dirty="0" err="1">
                <a:solidFill>
                  <a:srgbClr val="000000"/>
                </a:solidFill>
              </a:rPr>
              <a:t>cumulative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Central </a:t>
            </a:r>
            <a:r>
              <a:rPr lang="de-DE" sz="2000" b="1" dirty="0" err="1">
                <a:solidFill>
                  <a:srgbClr val="000000"/>
                </a:solidFill>
              </a:rPr>
              <a:t>limit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theorem</a:t>
            </a:r>
            <a:endParaRPr lang="de-DE" sz="20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560F83B-D41D-4F87-99DE-F1B701B0166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61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Example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15 male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175cm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25cm.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arithmetic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geometric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harmonic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mean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median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MAD, </a:t>
            </a:r>
            <a:r>
              <a:rPr lang="de-DE" sz="2200" dirty="0" err="1">
                <a:solidFill>
                  <a:srgbClr val="000000"/>
                </a:solidFill>
              </a:rPr>
              <a:t>variance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standard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,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coefficient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variation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11 </a:t>
            </a:r>
            <a:r>
              <a:rPr lang="de-DE" sz="2200" dirty="0" err="1">
                <a:solidFill>
                  <a:srgbClr val="000000"/>
                </a:solidFill>
              </a:rPr>
              <a:t>female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165cm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20cm.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contingency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table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lenght</a:t>
            </a:r>
            <a:endParaRPr lang="de-DE" sz="2200" dirty="0">
              <a:solidFill>
                <a:srgbClr val="000000"/>
              </a:solidFill>
            </a:endParaRPr>
          </a:p>
          <a:p>
            <a:r>
              <a:rPr lang="de-DE" sz="2200" dirty="0">
                <a:solidFill>
                  <a:srgbClr val="000000"/>
                </a:solidFill>
              </a:rPr>
              <a:t>      ((0-155),[155,170),[170,185),[185,200]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marignal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distributions</a:t>
            </a: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Are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statistically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independent</a:t>
            </a:r>
            <a:r>
              <a:rPr lang="de-DE" sz="2200" dirty="0">
                <a:solidFill>
                  <a:srgbClr val="000000"/>
                </a:solidFill>
              </a:rPr>
              <a:t>?</a:t>
            </a:r>
          </a:p>
          <a:p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794A878-CC7F-4917-8618-D0A9CE0B0C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4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88640"/>
            <a:ext cx="8856984" cy="426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5000" b="1" baseline="30000" dirty="0"/>
              <a:t>Random Variable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3" y="692696"/>
            <a:ext cx="9462165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b="1" dirty="0"/>
          </a:p>
          <a:p>
            <a:r>
              <a:rPr lang="de-DE" sz="2400" b="1" dirty="0"/>
              <a:t>Definition:</a:t>
            </a:r>
            <a:endParaRPr lang="de-DE" sz="2400" dirty="0"/>
          </a:p>
          <a:p>
            <a:r>
              <a:rPr lang="de-DE" sz="2400" dirty="0"/>
              <a:t>A </a:t>
            </a:r>
            <a:r>
              <a:rPr lang="de-DE" sz="2400" b="1" dirty="0"/>
              <a:t>Random Variable  X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mapping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</a:t>
            </a:r>
            <a:r>
              <a:rPr lang="el-GR" sz="2400" dirty="0"/>
              <a:t>Ω</a:t>
            </a:r>
            <a:r>
              <a:rPr lang="de-DE" sz="2400" dirty="0"/>
              <a:t> </a:t>
            </a:r>
            <a:r>
              <a:rPr lang="de-DE" sz="2400" dirty="0" err="1"/>
              <a:t>into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real </a:t>
            </a:r>
            <a:r>
              <a:rPr lang="de-DE" sz="2400" dirty="0" err="1"/>
              <a:t>numbers</a:t>
            </a:r>
            <a:r>
              <a:rPr lang="de-DE" sz="2400" dirty="0"/>
              <a:t> R.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means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elementary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A</a:t>
            </a:r>
            <a:r>
              <a:rPr lang="de-DE" sz="2400" baseline="-25000" dirty="0"/>
              <a:t>i</a:t>
            </a:r>
            <a:r>
              <a:rPr lang="de-DE" sz="2400" dirty="0"/>
              <a:t> </a:t>
            </a:r>
            <a:r>
              <a:rPr lang="de-DE" sz="2400" dirty="0" err="1"/>
              <a:t>maps</a:t>
            </a:r>
            <a:r>
              <a:rPr lang="de-DE" sz="2400" dirty="0"/>
              <a:t> </a:t>
            </a:r>
            <a:r>
              <a:rPr lang="de-DE" sz="2400" dirty="0" err="1"/>
              <a:t>onto</a:t>
            </a:r>
            <a:r>
              <a:rPr lang="de-DE" sz="2400" dirty="0"/>
              <a:t> a real </a:t>
            </a:r>
            <a:r>
              <a:rPr lang="de-DE" sz="2400" dirty="0" err="1"/>
              <a:t>number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= P(A</a:t>
            </a:r>
            <a:r>
              <a:rPr lang="de-DE" sz="2400" baseline="-25000" dirty="0"/>
              <a:t>i</a:t>
            </a:r>
            <a:r>
              <a:rPr lang="de-DE" sz="2400" dirty="0"/>
              <a:t>) = P(X=x</a:t>
            </a:r>
            <a:r>
              <a:rPr lang="de-DE" sz="2400" baseline="-25000" dirty="0"/>
              <a:t>i</a:t>
            </a:r>
            <a:r>
              <a:rPr lang="de-DE" sz="2400" dirty="0"/>
              <a:t>) = p(x</a:t>
            </a:r>
            <a:r>
              <a:rPr lang="de-DE" sz="2400" baseline="-25000" dirty="0"/>
              <a:t>i</a:t>
            </a:r>
            <a:r>
              <a:rPr lang="de-DE" sz="2400" dirty="0"/>
              <a:t>)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known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→	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ist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X </a:t>
            </a:r>
            <a:r>
              <a:rPr lang="de-DE" sz="2400" dirty="0" err="1"/>
              <a:t>equals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outcome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.</a:t>
            </a:r>
          </a:p>
          <a:p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16694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Random Variable – </a:t>
            </a:r>
            <a:r>
              <a:rPr lang="de-DE" sz="3200" dirty="0" err="1"/>
              <a:t>Explainations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possible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</a:t>
            </a:r>
            <a:r>
              <a:rPr lang="de-DE" sz="2400" dirty="0" err="1"/>
              <a:t>experiment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via a </a:t>
            </a:r>
            <a:r>
              <a:rPr lang="de-DE" sz="2400" dirty="0" err="1"/>
              <a:t>random</a:t>
            </a:r>
            <a:r>
              <a:rPr lang="de-DE" sz="2400" dirty="0"/>
              <a:t>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Random variables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capital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.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: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X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element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{1,2,3,4,5,6}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lowercase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 X </a:t>
            </a:r>
            <a:r>
              <a:rPr lang="de-DE" sz="2400" dirty="0" err="1"/>
              <a:t>realizes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x =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Probality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/>
              <a:t> P(x &lt; 5) = ?? </a:t>
            </a:r>
          </a:p>
        </p:txBody>
      </p:sp>
    </p:spTree>
    <p:extLst>
      <p:ext uri="{BB962C8B-B14F-4D97-AF65-F5344CB8AC3E}">
        <p14:creationId xmlns:p14="http://schemas.microsoft.com/office/powerpoint/2010/main" val="3471386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Discrete</a:t>
            </a:r>
            <a:r>
              <a:rPr lang="de-DE" sz="3200" dirty="0"/>
              <a:t> and </a:t>
            </a:r>
            <a:r>
              <a:rPr lang="de-DE" sz="3200" dirty="0" err="1"/>
              <a:t>continous</a:t>
            </a:r>
            <a:r>
              <a:rPr lang="de-DE" sz="3200" dirty="0"/>
              <a:t> </a:t>
            </a:r>
            <a:r>
              <a:rPr lang="de-DE" sz="3200" dirty="0" err="1"/>
              <a:t>random</a:t>
            </a:r>
            <a:r>
              <a:rPr lang="de-DE" sz="3200" dirty="0"/>
              <a:t> variables (RV)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654393"/>
            <a:ext cx="8856984" cy="37374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 err="1"/>
              <a:t>Discrete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RV,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a finite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countably</a:t>
            </a:r>
            <a:r>
              <a:rPr lang="de-DE" sz="2400" dirty="0"/>
              <a:t> infinite </a:t>
            </a:r>
            <a:r>
              <a:rPr lang="de-DE" sz="2400" dirty="0" err="1"/>
              <a:t>realizations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b="1" dirty="0" err="1"/>
              <a:t>Continous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realize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an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possible real </a:t>
            </a:r>
            <a:r>
              <a:rPr lang="de-DE" sz="2400" dirty="0" err="1"/>
              <a:t>number</a:t>
            </a:r>
            <a:r>
              <a:rPr lang="de-DE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865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1160</Words>
  <Application>Microsoft Office PowerPoint</Application>
  <PresentationFormat>Breitbild</PresentationFormat>
  <Paragraphs>349</Paragraphs>
  <Slides>21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Droid Sans Fallback</vt:lpstr>
      <vt:lpstr>Sparkasse Rg</vt:lpstr>
      <vt:lpstr>Times New Roman</vt:lpstr>
      <vt:lpstr>Office</vt:lpstr>
      <vt:lpstr>Formel</vt:lpstr>
      <vt:lpstr>PowerPoint-Präsentation</vt:lpstr>
      <vt:lpstr>(Advanced) Statistics 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Köster, Bernhard Johannes</cp:lastModifiedBy>
  <cp:revision>85</cp:revision>
  <dcterms:created xsi:type="dcterms:W3CDTF">2020-09-20T22:46:24Z</dcterms:created>
  <dcterms:modified xsi:type="dcterms:W3CDTF">2025-03-05T11:18:54Z</dcterms:modified>
</cp:coreProperties>
</file>