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1372" r:id="rId2"/>
    <p:sldId id="257" r:id="rId3"/>
    <p:sldId id="258" r:id="rId4"/>
    <p:sldId id="265" r:id="rId5"/>
    <p:sldId id="266" r:id="rId6"/>
    <p:sldId id="267" r:id="rId7"/>
    <p:sldId id="268" r:id="rId8"/>
    <p:sldId id="382" r:id="rId9"/>
    <p:sldId id="383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28" autoAdjust="0"/>
    <p:restoredTop sz="94660"/>
  </p:normalViewPr>
  <p:slideViewPr>
    <p:cSldViewPr snapToGrid="0">
      <p:cViewPr varScale="1">
        <p:scale>
          <a:sx n="60" d="100"/>
          <a:sy n="60" d="100"/>
        </p:scale>
        <p:origin x="24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10186-DADD-45B0-A561-A57E33672233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3F48A-AE43-4B1C-AD25-2AD3E4B7433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0256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5pPr>
            <a:lvl6pPr marL="2663665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6pPr>
            <a:lvl7pPr marL="3147967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7pPr>
            <a:lvl8pPr marL="3632271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8pPr>
            <a:lvl9pPr marL="4116573" indent="-242152" defTabSz="47589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66812" algn="l"/>
                <a:tab pos="1531944" algn="l"/>
                <a:tab pos="2302120" algn="l"/>
                <a:tab pos="3067250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654DD85-E7C0-41FF-966F-0F038781302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06375" y="819150"/>
            <a:ext cx="7289800" cy="41021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416" y="5194108"/>
            <a:ext cx="5048661" cy="4919627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6873" tIns="48435" rIns="96873" bIns="48435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0730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574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577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7863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97200" y="2401889"/>
            <a:ext cx="8595784" cy="90963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46420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972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5467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5134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9955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821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8441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34C2F-5BEB-4907-856B-1C3F84EA353E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413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34C2F-5BEB-4907-856B-1C3F84EA353E}" type="datetimeFigureOut">
              <a:rPr lang="de-DE" smtClean="0"/>
              <a:t>05.03.2024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AA3D3-442C-4F0A-AAB5-536880712D1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54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www.bernhardkoester.de/vorlesungen/inhalt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bernhardkoester.de/" TargetMode="External"/><Relationship Id="rId2" Type="http://schemas.openxmlformats.org/officeDocument/2006/relationships/hyperlink" Target="https://www.youtube.com/channel/UCgOVtwfn25rP79CzB8nFZKA/videos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sthinking21.github.io/statsthinking21-core-site/" TargetMode="External"/><Relationship Id="rId2" Type="http://schemas.openxmlformats.org/officeDocument/2006/relationships/hyperlink" Target="https://www.openintro.org/book/os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ocw.mit.edu/courses/find-by-topic/#cat=mathematics&amp;subcat=probabilityandstatistics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2775472" y="159476"/>
            <a:ext cx="6277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endParaRPr lang="de-DE" sz="2800" b="1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201" y="1171482"/>
            <a:ext cx="1330796" cy="998097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117080" y="765139"/>
            <a:ext cx="18313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Wilhelmshaven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1735536" y="5762816"/>
            <a:ext cx="449379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1400" b="1" dirty="0"/>
              <a:t>Prof. Dr. Bernhard Köster</a:t>
            </a:r>
          </a:p>
          <a:p>
            <a:pPr algn="ctr"/>
            <a:r>
              <a:rPr lang="de-DE" sz="1400" b="1" dirty="0"/>
              <a:t>Jade-Hochschule Wilhelmshaven</a:t>
            </a:r>
          </a:p>
          <a:p>
            <a:pPr algn="ctr"/>
            <a:r>
              <a:rPr lang="de-DE" sz="1400" b="1" dirty="0">
                <a:hlinkClick r:id="rId4"/>
              </a:rPr>
              <a:t>http://www.bernhardkoester.de/vorlesungen/inhalt.html</a:t>
            </a:r>
            <a:endParaRPr lang="de-DE" sz="14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256948" y="1874728"/>
            <a:ext cx="531414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800" b="1" u="sng" dirty="0"/>
              <a:t>This </a:t>
            </a:r>
            <a:r>
              <a:rPr lang="de-DE" sz="2800" b="1" u="sng" dirty="0" err="1"/>
              <a:t>lecture</a:t>
            </a:r>
            <a:r>
              <a:rPr lang="de-DE" sz="2800" b="1" u="sng" dirty="0"/>
              <a:t> will </a:t>
            </a:r>
            <a:r>
              <a:rPr lang="de-DE" sz="2800" b="1" u="sng" dirty="0" err="1"/>
              <a:t>be</a:t>
            </a:r>
            <a:r>
              <a:rPr lang="de-DE" sz="2800" b="1" u="sng" dirty="0"/>
              <a:t> </a:t>
            </a:r>
            <a:r>
              <a:rPr lang="de-DE" sz="2800" b="1" u="sng" dirty="0" err="1"/>
              <a:t>recorded</a:t>
            </a:r>
            <a:r>
              <a:rPr lang="de-DE" sz="2800" b="1" u="sng" dirty="0"/>
              <a:t> and </a:t>
            </a:r>
          </a:p>
          <a:p>
            <a:pPr algn="ctr"/>
            <a:r>
              <a:rPr lang="de-DE" sz="2800" b="1" u="sng" dirty="0" err="1"/>
              <a:t>Subsequently</a:t>
            </a:r>
            <a:r>
              <a:rPr lang="de-DE" sz="2800" b="1" u="sng" dirty="0"/>
              <a:t> </a:t>
            </a:r>
            <a:r>
              <a:rPr lang="de-DE" sz="2800" b="1" u="sng" dirty="0" err="1"/>
              <a:t>uploaded</a:t>
            </a:r>
            <a:r>
              <a:rPr lang="de-DE" sz="2800" b="1" u="sng" dirty="0"/>
              <a:t> in </a:t>
            </a:r>
            <a:r>
              <a:rPr lang="de-DE" sz="2800" b="1" u="sng" dirty="0" err="1"/>
              <a:t>the</a:t>
            </a:r>
            <a:r>
              <a:rPr lang="de-DE" sz="2800" b="1" u="sng" dirty="0"/>
              <a:t> </a:t>
            </a:r>
          </a:p>
          <a:p>
            <a:pPr algn="ctr"/>
            <a:r>
              <a:rPr lang="de-DE" sz="2800" b="1" u="sng" dirty="0" err="1"/>
              <a:t>world</a:t>
            </a:r>
            <a:r>
              <a:rPr lang="de-DE" sz="2800" b="1" u="sng" dirty="0"/>
              <a:t>-</a:t>
            </a:r>
            <a:r>
              <a:rPr lang="de-DE" sz="2800" b="1" u="sng" dirty="0" err="1"/>
              <a:t>wide</a:t>
            </a:r>
            <a:r>
              <a:rPr lang="de-DE" sz="2800" b="1" u="sng" dirty="0"/>
              <a:t>-web</a:t>
            </a:r>
          </a:p>
          <a:p>
            <a:pPr algn="ctr"/>
            <a:endParaRPr lang="de-DE" sz="2800" b="1" u="sng" dirty="0"/>
          </a:p>
        </p:txBody>
      </p:sp>
    </p:spTree>
    <p:extLst>
      <p:ext uri="{BB962C8B-B14F-4D97-AF65-F5344CB8AC3E}">
        <p14:creationId xmlns:p14="http://schemas.microsoft.com/office/powerpoint/2010/main" val="30645763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971B7-33EB-4BC2-8BB2-56149CB51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9554" y="2265082"/>
            <a:ext cx="9149918" cy="1309430"/>
          </a:xfrm>
        </p:spPr>
        <p:txBody>
          <a:bodyPr>
            <a:noAutofit/>
          </a:bodyPr>
          <a:lstStyle/>
          <a:p>
            <a: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DE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Advanced</a:t>
            </a:r>
            <a:r>
              <a:rPr lang="de-DE" sz="500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de-DE" sz="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00375F8-BC01-4333-A1BB-F4E22450B1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2147" y="4747574"/>
            <a:ext cx="9077325" cy="438788"/>
          </a:xfrm>
        </p:spPr>
        <p:txBody>
          <a:bodyPr>
            <a:noAutofit/>
          </a:bodyPr>
          <a:lstStyle/>
          <a:p>
            <a:r>
              <a:rPr lang="de-DE">
                <a:latin typeface="Times New Roman" panose="02020603050405020304" pitchFamily="18" charset="0"/>
                <a:cs typeface="Times New Roman" panose="02020603050405020304" pitchFamily="18" charset="0"/>
              </a:rPr>
              <a:t>Summer term 2024</a:t>
            </a:r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Untertitel 2">
            <a:extLst>
              <a:ext uri="{FF2B5EF4-FFF2-40B4-BE49-F238E27FC236}">
                <a16:creationId xmlns:a16="http://schemas.microsoft.com/office/drawing/2014/main" id="{9785B7A5-5F1F-4A59-8352-502B0D44D345}"/>
              </a:ext>
            </a:extLst>
          </p:cNvPr>
          <p:cNvSpPr txBox="1">
            <a:spLocks/>
          </p:cNvSpPr>
          <p:nvPr/>
        </p:nvSpPr>
        <p:spPr>
          <a:xfrm>
            <a:off x="1591411" y="5470200"/>
            <a:ext cx="9078798" cy="4512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Dr. Bernhard Köster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BEBF484-332A-4E5A-ADB1-A980912EFC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362" y="253071"/>
            <a:ext cx="2581275" cy="177165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D60AE7CF-1F07-4864-9EFB-5CD265C5646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1565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" y="0"/>
            <a:ext cx="12191999" cy="646864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Start </a:t>
            </a:r>
            <a:r>
              <a:rPr lang="de-DE" sz="2400" err="1">
                <a:solidFill>
                  <a:srgbClr val="000000"/>
                </a:solidFill>
                <a:ea typeface="Droid Sans Fallback"/>
              </a:rPr>
              <a:t>is</a:t>
            </a:r>
            <a:r>
              <a:rPr lang="de-DE" sz="2400">
                <a:solidFill>
                  <a:srgbClr val="000000"/>
                </a:solidFill>
                <a:ea typeface="Droid Sans Fallback"/>
              </a:rPr>
              <a:t> Wednesday, 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6</a:t>
            </a:r>
            <a:r>
              <a:rPr lang="de-DE" sz="2400">
                <a:solidFill>
                  <a:srgbClr val="000000"/>
                </a:solidFill>
                <a:ea typeface="Droid Sans Fallback"/>
              </a:rPr>
              <a:t> March  2024</a:t>
            </a: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Classroom lectures will be streamed, if technically possible, via a zoom-meeting (see moodle)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Lectures will be recored and uploaded on youtube (see my youtube channel und my hompage)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Exam type: Term paper</a:t>
            </a:r>
          </a:p>
          <a:p>
            <a:pPr>
              <a:lnSpc>
                <a:spcPct val="100000"/>
              </a:lnSpc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>
                <a:solidFill>
                  <a:srgbClr val="000000"/>
                </a:solidFill>
                <a:ea typeface="Droid Sans Fallback"/>
                <a:hlinkClick r:id="rId2"/>
              </a:rPr>
              <a:t>Youtube-channel Bernhard Köster</a:t>
            </a: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>
                <a:solidFill>
                  <a:srgbClr val="000000"/>
                </a:solidFill>
                <a:ea typeface="Droid Sans Fallback"/>
                <a:hlinkClick r:id="rId3"/>
              </a:rPr>
              <a:t>Homepage Bernhard Köster</a:t>
            </a: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Material will be mainly distributed via my homepage, organisational aspects via moodle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Please bring a laptop or Tablet in calss</a:t>
            </a:r>
          </a:p>
          <a:p>
            <a:pPr marL="342900" indent="-3429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de-DE" sz="2400">
              <a:solidFill>
                <a:srgbClr val="000000"/>
              </a:solidFill>
              <a:ea typeface="Droid Sans Fallback"/>
            </a:endParaRPr>
          </a:p>
          <a:p>
            <a:pPr algn="ctr">
              <a:lnSpc>
                <a:spcPct val="100000"/>
              </a:lnSpc>
            </a:pPr>
            <a:r>
              <a:rPr lang="de-DE" sz="2400">
                <a:solidFill>
                  <a:srgbClr val="000000"/>
                </a:solidFill>
                <a:ea typeface="Droid Sans Fallback"/>
              </a:rPr>
              <a:t>Kind regards		Bernhard Köster </a:t>
            </a:r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</a:endParaRP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66FED8B2-97AF-49A4-B39C-7CE2436A4C1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694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631505" y="116632"/>
            <a:ext cx="9982426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>
                <a:solidFill>
                  <a:srgbClr val="000000"/>
                </a:solidFill>
              </a:rPr>
              <a:t>Prof. Dr. Bernhard Köster</a:t>
            </a:r>
          </a:p>
          <a:p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Room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:			S 113</a:t>
            </a: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Street:			Friedrich-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Paffrath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-Straße 101</a:t>
            </a:r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location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:		26389 Wilhelmshaven</a:t>
            </a: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Tel.			+49 4421 985-2766</a:t>
            </a:r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Email:			bernhard.koester@jade-hs.de</a:t>
            </a:r>
            <a:endParaRPr lang="de-DE" sz="2400" dirty="0"/>
          </a:p>
          <a:p>
            <a:pPr>
              <a:lnSpc>
                <a:spcPct val="100000"/>
              </a:lnSpc>
            </a:pPr>
            <a:endParaRPr lang="de-DE" sz="2400" dirty="0">
              <a:solidFill>
                <a:srgbClr val="000000"/>
              </a:solidFill>
              <a:ea typeface="Droid Sans Fallback"/>
            </a:endParaRPr>
          </a:p>
          <a:p>
            <a:pPr>
              <a:lnSpc>
                <a:spcPct val="100000"/>
              </a:lnSpc>
            </a:pP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Consultation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hour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:	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by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arrangement</a:t>
            </a:r>
            <a:endParaRPr lang="de-DE" sz="2400" dirty="0"/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  <a:ea typeface="Droid Sans Fallback"/>
              </a:rPr>
              <a:t>			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or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just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have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a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look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into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my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 </a:t>
            </a:r>
            <a:r>
              <a:rPr lang="de-DE" sz="2400" dirty="0" err="1">
                <a:solidFill>
                  <a:srgbClr val="000000"/>
                </a:solidFill>
                <a:ea typeface="Droid Sans Fallback"/>
              </a:rPr>
              <a:t>office</a:t>
            </a:r>
            <a:r>
              <a:rPr lang="de-DE" sz="2400" dirty="0">
                <a:solidFill>
                  <a:srgbClr val="000000"/>
                </a:solidFill>
                <a:ea typeface="Droid Sans Fallback"/>
              </a:rPr>
              <a:t>!</a:t>
            </a:r>
          </a:p>
          <a:p>
            <a:pPr>
              <a:lnSpc>
                <a:spcPct val="100000"/>
              </a:lnSpc>
            </a:pPr>
            <a:r>
              <a:rPr lang="de-DE" sz="2400" dirty="0">
                <a:solidFill>
                  <a:srgbClr val="000000"/>
                </a:solidFill>
              </a:rPr>
              <a:t>			</a:t>
            </a:r>
            <a:r>
              <a:rPr lang="de-DE" sz="2400" dirty="0" err="1">
                <a:solidFill>
                  <a:srgbClr val="000000"/>
                </a:solidFill>
              </a:rPr>
              <a:t>or</a:t>
            </a:r>
            <a:r>
              <a:rPr lang="de-DE" sz="2400" dirty="0">
                <a:solidFill>
                  <a:srgbClr val="000000"/>
                </a:solidFill>
              </a:rPr>
              <a:t> </a:t>
            </a:r>
            <a:r>
              <a:rPr lang="de-DE" sz="2400" dirty="0" err="1">
                <a:solidFill>
                  <a:srgbClr val="000000"/>
                </a:solidFill>
              </a:rPr>
              <a:t>Webex</a:t>
            </a:r>
            <a:r>
              <a:rPr lang="de-DE" sz="2400" dirty="0">
                <a:solidFill>
                  <a:srgbClr val="000000"/>
                </a:solidFill>
              </a:rPr>
              <a:t>/Zoom …</a:t>
            </a:r>
            <a:endParaRPr lang="de-DE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endParaRPr lang="de-DE" sz="24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0F336A6C-3C3E-4BC7-A879-DC0C70EBF801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74119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224175" y="116632"/>
            <a:ext cx="11389756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 err="1">
                <a:solidFill>
                  <a:srgbClr val="000000"/>
                </a:solidFill>
              </a:rPr>
              <a:t>Literature</a:t>
            </a:r>
            <a:endParaRPr lang="de-DE" sz="2400" dirty="0">
              <a:solidFill>
                <a:srgbClr val="000000"/>
              </a:solidFill>
            </a:endParaRPr>
          </a:p>
          <a:p>
            <a:pPr algn="ctr"/>
            <a:endParaRPr lang="de-DE" sz="24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Statistics for Business and Economics</a:t>
            </a:r>
            <a:r>
              <a:rPr lang="en-US" sz="2000" dirty="0">
                <a:solidFill>
                  <a:srgbClr val="000000"/>
                </a:solidFill>
              </a:rPr>
              <a:t>, Anderson, Sweeney, Williams, </a:t>
            </a:r>
            <a:r>
              <a:rPr lang="en-US" sz="2000" dirty="0" err="1">
                <a:solidFill>
                  <a:srgbClr val="000000"/>
                </a:solidFill>
              </a:rPr>
              <a:t>Camm</a:t>
            </a:r>
            <a:r>
              <a:rPr lang="en-US" sz="2000" dirty="0">
                <a:solidFill>
                  <a:srgbClr val="000000"/>
                </a:solidFill>
              </a:rPr>
              <a:t>, Cochran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Mathematical Statistics for Economics and Business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err="1">
                <a:solidFill>
                  <a:srgbClr val="000000"/>
                </a:solidFill>
              </a:rPr>
              <a:t>Mittelhammer</a:t>
            </a: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Statistics for Business and Economics, Global Edition</a:t>
            </a:r>
            <a:r>
              <a:rPr lang="en-US" sz="2000" dirty="0">
                <a:solidFill>
                  <a:srgbClr val="000000"/>
                </a:solidFill>
              </a:rPr>
              <a:t>, Newbold, Thorne, Carlson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>
                <a:solidFill>
                  <a:srgbClr val="000000"/>
                </a:solidFill>
              </a:rPr>
              <a:t>A Guide </a:t>
            </a:r>
            <a:r>
              <a:rPr lang="de-DE" sz="2000" b="1" dirty="0" err="1">
                <a:solidFill>
                  <a:srgbClr val="000000"/>
                </a:solidFill>
              </a:rPr>
              <a:t>to</a:t>
            </a:r>
            <a:r>
              <a:rPr lang="de-DE" sz="2000" b="1" dirty="0">
                <a:solidFill>
                  <a:srgbClr val="000000"/>
                </a:solidFill>
              </a:rPr>
              <a:t> Modern </a:t>
            </a:r>
            <a:r>
              <a:rPr lang="de-DE" sz="2000" b="1" dirty="0" err="1">
                <a:solidFill>
                  <a:srgbClr val="000000"/>
                </a:solidFill>
              </a:rPr>
              <a:t>Econometrics</a:t>
            </a:r>
            <a:r>
              <a:rPr lang="de-DE" sz="2000" dirty="0">
                <a:solidFill>
                  <a:srgbClr val="000000"/>
                </a:solidFill>
              </a:rPr>
              <a:t>, Verbeek</a:t>
            </a:r>
          </a:p>
          <a:p>
            <a:endParaRPr lang="de-DE" sz="2000" dirty="0"/>
          </a:p>
          <a:p>
            <a:r>
              <a:rPr lang="de-DE" sz="2000" dirty="0" err="1"/>
              <a:t>Some</a:t>
            </a:r>
            <a:r>
              <a:rPr lang="de-DE" sz="2000" dirty="0"/>
              <a:t> open </a:t>
            </a:r>
            <a:r>
              <a:rPr lang="de-DE" sz="2000" dirty="0" err="1"/>
              <a:t>resources</a:t>
            </a:r>
            <a:endParaRPr lang="de-DE" sz="2000" dirty="0"/>
          </a:p>
          <a:p>
            <a:pPr lvl="1"/>
            <a:endParaRPr lang="de-DE" sz="2000" dirty="0">
              <a:hlinkClick r:id="rId2"/>
            </a:endParaRPr>
          </a:p>
          <a:p>
            <a:pPr lvl="1"/>
            <a:r>
              <a:rPr lang="de-DE" sz="2000" dirty="0" err="1">
                <a:hlinkClick r:id="rId2"/>
              </a:rPr>
              <a:t>OpenIntro</a:t>
            </a:r>
            <a:r>
              <a:rPr lang="de-DE" sz="2000" dirty="0">
                <a:hlinkClick r:id="rId2"/>
              </a:rPr>
              <a:t> </a:t>
            </a:r>
            <a:r>
              <a:rPr lang="de-DE" sz="2000" dirty="0" err="1">
                <a:hlinkClick r:id="rId2"/>
              </a:rPr>
              <a:t>Statistics</a:t>
            </a:r>
            <a:endParaRPr lang="de-DE" sz="2000" dirty="0"/>
          </a:p>
          <a:p>
            <a:pPr lvl="1"/>
            <a:endParaRPr lang="de-DE" sz="2000" dirty="0"/>
          </a:p>
          <a:p>
            <a:pPr lvl="1"/>
            <a:r>
              <a:rPr lang="en-US" sz="2000" dirty="0">
                <a:hlinkClick r:id="rId3"/>
              </a:rPr>
              <a:t>Statistical Thinking for the 21st Century</a:t>
            </a:r>
            <a:endParaRPr lang="en-US" sz="2000" dirty="0"/>
          </a:p>
          <a:p>
            <a:pPr lvl="1"/>
            <a:endParaRPr lang="en-US" sz="2000" dirty="0"/>
          </a:p>
          <a:p>
            <a:pPr lvl="1"/>
            <a:r>
              <a:rPr lang="en-US" sz="2000" dirty="0">
                <a:hlinkClick r:id="rId4"/>
              </a:rPr>
              <a:t>MIT OPENCOURSEWARE</a:t>
            </a:r>
            <a:endParaRPr lang="de-DE" sz="2000" dirty="0"/>
          </a:p>
          <a:p>
            <a:endParaRPr lang="de-DE" sz="2000" dirty="0"/>
          </a:p>
          <a:p>
            <a:r>
              <a:rPr lang="de-DE" sz="2000" dirty="0"/>
              <a:t>-&gt; </a:t>
            </a:r>
            <a:r>
              <a:rPr lang="de-DE" sz="2000" dirty="0" err="1"/>
              <a:t>there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much</a:t>
            </a:r>
            <a:r>
              <a:rPr lang="de-DE" sz="2000" dirty="0"/>
              <a:t> </a:t>
            </a:r>
            <a:r>
              <a:rPr lang="de-DE" sz="2000" dirty="0" err="1"/>
              <a:t>more</a:t>
            </a:r>
            <a:r>
              <a:rPr lang="de-DE" sz="2000" dirty="0"/>
              <a:t>!!!</a:t>
            </a:r>
          </a:p>
          <a:p>
            <a:endParaRPr lang="de-DE" sz="24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399132AB-5769-4087-9600-171FC47D490B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1029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224175" y="116632"/>
            <a:ext cx="11389756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 err="1">
                <a:solidFill>
                  <a:srgbClr val="000000"/>
                </a:solidFill>
              </a:rPr>
              <a:t>Introduction</a:t>
            </a:r>
            <a:r>
              <a:rPr lang="de-DE" sz="2400" dirty="0">
                <a:solidFill>
                  <a:srgbClr val="000000"/>
                </a:solidFill>
              </a:rPr>
              <a:t> and Revision</a:t>
            </a:r>
          </a:p>
          <a:p>
            <a:pPr algn="ctr"/>
            <a:endParaRPr lang="de-DE" sz="24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Means and Median</a:t>
            </a: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Dispersion: MAD, Variance, Standard Deviation, </a:t>
            </a:r>
            <a:r>
              <a:rPr lang="en-US" sz="2000" b="1" dirty="0" err="1">
                <a:solidFill>
                  <a:srgbClr val="000000"/>
                </a:solidFill>
              </a:rPr>
              <a:t>Coefficiant</a:t>
            </a:r>
            <a:r>
              <a:rPr lang="en-US" sz="2000" b="1" dirty="0">
                <a:solidFill>
                  <a:srgbClr val="000000"/>
                </a:solidFill>
              </a:rPr>
              <a:t> of Variation</a:t>
            </a: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Contingency table and independence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Bayes` Theorem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</a:rPr>
              <a:t>Random Variable</a:t>
            </a: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 err="1">
                <a:solidFill>
                  <a:srgbClr val="000000"/>
                </a:solidFill>
              </a:rPr>
              <a:t>Probability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Distributions</a:t>
            </a:r>
            <a:r>
              <a:rPr lang="de-DE" sz="2000" b="1" dirty="0">
                <a:solidFill>
                  <a:srgbClr val="000000"/>
                </a:solidFill>
              </a:rPr>
              <a:t>, </a:t>
            </a:r>
            <a:r>
              <a:rPr lang="de-DE" sz="2000" b="1" dirty="0" err="1">
                <a:solidFill>
                  <a:srgbClr val="000000"/>
                </a:solidFill>
              </a:rPr>
              <a:t>density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function</a:t>
            </a:r>
            <a:r>
              <a:rPr lang="de-DE" sz="2000" b="1" dirty="0">
                <a:solidFill>
                  <a:srgbClr val="000000"/>
                </a:solidFill>
              </a:rPr>
              <a:t> and </a:t>
            </a:r>
            <a:r>
              <a:rPr lang="de-DE" sz="2000" b="1" dirty="0" err="1">
                <a:solidFill>
                  <a:srgbClr val="000000"/>
                </a:solidFill>
              </a:rPr>
              <a:t>cumulative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distribution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function</a:t>
            </a:r>
            <a:endParaRPr lang="de-DE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000" b="1" dirty="0">
                <a:solidFill>
                  <a:srgbClr val="000000"/>
                </a:solidFill>
              </a:rPr>
              <a:t>Central </a:t>
            </a:r>
            <a:r>
              <a:rPr lang="de-DE" sz="2000" b="1" dirty="0" err="1">
                <a:solidFill>
                  <a:srgbClr val="000000"/>
                </a:solidFill>
              </a:rPr>
              <a:t>limit</a:t>
            </a:r>
            <a:r>
              <a:rPr lang="de-DE" sz="2000" b="1" dirty="0">
                <a:solidFill>
                  <a:srgbClr val="000000"/>
                </a:solidFill>
              </a:rPr>
              <a:t> </a:t>
            </a:r>
            <a:r>
              <a:rPr lang="de-DE" sz="2000" b="1" dirty="0" err="1">
                <a:solidFill>
                  <a:srgbClr val="000000"/>
                </a:solidFill>
              </a:rPr>
              <a:t>theorem</a:t>
            </a:r>
            <a:endParaRPr lang="de-DE" sz="2000" dirty="0">
              <a:solidFill>
                <a:srgbClr val="000000"/>
              </a:solidFill>
            </a:endParaRPr>
          </a:p>
          <a:p>
            <a:endParaRPr lang="de-DE" sz="20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D560F83B-D41D-4F87-99DE-F1B701B01668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1614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224175" y="116632"/>
            <a:ext cx="11389756" cy="65527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2400" dirty="0" err="1">
                <a:solidFill>
                  <a:srgbClr val="000000"/>
                </a:solidFill>
              </a:rPr>
              <a:t>Example</a:t>
            </a:r>
            <a:endParaRPr lang="de-DE" sz="2400" dirty="0">
              <a:solidFill>
                <a:srgbClr val="000000"/>
              </a:solidFill>
            </a:endParaRPr>
          </a:p>
          <a:p>
            <a:pPr algn="ctr"/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>
                <a:solidFill>
                  <a:srgbClr val="000000"/>
                </a:solidFill>
              </a:rPr>
              <a:t>Generate in Excel a sample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length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15 male </a:t>
            </a:r>
            <a:r>
              <a:rPr lang="de-DE" sz="2200" dirty="0" err="1">
                <a:solidFill>
                  <a:srgbClr val="000000"/>
                </a:solidFill>
              </a:rPr>
              <a:t>students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around</a:t>
            </a:r>
            <a:r>
              <a:rPr lang="de-DE" sz="2200" dirty="0">
                <a:solidFill>
                  <a:srgbClr val="000000"/>
                </a:solidFill>
              </a:rPr>
              <a:t> 175cm and a maximum </a:t>
            </a:r>
            <a:r>
              <a:rPr lang="de-DE" sz="2200" dirty="0" err="1">
                <a:solidFill>
                  <a:srgbClr val="000000"/>
                </a:solidFill>
              </a:rPr>
              <a:t>deviation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25cm.</a:t>
            </a: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 err="1">
                <a:solidFill>
                  <a:srgbClr val="000000"/>
                </a:solidFill>
              </a:rPr>
              <a:t>Calculate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arithmetic</a:t>
            </a:r>
            <a:r>
              <a:rPr lang="de-DE" sz="2200" dirty="0">
                <a:solidFill>
                  <a:srgbClr val="000000"/>
                </a:solidFill>
              </a:rPr>
              <a:t>, </a:t>
            </a:r>
            <a:r>
              <a:rPr lang="de-DE" sz="2200" dirty="0" err="1">
                <a:solidFill>
                  <a:srgbClr val="000000"/>
                </a:solidFill>
              </a:rPr>
              <a:t>geometric</a:t>
            </a:r>
            <a:r>
              <a:rPr lang="de-DE" sz="2200" dirty="0">
                <a:solidFill>
                  <a:srgbClr val="000000"/>
                </a:solidFill>
              </a:rPr>
              <a:t>, </a:t>
            </a:r>
            <a:r>
              <a:rPr lang="de-DE" sz="2200" dirty="0" err="1">
                <a:solidFill>
                  <a:srgbClr val="000000"/>
                </a:solidFill>
              </a:rPr>
              <a:t>harmonic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mean</a:t>
            </a:r>
            <a:r>
              <a:rPr lang="de-DE" sz="2200" dirty="0">
                <a:solidFill>
                  <a:srgbClr val="000000"/>
                </a:solidFill>
              </a:rPr>
              <a:t> and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median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distribution</a:t>
            </a:r>
            <a:r>
              <a:rPr lang="de-DE" sz="2200" dirty="0">
                <a:solidFill>
                  <a:srgbClr val="000000"/>
                </a:solidFill>
              </a:rPr>
              <a:t>.</a:t>
            </a: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 err="1">
                <a:solidFill>
                  <a:srgbClr val="000000"/>
                </a:solidFill>
              </a:rPr>
              <a:t>Calculate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MAD, </a:t>
            </a:r>
            <a:r>
              <a:rPr lang="de-DE" sz="2200" dirty="0" err="1">
                <a:solidFill>
                  <a:srgbClr val="000000"/>
                </a:solidFill>
              </a:rPr>
              <a:t>variance</a:t>
            </a:r>
            <a:r>
              <a:rPr lang="de-DE" sz="2200" dirty="0">
                <a:solidFill>
                  <a:srgbClr val="000000"/>
                </a:solidFill>
              </a:rPr>
              <a:t>, </a:t>
            </a:r>
            <a:r>
              <a:rPr lang="de-DE" sz="2200" dirty="0" err="1">
                <a:solidFill>
                  <a:srgbClr val="000000"/>
                </a:solidFill>
              </a:rPr>
              <a:t>standard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deviation</a:t>
            </a:r>
            <a:r>
              <a:rPr lang="de-DE" sz="2200" dirty="0">
                <a:solidFill>
                  <a:srgbClr val="000000"/>
                </a:solidFill>
              </a:rPr>
              <a:t>, and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coefficient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variation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distribution</a:t>
            </a:r>
            <a:r>
              <a:rPr lang="de-DE" sz="2200" dirty="0">
                <a:solidFill>
                  <a:srgbClr val="000000"/>
                </a:solidFill>
              </a:rPr>
              <a:t>.</a:t>
            </a: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>
                <a:solidFill>
                  <a:srgbClr val="000000"/>
                </a:solidFill>
              </a:rPr>
              <a:t>Generate in Excel a sample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length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11 </a:t>
            </a:r>
            <a:r>
              <a:rPr lang="de-DE" sz="2200" dirty="0" err="1">
                <a:solidFill>
                  <a:srgbClr val="000000"/>
                </a:solidFill>
              </a:rPr>
              <a:t>female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students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around</a:t>
            </a:r>
            <a:r>
              <a:rPr lang="de-DE" sz="2200" dirty="0">
                <a:solidFill>
                  <a:srgbClr val="000000"/>
                </a:solidFill>
              </a:rPr>
              <a:t> 165cm and a maximum </a:t>
            </a:r>
            <a:r>
              <a:rPr lang="de-DE" sz="2200" dirty="0" err="1">
                <a:solidFill>
                  <a:srgbClr val="000000"/>
                </a:solidFill>
              </a:rPr>
              <a:t>deviation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20cm.</a:t>
            </a: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r>
              <a:rPr lang="de-DE" sz="2200" dirty="0" err="1">
                <a:solidFill>
                  <a:srgbClr val="000000"/>
                </a:solidFill>
              </a:rPr>
              <a:t>Calculate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contingency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table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of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attributes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gender</a:t>
            </a:r>
            <a:r>
              <a:rPr lang="de-DE" sz="2200" dirty="0">
                <a:solidFill>
                  <a:srgbClr val="000000"/>
                </a:solidFill>
              </a:rPr>
              <a:t> and </a:t>
            </a:r>
            <a:r>
              <a:rPr lang="de-DE" sz="2200" dirty="0" err="1">
                <a:solidFill>
                  <a:srgbClr val="000000"/>
                </a:solidFill>
              </a:rPr>
              <a:t>lenght</a:t>
            </a:r>
            <a:endParaRPr lang="de-DE" sz="2200" dirty="0">
              <a:solidFill>
                <a:srgbClr val="000000"/>
              </a:solidFill>
            </a:endParaRPr>
          </a:p>
          <a:p>
            <a:r>
              <a:rPr lang="de-DE" sz="2200" dirty="0">
                <a:solidFill>
                  <a:srgbClr val="000000"/>
                </a:solidFill>
              </a:rPr>
              <a:t>      ((0-155),[155,170),[170,185),[185,200] and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marignal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distributions</a:t>
            </a: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/>
            </a:pPr>
            <a:endParaRPr lang="de-DE" sz="2200" dirty="0">
              <a:solidFill>
                <a:srgbClr val="000000"/>
              </a:solidFill>
            </a:endParaRPr>
          </a:p>
          <a:p>
            <a:pPr marL="457200" indent="-457200">
              <a:buFont typeface="+mj-lt"/>
              <a:buAutoNum type="arabicParenR" startAt="6"/>
            </a:pPr>
            <a:r>
              <a:rPr lang="de-DE" sz="2200" dirty="0">
                <a:solidFill>
                  <a:srgbClr val="000000"/>
                </a:solidFill>
              </a:rPr>
              <a:t>Are </a:t>
            </a:r>
            <a:r>
              <a:rPr lang="de-DE" sz="2200" dirty="0" err="1">
                <a:solidFill>
                  <a:srgbClr val="000000"/>
                </a:solidFill>
              </a:rPr>
              <a:t>the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attributes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gender</a:t>
            </a:r>
            <a:r>
              <a:rPr lang="de-DE" sz="2200" dirty="0">
                <a:solidFill>
                  <a:srgbClr val="000000"/>
                </a:solidFill>
              </a:rPr>
              <a:t> and </a:t>
            </a:r>
            <a:r>
              <a:rPr lang="de-DE" sz="2200" dirty="0" err="1">
                <a:solidFill>
                  <a:srgbClr val="000000"/>
                </a:solidFill>
              </a:rPr>
              <a:t>length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statistically</a:t>
            </a:r>
            <a:r>
              <a:rPr lang="de-DE" sz="2200" dirty="0">
                <a:solidFill>
                  <a:srgbClr val="000000"/>
                </a:solidFill>
              </a:rPr>
              <a:t> </a:t>
            </a:r>
            <a:r>
              <a:rPr lang="de-DE" sz="2200" dirty="0" err="1">
                <a:solidFill>
                  <a:srgbClr val="000000"/>
                </a:solidFill>
              </a:rPr>
              <a:t>independent</a:t>
            </a:r>
            <a:r>
              <a:rPr lang="de-DE" sz="2200" dirty="0">
                <a:solidFill>
                  <a:srgbClr val="000000"/>
                </a:solidFill>
              </a:rPr>
              <a:t>?</a:t>
            </a:r>
          </a:p>
          <a:p>
            <a:endParaRPr lang="de-DE" sz="2400" dirty="0">
              <a:solidFill>
                <a:srgbClr val="000000"/>
              </a:solidFill>
            </a:endParaRPr>
          </a:p>
          <a:p>
            <a:pPr algn="ctr"/>
            <a:endParaRPr lang="de-DE" sz="2400" dirty="0">
              <a:solidFill>
                <a:srgbClr val="000000"/>
              </a:solidFill>
            </a:endParaRPr>
          </a:p>
          <a:p>
            <a:endParaRPr lang="de-DE" sz="2000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3794A878-CC7F-4917-8618-D0A9CE0B0CCF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48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Conditional</a:t>
            </a:r>
            <a:r>
              <a:rPr lang="de-DE" sz="3200" dirty="0"/>
              <a:t> </a:t>
            </a:r>
            <a:r>
              <a:rPr lang="de-DE" sz="3200" dirty="0" err="1"/>
              <a:t>probability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1631504" y="692696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dirty="0"/>
              <a:t>The </a:t>
            </a:r>
            <a:r>
              <a:rPr lang="de-DE" sz="2200" dirty="0" err="1"/>
              <a:t>conditional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an </a:t>
            </a:r>
            <a:r>
              <a:rPr lang="de-DE" sz="2200" dirty="0" err="1"/>
              <a:t>event</a:t>
            </a:r>
            <a:r>
              <a:rPr lang="de-DE" sz="2200" dirty="0"/>
              <a:t> A </a:t>
            </a:r>
            <a:r>
              <a:rPr lang="de-DE" sz="2200" dirty="0" err="1"/>
              <a:t>is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probablity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occurence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event</a:t>
            </a:r>
            <a:r>
              <a:rPr lang="de-DE" sz="2200" dirty="0"/>
              <a:t> A </a:t>
            </a:r>
            <a:r>
              <a:rPr lang="de-DE" sz="2200" dirty="0" err="1"/>
              <a:t>given</a:t>
            </a:r>
            <a:r>
              <a:rPr lang="de-DE" sz="2200" dirty="0"/>
              <a:t> </a:t>
            </a:r>
            <a:r>
              <a:rPr lang="de-DE" sz="2200" dirty="0" err="1"/>
              <a:t>event</a:t>
            </a:r>
            <a:r>
              <a:rPr lang="de-DE" sz="2200" dirty="0"/>
              <a:t> B </a:t>
            </a:r>
            <a:r>
              <a:rPr lang="de-DE" sz="2200" dirty="0" err="1"/>
              <a:t>has</a:t>
            </a:r>
            <a:r>
              <a:rPr lang="de-DE" sz="2200" dirty="0"/>
              <a:t> </a:t>
            </a:r>
            <a:r>
              <a:rPr lang="de-DE" sz="2200" dirty="0" err="1"/>
              <a:t>happened</a:t>
            </a:r>
            <a:r>
              <a:rPr lang="de-DE" sz="2200" dirty="0"/>
              <a:t> (</a:t>
            </a:r>
            <a:r>
              <a:rPr lang="de-DE" sz="2200" dirty="0" err="1"/>
              <a:t>or</a:t>
            </a:r>
            <a:r>
              <a:rPr lang="de-DE" sz="2200" dirty="0"/>
              <a:t> </a:t>
            </a:r>
            <a:r>
              <a:rPr lang="de-DE" sz="2200" dirty="0" err="1"/>
              <a:t>happens</a:t>
            </a:r>
            <a:r>
              <a:rPr lang="de-DE" sz="2200" dirty="0"/>
              <a:t> </a:t>
            </a:r>
            <a:r>
              <a:rPr lang="de-DE" sz="2200" dirty="0" err="1"/>
              <a:t>simultaneously</a:t>
            </a:r>
            <a:r>
              <a:rPr lang="de-DE" sz="2200" dirty="0"/>
              <a:t> </a:t>
            </a:r>
            <a:r>
              <a:rPr lang="de-DE" sz="2200" dirty="0" err="1"/>
              <a:t>with</a:t>
            </a:r>
            <a:r>
              <a:rPr lang="de-DE" sz="2200" dirty="0"/>
              <a:t> A)</a:t>
            </a:r>
          </a:p>
          <a:p>
            <a:endParaRPr lang="de-DE" sz="2200" dirty="0"/>
          </a:p>
          <a:p>
            <a:r>
              <a:rPr lang="de-DE" sz="2200" dirty="0"/>
              <a:t>→	 </a:t>
            </a:r>
            <a:r>
              <a:rPr lang="de-DE" sz="2200" dirty="0" err="1"/>
              <a:t>conditional</a:t>
            </a:r>
            <a:r>
              <a:rPr lang="de-DE" sz="2200" dirty="0"/>
              <a:t> </a:t>
            </a:r>
            <a:r>
              <a:rPr lang="de-DE" sz="2200" dirty="0" err="1"/>
              <a:t>probability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A </a:t>
            </a:r>
            <a:r>
              <a:rPr lang="de-DE" sz="2200" dirty="0" err="1"/>
              <a:t>given</a:t>
            </a:r>
            <a:r>
              <a:rPr lang="de-DE" sz="2200" dirty="0"/>
              <a:t>: P(A│B).</a:t>
            </a:r>
          </a:p>
          <a:p>
            <a:endParaRPr lang="de-DE" sz="2200" dirty="0"/>
          </a:p>
          <a:p>
            <a:r>
              <a:rPr lang="de-DE" altLang="de-DE" sz="2200" b="1" dirty="0"/>
              <a:t>Definition:</a:t>
            </a:r>
          </a:p>
          <a:p>
            <a:endParaRPr lang="de-DE" sz="24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b="1" dirty="0"/>
          </a:p>
          <a:p>
            <a:r>
              <a:rPr lang="de-DE" sz="2200" b="1" dirty="0"/>
              <a:t>Bayes Theorem:</a:t>
            </a:r>
          </a:p>
          <a:p>
            <a:endParaRPr lang="de-DE" sz="2400" dirty="0"/>
          </a:p>
          <a:p>
            <a:endParaRPr lang="de-DE" sz="24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4463852" y="2996953"/>
          <a:ext cx="2208213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2" imgW="1295400" imgH="419100" progId="Equation.3">
                  <p:embed/>
                </p:oleObj>
              </mc:Choice>
              <mc:Fallback>
                <p:oleObj name="Formel" r:id="rId2" imgW="1295400" imgH="419100" progId="Equation.3">
                  <p:embed/>
                  <p:pic>
                    <p:nvPicPr>
                      <p:cNvPr id="5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3852" y="2996953"/>
                        <a:ext cx="2208213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/>
        </p:nvGraphicFramePr>
        <p:xfrm>
          <a:off x="4412730" y="4658842"/>
          <a:ext cx="261937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Formel" r:id="rId4" imgW="1536480" imgH="419040" progId="Equation.3">
                  <p:embed/>
                </p:oleObj>
              </mc:Choice>
              <mc:Fallback>
                <p:oleObj name="Formel" r:id="rId4" imgW="1536480" imgH="419040" progId="Equation.3">
                  <p:embed/>
                  <p:pic>
                    <p:nvPicPr>
                      <p:cNvPr id="2" name="Objek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2730" y="4658842"/>
                        <a:ext cx="2619375" cy="714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>
            <a:extLst>
              <a:ext uri="{FF2B5EF4-FFF2-40B4-BE49-F238E27FC236}">
                <a16:creationId xmlns:a16="http://schemas.microsoft.com/office/drawing/2014/main" id="{1328590F-DAC6-4AFB-BE9A-96811B3F54CD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488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1703512" y="116632"/>
            <a:ext cx="8856984" cy="64807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3200" dirty="0" err="1"/>
              <a:t>Goats</a:t>
            </a:r>
            <a:r>
              <a:rPr lang="de-DE" sz="3200" dirty="0"/>
              <a:t> and Cars</a:t>
            </a:r>
            <a:endParaRPr lang="de-DE" sz="3200" baseline="30000" dirty="0"/>
          </a:p>
        </p:txBody>
      </p:sp>
      <p:sp>
        <p:nvSpPr>
          <p:cNvPr id="6" name="Textfeld 5"/>
          <p:cNvSpPr txBox="1"/>
          <p:nvPr/>
        </p:nvSpPr>
        <p:spPr>
          <a:xfrm>
            <a:off x="1631504" y="764704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200" dirty="0"/>
          </a:p>
          <a:p>
            <a:endParaRPr lang="de-DE" sz="2400" dirty="0"/>
          </a:p>
          <a:p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386741" y="648485"/>
            <a:ext cx="8856984" cy="59766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2200" dirty="0" err="1"/>
              <a:t>Suppose</a:t>
            </a:r>
            <a:r>
              <a:rPr lang="de-DE" sz="2200" dirty="0"/>
              <a:t> in a game </a:t>
            </a:r>
            <a:r>
              <a:rPr lang="de-DE" sz="2200" dirty="0" err="1"/>
              <a:t>show</a:t>
            </a:r>
            <a:r>
              <a:rPr lang="de-DE" sz="2200" dirty="0"/>
              <a:t> </a:t>
            </a:r>
            <a:r>
              <a:rPr lang="de-DE" sz="2200" dirty="0" err="1"/>
              <a:t>you</a:t>
            </a:r>
            <a:r>
              <a:rPr lang="de-DE" sz="2200" dirty="0"/>
              <a:t> </a:t>
            </a:r>
            <a:r>
              <a:rPr lang="de-DE" sz="2200" dirty="0" err="1"/>
              <a:t>are</a:t>
            </a:r>
            <a:r>
              <a:rPr lang="de-DE" sz="2200" dirty="0"/>
              <a:t> </a:t>
            </a:r>
            <a:r>
              <a:rPr lang="de-DE" sz="2200" dirty="0" err="1"/>
              <a:t>sitting</a:t>
            </a:r>
            <a:r>
              <a:rPr lang="de-DE" sz="2200" dirty="0"/>
              <a:t> </a:t>
            </a:r>
            <a:r>
              <a:rPr lang="de-DE" sz="2200" dirty="0" err="1"/>
              <a:t>infront</a:t>
            </a:r>
            <a:r>
              <a:rPr lang="de-DE" sz="2200" dirty="0"/>
              <a:t> </a:t>
            </a:r>
            <a:r>
              <a:rPr lang="de-DE" sz="2200" dirty="0" err="1"/>
              <a:t>of</a:t>
            </a:r>
            <a:r>
              <a:rPr lang="de-DE" sz="2200" dirty="0"/>
              <a:t> 3 </a:t>
            </a:r>
            <a:r>
              <a:rPr lang="de-DE" sz="2200" dirty="0" err="1"/>
              <a:t>doors</a:t>
            </a:r>
            <a:r>
              <a:rPr lang="de-DE" sz="2200" dirty="0"/>
              <a:t>. </a:t>
            </a:r>
            <a:r>
              <a:rPr lang="de-DE" sz="2200" dirty="0" err="1"/>
              <a:t>You</a:t>
            </a:r>
            <a:r>
              <a:rPr lang="de-DE" sz="2200" dirty="0"/>
              <a:t> </a:t>
            </a:r>
            <a:r>
              <a:rPr lang="de-DE" sz="2200" dirty="0" err="1"/>
              <a:t>know</a:t>
            </a:r>
            <a:r>
              <a:rPr lang="de-DE" sz="2200" dirty="0"/>
              <a:t> </a:t>
            </a:r>
            <a:r>
              <a:rPr lang="de-DE" sz="2200" dirty="0" err="1"/>
              <a:t>behind</a:t>
            </a:r>
            <a:r>
              <a:rPr lang="de-DE" sz="2200" dirty="0"/>
              <a:t> on </a:t>
            </a:r>
            <a:r>
              <a:rPr lang="de-DE" sz="2200" dirty="0" err="1"/>
              <a:t>door</a:t>
            </a:r>
            <a:r>
              <a:rPr lang="de-DE" sz="2200" dirty="0"/>
              <a:t> </a:t>
            </a:r>
            <a:r>
              <a:rPr lang="de-DE" sz="2200" dirty="0" err="1"/>
              <a:t>you`ll</a:t>
            </a:r>
            <a:r>
              <a:rPr lang="de-DE" sz="2200" dirty="0"/>
              <a:t> </a:t>
            </a:r>
            <a:r>
              <a:rPr lang="de-DE" sz="2200" dirty="0" err="1"/>
              <a:t>win</a:t>
            </a:r>
            <a:r>
              <a:rPr lang="de-DE" sz="2200" dirty="0"/>
              <a:t> a </a:t>
            </a:r>
            <a:r>
              <a:rPr lang="de-DE" sz="2200" dirty="0" err="1"/>
              <a:t>car</a:t>
            </a:r>
            <a:r>
              <a:rPr lang="de-DE" sz="2200" dirty="0"/>
              <a:t> and </a:t>
            </a:r>
            <a:r>
              <a:rPr lang="de-DE" sz="2200" dirty="0" err="1"/>
              <a:t>behind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two</a:t>
            </a:r>
            <a:r>
              <a:rPr lang="de-DE" sz="2200" dirty="0"/>
              <a:t> </a:t>
            </a:r>
            <a:r>
              <a:rPr lang="de-DE" sz="2200" dirty="0" err="1"/>
              <a:t>other</a:t>
            </a:r>
            <a:r>
              <a:rPr lang="de-DE" sz="2200" dirty="0"/>
              <a:t> </a:t>
            </a:r>
            <a:r>
              <a:rPr lang="de-DE" sz="2200" dirty="0" err="1"/>
              <a:t>doors</a:t>
            </a:r>
            <a:r>
              <a:rPr lang="de-DE" sz="2200" dirty="0"/>
              <a:t> </a:t>
            </a:r>
            <a:r>
              <a:rPr lang="de-DE" sz="2200" dirty="0" err="1"/>
              <a:t>you</a:t>
            </a:r>
            <a:r>
              <a:rPr lang="de-DE" sz="2200" dirty="0"/>
              <a:t> </a:t>
            </a:r>
            <a:r>
              <a:rPr lang="de-DE" sz="2200" dirty="0" err="1"/>
              <a:t>get</a:t>
            </a:r>
            <a:r>
              <a:rPr lang="de-DE" sz="2200" dirty="0"/>
              <a:t> </a:t>
            </a:r>
            <a:r>
              <a:rPr lang="de-DE" sz="2200" dirty="0" err="1"/>
              <a:t>only</a:t>
            </a:r>
            <a:r>
              <a:rPr lang="de-DE" sz="2200" dirty="0"/>
              <a:t> a </a:t>
            </a:r>
            <a:r>
              <a:rPr lang="de-DE" sz="2200" dirty="0" err="1"/>
              <a:t>goat</a:t>
            </a:r>
            <a:endParaRPr lang="de-DE" sz="2200" dirty="0"/>
          </a:p>
          <a:p>
            <a:endParaRPr lang="de-DE" sz="2200" dirty="0"/>
          </a:p>
          <a:p>
            <a:r>
              <a:rPr lang="de-DE" sz="2200" b="1" u="sng" dirty="0"/>
              <a:t>Round 1</a:t>
            </a:r>
            <a:r>
              <a:rPr lang="de-DE" sz="2200" dirty="0"/>
              <a:t>: </a:t>
            </a:r>
            <a:r>
              <a:rPr lang="de-DE" sz="2200" dirty="0" err="1"/>
              <a:t>You</a:t>
            </a:r>
            <a:r>
              <a:rPr lang="de-DE" sz="2200" dirty="0"/>
              <a:t> </a:t>
            </a:r>
            <a:r>
              <a:rPr lang="de-DE" sz="2200" dirty="0" err="1"/>
              <a:t>choose</a:t>
            </a:r>
            <a:r>
              <a:rPr lang="de-DE" sz="2200"/>
              <a:t> a </a:t>
            </a:r>
            <a:r>
              <a:rPr lang="de-DE" sz="2200" dirty="0" err="1"/>
              <a:t>door</a:t>
            </a:r>
            <a:endParaRPr lang="de-DE" sz="2200" dirty="0"/>
          </a:p>
          <a:p>
            <a:endParaRPr lang="de-DE" sz="2200" dirty="0"/>
          </a:p>
          <a:p>
            <a:r>
              <a:rPr lang="de-DE" sz="2200" dirty="0"/>
              <a:t>After </a:t>
            </a:r>
            <a:r>
              <a:rPr lang="de-DE" sz="2200" dirty="0" err="1"/>
              <a:t>that</a:t>
            </a:r>
            <a:r>
              <a:rPr lang="de-DE" sz="2200" dirty="0"/>
              <a:t>,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showmaster</a:t>
            </a:r>
            <a:r>
              <a:rPr lang="de-DE" sz="2200" dirty="0"/>
              <a:t>, </a:t>
            </a:r>
            <a:r>
              <a:rPr lang="de-DE" sz="2200" dirty="0" err="1"/>
              <a:t>knowing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door</a:t>
            </a:r>
            <a:r>
              <a:rPr lang="de-DE" sz="2200" dirty="0"/>
              <a:t> </a:t>
            </a:r>
            <a:r>
              <a:rPr lang="de-DE" sz="2200" dirty="0" err="1"/>
              <a:t>with</a:t>
            </a:r>
            <a:r>
              <a:rPr lang="de-DE" sz="2200" dirty="0"/>
              <a:t> </a:t>
            </a:r>
            <a:r>
              <a:rPr lang="de-DE" sz="2200" dirty="0" err="1"/>
              <a:t>the</a:t>
            </a:r>
            <a:r>
              <a:rPr lang="de-DE" sz="2200" dirty="0"/>
              <a:t> </a:t>
            </a:r>
            <a:r>
              <a:rPr lang="de-DE" sz="2200" dirty="0" err="1"/>
              <a:t>car</a:t>
            </a:r>
            <a:r>
              <a:rPr lang="de-DE" sz="2200" dirty="0"/>
              <a:t>, </a:t>
            </a:r>
            <a:r>
              <a:rPr lang="de-DE" sz="2200" dirty="0" err="1"/>
              <a:t>opens</a:t>
            </a:r>
            <a:r>
              <a:rPr lang="de-DE" sz="2200" dirty="0"/>
              <a:t> a </a:t>
            </a:r>
            <a:r>
              <a:rPr lang="de-DE" sz="2200" dirty="0" err="1"/>
              <a:t>door</a:t>
            </a:r>
            <a:r>
              <a:rPr lang="de-DE" sz="2200" dirty="0"/>
              <a:t> </a:t>
            </a:r>
            <a:r>
              <a:rPr lang="de-DE" sz="2200" dirty="0" err="1"/>
              <a:t>with</a:t>
            </a:r>
            <a:r>
              <a:rPr lang="de-DE" sz="2200" dirty="0"/>
              <a:t> a </a:t>
            </a:r>
            <a:r>
              <a:rPr lang="de-DE" sz="2200" dirty="0" err="1"/>
              <a:t>goat</a:t>
            </a:r>
            <a:endParaRPr lang="de-DE" sz="2200" dirty="0"/>
          </a:p>
          <a:p>
            <a:endParaRPr lang="de-DE" sz="2200" dirty="0"/>
          </a:p>
          <a:p>
            <a:r>
              <a:rPr lang="de-DE" sz="2200" b="1" u="sng" dirty="0"/>
              <a:t>Round 2</a:t>
            </a:r>
            <a:r>
              <a:rPr lang="de-DE" sz="2200" dirty="0"/>
              <a:t>: </a:t>
            </a:r>
            <a:r>
              <a:rPr lang="de-DE" sz="2200" dirty="0" err="1"/>
              <a:t>You`re</a:t>
            </a:r>
            <a:r>
              <a:rPr lang="de-DE" sz="2200" dirty="0"/>
              <a:t> </a:t>
            </a:r>
            <a:r>
              <a:rPr lang="de-DE" sz="2200" dirty="0" err="1"/>
              <a:t>asked</a:t>
            </a:r>
            <a:r>
              <a:rPr lang="de-DE" sz="2200" dirty="0"/>
              <a:t> </a:t>
            </a:r>
            <a:r>
              <a:rPr lang="de-DE" sz="2200" dirty="0" err="1"/>
              <a:t>if</a:t>
            </a:r>
            <a:r>
              <a:rPr lang="de-DE" sz="2200" dirty="0"/>
              <a:t> </a:t>
            </a:r>
            <a:r>
              <a:rPr lang="de-DE" sz="2200" dirty="0" err="1"/>
              <a:t>you</a:t>
            </a:r>
            <a:r>
              <a:rPr lang="de-DE" sz="2200" dirty="0"/>
              <a:t> </a:t>
            </a:r>
            <a:r>
              <a:rPr lang="de-DE" sz="2200" dirty="0" err="1"/>
              <a:t>want</a:t>
            </a:r>
            <a:r>
              <a:rPr lang="de-DE" sz="2200" dirty="0"/>
              <a:t>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change</a:t>
            </a:r>
            <a:r>
              <a:rPr lang="de-DE" sz="2200" dirty="0"/>
              <a:t> </a:t>
            </a:r>
            <a:r>
              <a:rPr lang="de-DE" sz="2200" dirty="0" err="1"/>
              <a:t>doors</a:t>
            </a:r>
            <a:endParaRPr lang="de-DE" sz="2200" dirty="0"/>
          </a:p>
          <a:p>
            <a:endParaRPr lang="de-DE" sz="2200" dirty="0"/>
          </a:p>
          <a:p>
            <a:pPr algn="ctr"/>
            <a:r>
              <a:rPr lang="de-DE" sz="4000" b="1" dirty="0" err="1"/>
              <a:t>What</a:t>
            </a:r>
            <a:r>
              <a:rPr lang="de-DE" sz="4000" b="1" dirty="0"/>
              <a:t> </a:t>
            </a:r>
            <a:r>
              <a:rPr lang="de-DE" sz="4000" b="1" dirty="0" err="1"/>
              <a:t>is</a:t>
            </a:r>
            <a:r>
              <a:rPr lang="de-DE" sz="4000" b="1" dirty="0"/>
              <a:t> </a:t>
            </a:r>
            <a:r>
              <a:rPr lang="de-DE" sz="4000" b="1" dirty="0" err="1"/>
              <a:t>your</a:t>
            </a:r>
            <a:r>
              <a:rPr lang="de-DE" sz="4000" b="1" dirty="0"/>
              <a:t> </a:t>
            </a:r>
            <a:r>
              <a:rPr lang="de-DE" sz="4000" b="1" dirty="0" err="1"/>
              <a:t>decision</a:t>
            </a:r>
            <a:r>
              <a:rPr lang="de-DE" sz="4000" b="1" dirty="0"/>
              <a:t>?</a:t>
            </a:r>
          </a:p>
          <a:p>
            <a:pPr algn="ctr"/>
            <a:endParaRPr lang="de-DE" sz="4000" b="1" dirty="0"/>
          </a:p>
          <a:p>
            <a:pPr algn="ctr"/>
            <a:r>
              <a:rPr lang="de-DE" sz="2000" b="1" dirty="0" err="1"/>
              <a:t>If</a:t>
            </a:r>
            <a:r>
              <a:rPr lang="de-DE" sz="2000" b="1" dirty="0"/>
              <a:t> </a:t>
            </a:r>
            <a:r>
              <a:rPr lang="de-DE" sz="2000" b="1" dirty="0" err="1"/>
              <a:t>you</a:t>
            </a:r>
            <a:r>
              <a:rPr lang="de-DE" sz="2000" b="1" dirty="0"/>
              <a:t> </a:t>
            </a:r>
            <a:r>
              <a:rPr lang="de-DE" sz="2000" b="1" dirty="0" err="1"/>
              <a:t>don`t</a:t>
            </a:r>
            <a:r>
              <a:rPr lang="de-DE" sz="2000" b="1" dirty="0"/>
              <a:t> </a:t>
            </a:r>
            <a:r>
              <a:rPr lang="de-DE" sz="2000" b="1" dirty="0" err="1"/>
              <a:t>believe</a:t>
            </a:r>
            <a:r>
              <a:rPr lang="de-DE" sz="2000" b="1" dirty="0"/>
              <a:t> </a:t>
            </a:r>
            <a:r>
              <a:rPr lang="de-DE" sz="2000" b="1" dirty="0" err="1"/>
              <a:t>it</a:t>
            </a:r>
            <a:r>
              <a:rPr lang="de-DE" sz="2000" b="1" dirty="0"/>
              <a:t>, </a:t>
            </a:r>
            <a:r>
              <a:rPr lang="de-DE" sz="2000" b="1" dirty="0" err="1"/>
              <a:t>try</a:t>
            </a:r>
            <a:r>
              <a:rPr lang="de-DE" sz="2000" b="1" dirty="0"/>
              <a:t> </a:t>
            </a:r>
            <a:r>
              <a:rPr lang="de-DE" sz="2000" b="1" dirty="0" err="1"/>
              <a:t>to</a:t>
            </a:r>
            <a:r>
              <a:rPr lang="de-DE" sz="2000" b="1" dirty="0"/>
              <a:t> </a:t>
            </a:r>
            <a:r>
              <a:rPr lang="de-DE" sz="2000" b="1" dirty="0" err="1"/>
              <a:t>simulate</a:t>
            </a:r>
            <a:r>
              <a:rPr lang="de-DE" sz="2000" b="1" dirty="0"/>
              <a:t> </a:t>
            </a:r>
            <a:r>
              <a:rPr lang="de-DE" sz="2000" b="1" dirty="0" err="1"/>
              <a:t>this</a:t>
            </a:r>
            <a:r>
              <a:rPr lang="de-DE" sz="2000" b="1" dirty="0"/>
              <a:t> in Excel!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92ED990C-26AB-4E30-98DD-DE7324493A75}"/>
              </a:ext>
            </a:extLst>
          </p:cNvPr>
          <p:cNvSpPr/>
          <p:nvPr/>
        </p:nvSpPr>
        <p:spPr>
          <a:xfrm>
            <a:off x="8689605" y="4226929"/>
            <a:ext cx="3502395" cy="2630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97380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561</Words>
  <Application>Microsoft Office PowerPoint</Application>
  <PresentationFormat>Breitbild</PresentationFormat>
  <Paragraphs>128</Paragraphs>
  <Slides>9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6" baseType="lpstr">
      <vt:lpstr>Arial</vt:lpstr>
      <vt:lpstr>Calibri</vt:lpstr>
      <vt:lpstr>Droid Sans Fallback</vt:lpstr>
      <vt:lpstr>Sparkasse Rg</vt:lpstr>
      <vt:lpstr>Times New Roman</vt:lpstr>
      <vt:lpstr>Office</vt:lpstr>
      <vt:lpstr>Formel</vt:lpstr>
      <vt:lpstr>PowerPoint-Präsentation</vt:lpstr>
      <vt:lpstr>(Advanced) Statistics 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Öffentliche Finanzen und Außenwirtschaft</dc:title>
  <dc:creator>Bernhard Köster</dc:creator>
  <cp:lastModifiedBy>Bernhard Köster</cp:lastModifiedBy>
  <cp:revision>86</cp:revision>
  <dcterms:created xsi:type="dcterms:W3CDTF">2020-09-20T22:46:24Z</dcterms:created>
  <dcterms:modified xsi:type="dcterms:W3CDTF">2024-03-05T14:41:14Z</dcterms:modified>
</cp:coreProperties>
</file>