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94" r:id="rId2"/>
    <p:sldId id="395" r:id="rId3"/>
    <p:sldId id="418" r:id="rId4"/>
    <p:sldId id="422" r:id="rId5"/>
    <p:sldId id="423" r:id="rId6"/>
    <p:sldId id="424" r:id="rId7"/>
    <p:sldId id="566" r:id="rId8"/>
    <p:sldId id="397" r:id="rId9"/>
    <p:sldId id="426" r:id="rId10"/>
    <p:sldId id="425" r:id="rId11"/>
    <p:sldId id="399" r:id="rId12"/>
    <p:sldId id="401" r:id="rId13"/>
    <p:sldId id="402" r:id="rId14"/>
    <p:sldId id="403" r:id="rId15"/>
    <p:sldId id="404" r:id="rId16"/>
    <p:sldId id="405" r:id="rId17"/>
    <p:sldId id="406" r:id="rId18"/>
    <p:sldId id="429" r:id="rId19"/>
    <p:sldId id="430" r:id="rId20"/>
    <p:sldId id="407" r:id="rId21"/>
    <p:sldId id="502" r:id="rId2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28" autoAdjust="0"/>
    <p:restoredTop sz="94660"/>
  </p:normalViewPr>
  <p:slideViewPr>
    <p:cSldViewPr snapToGrid="0">
      <p:cViewPr varScale="1">
        <p:scale>
          <a:sx n="65" d="100"/>
          <a:sy n="65" d="100"/>
        </p:scale>
        <p:origin x="6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3-16T14:56:28.39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5582,'0'0,"0"0,7 12,2 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10186-DADD-45B0-A561-A57E33672233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3F48A-AE43-4B1C-AD25-2AD3E4B74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256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NULL"/><Relationship Id="rId7" Type="http://schemas.openxmlformats.org/officeDocument/2006/relationships/image" Target="../media/image9.wmf"/><Relationship Id="rId12" Type="http://schemas.openxmlformats.org/officeDocument/2006/relationships/image" Target="NUL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9.bin"/><Relationship Id="rId11" Type="http://schemas.openxmlformats.org/officeDocument/2006/relationships/image" Target="NULL"/><Relationship Id="rId5" Type="http://schemas.openxmlformats.org/officeDocument/2006/relationships/image" Target="../media/image8.wmf"/><Relationship Id="rId10" Type="http://schemas.openxmlformats.org/officeDocument/2006/relationships/image" Target="NULL"/><Relationship Id="rId4" Type="http://schemas.openxmlformats.org/officeDocument/2006/relationships/oleObject" Target="../embeddings/oleObject8.bin"/><Relationship Id="rId9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4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1.xml"/><Relationship Id="rId5" Type="http://schemas.openxmlformats.org/officeDocument/2006/relationships/image" Target="NUL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0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NULL"/><Relationship Id="rId7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26.bin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8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NULL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 </a:t>
            </a:r>
            <a:r>
              <a:rPr lang="de-DE" sz="3200" dirty="0" err="1"/>
              <a:t>Binomial</a:t>
            </a:r>
            <a:r>
              <a:rPr lang="de-DE" sz="3200" dirty="0"/>
              <a:t> </a:t>
            </a:r>
            <a:r>
              <a:rPr lang="de-DE" sz="3200" dirty="0" err="1"/>
              <a:t>distribution</a:t>
            </a:r>
            <a:r>
              <a:rPr lang="de-DE" sz="3200" dirty="0"/>
              <a:t>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692696"/>
                <a:ext cx="9504206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endParaRPr lang="de-DE" sz="2400" b="1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A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experiment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two</a:t>
                </a:r>
                <a:r>
                  <a:rPr lang="de-DE" sz="2400" dirty="0"/>
                  <a:t> possible </a:t>
                </a:r>
                <a:r>
                  <a:rPr lang="de-DE" sz="2400" dirty="0" err="1"/>
                  <a:t>outcomes</a:t>
                </a:r>
                <a:r>
                  <a:rPr lang="de-DE" sz="2400" dirty="0"/>
                  <a:t> (</a:t>
                </a:r>
                <a:r>
                  <a:rPr lang="de-DE" sz="2400" dirty="0" err="1"/>
                  <a:t>success</a:t>
                </a:r>
                <a:r>
                  <a:rPr lang="de-DE" sz="2400" dirty="0"/>
                  <a:t> and </a:t>
                </a:r>
                <a:r>
                  <a:rPr lang="de-DE" sz="2400" dirty="0" err="1"/>
                  <a:t>failure</a:t>
                </a:r>
                <a:r>
                  <a:rPr lang="de-DE" sz="2400" dirty="0"/>
                  <a:t>).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The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experiment</a:t>
                </a:r>
                <a:r>
                  <a:rPr lang="de-DE" sz="2400" dirty="0"/>
                  <a:t> will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repeated</a:t>
                </a:r>
                <a:r>
                  <a:rPr lang="de-DE" sz="2400" dirty="0"/>
                  <a:t> n </a:t>
                </a:r>
                <a:r>
                  <a:rPr lang="de-DE" sz="2400" dirty="0" err="1"/>
                  <a:t>times</a:t>
                </a:r>
                <a:r>
                  <a:rPr lang="de-DE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 err="1"/>
                  <a:t>What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to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k </a:t>
                </a:r>
                <a:r>
                  <a:rPr lang="de-DE" sz="2400" dirty="0" err="1"/>
                  <a:t>times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successful</a:t>
                </a:r>
                <a:r>
                  <a:rPr lang="de-DE" sz="2400" dirty="0"/>
                  <a:t> </a:t>
                </a:r>
                <a:r>
                  <a:rPr lang="de-DE" sz="2400" dirty="0" err="1"/>
                  <a:t>within</a:t>
                </a:r>
                <a:r>
                  <a:rPr lang="de-DE" sz="2400" dirty="0"/>
                  <a:t> n</a:t>
                </a:r>
                <a:r>
                  <a:rPr lang="de-DE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 </m:t>
                    </m:r>
                  </m:oMath>
                </a14:m>
                <a:r>
                  <a:rPr lang="de-DE" sz="2400" dirty="0"/>
                  <a:t>k </a:t>
                </a:r>
                <a:r>
                  <a:rPr lang="de-DE" sz="2400" dirty="0" err="1"/>
                  <a:t>repetions</a:t>
                </a: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Every </a:t>
                </a:r>
                <a:r>
                  <a:rPr lang="de-DE" sz="2400" dirty="0" err="1"/>
                  <a:t>repetition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independent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from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each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other</a:t>
                </a:r>
                <a:r>
                  <a:rPr lang="de-DE" sz="2400" dirty="0"/>
                  <a:t>. </a:t>
                </a:r>
                <a:r>
                  <a:rPr lang="de-DE" sz="2400" dirty="0" err="1"/>
                  <a:t>Within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every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repetition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succes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p und </a:t>
                </a:r>
                <a:r>
                  <a:rPr lang="de-DE" sz="2400" dirty="0" err="1"/>
                  <a:t>failure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1-p.</a:t>
                </a:r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692696"/>
                <a:ext cx="9504206" cy="5976664"/>
              </a:xfrm>
              <a:prstGeom prst="rect">
                <a:avLst/>
              </a:prstGeom>
              <a:blipFill>
                <a:blip r:embed="rId2"/>
                <a:stretch>
                  <a:fillRect l="-8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5771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8842108" y="136525"/>
            <a:ext cx="3020009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endParaRPr lang="de-DE" sz="3200" dirty="0"/>
          </a:p>
        </p:txBody>
      </p:sp>
      <p:sp>
        <p:nvSpPr>
          <p:cNvPr id="5" name="Rechteck 4"/>
          <p:cNvSpPr/>
          <p:nvPr/>
        </p:nvSpPr>
        <p:spPr>
          <a:xfrm>
            <a:off x="239146" y="136525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err="1"/>
              <a:t>Suppose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COP (Chief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Production</a:t>
            </a:r>
            <a:r>
              <a:rPr lang="de-DE" sz="2400" dirty="0"/>
              <a:t>) </a:t>
            </a:r>
            <a:r>
              <a:rPr lang="de-DE" sz="2400" dirty="0" err="1"/>
              <a:t>within</a:t>
            </a:r>
            <a:r>
              <a:rPr lang="de-DE" sz="2400" dirty="0"/>
              <a:t> a </a:t>
            </a:r>
            <a:r>
              <a:rPr lang="de-DE" sz="2400" dirty="0" err="1"/>
              <a:t>brewery</a:t>
            </a:r>
            <a:r>
              <a:rPr lang="de-DE" sz="2400" dirty="0"/>
              <a:t>.</a:t>
            </a:r>
          </a:p>
          <a:p>
            <a:r>
              <a:rPr lang="de-DE" sz="2400" dirty="0" err="1"/>
              <a:t>Furthermore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maschine</a:t>
            </a:r>
            <a:r>
              <a:rPr lang="de-DE" sz="2400" dirty="0"/>
              <a:t> </a:t>
            </a:r>
            <a:r>
              <a:rPr lang="de-DE" sz="2400" dirty="0" err="1"/>
              <a:t>shows</a:t>
            </a:r>
            <a:r>
              <a:rPr lang="de-DE" sz="2400" dirty="0"/>
              <a:t> a </a:t>
            </a:r>
            <a:r>
              <a:rPr lang="de-DE" sz="2400" dirty="0" err="1"/>
              <a:t>filling</a:t>
            </a:r>
            <a:r>
              <a:rPr lang="de-DE" sz="2400" dirty="0"/>
              <a:t> </a:t>
            </a:r>
            <a:r>
              <a:rPr lang="de-DE" sz="2400" dirty="0" err="1"/>
              <a:t>quanatity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bottles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0,568L. But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suppose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real </a:t>
            </a:r>
            <a:r>
              <a:rPr lang="de-DE" sz="2400" dirty="0" err="1"/>
              <a:t>filling</a:t>
            </a:r>
            <a:r>
              <a:rPr lang="de-DE" sz="2400" dirty="0"/>
              <a:t> </a:t>
            </a:r>
            <a:r>
              <a:rPr lang="de-DE" sz="2400" dirty="0" err="1"/>
              <a:t>quantity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uniformly</a:t>
            </a:r>
            <a:r>
              <a:rPr lang="de-DE" sz="2400" dirty="0"/>
              <a:t> </a:t>
            </a:r>
            <a:r>
              <a:rPr lang="de-DE" sz="2400" dirty="0" err="1"/>
              <a:t>distributed</a:t>
            </a:r>
            <a:r>
              <a:rPr lang="de-DE" sz="2400" dirty="0"/>
              <a:t> </a:t>
            </a:r>
            <a:r>
              <a:rPr lang="de-DE" sz="2400" dirty="0" err="1"/>
              <a:t>around</a:t>
            </a:r>
            <a:r>
              <a:rPr lang="de-DE" sz="2400" dirty="0"/>
              <a:t> 0,556L and 0,58L.</a:t>
            </a:r>
          </a:p>
          <a:p>
            <a:endParaRPr lang="de-DE" sz="2400" dirty="0"/>
          </a:p>
          <a:p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filling</a:t>
            </a:r>
            <a:r>
              <a:rPr lang="de-DE" sz="2400" dirty="0"/>
              <a:t> </a:t>
            </a:r>
            <a:r>
              <a:rPr lang="de-DE" sz="2400" dirty="0" err="1"/>
              <a:t>quantity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less</a:t>
            </a:r>
            <a:r>
              <a:rPr lang="de-DE" sz="2400" dirty="0"/>
              <a:t> </a:t>
            </a:r>
            <a:r>
              <a:rPr lang="de-DE" sz="2400" dirty="0" err="1"/>
              <a:t>than</a:t>
            </a:r>
            <a:r>
              <a:rPr lang="de-DE" sz="2400" dirty="0"/>
              <a:t> 0,56L?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4635CB2-A72E-4981-B043-8DF76F09620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236082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Normal 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924711" y="744811"/>
                <a:ext cx="8856984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/>
                  <a:t>The normal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or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gaussian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most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important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.</a:t>
                </a:r>
              </a:p>
              <a:p>
                <a:endParaRPr lang="de-DE" sz="2400" dirty="0"/>
              </a:p>
              <a:p>
                <a:r>
                  <a:rPr lang="de-DE" sz="2400" dirty="0" err="1"/>
                  <a:t>We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write</a:t>
                </a:r>
                <a:r>
                  <a:rPr lang="de-DE" sz="2400" dirty="0"/>
                  <a:t>:</a:t>
                </a:r>
              </a:p>
              <a:p>
                <a:endParaRPr lang="de-DE" sz="2400" dirty="0"/>
              </a:p>
              <a:p>
                <a:r>
                  <a:rPr lang="de-DE" sz="2400" dirty="0"/>
                  <a:t>The </a:t>
                </a:r>
                <a:r>
                  <a:rPr lang="de-DE" sz="2400" dirty="0" err="1"/>
                  <a:t>density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function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given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:</a:t>
                </a:r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r>
                  <a:rPr lang="de-DE" sz="2400" dirty="0"/>
                  <a:t>The </a:t>
                </a:r>
                <a:r>
                  <a:rPr lang="de-DE" sz="2400" dirty="0" err="1"/>
                  <a:t>cumulative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function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:</a:t>
                </a:r>
              </a:p>
              <a:p>
                <a:endParaRPr lang="de-DE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i="1" smtClean="0">
                          <a:latin typeface="Cambria Math" panose="02040503050406030204" pitchFamily="18" charset="0"/>
                        </a:rPr>
                        <m:t>⋅</m:t>
                      </m:r>
                    </m:oMath>
                  </m:oMathPara>
                </a14:m>
                <a:endParaRPr lang="de-DE" sz="2000" dirty="0"/>
              </a:p>
              <a:p>
                <a:r>
                  <a:rPr lang="de-DE" sz="2400" dirty="0"/>
                  <a:t> </a:t>
                </a:r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4711" y="744811"/>
                <a:ext cx="8856984" cy="5976664"/>
              </a:xfrm>
              <a:prstGeom prst="rect">
                <a:avLst/>
              </a:prstGeom>
              <a:blipFill>
                <a:blip r:embed="rId3"/>
                <a:stretch>
                  <a:fillRect l="-1101" t="-8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kt 4"/>
          <p:cNvGraphicFramePr>
            <a:graphicFrameLocks/>
          </p:cNvGraphicFramePr>
          <p:nvPr/>
        </p:nvGraphicFramePr>
        <p:xfrm>
          <a:off x="4514445" y="1516645"/>
          <a:ext cx="287655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901440" imgH="228600" progId="Equation.3">
                  <p:embed/>
                </p:oleObj>
              </mc:Choice>
              <mc:Fallback>
                <p:oleObj name="Formel" r:id="rId4" imgW="901440" imgH="228600" progId="Equation.3">
                  <p:embed/>
                  <p:pic>
                    <p:nvPicPr>
                      <p:cNvPr id="5" name="Objek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445" y="1516645"/>
                        <a:ext cx="2876550" cy="4873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/>
          </p:cNvGraphicFramePr>
          <p:nvPr/>
        </p:nvGraphicFramePr>
        <p:xfrm>
          <a:off x="718084" y="5919415"/>
          <a:ext cx="2068512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647640" imgH="203040" progId="Equation.3">
                  <p:embed/>
                </p:oleObj>
              </mc:Choice>
              <mc:Fallback>
                <p:oleObj name="Formel" r:id="rId6" imgW="647640" imgH="203040" progId="Equation.3">
                  <p:embed/>
                  <p:pic>
                    <p:nvPicPr>
                      <p:cNvPr id="8" name="Objek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084" y="5919415"/>
                        <a:ext cx="2068512" cy="5413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/>
        </p:nvGraphicFramePr>
        <p:xfrm>
          <a:off x="3422201" y="5904582"/>
          <a:ext cx="26336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825480" imgH="228600" progId="Equation.3">
                  <p:embed/>
                </p:oleObj>
              </mc:Choice>
              <mc:Fallback>
                <p:oleObj name="Formel" r:id="rId8" imgW="825480" imgH="228600" progId="Equation.3">
                  <p:embed/>
                  <p:pic>
                    <p:nvPicPr>
                      <p:cNvPr id="9" name="Objekt 8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2201" y="5904582"/>
                        <a:ext cx="2633662" cy="609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BD8E61BD-8952-45C9-AAC9-8CFC3F18820B}"/>
                  </a:ext>
                </a:extLst>
              </p:cNvPr>
              <p:cNvSpPr txBox="1"/>
              <p:nvPr/>
            </p:nvSpPr>
            <p:spPr>
              <a:xfrm>
                <a:off x="4208556" y="3007357"/>
                <a:ext cx="3488327" cy="959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8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  <m:sSup>
                        <m:sSup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ⅇ</m:t>
                          </m:r>
                        </m:e>
                        <m:sup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de-DE" sz="2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sz="280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80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de-DE" sz="2800" i="1" smtClean="0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sup>
                      </m:sSup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BD8E61BD-8952-45C9-AAC9-8CFC3F1882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556" y="3007357"/>
                <a:ext cx="3488327" cy="95930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C06DC00F-C923-4A25-A0E0-F10CBE372BEC}"/>
                  </a:ext>
                </a:extLst>
              </p:cNvPr>
              <p:cNvSpPr/>
              <p:nvPr/>
            </p:nvSpPr>
            <p:spPr>
              <a:xfrm>
                <a:off x="0" y="4734759"/>
                <a:ext cx="5573192" cy="11499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𝜋𝜎</m:t>
                                  </m:r>
                                </m:e>
                                <m:sup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nary>
                        <m:naryPr>
                          <m:limLoc m:val="undOvr"/>
                          <m:grow m:val="on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de-DE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𝜇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sup>
                          </m:sSup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ⅆ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ⅇ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𝑟𝑓</m:t>
                          </m:r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  <m:sSup>
                                        <m:sSupPr>
                                          <m:ctrlP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p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C06DC00F-C923-4A25-A0E0-F10CBE372B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34759"/>
                <a:ext cx="5573192" cy="114993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981AC47C-23EF-44D0-82CB-746BD3876E74}"/>
                  </a:ext>
                </a:extLst>
              </p:cNvPr>
              <p:cNvSpPr/>
              <p:nvPr/>
            </p:nvSpPr>
            <p:spPr>
              <a:xfrm>
                <a:off x="5866399" y="4842206"/>
                <a:ext cx="2656946" cy="9045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𝑒𝑟𝑓</m:t>
                          </m:r>
                        </m:fName>
                        <m:e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de-DE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limLoc m:val="undOvr"/>
                          <m:grow m:val="on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sup>
                          </m:sSup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ⅆ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nary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981AC47C-23EF-44D0-82CB-746BD3876E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6399" y="4842206"/>
                <a:ext cx="2656946" cy="9045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 12">
            <a:extLst>
              <a:ext uri="{FF2B5EF4-FFF2-40B4-BE49-F238E27FC236}">
                <a16:creationId xmlns:a16="http://schemas.microsoft.com/office/drawing/2014/main" id="{0C81C49A-7DC8-4725-B165-FA15819D9A53}"/>
              </a:ext>
            </a:extLst>
          </p:cNvPr>
          <p:cNvSpPr/>
          <p:nvPr/>
        </p:nvSpPr>
        <p:spPr>
          <a:xfrm>
            <a:off x="6506723" y="5766642"/>
            <a:ext cx="1653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(Error </a:t>
            </a:r>
            <a:r>
              <a:rPr lang="de-DE" dirty="0" err="1"/>
              <a:t>function</a:t>
            </a:r>
            <a:r>
              <a:rPr lang="de-DE" dirty="0"/>
              <a:t>)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6464E082-C502-47F5-9E73-C07D76FD729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600446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76399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The </a:t>
            </a:r>
            <a:r>
              <a:rPr lang="de-DE" sz="3200" dirty="0" err="1"/>
              <a:t>importance</a:t>
            </a:r>
            <a:r>
              <a:rPr lang="de-DE" sz="3200" dirty="0"/>
              <a:t>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395739" y="562248"/>
            <a:ext cx="9586461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Many </a:t>
            </a:r>
            <a:r>
              <a:rPr lang="de-DE" sz="2400" dirty="0" err="1"/>
              <a:t>empirical</a:t>
            </a:r>
            <a:r>
              <a:rPr lang="de-DE" sz="2400" dirty="0"/>
              <a:t> </a:t>
            </a:r>
            <a:r>
              <a:rPr lang="de-DE" sz="2400" dirty="0" err="1"/>
              <a:t>distributions</a:t>
            </a:r>
            <a:r>
              <a:rPr lang="de-DE" sz="2400" dirty="0"/>
              <a:t> follow at least </a:t>
            </a:r>
            <a:r>
              <a:rPr lang="de-DE" sz="2400" dirty="0" err="1"/>
              <a:t>approximately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normal </a:t>
            </a:r>
            <a:r>
              <a:rPr lang="de-DE" sz="2400" dirty="0" err="1"/>
              <a:t>distribution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Many </a:t>
            </a:r>
            <a:r>
              <a:rPr lang="de-DE" sz="2400" dirty="0" err="1"/>
              <a:t>discrete</a:t>
            </a:r>
            <a:r>
              <a:rPr lang="de-DE" sz="2400" dirty="0"/>
              <a:t> </a:t>
            </a:r>
            <a:r>
              <a:rPr lang="de-DE" sz="2400" dirty="0" err="1"/>
              <a:t>distribtions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approximated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normal </a:t>
            </a:r>
            <a:r>
              <a:rPr lang="de-DE" sz="2400" dirty="0" err="1"/>
              <a:t>distribution</a:t>
            </a:r>
            <a:r>
              <a:rPr lang="de-DE" sz="2400" dirty="0"/>
              <a:t>. I.e. </a:t>
            </a:r>
            <a:r>
              <a:rPr lang="de-DE" sz="2400" dirty="0" err="1"/>
              <a:t>Binomial</a:t>
            </a:r>
            <a:r>
              <a:rPr lang="de-DE" sz="2400" dirty="0"/>
              <a:t> </a:t>
            </a:r>
            <a:r>
              <a:rPr lang="de-DE" sz="2400" dirty="0" err="1"/>
              <a:t>distribution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sample </a:t>
            </a:r>
            <a:r>
              <a:rPr lang="de-DE" sz="2400" dirty="0" err="1"/>
              <a:t>indepent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respect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underlying</a:t>
            </a:r>
            <a:r>
              <a:rPr lang="de-DE" sz="2400" dirty="0"/>
              <a:t> </a:t>
            </a:r>
            <a:r>
              <a:rPr lang="de-DE" sz="2400" dirty="0" err="1"/>
              <a:t>true</a:t>
            </a:r>
            <a:r>
              <a:rPr lang="de-DE" sz="2400" dirty="0"/>
              <a:t> </a:t>
            </a:r>
            <a:r>
              <a:rPr lang="de-DE" sz="2400" dirty="0" err="1"/>
              <a:t>distritibution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approximated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normal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large sample </a:t>
            </a:r>
            <a:r>
              <a:rPr lang="de-DE" sz="2400" dirty="0" err="1"/>
              <a:t>size</a:t>
            </a:r>
            <a:r>
              <a:rPr lang="de-DE" sz="2400" dirty="0"/>
              <a:t> N (</a:t>
            </a:r>
            <a:r>
              <a:rPr lang="de-DE" sz="2400" dirty="0" err="1"/>
              <a:t>central</a:t>
            </a:r>
            <a:r>
              <a:rPr lang="de-DE" sz="2400" dirty="0"/>
              <a:t> </a:t>
            </a:r>
            <a:r>
              <a:rPr lang="de-DE" sz="2400" dirty="0" err="1"/>
              <a:t>limit</a:t>
            </a:r>
            <a:r>
              <a:rPr lang="de-DE" sz="2400" dirty="0"/>
              <a:t> </a:t>
            </a:r>
            <a:r>
              <a:rPr lang="de-DE" sz="2400" dirty="0" err="1"/>
              <a:t>theorem</a:t>
            </a:r>
            <a:r>
              <a:rPr lang="de-DE" sz="24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normal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basis</a:t>
            </a:r>
            <a:r>
              <a:rPr lang="de-DE" sz="2400" dirty="0"/>
              <a:t> </a:t>
            </a:r>
            <a:r>
              <a:rPr lang="de-DE" sz="2400" dirty="0" err="1"/>
              <a:t>theoretical</a:t>
            </a:r>
            <a:r>
              <a:rPr lang="de-DE" sz="2400" dirty="0"/>
              <a:t> </a:t>
            </a:r>
            <a:r>
              <a:rPr lang="de-DE" sz="2400" dirty="0" err="1"/>
              <a:t>models</a:t>
            </a:r>
            <a:endParaRPr lang="de-DE" sz="2400" dirty="0"/>
          </a:p>
          <a:p>
            <a:r>
              <a:rPr lang="de-DE" sz="2400" dirty="0"/>
              <a:t>        (i.e. </a:t>
            </a:r>
            <a:r>
              <a:rPr lang="de-DE" sz="2400" dirty="0" err="1"/>
              <a:t>white</a:t>
            </a:r>
            <a:r>
              <a:rPr lang="de-DE" sz="2400" dirty="0"/>
              <a:t> </a:t>
            </a:r>
            <a:r>
              <a:rPr lang="de-DE" sz="2400" dirty="0" err="1"/>
              <a:t>noise</a:t>
            </a:r>
            <a:r>
              <a:rPr lang="de-DE" sz="2400" dirty="0"/>
              <a:t>)</a:t>
            </a:r>
          </a:p>
          <a:p>
            <a:endParaRPr lang="de-DE" sz="2400" dirty="0"/>
          </a:p>
          <a:p>
            <a:r>
              <a:rPr lang="de-DE" sz="2400" dirty="0"/>
              <a:t> </a:t>
            </a:r>
          </a:p>
          <a:p>
            <a:endParaRPr lang="de-DE" sz="24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2B49369-4713-47C9-AA27-5DFA975A5E0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778094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7060098" y="6356350"/>
            <a:ext cx="2743200" cy="365125"/>
          </a:xfrm>
        </p:spPr>
        <p:txBody>
          <a:bodyPr/>
          <a:lstStyle/>
          <a:p>
            <a:fld id="{386CAE9C-98EE-4793-B6DD-11C28406210D}" type="slidenum">
              <a:rPr lang="de-DE" smtClean="0"/>
              <a:t>13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53010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81002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902187" y="1428751"/>
          <a:ext cx="2644775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638000" imgH="482400" progId="Equation.3">
                  <p:embed/>
                </p:oleObj>
              </mc:Choice>
              <mc:Fallback>
                <p:oleObj name="Formel" r:id="rId2" imgW="1638000" imgH="482400" progId="Equation.3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187" y="1428751"/>
                        <a:ext cx="2644775" cy="7794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5299561" y="1500189"/>
          <a:ext cx="269081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866600" imgH="495000" progId="Equation.3">
                  <p:embed/>
                </p:oleObj>
              </mc:Choice>
              <mc:Fallback>
                <p:oleObj name="Formel" r:id="rId4" imgW="1866600" imgH="495000" progId="Equation.3">
                  <p:embed/>
                  <p:pic>
                    <p:nvPicPr>
                      <p:cNvPr id="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9561" y="1500189"/>
                        <a:ext cx="2690812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2123" y="2500314"/>
            <a:ext cx="3708400" cy="2714625"/>
          </a:xfrm>
          <a:prstGeom prst="rect">
            <a:avLst/>
          </a:prstGeom>
          <a:noFill/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8373" y="2500314"/>
            <a:ext cx="3708400" cy="2714625"/>
          </a:xfrm>
          <a:prstGeom prst="rect">
            <a:avLst/>
          </a:prstGeom>
          <a:noFill/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759311" y="5214938"/>
            <a:ext cx="2952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</a:pPr>
            <a:r>
              <a:rPr lang="de-DE" altLang="de-DE" sz="1400" dirty="0"/>
              <a:t>Density </a:t>
            </a:r>
            <a:r>
              <a:rPr lang="de-DE" altLang="de-DE" sz="1400" dirty="0" err="1"/>
              <a:t>function</a:t>
            </a:r>
            <a:r>
              <a:rPr lang="de-DE" altLang="de-DE" sz="1400" dirty="0"/>
              <a:t> </a:t>
            </a:r>
            <a:r>
              <a:rPr lang="de-DE" altLang="de-DE" sz="1400" dirty="0">
                <a:latin typeface="Symbol" pitchFamily="18" charset="2"/>
              </a:rPr>
              <a:t>m</a:t>
            </a:r>
            <a:r>
              <a:rPr lang="de-DE" altLang="de-DE" sz="1400" dirty="0"/>
              <a:t> = 0 und </a:t>
            </a:r>
            <a:r>
              <a:rPr lang="de-DE" altLang="de-DE" sz="1400" dirty="0">
                <a:latin typeface="Symbol" pitchFamily="18" charset="2"/>
              </a:rPr>
              <a:t>s</a:t>
            </a:r>
            <a:r>
              <a:rPr lang="de-DE" altLang="de-DE" sz="1400" dirty="0"/>
              <a:t> = 1</a:t>
            </a:r>
          </a:p>
          <a:p>
            <a:pPr eaLnBrk="1" hangingPunct="1">
              <a:buClr>
                <a:srgbClr val="CC3300"/>
              </a:buClr>
            </a:pPr>
            <a:endParaRPr lang="de-DE" altLang="de-DE" sz="1400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4545498" y="5214938"/>
            <a:ext cx="3929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</a:pPr>
            <a:r>
              <a:rPr lang="de-DE" altLang="de-DE" sz="1400" dirty="0" err="1"/>
              <a:t>Cumulative</a:t>
            </a:r>
            <a:r>
              <a:rPr lang="de-DE" altLang="de-DE" sz="1400" dirty="0"/>
              <a:t> </a:t>
            </a:r>
            <a:r>
              <a:rPr lang="de-DE" altLang="de-DE" sz="1400" dirty="0" err="1"/>
              <a:t>distribution</a:t>
            </a:r>
            <a:r>
              <a:rPr lang="de-DE" altLang="de-DE" sz="1400" dirty="0"/>
              <a:t> </a:t>
            </a:r>
            <a:r>
              <a:rPr lang="de-DE" altLang="de-DE" sz="1400" dirty="0" err="1"/>
              <a:t>function</a:t>
            </a:r>
            <a:r>
              <a:rPr lang="de-DE" altLang="de-DE" sz="1400" dirty="0"/>
              <a:t> </a:t>
            </a:r>
            <a:r>
              <a:rPr lang="de-DE" altLang="de-DE" sz="1400" dirty="0">
                <a:latin typeface="Symbol" pitchFamily="18" charset="2"/>
              </a:rPr>
              <a:t>m</a:t>
            </a:r>
            <a:r>
              <a:rPr lang="de-DE" altLang="de-DE" sz="1400" dirty="0"/>
              <a:t> = 0 und </a:t>
            </a:r>
            <a:r>
              <a:rPr lang="de-DE" altLang="de-DE" sz="1400" dirty="0">
                <a:latin typeface="Symbol" pitchFamily="18" charset="2"/>
              </a:rPr>
              <a:t>s</a:t>
            </a:r>
            <a:r>
              <a:rPr lang="de-DE" altLang="de-DE" sz="1400" dirty="0"/>
              <a:t> = 1</a:t>
            </a:r>
          </a:p>
          <a:p>
            <a:pPr eaLnBrk="1" hangingPunct="1">
              <a:buClr>
                <a:srgbClr val="CC3300"/>
              </a:buClr>
            </a:pPr>
            <a:endParaRPr lang="de-DE" altLang="de-DE" sz="1400" dirty="0"/>
          </a:p>
        </p:txBody>
      </p:sp>
      <p:sp>
        <p:nvSpPr>
          <p:cNvPr id="2" name="Textfeld 1"/>
          <p:cNvSpPr txBox="1"/>
          <p:nvPr/>
        </p:nvSpPr>
        <p:spPr>
          <a:xfrm rot="16200000">
            <a:off x="4652279" y="3655574"/>
            <a:ext cx="355084" cy="1949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00" baseline="-25000" dirty="0"/>
              <a:t>[%]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9E5C8DF-5587-40C6-975A-C2876571CAA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49765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Properties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424154" y="483129"/>
                <a:ext cx="9314792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The normal </a:t>
                </a:r>
                <a:r>
                  <a:rPr lang="de-DE" altLang="de-DE" sz="2400" dirty="0" err="1"/>
                  <a:t>distribution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is</a:t>
                </a:r>
                <a:r>
                  <a:rPr lang="de-DE" altLang="de-DE" sz="2400" dirty="0"/>
                  <a:t> a 2-parameter-distribution in </a:t>
                </a:r>
                <a:r>
                  <a:rPr lang="de-DE" altLang="de-DE" sz="2400" i="1" dirty="0">
                    <a:latin typeface="Symbol" pitchFamily="18" charset="2"/>
                  </a:rPr>
                  <a:t>m </a:t>
                </a:r>
                <a:r>
                  <a:rPr lang="de-DE" altLang="de-DE" sz="2400" dirty="0"/>
                  <a:t>and </a:t>
                </a:r>
                <a:r>
                  <a:rPr lang="de-DE" altLang="de-DE" sz="2400" i="1" dirty="0">
                    <a:latin typeface="Symbol" pitchFamily="18" charset="2"/>
                  </a:rPr>
                  <a:t>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alt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N(</a:t>
                </a:r>
                <a:r>
                  <a:rPr lang="de-DE" altLang="de-DE" sz="2400" i="1" dirty="0">
                    <a:latin typeface="Symbol" pitchFamily="18" charset="2"/>
                  </a:rPr>
                  <a:t>m, s</a:t>
                </a:r>
                <a:r>
                  <a:rPr lang="de-DE" altLang="de-DE" sz="2400" i="1" baseline="30000" dirty="0">
                    <a:latin typeface="Symbol" pitchFamily="18" charset="2"/>
                  </a:rPr>
                  <a:t>2</a:t>
                </a:r>
                <a:r>
                  <a:rPr lang="de-DE" altLang="de-DE" sz="2400" dirty="0"/>
                  <a:t>)  </a:t>
                </a:r>
                <a:r>
                  <a:rPr lang="de-DE" altLang="de-DE" sz="2400" dirty="0" err="1"/>
                  <a:t>is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symmetrically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around</a:t>
                </a:r>
                <a:r>
                  <a:rPr lang="de-DE" altLang="de-DE" sz="2400" dirty="0"/>
                  <a:t> </a:t>
                </a:r>
                <a:r>
                  <a:rPr lang="de-DE" altLang="de-DE" sz="2400" i="1" dirty="0">
                    <a:latin typeface="Times" pitchFamily="18" charset="0"/>
                  </a:rPr>
                  <a:t>x</a:t>
                </a:r>
                <a:r>
                  <a:rPr lang="de-DE" altLang="de-DE" sz="2400" dirty="0">
                    <a:latin typeface="Times" pitchFamily="18" charset="0"/>
                  </a:rPr>
                  <a:t> =</a:t>
                </a:r>
                <a:r>
                  <a:rPr lang="de-DE" altLang="de-DE" sz="2400" i="1" dirty="0">
                    <a:latin typeface="Times" pitchFamily="18" charset="0"/>
                  </a:rPr>
                  <a:t> </a:t>
                </a:r>
                <a:r>
                  <a:rPr lang="de-DE" altLang="de-DE" sz="2400" i="1" dirty="0">
                    <a:latin typeface="Symbol" pitchFamily="18" charset="2"/>
                  </a:rPr>
                  <a:t>m</a:t>
                </a:r>
                <a:r>
                  <a:rPr lang="de-DE" altLang="de-DE" sz="2400" dirty="0"/>
                  <a:t> 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The </a:t>
                </a:r>
                <a:r>
                  <a:rPr lang="de-DE" altLang="de-DE" sz="2400" dirty="0" err="1"/>
                  <a:t>density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function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has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turning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points</a:t>
                </a:r>
                <a:r>
                  <a:rPr lang="de-DE" altLang="de-DE" sz="2400" dirty="0"/>
                  <a:t> at  </a:t>
                </a:r>
                <a:r>
                  <a:rPr lang="de-DE" altLang="de-DE" sz="2400" i="1" dirty="0">
                    <a:latin typeface="Times" pitchFamily="18" charset="0"/>
                  </a:rPr>
                  <a:t>x</a:t>
                </a:r>
                <a:r>
                  <a:rPr lang="de-DE" altLang="de-DE" sz="2400" dirty="0">
                    <a:latin typeface="Times" pitchFamily="18" charset="0"/>
                  </a:rPr>
                  <a:t> = </a:t>
                </a:r>
                <a:r>
                  <a:rPr lang="de-DE" altLang="de-DE" sz="2400" i="1" dirty="0">
                    <a:latin typeface="Symbol" pitchFamily="18" charset="2"/>
                  </a:rPr>
                  <a:t>m</a:t>
                </a:r>
                <a:r>
                  <a:rPr lang="de-DE" altLang="de-DE" sz="2400" dirty="0">
                    <a:latin typeface="Times" pitchFamily="18" charset="0"/>
                  </a:rPr>
                  <a:t> + </a:t>
                </a:r>
                <a:r>
                  <a:rPr lang="de-DE" altLang="de-DE" sz="2400" i="1" dirty="0">
                    <a:latin typeface="Symbol" pitchFamily="18" charset="2"/>
                  </a:rPr>
                  <a:t>s</a:t>
                </a:r>
                <a:r>
                  <a:rPr lang="de-DE" altLang="de-DE" sz="2400" dirty="0">
                    <a:latin typeface="Times" pitchFamily="18" charset="0"/>
                  </a:rPr>
                  <a:t>  </a:t>
                </a:r>
                <a:r>
                  <a:rPr lang="de-DE" altLang="de-DE" sz="2400" dirty="0"/>
                  <a:t> and</a:t>
                </a:r>
                <a:r>
                  <a:rPr lang="de-DE" altLang="de-DE" sz="2400" dirty="0">
                    <a:latin typeface="Times" pitchFamily="18" charset="0"/>
                  </a:rPr>
                  <a:t>  </a:t>
                </a:r>
                <a:r>
                  <a:rPr lang="de-DE" altLang="de-DE" sz="2400" i="1" dirty="0">
                    <a:latin typeface="Times" pitchFamily="18" charset="0"/>
                  </a:rPr>
                  <a:t>x</a:t>
                </a:r>
                <a:r>
                  <a:rPr lang="de-DE" altLang="de-DE" sz="2400" dirty="0">
                    <a:latin typeface="Times" pitchFamily="18" charset="0"/>
                  </a:rPr>
                  <a:t> = </a:t>
                </a:r>
                <a:r>
                  <a:rPr lang="de-DE" altLang="de-DE" sz="2400" i="1" dirty="0">
                    <a:latin typeface="Symbol" pitchFamily="18" charset="2"/>
                  </a:rPr>
                  <a:t>m</a:t>
                </a:r>
                <a:r>
                  <a:rPr lang="de-DE" altLang="de-DE" sz="2400" dirty="0">
                    <a:latin typeface="Times" pitchFamily="18" charset="0"/>
                  </a:rPr>
                  <a:t> – </a:t>
                </a:r>
                <a:r>
                  <a:rPr lang="de-DE" altLang="de-DE" sz="2400" i="1" dirty="0">
                    <a:latin typeface="Symbol" pitchFamily="18" charset="2"/>
                  </a:rPr>
                  <a:t>s</a:t>
                </a:r>
                <a:r>
                  <a:rPr lang="de-DE" altLang="de-DE" sz="2400" dirty="0">
                    <a:latin typeface="Times" pitchFamily="18" charset="0"/>
                  </a:rPr>
                  <a:t> </a:t>
                </a:r>
              </a:p>
              <a:p>
                <a:pPr marL="342900" indent="-342900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endParaRPr lang="de-DE" altLang="de-DE" sz="2400" dirty="0">
                  <a:latin typeface="Times" pitchFamily="18" charset="0"/>
                </a:endParaRPr>
              </a:p>
              <a:p>
                <a:pPr marL="342900" indent="-342900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endParaRPr lang="de-DE" altLang="de-DE" sz="2400" dirty="0">
                  <a:latin typeface="Times" pitchFamily="18" charset="0"/>
                </a:endParaRPr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The </a:t>
                </a:r>
                <a:r>
                  <a:rPr lang="de-DE" altLang="de-DE" sz="2400" dirty="0" err="1"/>
                  <a:t>density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function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flattens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if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the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variance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goes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up</a:t>
                </a:r>
                <a:r>
                  <a:rPr lang="de-DE" altLang="de-DE" sz="2400" dirty="0"/>
                  <a:t>.</a:t>
                </a:r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endParaRPr lang="de-DE" altLang="de-DE" sz="2400" dirty="0"/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endParaRPr lang="de-DE" altLang="de-DE" sz="2400" dirty="0"/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The </a:t>
                </a:r>
                <a:r>
                  <a:rPr lang="de-DE" altLang="de-DE" sz="2400" dirty="0" err="1"/>
                  <a:t>density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function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reaches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the</a:t>
                </a:r>
                <a:r>
                  <a:rPr lang="de-DE" altLang="de-DE" sz="2400" dirty="0"/>
                  <a:t> x-</a:t>
                </a:r>
                <a:r>
                  <a:rPr lang="de-DE" altLang="de-DE" sz="2400" dirty="0" err="1"/>
                  <a:t>axes</a:t>
                </a:r>
                <a:r>
                  <a:rPr lang="de-DE" altLang="de-DE" sz="2400" dirty="0"/>
                  <a:t> </a:t>
                </a:r>
              </a:p>
              <a:p>
                <a:pPr>
                  <a:lnSpc>
                    <a:spcPct val="90000"/>
                  </a:lnSpc>
                </a:pPr>
                <a:r>
                  <a:rPr lang="de-DE" altLang="de-DE" sz="2400" dirty="0"/>
                  <a:t>        </a:t>
                </a:r>
                <a:r>
                  <a:rPr lang="de-DE" altLang="de-DE" sz="2400" dirty="0" err="1"/>
                  <a:t>asymptotically</a:t>
                </a:r>
                <a:r>
                  <a:rPr lang="de-DE" altLang="de-DE" sz="2400" dirty="0"/>
                  <a:t> at </a:t>
                </a:r>
                <a14:m>
                  <m:oMath xmlns:m="http://schemas.openxmlformats.org/officeDocument/2006/math">
                    <m:r>
                      <a:rPr lang="de-DE" sz="24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de-DE" altLang="de-DE" sz="2400" dirty="0"/>
                  <a:t> and </a:t>
                </a:r>
                <a14:m>
                  <m:oMath xmlns:m="http://schemas.openxmlformats.org/officeDocument/2006/math">
                    <m:r>
                      <a:rPr lang="de-DE" sz="24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∞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de-DE" altLang="de-DE" sz="2400" dirty="0">
                  <a:solidFill>
                    <a:srgbClr val="CC0000"/>
                  </a:solidFill>
                </a:endParaRPr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54" y="483129"/>
                <a:ext cx="9314792" cy="5976664"/>
              </a:xfrm>
              <a:prstGeom prst="rect">
                <a:avLst/>
              </a:prstGeom>
              <a:blipFill>
                <a:blip r:embed="rId2"/>
                <a:stretch>
                  <a:fillRect l="-9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F753C366-6B25-40A9-B471-275F0F2BEC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835622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The </a:t>
            </a:r>
            <a:r>
              <a:rPr lang="de-DE" sz="3200" dirty="0" err="1"/>
              <a:t>standard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54489" y="692696"/>
            <a:ext cx="8556111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Normal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altLang="de-DE" sz="2400" i="1" dirty="0">
                <a:latin typeface="Symbol" pitchFamily="18" charset="2"/>
              </a:rPr>
              <a:t>m=0 </a:t>
            </a:r>
            <a:r>
              <a:rPr lang="de-DE" altLang="de-DE" sz="2400" dirty="0">
                <a:latin typeface="Times" pitchFamily="18" charset="0"/>
              </a:rPr>
              <a:t>   </a:t>
            </a:r>
            <a:r>
              <a:rPr lang="de-DE" altLang="de-DE" sz="2400" i="1" dirty="0">
                <a:latin typeface="Symbol" pitchFamily="18" charset="2"/>
              </a:rPr>
              <a:t>s =1</a:t>
            </a:r>
            <a:br>
              <a:rPr lang="de-DE" sz="2400" dirty="0"/>
            </a:b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Maximum at z =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Turning</a:t>
            </a:r>
            <a:r>
              <a:rPr lang="de-DE" sz="2400" dirty="0"/>
              <a:t> </a:t>
            </a:r>
            <a:r>
              <a:rPr lang="de-DE" sz="2400" dirty="0" err="1"/>
              <a:t>points</a:t>
            </a:r>
            <a:r>
              <a:rPr lang="de-DE" sz="2400" dirty="0"/>
              <a:t> at z = -1 and z =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In </a:t>
            </a:r>
            <a:r>
              <a:rPr lang="de-DE" sz="2400" dirty="0" err="1"/>
              <a:t>order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probabilities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cumulative</a:t>
            </a:r>
            <a:r>
              <a:rPr lang="de-DE" sz="2400" dirty="0"/>
              <a:t>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function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tabulated</a:t>
            </a:r>
            <a:r>
              <a:rPr lang="de-DE" sz="2400" dirty="0"/>
              <a:t> and </a:t>
            </a:r>
            <a:r>
              <a:rPr lang="de-DE" sz="2400" dirty="0" err="1"/>
              <a:t>implemented</a:t>
            </a:r>
            <a:r>
              <a:rPr lang="de-DE" sz="2400" dirty="0"/>
              <a:t> in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standard</a:t>
            </a:r>
            <a:r>
              <a:rPr lang="de-DE" sz="2400" dirty="0"/>
              <a:t> </a:t>
            </a:r>
            <a:r>
              <a:rPr lang="de-DE" sz="2400" dirty="0" err="1"/>
              <a:t>spreadsheet</a:t>
            </a:r>
            <a:r>
              <a:rPr lang="de-DE" sz="2400" dirty="0"/>
              <a:t> </a:t>
            </a:r>
            <a:r>
              <a:rPr lang="de-DE" sz="2400" dirty="0" err="1"/>
              <a:t>programm</a:t>
            </a:r>
            <a:r>
              <a:rPr lang="de-DE" sz="2400" dirty="0"/>
              <a:t> like </a:t>
            </a:r>
            <a:r>
              <a:rPr lang="de-DE" sz="2400" dirty="0" err="1"/>
              <a:t>excel</a:t>
            </a:r>
            <a:r>
              <a:rPr lang="de-DE" sz="2400" dirty="0"/>
              <a:t> (MS </a:t>
            </a:r>
            <a:r>
              <a:rPr lang="de-DE" sz="2400" dirty="0" err="1"/>
              <a:t>office</a:t>
            </a:r>
            <a:r>
              <a:rPr lang="de-DE" sz="2400" dirty="0"/>
              <a:t>) 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calc</a:t>
            </a:r>
            <a:r>
              <a:rPr lang="de-DE" sz="2400" dirty="0"/>
              <a:t> (</a:t>
            </a:r>
            <a:r>
              <a:rPr lang="de-DE" sz="2400" dirty="0" err="1"/>
              <a:t>libreoffice</a:t>
            </a:r>
            <a:r>
              <a:rPr lang="de-DE" sz="2400" dirty="0"/>
              <a:t>)</a:t>
            </a:r>
          </a:p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Every </a:t>
            </a:r>
            <a:r>
              <a:rPr lang="de-DE" sz="2400" dirty="0" err="1"/>
              <a:t>normally</a:t>
            </a:r>
            <a:r>
              <a:rPr lang="de-DE" sz="2400" dirty="0"/>
              <a:t> </a:t>
            </a:r>
            <a:r>
              <a:rPr lang="de-DE" sz="2400" dirty="0" err="1"/>
              <a:t>distributed</a:t>
            </a:r>
            <a:r>
              <a:rPr lang="de-DE" sz="2400" dirty="0"/>
              <a:t> </a:t>
            </a:r>
            <a:r>
              <a:rPr lang="de-DE" sz="2400" dirty="0" err="1"/>
              <a:t>random</a:t>
            </a:r>
            <a:r>
              <a:rPr lang="de-DE" sz="2400" dirty="0"/>
              <a:t> variable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transformed</a:t>
            </a:r>
            <a:r>
              <a:rPr lang="de-DE" sz="2400" dirty="0"/>
              <a:t> in a </a:t>
            </a:r>
            <a:r>
              <a:rPr lang="de-DE" sz="2400" dirty="0" err="1"/>
              <a:t>standard</a:t>
            </a:r>
            <a:r>
              <a:rPr lang="de-DE" sz="2400" dirty="0"/>
              <a:t> </a:t>
            </a:r>
            <a:r>
              <a:rPr lang="de-DE" sz="2400" dirty="0" err="1"/>
              <a:t>normally</a:t>
            </a:r>
            <a:r>
              <a:rPr lang="de-DE" sz="2400" dirty="0"/>
              <a:t> </a:t>
            </a:r>
            <a:r>
              <a:rPr lang="de-DE" sz="2400" dirty="0" err="1"/>
              <a:t>distributed</a:t>
            </a:r>
            <a:r>
              <a:rPr lang="de-DE" sz="2400" dirty="0"/>
              <a:t> </a:t>
            </a:r>
            <a:r>
              <a:rPr lang="de-DE" sz="2400" dirty="0" err="1"/>
              <a:t>random</a:t>
            </a:r>
            <a:r>
              <a:rPr lang="de-DE" sz="2400" dirty="0"/>
              <a:t> variable (Standardisierung)</a:t>
            </a:r>
          </a:p>
        </p:txBody>
      </p:sp>
      <p:graphicFrame>
        <p:nvGraphicFramePr>
          <p:cNvPr id="2" name="Objekt 1"/>
          <p:cNvGraphicFramePr>
            <a:graphicFrameLocks/>
          </p:cNvGraphicFramePr>
          <p:nvPr/>
        </p:nvGraphicFramePr>
        <p:xfrm>
          <a:off x="2066950" y="1223964"/>
          <a:ext cx="2228850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698400" imgH="203040" progId="Equation.3">
                  <p:embed/>
                </p:oleObj>
              </mc:Choice>
              <mc:Fallback>
                <p:oleObj name="Formel" r:id="rId2" imgW="698400" imgH="203040" progId="Equation.3">
                  <p:embed/>
                  <p:pic>
                    <p:nvPicPr>
                      <p:cNvPr id="2" name="Objekt 1"/>
                      <p:cNvPicPr>
                        <a:picLocks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50" y="1223964"/>
                        <a:ext cx="2228850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4D0A7EF-5FA5-471C-9A97-097BFA0A87EE}"/>
                  </a:ext>
                </a:extLst>
              </p:cNvPr>
              <p:cNvSpPr txBox="1"/>
              <p:nvPr/>
            </p:nvSpPr>
            <p:spPr>
              <a:xfrm>
                <a:off x="2892721" y="4535557"/>
                <a:ext cx="2666566" cy="8104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de-DE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limLoc m:val="undOvr"/>
                          <m:grow m:val="on"/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p>
                        <m:e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i="1" smtClean="0"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</m:e>
                            <m:sup>
                              <m:r>
                                <a:rPr lang="de-DE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sup>
                          </m:sSup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ⅆ</m:t>
                          </m:r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r>
                        <a:rPr lang="de-DE" i="1" smtClean="0">
                          <a:latin typeface="Cambria Math" panose="02040503050406030204" pitchFamily="18" charset="0"/>
                        </a:rPr>
                        <m:t>⋅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4D0A7EF-5FA5-471C-9A97-097BFA0A87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721" y="4535557"/>
                <a:ext cx="2666566" cy="8104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hteck 8">
            <a:extLst>
              <a:ext uri="{FF2B5EF4-FFF2-40B4-BE49-F238E27FC236}">
                <a16:creationId xmlns:a16="http://schemas.microsoft.com/office/drawing/2014/main" id="{208D4D52-FB67-40DA-A9BD-FE4EE1D6FCF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572515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8610600" y="5965416"/>
            <a:ext cx="2743200" cy="365125"/>
          </a:xfrm>
        </p:spPr>
        <p:txBody>
          <a:bodyPr/>
          <a:lstStyle/>
          <a:p>
            <a:fld id="{386CAE9C-98EE-4793-B6DD-11C28406210D}" type="slidenum">
              <a:rPr lang="de-DE" smtClean="0"/>
              <a:t>16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Normal </a:t>
            </a:r>
            <a:r>
              <a:rPr lang="de-DE" sz="3200" dirty="0" err="1"/>
              <a:t>distribution</a:t>
            </a:r>
            <a:r>
              <a:rPr lang="de-DE" sz="3200" dirty="0"/>
              <a:t> and </a:t>
            </a:r>
            <a:r>
              <a:rPr lang="de-DE" sz="3200" dirty="0" err="1"/>
              <a:t>standard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r>
              <a:rPr lang="de-DE" sz="3200" dirty="0"/>
              <a:t>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373770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524000" y="301762"/>
            <a:ext cx="9144000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Suppose</a:t>
            </a:r>
            <a:r>
              <a:rPr lang="de-DE" sz="2400" dirty="0"/>
              <a:t>                                        </a:t>
            </a:r>
            <a:r>
              <a:rPr lang="de-DE" sz="2400" dirty="0" err="1"/>
              <a:t>then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Generally, </a:t>
            </a: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obtain</a:t>
            </a:r>
            <a:r>
              <a:rPr lang="de-DE" sz="24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r>
              <a:rPr lang="de-DE" sz="2400" dirty="0"/>
              <a:t>				</a:t>
            </a:r>
            <a:r>
              <a:rPr lang="de-DE" sz="2400" dirty="0" err="1"/>
              <a:t>or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r>
              <a:rPr lang="de-DE" sz="2400" dirty="0"/>
              <a:t> </a:t>
            </a:r>
          </a:p>
        </p:txBody>
      </p:sp>
      <p:graphicFrame>
        <p:nvGraphicFramePr>
          <p:cNvPr id="2" name="Objekt 1"/>
          <p:cNvGraphicFramePr>
            <a:graphicFrameLocks/>
          </p:cNvGraphicFramePr>
          <p:nvPr/>
        </p:nvGraphicFramePr>
        <p:xfrm>
          <a:off x="3072070" y="654188"/>
          <a:ext cx="287655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901440" imgH="228600" progId="Equation.3">
                  <p:embed/>
                </p:oleObj>
              </mc:Choice>
              <mc:Fallback>
                <p:oleObj name="Formel" r:id="rId2" imgW="901440" imgH="228600" progId="Equation.3">
                  <p:embed/>
                  <p:pic>
                    <p:nvPicPr>
                      <p:cNvPr id="2" name="Objekt 1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2070" y="654188"/>
                        <a:ext cx="2876550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/>
          </p:cNvGraphicFramePr>
          <p:nvPr/>
        </p:nvGraphicFramePr>
        <p:xfrm>
          <a:off x="3151684" y="1237867"/>
          <a:ext cx="3808413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193760" imgH="393480" progId="Equation.3">
                  <p:embed/>
                </p:oleObj>
              </mc:Choice>
              <mc:Fallback>
                <p:oleObj name="Formel" r:id="rId4" imgW="1193760" imgH="393480" progId="Equation.3">
                  <p:embed/>
                  <p:pic>
                    <p:nvPicPr>
                      <p:cNvPr id="5" name="Objek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1684" y="1237867"/>
                        <a:ext cx="3808413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/>
        </p:nvGraphicFramePr>
        <p:xfrm>
          <a:off x="3151684" y="2196989"/>
          <a:ext cx="33623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1054080" imgH="203040" progId="Equation.3">
                  <p:embed/>
                </p:oleObj>
              </mc:Choice>
              <mc:Fallback>
                <p:oleObj name="Formel" r:id="rId6" imgW="1054080" imgH="203040" progId="Equation.3">
                  <p:embed/>
                  <p:pic>
                    <p:nvPicPr>
                      <p:cNvPr id="9" name="Objekt 8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1684" y="2196989"/>
                        <a:ext cx="3362325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/>
          </p:cNvGraphicFramePr>
          <p:nvPr/>
        </p:nvGraphicFramePr>
        <p:xfrm>
          <a:off x="3508226" y="4910275"/>
          <a:ext cx="4171950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1307880" imgH="393480" progId="Equation.3">
                  <p:embed/>
                </p:oleObj>
              </mc:Choice>
              <mc:Fallback>
                <p:oleObj name="Formel" r:id="rId8" imgW="1307880" imgH="393480" progId="Equation.3">
                  <p:embed/>
                  <p:pic>
                    <p:nvPicPr>
                      <p:cNvPr id="10" name="Objekt 9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226" y="4910275"/>
                        <a:ext cx="4171950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/>
          </p:cNvGraphicFramePr>
          <p:nvPr/>
        </p:nvGraphicFramePr>
        <p:xfrm>
          <a:off x="1991545" y="3398430"/>
          <a:ext cx="8221663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0" imgW="2577960" imgH="393480" progId="Equation.3">
                  <p:embed/>
                </p:oleObj>
              </mc:Choice>
              <mc:Fallback>
                <p:oleObj name="Formel" r:id="rId10" imgW="2577960" imgH="393480" progId="Equation.3">
                  <p:embed/>
                  <p:pic>
                    <p:nvPicPr>
                      <p:cNvPr id="11" name="Objek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1545" y="3398430"/>
                        <a:ext cx="8221663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hteck 11">
            <a:extLst>
              <a:ext uri="{FF2B5EF4-FFF2-40B4-BE49-F238E27FC236}">
                <a16:creationId xmlns:a16="http://schemas.microsoft.com/office/drawing/2014/main" id="{BB5986D1-066F-4BB9-8425-EC59A4C163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848721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 err="1"/>
              <a:t>Probabilities</a:t>
            </a:r>
            <a:r>
              <a:rPr lang="de-DE" sz="2800" dirty="0"/>
              <a:t> and </a:t>
            </a:r>
            <a:r>
              <a:rPr lang="de-DE" sz="2800" dirty="0" err="1"/>
              <a:t>areas</a:t>
            </a:r>
            <a:r>
              <a:rPr lang="de-DE" sz="2800" dirty="0"/>
              <a:t> </a:t>
            </a:r>
            <a:r>
              <a:rPr lang="de-DE" sz="2800" dirty="0" err="1"/>
              <a:t>below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density</a:t>
            </a:r>
            <a:r>
              <a:rPr lang="de-DE" sz="2800" dirty="0"/>
              <a:t> </a:t>
            </a:r>
            <a:r>
              <a:rPr lang="de-DE" sz="2800" dirty="0" err="1"/>
              <a:t>function</a:t>
            </a:r>
            <a:endParaRPr lang="de-DE" sz="2800" dirty="0"/>
          </a:p>
        </p:txBody>
      </p:sp>
      <p:graphicFrame>
        <p:nvGraphicFramePr>
          <p:cNvPr id="43" name="Object 2"/>
          <p:cNvGraphicFramePr>
            <a:graphicFrameLocks noChangeAspect="1"/>
          </p:cNvGraphicFramePr>
          <p:nvPr/>
        </p:nvGraphicFramePr>
        <p:xfrm>
          <a:off x="5678984" y="571203"/>
          <a:ext cx="4046538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917360" imgH="469800" progId="Equation.3">
                  <p:embed/>
                </p:oleObj>
              </mc:Choice>
              <mc:Fallback>
                <p:oleObj name="Formel" r:id="rId2" imgW="1917360" imgH="469800" progId="Equation.3">
                  <p:embed/>
                  <p:pic>
                    <p:nvPicPr>
                      <p:cNvPr id="4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8984" y="571203"/>
                        <a:ext cx="4046538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2599234" y="803127"/>
            <a:ext cx="2916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400" dirty="0">
                <a:latin typeface="+mn-lt"/>
              </a:rPr>
              <a:t>Density </a:t>
            </a:r>
            <a:r>
              <a:rPr lang="de-DE" altLang="de-DE" sz="2400" dirty="0" err="1">
                <a:latin typeface="+mn-lt"/>
              </a:rPr>
              <a:t>function</a:t>
            </a:r>
            <a:r>
              <a:rPr lang="de-DE" altLang="de-DE" sz="2400" dirty="0">
                <a:latin typeface="+mn-lt"/>
              </a:rPr>
              <a:t>: </a:t>
            </a:r>
          </a:p>
        </p:txBody>
      </p:sp>
      <p:graphicFrame>
        <p:nvGraphicFramePr>
          <p:cNvPr id="45" name="Object 3"/>
          <p:cNvGraphicFramePr>
            <a:graphicFrameLocks noChangeAspect="1"/>
          </p:cNvGraphicFramePr>
          <p:nvPr/>
        </p:nvGraphicFramePr>
        <p:xfrm>
          <a:off x="4672509" y="1457027"/>
          <a:ext cx="537210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2628720" imgH="495000" progId="Equation.3">
                  <p:embed/>
                </p:oleObj>
              </mc:Choice>
              <mc:Fallback>
                <p:oleObj name="Formel" r:id="rId4" imgW="2628720" imgH="495000" progId="Equation.3">
                  <p:embed/>
                  <p:pic>
                    <p:nvPicPr>
                      <p:cNvPr id="4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2509" y="1457027"/>
                        <a:ext cx="5372100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2772273" y="1700064"/>
            <a:ext cx="16271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400" dirty="0">
                <a:latin typeface="+mn-lt"/>
              </a:rPr>
              <a:t>Intervall: </a:t>
            </a:r>
          </a:p>
        </p:txBody>
      </p:sp>
      <p:pic>
        <p:nvPicPr>
          <p:cNvPr id="47" name="Picture 15" descr="B_11-13_Eintrittswah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437" y="2465090"/>
            <a:ext cx="6926263" cy="413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feld 47"/>
          <p:cNvSpPr txBox="1"/>
          <p:nvPr/>
        </p:nvSpPr>
        <p:spPr>
          <a:xfrm>
            <a:off x="3820574" y="3385839"/>
            <a:ext cx="1071562" cy="3698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de-DE" dirty="0"/>
              <a:t>P(Z&lt; c)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51BC282-F0C2-4F89-8936-A625B07AC8A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023399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Relevant Values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dirty="0" err="1"/>
              <a:t>standard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B07D0DD-6D1E-4540-8DCF-59A3D88D7C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649" y="2736696"/>
            <a:ext cx="7859216" cy="3984779"/>
          </a:xfrm>
          <a:prstGeom prst="rect">
            <a:avLst/>
          </a:prstGeom>
        </p:spPr>
      </p:pic>
      <p:graphicFrame>
        <p:nvGraphicFramePr>
          <p:cNvPr id="32" name="Group 85"/>
          <p:cNvGraphicFramePr>
            <a:graphicFrameLocks noGrp="1"/>
          </p:cNvGraphicFramePr>
          <p:nvPr/>
        </p:nvGraphicFramePr>
        <p:xfrm>
          <a:off x="1631505" y="762069"/>
          <a:ext cx="1512887" cy="1828800"/>
        </p:xfrm>
        <a:graphic>
          <a:graphicData uri="http://schemas.openxmlformats.org/drawingml/2006/table">
            <a:tbl>
              <a:tblPr/>
              <a:tblGrid>
                <a:gridCol w="592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F(z)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-2.58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-2.33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-1.96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-1.64 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-1.23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hteck 5">
            <a:extLst>
              <a:ext uri="{FF2B5EF4-FFF2-40B4-BE49-F238E27FC236}">
                <a16:creationId xmlns:a16="http://schemas.microsoft.com/office/drawing/2014/main" id="{D564EC75-9D3C-4032-9972-341E88C074C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127693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19" name="Rechteck 18"/>
          <p:cNvSpPr/>
          <p:nvPr/>
        </p:nvSpPr>
        <p:spPr>
          <a:xfrm>
            <a:off x="649965" y="833197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err="1"/>
              <a:t>Suppose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CEQ (Chief </a:t>
            </a:r>
            <a:r>
              <a:rPr lang="de-DE" sz="2400" dirty="0" err="1"/>
              <a:t>of</a:t>
            </a:r>
            <a:r>
              <a:rPr lang="de-DE" sz="2400" dirty="0"/>
              <a:t> Quality) in  </a:t>
            </a:r>
            <a:r>
              <a:rPr lang="de-DE" sz="2400" dirty="0" err="1"/>
              <a:t>lamp</a:t>
            </a:r>
            <a:r>
              <a:rPr lang="de-DE" sz="2400" dirty="0"/>
              <a:t> </a:t>
            </a:r>
            <a:r>
              <a:rPr lang="de-DE" sz="2400" dirty="0" err="1"/>
              <a:t>maufactoring</a:t>
            </a:r>
            <a:r>
              <a:rPr lang="de-DE" sz="2400" dirty="0"/>
              <a:t> </a:t>
            </a:r>
            <a:r>
              <a:rPr lang="de-DE" sz="2400" dirty="0" err="1"/>
              <a:t>company</a:t>
            </a:r>
            <a:r>
              <a:rPr lang="de-DE" sz="2400" dirty="0"/>
              <a:t>. The </a:t>
            </a:r>
            <a:r>
              <a:rPr lang="de-DE" sz="2400" dirty="0" err="1"/>
              <a:t>life</a:t>
            </a:r>
            <a:r>
              <a:rPr lang="de-DE" sz="2400" dirty="0"/>
              <a:t> </a:t>
            </a:r>
            <a:r>
              <a:rPr lang="de-DE" sz="2400" dirty="0" err="1"/>
              <a:t>expectancy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LED-</a:t>
            </a:r>
            <a:r>
              <a:rPr lang="de-DE" sz="2400" dirty="0" err="1"/>
              <a:t>lamp</a:t>
            </a:r>
            <a:r>
              <a:rPr lang="de-DE" sz="2400" dirty="0"/>
              <a:t> </a:t>
            </a:r>
            <a:r>
              <a:rPr lang="de-DE" sz="2400" dirty="0" err="1"/>
              <a:t>should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normally</a:t>
            </a:r>
            <a:r>
              <a:rPr lang="de-DE" sz="2400" dirty="0"/>
              <a:t> </a:t>
            </a:r>
            <a:r>
              <a:rPr lang="de-DE" sz="2400" dirty="0" err="1"/>
              <a:t>distributed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μ=25000h and σ= 2000.</a:t>
            </a:r>
          </a:p>
          <a:p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LED-</a:t>
            </a:r>
            <a:r>
              <a:rPr lang="de-DE" sz="2400" dirty="0" err="1"/>
              <a:t>Lamp</a:t>
            </a:r>
            <a:r>
              <a:rPr lang="de-DE" sz="2400" dirty="0"/>
              <a:t> </a:t>
            </a:r>
            <a:r>
              <a:rPr lang="de-DE" sz="2400" dirty="0" err="1"/>
              <a:t>works</a:t>
            </a:r>
            <a:r>
              <a:rPr lang="de-DE" sz="2400" dirty="0"/>
              <a:t> </a:t>
            </a:r>
            <a:r>
              <a:rPr lang="de-DE" sz="2400" dirty="0" err="1"/>
              <a:t>less</a:t>
            </a:r>
            <a:r>
              <a:rPr lang="de-DE" sz="2400" dirty="0"/>
              <a:t> </a:t>
            </a:r>
            <a:r>
              <a:rPr lang="de-DE" sz="2400" dirty="0" err="1"/>
              <a:t>than</a:t>
            </a:r>
            <a:r>
              <a:rPr lang="de-DE" sz="2400" dirty="0"/>
              <a:t> 20000 </a:t>
            </a:r>
            <a:r>
              <a:rPr lang="de-DE" sz="2400" dirty="0" err="1"/>
              <a:t>hours</a:t>
            </a:r>
            <a:endParaRPr lang="de-DE" sz="2400" dirty="0"/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LED-</a:t>
            </a:r>
            <a:r>
              <a:rPr lang="de-DE" sz="2400" dirty="0" err="1"/>
              <a:t>Lamp</a:t>
            </a:r>
            <a:r>
              <a:rPr lang="de-DE" sz="2400" dirty="0"/>
              <a:t> </a:t>
            </a:r>
            <a:r>
              <a:rPr lang="de-DE" sz="2400" dirty="0" err="1"/>
              <a:t>works</a:t>
            </a:r>
            <a:r>
              <a:rPr lang="de-DE" sz="2400" dirty="0"/>
              <a:t> </a:t>
            </a:r>
            <a:r>
              <a:rPr lang="de-DE" sz="2400" dirty="0" err="1"/>
              <a:t>more</a:t>
            </a:r>
            <a:r>
              <a:rPr lang="de-DE" sz="2400" dirty="0"/>
              <a:t> </a:t>
            </a:r>
            <a:r>
              <a:rPr lang="de-DE" sz="2400" dirty="0" err="1"/>
              <a:t>than</a:t>
            </a:r>
            <a:r>
              <a:rPr lang="de-DE" sz="2400" dirty="0"/>
              <a:t> 27000 </a:t>
            </a:r>
            <a:r>
              <a:rPr lang="de-DE" sz="2400" dirty="0" err="1"/>
              <a:t>hours</a:t>
            </a:r>
            <a:endParaRPr lang="de-DE" sz="2400" dirty="0"/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LED-</a:t>
            </a:r>
            <a:r>
              <a:rPr lang="de-DE" sz="2400" dirty="0" err="1"/>
              <a:t>Lamp</a:t>
            </a:r>
            <a:r>
              <a:rPr lang="de-DE" sz="2400" dirty="0"/>
              <a:t>  </a:t>
            </a:r>
            <a:r>
              <a:rPr lang="de-DE" sz="2400" dirty="0" err="1"/>
              <a:t>works</a:t>
            </a:r>
            <a:r>
              <a:rPr lang="de-DE" sz="2400" dirty="0"/>
              <a:t> </a:t>
            </a:r>
            <a:r>
              <a:rPr lang="de-DE" sz="2400" dirty="0" err="1"/>
              <a:t>within</a:t>
            </a:r>
            <a:r>
              <a:rPr lang="de-DE" sz="2400" dirty="0"/>
              <a:t> 24000 und 28500 </a:t>
            </a:r>
            <a:r>
              <a:rPr lang="de-DE" sz="2400" dirty="0" err="1"/>
              <a:t>hours</a:t>
            </a:r>
            <a:r>
              <a:rPr lang="de-DE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/>
              <a:t>Show 1.-3. </a:t>
            </a:r>
            <a:r>
              <a:rPr lang="de-DE" sz="2400" dirty="0" err="1"/>
              <a:t>graphically</a:t>
            </a:r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3" name="Freihand 52">
                <a:extLst>
                  <a:ext uri="{FF2B5EF4-FFF2-40B4-BE49-F238E27FC236}">
                    <a16:creationId xmlns:a16="http://schemas.microsoft.com/office/drawing/2014/main" id="{2CBBF509-9A0C-47E7-A949-16A0BC5276DE}"/>
                  </a:ext>
                </a:extLst>
              </p14:cNvPr>
              <p14:cNvContentPartPr/>
              <p14:nvPr/>
            </p14:nvContentPartPr>
            <p14:xfrm>
              <a:off x="9003558" y="5377638"/>
              <a:ext cx="6120" cy="10440"/>
            </p14:xfrm>
          </p:contentPart>
        </mc:Choice>
        <mc:Fallback xmlns="">
          <p:pic>
            <p:nvPicPr>
              <p:cNvPr id="53" name="Freihand 52">
                <a:extLst>
                  <a:ext uri="{FF2B5EF4-FFF2-40B4-BE49-F238E27FC236}">
                    <a16:creationId xmlns:a16="http://schemas.microsoft.com/office/drawing/2014/main" id="{2CBBF509-9A0C-47E7-A949-16A0BC5276D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94558" y="5368638"/>
                <a:ext cx="23760" cy="2808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Rechteck 6">
            <a:extLst>
              <a:ext uri="{FF2B5EF4-FFF2-40B4-BE49-F238E27FC236}">
                <a16:creationId xmlns:a16="http://schemas.microsoft.com/office/drawing/2014/main" id="{FAD5FBB6-A8ED-424A-AB15-972419076FF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024258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65758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Binomial</a:t>
            </a:r>
            <a:r>
              <a:rPr lang="de-DE" sz="3200" dirty="0"/>
              <a:t> Distribution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213944" y="645399"/>
                <a:ext cx="10841421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/>
                  <a:t>Suppose p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„</a:t>
                </a:r>
                <a:r>
                  <a:rPr lang="de-DE" sz="2400" dirty="0" err="1"/>
                  <a:t>success</a:t>
                </a:r>
                <a:r>
                  <a:rPr lang="de-DE" sz="2400" dirty="0"/>
                  <a:t>“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known</a:t>
                </a:r>
                <a:r>
                  <a:rPr lang="de-DE" sz="2400" dirty="0"/>
                  <a:t>, </a:t>
                </a:r>
                <a:r>
                  <a:rPr lang="de-DE" sz="2400" dirty="0" err="1"/>
                  <a:t>define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variable X =„</a:t>
                </a:r>
                <a:r>
                  <a:rPr lang="de-DE" sz="2400" dirty="0" err="1"/>
                  <a:t>number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succes</a:t>
                </a:r>
                <a:r>
                  <a:rPr lang="de-DE" sz="2400" dirty="0"/>
                  <a:t> k“ </a:t>
                </a:r>
                <a:r>
                  <a:rPr lang="de-DE" sz="2400" dirty="0" err="1"/>
                  <a:t>within</a:t>
                </a:r>
                <a:r>
                  <a:rPr lang="de-DE" sz="2400" dirty="0"/>
                  <a:t> n</a:t>
                </a:r>
                <a:r>
                  <a:rPr lang="de-DE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de-DE" sz="2400" dirty="0"/>
                  <a:t> k </a:t>
                </a:r>
                <a:r>
                  <a:rPr lang="de-DE" sz="2400" dirty="0" err="1"/>
                  <a:t>repetitions</a:t>
                </a:r>
                <a:r>
                  <a:rPr lang="de-DE" sz="2400" dirty="0"/>
                  <a:t>. </a:t>
                </a:r>
              </a:p>
              <a:p>
                <a:endParaRPr lang="de-DE" sz="2400" dirty="0"/>
              </a:p>
              <a:p>
                <a:r>
                  <a:rPr lang="de-DE" sz="2400" dirty="0"/>
                  <a:t>→ X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Binomial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distributed</a:t>
                </a:r>
                <a:r>
                  <a:rPr lang="de-DE" sz="2400" dirty="0"/>
                  <a:t>                                    </a:t>
                </a:r>
                <a:r>
                  <a:rPr lang="de-DE" sz="2400" dirty="0" err="1"/>
                  <a:t>with</a:t>
                </a:r>
                <a:endParaRPr lang="de-DE" sz="2400" dirty="0"/>
              </a:p>
              <a:p>
                <a:r>
                  <a:rPr lang="de-DE" sz="2400" dirty="0"/>
                  <a:t> </a:t>
                </a:r>
              </a:p>
              <a:p>
                <a:endParaRPr lang="de-DE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𝐏</m:t>
                      </m:r>
                      <m:d>
                        <m:dPr>
                          <m:ctrlP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𝑿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sup>
                      </m:sSup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944" y="645399"/>
                <a:ext cx="10841421" cy="5976664"/>
              </a:xfrm>
              <a:prstGeom prst="rect">
                <a:avLst/>
              </a:prstGeom>
              <a:blipFill>
                <a:blip r:embed="rId3"/>
                <a:stretch>
                  <a:fillRect l="-843" t="-816" r="-13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kt 4"/>
          <p:cNvGraphicFramePr>
            <a:graphicFrameLocks/>
          </p:cNvGraphicFramePr>
          <p:nvPr/>
        </p:nvGraphicFramePr>
        <p:xfrm>
          <a:off x="4995983" y="1803623"/>
          <a:ext cx="2471738" cy="4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774360" imgH="203040" progId="Equation.3">
                  <p:embed/>
                </p:oleObj>
              </mc:Choice>
              <mc:Fallback>
                <p:oleObj name="Formel" r:id="rId4" imgW="774360" imgH="203040" progId="Equation.3">
                  <p:embed/>
                  <p:pic>
                    <p:nvPicPr>
                      <p:cNvPr id="5" name="Objek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5983" y="1803623"/>
                        <a:ext cx="2471738" cy="4320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/>
          </p:cNvGraphicFramePr>
          <p:nvPr/>
        </p:nvGraphicFramePr>
        <p:xfrm>
          <a:off x="5593008" y="3767138"/>
          <a:ext cx="2230438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698400" imgH="203040" progId="Equation.3">
                  <p:embed/>
                </p:oleObj>
              </mc:Choice>
              <mc:Fallback>
                <p:oleObj name="Formel" r:id="rId6" imgW="698400" imgH="203040" progId="Equation.3">
                  <p:embed/>
                  <p:pic>
                    <p:nvPicPr>
                      <p:cNvPr id="8" name="Objek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3008" y="3767138"/>
                        <a:ext cx="2230438" cy="5413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/>
        </p:nvGraphicFramePr>
        <p:xfrm>
          <a:off x="4760912" y="4622378"/>
          <a:ext cx="3849688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1206360" imgH="203040" progId="Equation.3">
                  <p:embed/>
                </p:oleObj>
              </mc:Choice>
              <mc:Fallback>
                <p:oleObj name="Formel" r:id="rId8" imgW="1206360" imgH="203040" progId="Equation.3">
                  <p:embed/>
                  <p:pic>
                    <p:nvPicPr>
                      <p:cNvPr id="9" name="Objekt 8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0912" y="4622378"/>
                        <a:ext cx="3849688" cy="5413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48149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7245625" y="6356350"/>
            <a:ext cx="2743200" cy="365125"/>
          </a:xfrm>
        </p:spPr>
        <p:txBody>
          <a:bodyPr/>
          <a:lstStyle/>
          <a:p>
            <a:fld id="{386CAE9C-98EE-4793-B6DD-11C28406210D}" type="slidenum">
              <a:rPr lang="de-DE" smtClean="0"/>
              <a:t>20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Reproductive</a:t>
            </a:r>
            <a:r>
              <a:rPr lang="de-DE" sz="3200" dirty="0"/>
              <a:t> </a:t>
            </a:r>
            <a:r>
              <a:rPr lang="de-DE" sz="3200" dirty="0" err="1"/>
              <a:t>property</a:t>
            </a:r>
            <a:r>
              <a:rPr lang="de-DE" sz="3200" dirty="0"/>
              <a:t>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54313" y="1125539"/>
            <a:ext cx="8569200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</a:pPr>
            <a:endParaRPr lang="de-DE" altLang="de-DE" sz="1600" b="1" dirty="0"/>
          </a:p>
          <a:p>
            <a:pPr eaLnBrk="1" hangingPunct="1"/>
            <a:endParaRPr lang="de-DE" altLang="de-DE" sz="1600" dirty="0"/>
          </a:p>
          <a:p>
            <a:pPr eaLnBrk="1" hangingPunct="1"/>
            <a:endParaRPr lang="de-DE" altLang="de-DE" sz="1600" dirty="0"/>
          </a:p>
          <a:p>
            <a:pPr eaLnBrk="1" hangingPunct="1"/>
            <a:endParaRPr lang="de-DE" altLang="de-DE" sz="2000" dirty="0">
              <a:latin typeface="+mn-lt"/>
            </a:endParaRPr>
          </a:p>
          <a:p>
            <a:pPr eaLnBrk="1" hangingPunct="1">
              <a:buFontTx/>
              <a:buChar char="•"/>
            </a:pPr>
            <a:r>
              <a:rPr lang="de-DE" altLang="de-DE" sz="2000" dirty="0">
                <a:latin typeface="+mn-lt"/>
              </a:rPr>
              <a:t>The </a:t>
            </a:r>
            <a:r>
              <a:rPr lang="de-DE" altLang="de-DE" sz="2000" dirty="0" err="1">
                <a:latin typeface="+mn-lt"/>
              </a:rPr>
              <a:t>sum</a:t>
            </a:r>
            <a:r>
              <a:rPr lang="de-DE" altLang="de-DE" sz="2000" dirty="0">
                <a:latin typeface="+mn-lt"/>
              </a:rPr>
              <a:t>                             </a:t>
            </a:r>
            <a:r>
              <a:rPr lang="de-DE" altLang="de-DE" sz="2000" dirty="0" err="1">
                <a:latin typeface="+mn-lt"/>
              </a:rPr>
              <a:t>of</a:t>
            </a:r>
            <a:r>
              <a:rPr lang="de-DE" altLang="de-DE" sz="2000" dirty="0">
                <a:latin typeface="+mn-lt"/>
              </a:rPr>
              <a:t> n </a:t>
            </a:r>
            <a:r>
              <a:rPr lang="de-DE" altLang="de-DE" sz="2000" dirty="0" err="1">
                <a:latin typeface="+mn-lt"/>
              </a:rPr>
              <a:t>indepentently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normally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distributed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random</a:t>
            </a:r>
            <a:r>
              <a:rPr lang="de-DE" altLang="de-DE" sz="2000" dirty="0">
                <a:latin typeface="+mn-lt"/>
              </a:rPr>
              <a:t> variables ist also </a:t>
            </a:r>
            <a:r>
              <a:rPr lang="de-DE" altLang="de-DE" sz="2000" dirty="0" err="1">
                <a:latin typeface="+mn-lt"/>
              </a:rPr>
              <a:t>normally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distributed</a:t>
            </a:r>
            <a:r>
              <a:rPr lang="de-DE" altLang="de-DE" sz="2000" dirty="0">
                <a:latin typeface="+mn-lt"/>
              </a:rPr>
              <a:t>.     </a:t>
            </a:r>
          </a:p>
          <a:p>
            <a:pPr eaLnBrk="1" hangingPunct="1"/>
            <a:endParaRPr lang="de-DE" altLang="de-DE" sz="2000" dirty="0">
              <a:latin typeface="+mn-lt"/>
            </a:endParaRPr>
          </a:p>
          <a:p>
            <a:pPr eaLnBrk="1" hangingPunct="1">
              <a:buFontTx/>
              <a:buChar char="•"/>
            </a:pPr>
            <a:r>
              <a:rPr lang="de-DE" altLang="de-DE" sz="2000" dirty="0">
                <a:latin typeface="+mn-lt"/>
              </a:rPr>
              <a:t>The </a:t>
            </a:r>
            <a:r>
              <a:rPr lang="de-DE" altLang="de-DE" sz="2000" dirty="0" err="1">
                <a:latin typeface="+mn-lt"/>
              </a:rPr>
              <a:t>expected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value</a:t>
            </a:r>
            <a:r>
              <a:rPr lang="de-DE" altLang="de-DE" sz="2000" dirty="0">
                <a:latin typeface="+mn-lt"/>
              </a:rPr>
              <a:t>      </a:t>
            </a:r>
            <a:r>
              <a:rPr lang="de-DE" altLang="de-DE" sz="2000" dirty="0" err="1">
                <a:latin typeface="+mn-lt"/>
              </a:rPr>
              <a:t>of</a:t>
            </a:r>
            <a:r>
              <a:rPr lang="de-DE" altLang="de-DE" sz="2000" dirty="0">
                <a:latin typeface="+mn-lt"/>
              </a:rPr>
              <a:t> X </a:t>
            </a:r>
            <a:r>
              <a:rPr lang="de-DE" altLang="de-DE" sz="2000" dirty="0" err="1">
                <a:latin typeface="+mn-lt"/>
              </a:rPr>
              <a:t>equals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the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sum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of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the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single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expected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values</a:t>
            </a:r>
            <a:r>
              <a:rPr lang="de-DE" altLang="de-DE" sz="2000" dirty="0">
                <a:latin typeface="+mn-lt"/>
              </a:rPr>
              <a:t>         </a:t>
            </a:r>
            <a:r>
              <a:rPr lang="de-DE" altLang="de-DE" sz="2000" dirty="0" err="1">
                <a:latin typeface="+mn-lt"/>
              </a:rPr>
              <a:t>we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obtain</a:t>
            </a:r>
            <a:endParaRPr lang="de-DE" altLang="de-DE" sz="2000" dirty="0">
              <a:latin typeface="+mn-lt"/>
            </a:endParaRPr>
          </a:p>
          <a:p>
            <a:pPr eaLnBrk="1" hangingPunct="1"/>
            <a:r>
              <a:rPr lang="de-DE" altLang="de-DE" sz="2000" dirty="0">
                <a:latin typeface="+mn-lt"/>
              </a:rPr>
              <a:t>     </a:t>
            </a:r>
          </a:p>
          <a:p>
            <a:pPr eaLnBrk="1" hangingPunct="1"/>
            <a:endParaRPr lang="de-DE" altLang="de-DE" sz="2000" dirty="0">
              <a:latin typeface="+mn-lt"/>
            </a:endParaRPr>
          </a:p>
          <a:p>
            <a:pPr eaLnBrk="1" hangingPunct="1">
              <a:buFont typeface="Arial" charset="0"/>
              <a:buChar char="•"/>
            </a:pPr>
            <a:r>
              <a:rPr lang="de-DE" altLang="de-DE" sz="2000" dirty="0" err="1">
                <a:latin typeface="+mn-lt"/>
              </a:rPr>
              <a:t>For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the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variance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of</a:t>
            </a:r>
            <a:r>
              <a:rPr lang="de-DE" altLang="de-DE" sz="2000" dirty="0">
                <a:latin typeface="+mn-lt"/>
              </a:rPr>
              <a:t> X, </a:t>
            </a:r>
            <a:r>
              <a:rPr lang="de-DE" altLang="de-DE" sz="2000" dirty="0" err="1">
                <a:latin typeface="+mn-lt"/>
              </a:rPr>
              <a:t>we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obtain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the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analogous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result</a:t>
            </a:r>
            <a:r>
              <a:rPr lang="de-DE" altLang="de-DE" sz="2000" dirty="0">
                <a:latin typeface="+mn-lt"/>
              </a:rPr>
              <a:t>:</a:t>
            </a:r>
          </a:p>
          <a:p>
            <a:pPr eaLnBrk="1" hangingPunct="1"/>
            <a:r>
              <a:rPr lang="de-DE" altLang="de-DE" sz="1600" dirty="0"/>
              <a:t>     </a:t>
            </a:r>
          </a:p>
        </p:txBody>
      </p:sp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8512911" y="2210631"/>
          <a:ext cx="1043258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596880" imgH="228600" progId="">
                  <p:embed/>
                </p:oleObj>
              </mc:Choice>
              <mc:Fallback>
                <p:oleObj name="Formel" r:id="rId2" imgW="596880" imgH="228600" progId="">
                  <p:embed/>
                  <p:pic>
                    <p:nvPicPr>
                      <p:cNvPr id="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12911" y="2210631"/>
                        <a:ext cx="1043258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1795668" y="2205246"/>
          <a:ext cx="1819905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041120" imgH="228600" progId="">
                  <p:embed/>
                </p:oleObj>
              </mc:Choice>
              <mc:Fallback>
                <p:oleObj name="Formel" r:id="rId4" imgW="1041120" imgH="228600" progId="">
                  <p:embed/>
                  <p:pic>
                    <p:nvPicPr>
                      <p:cNvPr id="1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668" y="2205246"/>
                        <a:ext cx="1819905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2916837" y="3064341"/>
          <a:ext cx="376732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5640" imgH="228600" progId="">
                  <p:embed/>
                </p:oleObj>
              </mc:Choice>
              <mc:Fallback>
                <p:oleObj name="Equation" r:id="rId6" imgW="215640" imgH="228600" progId="">
                  <p:embed/>
                  <p:pic>
                    <p:nvPicPr>
                      <p:cNvPr id="1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837" y="3064341"/>
                        <a:ext cx="376732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8385454" y="3094942"/>
          <a:ext cx="954387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545760" imgH="228600" progId="">
                  <p:embed/>
                </p:oleObj>
              </mc:Choice>
              <mc:Fallback>
                <p:oleObj name="Formel" r:id="rId8" imgW="545760" imgH="228600" progId="">
                  <p:embed/>
                  <p:pic>
                    <p:nvPicPr>
                      <p:cNvPr id="2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5454" y="3094942"/>
                        <a:ext cx="954387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7"/>
          <p:cNvGraphicFramePr>
            <a:graphicFrameLocks noChangeAspect="1"/>
          </p:cNvGraphicFramePr>
          <p:nvPr/>
        </p:nvGraphicFramePr>
        <p:xfrm>
          <a:off x="1909642" y="3389038"/>
          <a:ext cx="1819905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0" imgW="1041120" imgH="228600" progId="">
                  <p:embed/>
                </p:oleObj>
              </mc:Choice>
              <mc:Fallback>
                <p:oleObj name="Formel" r:id="rId10" imgW="1041120" imgH="228600" progId="">
                  <p:embed/>
                  <p:pic>
                    <p:nvPicPr>
                      <p:cNvPr id="2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642" y="3389038"/>
                        <a:ext cx="1819905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8"/>
          <p:cNvGraphicFramePr>
            <a:graphicFrameLocks noChangeAspect="1"/>
          </p:cNvGraphicFramePr>
          <p:nvPr/>
        </p:nvGraphicFramePr>
        <p:xfrm>
          <a:off x="6400396" y="4298957"/>
          <a:ext cx="1887521" cy="423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2" imgW="1079280" imgH="241200" progId="">
                  <p:embed/>
                </p:oleObj>
              </mc:Choice>
              <mc:Fallback>
                <p:oleObj name="Formel" r:id="rId12" imgW="1079280" imgH="241200" progId="">
                  <p:embed/>
                  <p:pic>
                    <p:nvPicPr>
                      <p:cNvPr id="2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396" y="4298957"/>
                        <a:ext cx="1887521" cy="4230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hteck 11">
            <a:extLst>
              <a:ext uri="{FF2B5EF4-FFF2-40B4-BE49-F238E27FC236}">
                <a16:creationId xmlns:a16="http://schemas.microsoft.com/office/drawing/2014/main" id="{4201CC65-DBAA-4C0E-8BCA-47D2F946A11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302146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Central </a:t>
            </a:r>
            <a:r>
              <a:rPr lang="de-DE" sz="3200" dirty="0" err="1"/>
              <a:t>limit</a:t>
            </a:r>
            <a:r>
              <a:rPr lang="de-DE" sz="3200" dirty="0"/>
              <a:t> </a:t>
            </a:r>
            <a:r>
              <a:rPr lang="de-DE" sz="3200" dirty="0" err="1"/>
              <a:t>theorem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1726533" y="680208"/>
            <a:ext cx="8631599" cy="2316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Char char="•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400" dirty="0">
                <a:latin typeface="+mn-lt"/>
              </a:rPr>
              <a:t>The </a:t>
            </a:r>
            <a:r>
              <a:rPr lang="de-DE" altLang="de-DE" sz="2400" dirty="0" err="1">
                <a:latin typeface="+mn-lt"/>
              </a:rPr>
              <a:t>sum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of</a:t>
            </a:r>
            <a:r>
              <a:rPr lang="de-DE" altLang="de-DE" sz="2400" dirty="0">
                <a:latin typeface="+mn-lt"/>
              </a:rPr>
              <a:t> n </a:t>
            </a:r>
            <a:r>
              <a:rPr lang="de-DE" altLang="de-DE" sz="2400" dirty="0" err="1">
                <a:latin typeface="+mn-lt"/>
              </a:rPr>
              <a:t>independently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identically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distributed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random</a:t>
            </a:r>
            <a:r>
              <a:rPr lang="de-DE" altLang="de-DE" sz="2400" dirty="0">
                <a:latin typeface="+mn-lt"/>
              </a:rPr>
              <a:t> variables </a:t>
            </a:r>
            <a:r>
              <a:rPr lang="de-DE" altLang="de-DE" sz="2400" dirty="0" err="1">
                <a:latin typeface="+mn-lt"/>
              </a:rPr>
              <a:t>is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approximately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normally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distriuted</a:t>
            </a:r>
            <a:r>
              <a:rPr lang="de-DE" altLang="de-DE" sz="2400" dirty="0">
                <a:latin typeface="+mn-lt"/>
              </a:rPr>
              <a:t>, </a:t>
            </a:r>
            <a:r>
              <a:rPr lang="de-DE" altLang="de-DE" sz="2400" dirty="0" err="1">
                <a:latin typeface="+mn-lt"/>
              </a:rPr>
              <a:t>if</a:t>
            </a:r>
            <a:r>
              <a:rPr lang="de-DE" altLang="de-DE" sz="2400" dirty="0">
                <a:latin typeface="+mn-lt"/>
              </a:rPr>
              <a:t> n </a:t>
            </a:r>
            <a:r>
              <a:rPr lang="de-DE" altLang="de-DE" sz="2400" dirty="0" err="1">
                <a:latin typeface="+mn-lt"/>
              </a:rPr>
              <a:t>is</a:t>
            </a:r>
            <a:r>
              <a:rPr lang="de-DE" altLang="de-DE" sz="2400" dirty="0">
                <a:latin typeface="+mn-lt"/>
              </a:rPr>
              <a:t> large </a:t>
            </a:r>
            <a:r>
              <a:rPr lang="de-DE" altLang="de-DE" sz="2400" dirty="0" err="1">
                <a:latin typeface="+mn-lt"/>
              </a:rPr>
              <a:t>enough</a:t>
            </a:r>
            <a:endParaRPr lang="de-DE" altLang="de-DE" sz="2400" dirty="0">
              <a:latin typeface="+mn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altLang="de-DE" sz="2400" dirty="0">
              <a:latin typeface="+mn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400" dirty="0" err="1">
                <a:latin typeface="+mn-lt"/>
              </a:rPr>
              <a:t>Consequence</a:t>
            </a:r>
            <a:r>
              <a:rPr lang="de-DE" altLang="de-DE" sz="2400" dirty="0">
                <a:latin typeface="+mn-lt"/>
              </a:rPr>
              <a:t>: The </a:t>
            </a:r>
            <a:r>
              <a:rPr lang="de-DE" altLang="de-DE" sz="2400" dirty="0" err="1">
                <a:latin typeface="+mn-lt"/>
              </a:rPr>
              <a:t>true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distribution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can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be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ignored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if</a:t>
            </a:r>
            <a:r>
              <a:rPr lang="de-DE" altLang="de-DE" sz="2400" dirty="0">
                <a:latin typeface="+mn-lt"/>
              </a:rPr>
              <a:t> n </a:t>
            </a:r>
            <a:r>
              <a:rPr lang="de-DE" altLang="de-DE" sz="2400" dirty="0" err="1">
                <a:latin typeface="+mn-lt"/>
              </a:rPr>
              <a:t>is</a:t>
            </a:r>
            <a:r>
              <a:rPr lang="de-DE" altLang="de-DE" sz="2400" dirty="0">
                <a:latin typeface="+mn-lt"/>
              </a:rPr>
              <a:t> large </a:t>
            </a:r>
            <a:r>
              <a:rPr lang="de-DE" altLang="de-DE" sz="2400" dirty="0" err="1">
                <a:latin typeface="+mn-lt"/>
              </a:rPr>
              <a:t>enough</a:t>
            </a:r>
            <a:r>
              <a:rPr lang="de-DE" altLang="de-DE" sz="2400" dirty="0">
                <a:latin typeface="+mn-lt"/>
              </a:rPr>
              <a:t> and </a:t>
            </a:r>
            <a:r>
              <a:rPr lang="de-DE" altLang="de-DE" sz="2400" dirty="0" err="1">
                <a:latin typeface="+mn-lt"/>
              </a:rPr>
              <a:t>you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are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interested</a:t>
            </a:r>
            <a:r>
              <a:rPr lang="de-DE" altLang="de-DE" sz="2400" dirty="0">
                <a:latin typeface="+mn-lt"/>
              </a:rPr>
              <a:t> in </a:t>
            </a:r>
            <a:r>
              <a:rPr lang="de-DE" altLang="de-DE" sz="2400" dirty="0" err="1">
                <a:latin typeface="+mn-lt"/>
              </a:rPr>
              <a:t>the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distribution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of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the</a:t>
            </a:r>
            <a:r>
              <a:rPr lang="de-DE" altLang="de-DE" sz="2400" dirty="0">
                <a:latin typeface="+mn-lt"/>
              </a:rPr>
              <a:t> sample </a:t>
            </a:r>
            <a:r>
              <a:rPr lang="de-DE" altLang="de-DE" sz="2400" dirty="0" err="1">
                <a:latin typeface="+mn-lt"/>
              </a:rPr>
              <a:t>mean</a:t>
            </a:r>
            <a:r>
              <a:rPr lang="de-DE" altLang="de-DE" sz="2400" dirty="0">
                <a:latin typeface="+mn-lt"/>
              </a:rPr>
              <a:t>:</a:t>
            </a:r>
            <a:endParaRPr lang="de-DE" altLang="de-DE" sz="16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altLang="de-DE" sz="19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D823AB6A-D51E-4CA5-B909-DFEA88D66DC8}"/>
                  </a:ext>
                </a:extLst>
              </p:cNvPr>
              <p:cNvSpPr txBox="1"/>
              <p:nvPr/>
            </p:nvSpPr>
            <p:spPr>
              <a:xfrm>
                <a:off x="280745" y="2699352"/>
                <a:ext cx="9759619" cy="259228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dirty="0"/>
                  <a:t>Mathematically:</a:t>
                </a:r>
              </a:p>
              <a:p>
                <a:endParaRPr lang="de-DE" dirty="0"/>
              </a:p>
              <a:p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DE" dirty="0"/>
                  <a:t>… </a:t>
                </a:r>
                <a:r>
                  <a:rPr lang="de-DE" dirty="0" err="1"/>
                  <a:t>iid</a:t>
                </a:r>
                <a:r>
                  <a:rPr lang="de-DE" dirty="0"/>
                  <a:t> RV </a:t>
                </a:r>
                <a:r>
                  <a:rPr lang="de-DE" dirty="0" err="1"/>
                  <a:t>with</a:t>
                </a:r>
                <a:r>
                  <a:rPr lang="de-DE" dirty="0"/>
                  <a:t> </a:t>
                </a:r>
                <a:r>
                  <a:rPr lang="de-DE" dirty="0" err="1"/>
                  <a:t>unknown</a:t>
                </a:r>
                <a:r>
                  <a:rPr lang="de-DE" dirty="0"/>
                  <a:t> </a:t>
                </a:r>
                <a:r>
                  <a:rPr lang="de-DE" dirty="0" err="1"/>
                  <a:t>distribution</a:t>
                </a:r>
                <a:r>
                  <a:rPr lang="de-DE" dirty="0"/>
                  <a:t>, but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μ</m:t>
                    </m:r>
                    <m:r>
                      <a:rPr lang="de-DE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and  Var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de-DE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dirty="0"/>
                  <a:t> exist.</a:t>
                </a:r>
              </a:p>
              <a:p>
                <a:endParaRPr lang="de-DE" dirty="0"/>
              </a:p>
              <a:p>
                <a:r>
                  <a:rPr lang="de-DE" dirty="0" err="1"/>
                  <a:t>Than</a:t>
                </a:r>
                <a:r>
                  <a:rPr lang="de-DE" dirty="0"/>
                  <a:t> </a:t>
                </a:r>
                <a:r>
                  <a:rPr lang="de-DE" dirty="0" err="1"/>
                  <a:t>for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first</a:t>
                </a:r>
                <a:r>
                  <a:rPr lang="de-DE" dirty="0"/>
                  <a:t> 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  <m:r>
                          <a:rPr lang="de-DE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de-DE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i="1" dirty="0">
                    <a:latin typeface="Cambria Math" panose="02040503050406030204" pitchFamily="18" charset="0"/>
                  </a:rPr>
                  <a:t>     </a:t>
                </a:r>
                <a:r>
                  <a:rPr lang="de-DE" dirty="0">
                    <a:latin typeface="Cambria Math" panose="02040503050406030204" pitchFamily="18" charset="0"/>
                  </a:rPr>
                  <a:t>we </a:t>
                </a:r>
                <a:r>
                  <a:rPr lang="de-DE" dirty="0" err="1">
                    <a:latin typeface="Cambria Math" panose="02040503050406030204" pitchFamily="18" charset="0"/>
                  </a:rPr>
                  <a:t>obtain</a:t>
                </a:r>
                <a:r>
                  <a:rPr lang="de-DE" dirty="0">
                    <a:latin typeface="Cambria Math" panose="02040503050406030204" pitchFamily="18" charset="0"/>
                  </a:rPr>
                  <a:t> </a:t>
                </a:r>
                <a:r>
                  <a:rPr lang="de-DE" i="1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μ</m:t>
                    </m:r>
                  </m:oMath>
                </a14:m>
                <a:r>
                  <a:rPr lang="de-DE" dirty="0"/>
                  <a:t>             Var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de-DE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dirty="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de-DE" dirty="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endParaRPr lang="de-DE" dirty="0"/>
              </a:p>
              <a:p>
                <a:endParaRPr lang="de-DE" i="1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de-DE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  <m:r>
                          <a:rPr lang="de-DE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μ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den>
                    </m:f>
                    <m:rad>
                      <m:radPr>
                        <m:degHide m:val="on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</a:t>
                </a:r>
                <a:r>
                  <a:rPr lang="de-DE" dirty="0" err="1"/>
                  <a:t>for</a:t>
                </a:r>
                <a:r>
                  <a:rPr lang="de-DE" dirty="0"/>
                  <a:t>  n→</a:t>
                </a:r>
                <a:r>
                  <a:rPr lang="de-DE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∞</a:t>
                </a:r>
                <a:r>
                  <a:rPr lang="de-DE" dirty="0"/>
                  <a:t> </a:t>
                </a:r>
                <a:r>
                  <a:rPr lang="de-DE" dirty="0" err="1"/>
                  <a:t>standard</a:t>
                </a:r>
                <a:r>
                  <a:rPr lang="de-DE" dirty="0"/>
                  <a:t> </a:t>
                </a:r>
                <a:r>
                  <a:rPr lang="de-DE" dirty="0" err="1"/>
                  <a:t>normally</a:t>
                </a:r>
                <a:r>
                  <a:rPr lang="de-DE" dirty="0"/>
                  <a:t> </a:t>
                </a:r>
                <a:r>
                  <a:rPr lang="de-DE" dirty="0" err="1"/>
                  <a:t>distributed</a:t>
                </a:r>
                <a:r>
                  <a:rPr lang="de-DE" dirty="0"/>
                  <a:t>: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de-DE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∽</m:t>
                    </m:r>
                    <m:r>
                      <m:rPr>
                        <m:sty m:val="p"/>
                      </m:rPr>
                      <a:rPr lang="de-DE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</m:t>
                    </m:r>
                    <m:r>
                      <a:rPr lang="de-DE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(0,1)</m:t>
                    </m:r>
                  </m:oMath>
                </a14:m>
                <a:endParaRPr lang="de-DE" dirty="0"/>
              </a:p>
              <a:p>
                <a:pPr algn="ctr"/>
                <a:r>
                  <a:rPr lang="de-DE" dirty="0"/>
                  <a:t>oder</a:t>
                </a:r>
              </a:p>
              <a:p>
                <a:pPr algn="ctr"/>
                <a:endParaRPr lang="de-DE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DE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m:rPr>
                                  <m:nor/>
                                </m:rPr>
                                <a:rPr lang="de-DE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de-DE" dirty="0"/>
                                <m:t>→</m:t>
                              </m:r>
                              <m:r>
                                <m:rPr>
                                  <m:nor/>
                                </m:rPr>
                                <a:rPr lang="de-DE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lim>
                          </m:limLow>
                        </m:fName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̅"/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μ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l-GR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σ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Φ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D823AB6A-D51E-4CA5-B909-DFEA88D66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745" y="2699352"/>
                <a:ext cx="9759619" cy="2592288"/>
              </a:xfrm>
              <a:prstGeom prst="rect">
                <a:avLst/>
              </a:prstGeom>
              <a:blipFill>
                <a:blip r:embed="rId2"/>
                <a:stretch>
                  <a:fillRect l="-500" t="-1412" b="-310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33787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Examples</a:t>
            </a:r>
            <a:r>
              <a:rPr lang="de-DE" sz="3200" dirty="0"/>
              <a:t> </a:t>
            </a:r>
            <a:r>
              <a:rPr lang="de-DE" sz="3200" dirty="0" err="1"/>
              <a:t>Binomial</a:t>
            </a:r>
            <a:r>
              <a:rPr lang="de-DE" sz="3200" dirty="0"/>
              <a:t> 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692560" y="672818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within</a:t>
            </a:r>
            <a:r>
              <a:rPr lang="de-DE" sz="2400" dirty="0"/>
              <a:t> 10 </a:t>
            </a:r>
            <a:r>
              <a:rPr lang="de-DE" sz="2400" dirty="0" err="1"/>
              <a:t>throws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dice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obtain</a:t>
            </a:r>
            <a:r>
              <a:rPr lang="de-DE" sz="2400" dirty="0"/>
              <a:t> 3 </a:t>
            </a:r>
            <a:r>
              <a:rPr lang="de-DE" sz="2400" dirty="0" err="1"/>
              <a:t>times</a:t>
            </a:r>
            <a:r>
              <a:rPr lang="de-DE" sz="2400" dirty="0"/>
              <a:t> a 6?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move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first</a:t>
            </a:r>
            <a:r>
              <a:rPr lang="de-DE" sz="2400" dirty="0"/>
              <a:t> time in </a:t>
            </a:r>
            <a:r>
              <a:rPr lang="de-DE" sz="2400" dirty="0" err="1"/>
              <a:t>the</a:t>
            </a:r>
            <a:r>
              <a:rPr lang="de-DE" sz="2400" dirty="0"/>
              <a:t> game „Mensch ärgere Dich nicht“ (</a:t>
            </a:r>
            <a:r>
              <a:rPr lang="de-DE" sz="2400" dirty="0" err="1"/>
              <a:t>Hombre</a:t>
            </a:r>
            <a:r>
              <a:rPr lang="de-DE" sz="2400" dirty="0"/>
              <a:t>, </a:t>
            </a:r>
            <a:r>
              <a:rPr lang="de-DE" sz="2400" dirty="0" err="1"/>
              <a:t>no</a:t>
            </a:r>
            <a:r>
              <a:rPr lang="de-DE" sz="2400" dirty="0"/>
              <a:t> </a:t>
            </a:r>
            <a:r>
              <a:rPr lang="de-DE" sz="2400" dirty="0" err="1"/>
              <a:t>te</a:t>
            </a:r>
            <a:r>
              <a:rPr lang="de-DE" sz="2400" dirty="0"/>
              <a:t> </a:t>
            </a:r>
            <a:r>
              <a:rPr lang="de-DE" sz="2400" dirty="0" err="1"/>
              <a:t>enfades</a:t>
            </a:r>
            <a:r>
              <a:rPr lang="de-DE" sz="2400" dirty="0"/>
              <a:t>)?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play</a:t>
            </a:r>
            <a:r>
              <a:rPr lang="de-DE" sz="2400" dirty="0"/>
              <a:t> </a:t>
            </a:r>
            <a:r>
              <a:rPr lang="de-DE" sz="2400" dirty="0" err="1"/>
              <a:t>four</a:t>
            </a:r>
            <a:r>
              <a:rPr lang="de-DE" sz="2400" dirty="0"/>
              <a:t> different </a:t>
            </a:r>
            <a:r>
              <a:rPr lang="de-DE" sz="2400" dirty="0" err="1"/>
              <a:t>statistically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</a:t>
            </a:r>
            <a:r>
              <a:rPr lang="de-DE" sz="2400" dirty="0" err="1"/>
              <a:t>Lotteries</a:t>
            </a:r>
            <a:r>
              <a:rPr lang="de-DE" sz="2400" dirty="0"/>
              <a:t>. The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success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always</a:t>
            </a:r>
            <a:r>
              <a:rPr lang="de-DE" sz="2400" dirty="0"/>
              <a:t> 20 %.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expectated</a:t>
            </a:r>
            <a:r>
              <a:rPr lang="de-DE" sz="2400" dirty="0"/>
              <a:t> </a:t>
            </a:r>
            <a:r>
              <a:rPr lang="de-DE" sz="2400" dirty="0" err="1"/>
              <a:t>value</a:t>
            </a:r>
            <a:r>
              <a:rPr lang="de-DE" sz="2400" dirty="0"/>
              <a:t> and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variance</a:t>
            </a:r>
            <a:r>
              <a:rPr lang="de-DE" sz="2400" dirty="0"/>
              <a:t> and </a:t>
            </a:r>
            <a:r>
              <a:rPr lang="de-DE" sz="2400" dirty="0" err="1"/>
              <a:t>standard</a:t>
            </a:r>
            <a:r>
              <a:rPr lang="de-DE" sz="2400" dirty="0"/>
              <a:t> </a:t>
            </a:r>
            <a:r>
              <a:rPr lang="de-DE" sz="2400" dirty="0" err="1"/>
              <a:t>deviation</a:t>
            </a:r>
            <a:r>
              <a:rPr lang="de-DE" sz="2400" dirty="0"/>
              <a:t>?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expected</a:t>
            </a:r>
            <a:r>
              <a:rPr lang="de-DE" sz="2400" dirty="0"/>
              <a:t> </a:t>
            </a:r>
            <a:r>
              <a:rPr lang="de-DE" sz="2400" dirty="0" err="1"/>
              <a:t>payoff</a:t>
            </a:r>
            <a:r>
              <a:rPr lang="de-DE" sz="2400" dirty="0"/>
              <a:t>,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successs</a:t>
            </a:r>
            <a:r>
              <a:rPr lang="de-DE" sz="2400" dirty="0"/>
              <a:t> </a:t>
            </a:r>
            <a:r>
              <a:rPr lang="de-DE" sz="2400" dirty="0" err="1"/>
              <a:t>counts</a:t>
            </a:r>
            <a:r>
              <a:rPr lang="de-DE" sz="2400" dirty="0"/>
              <a:t> 10 Euros?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win</a:t>
            </a:r>
            <a:r>
              <a:rPr lang="de-DE" sz="2400" dirty="0"/>
              <a:t> </a:t>
            </a:r>
            <a:r>
              <a:rPr lang="de-DE" sz="2400" dirty="0" err="1"/>
              <a:t>exactly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</a:t>
            </a:r>
            <a:r>
              <a:rPr lang="de-DE" sz="2400" dirty="0" err="1"/>
              <a:t>times</a:t>
            </a:r>
            <a:endParaRPr lang="de-DE" sz="2400" dirty="0"/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loose</a:t>
            </a:r>
            <a:r>
              <a:rPr lang="de-DE" sz="2400" dirty="0"/>
              <a:t> at least </a:t>
            </a:r>
            <a:r>
              <a:rPr lang="de-DE" sz="2400" dirty="0" err="1"/>
              <a:t>three</a:t>
            </a:r>
            <a:r>
              <a:rPr lang="de-DE" sz="2400" dirty="0"/>
              <a:t> </a:t>
            </a:r>
            <a:r>
              <a:rPr lang="de-DE" sz="2400" dirty="0" err="1"/>
              <a:t>times</a:t>
            </a:r>
            <a:r>
              <a:rPr lang="de-DE" sz="2400" dirty="0"/>
              <a:t>. </a:t>
            </a:r>
          </a:p>
          <a:p>
            <a:pPr marL="914400" lvl="1" indent="-457200">
              <a:buFont typeface="+mj-lt"/>
              <a:buAutoNum type="alphaLcParenR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 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89511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Continous</a:t>
            </a:r>
            <a:r>
              <a:rPr lang="de-DE" sz="3200" dirty="0"/>
              <a:t> Random Variables</a:t>
            </a:r>
          </a:p>
        </p:txBody>
      </p:sp>
      <p:sp>
        <p:nvSpPr>
          <p:cNvPr id="5" name="Rechteck 4"/>
          <p:cNvSpPr/>
          <p:nvPr/>
        </p:nvSpPr>
        <p:spPr>
          <a:xfrm>
            <a:off x="1703512" y="1124745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r>
              <a:rPr lang="de-DE" sz="2400" dirty="0"/>
              <a:t>The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realization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X </a:t>
            </a:r>
            <a:r>
              <a:rPr lang="de-DE" sz="2400" dirty="0" err="1"/>
              <a:t>within</a:t>
            </a:r>
            <a:r>
              <a:rPr lang="de-DE" sz="2400" dirty="0"/>
              <a:t> </a:t>
            </a:r>
            <a:r>
              <a:rPr lang="de-DE" sz="2400" dirty="0" err="1"/>
              <a:t>some</a:t>
            </a:r>
            <a:r>
              <a:rPr lang="de-DE" sz="2400" dirty="0"/>
              <a:t> </a:t>
            </a:r>
            <a:r>
              <a:rPr lang="de-DE" sz="2400" dirty="0" err="1"/>
              <a:t>specific</a:t>
            </a:r>
            <a:r>
              <a:rPr lang="de-DE" sz="2400" dirty="0"/>
              <a:t> </a:t>
            </a:r>
            <a:r>
              <a:rPr lang="de-DE" sz="2400" dirty="0" err="1"/>
              <a:t>interval</a:t>
            </a:r>
            <a:r>
              <a:rPr lang="de-DE" sz="2400" dirty="0"/>
              <a:t> [</a:t>
            </a:r>
            <a:r>
              <a:rPr lang="de-DE" sz="2400" dirty="0" err="1"/>
              <a:t>a,b</a:t>
            </a:r>
            <a:r>
              <a:rPr lang="de-DE" sz="2400" dirty="0"/>
              <a:t>]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area</a:t>
            </a:r>
            <a:r>
              <a:rPr lang="de-DE" sz="2400" dirty="0"/>
              <a:t> </a:t>
            </a:r>
            <a:r>
              <a:rPr lang="de-DE" sz="2400" dirty="0" err="1"/>
              <a:t>below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density</a:t>
            </a:r>
            <a:r>
              <a:rPr lang="de-DE" sz="2400" dirty="0"/>
              <a:t> </a:t>
            </a:r>
            <a:r>
              <a:rPr lang="de-DE" sz="2400" dirty="0" err="1"/>
              <a:t>function</a:t>
            </a:r>
            <a:r>
              <a:rPr lang="de-DE" sz="2400" dirty="0"/>
              <a:t> f(x):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r>
              <a:rPr lang="de-DE" sz="2400" dirty="0"/>
              <a:t>                                    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4711353" y="2643187"/>
          <a:ext cx="2481262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524000" imgH="482600" progId="Equation.3">
                  <p:embed/>
                </p:oleObj>
              </mc:Choice>
              <mc:Fallback>
                <p:oleObj name="Formel" r:id="rId2" imgW="1524000" imgH="4826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1353" y="2643187"/>
                        <a:ext cx="2481262" cy="7858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>
            <a:extLst>
              <a:ext uri="{FF2B5EF4-FFF2-40B4-BE49-F238E27FC236}">
                <a16:creationId xmlns:a16="http://schemas.microsoft.com/office/drawing/2014/main" id="{43954C05-E53B-4A44-894A-7DCFF5E39A0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04568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Properties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dirty="0" err="1"/>
              <a:t>density</a:t>
            </a:r>
            <a:r>
              <a:rPr lang="de-DE" sz="3200" dirty="0"/>
              <a:t> </a:t>
            </a:r>
            <a:r>
              <a:rPr lang="de-DE" sz="3200" dirty="0" err="1"/>
              <a:t>function</a:t>
            </a:r>
            <a:endParaRPr lang="de-DE" sz="3200" dirty="0"/>
          </a:p>
        </p:txBody>
      </p:sp>
      <p:sp>
        <p:nvSpPr>
          <p:cNvPr id="5" name="Rechteck 4"/>
          <p:cNvSpPr/>
          <p:nvPr/>
        </p:nvSpPr>
        <p:spPr>
          <a:xfrm>
            <a:off x="1703511" y="1124744"/>
            <a:ext cx="885698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Values </a:t>
            </a:r>
            <a:r>
              <a:rPr lang="de-DE" sz="2400" dirty="0" err="1"/>
              <a:t>of</a:t>
            </a:r>
            <a:r>
              <a:rPr lang="de-DE" sz="2400" dirty="0"/>
              <a:t> f(x) </a:t>
            </a:r>
            <a:r>
              <a:rPr lang="de-DE" sz="2400" dirty="0" err="1"/>
              <a:t>cannot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interpreted</a:t>
            </a:r>
            <a:r>
              <a:rPr lang="de-DE" sz="2400" dirty="0"/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length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intervall</a:t>
            </a:r>
            <a:r>
              <a:rPr lang="de-DE" sz="2400" dirty="0"/>
              <a:t> </a:t>
            </a:r>
            <a:r>
              <a:rPr lang="de-DE" sz="2400" dirty="0" err="1"/>
              <a:t>reaches</a:t>
            </a:r>
            <a:r>
              <a:rPr lang="de-DE" sz="2400" dirty="0"/>
              <a:t> </a:t>
            </a:r>
            <a:r>
              <a:rPr lang="de-DE" sz="2400" dirty="0" err="1"/>
              <a:t>zero</a:t>
            </a:r>
            <a:r>
              <a:rPr lang="de-DE" sz="2400" dirty="0"/>
              <a:t> (a = b), also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area</a:t>
            </a:r>
            <a:r>
              <a:rPr lang="de-DE" sz="2400" dirty="0"/>
              <a:t> </a:t>
            </a:r>
            <a:r>
              <a:rPr lang="de-DE" sz="2400" dirty="0" err="1"/>
              <a:t>reaches</a:t>
            </a:r>
            <a:r>
              <a:rPr lang="de-DE" sz="2400" dirty="0"/>
              <a:t> </a:t>
            </a:r>
            <a:r>
              <a:rPr lang="de-DE" sz="2400" dirty="0" err="1"/>
              <a:t>zero</a:t>
            </a:r>
            <a:r>
              <a:rPr lang="de-DE" sz="2400" dirty="0"/>
              <a:t>:</a:t>
            </a:r>
            <a:br>
              <a:rPr lang="de-DE" sz="2400" dirty="0"/>
            </a:br>
            <a:endParaRPr lang="de-DE" sz="2400" dirty="0"/>
          </a:p>
          <a:p>
            <a:r>
              <a:rPr lang="de-DE" sz="2400" dirty="0"/>
              <a:t>			→	P(X = x) =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whole</a:t>
            </a:r>
            <a:r>
              <a:rPr lang="de-DE" sz="2400" dirty="0"/>
              <a:t> </a:t>
            </a:r>
            <a:r>
              <a:rPr lang="de-DE" sz="2400" dirty="0" err="1"/>
              <a:t>area</a:t>
            </a:r>
            <a:r>
              <a:rPr lang="de-DE" sz="2400" dirty="0"/>
              <a:t> </a:t>
            </a:r>
            <a:r>
              <a:rPr lang="de-DE" sz="2400" dirty="0" err="1"/>
              <a:t>below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density</a:t>
            </a:r>
            <a:r>
              <a:rPr lang="de-DE" sz="2400" dirty="0"/>
              <a:t> </a:t>
            </a:r>
            <a:r>
              <a:rPr lang="de-DE" sz="2400" dirty="0" err="1"/>
              <a:t>function</a:t>
            </a:r>
            <a:r>
              <a:rPr lang="de-DE" sz="2400" dirty="0"/>
              <a:t> </a:t>
            </a:r>
            <a:r>
              <a:rPr lang="de-DE" sz="2400" dirty="0" err="1"/>
              <a:t>equals</a:t>
            </a:r>
            <a:r>
              <a:rPr lang="de-DE" sz="2400" dirty="0"/>
              <a:t> 1 (</a:t>
            </a:r>
            <a:r>
              <a:rPr lang="de-DE" sz="2400" dirty="0" err="1"/>
              <a:t>certain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r>
              <a:rPr lang="de-DE" sz="2400" dirty="0"/>
              <a:t>):</a:t>
            </a: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4943873" y="4437113"/>
          <a:ext cx="1357313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799753" imgH="469696" progId="Equation.3">
                  <p:embed/>
                </p:oleObj>
              </mc:Choice>
              <mc:Fallback>
                <p:oleObj name="Formel" r:id="rId2" imgW="799753" imgH="469696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873" y="4437113"/>
                        <a:ext cx="1357313" cy="7969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>
            <a:extLst>
              <a:ext uri="{FF2B5EF4-FFF2-40B4-BE49-F238E27FC236}">
                <a16:creationId xmlns:a16="http://schemas.microsoft.com/office/drawing/2014/main" id="{39E91034-7560-4831-AD77-A0F4E79523E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014004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r>
              <a:rPr lang="de-DE" sz="3200" dirty="0"/>
              <a:t> Density </a:t>
            </a:r>
            <a:r>
              <a:rPr lang="de-DE" sz="3200" dirty="0" err="1"/>
              <a:t>Function</a:t>
            </a:r>
            <a:endParaRPr lang="de-DE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318660" y="708817"/>
                <a:ext cx="8496944" cy="57034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2400" dirty="0"/>
                  <a:t>Student Mike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always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late</a:t>
                </a:r>
                <a:r>
                  <a:rPr lang="de-DE" sz="2400" dirty="0"/>
                  <a:t> in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statistics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lecture</a:t>
                </a:r>
                <a:r>
                  <a:rPr lang="de-DE" sz="2400" dirty="0"/>
                  <a:t>. His </a:t>
                </a:r>
                <a:r>
                  <a:rPr lang="de-DE" sz="2400" dirty="0" err="1"/>
                  <a:t>delay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a </a:t>
                </a:r>
                <a:r>
                  <a:rPr lang="de-DE" sz="2400" dirty="0" err="1"/>
                  <a:t>continous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variable </a:t>
                </a:r>
                <a:r>
                  <a:rPr lang="de-DE" sz="2400" dirty="0" err="1"/>
                  <a:t>with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following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density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function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de-DE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e-DE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de-DE" sz="2400" i="1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</m:den>
                                      </m:f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for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  0≤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≤4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400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  <m:r>
                                        <a:rPr lang="de-DE" sz="2400" b="0" i="0" smtClean="0">
                                          <a:latin typeface="Cambria Math" panose="02040503050406030204" pitchFamily="18" charset="0"/>
                                        </a:rPr>
                                        <m:t>  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 sz="2400" b="0" i="0" smtClean="0">
                                          <a:latin typeface="Cambria Math" panose="02040503050406030204" pitchFamily="18" charset="0"/>
                                        </a:rPr>
                                        <m:t>otherwise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 err="1"/>
                  <a:t>What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a?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/>
                  <a:t>Sketch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density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graphically</a:t>
                </a:r>
                <a:endParaRPr lang="de-DE" sz="2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 err="1"/>
                  <a:t>Calculate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that</a:t>
                </a:r>
                <a:r>
                  <a:rPr lang="de-DE" sz="2400" dirty="0"/>
                  <a:t> Mike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1 und 2 </a:t>
                </a:r>
                <a:r>
                  <a:rPr lang="de-DE" sz="2400" dirty="0" err="1"/>
                  <a:t>minutes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late</a:t>
                </a:r>
                <a:r>
                  <a:rPr lang="de-DE" sz="2400" dirty="0"/>
                  <a:t> at </a:t>
                </a:r>
                <a:r>
                  <a:rPr lang="de-DE" sz="2400" dirty="0" err="1"/>
                  <a:t>some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specific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day</a:t>
                </a:r>
                <a:r>
                  <a:rPr lang="de-DE" sz="2400" dirty="0"/>
                  <a:t>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/>
                  <a:t>Sketch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cumulative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function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graphically</a:t>
                </a:r>
                <a:endParaRPr lang="de-DE" sz="2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 err="1"/>
                  <a:t>Calculate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Expected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value</a:t>
                </a:r>
                <a:r>
                  <a:rPr lang="de-DE" sz="2400" dirty="0"/>
                  <a:t> and </a:t>
                </a:r>
                <a:r>
                  <a:rPr lang="de-DE" sz="2400" dirty="0" err="1"/>
                  <a:t>Variance</a:t>
                </a:r>
                <a:endParaRPr lang="de-DE" sz="2400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60" y="708817"/>
                <a:ext cx="8496944" cy="5703421"/>
              </a:xfrm>
              <a:prstGeom prst="rect">
                <a:avLst/>
              </a:prstGeom>
              <a:blipFill>
                <a:blip r:embed="rId2"/>
                <a:stretch>
                  <a:fillRect l="-1076" t="-855" b="-149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 12">
            <a:extLst>
              <a:ext uri="{FF2B5EF4-FFF2-40B4-BE49-F238E27FC236}">
                <a16:creationId xmlns:a16="http://schemas.microsoft.com/office/drawing/2014/main" id="{C3635351-A13D-468F-9AB9-4B87CBFC4EB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629551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513982" y="35364"/>
            <a:ext cx="460364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r>
              <a:rPr lang="de-DE" sz="3200" dirty="0"/>
              <a:t> Density </a:t>
            </a:r>
            <a:r>
              <a:rPr lang="de-DE" sz="3200" dirty="0" err="1"/>
              <a:t>Function</a:t>
            </a:r>
            <a:endParaRPr lang="de-DE" sz="3200" dirty="0"/>
          </a:p>
        </p:txBody>
      </p:sp>
      <p:sp>
        <p:nvSpPr>
          <p:cNvPr id="5" name="Rechteck 4"/>
          <p:cNvSpPr/>
          <p:nvPr/>
        </p:nvSpPr>
        <p:spPr>
          <a:xfrm>
            <a:off x="172886" y="136525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/>
              <a:t>a [1,2] </a:t>
            </a:r>
            <a:r>
              <a:rPr lang="de-DE" sz="2400" dirty="0" err="1"/>
              <a:t>density</a:t>
            </a:r>
            <a:r>
              <a:rPr lang="de-DE" sz="2400" dirty="0"/>
              <a:t>, </a:t>
            </a:r>
            <a:r>
              <a:rPr lang="de-DE" sz="2400" dirty="0" err="1"/>
              <a:t>cumulative</a:t>
            </a:r>
            <a:r>
              <a:rPr lang="de-DE" sz="2400" dirty="0"/>
              <a:t> </a:t>
            </a:r>
            <a:r>
              <a:rPr lang="de-DE" sz="2400" dirty="0" err="1"/>
              <a:t>distribution</a:t>
            </a:r>
            <a:r>
              <a:rPr lang="de-DE" sz="2400" dirty="0"/>
              <a:t>, E(x), Var(x)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D44DCE6-7B10-42E3-8407-586933B08A4A}"/>
              </a:ext>
            </a:extLst>
          </p:cNvPr>
          <p:cNvSpPr/>
          <p:nvPr/>
        </p:nvSpPr>
        <p:spPr>
          <a:xfrm>
            <a:off x="8930535" y="598190"/>
            <a:ext cx="3187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solve</a:t>
            </a:r>
            <a:r>
              <a:rPr lang="de-DE" dirty="0"/>
              <a:t>( </a:t>
            </a:r>
            <a:r>
              <a:rPr lang="de-DE" dirty="0" err="1"/>
              <a:t>int</a:t>
            </a:r>
            <a:r>
              <a:rPr lang="de-DE" dirty="0"/>
              <a:t>(a-(1/8)x dx; 0..4)=1,a)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59BE8D1-E18E-4C07-B7EB-0B73AA92D5AF}"/>
              </a:ext>
            </a:extLst>
          </p:cNvPr>
          <p:cNvSpPr/>
          <p:nvPr/>
        </p:nvSpPr>
        <p:spPr>
          <a:xfrm>
            <a:off x="8976850" y="1038309"/>
            <a:ext cx="1768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plot</a:t>
            </a:r>
            <a:r>
              <a:rPr lang="de-DE" dirty="0"/>
              <a:t>(1/2-x/8,0..4)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03E102C-9FFA-4CBC-9E8F-6C4961A8632A}"/>
              </a:ext>
            </a:extLst>
          </p:cNvPr>
          <p:cNvSpPr/>
          <p:nvPr/>
        </p:nvSpPr>
        <p:spPr>
          <a:xfrm>
            <a:off x="9027931" y="1519215"/>
            <a:ext cx="1653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int</a:t>
            </a:r>
            <a:r>
              <a:rPr lang="de-DE" dirty="0"/>
              <a:t>(1/2-x/8),0..y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0A70963-092F-46FD-8516-0A81AE3D5AEF}"/>
              </a:ext>
            </a:extLst>
          </p:cNvPr>
          <p:cNvSpPr/>
          <p:nvPr/>
        </p:nvSpPr>
        <p:spPr>
          <a:xfrm>
            <a:off x="8991786" y="2004298"/>
            <a:ext cx="2511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plot</a:t>
            </a:r>
            <a:r>
              <a:rPr lang="de-DE" dirty="0"/>
              <a:t>(-1/16 (-8 + y) y,0..4)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3BC4A22F-A933-47DA-95DE-5CFE99625242}"/>
              </a:ext>
            </a:extLst>
          </p:cNvPr>
          <p:cNvSpPr/>
          <p:nvPr/>
        </p:nvSpPr>
        <p:spPr>
          <a:xfrm>
            <a:off x="9047809" y="2489381"/>
            <a:ext cx="1922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int</a:t>
            </a:r>
            <a:r>
              <a:rPr lang="de-DE" dirty="0"/>
              <a:t>(x(1/2-x/8)),0..4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9C5CB25-42C1-4090-B4C3-F997FD675B2A}"/>
              </a:ext>
            </a:extLst>
          </p:cNvPr>
          <p:cNvSpPr/>
          <p:nvPr/>
        </p:nvSpPr>
        <p:spPr>
          <a:xfrm>
            <a:off x="9047809" y="2890557"/>
            <a:ext cx="2672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int</a:t>
            </a:r>
            <a:r>
              <a:rPr lang="de-DE" dirty="0"/>
              <a:t>((x-4/3)^2(1/2-x/8)),0..4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5E58551B-3D03-4021-AD73-96E9CBBB25A3}"/>
                  </a:ext>
                </a:extLst>
              </p:cNvPr>
              <p:cNvSpPr/>
              <p:nvPr/>
            </p:nvSpPr>
            <p:spPr>
              <a:xfrm>
                <a:off x="74374" y="598190"/>
                <a:ext cx="3326488" cy="9766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</m:den>
                                      </m:f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for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  0≤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≤4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  <m:r>
                                        <a:rPr lang="de-DE">
                                          <a:latin typeface="Cambria Math" panose="02040503050406030204" pitchFamily="18" charset="0"/>
                                        </a:rPr>
                                        <m:t>  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>
                                          <a:latin typeface="Cambria Math" panose="02040503050406030204" pitchFamily="18" charset="0"/>
                                        </a:rPr>
                                        <m:t>otherwise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5E58551B-3D03-4021-AD73-96E9CBBB25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74" y="598190"/>
                <a:ext cx="3326488" cy="9766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 12">
            <a:extLst>
              <a:ext uri="{FF2B5EF4-FFF2-40B4-BE49-F238E27FC236}">
                <a16:creationId xmlns:a16="http://schemas.microsoft.com/office/drawing/2014/main" id="{25195EEE-53B7-49EA-8409-E7EA4C0FAB4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268572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Uniform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559496" y="495180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The </a:t>
            </a:r>
            <a:r>
              <a:rPr lang="de-DE" sz="2400" dirty="0" err="1"/>
              <a:t>density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constant</a:t>
            </a:r>
            <a:r>
              <a:rPr lang="de-DE" sz="2400" dirty="0"/>
              <a:t> </a:t>
            </a:r>
            <a:r>
              <a:rPr lang="de-DE" sz="2400" dirty="0" err="1"/>
              <a:t>over</a:t>
            </a:r>
            <a:r>
              <a:rPr lang="de-DE" sz="2400" dirty="0"/>
              <a:t> a </a:t>
            </a:r>
            <a:r>
              <a:rPr lang="de-DE" sz="2400" dirty="0" err="1"/>
              <a:t>given</a:t>
            </a:r>
            <a:r>
              <a:rPr lang="de-DE" sz="2400" dirty="0"/>
              <a:t> </a:t>
            </a:r>
            <a:r>
              <a:rPr lang="de-DE" sz="2400" dirty="0" err="1"/>
              <a:t>Interval</a:t>
            </a:r>
            <a:r>
              <a:rPr lang="de-DE" sz="2400" dirty="0"/>
              <a:t> [</a:t>
            </a:r>
            <a:r>
              <a:rPr lang="de-DE" sz="2400" dirty="0" err="1"/>
              <a:t>a,b</a:t>
            </a:r>
            <a:r>
              <a:rPr lang="de-DE" sz="2400" dirty="0"/>
              <a:t>]. This </a:t>
            </a:r>
            <a:r>
              <a:rPr lang="de-DE" sz="2400" dirty="0" err="1"/>
              <a:t>means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subinterval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same </a:t>
            </a:r>
            <a:r>
              <a:rPr lang="de-DE" sz="2400" dirty="0" err="1"/>
              <a:t>length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same </a:t>
            </a:r>
            <a:r>
              <a:rPr lang="de-DE" sz="2400" dirty="0" err="1"/>
              <a:t>probability</a:t>
            </a:r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 </a:t>
            </a:r>
          </a:p>
          <a:p>
            <a:endParaRPr lang="de-DE" sz="2400" dirty="0"/>
          </a:p>
        </p:txBody>
      </p:sp>
      <p:graphicFrame>
        <p:nvGraphicFramePr>
          <p:cNvPr id="8" name="Objekt 7"/>
          <p:cNvGraphicFramePr>
            <a:graphicFrameLocks/>
          </p:cNvGraphicFramePr>
          <p:nvPr/>
        </p:nvGraphicFramePr>
        <p:xfrm>
          <a:off x="4295800" y="3933056"/>
          <a:ext cx="2757488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863280" imgH="393480" progId="Equation.3">
                  <p:embed/>
                </p:oleObj>
              </mc:Choice>
              <mc:Fallback>
                <p:oleObj name="Formel" r:id="rId2" imgW="863280" imgH="393480" progId="Equation.3">
                  <p:embed/>
                  <p:pic>
                    <p:nvPicPr>
                      <p:cNvPr id="8" name="Objekt 7"/>
                      <p:cNvPicPr>
                        <a:picLocks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800" y="3933056"/>
                        <a:ext cx="2757488" cy="10493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/>
        </p:nvGraphicFramePr>
        <p:xfrm>
          <a:off x="3692526" y="5445225"/>
          <a:ext cx="4092575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282680" imgH="393480" progId="Equation.3">
                  <p:embed/>
                </p:oleObj>
              </mc:Choice>
              <mc:Fallback>
                <p:oleObj name="Formel" r:id="rId4" imgW="1282680" imgH="393480" progId="Equation.3">
                  <p:embed/>
                  <p:pic>
                    <p:nvPicPr>
                      <p:cNvPr id="9" name="Objek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526" y="5445225"/>
                        <a:ext cx="4092575" cy="10493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D040B8E-3E73-4300-BD25-7730E97D06AD}"/>
                  </a:ext>
                </a:extLst>
              </p:cNvPr>
              <p:cNvSpPr/>
              <p:nvPr/>
            </p:nvSpPr>
            <p:spPr>
              <a:xfrm>
                <a:off x="3834905" y="1858465"/>
                <a:ext cx="3679277" cy="11732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f>
                                        <m:fPr>
                                          <m:ctrlPr>
                                            <a:rPr lang="de-DE" sz="2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e-DE" sz="22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de-DE" sz="2200" b="0" i="1" smtClean="0">
                                              <a:latin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  <m:r>
                                            <a:rPr lang="de-DE" sz="2200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de-DE" sz="2200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    </m:t>
                                      </m:r>
                                      <m:r>
                                        <a:rPr lang="de-DE" sz="22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a:rPr lang="de-DE" sz="2200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  <m:r>
                                        <a:rPr lang="de-DE" sz="2200">
                                          <a:latin typeface="Cambria Math" panose="02040503050406030204" pitchFamily="18" charset="0"/>
                                        </a:rPr>
                                        <m:t>  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 sz="2200">
                                          <a:latin typeface="Cambria Math" panose="02040503050406030204" pitchFamily="18" charset="0"/>
                                        </a:rPr>
                                        <m:t>otherwise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de-DE" sz="2200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D040B8E-3E73-4300-BD25-7730E97D06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905" y="1858465"/>
                <a:ext cx="3679277" cy="11732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hteck 10">
            <a:extLst>
              <a:ext uri="{FF2B5EF4-FFF2-40B4-BE49-F238E27FC236}">
                <a16:creationId xmlns:a16="http://schemas.microsoft.com/office/drawing/2014/main" id="{B9159B62-4BEB-4F79-B22D-160DFAAA4FF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30598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7358269" y="6356350"/>
            <a:ext cx="2743200" cy="365125"/>
          </a:xfrm>
        </p:spPr>
        <p:txBody>
          <a:bodyPr/>
          <a:lstStyle/>
          <a:p>
            <a:fld id="{386CAE9C-98EE-4793-B6DD-11C28406210D}" type="slidenum">
              <a:rPr lang="de-DE" smtClean="0"/>
              <a:t>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51181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Uniform </a:t>
            </a:r>
            <a:r>
              <a:rPr lang="de-DE" sz="3200" dirty="0" err="1"/>
              <a:t>distribution</a:t>
            </a:r>
            <a:endParaRPr lang="de-DE" sz="3200" dirty="0"/>
          </a:p>
        </p:txBody>
      </p:sp>
      <p:cxnSp>
        <p:nvCxnSpPr>
          <p:cNvPr id="6" name="Gerade Verbindung mit Pfeil 5"/>
          <p:cNvCxnSpPr/>
          <p:nvPr/>
        </p:nvCxnSpPr>
        <p:spPr>
          <a:xfrm flipV="1">
            <a:off x="1243269" y="2420888"/>
            <a:ext cx="0" cy="29523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1027245" y="5157192"/>
            <a:ext cx="316835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 flipV="1">
            <a:off x="1675317" y="3717032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1675317" y="3717032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3043469" y="3717032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1524059" y="522920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899453" y="52292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667206" y="270892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f(x)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946831" y="3717032"/>
            <a:ext cx="512463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141451" y="3518428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1/(b-a)</a:t>
            </a:r>
          </a:p>
        </p:txBody>
      </p:sp>
      <p:cxnSp>
        <p:nvCxnSpPr>
          <p:cNvPr id="23" name="Gerade Verbindung mit Pfeil 22"/>
          <p:cNvCxnSpPr/>
          <p:nvPr/>
        </p:nvCxnSpPr>
        <p:spPr>
          <a:xfrm flipV="1">
            <a:off x="5347725" y="2411596"/>
            <a:ext cx="0" cy="29523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5131701" y="5147900"/>
            <a:ext cx="316835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V="1">
            <a:off x="5779773" y="4221088"/>
            <a:ext cx="1368152" cy="926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flipH="1">
            <a:off x="7147926" y="4221088"/>
            <a:ext cx="9231" cy="92681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5628515" y="521990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7003909" y="521990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4771662" y="2699628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F(x)</a:t>
            </a:r>
          </a:p>
        </p:txBody>
      </p:sp>
      <p:cxnSp>
        <p:nvCxnSpPr>
          <p:cNvPr id="33" name="Gerade Verbindung 32"/>
          <p:cNvCxnSpPr/>
          <p:nvPr/>
        </p:nvCxnSpPr>
        <p:spPr>
          <a:xfrm>
            <a:off x="7147925" y="422108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flipH="1">
            <a:off x="5131702" y="4221088"/>
            <a:ext cx="2025457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4915677" y="40050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164E18DB-8FCA-4D91-B463-1B5101EF509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82260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1223</Words>
  <Application>Microsoft Office PowerPoint</Application>
  <PresentationFormat>Breitbild</PresentationFormat>
  <Paragraphs>305</Paragraphs>
  <Slides>21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21</vt:i4>
      </vt:variant>
    </vt:vector>
  </HeadingPairs>
  <TitlesOfParts>
    <vt:vector size="30" baseType="lpstr">
      <vt:lpstr>Arial</vt:lpstr>
      <vt:lpstr>Calibri</vt:lpstr>
      <vt:lpstr>Cambria Math</vt:lpstr>
      <vt:lpstr>Symbol</vt:lpstr>
      <vt:lpstr>Times</vt:lpstr>
      <vt:lpstr>Times New Roman</vt:lpstr>
      <vt:lpstr>Office</vt:lpstr>
      <vt:lpstr>Formel</vt:lpstr>
      <vt:lpstr>Equation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83</cp:revision>
  <dcterms:created xsi:type="dcterms:W3CDTF">2020-09-20T22:46:24Z</dcterms:created>
  <dcterms:modified xsi:type="dcterms:W3CDTF">2024-03-26T18:37:51Z</dcterms:modified>
</cp:coreProperties>
</file>