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89" r:id="rId2"/>
    <p:sldId id="414" r:id="rId3"/>
    <p:sldId id="390" r:id="rId4"/>
    <p:sldId id="392" r:id="rId5"/>
    <p:sldId id="393" r:id="rId6"/>
    <p:sldId id="380" r:id="rId7"/>
    <p:sldId id="381" r:id="rId8"/>
    <p:sldId id="563" r:id="rId9"/>
    <p:sldId id="564" r:id="rId10"/>
    <p:sldId id="504" r:id="rId11"/>
    <p:sldId id="412" r:id="rId12"/>
    <p:sldId id="562" r:id="rId13"/>
    <p:sldId id="413" r:id="rId14"/>
    <p:sldId id="56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20.03.2024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4.bin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88640"/>
            <a:ext cx="8856984" cy="426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5000" b="1" baseline="30000" dirty="0"/>
              <a:t>Random Variable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3" y="692696"/>
            <a:ext cx="9462165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b="1" dirty="0"/>
          </a:p>
          <a:p>
            <a:r>
              <a:rPr lang="de-DE" sz="2400" b="1" dirty="0"/>
              <a:t>Definition:</a:t>
            </a:r>
            <a:endParaRPr lang="de-DE" sz="2400" dirty="0"/>
          </a:p>
          <a:p>
            <a:r>
              <a:rPr lang="de-DE" sz="2400" dirty="0"/>
              <a:t>A </a:t>
            </a:r>
            <a:r>
              <a:rPr lang="de-DE" sz="2400" b="1" dirty="0"/>
              <a:t>Random Variable  X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mapping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</a:t>
            </a:r>
            <a:r>
              <a:rPr lang="el-GR" sz="2400" dirty="0"/>
              <a:t>Ω</a:t>
            </a:r>
            <a:r>
              <a:rPr lang="de-DE" sz="2400" dirty="0"/>
              <a:t> </a:t>
            </a:r>
            <a:r>
              <a:rPr lang="de-DE" sz="2400" dirty="0" err="1"/>
              <a:t>into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real </a:t>
            </a:r>
            <a:r>
              <a:rPr lang="de-DE" sz="2400" dirty="0" err="1"/>
              <a:t>numbers</a:t>
            </a:r>
            <a:r>
              <a:rPr lang="de-DE" sz="2400" dirty="0"/>
              <a:t> R.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means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</a:t>
            </a:r>
            <a:r>
              <a:rPr lang="de-DE" sz="2400" dirty="0" err="1"/>
              <a:t>elementary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A</a:t>
            </a:r>
            <a:r>
              <a:rPr lang="de-DE" sz="2400" baseline="-25000" dirty="0"/>
              <a:t>i</a:t>
            </a:r>
            <a:r>
              <a:rPr lang="de-DE" sz="2400" dirty="0"/>
              <a:t> </a:t>
            </a:r>
            <a:r>
              <a:rPr lang="de-DE" sz="2400" dirty="0" err="1"/>
              <a:t>maps</a:t>
            </a:r>
            <a:r>
              <a:rPr lang="de-DE" sz="2400" dirty="0"/>
              <a:t> </a:t>
            </a:r>
            <a:r>
              <a:rPr lang="de-DE" sz="2400" dirty="0" err="1"/>
              <a:t>onto</a:t>
            </a:r>
            <a:r>
              <a:rPr lang="de-DE" sz="2400" dirty="0"/>
              <a:t> a real </a:t>
            </a:r>
            <a:r>
              <a:rPr lang="de-DE" sz="2400" dirty="0" err="1"/>
              <a:t>number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 and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= P(A</a:t>
            </a:r>
            <a:r>
              <a:rPr lang="de-DE" sz="2400" baseline="-25000" dirty="0"/>
              <a:t>i</a:t>
            </a:r>
            <a:r>
              <a:rPr lang="de-DE" sz="2400" dirty="0"/>
              <a:t>) = P(X=x</a:t>
            </a:r>
            <a:r>
              <a:rPr lang="de-DE" sz="2400" baseline="-25000" dirty="0"/>
              <a:t>i</a:t>
            </a:r>
            <a:r>
              <a:rPr lang="de-DE" sz="2400" dirty="0"/>
              <a:t>) = p(x</a:t>
            </a:r>
            <a:r>
              <a:rPr lang="de-DE" sz="2400" baseline="-25000" dirty="0"/>
              <a:t>i</a:t>
            </a:r>
            <a:r>
              <a:rPr lang="de-DE" sz="2400" dirty="0"/>
              <a:t>)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known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→	</a:t>
            </a:r>
            <a:r>
              <a:rPr lang="de-DE" sz="2400" dirty="0" err="1"/>
              <a:t>p</a:t>
            </a:r>
            <a:r>
              <a:rPr lang="de-DE" sz="2400" baseline="-25000" dirty="0" err="1"/>
              <a:t>i</a:t>
            </a:r>
            <a:r>
              <a:rPr lang="de-DE" sz="2400" dirty="0"/>
              <a:t> ist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probality</a:t>
            </a:r>
            <a:r>
              <a:rPr lang="de-DE" sz="2400" dirty="0"/>
              <a:t>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random</a:t>
            </a:r>
            <a:r>
              <a:rPr lang="de-DE" sz="2400" dirty="0"/>
              <a:t> variable X </a:t>
            </a:r>
            <a:r>
              <a:rPr lang="de-DE" sz="2400" dirty="0" err="1"/>
              <a:t>equals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outcome</a:t>
            </a:r>
            <a:r>
              <a:rPr lang="de-DE" sz="2400" dirty="0"/>
              <a:t> x</a:t>
            </a:r>
            <a:r>
              <a:rPr lang="de-DE" sz="2400" baseline="-25000" dirty="0"/>
              <a:t>i</a:t>
            </a:r>
            <a:r>
              <a:rPr lang="de-DE" sz="2400" dirty="0"/>
              <a:t>.</a:t>
            </a:r>
          </a:p>
          <a:p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166943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908720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  <a:p>
            <a:pPr algn="ctr"/>
            <a:r>
              <a:rPr lang="de-DE" sz="2400" dirty="0"/>
              <a:t>P(A|B) = P(A)		</a:t>
            </a:r>
            <a:r>
              <a:rPr lang="de-DE" sz="2400" dirty="0" err="1"/>
              <a:t>or</a:t>
            </a:r>
            <a:r>
              <a:rPr lang="de-DE" sz="2400" dirty="0"/>
              <a:t>		P(B|A) = P(B)</a:t>
            </a:r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pPr algn="ctr"/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270350" y="4873154"/>
          <a:ext cx="36258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473200" imgH="203200" progId="Equation.3">
                  <p:embed/>
                </p:oleObj>
              </mc:Choice>
              <mc:Fallback>
                <p:oleObj name="Formel" r:id="rId2" imgW="1473200" imgH="2032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50" y="4873154"/>
                        <a:ext cx="3625850" cy="5000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906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Statistically</a:t>
            </a:r>
            <a:r>
              <a:rPr lang="de-DE" sz="3200" dirty="0"/>
              <a:t> </a:t>
            </a:r>
            <a:r>
              <a:rPr lang="de-DE" sz="3200" dirty="0" err="1"/>
              <a:t>independent</a:t>
            </a:r>
            <a:r>
              <a:rPr lang="de-DE" sz="3200" dirty="0"/>
              <a:t> </a:t>
            </a:r>
            <a:r>
              <a:rPr lang="de-DE" sz="3200" dirty="0" err="1"/>
              <a:t>events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124744"/>
            <a:ext cx="8856984" cy="32749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r>
              <a:rPr lang="de-DE" sz="2400" dirty="0"/>
              <a:t>Sylvester 1988 in Casino in Konstanz at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roulette</a:t>
            </a:r>
            <a:r>
              <a:rPr lang="de-DE" sz="2400" dirty="0"/>
              <a:t> </a:t>
            </a:r>
            <a:r>
              <a:rPr lang="de-DE" sz="2400" dirty="0" err="1"/>
              <a:t>table</a:t>
            </a:r>
            <a:r>
              <a:rPr lang="de-DE" sz="2400" dirty="0"/>
              <a:t>,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r>
              <a:rPr lang="de-DE" sz="2400" dirty="0"/>
              <a:t>A = {0,3}</a:t>
            </a:r>
            <a:r>
              <a:rPr lang="de-DE" sz="2400" dirty="0" err="1"/>
              <a:t>occured</a:t>
            </a:r>
            <a:r>
              <a:rPr lang="de-DE" sz="2400" dirty="0"/>
              <a:t> 9 </a:t>
            </a:r>
            <a:r>
              <a:rPr lang="de-DE" sz="2400" dirty="0" err="1"/>
              <a:t>times</a:t>
            </a:r>
            <a:r>
              <a:rPr lang="de-DE" sz="2400" dirty="0"/>
              <a:t> in a </a:t>
            </a:r>
            <a:r>
              <a:rPr lang="de-DE" sz="2400" dirty="0" err="1"/>
              <a:t>row</a:t>
            </a:r>
            <a:r>
              <a:rPr lang="de-DE" sz="2400" dirty="0"/>
              <a:t>. </a:t>
            </a:r>
            <a:r>
              <a:rPr lang="de-DE" sz="2400" dirty="0" err="1"/>
              <a:t>Calculate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400" dirty="0" err="1"/>
              <a:t>Suppose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birthday</a:t>
            </a:r>
            <a:r>
              <a:rPr lang="de-DE" sz="2400" dirty="0"/>
              <a:t> at </a:t>
            </a:r>
            <a:r>
              <a:rPr lang="de-DE" sz="2400" dirty="0" err="1"/>
              <a:t>the</a:t>
            </a:r>
            <a:r>
              <a:rPr lang="de-DE" sz="2400" dirty="0"/>
              <a:t> same </a:t>
            </a:r>
            <a:r>
              <a:rPr lang="de-DE" sz="2400" dirty="0" err="1"/>
              <a:t>day</a:t>
            </a:r>
            <a:r>
              <a:rPr lang="de-DE" sz="2400" dirty="0"/>
              <a:t>. </a:t>
            </a: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minimum</a:t>
            </a:r>
            <a:r>
              <a:rPr lang="de-DE" sz="2400" dirty="0"/>
              <a:t> </a:t>
            </a:r>
            <a:r>
              <a:rPr lang="de-DE" sz="2400" dirty="0" err="1"/>
              <a:t>number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2400" dirty="0"/>
              <a:t> in </a:t>
            </a:r>
            <a:r>
              <a:rPr lang="de-DE" sz="2400" dirty="0" err="1"/>
              <a:t>class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probability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50%?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58706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F93BCA5-2C69-4EBC-9A98-CB65F061898E}"/>
              </a:ext>
            </a:extLst>
          </p:cNvPr>
          <p:cNvSpPr txBox="1"/>
          <p:nvPr/>
        </p:nvSpPr>
        <p:spPr>
          <a:xfrm>
            <a:off x="1718486" y="1184263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sample </a:t>
            </a:r>
            <a:r>
              <a:rPr lang="de-DE" sz="2200" dirty="0" err="1"/>
              <a:t>space</a:t>
            </a:r>
            <a:r>
              <a:rPr lang="de-DE" sz="2200" dirty="0"/>
              <a:t> Ω </a:t>
            </a:r>
            <a:r>
              <a:rPr lang="de-DE" sz="2200" dirty="0" err="1"/>
              <a:t>consists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in k </a:t>
            </a:r>
            <a:r>
              <a:rPr lang="de-DE" sz="2200" dirty="0" err="1"/>
              <a:t>disjoint</a:t>
            </a:r>
            <a:r>
              <a:rPr lang="de-DE" sz="2200" dirty="0"/>
              <a:t> </a:t>
            </a:r>
            <a:r>
              <a:rPr lang="de-DE" sz="2200" dirty="0" err="1"/>
              <a:t>elemtary</a:t>
            </a:r>
            <a:r>
              <a:rPr lang="de-DE" sz="2200" dirty="0"/>
              <a:t> </a:t>
            </a:r>
            <a:r>
              <a:rPr lang="de-DE" sz="2200" dirty="0" err="1"/>
              <a:t>events</a:t>
            </a:r>
            <a:r>
              <a:rPr lang="de-DE" sz="2200" dirty="0"/>
              <a:t> A</a:t>
            </a:r>
            <a:r>
              <a:rPr lang="de-DE" sz="2200" baseline="-25000" dirty="0"/>
              <a:t>i</a:t>
            </a:r>
            <a:r>
              <a:rPr lang="de-DE" sz="2200" dirty="0"/>
              <a:t>, </a:t>
            </a:r>
            <a:r>
              <a:rPr lang="de-DE" sz="2200" dirty="0" err="1"/>
              <a:t>then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is</a:t>
            </a:r>
            <a:r>
              <a:rPr lang="de-DE" sz="2200" dirty="0"/>
              <a:t>: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→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8F937200-36B2-4A4C-B75A-29F7EDA628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777" y="3071813"/>
          <a:ext cx="2732087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651000" imgH="431800" progId="Equation.3">
                  <p:embed/>
                </p:oleObj>
              </mc:Choice>
              <mc:Fallback>
                <p:oleObj name="Formel" r:id="rId2" imgW="1651000" imgH="431800" progId="Equation.3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8F937200-36B2-4A4C-B75A-29F7EDA628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777" y="3071813"/>
                        <a:ext cx="2732087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227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: </a:t>
            </a:r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556792"/>
            <a:ext cx="8856984" cy="27363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Every </a:t>
            </a:r>
            <a:r>
              <a:rPr lang="de-DE" sz="2200" dirty="0" err="1"/>
              <a:t>day</a:t>
            </a:r>
            <a:r>
              <a:rPr lang="de-DE" sz="2200" dirty="0"/>
              <a:t> a </a:t>
            </a:r>
            <a:r>
              <a:rPr lang="de-DE" sz="2200" dirty="0" err="1"/>
              <a:t>small</a:t>
            </a:r>
            <a:r>
              <a:rPr lang="de-DE" sz="2200" dirty="0"/>
              <a:t> </a:t>
            </a:r>
            <a:r>
              <a:rPr lang="de-DE" sz="2200" dirty="0" err="1"/>
              <a:t>village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visited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a </a:t>
            </a:r>
            <a:r>
              <a:rPr lang="de-DE" sz="2200" dirty="0" err="1"/>
              <a:t>postman</a:t>
            </a:r>
            <a:r>
              <a:rPr lang="de-DE" sz="2200" dirty="0"/>
              <a:t>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time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90%.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bad</a:t>
            </a:r>
            <a:r>
              <a:rPr lang="de-DE" sz="2200" dirty="0"/>
              <a:t> </a:t>
            </a:r>
            <a:r>
              <a:rPr lang="de-DE" sz="2200" dirty="0" err="1"/>
              <a:t>mood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40%. </a:t>
            </a:r>
          </a:p>
          <a:p>
            <a:endParaRPr lang="de-DE" sz="2200" dirty="0"/>
          </a:p>
          <a:p>
            <a:r>
              <a:rPr lang="de-DE" sz="2200" dirty="0" err="1"/>
              <a:t>What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that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late</a:t>
            </a:r>
            <a:r>
              <a:rPr lang="de-DE" sz="2200" dirty="0"/>
              <a:t> at </a:t>
            </a:r>
            <a:r>
              <a:rPr lang="de-DE" sz="2200" dirty="0" err="1"/>
              <a:t>any</a:t>
            </a:r>
            <a:r>
              <a:rPr lang="de-DE" sz="2200" dirty="0"/>
              <a:t> </a:t>
            </a:r>
            <a:r>
              <a:rPr lang="de-DE" sz="2200" dirty="0" err="1"/>
              <a:t>day</a:t>
            </a:r>
            <a:r>
              <a:rPr lang="de-DE" sz="2200" dirty="0"/>
              <a:t>, </a:t>
            </a:r>
            <a:r>
              <a:rPr lang="de-DE" sz="2200" dirty="0" err="1"/>
              <a:t>if</a:t>
            </a:r>
            <a:r>
              <a:rPr lang="de-DE" sz="2200" dirty="0"/>
              <a:t> he </a:t>
            </a:r>
            <a:r>
              <a:rPr lang="de-DE" sz="2200" dirty="0" err="1"/>
              <a:t>is</a:t>
            </a:r>
            <a:r>
              <a:rPr lang="de-DE" sz="2200" dirty="0"/>
              <a:t> on </a:t>
            </a:r>
            <a:r>
              <a:rPr lang="de-DE" sz="2200" dirty="0" err="1"/>
              <a:t>average</a:t>
            </a:r>
            <a:r>
              <a:rPr lang="de-DE" sz="2200" dirty="0"/>
              <a:t> in </a:t>
            </a:r>
            <a:r>
              <a:rPr lang="de-DE" sz="2200" dirty="0" err="1"/>
              <a:t>good</a:t>
            </a:r>
            <a:r>
              <a:rPr lang="de-DE" sz="2200" dirty="0"/>
              <a:t> at 7 out </a:t>
            </a:r>
            <a:r>
              <a:rPr lang="de-DE" sz="2200" dirty="0" err="1"/>
              <a:t>of</a:t>
            </a:r>
            <a:r>
              <a:rPr lang="de-DE" sz="2200" dirty="0"/>
              <a:t> 10 </a:t>
            </a:r>
            <a:r>
              <a:rPr lang="de-DE" sz="2200" dirty="0" err="1"/>
              <a:t>days</a:t>
            </a:r>
            <a:r>
              <a:rPr lang="de-DE" sz="2200" dirty="0"/>
              <a:t>?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01095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Total </a:t>
            </a:r>
            <a:r>
              <a:rPr lang="de-DE" sz="3200" dirty="0" err="1"/>
              <a:t>Probability</a:t>
            </a:r>
            <a:r>
              <a:rPr lang="de-DE" sz="3200" dirty="0"/>
              <a:t> and Bayes Theorem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testing</a:t>
                </a:r>
                <a:r>
                  <a:rPr lang="de-DE" dirty="0"/>
                  <a:t> </a:t>
                </a:r>
                <a:r>
                  <a:rPr lang="de-DE" dirty="0" err="1"/>
                  <a:t>for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 and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following</a:t>
                </a:r>
                <a:r>
                  <a:rPr lang="de-DE" dirty="0"/>
                  <a:t> </a:t>
                </a:r>
                <a:r>
                  <a:rPr lang="de-DE" dirty="0" err="1"/>
                  <a:t>probabilities</a:t>
                </a:r>
                <a:r>
                  <a:rPr lang="de-DE" dirty="0"/>
                  <a:t>:</a:t>
                </a:r>
              </a:p>
              <a:p>
                <a:endParaRPr lang="de-DE" sz="1600" dirty="0"/>
              </a:p>
              <a:p>
                <a:pPr lvl="0"/>
                <a:r>
                  <a:rPr lang="de-DE" dirty="0"/>
                  <a:t>A = {</a:t>
                </a:r>
                <a:r>
                  <a:rPr lang="de-DE" dirty="0" err="1"/>
                  <a:t>patient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}</a:t>
                </a:r>
              </a:p>
              <a:p>
                <a:pPr lvl="0"/>
                <a:r>
                  <a:rPr lang="de-DE" dirty="0"/>
                  <a:t>B = {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positive}</a:t>
                </a:r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 a rare </a:t>
                </a:r>
                <a:r>
                  <a:rPr lang="de-DE" dirty="0" err="1"/>
                  <a:t>illness</a:t>
                </a:r>
                <a:r>
                  <a:rPr lang="de-DE" dirty="0"/>
                  <a:t>: P(A) = 0,1%.</a:t>
                </a:r>
              </a:p>
              <a:p>
                <a:pPr lvl="0"/>
                <a:endParaRPr lang="de-DE" dirty="0"/>
              </a:p>
              <a:p>
                <a:pPr lvl="0"/>
                <a:r>
                  <a:rPr lang="de-DE" dirty="0" err="1"/>
                  <a:t>Since</a:t>
                </a:r>
                <a:r>
                  <a:rPr lang="de-DE" dirty="0"/>
                  <a:t> a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does</a:t>
                </a:r>
                <a:r>
                  <a:rPr lang="de-DE" dirty="0"/>
                  <a:t> not </a:t>
                </a:r>
                <a:r>
                  <a:rPr lang="de-DE" dirty="0" err="1"/>
                  <a:t>have</a:t>
                </a:r>
                <a:r>
                  <a:rPr lang="de-DE" dirty="0"/>
                  <a:t> 100% </a:t>
                </a:r>
                <a:r>
                  <a:rPr lang="de-DE" dirty="0" err="1"/>
                  <a:t>accurancy</a:t>
                </a:r>
                <a:r>
                  <a:rPr lang="de-DE" dirty="0"/>
                  <a:t>, </a:t>
                </a:r>
                <a:r>
                  <a:rPr lang="de-DE" dirty="0" err="1"/>
                  <a:t>from</a:t>
                </a:r>
                <a:r>
                  <a:rPr lang="de-DE" dirty="0"/>
                  <a:t> </a:t>
                </a:r>
                <a:r>
                  <a:rPr lang="de-DE" dirty="0" err="1"/>
                  <a:t>surveys</a:t>
                </a:r>
                <a:r>
                  <a:rPr lang="de-DE" dirty="0"/>
                  <a:t> </a:t>
                </a:r>
                <a:r>
                  <a:rPr lang="de-DE" dirty="0" err="1"/>
                  <a:t>we</a:t>
                </a:r>
                <a:r>
                  <a:rPr lang="de-DE" dirty="0"/>
                  <a:t> </a:t>
                </a:r>
                <a:r>
                  <a:rPr lang="de-DE" dirty="0" err="1"/>
                  <a:t>have</a:t>
                </a:r>
                <a:r>
                  <a:rPr lang="de-DE" dirty="0"/>
                  <a:t>:	</a:t>
                </a:r>
              </a:p>
              <a:p>
                <a:pPr lvl="1"/>
                <a:r>
                  <a:rPr lang="de-DE" dirty="0"/>
                  <a:t>P(B|A) = 0,98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|</m:t>
                    </m:r>
                    <m:acc>
                      <m:accPr>
                        <m:chr m:val="̅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= 0,03</a:t>
                </a:r>
              </a:p>
              <a:p>
                <a:r>
                  <a:rPr lang="de-DE" dirty="0"/>
                  <a:t> </a:t>
                </a:r>
              </a:p>
              <a:p>
                <a:r>
                  <a:rPr lang="de-DE" dirty="0" err="1"/>
                  <a:t>Suppose</a:t>
                </a:r>
                <a:r>
                  <a:rPr lang="de-DE" dirty="0"/>
                  <a:t> </a:t>
                </a:r>
                <a:r>
                  <a:rPr lang="de-DE" dirty="0" err="1"/>
                  <a:t>your</a:t>
                </a:r>
                <a:r>
                  <a:rPr lang="de-DE" dirty="0"/>
                  <a:t> </a:t>
                </a:r>
                <a:r>
                  <a:rPr lang="de-DE" dirty="0" err="1"/>
                  <a:t>test</a:t>
                </a:r>
                <a:r>
                  <a:rPr lang="de-DE" dirty="0"/>
                  <a:t> </a:t>
                </a:r>
                <a:r>
                  <a:rPr lang="de-DE" dirty="0" err="1"/>
                  <a:t>result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positive. </a:t>
                </a:r>
                <a:r>
                  <a:rPr lang="de-DE" dirty="0" err="1"/>
                  <a:t>What</a:t>
                </a:r>
                <a:r>
                  <a:rPr lang="de-DE" dirty="0"/>
                  <a:t> </a:t>
                </a:r>
                <a:r>
                  <a:rPr lang="de-DE" dirty="0" err="1"/>
                  <a:t>is</a:t>
                </a:r>
                <a:r>
                  <a:rPr lang="de-DE" dirty="0"/>
                  <a:t> </a:t>
                </a:r>
                <a:r>
                  <a:rPr lang="de-DE" dirty="0" err="1"/>
                  <a:t>the</a:t>
                </a:r>
                <a:r>
                  <a:rPr lang="de-DE" dirty="0"/>
                  <a:t> </a:t>
                </a:r>
                <a:r>
                  <a:rPr lang="de-DE" dirty="0" err="1"/>
                  <a:t>probability</a:t>
                </a:r>
                <a:r>
                  <a:rPr lang="de-DE" dirty="0"/>
                  <a:t>, </a:t>
                </a:r>
                <a:r>
                  <a:rPr lang="de-DE" dirty="0" err="1"/>
                  <a:t>that</a:t>
                </a:r>
                <a:r>
                  <a:rPr lang="de-DE" dirty="0"/>
                  <a:t> </a:t>
                </a:r>
                <a:r>
                  <a:rPr lang="de-DE" dirty="0" err="1"/>
                  <a:t>you</a:t>
                </a:r>
                <a:r>
                  <a:rPr lang="de-DE" dirty="0"/>
                  <a:t> </a:t>
                </a:r>
                <a:r>
                  <a:rPr lang="de-DE" dirty="0" err="1"/>
                  <a:t>are</a:t>
                </a:r>
                <a:r>
                  <a:rPr lang="de-DE" dirty="0"/>
                  <a:t> </a:t>
                </a:r>
                <a:r>
                  <a:rPr lang="de-DE" dirty="0" err="1"/>
                  <a:t>really</a:t>
                </a:r>
                <a:r>
                  <a:rPr lang="de-DE" dirty="0"/>
                  <a:t> </a:t>
                </a:r>
                <a:r>
                  <a:rPr lang="de-DE" dirty="0" err="1"/>
                  <a:t>ill</a:t>
                </a:r>
                <a:r>
                  <a:rPr lang="de-DE" dirty="0"/>
                  <a:t>?</a:t>
                </a:r>
                <a:endParaRPr lang="de-DE" sz="16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556792"/>
                <a:ext cx="8856984" cy="3485660"/>
              </a:xfrm>
              <a:prstGeom prst="rect">
                <a:avLst/>
              </a:prstGeom>
              <a:blipFill>
                <a:blip r:embed="rId2"/>
                <a:stretch>
                  <a:fillRect l="-619" t="-8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/>
          <p:cNvSpPr txBox="1"/>
          <p:nvPr/>
        </p:nvSpPr>
        <p:spPr>
          <a:xfrm>
            <a:off x="1631504" y="4077072"/>
            <a:ext cx="8856984" cy="23762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89984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Random Variable – </a:t>
            </a:r>
            <a:r>
              <a:rPr lang="de-DE" sz="3200" dirty="0" err="1"/>
              <a:t>Explainations</a:t>
            </a:r>
            <a:r>
              <a:rPr lang="de-DE" sz="3200" dirty="0"/>
              <a:t> 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Every possible </a:t>
            </a:r>
            <a:r>
              <a:rPr lang="de-DE" sz="2400" dirty="0" err="1"/>
              <a:t>event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</a:t>
            </a:r>
            <a:r>
              <a:rPr lang="de-DE" sz="2400" dirty="0" err="1"/>
              <a:t>experiment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via a </a:t>
            </a:r>
            <a:r>
              <a:rPr lang="de-DE" sz="2400" dirty="0" err="1"/>
              <a:t>random</a:t>
            </a:r>
            <a:r>
              <a:rPr lang="de-DE" sz="2400" dirty="0"/>
              <a:t>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Random variables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capital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.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: </a:t>
            </a:r>
            <a:r>
              <a:rPr lang="de-DE" sz="2400" dirty="0" err="1"/>
              <a:t>dice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sample </a:t>
            </a:r>
            <a:r>
              <a:rPr lang="de-DE" sz="2400" dirty="0" err="1"/>
              <a:t>space</a:t>
            </a:r>
            <a:r>
              <a:rPr lang="de-DE" sz="2400" dirty="0"/>
              <a:t> X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element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{1,2,3,4,5,6}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realization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random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expressed</a:t>
            </a:r>
            <a:r>
              <a:rPr lang="de-DE" sz="2400" dirty="0"/>
              <a:t> in </a:t>
            </a:r>
            <a:r>
              <a:rPr lang="de-DE" sz="2400" dirty="0" err="1"/>
              <a:t>lowercase</a:t>
            </a:r>
            <a:r>
              <a:rPr lang="de-DE" sz="2400" dirty="0"/>
              <a:t> </a:t>
            </a:r>
            <a:r>
              <a:rPr lang="de-DE" sz="2400" dirty="0" err="1"/>
              <a:t>letters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 X </a:t>
            </a:r>
            <a:r>
              <a:rPr lang="de-DE" sz="2400" dirty="0" err="1"/>
              <a:t>realizes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value</a:t>
            </a:r>
            <a:r>
              <a:rPr lang="de-DE" sz="2400" dirty="0"/>
              <a:t> x = 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Probality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rolling</a:t>
            </a:r>
            <a:r>
              <a:rPr lang="de-DE" sz="2400" dirty="0"/>
              <a:t> </a:t>
            </a:r>
            <a:r>
              <a:rPr lang="de-DE" sz="2400" dirty="0" err="1"/>
              <a:t>dice</a:t>
            </a:r>
            <a:r>
              <a:rPr lang="de-DE" sz="2400" dirty="0"/>
              <a:t>:</a:t>
            </a:r>
            <a:br>
              <a:rPr lang="de-DE" sz="2400" dirty="0"/>
            </a:br>
            <a:r>
              <a:rPr lang="de-DE" sz="2400" dirty="0"/>
              <a:t> P(x &lt; 5) = ?? </a:t>
            </a:r>
          </a:p>
        </p:txBody>
      </p:sp>
    </p:spTree>
    <p:extLst>
      <p:ext uri="{BB962C8B-B14F-4D97-AF65-F5344CB8AC3E}">
        <p14:creationId xmlns:p14="http://schemas.microsoft.com/office/powerpoint/2010/main" val="3471386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Discrete</a:t>
            </a:r>
            <a:r>
              <a:rPr lang="de-DE" sz="3200" dirty="0"/>
              <a:t> and </a:t>
            </a:r>
            <a:r>
              <a:rPr lang="de-DE" sz="3200" dirty="0" err="1"/>
              <a:t>continous</a:t>
            </a:r>
            <a:r>
              <a:rPr lang="de-DE" sz="3200" dirty="0"/>
              <a:t> </a:t>
            </a:r>
            <a:r>
              <a:rPr lang="de-DE" sz="3200" dirty="0" err="1"/>
              <a:t>random</a:t>
            </a:r>
            <a:r>
              <a:rPr lang="de-DE" sz="3200" dirty="0"/>
              <a:t> variables (RV)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654393"/>
            <a:ext cx="8856984" cy="37374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 err="1"/>
              <a:t>Discrete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RV,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a finite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countably</a:t>
            </a:r>
            <a:r>
              <a:rPr lang="de-DE" sz="2400" dirty="0"/>
              <a:t> infinite </a:t>
            </a:r>
            <a:r>
              <a:rPr lang="de-DE" sz="2400" dirty="0" err="1"/>
              <a:t>realizations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b="1" dirty="0" err="1"/>
              <a:t>Continous</a:t>
            </a:r>
            <a:r>
              <a:rPr lang="de-DE" sz="2400" b="1" dirty="0"/>
              <a:t> RV:</a:t>
            </a:r>
          </a:p>
          <a:p>
            <a:endParaRPr lang="de-DE" sz="2400" b="1" dirty="0"/>
          </a:p>
          <a:p>
            <a:r>
              <a:rPr lang="de-DE" sz="2400" dirty="0"/>
              <a:t>RV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realize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an </a:t>
            </a:r>
            <a:r>
              <a:rPr lang="de-DE" sz="2400" dirty="0" err="1"/>
              <a:t>intervall</a:t>
            </a:r>
            <a:r>
              <a:rPr lang="de-DE" sz="2400" dirty="0"/>
              <a:t> </a:t>
            </a:r>
            <a:r>
              <a:rPr lang="de-DE" sz="2400" dirty="0" err="1"/>
              <a:t>every</a:t>
            </a:r>
            <a:r>
              <a:rPr lang="de-DE" sz="2400" dirty="0"/>
              <a:t> possible real </a:t>
            </a:r>
            <a:r>
              <a:rPr lang="de-DE" sz="2400" dirty="0" err="1"/>
              <a:t>number</a:t>
            </a:r>
            <a:r>
              <a:rPr lang="de-DE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865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6023991" y="-27384"/>
            <a:ext cx="5143249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Continous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density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 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38200" y="-27384"/>
            <a:ext cx="5257800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b="1" dirty="0" err="1"/>
              <a:t>Discret</a:t>
            </a:r>
            <a:endParaRPr lang="de-DE" sz="32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Probability</a:t>
            </a:r>
            <a:r>
              <a:rPr lang="de-DE" sz="2400" b="1" dirty="0"/>
              <a:t> </a:t>
            </a:r>
            <a:r>
              <a:rPr lang="de-DE" sz="2400" b="1" dirty="0" err="1"/>
              <a:t>mass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Cumulative</a:t>
            </a:r>
            <a:r>
              <a:rPr lang="de-DE" sz="2400" b="1" dirty="0"/>
              <a:t> </a:t>
            </a:r>
            <a:r>
              <a:rPr lang="de-DE" sz="2400" b="1" dirty="0" err="1"/>
              <a:t>distribution</a:t>
            </a:r>
            <a:r>
              <a:rPr lang="de-DE" sz="2400" b="1" dirty="0"/>
              <a:t> </a:t>
            </a:r>
            <a:r>
              <a:rPr lang="de-DE" sz="2400" b="1" dirty="0" err="1"/>
              <a:t>function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Expectation</a:t>
            </a:r>
            <a:r>
              <a:rPr lang="de-DE" sz="2400" b="1" dirty="0"/>
              <a:t> </a:t>
            </a:r>
            <a:r>
              <a:rPr lang="de-DE" sz="2400" b="1" dirty="0" err="1"/>
              <a:t>value</a:t>
            </a:r>
            <a:r>
              <a:rPr lang="de-DE" sz="2400" b="1" dirty="0"/>
              <a:t>:</a:t>
            </a:r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endParaRPr lang="de-DE" sz="2400" b="1" dirty="0"/>
          </a:p>
          <a:p>
            <a:pPr algn="ctr"/>
            <a:r>
              <a:rPr lang="de-DE" sz="2400" b="1" dirty="0" err="1"/>
              <a:t>Variance</a:t>
            </a:r>
            <a:r>
              <a:rPr lang="de-DE" sz="2400" b="1" dirty="0"/>
              <a:t>: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071664" y="1527896"/>
          <a:ext cx="16017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939600" imgH="228600" progId="Equation.3">
                  <p:embed/>
                </p:oleObj>
              </mc:Choice>
              <mc:Fallback>
                <p:oleObj name="Formel" r:id="rId2" imgW="939600" imgH="22860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664" y="1527896"/>
                        <a:ext cx="1601788" cy="3889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79714" y="2849563"/>
          <a:ext cx="2185987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282680" imgH="368280" progId="Equation.3">
                  <p:embed/>
                </p:oleObj>
              </mc:Choice>
              <mc:Fallback>
                <p:oleObj name="Formel" r:id="rId4" imgW="1282680" imgH="36828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714" y="2849563"/>
                        <a:ext cx="2185987" cy="6270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913064" y="4314826"/>
          <a:ext cx="19716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358640" imgH="431640" progId="Equation.3">
                  <p:embed/>
                </p:oleObj>
              </mc:Choice>
              <mc:Fallback>
                <p:oleObj name="Formel" r:id="rId6" imgW="1358640" imgH="4316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4" y="4314826"/>
                        <a:ext cx="1971675" cy="62706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2423592" y="5683251"/>
          <a:ext cx="290353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981080" imgH="431640" progId="Equation.3">
                  <p:embed/>
                </p:oleObj>
              </mc:Choice>
              <mc:Fallback>
                <p:oleObj name="Formel" r:id="rId8" imgW="1981080" imgH="4316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5683251"/>
                        <a:ext cx="2903538" cy="6254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7235825" y="2752725"/>
          <a:ext cx="201295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1180800" imgH="482400" progId="Equation.3">
                  <p:embed/>
                </p:oleObj>
              </mc:Choice>
              <mc:Fallback>
                <p:oleObj name="Formel" r:id="rId10" imgW="1180800" imgH="482400" progId="Equation.3">
                  <p:embed/>
                  <p:pic>
                    <p:nvPicPr>
                      <p:cNvPr id="12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752725"/>
                        <a:ext cx="2012950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7948613" y="1547814"/>
          <a:ext cx="5842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2" imgW="342720" imgH="203040" progId="Equation.3">
                  <p:embed/>
                </p:oleObj>
              </mc:Choice>
              <mc:Fallback>
                <p:oleObj name="Formel" r:id="rId12" imgW="342720" imgH="203040" progId="Equation.3">
                  <p:embed/>
                  <p:pic>
                    <p:nvPicPr>
                      <p:cNvPr id="13" name="Objek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8613" y="1547814"/>
                        <a:ext cx="584200" cy="3460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7000876" y="4264025"/>
          <a:ext cx="2468563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4" imgW="1447560" imgH="482400" progId="Equation.3">
                  <p:embed/>
                </p:oleObj>
              </mc:Choice>
              <mc:Fallback>
                <p:oleObj name="Formel" r:id="rId14" imgW="1447560" imgH="482400" progId="Equation.3">
                  <p:embed/>
                  <p:pic>
                    <p:nvPicPr>
                      <p:cNvPr id="15" name="Objek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6" y="4264025"/>
                        <a:ext cx="2468563" cy="820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6418264" y="5632600"/>
          <a:ext cx="3551237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6" imgW="2082600" imgH="482400" progId="Equation.3">
                  <p:embed/>
                </p:oleObj>
              </mc:Choice>
              <mc:Fallback>
                <p:oleObj name="Formel" r:id="rId16" imgW="2082600" imgH="482400" progId="Equation.3">
                  <p:embed/>
                  <p:pic>
                    <p:nvPicPr>
                      <p:cNvPr id="16" name="Objek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264" y="5632600"/>
                        <a:ext cx="3551237" cy="8207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02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454783" y="22126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Calculating</a:t>
            </a:r>
            <a:r>
              <a:rPr lang="de-DE" sz="3200" dirty="0"/>
              <a:t> </a:t>
            </a:r>
            <a:r>
              <a:rPr lang="de-DE" sz="3200" dirty="0" err="1"/>
              <a:t>with</a:t>
            </a:r>
            <a:r>
              <a:rPr lang="de-DE" sz="3200" dirty="0"/>
              <a:t> </a:t>
            </a:r>
            <a:r>
              <a:rPr lang="de-DE" sz="3200" dirty="0" err="1"/>
              <a:t>Expectation</a:t>
            </a:r>
            <a:r>
              <a:rPr lang="de-DE" sz="3200" dirty="0"/>
              <a:t> Value and </a:t>
            </a:r>
            <a:r>
              <a:rPr lang="de-DE" sz="3200" dirty="0" err="1"/>
              <a:t>Variance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b="1" dirty="0"/>
              <a:t>Constant: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dirty="0"/>
          </a:p>
          <a:p>
            <a:r>
              <a:rPr lang="de-DE" sz="2400" b="1" dirty="0"/>
              <a:t>Constant </a:t>
            </a:r>
            <a:r>
              <a:rPr lang="de-DE" sz="2400" b="1" dirty="0" err="1"/>
              <a:t>factor</a:t>
            </a:r>
            <a:r>
              <a:rPr lang="de-DE" sz="2400" b="1" dirty="0"/>
              <a:t>:</a:t>
            </a:r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endParaRPr lang="de-DE" sz="2400" b="1" dirty="0"/>
          </a:p>
          <a:p>
            <a:r>
              <a:rPr lang="de-DE" sz="2400" b="1" dirty="0"/>
              <a:t>Linear Transformation:</a:t>
            </a:r>
            <a:endParaRPr lang="de-DE" sz="2400" dirty="0"/>
          </a:p>
        </p:txBody>
      </p:sp>
      <p:graphicFrame>
        <p:nvGraphicFramePr>
          <p:cNvPr id="5" name="Objekt 4"/>
          <p:cNvGraphicFramePr>
            <a:graphicFrameLocks/>
          </p:cNvGraphicFramePr>
          <p:nvPr/>
        </p:nvGraphicFramePr>
        <p:xfrm>
          <a:off x="2423592" y="1343620"/>
          <a:ext cx="1823042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571252" imgH="203112" progId="Equation.3">
                  <p:embed/>
                </p:oleObj>
              </mc:Choice>
              <mc:Fallback>
                <p:oleObj name="Formel" r:id="rId2" imgW="571252" imgH="203112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2" y="1343620"/>
                        <a:ext cx="1823042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/>
          </p:cNvGraphicFramePr>
          <p:nvPr/>
        </p:nvGraphicFramePr>
        <p:xfrm>
          <a:off x="2423593" y="1988839"/>
          <a:ext cx="2186399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685800" imgH="203200" progId="Equation.3">
                  <p:embed/>
                </p:oleObj>
              </mc:Choice>
              <mc:Fallback>
                <p:oleObj name="Formel" r:id="rId4" imgW="685800" imgH="20320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593" y="1988839"/>
                        <a:ext cx="2186399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/>
          </p:cNvGraphicFramePr>
          <p:nvPr/>
        </p:nvGraphicFramePr>
        <p:xfrm>
          <a:off x="2239963" y="3127375"/>
          <a:ext cx="36433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6" imgW="1143000" imgH="203040" progId="Equation.3">
                  <p:embed/>
                </p:oleObj>
              </mc:Choice>
              <mc:Fallback>
                <p:oleObj name="Formel" r:id="rId6" imgW="1143000" imgH="203040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3127375"/>
                        <a:ext cx="3643312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/>
          </p:cNvGraphicFramePr>
          <p:nvPr/>
        </p:nvGraphicFramePr>
        <p:xfrm>
          <a:off x="2207569" y="3936478"/>
          <a:ext cx="3996001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8" imgW="1409400" imgH="228600" progId="Equation.3">
                  <p:embed/>
                </p:oleObj>
              </mc:Choice>
              <mc:Fallback>
                <p:oleObj name="Formel" r:id="rId8" imgW="1409400" imgH="22860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9" y="3936478"/>
                        <a:ext cx="3996001" cy="540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/>
          </p:cNvGraphicFramePr>
          <p:nvPr/>
        </p:nvGraphicFramePr>
        <p:xfrm>
          <a:off x="2172766" y="5984875"/>
          <a:ext cx="48593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0" imgW="1714320" imgH="228600" progId="Equation.3">
                  <p:embed/>
                </p:oleObj>
              </mc:Choice>
              <mc:Fallback>
                <p:oleObj name="Formel" r:id="rId10" imgW="1714320" imgH="228600" progId="Equation.3">
                  <p:embed/>
                  <p:pic>
                    <p:nvPicPr>
                      <p:cNvPr id="11" name="Objek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2766" y="5984875"/>
                        <a:ext cx="485933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/>
          </p:cNvGraphicFramePr>
          <p:nvPr/>
        </p:nvGraphicFramePr>
        <p:xfrm>
          <a:off x="2135560" y="5175250"/>
          <a:ext cx="49799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12" imgW="1562040" imgH="203040" progId="Equation.3">
                  <p:embed/>
                </p:oleObj>
              </mc:Choice>
              <mc:Fallback>
                <p:oleObj name="Formel" r:id="rId12" imgW="1562040" imgH="203040" progId="Equation.3">
                  <p:embed/>
                  <p:pic>
                    <p:nvPicPr>
                      <p:cNvPr id="12" name="Objekt 11"/>
                      <p:cNvPicPr>
                        <a:picLocks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560" y="5175250"/>
                        <a:ext cx="4979988" cy="539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607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Probability</a:t>
            </a:r>
            <a:r>
              <a:rPr lang="de-DE" sz="3200" dirty="0"/>
              <a:t> Axioms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Axiom 1: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de-DE" sz="2200" b="1" dirty="0"/>
                  <a:t> </a:t>
                </a:r>
                <a:r>
                  <a:rPr lang="de-DE" sz="2200" b="1" dirty="0" err="1"/>
                  <a:t>for</a:t>
                </a:r>
                <a:r>
                  <a:rPr lang="de-DE" sz="2200" b="1" dirty="0"/>
                  <a:t> all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Every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a non negative </a:t>
                </a:r>
                <a:r>
                  <a:rPr lang="de-DE" sz="2200" dirty="0" err="1"/>
                  <a:t>probability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2: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𝛀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The </a:t>
                </a:r>
                <a:r>
                  <a:rPr lang="de-DE" sz="2200" dirty="0" err="1"/>
                  <a:t>certain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has</a:t>
                </a:r>
                <a:r>
                  <a:rPr lang="de-DE" sz="2200" dirty="0"/>
                  <a:t> </a:t>
                </a:r>
                <a:r>
                  <a:rPr lang="de-DE" sz="2200" dirty="0" err="1"/>
                  <a:t>probability</a:t>
                </a:r>
                <a:r>
                  <a:rPr lang="de-DE" sz="2200" dirty="0"/>
                  <a:t> 1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Axiom 3: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de-DE" sz="2200" b="1" dirty="0"/>
                  <a:t> if </a:t>
                </a:r>
                <a14:m>
                  <m:oMath xmlns:m="http://schemas.openxmlformats.org/officeDocument/2006/math"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=⌀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Addition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disjoint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180271"/>
                <a:ext cx="8856984" cy="4968552"/>
              </a:xfrm>
              <a:prstGeom prst="rect">
                <a:avLst/>
              </a:prstGeom>
              <a:blipFill>
                <a:blip r:embed="rId2"/>
                <a:stretch>
                  <a:fillRect l="-895" t="-85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94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Rules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200" b="1" dirty="0"/>
                  <a:t>Rule 1: </a:t>
                </a:r>
                <a14:m>
                  <m:oMath xmlns:m="http://schemas.openxmlformats.org/officeDocument/2006/math">
                    <m:r>
                      <a:rPr lang="de-DE" sz="2200" b="1" i="1">
                        <a:latin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 err="1"/>
                  <a:t>Addtion</a:t>
                </a:r>
                <a:r>
                  <a:rPr lang="de-DE" sz="2200" dirty="0"/>
                  <a:t> </a:t>
                </a:r>
                <a:r>
                  <a:rPr lang="de-DE" sz="2200" dirty="0" err="1"/>
                  <a:t>rule</a:t>
                </a:r>
                <a:r>
                  <a:rPr lang="de-DE" sz="2200" dirty="0"/>
                  <a:t> </a:t>
                </a:r>
                <a:r>
                  <a:rPr lang="de-DE" sz="2200" dirty="0" err="1"/>
                  <a:t>for</a:t>
                </a:r>
                <a:r>
                  <a:rPr lang="de-DE" sz="2200" dirty="0"/>
                  <a:t> </a:t>
                </a:r>
                <a:r>
                  <a:rPr lang="de-DE" sz="2200" dirty="0" err="1"/>
                  <a:t>any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2: </a:t>
                </a:r>
                <a14:m>
                  <m:oMath xmlns:m="http://schemas.openxmlformats.org/officeDocument/2006/math">
                    <m:r>
                      <a:rPr lang="de-DE" sz="2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𝐀</m:t>
                        </m:r>
                        <m:r>
                          <a:rPr lang="de-DE" sz="2200" b="1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\</m:t>
                        </m:r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𝑩</m:t>
                        </m:r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2200" b="1" dirty="0"/>
              </a:p>
              <a:p>
                <a:r>
                  <a:rPr lang="de-DE" sz="2200" dirty="0"/>
                  <a:t>A </a:t>
                </a:r>
                <a:r>
                  <a:rPr lang="de-DE" sz="2200" dirty="0" err="1"/>
                  <a:t>without</a:t>
                </a:r>
                <a:r>
                  <a:rPr lang="de-DE" sz="2200" dirty="0"/>
                  <a:t> B</a:t>
                </a:r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b="1" dirty="0"/>
                  <a:t>Rule 3:</a:t>
                </a:r>
                <a14:m>
                  <m:oMath xmlns:m="http://schemas.openxmlformats.org/officeDocument/2006/math">
                    <m:r>
                      <a:rPr lang="de-DE" sz="22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𝐏</m:t>
                    </m:r>
                    <m:d>
                      <m:dPr>
                        <m:ctrlP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e>
                    </m:d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de-DE" sz="2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de-DE" sz="2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d>
                      <m:dPr>
                        <m:ctrlPr>
                          <a:rPr lang="de-DE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endParaRPr lang="de-DE" sz="2200" b="1" dirty="0"/>
              </a:p>
              <a:p>
                <a:endParaRPr lang="de-DE" sz="2200" b="1" dirty="0"/>
              </a:p>
              <a:p>
                <a:r>
                  <a:rPr lang="de-DE" sz="2200" dirty="0" err="1"/>
                  <a:t>Probality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of</a:t>
                </a:r>
                <a:r>
                  <a:rPr lang="de-DE" sz="2200" dirty="0"/>
                  <a:t> </a:t>
                </a:r>
                <a:r>
                  <a:rPr lang="de-DE" sz="2200" dirty="0" err="1"/>
                  <a:t>complementary</a:t>
                </a:r>
                <a:r>
                  <a:rPr lang="de-DE" sz="2200" dirty="0"/>
                  <a:t> </a:t>
                </a:r>
                <a:r>
                  <a:rPr lang="de-DE" sz="2200" dirty="0" err="1"/>
                  <a:t>events</a:t>
                </a:r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2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1268760"/>
                <a:ext cx="8856984" cy="4608512"/>
              </a:xfrm>
              <a:prstGeom prst="rect">
                <a:avLst/>
              </a:prstGeom>
              <a:blipFill>
                <a:blip r:embed="rId2"/>
                <a:stretch>
                  <a:fillRect l="-895" t="-926" b="-2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522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295400" imgH="419100" progId="Equation.3">
                  <p:embed/>
                </p:oleObj>
              </mc:Choice>
              <mc:Fallback>
                <p:oleObj name="Formel" r:id="rId2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536480" imgH="419040" progId="Equation.3">
                  <p:embed/>
                </p:oleObj>
              </mc:Choice>
              <mc:Fallback>
                <p:oleObj name="Formel" r:id="rId4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9794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Example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1268760"/>
            <a:ext cx="8856984" cy="46085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 err="1"/>
              <a:t>Suppose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probabilities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:</a:t>
            </a:r>
          </a:p>
          <a:p>
            <a:r>
              <a:rPr lang="de-DE" dirty="0"/>
              <a:t> </a:t>
            </a:r>
          </a:p>
          <a:p>
            <a:r>
              <a:rPr lang="de-DE" dirty="0"/>
              <a:t>P(A) = 0,5;	P(B) = 0,3;	P(A∩B) = 0,2</a:t>
            </a:r>
          </a:p>
          <a:p>
            <a:pPr lvl="0"/>
            <a:endParaRPr lang="de-DE" dirty="0"/>
          </a:p>
          <a:p>
            <a:pPr lvl="0"/>
            <a:r>
              <a:rPr lang="de-DE" dirty="0" err="1"/>
              <a:t>Calculate</a:t>
            </a:r>
            <a:endParaRPr lang="de-DE" dirty="0"/>
          </a:p>
          <a:p>
            <a:pPr marL="342900" lvl="0" indent="-342900">
              <a:buAutoNum type="arabicParenR"/>
            </a:pPr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F46C104-6DAE-42B7-96F9-24E694818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2862470"/>
            <a:ext cx="7331480" cy="3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324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729</Words>
  <Application>Microsoft Office PowerPoint</Application>
  <PresentationFormat>Breitbild</PresentationFormat>
  <Paragraphs>254</Paragraphs>
  <Slides>14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</vt:lpstr>
      <vt:lpstr>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82</cp:revision>
  <dcterms:created xsi:type="dcterms:W3CDTF">2020-09-20T22:46:24Z</dcterms:created>
  <dcterms:modified xsi:type="dcterms:W3CDTF">2024-03-20T11:27:49Z</dcterms:modified>
</cp:coreProperties>
</file>