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72" r:id="rId2"/>
    <p:sldId id="1469" r:id="rId3"/>
    <p:sldId id="1470" r:id="rId4"/>
    <p:sldId id="1471" r:id="rId5"/>
    <p:sldId id="1472" r:id="rId6"/>
    <p:sldId id="1473" r:id="rId7"/>
    <p:sldId id="1474" r:id="rId8"/>
    <p:sldId id="1475" r:id="rId9"/>
    <p:sldId id="1476" r:id="rId10"/>
    <p:sldId id="1477" r:id="rId11"/>
    <p:sldId id="1478" r:id="rId12"/>
    <p:sldId id="1479" r:id="rId13"/>
    <p:sldId id="1480" r:id="rId14"/>
    <p:sldId id="1481" r:id="rId15"/>
    <p:sldId id="1482" r:id="rId16"/>
    <p:sldId id="1483" r:id="rId17"/>
    <p:sldId id="1484" r:id="rId18"/>
    <p:sldId id="1486" r:id="rId19"/>
    <p:sldId id="1487" r:id="rId20"/>
    <p:sldId id="1488" r:id="rId21"/>
    <p:sldId id="1489" r:id="rId22"/>
    <p:sldId id="1490" r:id="rId23"/>
    <p:sldId id="1491" r:id="rId24"/>
    <p:sldId id="1492" r:id="rId25"/>
    <p:sldId id="1493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2T11:39:07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69 16540,'20'-45'1088,"-23"28"-1136,-15 14-16,-3 6 336,1 3-464,3 0-304,1 1-40,-2-9 327,-1-10-119,6 0 104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36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4.emf"/><Relationship Id="rId7" Type="http://schemas.openxmlformats.org/officeDocument/2006/relationships/image" Target="NULL"/><Relationship Id="rId2" Type="http://schemas.openxmlformats.org/officeDocument/2006/relationships/oleObject" Target="file:///C:\AAA\FH_Mainz\Statistik\Eigene_Unterlagen\Arbeitsdaten2.xlsx!Tab2!%5bArbeitsdaten2.xlsx%5dTab2%20Diagramm%2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../media/image15.emf"/><Relationship Id="rId9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7C20D3-DB9F-AC16-1959-E8E5C8F8EC17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FE625C-0E5F-534B-FF45-D451A258D6E3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2AFF5A6-1C4A-028B-9BFC-A96D7996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4113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A5133E2-B62F-D136-2EC8-2B64F2F43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5D0F2C0-7FB7-5C99-C960-15BD4ED53B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1" y="1772816"/>
            <a:ext cx="427292" cy="24860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7B88BD2-8A2D-8EEC-BC20-F61A6ECE93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3209" y="1392074"/>
            <a:ext cx="2720962" cy="102191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31D20C4-73B3-3AED-2930-68FB9165B0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908" y="1772816"/>
            <a:ext cx="427292" cy="24860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62EE570-A784-B447-4079-F9F69E3E6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8309" y="2519569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6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4C23635-B8B8-76CA-1EAB-E8DACB83075A}"/>
              </a:ext>
            </a:extLst>
          </p:cNvPr>
          <p:cNvSpPr txBox="1"/>
          <p:nvPr/>
        </p:nvSpPr>
        <p:spPr>
          <a:xfrm>
            <a:off x="5868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39F8244-47E5-2F8B-E71E-9A9922CEE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1" y="0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4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F46AB592-BC12-280C-C26E-2B4389D97372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7A5ED7-F281-C3E2-A054-B0C6360207C1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391DC0B-82FD-AB71-1945-BEE9ED229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95" y="1783842"/>
            <a:ext cx="8568201" cy="42484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80A3FDAF-4FF1-BCE8-E14F-5C1EAC755C9A}"/>
                  </a:ext>
                </a:extLst>
              </p14:cNvPr>
              <p14:cNvContentPartPr/>
              <p14:nvPr/>
            </p14:nvContentPartPr>
            <p14:xfrm>
              <a:off x="4419916" y="2440702"/>
              <a:ext cx="52560" cy="2520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80A3FDAF-4FF1-BCE8-E14F-5C1EAC755C9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10916" y="2431702"/>
                <a:ext cx="70200" cy="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526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69750D-51BB-D30F-5550-AE322239F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56692"/>
            <a:ext cx="7591958" cy="410445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4673467-D3EF-07F5-86F5-60F486916C98}"/>
              </a:ext>
            </a:extLst>
          </p:cNvPr>
          <p:cNvSpPr txBox="1"/>
          <p:nvPr/>
        </p:nvSpPr>
        <p:spPr>
          <a:xfrm>
            <a:off x="179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184C597-BEC2-1A14-9225-36C7A3C33E76}"/>
              </a:ext>
            </a:extLst>
          </p:cNvPr>
          <p:cNvCxnSpPr>
            <a:cxnSpLocks/>
          </p:cNvCxnSpPr>
          <p:nvPr/>
        </p:nvCxnSpPr>
        <p:spPr>
          <a:xfrm flipH="1" flipV="1">
            <a:off x="572412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>
            <a:extLst>
              <a:ext uri="{FF2B5EF4-FFF2-40B4-BE49-F238E27FC236}">
                <a16:creationId xmlns:a16="http://schemas.microsoft.com/office/drawing/2014/main" id="{19C2FA1E-5DC9-270C-E22A-EBAD2B480DF1}"/>
              </a:ext>
            </a:extLst>
          </p:cNvPr>
          <p:cNvSpPr>
            <a:spLocks noChangeAspect="1"/>
          </p:cNvSpPr>
          <p:nvPr/>
        </p:nvSpPr>
        <p:spPr>
          <a:xfrm>
            <a:off x="437400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84330D2-CE08-1804-1AEF-85369E6A0D88}"/>
                  </a:ext>
                </a:extLst>
              </p:cNvPr>
              <p:cNvSpPr txBox="1"/>
              <p:nvPr/>
            </p:nvSpPr>
            <p:spPr>
              <a:xfrm>
                <a:off x="437400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b="0" i="1" baseline="30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84330D2-CE08-1804-1AEF-85369E6A0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00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B9A56D8-F859-FC85-6DB5-764754BEADF1}"/>
                  </a:ext>
                </a:extLst>
              </p:cNvPr>
              <p:cNvSpPr txBox="1"/>
              <p:nvPr/>
            </p:nvSpPr>
            <p:spPr>
              <a:xfrm>
                <a:off x="5724128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B9A56D8-F859-FC85-6DB5-764754BEA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5EBE25-DC1B-5BE3-7B37-ED8F608EFFD0}"/>
              </a:ext>
            </a:extLst>
          </p:cNvPr>
          <p:cNvCxnSpPr>
            <a:cxnSpLocks/>
          </p:cNvCxnSpPr>
          <p:nvPr/>
        </p:nvCxnSpPr>
        <p:spPr>
          <a:xfrm flipH="1" flipV="1">
            <a:off x="6031538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91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A89865-870B-9E2C-6A55-08A957B0A332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Lineare Regression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0CB365-DFE0-09CA-80D2-7811EBF89CF1}"/>
              </a:ext>
            </a:extLst>
          </p:cNvPr>
          <p:cNvSpPr txBox="1"/>
          <p:nvPr/>
        </p:nvSpPr>
        <p:spPr>
          <a:xfrm>
            <a:off x="107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7F5292A2-6B85-7749-8DDB-0C834AA09762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66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FB42D34-0D67-A23B-766E-FC1DD632CCFB}"/>
              </a:ext>
            </a:extLst>
          </p:cNvPr>
          <p:cNvSpPr txBox="1"/>
          <p:nvPr/>
        </p:nvSpPr>
        <p:spPr>
          <a:xfrm>
            <a:off x="107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yhat</a:t>
            </a:r>
            <a:r>
              <a:rPr lang="de-DE" sz="2200" dirty="0"/>
              <a:t>(30)=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D47F57-8D89-223C-8B30-4920CB21B144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84150A7F-B7C6-CB02-0ED9-F5802E2903D1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336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A368CBB-AE9E-C3DA-FA01-173626A53BD5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54561BE-206C-7C6F-0717-5C5941CF2FB7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18314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D854E5E-7060-EB1F-0FE0-85C6B116A54B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A6B0C27-8A29-8A38-E537-2852FD438A6A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582318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FCE8E9-1889-2E8C-CF2E-0AB2A39C9F6E}"/>
              </a:ext>
            </a:extLst>
          </p:cNvPr>
          <p:cNvSpPr txBox="1"/>
          <p:nvPr/>
        </p:nvSpPr>
        <p:spPr>
          <a:xfrm>
            <a:off x="107504" y="62068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err="1"/>
              <a:t>dependence</a:t>
            </a:r>
            <a:r>
              <a:rPr lang="de-DE" sz="2800"/>
              <a:t>?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err="1"/>
              <a:t>coefficient</a:t>
            </a:r>
            <a:r>
              <a:rPr lang="de-DE" sz="2800"/>
              <a:t> (Bravais-Pearson)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E49427F-7645-24A2-A33E-D9F433A2F546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53324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3ED311-8EF5-0AF7-3B77-6BF7ED78DB78}"/>
                  </a:ext>
                </a:extLst>
              </p:cNvPr>
              <p:cNvSpPr txBox="1"/>
              <p:nvPr/>
            </p:nvSpPr>
            <p:spPr>
              <a:xfrm>
                <a:off x="0" y="476672"/>
                <a:ext cx="8689605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 smtClean="0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3ED311-8EF5-0AF7-3B77-6BF7ED78D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8689605" cy="5879678"/>
              </a:xfrm>
              <a:prstGeom prst="rect">
                <a:avLst/>
              </a:prstGeom>
              <a:blipFill>
                <a:blip r:embed="rId2"/>
                <a:stretch>
                  <a:fillRect l="-632" t="-518" r="-1123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DD301BE5-52A5-8D6C-7D3E-CA7DDA79013D}"/>
              </a:ext>
            </a:extLst>
          </p:cNvPr>
          <p:cNvSpPr txBox="1"/>
          <p:nvPr/>
        </p:nvSpPr>
        <p:spPr>
          <a:xfrm>
            <a:off x="143508" y="10795"/>
            <a:ext cx="84168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86986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16A8F900-2D31-A0C9-1DB5-B09A64095913}"/>
              </a:ext>
            </a:extLst>
          </p:cNvPr>
          <p:cNvSpPr txBox="1"/>
          <p:nvPr/>
        </p:nvSpPr>
        <p:spPr>
          <a:xfrm>
            <a:off x="107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E86B57E0-59DF-592B-6477-062373F476F9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85" name="Tabelle 84">
            <a:extLst>
              <a:ext uri="{FF2B5EF4-FFF2-40B4-BE49-F238E27FC236}">
                <a16:creationId xmlns:a16="http://schemas.microsoft.com/office/drawing/2014/main" id="{F089EE30-9763-1E1B-3D23-ED180C5EBEAA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998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5EE848-87DC-AFA5-749C-CCCAD9651596}"/>
              </a:ext>
            </a:extLst>
          </p:cNvPr>
          <p:cNvSpPr txBox="1"/>
          <p:nvPr/>
        </p:nvSpPr>
        <p:spPr>
          <a:xfrm>
            <a:off x="107504" y="4158035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2E1E3FA-F9C7-D51D-4665-491A07D52EAE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B5D29F7-7F64-3D00-4E05-209328D48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995" y="737236"/>
            <a:ext cx="6708001" cy="3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80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DE6FD1-222A-DAB9-266A-E05633422BA7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B075E3-D53B-41A6-78B0-BA959F94B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44724"/>
            <a:ext cx="8292052" cy="471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24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CAD42B5-55BB-DB87-4BBF-D0D3B3D3EC01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5159AB-2BAA-C71E-AA37-9FBEE974A4AA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86319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EB0A2BD0-661D-8249-363C-17E89AB6F8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3641" y="227159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EB0A2BD0-661D-8249-363C-17E89AB6F8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641" y="227159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EFFD8E15-D998-E603-FBA4-465FCA6414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478164"/>
              </p:ext>
            </p:extLst>
          </p:nvPr>
        </p:nvGraphicFramePr>
        <p:xfrm>
          <a:off x="938010" y="294532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EFFD8E15-D998-E603-FBA4-465FCA6414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010" y="294532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8820978A-4960-DE5F-7A89-820AB52B444F}"/>
              </a:ext>
            </a:extLst>
          </p:cNvPr>
          <p:cNvSpPr txBox="1"/>
          <p:nvPr/>
        </p:nvSpPr>
        <p:spPr>
          <a:xfrm>
            <a:off x="1724574" y="645415"/>
            <a:ext cx="190831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9EDCD05-1E3C-80B4-C496-A73C883A82E7}"/>
              </a:ext>
            </a:extLst>
          </p:cNvPr>
          <p:cNvSpPr txBox="1"/>
          <p:nvPr/>
        </p:nvSpPr>
        <p:spPr>
          <a:xfrm>
            <a:off x="1699637" y="31622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19AF5B9-5287-FB77-949A-24E1DD77AE84}"/>
              </a:ext>
            </a:extLst>
          </p:cNvPr>
          <p:cNvSpPr txBox="1"/>
          <p:nvPr/>
        </p:nvSpPr>
        <p:spPr>
          <a:xfrm>
            <a:off x="3631571" y="92370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80DCD0F-7646-E2DC-DD42-6C4683D40F45}"/>
              </a:ext>
            </a:extLst>
          </p:cNvPr>
          <p:cNvSpPr txBox="1"/>
          <p:nvPr/>
        </p:nvSpPr>
        <p:spPr>
          <a:xfrm>
            <a:off x="3175900" y="303179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D1FD6CF-A6C5-54E3-ACA5-B1106E3158FD}"/>
              </a:ext>
            </a:extLst>
          </p:cNvPr>
          <p:cNvSpPr txBox="1"/>
          <p:nvPr/>
        </p:nvSpPr>
        <p:spPr>
          <a:xfrm>
            <a:off x="727529" y="44601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43828DB-609C-4854-43BB-79A4FA40C7CB}"/>
              </a:ext>
            </a:extLst>
          </p:cNvPr>
          <p:cNvSpPr txBox="1"/>
          <p:nvPr/>
        </p:nvSpPr>
        <p:spPr>
          <a:xfrm>
            <a:off x="1483613" y="229992"/>
            <a:ext cx="39626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557128-D5A4-2AA7-D967-266271683971}"/>
              </a:ext>
            </a:extLst>
          </p:cNvPr>
          <p:cNvSpPr>
            <a:spLocks noChangeAspect="1"/>
          </p:cNvSpPr>
          <p:nvPr/>
        </p:nvSpPr>
        <p:spPr>
          <a:xfrm>
            <a:off x="1798630" y="2766064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1BFD7AD-2AE6-DE17-3F54-A8BD4F672979}"/>
              </a:ext>
            </a:extLst>
          </p:cNvPr>
          <p:cNvSpPr>
            <a:spLocks noChangeAspect="1"/>
          </p:cNvSpPr>
          <p:nvPr/>
        </p:nvSpPr>
        <p:spPr>
          <a:xfrm>
            <a:off x="1798630" y="2415064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923301E-9213-C294-5B69-36947E122E49}"/>
              </a:ext>
            </a:extLst>
          </p:cNvPr>
          <p:cNvSpPr>
            <a:spLocks noChangeAspect="1"/>
          </p:cNvSpPr>
          <p:nvPr/>
        </p:nvSpPr>
        <p:spPr>
          <a:xfrm>
            <a:off x="1164130" y="2415064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08C4F52-9F76-771B-F05F-89E867457ED1}"/>
              </a:ext>
            </a:extLst>
          </p:cNvPr>
          <p:cNvSpPr txBox="1"/>
          <p:nvPr/>
        </p:nvSpPr>
        <p:spPr>
          <a:xfrm>
            <a:off x="2365810" y="233798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C09ECA7-5336-A4C4-5FB1-C34628AC5722}"/>
              </a:ext>
            </a:extLst>
          </p:cNvPr>
          <p:cNvSpPr txBox="1"/>
          <p:nvPr/>
        </p:nvSpPr>
        <p:spPr>
          <a:xfrm>
            <a:off x="986489" y="3852781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4031C25-1738-8430-09C7-871475A73BBC}"/>
              </a:ext>
            </a:extLst>
          </p:cNvPr>
          <p:cNvSpPr txBox="1"/>
          <p:nvPr/>
        </p:nvSpPr>
        <p:spPr>
          <a:xfrm>
            <a:off x="2179678" y="344800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085548B-329F-10E6-BD89-407D865AA685}"/>
              </a:ext>
            </a:extLst>
          </p:cNvPr>
          <p:cNvCxnSpPr/>
          <p:nvPr/>
        </p:nvCxnSpPr>
        <p:spPr>
          <a:xfrm flipH="1" flipV="1">
            <a:off x="1481380" y="2799652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7122D4C3-A871-F739-DFCF-F1C25512F698}"/>
              </a:ext>
            </a:extLst>
          </p:cNvPr>
          <p:cNvCxnSpPr/>
          <p:nvPr/>
        </p:nvCxnSpPr>
        <p:spPr>
          <a:xfrm flipH="1" flipV="1">
            <a:off x="1974130" y="2922472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B50EBFB-D282-98EB-F515-19973F06DA84}"/>
              </a:ext>
            </a:extLst>
          </p:cNvPr>
          <p:cNvCxnSpPr/>
          <p:nvPr/>
        </p:nvCxnSpPr>
        <p:spPr>
          <a:xfrm flipH="1">
            <a:off x="1974130" y="2515090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9">
            <a:extLst>
              <a:ext uri="{FF2B5EF4-FFF2-40B4-BE49-F238E27FC236}">
                <a16:creationId xmlns:a16="http://schemas.microsoft.com/office/drawing/2014/main" id="{F48CEEE3-9E2E-0F43-3E19-E239BEB3FF0A}"/>
              </a:ext>
            </a:extLst>
          </p:cNvPr>
          <p:cNvCxnSpPr/>
          <p:nvPr/>
        </p:nvCxnSpPr>
        <p:spPr>
          <a:xfrm flipH="1" flipV="1">
            <a:off x="1596659" y="269490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4BB6A3-0A68-EA6D-F861-8AFB5A485ADF}"/>
                  </a:ext>
                </a:extLst>
              </p:cNvPr>
              <p:cNvSpPr txBox="1"/>
              <p:nvPr/>
            </p:nvSpPr>
            <p:spPr>
              <a:xfrm>
                <a:off x="4712041" y="723333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4BB6A3-0A68-EA6D-F861-8AFB5A485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1" y="723333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0CA4B3A-049A-5DD3-9DF7-3325B1BD4B53}"/>
                  </a:ext>
                </a:extLst>
              </p:cNvPr>
              <p:cNvSpPr txBox="1"/>
              <p:nvPr/>
            </p:nvSpPr>
            <p:spPr>
              <a:xfrm>
                <a:off x="4712040" y="1124720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0CA4B3A-049A-5DD3-9DF7-3325B1BD4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0" y="1124720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6D2B616B-0D7E-4F90-7DF7-335C25BFC31B}"/>
                  </a:ext>
                </a:extLst>
              </p:cNvPr>
              <p:cNvSpPr txBox="1"/>
              <p:nvPr/>
            </p:nvSpPr>
            <p:spPr>
              <a:xfrm>
                <a:off x="4712041" y="28964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6D2B616B-0D7E-4F90-7DF7-335C25BFC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1" y="289649"/>
                <a:ext cx="4485323" cy="369332"/>
              </a:xfrm>
              <a:prstGeom prst="rect">
                <a:avLst/>
              </a:prstGeom>
              <a:blipFill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2288FC2-AEA8-7ABA-0E00-734F7A2178E5}"/>
                  </a:ext>
                </a:extLst>
              </p:cNvPr>
              <p:cNvSpPr txBox="1"/>
              <p:nvPr/>
            </p:nvSpPr>
            <p:spPr>
              <a:xfrm>
                <a:off x="4268800" y="1633992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2288FC2-AEA8-7ABA-0E00-734F7A217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800" y="1633992"/>
                <a:ext cx="4771351" cy="8485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70FE99A-3ABD-A668-89AD-7FC93372A460}"/>
                  </a:ext>
                </a:extLst>
              </p:cNvPr>
              <p:cNvSpPr txBox="1"/>
              <p:nvPr/>
            </p:nvSpPr>
            <p:spPr>
              <a:xfrm>
                <a:off x="1296464" y="4532808"/>
                <a:ext cx="5463388" cy="673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dirty="0" err="1"/>
                  <a:t>Coefficiant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determination</a:t>
                </a:r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de-DE" sz="2000" i="1" dirty="0">
                  <a:solidFill>
                    <a:srgbClr val="836967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70FE99A-3ABD-A668-89AD-7FC93372A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64" y="4532808"/>
                <a:ext cx="5463388" cy="673582"/>
              </a:xfrm>
              <a:prstGeom prst="rect">
                <a:avLst/>
              </a:prstGeom>
              <a:blipFill>
                <a:blip r:embed="rId10"/>
                <a:stretch>
                  <a:fillRect l="-10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feld 25">
            <a:extLst>
              <a:ext uri="{FF2B5EF4-FFF2-40B4-BE49-F238E27FC236}">
                <a16:creationId xmlns:a16="http://schemas.microsoft.com/office/drawing/2014/main" id="{B7FFED29-D421-50BA-342D-D3B9899C0611}"/>
              </a:ext>
            </a:extLst>
          </p:cNvPr>
          <p:cNvSpPr txBox="1"/>
          <p:nvPr/>
        </p:nvSpPr>
        <p:spPr>
          <a:xfrm>
            <a:off x="7438741" y="2732252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24080A-FE16-7E01-6B24-8C766556C87E}"/>
              </a:ext>
            </a:extLst>
          </p:cNvPr>
          <p:cNvSpPr txBox="1"/>
          <p:nvPr/>
        </p:nvSpPr>
        <p:spPr>
          <a:xfrm>
            <a:off x="5760257" y="3076651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5FE292A-3742-6BD7-AF52-8689B6F6D01F}"/>
              </a:ext>
            </a:extLst>
          </p:cNvPr>
          <p:cNvSpPr txBox="1"/>
          <p:nvPr/>
        </p:nvSpPr>
        <p:spPr>
          <a:xfrm>
            <a:off x="4160175" y="2799652"/>
            <a:ext cx="184988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D4DEFFCF-CC78-0465-7485-B8395BDDB090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085115" y="2415064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776C2CA-4095-48ED-0AC2-B865C937C206}"/>
              </a:ext>
            </a:extLst>
          </p:cNvPr>
          <p:cNvCxnSpPr>
            <a:cxnSpLocks/>
          </p:cNvCxnSpPr>
          <p:nvPr/>
        </p:nvCxnSpPr>
        <p:spPr>
          <a:xfrm flipV="1">
            <a:off x="6759852" y="2414225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E6239E6-75A7-3227-FB1F-40D2CE5C7985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8188539" y="2337988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255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C86002-D767-B1EF-EE15-00FAD5AB9A86}"/>
              </a:ext>
            </a:extLst>
          </p:cNvPr>
          <p:cNvSpPr txBox="1"/>
          <p:nvPr/>
        </p:nvSpPr>
        <p:spPr>
          <a:xfrm>
            <a:off x="107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EEFBB3F-3AF6-269A-63E8-148B7ABFD98E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5A56D694-83E8-F21B-F610-32D6DFAE7D4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524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5A56D694-83E8-F21B-F610-32D6DFAE7D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0685661"/>
                  </p:ext>
                </p:extLst>
              </p:nvPr>
            </p:nvGraphicFramePr>
            <p:xfrm>
              <a:off x="1524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5C33C711-5582-C650-2DEF-1594D5AB50A0}"/>
              </a:ext>
            </a:extLst>
          </p:cNvPr>
          <p:cNvSpPr txBox="1"/>
          <p:nvPr/>
        </p:nvSpPr>
        <p:spPr>
          <a:xfrm>
            <a:off x="755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</p:spTree>
    <p:extLst>
      <p:ext uri="{BB962C8B-B14F-4D97-AF65-F5344CB8AC3E}">
        <p14:creationId xmlns:p14="http://schemas.microsoft.com/office/powerpoint/2010/main" val="1260796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46C22A9-325C-42B6-877F-E5DC524D6A35}"/>
                  </a:ext>
                </a:extLst>
              </p:cNvPr>
              <p:cNvSpPr txBox="1"/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a</m:t>
                    </m:r>
                    <m:r>
                      <a:rPr lang="de-DE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46C22A9-325C-42B6-877F-E5DC524D6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C51BEBB7-BF59-77F0-F86C-69E606D74CE6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34684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175DFD7-38EB-A2C4-3A6C-A425C0F58E51}"/>
              </a:ext>
            </a:extLst>
          </p:cNvPr>
          <p:cNvSpPr txBox="1"/>
          <p:nvPr/>
        </p:nvSpPr>
        <p:spPr>
          <a:xfrm>
            <a:off x="107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53FF95F-62D2-A7B0-B7D4-C886F4112F20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</p:spTree>
    <p:extLst>
      <p:ext uri="{BB962C8B-B14F-4D97-AF65-F5344CB8AC3E}">
        <p14:creationId xmlns:p14="http://schemas.microsoft.com/office/powerpoint/2010/main" val="221639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B2F8A30-F8D4-0B0A-3D60-AAE508418993}"/>
              </a:ext>
            </a:extLst>
          </p:cNvPr>
          <p:cNvSpPr txBox="1"/>
          <p:nvPr/>
        </p:nvSpPr>
        <p:spPr>
          <a:xfrm>
            <a:off x="107504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AA6782E-29BB-153A-E84D-B600D7C1A298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F9548E1C-6F62-4966-7515-30727792B0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1679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60626" imgH="1479594" progId="Excel.Sheet.12">
                  <p:embed/>
                </p:oleObj>
              </mc:Choice>
              <mc:Fallback>
                <p:oleObj name="Worksheet" r:id="rId2" imgW="3060626" imgH="1479594" progId="Excel.Shee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F9548E1C-6F62-4966-7515-30727792B0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91679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FF8AB4FF-45B3-A450-43AA-1CD80F641E69}"/>
              </a:ext>
            </a:extLst>
          </p:cNvPr>
          <p:cNvSpPr txBox="1"/>
          <p:nvPr/>
        </p:nvSpPr>
        <p:spPr>
          <a:xfrm>
            <a:off x="36004" y="5877271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 err="1"/>
              <a:t>We</a:t>
            </a:r>
            <a:r>
              <a:rPr lang="de-DE" sz="1800" dirty="0"/>
              <a:t> also </a:t>
            </a:r>
            <a:r>
              <a:rPr lang="de-DE" sz="1800" dirty="0" err="1"/>
              <a:t>want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answer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question</a:t>
            </a:r>
            <a:r>
              <a:rPr lang="de-DE" sz="1800" dirty="0"/>
              <a:t>, </a:t>
            </a:r>
            <a:r>
              <a:rPr lang="de-DE" sz="1800" dirty="0" err="1"/>
              <a:t>from</a:t>
            </a:r>
            <a:r>
              <a:rPr lang="de-DE" sz="1800" dirty="0"/>
              <a:t> a </a:t>
            </a:r>
            <a:r>
              <a:rPr lang="de-DE" sz="1800" dirty="0" err="1"/>
              <a:t>descriptive</a:t>
            </a:r>
            <a:r>
              <a:rPr lang="de-DE" sz="1800" dirty="0"/>
              <a:t> </a:t>
            </a:r>
            <a:r>
              <a:rPr lang="de-DE" sz="1800" dirty="0" err="1"/>
              <a:t>point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view</a:t>
            </a:r>
            <a:r>
              <a:rPr lang="de-DE" sz="1800" dirty="0"/>
              <a:t>, </a:t>
            </a:r>
            <a:r>
              <a:rPr lang="de-DE" sz="1800" dirty="0" err="1"/>
              <a:t>which</a:t>
            </a:r>
            <a:r>
              <a:rPr lang="de-DE" sz="1800" dirty="0"/>
              <a:t> </a:t>
            </a:r>
            <a:r>
              <a:rPr lang="de-DE" sz="1800" dirty="0" err="1"/>
              <a:t>sales</a:t>
            </a:r>
            <a:r>
              <a:rPr lang="de-DE" sz="1800" dirty="0"/>
              <a:t> </a:t>
            </a:r>
            <a:r>
              <a:rPr lang="de-DE" sz="1800" dirty="0" err="1"/>
              <a:t>volume</a:t>
            </a:r>
            <a:r>
              <a:rPr lang="de-DE" sz="1800" dirty="0"/>
              <a:t>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expect</a:t>
            </a:r>
            <a:r>
              <a:rPr lang="de-DE" sz="1800" dirty="0"/>
              <a:t>, </a:t>
            </a:r>
            <a:r>
              <a:rPr lang="de-DE" sz="1800" dirty="0" err="1"/>
              <a:t>if</a:t>
            </a:r>
            <a:r>
              <a:rPr lang="de-DE" sz="1800" dirty="0"/>
              <a:t>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increase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visits</a:t>
            </a:r>
            <a:r>
              <a:rPr lang="de-DE" sz="1800" dirty="0"/>
              <a:t> </a:t>
            </a:r>
            <a:r>
              <a:rPr lang="de-DE" sz="1800" dirty="0" err="1"/>
              <a:t>up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x=30</a:t>
            </a:r>
          </a:p>
        </p:txBody>
      </p:sp>
    </p:spTree>
    <p:extLst>
      <p:ext uri="{BB962C8B-B14F-4D97-AF65-F5344CB8AC3E}">
        <p14:creationId xmlns:p14="http://schemas.microsoft.com/office/powerpoint/2010/main" val="331658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34C9918-CF42-2196-CD1A-D447B33FC99E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err="1"/>
              <a:t>empirical</a:t>
            </a:r>
            <a:r>
              <a:rPr lang="de-DE" sz="2400"/>
              <a:t> relation </a:t>
            </a:r>
            <a:r>
              <a:rPr lang="de-DE" sz="2400" dirty="0"/>
              <a:t>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4DEF59-99BE-5F6F-8574-514AFBD8C43D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184401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F0AB22-EB72-30D1-42A5-2C2188F43387}"/>
              </a:ext>
            </a:extLst>
          </p:cNvPr>
          <p:cNvSpPr txBox="1"/>
          <p:nvPr/>
        </p:nvSpPr>
        <p:spPr>
          <a:xfrm>
            <a:off x="179512" y="44623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C09D41C-0135-37D7-BD3C-8ED312DCE9E9}"/>
              </a:ext>
            </a:extLst>
          </p:cNvPr>
          <p:cNvSpPr txBox="1"/>
          <p:nvPr/>
        </p:nvSpPr>
        <p:spPr>
          <a:xfrm>
            <a:off x="539552" y="6095037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FEC81FA-8005-E31B-D239-68935F6BE91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63650" y="906463"/>
            <a:ext cx="6254750" cy="52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4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209884B-309F-8E31-FFB3-EE5E7196E3D6}"/>
              </a:ext>
            </a:extLst>
          </p:cNvPr>
          <p:cNvSpPr txBox="1"/>
          <p:nvPr/>
        </p:nvSpPr>
        <p:spPr>
          <a:xfrm>
            <a:off x="179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C579875-FCAD-2044-47FF-AFC5CE1BCF45}"/>
              </a:ext>
            </a:extLst>
          </p:cNvPr>
          <p:cNvSpPr txBox="1"/>
          <p:nvPr/>
        </p:nvSpPr>
        <p:spPr>
          <a:xfrm>
            <a:off x="39553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26ED1EB-C817-F28A-DD63-5D66B9C19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725820"/>
            <a:ext cx="6777247" cy="497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1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31A5CFE-4018-4CB1-B548-2BCD2102A8CE}"/>
                  </a:ext>
                </a:extLst>
              </p:cNvPr>
              <p:cNvSpPr txBox="1"/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a</m:t>
                    </m:r>
                    <m:r>
                      <a:rPr lang="de-DE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𝑦</m:t>
                    </m:r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31A5CFE-4018-4CB1-B548-2BCD2102A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C4632270-A03A-B17D-11DE-7588B3290862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30122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76712F5-887A-21A2-2F88-36B1FEDE1CC1}"/>
              </a:ext>
            </a:extLst>
          </p:cNvPr>
          <p:cNvSpPr txBox="1"/>
          <p:nvPr/>
        </p:nvSpPr>
        <p:spPr>
          <a:xfrm>
            <a:off x="143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E36FBC0-4780-98EC-EC62-5FCA7162B822}"/>
              </a:ext>
            </a:extLst>
          </p:cNvPr>
          <p:cNvSpPr txBox="1"/>
          <p:nvPr/>
        </p:nvSpPr>
        <p:spPr>
          <a:xfrm>
            <a:off x="143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B7617FB-3D2D-1C6A-710B-3ADE8ED4F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4113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54A0B3A-F163-3BC5-5B53-37080C9A2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61CE519-B958-1275-E394-2D4B65091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1" y="1772816"/>
            <a:ext cx="427292" cy="24860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8DF260E-CF39-0A3D-0E65-90493C2CE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3209" y="1392074"/>
            <a:ext cx="2720962" cy="102191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3A3C171-88D5-9406-E877-19C401616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908" y="1772816"/>
            <a:ext cx="427292" cy="2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4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1253</Words>
  <Application>Microsoft Office PowerPoint</Application>
  <PresentationFormat>Breitbild</PresentationFormat>
  <Paragraphs>391</Paragraphs>
  <Slides>25</Slides>
  <Notes>1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Sparkasse Rg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82</cp:revision>
  <dcterms:created xsi:type="dcterms:W3CDTF">2020-09-20T22:46:24Z</dcterms:created>
  <dcterms:modified xsi:type="dcterms:W3CDTF">2023-05-08T17:49:17Z</dcterms:modified>
</cp:coreProperties>
</file>