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6" r:id="rId4"/>
    <p:sldId id="267" r:id="rId5"/>
    <p:sldId id="268" r:id="rId6"/>
    <p:sldId id="382" r:id="rId7"/>
    <p:sldId id="383" r:id="rId8"/>
    <p:sldId id="389" r:id="rId9"/>
    <p:sldId id="414" r:id="rId10"/>
    <p:sldId id="390" r:id="rId11"/>
    <p:sldId id="392" r:id="rId12"/>
    <p:sldId id="393" r:id="rId13"/>
    <p:sldId id="380" r:id="rId14"/>
    <p:sldId id="381" r:id="rId15"/>
    <p:sldId id="563" r:id="rId16"/>
    <p:sldId id="564" r:id="rId17"/>
    <p:sldId id="504" r:id="rId18"/>
    <p:sldId id="412" r:id="rId19"/>
    <p:sldId id="562" r:id="rId20"/>
    <p:sldId id="413" r:id="rId21"/>
    <p:sldId id="565" r:id="rId22"/>
    <p:sldId id="394" r:id="rId23"/>
    <p:sldId id="395" r:id="rId24"/>
    <p:sldId id="418" r:id="rId25"/>
    <p:sldId id="422" r:id="rId26"/>
    <p:sldId id="423" r:id="rId27"/>
    <p:sldId id="424" r:id="rId28"/>
    <p:sldId id="566" r:id="rId29"/>
    <p:sldId id="397" r:id="rId30"/>
    <p:sldId id="426" r:id="rId31"/>
    <p:sldId id="425" r:id="rId32"/>
    <p:sldId id="399" r:id="rId33"/>
    <p:sldId id="401" r:id="rId34"/>
    <p:sldId id="402" r:id="rId35"/>
    <p:sldId id="403" r:id="rId36"/>
    <p:sldId id="404" r:id="rId37"/>
    <p:sldId id="405" r:id="rId38"/>
    <p:sldId id="406" r:id="rId39"/>
    <p:sldId id="429" r:id="rId40"/>
    <p:sldId id="430" r:id="rId41"/>
    <p:sldId id="407" r:id="rId42"/>
    <p:sldId id="502" r:id="rId4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3-16T14:56:28.39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5582,'0'0,"0"0,7 12,2 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05.03.2023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11.wmf"/><Relationship Id="rId2" Type="http://schemas.openxmlformats.org/officeDocument/2006/relationships/oleObject" Target="../embeddings/oleObject3.bin"/><Relationship Id="rId16" Type="http://schemas.openxmlformats.org/officeDocument/2006/relationships/oleObject" Target="../embeddings/oleObject10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6.bin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26.png"/><Relationship Id="rId7" Type="http://schemas.openxmlformats.org/officeDocument/2006/relationships/image" Target="../media/image22.wmf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3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1.png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sthinking21.github.io/statsthinking21-core-site/" TargetMode="External"/><Relationship Id="rId2" Type="http://schemas.openxmlformats.org/officeDocument/2006/relationships/hyperlink" Target="https://www.openintro.org/book/os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ocw.mit.edu/courses/find-by-topic/#cat=mathematics&amp;subcat=probabilityandstatistics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35.png"/><Relationship Id="rId7" Type="http://schemas.openxmlformats.org/officeDocument/2006/relationships/image" Target="../media/image29.wmf"/><Relationship Id="rId12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7.png"/><Relationship Id="rId5" Type="http://schemas.openxmlformats.org/officeDocument/2006/relationships/image" Target="../media/image28.wmf"/><Relationship Id="rId10" Type="http://schemas.openxmlformats.org/officeDocument/2006/relationships/image" Target="../media/image36.png"/><Relationship Id="rId4" Type="http://schemas.openxmlformats.org/officeDocument/2006/relationships/oleObject" Target="../embeddings/oleObject26.bin"/><Relationship Id="rId9" Type="http://schemas.openxmlformats.org/officeDocument/2006/relationships/image" Target="../media/image30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34.w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0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5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image" Target="../media/image36.wmf"/><Relationship Id="rId7" Type="http://schemas.openxmlformats.org/officeDocument/2006/relationships/image" Target="../media/image38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9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oleObject" Target="../embeddings/oleObject38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44.bin"/><Relationship Id="rId2" Type="http://schemas.openxmlformats.org/officeDocument/2006/relationships/oleObject" Target="../embeddings/oleObject39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9.wmf"/><Relationship Id="rId5" Type="http://schemas.openxmlformats.org/officeDocument/2006/relationships/image" Target="../media/image46.wmf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8.w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9554" y="2265082"/>
            <a:ext cx="9149918" cy="1309430"/>
          </a:xfrm>
        </p:spPr>
        <p:txBody>
          <a:bodyPr>
            <a:noAutofit/>
          </a:bodyPr>
          <a:lstStyle/>
          <a:p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de-DE" sz="50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DE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2147" y="4747574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Summer term 2023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1411" y="54702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253071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565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Discrete</a:t>
            </a:r>
            <a:r>
              <a:rPr lang="de-DE" sz="3200" dirty="0"/>
              <a:t> and </a:t>
            </a:r>
            <a:r>
              <a:rPr lang="de-DE" sz="3200" dirty="0" err="1"/>
              <a:t>continous</a:t>
            </a:r>
            <a:r>
              <a:rPr lang="de-DE" sz="3200" dirty="0"/>
              <a:t> </a:t>
            </a:r>
            <a:r>
              <a:rPr lang="de-DE" sz="3200" dirty="0" err="1"/>
              <a:t>random</a:t>
            </a:r>
            <a:r>
              <a:rPr lang="de-DE" sz="3200" dirty="0"/>
              <a:t> variables (RV)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654393"/>
            <a:ext cx="8856984" cy="373741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b="1" dirty="0" err="1"/>
              <a:t>Discrete</a:t>
            </a:r>
            <a:r>
              <a:rPr lang="de-DE" sz="2400" b="1" dirty="0"/>
              <a:t> RV:</a:t>
            </a:r>
          </a:p>
          <a:p>
            <a:endParaRPr lang="de-DE" sz="2400" b="1" dirty="0"/>
          </a:p>
          <a:p>
            <a:r>
              <a:rPr lang="de-DE" sz="2400" dirty="0"/>
              <a:t>RV,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only</a:t>
            </a:r>
            <a:r>
              <a:rPr lang="de-DE" sz="2400" dirty="0"/>
              <a:t> a finite 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countably</a:t>
            </a:r>
            <a:r>
              <a:rPr lang="de-DE" sz="2400" dirty="0"/>
              <a:t> infinite </a:t>
            </a:r>
            <a:r>
              <a:rPr lang="de-DE" sz="2400" dirty="0" err="1"/>
              <a:t>realizations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b="1" dirty="0" err="1"/>
              <a:t>Continous</a:t>
            </a:r>
            <a:r>
              <a:rPr lang="de-DE" sz="2400" b="1" dirty="0"/>
              <a:t> RV:</a:t>
            </a:r>
          </a:p>
          <a:p>
            <a:endParaRPr lang="de-DE" sz="2400" b="1" dirty="0"/>
          </a:p>
          <a:p>
            <a:r>
              <a:rPr lang="de-DE" sz="2400" dirty="0"/>
              <a:t>RV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realize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an </a:t>
            </a:r>
            <a:r>
              <a:rPr lang="de-DE" sz="2400" dirty="0" err="1"/>
              <a:t>intervall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possible real </a:t>
            </a:r>
            <a:r>
              <a:rPr lang="de-DE" sz="2400" dirty="0" err="1"/>
              <a:t>number</a:t>
            </a:r>
            <a:r>
              <a:rPr lang="de-DE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38655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6023991" y="-27384"/>
            <a:ext cx="5143249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b="1" dirty="0" err="1"/>
              <a:t>Continous</a:t>
            </a:r>
            <a:endParaRPr lang="de-DE" sz="32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Probability</a:t>
            </a:r>
            <a:r>
              <a:rPr lang="de-DE" sz="2400" b="1" dirty="0"/>
              <a:t> </a:t>
            </a:r>
            <a:r>
              <a:rPr lang="de-DE" sz="2400" b="1" dirty="0" err="1"/>
              <a:t>density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Cumulative</a:t>
            </a:r>
            <a:r>
              <a:rPr lang="de-DE" sz="2400" b="1" dirty="0"/>
              <a:t> </a:t>
            </a:r>
            <a:r>
              <a:rPr lang="de-DE" sz="2400" b="1" dirty="0" err="1"/>
              <a:t>distribution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Expectation</a:t>
            </a:r>
            <a:r>
              <a:rPr lang="de-DE" sz="2400" b="1" dirty="0"/>
              <a:t> </a:t>
            </a:r>
            <a:r>
              <a:rPr lang="de-DE" sz="2400" b="1" dirty="0" err="1"/>
              <a:t>value</a:t>
            </a:r>
            <a:r>
              <a:rPr lang="de-DE" sz="2400" b="1" dirty="0"/>
              <a:t> 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Variance</a:t>
            </a:r>
            <a:r>
              <a:rPr lang="de-DE" sz="2400" b="1" dirty="0"/>
              <a:t>: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838200" y="-27384"/>
            <a:ext cx="5257800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b="1" dirty="0" err="1"/>
              <a:t>Discret</a:t>
            </a:r>
            <a:endParaRPr lang="de-DE" sz="32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Probability</a:t>
            </a:r>
            <a:r>
              <a:rPr lang="de-DE" sz="2400" b="1" dirty="0"/>
              <a:t> </a:t>
            </a:r>
            <a:r>
              <a:rPr lang="de-DE" sz="2400" b="1" dirty="0" err="1"/>
              <a:t>mass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Cumulative</a:t>
            </a:r>
            <a:r>
              <a:rPr lang="de-DE" sz="2400" b="1" dirty="0"/>
              <a:t> </a:t>
            </a:r>
            <a:r>
              <a:rPr lang="de-DE" sz="2400" b="1" dirty="0" err="1"/>
              <a:t>distribution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Expectation</a:t>
            </a:r>
            <a:r>
              <a:rPr lang="de-DE" sz="2400" b="1" dirty="0"/>
              <a:t> </a:t>
            </a:r>
            <a:r>
              <a:rPr lang="de-DE" sz="2400" b="1" dirty="0" err="1"/>
              <a:t>value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Variance</a:t>
            </a:r>
            <a:r>
              <a:rPr lang="de-DE" sz="2400" b="1" dirty="0"/>
              <a:t>: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3071664" y="1527896"/>
          <a:ext cx="160178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939600" imgH="228600" progId="Equation.3">
                  <p:embed/>
                </p:oleObj>
              </mc:Choice>
              <mc:Fallback>
                <p:oleObj name="Formel" r:id="rId2" imgW="939600" imgH="2286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664" y="1527896"/>
                        <a:ext cx="1601788" cy="3889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79714" y="2849563"/>
          <a:ext cx="2185987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282680" imgH="368280" progId="Equation.3">
                  <p:embed/>
                </p:oleObj>
              </mc:Choice>
              <mc:Fallback>
                <p:oleObj name="Formel" r:id="rId4" imgW="1282680" imgH="36828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9714" y="2849563"/>
                        <a:ext cx="2185987" cy="6270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913064" y="4314826"/>
          <a:ext cx="197167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1358640" imgH="431640" progId="Equation.3">
                  <p:embed/>
                </p:oleObj>
              </mc:Choice>
              <mc:Fallback>
                <p:oleObj name="Formel" r:id="rId6" imgW="1358640" imgH="43164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064" y="4314826"/>
                        <a:ext cx="1971675" cy="62706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2423592" y="5683251"/>
          <a:ext cx="2903538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1981080" imgH="431640" progId="Equation.3">
                  <p:embed/>
                </p:oleObj>
              </mc:Choice>
              <mc:Fallback>
                <p:oleObj name="Formel" r:id="rId8" imgW="1981080" imgH="43164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2" y="5683251"/>
                        <a:ext cx="2903538" cy="6254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7235825" y="2752725"/>
          <a:ext cx="201295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0" imgW="1180800" imgH="482400" progId="Equation.3">
                  <p:embed/>
                </p:oleObj>
              </mc:Choice>
              <mc:Fallback>
                <p:oleObj name="Formel" r:id="rId10" imgW="1180800" imgH="482400" progId="Equation.3">
                  <p:embed/>
                  <p:pic>
                    <p:nvPicPr>
                      <p:cNvPr id="12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752725"/>
                        <a:ext cx="2012950" cy="8207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7948613" y="1547814"/>
          <a:ext cx="5842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2" imgW="342720" imgH="203040" progId="Equation.3">
                  <p:embed/>
                </p:oleObj>
              </mc:Choice>
              <mc:Fallback>
                <p:oleObj name="Formel" r:id="rId12" imgW="342720" imgH="203040" progId="Equation.3">
                  <p:embed/>
                  <p:pic>
                    <p:nvPicPr>
                      <p:cNvPr id="13" name="Objek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8613" y="1547814"/>
                        <a:ext cx="584200" cy="3460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7000876" y="4264025"/>
          <a:ext cx="2468563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4" imgW="1447560" imgH="482400" progId="Equation.3">
                  <p:embed/>
                </p:oleObj>
              </mc:Choice>
              <mc:Fallback>
                <p:oleObj name="Formel" r:id="rId14" imgW="1447560" imgH="482400" progId="Equation.3">
                  <p:embed/>
                  <p:pic>
                    <p:nvPicPr>
                      <p:cNvPr id="15" name="Objek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6" y="4264025"/>
                        <a:ext cx="2468563" cy="8207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/>
        </p:nvGraphicFramePr>
        <p:xfrm>
          <a:off x="6418264" y="5632600"/>
          <a:ext cx="3551237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6" imgW="2082600" imgH="482400" progId="Equation.3">
                  <p:embed/>
                </p:oleObj>
              </mc:Choice>
              <mc:Fallback>
                <p:oleObj name="Formel" r:id="rId16" imgW="2082600" imgH="482400" progId="Equation.3">
                  <p:embed/>
                  <p:pic>
                    <p:nvPicPr>
                      <p:cNvPr id="16" name="Objek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8264" y="5632600"/>
                        <a:ext cx="3551237" cy="8207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025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454783" y="22126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Calculating</a:t>
            </a:r>
            <a:r>
              <a:rPr lang="de-DE" sz="3200" dirty="0"/>
              <a:t> </a:t>
            </a:r>
            <a:r>
              <a:rPr lang="de-DE" sz="3200" dirty="0" err="1"/>
              <a:t>with</a:t>
            </a:r>
            <a:r>
              <a:rPr lang="de-DE" sz="3200" dirty="0"/>
              <a:t> </a:t>
            </a:r>
            <a:r>
              <a:rPr lang="de-DE" sz="3200" dirty="0" err="1"/>
              <a:t>Expectation</a:t>
            </a:r>
            <a:r>
              <a:rPr lang="de-DE" sz="3200" dirty="0"/>
              <a:t> Value and </a:t>
            </a:r>
            <a:r>
              <a:rPr lang="de-DE" sz="3200" dirty="0" err="1"/>
              <a:t>Variance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b="1" dirty="0"/>
              <a:t>Constant:</a:t>
            </a:r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dirty="0"/>
          </a:p>
          <a:p>
            <a:r>
              <a:rPr lang="de-DE" sz="2400" b="1" dirty="0"/>
              <a:t>Constant </a:t>
            </a:r>
            <a:r>
              <a:rPr lang="de-DE" sz="2400" b="1" dirty="0" err="1"/>
              <a:t>factor</a:t>
            </a:r>
            <a:r>
              <a:rPr lang="de-DE" sz="2400" b="1" dirty="0"/>
              <a:t>:</a:t>
            </a:r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r>
              <a:rPr lang="de-DE" sz="2400" b="1" dirty="0"/>
              <a:t>Linear Transformation:</a:t>
            </a:r>
            <a:endParaRPr lang="de-DE" sz="2400" dirty="0"/>
          </a:p>
        </p:txBody>
      </p:sp>
      <p:graphicFrame>
        <p:nvGraphicFramePr>
          <p:cNvPr id="5" name="Objekt 4"/>
          <p:cNvGraphicFramePr>
            <a:graphicFrameLocks/>
          </p:cNvGraphicFramePr>
          <p:nvPr/>
        </p:nvGraphicFramePr>
        <p:xfrm>
          <a:off x="2423592" y="1343620"/>
          <a:ext cx="1823042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571252" imgH="203112" progId="Equation.3">
                  <p:embed/>
                </p:oleObj>
              </mc:Choice>
              <mc:Fallback>
                <p:oleObj name="Formel" r:id="rId2" imgW="571252" imgH="203112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2" y="1343620"/>
                        <a:ext cx="1823042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/>
          </p:cNvGraphicFramePr>
          <p:nvPr/>
        </p:nvGraphicFramePr>
        <p:xfrm>
          <a:off x="2423593" y="1988839"/>
          <a:ext cx="2186399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685800" imgH="203200" progId="Equation.3">
                  <p:embed/>
                </p:oleObj>
              </mc:Choice>
              <mc:Fallback>
                <p:oleObj name="Formel" r:id="rId4" imgW="685800" imgH="20320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3" y="1988839"/>
                        <a:ext cx="2186399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2239963" y="3127375"/>
          <a:ext cx="36433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1143000" imgH="203040" progId="Equation.3">
                  <p:embed/>
                </p:oleObj>
              </mc:Choice>
              <mc:Fallback>
                <p:oleObj name="Formel" r:id="rId6" imgW="1143000" imgH="20304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3127375"/>
                        <a:ext cx="3643312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/>
          </p:cNvGraphicFramePr>
          <p:nvPr/>
        </p:nvGraphicFramePr>
        <p:xfrm>
          <a:off x="2207569" y="3936478"/>
          <a:ext cx="3996001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1409400" imgH="228600" progId="Equation.3">
                  <p:embed/>
                </p:oleObj>
              </mc:Choice>
              <mc:Fallback>
                <p:oleObj name="Formel" r:id="rId8" imgW="1409400" imgH="22860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569" y="3936478"/>
                        <a:ext cx="3996001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/>
          </p:cNvGraphicFramePr>
          <p:nvPr/>
        </p:nvGraphicFramePr>
        <p:xfrm>
          <a:off x="2172766" y="5984875"/>
          <a:ext cx="485933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0" imgW="1714320" imgH="228600" progId="Equation.3">
                  <p:embed/>
                </p:oleObj>
              </mc:Choice>
              <mc:Fallback>
                <p:oleObj name="Formel" r:id="rId10" imgW="1714320" imgH="228600" progId="Equation.3">
                  <p:embed/>
                  <p:pic>
                    <p:nvPicPr>
                      <p:cNvPr id="11" name="Objek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2766" y="5984875"/>
                        <a:ext cx="4859338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/>
          </p:cNvGraphicFramePr>
          <p:nvPr/>
        </p:nvGraphicFramePr>
        <p:xfrm>
          <a:off x="2135560" y="5175250"/>
          <a:ext cx="497998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2" imgW="1562040" imgH="203040" progId="Equation.3">
                  <p:embed/>
                </p:oleObj>
              </mc:Choice>
              <mc:Fallback>
                <p:oleObj name="Formel" r:id="rId12" imgW="1562040" imgH="203040" progId="Equation.3">
                  <p:embed/>
                  <p:pic>
                    <p:nvPicPr>
                      <p:cNvPr id="12" name="Objek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560" y="5175250"/>
                        <a:ext cx="4979988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6074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Probability</a:t>
            </a:r>
            <a:r>
              <a:rPr lang="de-DE" sz="3200" dirty="0"/>
              <a:t> Axioms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1180271"/>
                <a:ext cx="8856984" cy="496855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200" b="1" dirty="0"/>
                  <a:t>Axiom 1: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de-DE" sz="2200" b="1" dirty="0"/>
                  <a:t> </a:t>
                </a:r>
                <a:r>
                  <a:rPr lang="de-DE" sz="2200" b="1" dirty="0" err="1"/>
                  <a:t>for</a:t>
                </a:r>
                <a:r>
                  <a:rPr lang="de-DE" sz="2200" b="1" dirty="0"/>
                  <a:t> all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𝛀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Every </a:t>
                </a:r>
                <a:r>
                  <a:rPr lang="de-DE" sz="2200" dirty="0" err="1"/>
                  <a:t>event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has</a:t>
                </a:r>
                <a:r>
                  <a:rPr lang="de-DE" sz="2200" dirty="0"/>
                  <a:t> a non negative </a:t>
                </a:r>
                <a:r>
                  <a:rPr lang="de-DE" sz="2200" dirty="0" err="1"/>
                  <a:t>probability</a:t>
                </a:r>
                <a:endParaRPr lang="de-DE" sz="2200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Axiom 2: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𝛀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The </a:t>
                </a:r>
                <a:r>
                  <a:rPr lang="de-DE" sz="2200" dirty="0" err="1"/>
                  <a:t>certain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has</a:t>
                </a:r>
                <a:r>
                  <a:rPr lang="de-DE" sz="2200" dirty="0"/>
                  <a:t> </a:t>
                </a:r>
                <a:r>
                  <a:rPr lang="de-DE" sz="2200" dirty="0" err="1"/>
                  <a:t>probability</a:t>
                </a:r>
                <a:r>
                  <a:rPr lang="de-DE" sz="2200" dirty="0"/>
                  <a:t> 1</a:t>
                </a:r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Axiom 3: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de-DE" sz="2200" b="1" dirty="0"/>
                  <a:t> if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=⌀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Addition </a:t>
                </a:r>
                <a:r>
                  <a:rPr lang="de-DE" sz="2200" dirty="0" err="1"/>
                  <a:t>rule</a:t>
                </a:r>
                <a:r>
                  <a:rPr lang="de-DE" sz="2200" dirty="0"/>
                  <a:t> </a:t>
                </a:r>
                <a:r>
                  <a:rPr lang="de-DE" sz="2200" dirty="0" err="1"/>
                  <a:t>for</a:t>
                </a:r>
                <a:r>
                  <a:rPr lang="de-DE" sz="2200" dirty="0"/>
                  <a:t> </a:t>
                </a:r>
                <a:r>
                  <a:rPr lang="de-DE" sz="2200" dirty="0" err="1"/>
                  <a:t>disjoint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180271"/>
                <a:ext cx="8856984" cy="4968552"/>
              </a:xfrm>
              <a:prstGeom prst="rect">
                <a:avLst/>
              </a:prstGeom>
              <a:blipFill>
                <a:blip r:embed="rId2"/>
                <a:stretch>
                  <a:fillRect l="-895" t="-8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4947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Rules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1268760"/>
                <a:ext cx="8856984" cy="460851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200" b="1" dirty="0"/>
                  <a:t>Rule 1: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2200" b="1" dirty="0"/>
              </a:p>
              <a:p>
                <a:r>
                  <a:rPr lang="de-DE" sz="2200" dirty="0" err="1"/>
                  <a:t>Addtion</a:t>
                </a:r>
                <a:r>
                  <a:rPr lang="de-DE" sz="2200" dirty="0"/>
                  <a:t> </a:t>
                </a:r>
                <a:r>
                  <a:rPr lang="de-DE" sz="2200" dirty="0" err="1"/>
                  <a:t>rule</a:t>
                </a:r>
                <a:r>
                  <a:rPr lang="de-DE" sz="2200" dirty="0"/>
                  <a:t> </a:t>
                </a:r>
                <a:r>
                  <a:rPr lang="de-DE" sz="2200" dirty="0" err="1"/>
                  <a:t>for</a:t>
                </a:r>
                <a:r>
                  <a:rPr lang="de-DE" sz="2200" dirty="0"/>
                  <a:t> </a:t>
                </a:r>
                <a:r>
                  <a:rPr lang="de-DE" sz="2200" dirty="0" err="1"/>
                  <a:t>any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Rule 2: </a:t>
                </a:r>
                <a14:m>
                  <m:oMath xmlns:m="http://schemas.openxmlformats.org/officeDocument/2006/math">
                    <m:r>
                      <a:rPr lang="de-DE" sz="2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𝐀</m:t>
                        </m:r>
                        <m:r>
                          <a:rPr lang="de-DE" sz="22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\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A </a:t>
                </a:r>
                <a:r>
                  <a:rPr lang="de-DE" sz="2200" dirty="0" err="1"/>
                  <a:t>without</a:t>
                </a:r>
                <a:r>
                  <a:rPr lang="de-DE" sz="2200" dirty="0"/>
                  <a:t> B</a:t>
                </a:r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Rule 3:</a:t>
                </a:r>
                <a14:m>
                  <m:oMath xmlns:m="http://schemas.openxmlformats.org/officeDocument/2006/math">
                    <m:r>
                      <a:rPr lang="de-DE" sz="22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sz="2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</m:oMath>
                </a14:m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dirty="0" err="1"/>
                  <a:t>Probality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of</a:t>
                </a:r>
                <a:r>
                  <a:rPr lang="de-DE" sz="2200" dirty="0"/>
                  <a:t> </a:t>
                </a:r>
                <a:r>
                  <a:rPr lang="de-DE" sz="2200" dirty="0" err="1"/>
                  <a:t>complementary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268760"/>
                <a:ext cx="8856984" cy="4608512"/>
              </a:xfrm>
              <a:prstGeom prst="rect">
                <a:avLst/>
              </a:prstGeom>
              <a:blipFill>
                <a:blip r:embed="rId2"/>
                <a:stretch>
                  <a:fillRect l="-895" t="-926" b="-2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2522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Conditional</a:t>
            </a:r>
            <a:r>
              <a:rPr lang="de-DE" sz="3200" dirty="0"/>
              <a:t> </a:t>
            </a:r>
            <a:r>
              <a:rPr lang="de-DE" sz="3200" dirty="0" err="1"/>
              <a:t>probability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The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an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occurence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B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happened</a:t>
            </a:r>
            <a:r>
              <a:rPr lang="de-DE" sz="2200" dirty="0"/>
              <a:t> (</a:t>
            </a:r>
            <a:r>
              <a:rPr lang="de-DE" sz="2200" dirty="0" err="1"/>
              <a:t>or</a:t>
            </a:r>
            <a:r>
              <a:rPr lang="de-DE" sz="2200" dirty="0"/>
              <a:t> </a:t>
            </a:r>
            <a:r>
              <a:rPr lang="de-DE" sz="2200" dirty="0" err="1"/>
              <a:t>happens</a:t>
            </a:r>
            <a:r>
              <a:rPr lang="de-DE" sz="2200" dirty="0"/>
              <a:t> </a:t>
            </a:r>
            <a:r>
              <a:rPr lang="de-DE" sz="2200" dirty="0" err="1"/>
              <a:t>simultaneously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A)</a:t>
            </a:r>
          </a:p>
          <a:p>
            <a:endParaRPr lang="de-DE" sz="2200" dirty="0"/>
          </a:p>
          <a:p>
            <a:r>
              <a:rPr lang="de-DE" sz="2200" dirty="0"/>
              <a:t>→	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: P(A│B).</a:t>
            </a:r>
          </a:p>
          <a:p>
            <a:endParaRPr lang="de-DE" sz="2200" dirty="0"/>
          </a:p>
          <a:p>
            <a:r>
              <a:rPr lang="de-DE" altLang="de-DE" sz="2200" b="1" dirty="0"/>
              <a:t>Definition: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b="1" dirty="0"/>
          </a:p>
          <a:p>
            <a:r>
              <a:rPr lang="de-DE" sz="2200" b="1" dirty="0"/>
              <a:t>Bayes Theorem:</a:t>
            </a:r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463852" y="2996953"/>
          <a:ext cx="220821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295400" imgH="419100" progId="Equation.3">
                  <p:embed/>
                </p:oleObj>
              </mc:Choice>
              <mc:Fallback>
                <p:oleObj name="Formel" r:id="rId2" imgW="1295400" imgH="4191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3852" y="2996953"/>
                        <a:ext cx="2208213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4412730" y="4658842"/>
          <a:ext cx="26193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536480" imgH="419040" progId="Equation.3">
                  <p:embed/>
                </p:oleObj>
              </mc:Choice>
              <mc:Fallback>
                <p:oleObj name="Formel" r:id="rId4" imgW="1536480" imgH="41904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2730" y="4658842"/>
                        <a:ext cx="2619375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9794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268760"/>
            <a:ext cx="8856984" cy="46085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err="1"/>
              <a:t>Suppose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probabilities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known</a:t>
            </a:r>
            <a:r>
              <a:rPr lang="de-DE" dirty="0"/>
              <a:t>:</a:t>
            </a:r>
          </a:p>
          <a:p>
            <a:r>
              <a:rPr lang="de-DE" dirty="0"/>
              <a:t> </a:t>
            </a:r>
          </a:p>
          <a:p>
            <a:r>
              <a:rPr lang="de-DE" dirty="0"/>
              <a:t>P(A) = 0,5;	P(B) = 0,3;	P(A∩B) = 0,2</a:t>
            </a:r>
          </a:p>
          <a:p>
            <a:pPr lvl="0"/>
            <a:endParaRPr lang="de-DE" dirty="0"/>
          </a:p>
          <a:p>
            <a:pPr lvl="0"/>
            <a:r>
              <a:rPr lang="de-DE" dirty="0" err="1"/>
              <a:t>Calculate</a:t>
            </a:r>
            <a:endParaRPr lang="de-DE" dirty="0"/>
          </a:p>
          <a:p>
            <a:pPr marL="342900" lvl="0" indent="-342900">
              <a:buAutoNum type="arabicParenR"/>
            </a:pPr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2F46C104-6DAE-42B7-96F9-24E694818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2862470"/>
            <a:ext cx="7331480" cy="31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324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Statistically</a:t>
            </a:r>
            <a:r>
              <a:rPr lang="de-DE" sz="3200" dirty="0"/>
              <a:t> </a:t>
            </a:r>
            <a:r>
              <a:rPr lang="de-DE" sz="3200" dirty="0" err="1"/>
              <a:t>independent</a:t>
            </a:r>
            <a:r>
              <a:rPr lang="de-DE" sz="3200" dirty="0"/>
              <a:t> </a:t>
            </a:r>
            <a:r>
              <a:rPr lang="de-DE" sz="3200" dirty="0" err="1"/>
              <a:t>events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908720"/>
            <a:ext cx="8856984" cy="27363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  <a:p>
            <a:pPr algn="ctr"/>
            <a:r>
              <a:rPr lang="de-DE" sz="2400" dirty="0"/>
              <a:t>P(A|B) = P(A)		</a:t>
            </a:r>
            <a:r>
              <a:rPr lang="de-DE" sz="2400" dirty="0" err="1"/>
              <a:t>or</a:t>
            </a:r>
            <a:r>
              <a:rPr lang="de-DE" sz="2400" dirty="0"/>
              <a:t>		P(B|A) = P(B)</a:t>
            </a:r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r>
              <a:rPr lang="de-DE" sz="2200" dirty="0"/>
              <a:t>→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4270350" y="4873154"/>
          <a:ext cx="36258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473200" imgH="203200" progId="Equation.3">
                  <p:embed/>
                </p:oleObj>
              </mc:Choice>
              <mc:Fallback>
                <p:oleObj name="Formel" r:id="rId2" imgW="1473200" imgH="2032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50" y="4873154"/>
                        <a:ext cx="3625850" cy="5000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906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Statistically</a:t>
            </a:r>
            <a:r>
              <a:rPr lang="de-DE" sz="3200" dirty="0"/>
              <a:t> </a:t>
            </a:r>
            <a:r>
              <a:rPr lang="de-DE" sz="3200" dirty="0" err="1"/>
              <a:t>independent</a:t>
            </a:r>
            <a:r>
              <a:rPr lang="de-DE" sz="3200" dirty="0"/>
              <a:t> </a:t>
            </a:r>
            <a:r>
              <a:rPr lang="de-DE" sz="3200" dirty="0" err="1"/>
              <a:t>events</a:t>
            </a:r>
            <a:r>
              <a:rPr lang="de-DE" sz="3200" dirty="0"/>
              <a:t>: </a:t>
            </a:r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124744"/>
            <a:ext cx="8856984" cy="32749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r>
              <a:rPr lang="de-DE" sz="2400" dirty="0"/>
              <a:t>Sylvester 1988 in Casino in Konstanz at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roulette</a:t>
            </a:r>
            <a:r>
              <a:rPr lang="de-DE" sz="2400" dirty="0"/>
              <a:t> </a:t>
            </a:r>
            <a:r>
              <a:rPr lang="de-DE" sz="2400" dirty="0" err="1"/>
              <a:t>table</a:t>
            </a:r>
            <a:r>
              <a:rPr lang="de-DE" sz="2400" dirty="0"/>
              <a:t>,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endParaRPr lang="de-DE" sz="2400" dirty="0"/>
          </a:p>
          <a:p>
            <a:r>
              <a:rPr lang="de-DE" sz="2400" dirty="0"/>
              <a:t>A = {0,3}</a:t>
            </a:r>
            <a:r>
              <a:rPr lang="de-DE" sz="2400" dirty="0" err="1"/>
              <a:t>occured</a:t>
            </a:r>
            <a:r>
              <a:rPr lang="de-DE" sz="2400" dirty="0"/>
              <a:t> 9 </a:t>
            </a:r>
            <a:r>
              <a:rPr lang="de-DE" sz="2400" dirty="0" err="1"/>
              <a:t>times</a:t>
            </a:r>
            <a:r>
              <a:rPr lang="de-DE" sz="2400" dirty="0"/>
              <a:t> in a </a:t>
            </a:r>
            <a:r>
              <a:rPr lang="de-DE" sz="2400" dirty="0" err="1"/>
              <a:t>row</a:t>
            </a:r>
            <a:r>
              <a:rPr lang="de-DE" sz="2400" dirty="0"/>
              <a:t>. </a:t>
            </a: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r>
              <a:rPr lang="de-DE" sz="2400" dirty="0" err="1"/>
              <a:t>Suppose</a:t>
            </a:r>
            <a:r>
              <a:rPr lang="de-DE" sz="2400" dirty="0"/>
              <a:t> in </a:t>
            </a:r>
            <a:r>
              <a:rPr lang="de-DE" sz="2400" dirty="0" err="1"/>
              <a:t>class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</a:t>
            </a:r>
            <a:r>
              <a:rPr lang="de-DE" sz="2400" dirty="0" err="1"/>
              <a:t>students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birthday</a:t>
            </a:r>
            <a:r>
              <a:rPr lang="de-DE" sz="2400" dirty="0"/>
              <a:t> at </a:t>
            </a:r>
            <a:r>
              <a:rPr lang="de-DE" sz="2400" dirty="0" err="1"/>
              <a:t>the</a:t>
            </a:r>
            <a:r>
              <a:rPr lang="de-DE" sz="2400" dirty="0"/>
              <a:t> same </a:t>
            </a:r>
            <a:r>
              <a:rPr lang="de-DE" sz="2400" dirty="0" err="1"/>
              <a:t>day</a:t>
            </a:r>
            <a:r>
              <a:rPr lang="de-DE" sz="2400" dirty="0"/>
              <a:t>. </a:t>
            </a: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minimum</a:t>
            </a:r>
            <a:r>
              <a:rPr lang="de-DE" sz="2400" dirty="0"/>
              <a:t> </a:t>
            </a:r>
            <a:r>
              <a:rPr lang="de-DE" sz="2400" dirty="0" err="1"/>
              <a:t>number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students</a:t>
            </a:r>
            <a:r>
              <a:rPr lang="de-DE" sz="2400" dirty="0"/>
              <a:t> in </a:t>
            </a:r>
            <a:r>
              <a:rPr lang="de-DE" sz="2400" dirty="0" err="1"/>
              <a:t>class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50%?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587061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endParaRPr lang="de-DE" sz="3200" baseline="300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F93BCA5-2C69-4EBC-9A98-CB65F061898E}"/>
              </a:ext>
            </a:extLst>
          </p:cNvPr>
          <p:cNvSpPr txBox="1"/>
          <p:nvPr/>
        </p:nvSpPr>
        <p:spPr>
          <a:xfrm>
            <a:off x="1718486" y="1184263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sample </a:t>
            </a:r>
            <a:r>
              <a:rPr lang="de-DE" sz="2200" dirty="0" err="1"/>
              <a:t>space</a:t>
            </a:r>
            <a:r>
              <a:rPr lang="de-DE" sz="2200" dirty="0"/>
              <a:t> Ω </a:t>
            </a:r>
            <a:r>
              <a:rPr lang="de-DE" sz="2200" dirty="0" err="1"/>
              <a:t>consists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in k </a:t>
            </a:r>
            <a:r>
              <a:rPr lang="de-DE" sz="2200" dirty="0" err="1"/>
              <a:t>disjoint</a:t>
            </a:r>
            <a:r>
              <a:rPr lang="de-DE" sz="2200" dirty="0"/>
              <a:t> </a:t>
            </a:r>
            <a:r>
              <a:rPr lang="de-DE" sz="2200" dirty="0" err="1"/>
              <a:t>elemtary</a:t>
            </a:r>
            <a:r>
              <a:rPr lang="de-DE" sz="2200" dirty="0"/>
              <a:t> </a:t>
            </a:r>
            <a:r>
              <a:rPr lang="de-DE" sz="2200" dirty="0" err="1"/>
              <a:t>events</a:t>
            </a:r>
            <a:r>
              <a:rPr lang="de-DE" sz="2200" dirty="0"/>
              <a:t> A</a:t>
            </a:r>
            <a:r>
              <a:rPr lang="de-DE" sz="2200" baseline="-25000" dirty="0"/>
              <a:t>i</a:t>
            </a:r>
            <a:r>
              <a:rPr lang="de-DE" sz="2200" dirty="0"/>
              <a:t>, </a:t>
            </a:r>
            <a:r>
              <a:rPr lang="de-DE" sz="2200" dirty="0" err="1"/>
              <a:t>then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B </a:t>
            </a:r>
            <a:r>
              <a:rPr lang="de-DE" sz="2200" dirty="0" err="1"/>
              <a:t>is</a:t>
            </a:r>
            <a:r>
              <a:rPr lang="de-DE" sz="2200" dirty="0"/>
              <a:t>: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r>
              <a:rPr lang="de-DE" sz="2200" dirty="0"/>
              <a:t>→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8F937200-36B2-4A4C-B75A-29F7EDA628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79777" y="3071813"/>
          <a:ext cx="273208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651000" imgH="431800" progId="Equation.3">
                  <p:embed/>
                </p:oleObj>
              </mc:Choice>
              <mc:Fallback>
                <p:oleObj name="Formel" r:id="rId2" imgW="1651000" imgH="431800" progId="Equation.3">
                  <p:embed/>
                  <p:pic>
                    <p:nvPicPr>
                      <p:cNvPr id="9" name="Objekt 8">
                        <a:extLst>
                          <a:ext uri="{FF2B5EF4-FFF2-40B4-BE49-F238E27FC236}">
                            <a16:creationId xmlns:a16="http://schemas.microsoft.com/office/drawing/2014/main" id="{8F937200-36B2-4A4C-B75A-29F7EDA628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777" y="3071813"/>
                        <a:ext cx="2732087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4227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631505" y="116632"/>
            <a:ext cx="998242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solidFill>
                  <a:srgbClr val="000000"/>
                </a:solidFill>
              </a:rPr>
              <a:t>Prof. Dr. Bernhard Köster</a:t>
            </a:r>
          </a:p>
          <a:p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Room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		S 113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Street:			Friedrich-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Paffrath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-Straße 101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location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	26389 Wilhelmshaven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Tel.			+49 4421 985-2766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Email:			bernhard.koester@jade-hs.de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Consultation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hour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by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arrangement</a:t>
            </a:r>
            <a:endParaRPr lang="de-DE" sz="2400" dirty="0"/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			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or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just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have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a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look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into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my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office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</a:rPr>
              <a:t>			</a:t>
            </a:r>
            <a:r>
              <a:rPr lang="de-DE" sz="2400" dirty="0" err="1">
                <a:solidFill>
                  <a:srgbClr val="000000"/>
                </a:solidFill>
              </a:rPr>
              <a:t>or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Webex</a:t>
            </a:r>
            <a:r>
              <a:rPr lang="de-DE" sz="2400" dirty="0">
                <a:solidFill>
                  <a:srgbClr val="000000"/>
                </a:solidFill>
              </a:rPr>
              <a:t>/Zoom …</a:t>
            </a: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847411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r>
              <a:rPr lang="de-DE" sz="3200" dirty="0"/>
              <a:t>: </a:t>
            </a:r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556792"/>
            <a:ext cx="8856984" cy="27363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Every </a:t>
            </a:r>
            <a:r>
              <a:rPr lang="de-DE" sz="2200" dirty="0" err="1"/>
              <a:t>day</a:t>
            </a:r>
            <a:r>
              <a:rPr lang="de-DE" sz="2200" dirty="0"/>
              <a:t> a </a:t>
            </a:r>
            <a:r>
              <a:rPr lang="de-DE" sz="2200" dirty="0" err="1"/>
              <a:t>small</a:t>
            </a:r>
            <a:r>
              <a:rPr lang="de-DE" sz="2200" dirty="0"/>
              <a:t> </a:t>
            </a:r>
            <a:r>
              <a:rPr lang="de-DE" sz="2200" dirty="0" err="1"/>
              <a:t>village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visited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a </a:t>
            </a:r>
            <a:r>
              <a:rPr lang="de-DE" sz="2200" dirty="0" err="1"/>
              <a:t>postman</a:t>
            </a:r>
            <a:r>
              <a:rPr lang="de-DE" sz="2200" dirty="0"/>
              <a:t>.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good</a:t>
            </a:r>
            <a:r>
              <a:rPr lang="de-DE" sz="2200" dirty="0"/>
              <a:t> </a:t>
            </a:r>
            <a:r>
              <a:rPr lang="de-DE" sz="2200" dirty="0" err="1"/>
              <a:t>mood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time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90%.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bad</a:t>
            </a:r>
            <a:r>
              <a:rPr lang="de-DE" sz="2200" dirty="0"/>
              <a:t> </a:t>
            </a:r>
            <a:r>
              <a:rPr lang="de-DE" sz="2200" dirty="0" err="1"/>
              <a:t>mood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late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40%. </a:t>
            </a:r>
          </a:p>
          <a:p>
            <a:endParaRPr lang="de-DE" sz="2200" dirty="0"/>
          </a:p>
          <a:p>
            <a:r>
              <a:rPr lang="de-DE" sz="2200" dirty="0" err="1"/>
              <a:t>What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that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late</a:t>
            </a:r>
            <a:r>
              <a:rPr lang="de-DE" sz="2200" dirty="0"/>
              <a:t> at </a:t>
            </a:r>
            <a:r>
              <a:rPr lang="de-DE" sz="2200" dirty="0" err="1"/>
              <a:t>any</a:t>
            </a:r>
            <a:r>
              <a:rPr lang="de-DE" sz="2200" dirty="0"/>
              <a:t> </a:t>
            </a:r>
            <a:r>
              <a:rPr lang="de-DE" sz="2200" dirty="0" err="1"/>
              <a:t>day</a:t>
            </a:r>
            <a:r>
              <a:rPr lang="de-DE" sz="2200" dirty="0"/>
              <a:t>,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on </a:t>
            </a:r>
            <a:r>
              <a:rPr lang="de-DE" sz="2200" dirty="0" err="1"/>
              <a:t>average</a:t>
            </a:r>
            <a:r>
              <a:rPr lang="de-DE" sz="2200" dirty="0"/>
              <a:t> in </a:t>
            </a:r>
            <a:r>
              <a:rPr lang="de-DE" sz="2200" dirty="0" err="1"/>
              <a:t>good</a:t>
            </a:r>
            <a:r>
              <a:rPr lang="de-DE" sz="2200" dirty="0"/>
              <a:t> at 7 out </a:t>
            </a:r>
            <a:r>
              <a:rPr lang="de-DE" sz="2200" dirty="0" err="1"/>
              <a:t>of</a:t>
            </a:r>
            <a:r>
              <a:rPr lang="de-DE" sz="2200" dirty="0"/>
              <a:t> 10 </a:t>
            </a:r>
            <a:r>
              <a:rPr lang="de-DE" sz="2200" dirty="0" err="1"/>
              <a:t>days</a:t>
            </a:r>
            <a:r>
              <a:rPr lang="de-DE" sz="2200" dirty="0"/>
              <a:t>?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631504" y="4077072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010953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r>
              <a:rPr lang="de-DE" sz="3200" dirty="0"/>
              <a:t> and Bayes Theorem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1556792"/>
                <a:ext cx="8856984" cy="348566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dirty="0" err="1"/>
                  <a:t>Suppose</a:t>
                </a:r>
                <a:r>
                  <a:rPr lang="de-DE" dirty="0"/>
                  <a:t>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are</a:t>
                </a:r>
                <a:r>
                  <a:rPr lang="de-DE" dirty="0"/>
                  <a:t> </a:t>
                </a:r>
                <a:r>
                  <a:rPr lang="de-DE" dirty="0" err="1"/>
                  <a:t>testing</a:t>
                </a:r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a rare </a:t>
                </a:r>
                <a:r>
                  <a:rPr lang="de-DE" dirty="0" err="1"/>
                  <a:t>illness</a:t>
                </a:r>
                <a:r>
                  <a:rPr lang="de-DE" dirty="0"/>
                  <a:t> and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following</a:t>
                </a:r>
                <a:r>
                  <a:rPr lang="de-DE" dirty="0"/>
                  <a:t> </a:t>
                </a:r>
                <a:r>
                  <a:rPr lang="de-DE" dirty="0" err="1"/>
                  <a:t>probabilities</a:t>
                </a:r>
                <a:r>
                  <a:rPr lang="de-DE" dirty="0"/>
                  <a:t>:</a:t>
                </a:r>
              </a:p>
              <a:p>
                <a:endParaRPr lang="de-DE" sz="1600" dirty="0"/>
              </a:p>
              <a:p>
                <a:pPr lvl="0"/>
                <a:r>
                  <a:rPr lang="de-DE" dirty="0"/>
                  <a:t>A = {</a:t>
                </a:r>
                <a:r>
                  <a:rPr lang="de-DE" dirty="0" err="1"/>
                  <a:t>patient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ill</a:t>
                </a:r>
                <a:r>
                  <a:rPr lang="de-DE" dirty="0"/>
                  <a:t>}</a:t>
                </a:r>
              </a:p>
              <a:p>
                <a:pPr lvl="0"/>
                <a:r>
                  <a:rPr lang="de-DE" dirty="0"/>
                  <a:t>B = {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positive}</a:t>
                </a:r>
              </a:p>
              <a:p>
                <a:pPr lvl="0"/>
                <a:r>
                  <a:rPr lang="de-DE" dirty="0" err="1"/>
                  <a:t>Since</a:t>
                </a:r>
                <a:r>
                  <a:rPr lang="de-DE" dirty="0"/>
                  <a:t> </a:t>
                </a:r>
                <a:r>
                  <a:rPr lang="de-DE" dirty="0" err="1"/>
                  <a:t>we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 a rare </a:t>
                </a:r>
                <a:r>
                  <a:rPr lang="de-DE" dirty="0" err="1"/>
                  <a:t>illness</a:t>
                </a:r>
                <a:r>
                  <a:rPr lang="de-DE" dirty="0"/>
                  <a:t>: P(A) = 0,1%.</a:t>
                </a:r>
              </a:p>
              <a:p>
                <a:pPr lvl="0"/>
                <a:endParaRPr lang="de-DE" dirty="0"/>
              </a:p>
              <a:p>
                <a:pPr lvl="0"/>
                <a:r>
                  <a:rPr lang="de-DE" dirty="0" err="1"/>
                  <a:t>Since</a:t>
                </a:r>
                <a:r>
                  <a:rPr lang="de-DE" dirty="0"/>
                  <a:t> a 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does</a:t>
                </a:r>
                <a:r>
                  <a:rPr lang="de-DE" dirty="0"/>
                  <a:t> not </a:t>
                </a:r>
                <a:r>
                  <a:rPr lang="de-DE" dirty="0" err="1"/>
                  <a:t>have</a:t>
                </a:r>
                <a:r>
                  <a:rPr lang="de-DE" dirty="0"/>
                  <a:t> 100% </a:t>
                </a:r>
                <a:r>
                  <a:rPr lang="de-DE" dirty="0" err="1"/>
                  <a:t>accurancy</a:t>
                </a:r>
                <a:r>
                  <a:rPr lang="de-DE" dirty="0"/>
                  <a:t>, </a:t>
                </a:r>
                <a:r>
                  <a:rPr lang="de-DE" dirty="0" err="1"/>
                  <a:t>from</a:t>
                </a:r>
                <a:r>
                  <a:rPr lang="de-DE" dirty="0"/>
                  <a:t> </a:t>
                </a:r>
                <a:r>
                  <a:rPr lang="de-DE" dirty="0" err="1"/>
                  <a:t>surveys</a:t>
                </a:r>
                <a:r>
                  <a:rPr lang="de-DE" dirty="0"/>
                  <a:t> </a:t>
                </a:r>
                <a:r>
                  <a:rPr lang="de-DE" dirty="0" err="1"/>
                  <a:t>we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:	</a:t>
                </a:r>
              </a:p>
              <a:p>
                <a:pPr lvl="1"/>
                <a:r>
                  <a:rPr lang="de-DE" dirty="0"/>
                  <a:t>P(B|A) = 0,98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|</m:t>
                    </m:r>
                    <m:acc>
                      <m:accPr>
                        <m:chr m:val="̅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de-DE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 = 0,03</a:t>
                </a:r>
              </a:p>
              <a:p>
                <a:r>
                  <a:rPr lang="de-DE" dirty="0"/>
                  <a:t> </a:t>
                </a:r>
              </a:p>
              <a:p>
                <a:r>
                  <a:rPr lang="de-DE" dirty="0" err="1"/>
                  <a:t>Suppose</a:t>
                </a:r>
                <a:r>
                  <a:rPr lang="de-DE" dirty="0"/>
                  <a:t> </a:t>
                </a:r>
                <a:r>
                  <a:rPr lang="de-DE" dirty="0" err="1"/>
                  <a:t>your</a:t>
                </a:r>
                <a:r>
                  <a:rPr lang="de-DE" dirty="0"/>
                  <a:t> 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result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positive. </a:t>
                </a:r>
                <a:r>
                  <a:rPr lang="de-DE" dirty="0" err="1"/>
                  <a:t>What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probability</a:t>
                </a:r>
                <a:r>
                  <a:rPr lang="de-DE" dirty="0"/>
                  <a:t>, </a:t>
                </a:r>
                <a:r>
                  <a:rPr lang="de-DE" dirty="0" err="1"/>
                  <a:t>that</a:t>
                </a:r>
                <a:r>
                  <a:rPr lang="de-DE" dirty="0"/>
                  <a:t>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are</a:t>
                </a:r>
                <a:r>
                  <a:rPr lang="de-DE" dirty="0"/>
                  <a:t> </a:t>
                </a:r>
                <a:r>
                  <a:rPr lang="de-DE" dirty="0" err="1"/>
                  <a:t>really</a:t>
                </a:r>
                <a:r>
                  <a:rPr lang="de-DE" dirty="0"/>
                  <a:t> </a:t>
                </a:r>
                <a:r>
                  <a:rPr lang="de-DE" dirty="0" err="1"/>
                  <a:t>ill</a:t>
                </a:r>
                <a:r>
                  <a:rPr lang="de-DE" dirty="0"/>
                  <a:t>?</a:t>
                </a:r>
                <a:endParaRPr lang="de-DE" sz="16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556792"/>
                <a:ext cx="8856984" cy="3485660"/>
              </a:xfrm>
              <a:prstGeom prst="rect">
                <a:avLst/>
              </a:prstGeom>
              <a:blipFill>
                <a:blip r:embed="rId2"/>
                <a:stretch>
                  <a:fillRect l="-619" t="-8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/>
          <p:cNvSpPr txBox="1"/>
          <p:nvPr/>
        </p:nvSpPr>
        <p:spPr>
          <a:xfrm>
            <a:off x="1631504" y="4077072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989984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 </a:t>
            </a:r>
            <a:r>
              <a:rPr lang="de-DE" sz="3200" dirty="0" err="1"/>
              <a:t>Binomial</a:t>
            </a:r>
            <a:r>
              <a:rPr lang="de-DE" sz="3200" dirty="0"/>
              <a:t> </a:t>
            </a:r>
            <a:r>
              <a:rPr lang="de-DE" sz="3200" dirty="0" err="1"/>
              <a:t>distribution</a:t>
            </a:r>
            <a:r>
              <a:rPr lang="de-DE" sz="3200" dirty="0"/>
              <a:t>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692696"/>
                <a:ext cx="9504206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endParaRPr lang="de-DE" sz="2400" b="1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A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experiment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two</a:t>
                </a:r>
                <a:r>
                  <a:rPr lang="de-DE" sz="2400" dirty="0"/>
                  <a:t> possible </a:t>
                </a:r>
                <a:r>
                  <a:rPr lang="de-DE" sz="2400" dirty="0" err="1"/>
                  <a:t>outcomes</a:t>
                </a:r>
                <a:r>
                  <a:rPr lang="de-DE" sz="2400" dirty="0"/>
                  <a:t> (</a:t>
                </a:r>
                <a:r>
                  <a:rPr lang="de-DE" sz="2400" dirty="0" err="1"/>
                  <a:t>success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failure</a:t>
                </a:r>
                <a:r>
                  <a:rPr lang="de-DE" sz="2400" dirty="0"/>
                  <a:t>).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The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experiment</a:t>
                </a:r>
                <a:r>
                  <a:rPr lang="de-DE" sz="2400" dirty="0"/>
                  <a:t> will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repeated</a:t>
                </a:r>
                <a:r>
                  <a:rPr lang="de-DE" sz="2400" dirty="0"/>
                  <a:t> n </a:t>
                </a:r>
                <a:r>
                  <a:rPr lang="de-DE" sz="2400" dirty="0" err="1"/>
                  <a:t>times</a:t>
                </a:r>
                <a:r>
                  <a:rPr lang="de-DE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 err="1"/>
                  <a:t>What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to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k </a:t>
                </a:r>
                <a:r>
                  <a:rPr lang="de-DE" sz="2400" dirty="0" err="1"/>
                  <a:t>times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successful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n</a:t>
                </a:r>
                <a:r>
                  <a:rPr lang="de-DE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 </m:t>
                    </m:r>
                  </m:oMath>
                </a14:m>
                <a:r>
                  <a:rPr lang="de-DE" sz="2400" dirty="0"/>
                  <a:t>k </a:t>
                </a:r>
                <a:r>
                  <a:rPr lang="de-DE" sz="2400" dirty="0" err="1"/>
                  <a:t>repetions</a:t>
                </a: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Every </a:t>
                </a:r>
                <a:r>
                  <a:rPr lang="de-DE" sz="2400" dirty="0" err="1"/>
                  <a:t>repetition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independent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from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each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other</a:t>
                </a:r>
                <a:r>
                  <a:rPr lang="de-DE" sz="2400" dirty="0"/>
                  <a:t>.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every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repetition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p und </a:t>
                </a:r>
                <a:r>
                  <a:rPr lang="de-DE" sz="2400" dirty="0" err="1"/>
                  <a:t>failure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1-p.</a:t>
                </a: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692696"/>
                <a:ext cx="9504206" cy="5976664"/>
              </a:xfrm>
              <a:prstGeom prst="rect">
                <a:avLst/>
              </a:prstGeom>
              <a:blipFill>
                <a:blip r:embed="rId2"/>
                <a:stretch>
                  <a:fillRect l="-8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57719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65758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Binomial</a:t>
            </a:r>
            <a:r>
              <a:rPr lang="de-DE" sz="3200" dirty="0"/>
              <a:t> Distribution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213944" y="645399"/>
                <a:ext cx="10841421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Suppose p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„</a:t>
                </a:r>
                <a:r>
                  <a:rPr lang="de-DE" sz="2400" dirty="0" err="1"/>
                  <a:t>success</a:t>
                </a:r>
                <a:r>
                  <a:rPr lang="de-DE" sz="2400" dirty="0"/>
                  <a:t>“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known</a:t>
                </a:r>
                <a:r>
                  <a:rPr lang="de-DE" sz="2400" dirty="0"/>
                  <a:t>, </a:t>
                </a:r>
                <a:r>
                  <a:rPr lang="de-DE" sz="2400" dirty="0" err="1"/>
                  <a:t>define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variable X =„</a:t>
                </a:r>
                <a:r>
                  <a:rPr lang="de-DE" sz="2400" dirty="0" err="1"/>
                  <a:t>number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</a:t>
                </a:r>
                <a:r>
                  <a:rPr lang="de-DE" sz="2400" dirty="0"/>
                  <a:t> k“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n</a:t>
                </a:r>
                <a:r>
                  <a:rPr lang="de-DE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de-DE" sz="2400" dirty="0"/>
                  <a:t> k </a:t>
                </a:r>
                <a:r>
                  <a:rPr lang="de-DE" sz="2400" dirty="0" err="1"/>
                  <a:t>repetitions</a:t>
                </a:r>
                <a:r>
                  <a:rPr lang="de-DE" sz="2400" dirty="0"/>
                  <a:t>. </a:t>
                </a:r>
              </a:p>
              <a:p>
                <a:endParaRPr lang="de-DE" sz="2400" dirty="0"/>
              </a:p>
              <a:p>
                <a:r>
                  <a:rPr lang="de-DE" sz="2400" dirty="0"/>
                  <a:t>→ X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Binomial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distributed</a:t>
                </a:r>
                <a:r>
                  <a:rPr lang="de-DE" sz="2400" dirty="0"/>
                  <a:t>                                    </a:t>
                </a:r>
                <a:r>
                  <a:rPr lang="de-DE" sz="2400" dirty="0" err="1"/>
                  <a:t>with</a:t>
                </a:r>
                <a:endParaRPr lang="de-DE" sz="2400" dirty="0"/>
              </a:p>
              <a:p>
                <a:r>
                  <a:rPr lang="de-DE" sz="2400" dirty="0"/>
                  <a:t> </a:t>
                </a:r>
              </a:p>
              <a:p>
                <a:endParaRPr lang="de-DE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𝐏</m:t>
                      </m:r>
                      <m:d>
                        <m:dPr>
                          <m:ctrlP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𝑿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sup>
                      </m:sSup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944" y="645399"/>
                <a:ext cx="10841421" cy="5976664"/>
              </a:xfrm>
              <a:prstGeom prst="rect">
                <a:avLst/>
              </a:prstGeom>
              <a:blipFill>
                <a:blip r:embed="rId3"/>
                <a:stretch>
                  <a:fillRect l="-843" t="-816" r="-13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k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3867484"/>
              </p:ext>
            </p:extLst>
          </p:nvPr>
        </p:nvGraphicFramePr>
        <p:xfrm>
          <a:off x="4995983" y="1803623"/>
          <a:ext cx="2471738" cy="4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774360" imgH="203040" progId="Equation.3">
                  <p:embed/>
                </p:oleObj>
              </mc:Choice>
              <mc:Fallback>
                <p:oleObj name="Formel" r:id="rId4" imgW="774360" imgH="203040" progId="Equation.3">
                  <p:embed/>
                  <p:pic>
                    <p:nvPicPr>
                      <p:cNvPr id="5" name="Objek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5983" y="1803623"/>
                        <a:ext cx="2471738" cy="4320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816819"/>
              </p:ext>
            </p:extLst>
          </p:nvPr>
        </p:nvGraphicFramePr>
        <p:xfrm>
          <a:off x="5593008" y="3767138"/>
          <a:ext cx="2230438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698400" imgH="203040" progId="Equation.3">
                  <p:embed/>
                </p:oleObj>
              </mc:Choice>
              <mc:Fallback>
                <p:oleObj name="Formel" r:id="rId6" imgW="698400" imgH="203040" progId="Equation.3">
                  <p:embed/>
                  <p:pic>
                    <p:nvPicPr>
                      <p:cNvPr id="8" name="Objek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3008" y="3767138"/>
                        <a:ext cx="2230438" cy="541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06310"/>
              </p:ext>
            </p:extLst>
          </p:nvPr>
        </p:nvGraphicFramePr>
        <p:xfrm>
          <a:off x="4760912" y="4622378"/>
          <a:ext cx="3849688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1206360" imgH="203040" progId="Equation.3">
                  <p:embed/>
                </p:oleObj>
              </mc:Choice>
              <mc:Fallback>
                <p:oleObj name="Formel" r:id="rId8" imgW="1206360" imgH="20304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0912" y="4622378"/>
                        <a:ext cx="3849688" cy="5413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48149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Examples</a:t>
            </a:r>
            <a:r>
              <a:rPr lang="de-DE" sz="3200" dirty="0"/>
              <a:t> </a:t>
            </a:r>
            <a:r>
              <a:rPr lang="de-DE" sz="3200" dirty="0" err="1"/>
              <a:t>Binomial</a:t>
            </a:r>
            <a:r>
              <a:rPr lang="de-DE" sz="3200" dirty="0"/>
              <a:t> 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692560" y="672818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10 </a:t>
            </a:r>
            <a:r>
              <a:rPr lang="de-DE" sz="2400" dirty="0" err="1"/>
              <a:t>throws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dice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obtain</a:t>
            </a:r>
            <a:r>
              <a:rPr lang="de-DE" sz="2400" dirty="0"/>
              <a:t> 3 </a:t>
            </a:r>
            <a:r>
              <a:rPr lang="de-DE" sz="2400" dirty="0" err="1"/>
              <a:t>times</a:t>
            </a:r>
            <a:r>
              <a:rPr lang="de-DE" sz="2400" dirty="0"/>
              <a:t> a 6?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move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first</a:t>
            </a:r>
            <a:r>
              <a:rPr lang="de-DE" sz="2400" dirty="0"/>
              <a:t> time in </a:t>
            </a:r>
            <a:r>
              <a:rPr lang="de-DE" sz="2400" dirty="0" err="1"/>
              <a:t>the</a:t>
            </a:r>
            <a:r>
              <a:rPr lang="de-DE" sz="2400" dirty="0"/>
              <a:t> game „Mensch ärgere Dich </a:t>
            </a:r>
            <a:r>
              <a:rPr lang="de-DE" sz="2400"/>
              <a:t>nicht“?</a:t>
            </a:r>
            <a:endParaRPr lang="de-DE" sz="2400" dirty="0"/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play</a:t>
            </a:r>
            <a:r>
              <a:rPr lang="de-DE" sz="2400" dirty="0"/>
              <a:t> </a:t>
            </a:r>
            <a:r>
              <a:rPr lang="de-DE" sz="2400" dirty="0" err="1"/>
              <a:t>four</a:t>
            </a:r>
            <a:r>
              <a:rPr lang="de-DE" sz="2400" dirty="0"/>
              <a:t> different </a:t>
            </a:r>
            <a:r>
              <a:rPr lang="de-DE" sz="2400" dirty="0" err="1"/>
              <a:t>statistically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</a:t>
            </a:r>
            <a:r>
              <a:rPr lang="de-DE" sz="2400" dirty="0" err="1"/>
              <a:t>Lotteries</a:t>
            </a:r>
            <a:r>
              <a:rPr lang="de-DE" sz="2400" dirty="0"/>
              <a:t>. The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success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always</a:t>
            </a:r>
            <a:r>
              <a:rPr lang="de-DE" sz="2400" dirty="0"/>
              <a:t> 20 %.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expectated</a:t>
            </a:r>
            <a:r>
              <a:rPr lang="de-DE" sz="2400" dirty="0"/>
              <a:t> </a:t>
            </a:r>
            <a:r>
              <a:rPr lang="de-DE" sz="2400" dirty="0" err="1"/>
              <a:t>value</a:t>
            </a:r>
            <a:r>
              <a:rPr lang="de-DE" sz="2400" dirty="0"/>
              <a:t> and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variance</a:t>
            </a:r>
            <a:r>
              <a:rPr lang="de-DE" sz="2400" dirty="0"/>
              <a:t> and </a:t>
            </a:r>
            <a:r>
              <a:rPr lang="de-DE" sz="2400" dirty="0" err="1"/>
              <a:t>standard</a:t>
            </a:r>
            <a:r>
              <a:rPr lang="de-DE" sz="2400" dirty="0"/>
              <a:t> </a:t>
            </a:r>
            <a:r>
              <a:rPr lang="de-DE" sz="2400" dirty="0" err="1"/>
              <a:t>deviation</a:t>
            </a:r>
            <a:r>
              <a:rPr lang="de-DE" sz="2400" dirty="0"/>
              <a:t>?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expected</a:t>
            </a:r>
            <a:r>
              <a:rPr lang="de-DE" sz="2400" dirty="0"/>
              <a:t> </a:t>
            </a:r>
            <a:r>
              <a:rPr lang="de-DE" sz="2400" dirty="0" err="1"/>
              <a:t>payoff</a:t>
            </a:r>
            <a:r>
              <a:rPr lang="de-DE" sz="2400" dirty="0"/>
              <a:t>,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successs</a:t>
            </a:r>
            <a:r>
              <a:rPr lang="de-DE" sz="2400" dirty="0"/>
              <a:t> </a:t>
            </a:r>
            <a:r>
              <a:rPr lang="de-DE" sz="2400" dirty="0" err="1"/>
              <a:t>counts</a:t>
            </a:r>
            <a:r>
              <a:rPr lang="de-DE" sz="2400" dirty="0"/>
              <a:t> 10 Euros?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win</a:t>
            </a:r>
            <a:r>
              <a:rPr lang="de-DE" sz="2400" dirty="0"/>
              <a:t> </a:t>
            </a:r>
            <a:r>
              <a:rPr lang="de-DE" sz="2400" dirty="0" err="1"/>
              <a:t>exactly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</a:t>
            </a:r>
            <a:r>
              <a:rPr lang="de-DE" sz="2400" dirty="0" err="1"/>
              <a:t>times</a:t>
            </a:r>
            <a:endParaRPr lang="de-DE" sz="2400" dirty="0"/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loose</a:t>
            </a:r>
            <a:r>
              <a:rPr lang="de-DE" sz="2400" dirty="0"/>
              <a:t> at least </a:t>
            </a:r>
            <a:r>
              <a:rPr lang="de-DE" sz="2400" dirty="0" err="1"/>
              <a:t>three</a:t>
            </a:r>
            <a:r>
              <a:rPr lang="de-DE" sz="2400" dirty="0"/>
              <a:t> </a:t>
            </a:r>
            <a:r>
              <a:rPr lang="de-DE" sz="2400" dirty="0" err="1"/>
              <a:t>times</a:t>
            </a:r>
            <a:r>
              <a:rPr lang="de-DE" sz="2400" dirty="0"/>
              <a:t>. </a:t>
            </a:r>
          </a:p>
          <a:p>
            <a:pPr marL="914400" lvl="1" indent="-457200">
              <a:buFont typeface="+mj-lt"/>
              <a:buAutoNum type="alphaLcParenR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 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895115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Continous</a:t>
            </a:r>
            <a:r>
              <a:rPr lang="de-DE" sz="3200" dirty="0"/>
              <a:t> Random Variables</a:t>
            </a:r>
          </a:p>
        </p:txBody>
      </p:sp>
      <p:sp>
        <p:nvSpPr>
          <p:cNvPr id="5" name="Rechteck 4"/>
          <p:cNvSpPr/>
          <p:nvPr/>
        </p:nvSpPr>
        <p:spPr>
          <a:xfrm>
            <a:off x="1703512" y="1124745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The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realization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X </a:t>
            </a:r>
            <a:r>
              <a:rPr lang="de-DE" sz="2400" dirty="0" err="1"/>
              <a:t>within</a:t>
            </a:r>
            <a:r>
              <a:rPr lang="de-DE" sz="2400" dirty="0"/>
              <a:t> </a:t>
            </a:r>
            <a:r>
              <a:rPr lang="de-DE" sz="2400" dirty="0" err="1"/>
              <a:t>some</a:t>
            </a:r>
            <a:r>
              <a:rPr lang="de-DE" sz="2400" dirty="0"/>
              <a:t> </a:t>
            </a:r>
            <a:r>
              <a:rPr lang="de-DE" sz="2400" dirty="0" err="1"/>
              <a:t>specific</a:t>
            </a:r>
            <a:r>
              <a:rPr lang="de-DE" sz="2400" dirty="0"/>
              <a:t> </a:t>
            </a:r>
            <a:r>
              <a:rPr lang="de-DE" sz="2400" dirty="0" err="1"/>
              <a:t>interval</a:t>
            </a:r>
            <a:r>
              <a:rPr lang="de-DE" sz="2400" dirty="0"/>
              <a:t> [</a:t>
            </a:r>
            <a:r>
              <a:rPr lang="de-DE" sz="2400" dirty="0" err="1"/>
              <a:t>a,b</a:t>
            </a:r>
            <a:r>
              <a:rPr lang="de-DE" sz="2400" dirty="0"/>
              <a:t>]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area</a:t>
            </a:r>
            <a:r>
              <a:rPr lang="de-DE" sz="2400" dirty="0"/>
              <a:t> </a:t>
            </a:r>
            <a:r>
              <a:rPr lang="de-DE" sz="2400" dirty="0" err="1"/>
              <a:t>below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density</a:t>
            </a:r>
            <a:r>
              <a:rPr lang="de-DE" sz="2400" dirty="0"/>
              <a:t> </a:t>
            </a:r>
            <a:r>
              <a:rPr lang="de-DE" sz="2400" dirty="0" err="1"/>
              <a:t>function</a:t>
            </a:r>
            <a:r>
              <a:rPr lang="de-DE" sz="2400" dirty="0"/>
              <a:t> f(x):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                                    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023241"/>
              </p:ext>
            </p:extLst>
          </p:nvPr>
        </p:nvGraphicFramePr>
        <p:xfrm>
          <a:off x="4711353" y="2643187"/>
          <a:ext cx="2481262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524000" imgH="482600" progId="Equation.3">
                  <p:embed/>
                </p:oleObj>
              </mc:Choice>
              <mc:Fallback>
                <p:oleObj name="Formel" r:id="rId2" imgW="1524000" imgH="4826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1353" y="2643187"/>
                        <a:ext cx="2481262" cy="7858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45686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Properties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density</a:t>
            </a:r>
            <a:r>
              <a:rPr lang="de-DE" sz="3200" dirty="0"/>
              <a:t> </a:t>
            </a:r>
            <a:r>
              <a:rPr lang="de-DE" sz="3200" dirty="0" err="1"/>
              <a:t>function</a:t>
            </a:r>
            <a:endParaRPr lang="de-DE" sz="3200" dirty="0"/>
          </a:p>
        </p:txBody>
      </p:sp>
      <p:sp>
        <p:nvSpPr>
          <p:cNvPr id="5" name="Rechteck 4"/>
          <p:cNvSpPr/>
          <p:nvPr/>
        </p:nvSpPr>
        <p:spPr>
          <a:xfrm>
            <a:off x="1703511" y="1124744"/>
            <a:ext cx="885698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Values </a:t>
            </a:r>
            <a:r>
              <a:rPr lang="de-DE" sz="2400" dirty="0" err="1"/>
              <a:t>of</a:t>
            </a:r>
            <a:r>
              <a:rPr lang="de-DE" sz="2400" dirty="0"/>
              <a:t> f(x) </a:t>
            </a:r>
            <a:r>
              <a:rPr lang="de-DE" sz="2400" dirty="0" err="1"/>
              <a:t>cannot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interpreted</a:t>
            </a:r>
            <a:r>
              <a:rPr lang="de-DE" sz="2400" dirty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length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intervall</a:t>
            </a:r>
            <a:r>
              <a:rPr lang="de-DE" sz="2400" dirty="0"/>
              <a:t> </a:t>
            </a:r>
            <a:r>
              <a:rPr lang="de-DE" sz="2400" dirty="0" err="1"/>
              <a:t>reaches</a:t>
            </a:r>
            <a:r>
              <a:rPr lang="de-DE" sz="2400" dirty="0"/>
              <a:t> </a:t>
            </a:r>
            <a:r>
              <a:rPr lang="de-DE" sz="2400" dirty="0" err="1"/>
              <a:t>zero</a:t>
            </a:r>
            <a:r>
              <a:rPr lang="de-DE" sz="2400" dirty="0"/>
              <a:t> (a = b), also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area</a:t>
            </a:r>
            <a:r>
              <a:rPr lang="de-DE" sz="2400" dirty="0"/>
              <a:t> </a:t>
            </a:r>
            <a:r>
              <a:rPr lang="de-DE" sz="2400" dirty="0" err="1"/>
              <a:t>reaches</a:t>
            </a:r>
            <a:r>
              <a:rPr lang="de-DE" sz="2400" dirty="0"/>
              <a:t> </a:t>
            </a:r>
            <a:r>
              <a:rPr lang="de-DE" sz="2400" dirty="0" err="1"/>
              <a:t>zero</a:t>
            </a:r>
            <a:r>
              <a:rPr lang="de-DE" sz="2400" dirty="0"/>
              <a:t>:</a:t>
            </a:r>
            <a:br>
              <a:rPr lang="de-DE" sz="2400" dirty="0"/>
            </a:br>
            <a:endParaRPr lang="de-DE" sz="2400" dirty="0"/>
          </a:p>
          <a:p>
            <a:r>
              <a:rPr lang="de-DE" sz="2400" dirty="0"/>
              <a:t>			→	P(X = x) =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whole</a:t>
            </a:r>
            <a:r>
              <a:rPr lang="de-DE" sz="2400" dirty="0"/>
              <a:t> </a:t>
            </a:r>
            <a:r>
              <a:rPr lang="de-DE" sz="2400" dirty="0" err="1"/>
              <a:t>area</a:t>
            </a:r>
            <a:r>
              <a:rPr lang="de-DE" sz="2400" dirty="0"/>
              <a:t> </a:t>
            </a:r>
            <a:r>
              <a:rPr lang="de-DE" sz="2400" dirty="0" err="1"/>
              <a:t>below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density</a:t>
            </a:r>
            <a:r>
              <a:rPr lang="de-DE" sz="2400" dirty="0"/>
              <a:t> </a:t>
            </a:r>
            <a:r>
              <a:rPr lang="de-DE" sz="2400" dirty="0" err="1"/>
              <a:t>function</a:t>
            </a:r>
            <a:r>
              <a:rPr lang="de-DE" sz="2400" dirty="0"/>
              <a:t> </a:t>
            </a:r>
            <a:r>
              <a:rPr lang="de-DE" sz="2400" dirty="0" err="1"/>
              <a:t>equals</a:t>
            </a:r>
            <a:r>
              <a:rPr lang="de-DE" sz="2400" dirty="0"/>
              <a:t> 1 (</a:t>
            </a:r>
            <a:r>
              <a:rPr lang="de-DE" sz="2400" dirty="0" err="1"/>
              <a:t>certain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):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4943873" y="4437113"/>
          <a:ext cx="1357313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799753" imgH="469696" progId="Equation.3">
                  <p:embed/>
                </p:oleObj>
              </mc:Choice>
              <mc:Fallback>
                <p:oleObj name="Formel" r:id="rId2" imgW="799753" imgH="469696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873" y="4437113"/>
                        <a:ext cx="1357313" cy="7969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4004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r>
              <a:rPr lang="de-DE" sz="3200" dirty="0"/>
              <a:t> Density </a:t>
            </a:r>
            <a:r>
              <a:rPr lang="de-DE" sz="3200" dirty="0" err="1"/>
              <a:t>Function</a:t>
            </a:r>
            <a:endParaRPr lang="de-DE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1703512" y="835491"/>
                <a:ext cx="8496944" cy="57034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2400" dirty="0"/>
                  <a:t>Student Mike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always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late</a:t>
                </a:r>
                <a:r>
                  <a:rPr lang="de-DE" sz="2400" dirty="0"/>
                  <a:t> in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statistics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lecture</a:t>
                </a:r>
                <a:r>
                  <a:rPr lang="de-DE" sz="2400" dirty="0"/>
                  <a:t>. His </a:t>
                </a:r>
                <a:r>
                  <a:rPr lang="de-DE" sz="2400" dirty="0" err="1"/>
                  <a:t>delay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a </a:t>
                </a:r>
                <a:r>
                  <a:rPr lang="de-DE" sz="2400" dirty="0" err="1"/>
                  <a:t>continous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variable </a:t>
                </a:r>
                <a:r>
                  <a:rPr lang="de-DE" sz="2400" dirty="0" err="1"/>
                  <a:t>with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following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density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de-DE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de-DE" sz="2400" i="1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</m:den>
                                      </m:f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for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  0≤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≤4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400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  <m:r>
                                        <a:rPr lang="de-DE" sz="2400" b="0" i="0" smtClean="0">
                                          <a:latin typeface="Cambria Math" panose="02040503050406030204" pitchFamily="18" charset="0"/>
                                        </a:rPr>
                                        <m:t>  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sz="2400" b="0" i="0" smtClean="0">
                                          <a:latin typeface="Cambria Math" panose="02040503050406030204" pitchFamily="18" charset="0"/>
                                        </a:rPr>
                                        <m:t>otherwise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 err="1"/>
                  <a:t>What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a?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/>
                  <a:t>Sketch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density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graphically</a:t>
                </a:r>
                <a:endParaRPr lang="de-DE" sz="2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 err="1"/>
                  <a:t>Calculate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that</a:t>
                </a:r>
                <a:r>
                  <a:rPr lang="de-DE" sz="2400" dirty="0"/>
                  <a:t> Mike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1 und 2 </a:t>
                </a:r>
                <a:r>
                  <a:rPr lang="de-DE" sz="2400" dirty="0" err="1"/>
                  <a:t>minutes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late</a:t>
                </a:r>
                <a:r>
                  <a:rPr lang="de-DE" sz="2400" dirty="0"/>
                  <a:t> at </a:t>
                </a:r>
                <a:r>
                  <a:rPr lang="de-DE" sz="2400" dirty="0" err="1"/>
                  <a:t>some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specific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day</a:t>
                </a:r>
                <a:r>
                  <a:rPr lang="de-DE" sz="2400" dirty="0"/>
                  <a:t>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/>
                  <a:t>Sketch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cumulative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graphically</a:t>
                </a:r>
                <a:endParaRPr lang="de-DE" sz="2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 err="1"/>
                  <a:t>Calculate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value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Variance</a:t>
                </a:r>
                <a:endParaRPr lang="de-DE" sz="2400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512" y="835491"/>
                <a:ext cx="8496944" cy="5703421"/>
              </a:xfrm>
              <a:prstGeom prst="rect">
                <a:avLst/>
              </a:prstGeom>
              <a:blipFill>
                <a:blip r:embed="rId2"/>
                <a:stretch>
                  <a:fillRect l="-1076" t="-855" b="-149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95510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513982" y="35364"/>
            <a:ext cx="460364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r>
              <a:rPr lang="de-DE" sz="3200" dirty="0"/>
              <a:t> Density </a:t>
            </a:r>
            <a:r>
              <a:rPr lang="de-DE" sz="3200" dirty="0" err="1"/>
              <a:t>Function</a:t>
            </a:r>
            <a:endParaRPr lang="de-DE" sz="3200" dirty="0"/>
          </a:p>
        </p:txBody>
      </p:sp>
      <p:sp>
        <p:nvSpPr>
          <p:cNvPr id="5" name="Rechteck 4"/>
          <p:cNvSpPr/>
          <p:nvPr/>
        </p:nvSpPr>
        <p:spPr>
          <a:xfrm>
            <a:off x="172886" y="136525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/>
              <a:t>a [1,2] </a:t>
            </a:r>
            <a:r>
              <a:rPr lang="de-DE" sz="2400" dirty="0" err="1"/>
              <a:t>density</a:t>
            </a:r>
            <a:r>
              <a:rPr lang="de-DE" sz="2400" dirty="0"/>
              <a:t>, </a:t>
            </a:r>
            <a:r>
              <a:rPr lang="de-DE" sz="2400" dirty="0" err="1"/>
              <a:t>cumulative</a:t>
            </a:r>
            <a:r>
              <a:rPr lang="de-DE" sz="2400" dirty="0"/>
              <a:t> </a:t>
            </a:r>
            <a:r>
              <a:rPr lang="de-DE" sz="2400" dirty="0" err="1"/>
              <a:t>distribution</a:t>
            </a:r>
            <a:r>
              <a:rPr lang="de-DE" sz="2400" dirty="0"/>
              <a:t>, E(x), Var(x)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5E58551B-3D03-4021-AD73-96E9CBBB25A3}"/>
                  </a:ext>
                </a:extLst>
              </p:cNvPr>
              <p:cNvSpPr/>
              <p:nvPr/>
            </p:nvSpPr>
            <p:spPr>
              <a:xfrm>
                <a:off x="74374" y="598190"/>
                <a:ext cx="3326488" cy="9766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</m:den>
                                      </m:f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for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  0≤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≤4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  <m:r>
                                        <a:rPr lang="de-DE">
                                          <a:latin typeface="Cambria Math" panose="02040503050406030204" pitchFamily="18" charset="0"/>
                                        </a:rPr>
                                        <m:t>  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>
                                          <a:latin typeface="Cambria Math" panose="02040503050406030204" pitchFamily="18" charset="0"/>
                                        </a:rPr>
                                        <m:t>otherwise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5E58551B-3D03-4021-AD73-96E9CBBB25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4" y="598190"/>
                <a:ext cx="3326488" cy="9766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85727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Uniform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559496" y="495180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</a:t>
            </a:r>
            <a:r>
              <a:rPr lang="de-DE" sz="2400" dirty="0" err="1"/>
              <a:t>density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constant</a:t>
            </a:r>
            <a:r>
              <a:rPr lang="de-DE" sz="2400" dirty="0"/>
              <a:t> </a:t>
            </a:r>
            <a:r>
              <a:rPr lang="de-DE" sz="2400" dirty="0" err="1"/>
              <a:t>over</a:t>
            </a:r>
            <a:r>
              <a:rPr lang="de-DE" sz="2400" dirty="0"/>
              <a:t> a </a:t>
            </a:r>
            <a:r>
              <a:rPr lang="de-DE" sz="2400" dirty="0" err="1"/>
              <a:t>given</a:t>
            </a:r>
            <a:r>
              <a:rPr lang="de-DE" sz="2400" dirty="0"/>
              <a:t> </a:t>
            </a:r>
            <a:r>
              <a:rPr lang="de-DE" sz="2400" dirty="0" err="1"/>
              <a:t>Interval</a:t>
            </a:r>
            <a:r>
              <a:rPr lang="de-DE" sz="2400" dirty="0"/>
              <a:t> [</a:t>
            </a:r>
            <a:r>
              <a:rPr lang="de-DE" sz="2400" dirty="0" err="1"/>
              <a:t>a,b</a:t>
            </a:r>
            <a:r>
              <a:rPr lang="de-DE" sz="2400" dirty="0"/>
              <a:t>]. This </a:t>
            </a:r>
            <a:r>
              <a:rPr lang="de-DE" sz="2400" dirty="0" err="1"/>
              <a:t>means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subinterval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same </a:t>
            </a:r>
            <a:r>
              <a:rPr lang="de-DE" sz="2400" dirty="0" err="1"/>
              <a:t>length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same </a:t>
            </a:r>
            <a:r>
              <a:rPr lang="de-DE" sz="2400" dirty="0" err="1"/>
              <a:t>probability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 </a:t>
            </a:r>
          </a:p>
          <a:p>
            <a:endParaRPr lang="de-DE" sz="2400" dirty="0"/>
          </a:p>
        </p:txBody>
      </p:sp>
      <p:graphicFrame>
        <p:nvGraphicFramePr>
          <p:cNvPr id="8" name="Objekt 7"/>
          <p:cNvGraphicFramePr>
            <a:graphicFrameLocks/>
          </p:cNvGraphicFramePr>
          <p:nvPr/>
        </p:nvGraphicFramePr>
        <p:xfrm>
          <a:off x="4295800" y="3933056"/>
          <a:ext cx="2757488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863280" imgH="393480" progId="Equation.3">
                  <p:embed/>
                </p:oleObj>
              </mc:Choice>
              <mc:Fallback>
                <p:oleObj name="Formel" r:id="rId2" imgW="863280" imgH="393480" progId="Equation.3">
                  <p:embed/>
                  <p:pic>
                    <p:nvPicPr>
                      <p:cNvPr id="8" name="Objekt 7"/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800" y="3933056"/>
                        <a:ext cx="2757488" cy="1049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3692526" y="5445225"/>
          <a:ext cx="4092575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282680" imgH="393480" progId="Equation.3">
                  <p:embed/>
                </p:oleObj>
              </mc:Choice>
              <mc:Fallback>
                <p:oleObj name="Formel" r:id="rId4" imgW="1282680" imgH="39348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526" y="5445225"/>
                        <a:ext cx="4092575" cy="10493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D040B8E-3E73-4300-BD25-7730E97D06AD}"/>
                  </a:ext>
                </a:extLst>
              </p:cNvPr>
              <p:cNvSpPr/>
              <p:nvPr/>
            </p:nvSpPr>
            <p:spPr>
              <a:xfrm>
                <a:off x="3834905" y="1858465"/>
                <a:ext cx="3679277" cy="11732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f>
                                        <m:fPr>
                                          <m:ctrlPr>
                                            <a:rPr lang="de-DE" sz="2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sz="22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de-DE" sz="2200" b="0" i="1" smtClean="0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  <m:r>
                                            <a:rPr lang="de-DE" sz="2200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de-DE" sz="2200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    </m:t>
                                      </m:r>
                                      <m:r>
                                        <a:rPr lang="de-DE" sz="2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a:rPr lang="de-DE" sz="2200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  <m:r>
                                        <a:rPr lang="de-DE" sz="2200">
                                          <a:latin typeface="Cambria Math" panose="02040503050406030204" pitchFamily="18" charset="0"/>
                                        </a:rPr>
                                        <m:t>  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sz="2200">
                                          <a:latin typeface="Cambria Math" panose="02040503050406030204" pitchFamily="18" charset="0"/>
                                        </a:rPr>
                                        <m:t>otherwise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de-DE" sz="22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D040B8E-3E73-4300-BD25-7730E97D06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905" y="1858465"/>
                <a:ext cx="3679277" cy="11732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059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Literature</a:t>
            </a:r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Statistics for Business and Economics</a:t>
            </a:r>
            <a:r>
              <a:rPr lang="en-US" sz="2000" dirty="0">
                <a:solidFill>
                  <a:srgbClr val="000000"/>
                </a:solidFill>
              </a:rPr>
              <a:t>, Anderson, Sweeney, Williams, </a:t>
            </a:r>
            <a:r>
              <a:rPr lang="en-US" sz="2000" dirty="0" err="1">
                <a:solidFill>
                  <a:srgbClr val="000000"/>
                </a:solidFill>
              </a:rPr>
              <a:t>Camm</a:t>
            </a:r>
            <a:r>
              <a:rPr lang="en-US" sz="2000" dirty="0">
                <a:solidFill>
                  <a:srgbClr val="000000"/>
                </a:solidFill>
              </a:rPr>
              <a:t>, Cochran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Mathematical Statistics for Economics and Business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Mittelhammer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Statistics for Business and Economics, Global Edition</a:t>
            </a:r>
            <a:r>
              <a:rPr lang="en-US" sz="2000" dirty="0">
                <a:solidFill>
                  <a:srgbClr val="000000"/>
                </a:solidFill>
              </a:rPr>
              <a:t>, Newbold, Thorne, Carlson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rgbClr val="000000"/>
                </a:solidFill>
              </a:rPr>
              <a:t>A Guide </a:t>
            </a:r>
            <a:r>
              <a:rPr lang="de-DE" sz="2000" b="1" dirty="0" err="1">
                <a:solidFill>
                  <a:srgbClr val="000000"/>
                </a:solidFill>
              </a:rPr>
              <a:t>to</a:t>
            </a:r>
            <a:r>
              <a:rPr lang="de-DE" sz="2000" b="1" dirty="0">
                <a:solidFill>
                  <a:srgbClr val="000000"/>
                </a:solidFill>
              </a:rPr>
              <a:t> Modern </a:t>
            </a:r>
            <a:r>
              <a:rPr lang="de-DE" sz="2000" b="1" dirty="0" err="1">
                <a:solidFill>
                  <a:srgbClr val="000000"/>
                </a:solidFill>
              </a:rPr>
              <a:t>Econometrics</a:t>
            </a:r>
            <a:r>
              <a:rPr lang="de-DE" sz="2000" dirty="0">
                <a:solidFill>
                  <a:srgbClr val="000000"/>
                </a:solidFill>
              </a:rPr>
              <a:t>, Verbeek</a:t>
            </a:r>
          </a:p>
          <a:p>
            <a:endParaRPr lang="de-DE" sz="2000" dirty="0"/>
          </a:p>
          <a:p>
            <a:r>
              <a:rPr lang="de-DE" sz="2000" dirty="0" err="1"/>
              <a:t>Some</a:t>
            </a:r>
            <a:r>
              <a:rPr lang="de-DE" sz="2000" dirty="0"/>
              <a:t> open </a:t>
            </a:r>
            <a:r>
              <a:rPr lang="de-DE" sz="2000" dirty="0" err="1"/>
              <a:t>resources</a:t>
            </a:r>
            <a:endParaRPr lang="de-DE" sz="2000" dirty="0"/>
          </a:p>
          <a:p>
            <a:pPr lvl="1"/>
            <a:endParaRPr lang="de-DE" sz="2000" dirty="0">
              <a:hlinkClick r:id="rId2"/>
            </a:endParaRPr>
          </a:p>
          <a:p>
            <a:pPr lvl="1"/>
            <a:r>
              <a:rPr lang="de-DE" sz="2000" dirty="0" err="1">
                <a:hlinkClick r:id="rId2"/>
              </a:rPr>
              <a:t>OpenIntro</a:t>
            </a:r>
            <a:r>
              <a:rPr lang="de-DE" sz="2000" dirty="0">
                <a:hlinkClick r:id="rId2"/>
              </a:rPr>
              <a:t> </a:t>
            </a:r>
            <a:r>
              <a:rPr lang="de-DE" sz="2000" dirty="0" err="1">
                <a:hlinkClick r:id="rId2"/>
              </a:rPr>
              <a:t>Statistics</a:t>
            </a:r>
            <a:endParaRPr lang="de-DE" sz="2000" dirty="0"/>
          </a:p>
          <a:p>
            <a:pPr lvl="1"/>
            <a:endParaRPr lang="de-DE" sz="2000" dirty="0"/>
          </a:p>
          <a:p>
            <a:pPr lvl="1"/>
            <a:r>
              <a:rPr lang="en-US" sz="2000" dirty="0">
                <a:hlinkClick r:id="rId3"/>
              </a:rPr>
              <a:t>Statistical Thinking for the 21st Century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>
                <a:hlinkClick r:id="rId4"/>
              </a:rPr>
              <a:t>MIT OPENCOURSEWARE</a:t>
            </a:r>
            <a:endParaRPr lang="de-DE" sz="2000" dirty="0"/>
          </a:p>
          <a:p>
            <a:endParaRPr lang="de-DE" sz="2000" dirty="0"/>
          </a:p>
          <a:p>
            <a:r>
              <a:rPr lang="de-DE" sz="2000" dirty="0"/>
              <a:t>-&gt; </a:t>
            </a:r>
            <a:r>
              <a:rPr lang="de-DE" sz="2000" dirty="0" err="1"/>
              <a:t>there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much</a:t>
            </a:r>
            <a:r>
              <a:rPr lang="de-DE" sz="2000" dirty="0"/>
              <a:t> </a:t>
            </a:r>
            <a:r>
              <a:rPr lang="de-DE" sz="2000" dirty="0" err="1"/>
              <a:t>more</a:t>
            </a:r>
            <a:r>
              <a:rPr lang="de-DE" sz="2000" dirty="0"/>
              <a:t>!!!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9610290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Uniform </a:t>
            </a:r>
            <a:r>
              <a:rPr lang="de-DE" sz="3200" dirty="0" err="1"/>
              <a:t>distribution</a:t>
            </a:r>
            <a:endParaRPr lang="de-DE" sz="3200" dirty="0"/>
          </a:p>
        </p:txBody>
      </p:sp>
      <p:cxnSp>
        <p:nvCxnSpPr>
          <p:cNvPr id="6" name="Gerade Verbindung mit Pfeil 5"/>
          <p:cNvCxnSpPr/>
          <p:nvPr/>
        </p:nvCxnSpPr>
        <p:spPr>
          <a:xfrm flipV="1">
            <a:off x="2495600" y="2420888"/>
            <a:ext cx="0" cy="29523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279576" y="5157192"/>
            <a:ext cx="316835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flipV="1">
            <a:off x="2927648" y="3717032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2927648" y="371703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4295800" y="3717032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2776390" y="52292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4151784" y="52292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919537" y="27089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f(x)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2199162" y="3717032"/>
            <a:ext cx="512463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1393782" y="3518428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1/(b-a)</a:t>
            </a:r>
          </a:p>
        </p:txBody>
      </p:sp>
      <p:cxnSp>
        <p:nvCxnSpPr>
          <p:cNvPr id="23" name="Gerade Verbindung mit Pfeil 22"/>
          <p:cNvCxnSpPr/>
          <p:nvPr/>
        </p:nvCxnSpPr>
        <p:spPr>
          <a:xfrm flipV="1">
            <a:off x="6600056" y="2411596"/>
            <a:ext cx="0" cy="29523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6384032" y="5147900"/>
            <a:ext cx="316835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V="1">
            <a:off x="7032104" y="4221088"/>
            <a:ext cx="1368152" cy="926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flipH="1">
            <a:off x="8400257" y="4221088"/>
            <a:ext cx="9231" cy="92681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6880846" y="521990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8256240" y="521990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6023993" y="2699628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F(x)</a:t>
            </a:r>
          </a:p>
        </p:txBody>
      </p:sp>
      <p:cxnSp>
        <p:nvCxnSpPr>
          <p:cNvPr id="33" name="Gerade Verbindung 32"/>
          <p:cNvCxnSpPr/>
          <p:nvPr/>
        </p:nvCxnSpPr>
        <p:spPr>
          <a:xfrm>
            <a:off x="8400256" y="422108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H="1">
            <a:off x="6384033" y="4221088"/>
            <a:ext cx="2025457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6168008" y="40050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822603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842108" y="136525"/>
            <a:ext cx="3020009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endParaRPr lang="de-DE" sz="3200" dirty="0"/>
          </a:p>
        </p:txBody>
      </p:sp>
      <p:sp>
        <p:nvSpPr>
          <p:cNvPr id="5" name="Rechteck 4"/>
          <p:cNvSpPr/>
          <p:nvPr/>
        </p:nvSpPr>
        <p:spPr>
          <a:xfrm>
            <a:off x="239146" y="136525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err="1"/>
              <a:t>Suppose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COP (Chief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Production</a:t>
            </a:r>
            <a:r>
              <a:rPr lang="de-DE" sz="2400" dirty="0"/>
              <a:t>) </a:t>
            </a:r>
            <a:r>
              <a:rPr lang="de-DE" sz="2400" dirty="0" err="1"/>
              <a:t>within</a:t>
            </a:r>
            <a:r>
              <a:rPr lang="de-DE" sz="2400" dirty="0"/>
              <a:t> a </a:t>
            </a:r>
            <a:r>
              <a:rPr lang="de-DE" sz="2400" dirty="0" err="1"/>
              <a:t>brewery</a:t>
            </a:r>
            <a:r>
              <a:rPr lang="de-DE" sz="2400" dirty="0"/>
              <a:t>.</a:t>
            </a:r>
          </a:p>
          <a:p>
            <a:r>
              <a:rPr lang="de-DE" sz="2400" dirty="0" err="1"/>
              <a:t>Furthermore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maschine</a:t>
            </a:r>
            <a:r>
              <a:rPr lang="de-DE" sz="2400" dirty="0"/>
              <a:t> </a:t>
            </a:r>
            <a:r>
              <a:rPr lang="de-DE" sz="2400" dirty="0" err="1"/>
              <a:t>shows</a:t>
            </a:r>
            <a:r>
              <a:rPr lang="de-DE" sz="2400" dirty="0"/>
              <a:t> a </a:t>
            </a:r>
            <a:r>
              <a:rPr lang="de-DE" sz="2400" dirty="0" err="1"/>
              <a:t>filling</a:t>
            </a:r>
            <a:r>
              <a:rPr lang="de-DE" sz="2400" dirty="0"/>
              <a:t> </a:t>
            </a:r>
            <a:r>
              <a:rPr lang="de-DE" sz="2400" dirty="0" err="1"/>
              <a:t>quanatity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bottles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0,568L. But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suppose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real </a:t>
            </a:r>
            <a:r>
              <a:rPr lang="de-DE" sz="2400" dirty="0" err="1"/>
              <a:t>filling</a:t>
            </a:r>
            <a:r>
              <a:rPr lang="de-DE" sz="2400" dirty="0"/>
              <a:t> </a:t>
            </a:r>
            <a:r>
              <a:rPr lang="de-DE" sz="2400" dirty="0" err="1"/>
              <a:t>quantity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uniformly</a:t>
            </a:r>
            <a:r>
              <a:rPr lang="de-DE" sz="2400" dirty="0"/>
              <a:t> </a:t>
            </a:r>
            <a:r>
              <a:rPr lang="de-DE" sz="2400" dirty="0" err="1"/>
              <a:t>distributed</a:t>
            </a:r>
            <a:r>
              <a:rPr lang="de-DE" sz="2400" dirty="0"/>
              <a:t> </a:t>
            </a:r>
            <a:r>
              <a:rPr lang="de-DE" sz="2400" dirty="0" err="1"/>
              <a:t>around</a:t>
            </a:r>
            <a:r>
              <a:rPr lang="de-DE" sz="2400" dirty="0"/>
              <a:t> 0,556L and 0,58L.</a:t>
            </a:r>
          </a:p>
          <a:p>
            <a:endParaRPr lang="de-DE" sz="2400" dirty="0"/>
          </a:p>
          <a:p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filling</a:t>
            </a:r>
            <a:r>
              <a:rPr lang="de-DE" sz="2400" dirty="0"/>
              <a:t> </a:t>
            </a:r>
            <a:r>
              <a:rPr lang="de-DE" sz="2400" dirty="0" err="1"/>
              <a:t>quantity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less</a:t>
            </a:r>
            <a:r>
              <a:rPr lang="de-DE" sz="2400" dirty="0"/>
              <a:t> </a:t>
            </a:r>
            <a:r>
              <a:rPr lang="de-DE" sz="2400" dirty="0" err="1"/>
              <a:t>than</a:t>
            </a:r>
            <a:r>
              <a:rPr lang="de-DE" sz="2400" dirty="0"/>
              <a:t> 0,56L?</a:t>
            </a:r>
          </a:p>
        </p:txBody>
      </p:sp>
    </p:spTree>
    <p:extLst>
      <p:ext uri="{BB962C8B-B14F-4D97-AF65-F5344CB8AC3E}">
        <p14:creationId xmlns:p14="http://schemas.microsoft.com/office/powerpoint/2010/main" val="22360827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Normal 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692696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The normal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or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gaussian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most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important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.</a:t>
                </a:r>
              </a:p>
              <a:p>
                <a:endParaRPr lang="de-DE" sz="2400" dirty="0"/>
              </a:p>
              <a:p>
                <a:r>
                  <a:rPr lang="de-DE" sz="2400" dirty="0" err="1"/>
                  <a:t>We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write</a:t>
                </a:r>
                <a:r>
                  <a:rPr lang="de-DE" sz="2400" dirty="0"/>
                  <a:t>:</a:t>
                </a:r>
              </a:p>
              <a:p>
                <a:endParaRPr lang="de-DE" sz="2400" dirty="0"/>
              </a:p>
              <a:p>
                <a:r>
                  <a:rPr lang="de-DE" sz="2400" dirty="0"/>
                  <a:t>The </a:t>
                </a:r>
                <a:r>
                  <a:rPr lang="de-DE" sz="2400" dirty="0" err="1"/>
                  <a:t>density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given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:</a:t>
                </a:r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 dirty="0"/>
                  <a:t>The </a:t>
                </a:r>
                <a:r>
                  <a:rPr lang="de-DE" sz="2400" dirty="0" err="1"/>
                  <a:t>cumulative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:</a:t>
                </a:r>
              </a:p>
              <a:p>
                <a:endParaRPr lang="de-DE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 smtClean="0">
                          <a:latin typeface="Cambria Math" panose="02040503050406030204" pitchFamily="18" charset="0"/>
                        </a:rPr>
                        <m:t>⋅</m:t>
                      </m:r>
                    </m:oMath>
                  </m:oMathPara>
                </a14:m>
                <a:endParaRPr lang="de-DE" sz="2000" dirty="0"/>
              </a:p>
              <a:p>
                <a:r>
                  <a:rPr lang="de-DE" sz="2400" dirty="0"/>
                  <a:t> </a:t>
                </a:r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692696"/>
                <a:ext cx="8856984" cy="5976664"/>
              </a:xfrm>
              <a:prstGeom prst="rect">
                <a:avLst/>
              </a:prstGeom>
              <a:blipFill>
                <a:blip r:embed="rId3"/>
                <a:stretch>
                  <a:fillRect l="-1101" t="-8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k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1140438"/>
              </p:ext>
            </p:extLst>
          </p:nvPr>
        </p:nvGraphicFramePr>
        <p:xfrm>
          <a:off x="4514445" y="1516645"/>
          <a:ext cx="28765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901440" imgH="228600" progId="Equation.3">
                  <p:embed/>
                </p:oleObj>
              </mc:Choice>
              <mc:Fallback>
                <p:oleObj name="Formel" r:id="rId4" imgW="901440" imgH="228600" progId="Equation.3">
                  <p:embed/>
                  <p:pic>
                    <p:nvPicPr>
                      <p:cNvPr id="5" name="Objek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445" y="1516645"/>
                        <a:ext cx="2876550" cy="4873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5588945"/>
              </p:ext>
            </p:extLst>
          </p:nvPr>
        </p:nvGraphicFramePr>
        <p:xfrm>
          <a:off x="2315888" y="5894635"/>
          <a:ext cx="2068512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647640" imgH="203040" progId="Equation.3">
                  <p:embed/>
                </p:oleObj>
              </mc:Choice>
              <mc:Fallback>
                <p:oleObj name="Formel" r:id="rId6" imgW="647640" imgH="203040" progId="Equation.3">
                  <p:embed/>
                  <p:pic>
                    <p:nvPicPr>
                      <p:cNvPr id="8" name="Objek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5888" y="5894635"/>
                        <a:ext cx="2068512" cy="541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015447"/>
              </p:ext>
            </p:extLst>
          </p:nvPr>
        </p:nvGraphicFramePr>
        <p:xfrm>
          <a:off x="6859587" y="5929312"/>
          <a:ext cx="26336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825480" imgH="228600" progId="Equation.3">
                  <p:embed/>
                </p:oleObj>
              </mc:Choice>
              <mc:Fallback>
                <p:oleObj name="Formel" r:id="rId8" imgW="825480" imgH="22860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9587" y="5929312"/>
                        <a:ext cx="2633662" cy="609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BD8E61BD-8952-45C9-AAC9-8CFC3F18820B}"/>
                  </a:ext>
                </a:extLst>
              </p:cNvPr>
              <p:cNvSpPr txBox="1"/>
              <p:nvPr/>
            </p:nvSpPr>
            <p:spPr>
              <a:xfrm>
                <a:off x="4208556" y="3007357"/>
                <a:ext cx="3488327" cy="959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  <m:sSup>
                        <m:sSup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ⅇ</m:t>
                          </m:r>
                        </m:e>
                        <m:sup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DE" sz="2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280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80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de-DE" sz="2800" i="1" smtClean="0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sup>
                      </m:sSup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BD8E61BD-8952-45C9-AAC9-8CFC3F188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556" y="3007357"/>
                <a:ext cx="3488327" cy="9593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C06DC00F-C923-4A25-A0E0-F10CBE372BEC}"/>
                  </a:ext>
                </a:extLst>
              </p:cNvPr>
              <p:cNvSpPr/>
              <p:nvPr/>
            </p:nvSpPr>
            <p:spPr>
              <a:xfrm>
                <a:off x="1158697" y="4750381"/>
                <a:ext cx="5573192" cy="11499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𝜋𝜎</m:t>
                                  </m:r>
                                </m:e>
                                <m:sup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nary>
                        <m:naryPr>
                          <m:limLoc m:val="undOvr"/>
                          <m:grow m:val="on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de-DE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𝜇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sup>
                          </m:sSup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ⅇ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𝑟𝑓</m:t>
                          </m:r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  <m:sSup>
                                        <m:sSupPr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p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C06DC00F-C923-4A25-A0E0-F10CBE372B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8697" y="4750381"/>
                <a:ext cx="5573192" cy="114993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981AC47C-23EF-44D0-82CB-746BD3876E74}"/>
                  </a:ext>
                </a:extLst>
              </p:cNvPr>
              <p:cNvSpPr/>
              <p:nvPr/>
            </p:nvSpPr>
            <p:spPr>
              <a:xfrm>
                <a:off x="7390995" y="4865738"/>
                <a:ext cx="2656946" cy="9045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𝑒𝑟𝑓</m:t>
                          </m:r>
                        </m:fName>
                        <m:e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de-DE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undOvr"/>
                          <m:grow m:val="on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</m:sSup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nary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981AC47C-23EF-44D0-82CB-746BD3876E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995" y="4865738"/>
                <a:ext cx="2656946" cy="9045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0C81C49A-7DC8-4725-B165-FA15819D9A53}"/>
              </a:ext>
            </a:extLst>
          </p:cNvPr>
          <p:cNvSpPr/>
          <p:nvPr/>
        </p:nvSpPr>
        <p:spPr>
          <a:xfrm>
            <a:off x="9882253" y="5140680"/>
            <a:ext cx="1653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(Error </a:t>
            </a:r>
            <a:r>
              <a:rPr lang="de-DE" dirty="0" err="1"/>
              <a:t>function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004466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76399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The </a:t>
            </a:r>
            <a:r>
              <a:rPr lang="de-DE" sz="3200" dirty="0" err="1"/>
              <a:t>importance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3" y="692696"/>
            <a:ext cx="9586461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Many </a:t>
            </a:r>
            <a:r>
              <a:rPr lang="de-DE" sz="2400" dirty="0" err="1"/>
              <a:t>empirical</a:t>
            </a:r>
            <a:r>
              <a:rPr lang="de-DE" sz="2400" dirty="0"/>
              <a:t> </a:t>
            </a:r>
            <a:r>
              <a:rPr lang="de-DE" sz="2400" dirty="0" err="1"/>
              <a:t>distributions</a:t>
            </a:r>
            <a:r>
              <a:rPr lang="de-DE" sz="2400" dirty="0"/>
              <a:t> follow at least </a:t>
            </a:r>
            <a:r>
              <a:rPr lang="de-DE" sz="2400" dirty="0" err="1"/>
              <a:t>approximately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normal </a:t>
            </a:r>
            <a:r>
              <a:rPr lang="de-DE" sz="2400" dirty="0" err="1"/>
              <a:t>distribution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Many </a:t>
            </a:r>
            <a:r>
              <a:rPr lang="de-DE" sz="2400" dirty="0" err="1"/>
              <a:t>discrete</a:t>
            </a:r>
            <a:r>
              <a:rPr lang="de-DE" sz="2400" dirty="0"/>
              <a:t> </a:t>
            </a:r>
            <a:r>
              <a:rPr lang="de-DE" sz="2400" dirty="0" err="1"/>
              <a:t>distribtions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approximated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normal </a:t>
            </a:r>
            <a:r>
              <a:rPr lang="de-DE" sz="2400" dirty="0" err="1"/>
              <a:t>distribution</a:t>
            </a:r>
            <a:r>
              <a:rPr lang="de-DE" sz="2400" dirty="0"/>
              <a:t>. I.e. </a:t>
            </a:r>
            <a:r>
              <a:rPr lang="de-DE" sz="2400" dirty="0" err="1"/>
              <a:t>Binomial</a:t>
            </a:r>
            <a:r>
              <a:rPr lang="de-DE" sz="2400" dirty="0"/>
              <a:t> </a:t>
            </a:r>
            <a:r>
              <a:rPr lang="de-DE" sz="2400" dirty="0" err="1"/>
              <a:t>distribution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sample </a:t>
            </a:r>
            <a:r>
              <a:rPr lang="de-DE" sz="2400" dirty="0" err="1"/>
              <a:t>indepent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respect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underlying</a:t>
            </a:r>
            <a:r>
              <a:rPr lang="de-DE" sz="2400" dirty="0"/>
              <a:t> </a:t>
            </a:r>
            <a:r>
              <a:rPr lang="de-DE" sz="2400" dirty="0" err="1"/>
              <a:t>true</a:t>
            </a:r>
            <a:r>
              <a:rPr lang="de-DE" sz="2400" dirty="0"/>
              <a:t> </a:t>
            </a:r>
            <a:r>
              <a:rPr lang="de-DE" sz="2400" dirty="0" err="1"/>
              <a:t>distritibution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approximated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normal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large sample </a:t>
            </a:r>
            <a:r>
              <a:rPr lang="de-DE" sz="2400" dirty="0" err="1"/>
              <a:t>size</a:t>
            </a:r>
            <a:r>
              <a:rPr lang="de-DE" sz="2400" dirty="0"/>
              <a:t> N (</a:t>
            </a:r>
            <a:r>
              <a:rPr lang="de-DE" sz="2400" dirty="0" err="1"/>
              <a:t>central</a:t>
            </a:r>
            <a:r>
              <a:rPr lang="de-DE" sz="2400" dirty="0"/>
              <a:t> </a:t>
            </a:r>
            <a:r>
              <a:rPr lang="de-DE" sz="2400" dirty="0" err="1"/>
              <a:t>limit</a:t>
            </a:r>
            <a:r>
              <a:rPr lang="de-DE" sz="2400" dirty="0"/>
              <a:t> </a:t>
            </a:r>
            <a:r>
              <a:rPr lang="de-DE" sz="2400" dirty="0" err="1"/>
              <a:t>theorem</a:t>
            </a:r>
            <a:r>
              <a:rPr lang="de-DE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normal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basis</a:t>
            </a:r>
            <a:r>
              <a:rPr lang="de-DE" sz="2400" dirty="0"/>
              <a:t> </a:t>
            </a:r>
            <a:r>
              <a:rPr lang="de-DE" sz="2400" dirty="0" err="1"/>
              <a:t>theoretical</a:t>
            </a:r>
            <a:r>
              <a:rPr lang="de-DE" sz="2400" dirty="0"/>
              <a:t> </a:t>
            </a:r>
            <a:r>
              <a:rPr lang="de-DE" sz="2400" dirty="0" err="1"/>
              <a:t>models</a:t>
            </a:r>
            <a:r>
              <a:rPr lang="de-DE" sz="2400" dirty="0"/>
              <a:t> (i.e. </a:t>
            </a:r>
            <a:r>
              <a:rPr lang="de-DE" sz="2400" dirty="0" err="1"/>
              <a:t>white</a:t>
            </a:r>
            <a:r>
              <a:rPr lang="de-DE" sz="2400" dirty="0"/>
              <a:t> </a:t>
            </a:r>
            <a:r>
              <a:rPr lang="de-DE" sz="2400" dirty="0" err="1"/>
              <a:t>noise</a:t>
            </a:r>
            <a:r>
              <a:rPr lang="de-DE" sz="2400" dirty="0"/>
              <a:t>)</a:t>
            </a:r>
          </a:p>
          <a:p>
            <a:endParaRPr lang="de-DE" sz="2400" dirty="0"/>
          </a:p>
          <a:p>
            <a:r>
              <a:rPr lang="de-DE" sz="2400" dirty="0"/>
              <a:t> 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7780946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2452689" y="1428751"/>
          <a:ext cx="2644775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638000" imgH="482400" progId="Equation.3">
                  <p:embed/>
                </p:oleObj>
              </mc:Choice>
              <mc:Fallback>
                <p:oleObj name="Formel" r:id="rId2" imgW="1638000" imgH="482400" progId="Equation.3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689" y="1428751"/>
                        <a:ext cx="2644775" cy="7794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6850063" y="1500189"/>
          <a:ext cx="269081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866600" imgH="495000" progId="Equation.3">
                  <p:embed/>
                </p:oleObj>
              </mc:Choice>
              <mc:Fallback>
                <p:oleObj name="Formel" r:id="rId4" imgW="1866600" imgH="495000" progId="Equation.3">
                  <p:embed/>
                  <p:pic>
                    <p:nvPicPr>
                      <p:cNvPr id="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0063" y="1500189"/>
                        <a:ext cx="2690812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52625" y="2500314"/>
            <a:ext cx="3708400" cy="2714625"/>
          </a:xfrm>
          <a:prstGeom prst="rect">
            <a:avLst/>
          </a:prstGeom>
          <a:noFill/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8875" y="2500314"/>
            <a:ext cx="3708400" cy="2714625"/>
          </a:xfrm>
          <a:prstGeom prst="rect">
            <a:avLst/>
          </a:prstGeom>
          <a:noFill/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309813" y="5214938"/>
            <a:ext cx="2952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</a:pPr>
            <a:r>
              <a:rPr lang="de-DE" altLang="de-DE" sz="1400" dirty="0"/>
              <a:t>Density </a:t>
            </a:r>
            <a:r>
              <a:rPr lang="de-DE" altLang="de-DE" sz="1400" dirty="0" err="1"/>
              <a:t>function</a:t>
            </a:r>
            <a:r>
              <a:rPr lang="de-DE" altLang="de-DE" sz="1400" dirty="0"/>
              <a:t> </a:t>
            </a:r>
            <a:r>
              <a:rPr lang="de-DE" altLang="de-DE" sz="1400" dirty="0">
                <a:latin typeface="Symbol" pitchFamily="18" charset="2"/>
              </a:rPr>
              <a:t>m</a:t>
            </a:r>
            <a:r>
              <a:rPr lang="de-DE" altLang="de-DE" sz="1400" dirty="0"/>
              <a:t> = 0 und </a:t>
            </a:r>
            <a:r>
              <a:rPr lang="de-DE" altLang="de-DE" sz="1400" dirty="0">
                <a:latin typeface="Symbol" pitchFamily="18" charset="2"/>
              </a:rPr>
              <a:t>s</a:t>
            </a:r>
            <a:r>
              <a:rPr lang="de-DE" altLang="de-DE" sz="1400" dirty="0"/>
              <a:t> = 1</a:t>
            </a:r>
          </a:p>
          <a:p>
            <a:pPr eaLnBrk="1" hangingPunct="1">
              <a:buClr>
                <a:srgbClr val="CC3300"/>
              </a:buClr>
            </a:pPr>
            <a:endParaRPr lang="de-DE" altLang="de-DE" sz="1400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096000" y="5214938"/>
            <a:ext cx="3929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</a:pPr>
            <a:r>
              <a:rPr lang="de-DE" altLang="de-DE" sz="1400" dirty="0" err="1"/>
              <a:t>Cumulative</a:t>
            </a:r>
            <a:r>
              <a:rPr lang="de-DE" altLang="de-DE" sz="1400" dirty="0"/>
              <a:t> </a:t>
            </a:r>
            <a:r>
              <a:rPr lang="de-DE" altLang="de-DE" sz="1400" dirty="0" err="1"/>
              <a:t>distribution</a:t>
            </a:r>
            <a:r>
              <a:rPr lang="de-DE" altLang="de-DE" sz="1400" dirty="0"/>
              <a:t> </a:t>
            </a:r>
            <a:r>
              <a:rPr lang="de-DE" altLang="de-DE" sz="1400" dirty="0" err="1"/>
              <a:t>function</a:t>
            </a:r>
            <a:r>
              <a:rPr lang="de-DE" altLang="de-DE" sz="1400" dirty="0"/>
              <a:t> </a:t>
            </a:r>
            <a:r>
              <a:rPr lang="de-DE" altLang="de-DE" sz="1400" dirty="0">
                <a:latin typeface="Symbol" pitchFamily="18" charset="2"/>
              </a:rPr>
              <a:t>m</a:t>
            </a:r>
            <a:r>
              <a:rPr lang="de-DE" altLang="de-DE" sz="1400" dirty="0"/>
              <a:t> = 0 und </a:t>
            </a:r>
            <a:r>
              <a:rPr lang="de-DE" altLang="de-DE" sz="1400" dirty="0">
                <a:latin typeface="Symbol" pitchFamily="18" charset="2"/>
              </a:rPr>
              <a:t>s</a:t>
            </a:r>
            <a:r>
              <a:rPr lang="de-DE" altLang="de-DE" sz="1400" dirty="0"/>
              <a:t> = 1</a:t>
            </a:r>
          </a:p>
          <a:p>
            <a:pPr eaLnBrk="1" hangingPunct="1">
              <a:buClr>
                <a:srgbClr val="CC3300"/>
              </a:buClr>
            </a:pPr>
            <a:endParaRPr lang="de-DE" altLang="de-DE" sz="1400" dirty="0"/>
          </a:p>
        </p:txBody>
      </p:sp>
      <p:sp>
        <p:nvSpPr>
          <p:cNvPr id="2" name="Textfeld 1"/>
          <p:cNvSpPr txBox="1"/>
          <p:nvPr/>
        </p:nvSpPr>
        <p:spPr>
          <a:xfrm rot="16200000">
            <a:off x="6202781" y="3655574"/>
            <a:ext cx="355084" cy="1949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 baseline="-25000" dirty="0"/>
              <a:t>[%]</a:t>
            </a:r>
          </a:p>
        </p:txBody>
      </p:sp>
    </p:spTree>
    <p:extLst>
      <p:ext uri="{BB962C8B-B14F-4D97-AF65-F5344CB8AC3E}">
        <p14:creationId xmlns:p14="http://schemas.microsoft.com/office/powerpoint/2010/main" val="4497650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Properties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692696"/>
                <a:ext cx="9314792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The normal </a:t>
                </a:r>
                <a:r>
                  <a:rPr lang="de-DE" altLang="de-DE" sz="2400" dirty="0" err="1"/>
                  <a:t>distribution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is</a:t>
                </a:r>
                <a:r>
                  <a:rPr lang="de-DE" altLang="de-DE" sz="2400" dirty="0"/>
                  <a:t> a 2-parameter-distribution in </a:t>
                </a:r>
                <a:r>
                  <a:rPr lang="de-DE" altLang="de-DE" sz="2400" i="1" dirty="0">
                    <a:latin typeface="Symbol" pitchFamily="18" charset="2"/>
                  </a:rPr>
                  <a:t>m </a:t>
                </a:r>
                <a:r>
                  <a:rPr lang="de-DE" altLang="de-DE" sz="2400" dirty="0"/>
                  <a:t>and </a:t>
                </a:r>
                <a:r>
                  <a:rPr lang="de-DE" altLang="de-DE" sz="2400" i="1" dirty="0">
                    <a:latin typeface="Symbol" pitchFamily="18" charset="2"/>
                  </a:rPr>
                  <a:t>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alt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N(</a:t>
                </a:r>
                <a:r>
                  <a:rPr lang="de-DE" altLang="de-DE" sz="2400" i="1" dirty="0">
                    <a:latin typeface="Symbol" pitchFamily="18" charset="2"/>
                  </a:rPr>
                  <a:t>m, s</a:t>
                </a:r>
                <a:r>
                  <a:rPr lang="de-DE" altLang="de-DE" sz="2400" i="1" baseline="30000" dirty="0">
                    <a:latin typeface="Symbol" pitchFamily="18" charset="2"/>
                  </a:rPr>
                  <a:t>2</a:t>
                </a:r>
                <a:r>
                  <a:rPr lang="de-DE" altLang="de-DE" sz="2400" dirty="0"/>
                  <a:t>)  </a:t>
                </a:r>
                <a:r>
                  <a:rPr lang="de-DE" altLang="de-DE" sz="2400" dirty="0" err="1"/>
                  <a:t>is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symmetrically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around</a:t>
                </a:r>
                <a:r>
                  <a:rPr lang="de-DE" altLang="de-DE" sz="2400" dirty="0"/>
                  <a:t> </a:t>
                </a:r>
                <a:r>
                  <a:rPr lang="de-DE" altLang="de-DE" sz="2400" i="1" dirty="0">
                    <a:latin typeface="Times" pitchFamily="18" charset="0"/>
                  </a:rPr>
                  <a:t>x</a:t>
                </a:r>
                <a:r>
                  <a:rPr lang="de-DE" altLang="de-DE" sz="2400" dirty="0">
                    <a:latin typeface="Times" pitchFamily="18" charset="0"/>
                  </a:rPr>
                  <a:t> =</a:t>
                </a:r>
                <a:r>
                  <a:rPr lang="de-DE" altLang="de-DE" sz="2400" i="1" dirty="0">
                    <a:latin typeface="Times" pitchFamily="18" charset="0"/>
                  </a:rPr>
                  <a:t> </a:t>
                </a:r>
                <a:r>
                  <a:rPr lang="de-DE" altLang="de-DE" sz="2400" i="1" dirty="0">
                    <a:latin typeface="Symbol" pitchFamily="18" charset="2"/>
                  </a:rPr>
                  <a:t>m</a:t>
                </a:r>
                <a:r>
                  <a:rPr lang="de-DE" altLang="de-DE" sz="2400" dirty="0"/>
                  <a:t> 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The </a:t>
                </a:r>
                <a:r>
                  <a:rPr lang="de-DE" altLang="de-DE" sz="2400" dirty="0" err="1"/>
                  <a:t>density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function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has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turning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points</a:t>
                </a:r>
                <a:r>
                  <a:rPr lang="de-DE" altLang="de-DE" sz="2400" dirty="0"/>
                  <a:t> at  </a:t>
                </a:r>
                <a:r>
                  <a:rPr lang="de-DE" altLang="de-DE" sz="2400" i="1" dirty="0">
                    <a:latin typeface="Times" pitchFamily="18" charset="0"/>
                  </a:rPr>
                  <a:t>x</a:t>
                </a:r>
                <a:r>
                  <a:rPr lang="de-DE" altLang="de-DE" sz="2400" dirty="0">
                    <a:latin typeface="Times" pitchFamily="18" charset="0"/>
                  </a:rPr>
                  <a:t> = </a:t>
                </a:r>
                <a:r>
                  <a:rPr lang="de-DE" altLang="de-DE" sz="2400" i="1" dirty="0">
                    <a:latin typeface="Symbol" pitchFamily="18" charset="2"/>
                  </a:rPr>
                  <a:t>m</a:t>
                </a:r>
                <a:r>
                  <a:rPr lang="de-DE" altLang="de-DE" sz="2400" dirty="0">
                    <a:latin typeface="Times" pitchFamily="18" charset="0"/>
                  </a:rPr>
                  <a:t> + </a:t>
                </a:r>
                <a:r>
                  <a:rPr lang="de-DE" altLang="de-DE" sz="2400" i="1" dirty="0">
                    <a:latin typeface="Symbol" pitchFamily="18" charset="2"/>
                  </a:rPr>
                  <a:t>s</a:t>
                </a:r>
                <a:r>
                  <a:rPr lang="de-DE" altLang="de-DE" sz="2400" dirty="0">
                    <a:latin typeface="Times" pitchFamily="18" charset="0"/>
                  </a:rPr>
                  <a:t>  </a:t>
                </a:r>
                <a:r>
                  <a:rPr lang="de-DE" altLang="de-DE" sz="2400" dirty="0"/>
                  <a:t> and</a:t>
                </a:r>
                <a:r>
                  <a:rPr lang="de-DE" altLang="de-DE" sz="2400" dirty="0">
                    <a:latin typeface="Times" pitchFamily="18" charset="0"/>
                  </a:rPr>
                  <a:t>  </a:t>
                </a:r>
                <a:r>
                  <a:rPr lang="de-DE" altLang="de-DE" sz="2400" i="1" dirty="0">
                    <a:latin typeface="Times" pitchFamily="18" charset="0"/>
                  </a:rPr>
                  <a:t>x</a:t>
                </a:r>
                <a:r>
                  <a:rPr lang="de-DE" altLang="de-DE" sz="2400" dirty="0">
                    <a:latin typeface="Times" pitchFamily="18" charset="0"/>
                  </a:rPr>
                  <a:t> = </a:t>
                </a:r>
                <a:r>
                  <a:rPr lang="de-DE" altLang="de-DE" sz="2400" i="1" dirty="0">
                    <a:latin typeface="Symbol" pitchFamily="18" charset="2"/>
                  </a:rPr>
                  <a:t>m</a:t>
                </a:r>
                <a:r>
                  <a:rPr lang="de-DE" altLang="de-DE" sz="2400" dirty="0">
                    <a:latin typeface="Times" pitchFamily="18" charset="0"/>
                  </a:rPr>
                  <a:t> – </a:t>
                </a:r>
                <a:r>
                  <a:rPr lang="de-DE" altLang="de-DE" sz="2400" i="1" dirty="0">
                    <a:latin typeface="Symbol" pitchFamily="18" charset="2"/>
                  </a:rPr>
                  <a:t>s</a:t>
                </a:r>
                <a:r>
                  <a:rPr lang="de-DE" altLang="de-DE" sz="2400" dirty="0">
                    <a:latin typeface="Times" pitchFamily="18" charset="0"/>
                  </a:rPr>
                  <a:t> </a:t>
                </a:r>
              </a:p>
              <a:p>
                <a:pPr marL="342900" indent="-342900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endParaRPr lang="de-DE" altLang="de-DE" sz="2400" dirty="0">
                  <a:latin typeface="Times" pitchFamily="18" charset="0"/>
                </a:endParaRPr>
              </a:p>
              <a:p>
                <a:pPr marL="342900" indent="-342900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endParaRPr lang="de-DE" altLang="de-DE" sz="2400" dirty="0">
                  <a:latin typeface="Times" pitchFamily="18" charset="0"/>
                </a:endParaRPr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The </a:t>
                </a:r>
                <a:r>
                  <a:rPr lang="de-DE" altLang="de-DE" sz="2400" dirty="0" err="1"/>
                  <a:t>density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function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flattens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if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the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variance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goes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up</a:t>
                </a:r>
                <a:r>
                  <a:rPr lang="de-DE" altLang="de-DE" sz="2400" dirty="0"/>
                  <a:t>.</a:t>
                </a:r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endParaRPr lang="de-DE" altLang="de-DE" sz="2400" dirty="0"/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endParaRPr lang="de-DE" altLang="de-DE" sz="2400" dirty="0"/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The </a:t>
                </a:r>
                <a:r>
                  <a:rPr lang="de-DE" altLang="de-DE" sz="2400" dirty="0" err="1"/>
                  <a:t>density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function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reaches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the</a:t>
                </a:r>
                <a:r>
                  <a:rPr lang="de-DE" altLang="de-DE" sz="2400" dirty="0"/>
                  <a:t> x-</a:t>
                </a:r>
                <a:r>
                  <a:rPr lang="de-DE" altLang="de-DE" sz="2400" dirty="0" err="1"/>
                  <a:t>axes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asymptotically</a:t>
                </a:r>
                <a:r>
                  <a:rPr lang="de-DE" altLang="de-DE" sz="2400" dirty="0"/>
                  <a:t> at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de-DE" altLang="de-DE" sz="2400" dirty="0"/>
                  <a:t> and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∞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de-DE" altLang="de-DE" sz="2400" dirty="0">
                  <a:solidFill>
                    <a:srgbClr val="CC0000"/>
                  </a:solidFill>
                </a:endParaRP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692696"/>
                <a:ext cx="9314792" cy="5976664"/>
              </a:xfrm>
              <a:prstGeom prst="rect">
                <a:avLst/>
              </a:prstGeom>
              <a:blipFill>
                <a:blip r:embed="rId2"/>
                <a:stretch>
                  <a:fillRect l="-9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56221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The </a:t>
            </a:r>
            <a:r>
              <a:rPr lang="de-DE" sz="3200" dirty="0" err="1"/>
              <a:t>standard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Normal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altLang="de-DE" sz="2400" i="1" dirty="0">
                <a:latin typeface="Symbol" pitchFamily="18" charset="2"/>
              </a:rPr>
              <a:t>m=0 </a:t>
            </a:r>
            <a:r>
              <a:rPr lang="de-DE" altLang="de-DE" sz="2400" dirty="0">
                <a:latin typeface="Times" pitchFamily="18" charset="0"/>
              </a:rPr>
              <a:t>   </a:t>
            </a:r>
            <a:r>
              <a:rPr lang="de-DE" altLang="de-DE" sz="2400" i="1" dirty="0">
                <a:latin typeface="Symbol" pitchFamily="18" charset="2"/>
              </a:rPr>
              <a:t>s =1</a:t>
            </a:r>
            <a:br>
              <a:rPr lang="de-DE" sz="2400" dirty="0"/>
            </a:b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Maximum at z =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Turning</a:t>
            </a:r>
            <a:r>
              <a:rPr lang="de-DE" sz="2400" dirty="0"/>
              <a:t> </a:t>
            </a:r>
            <a:r>
              <a:rPr lang="de-DE" sz="2400" dirty="0" err="1"/>
              <a:t>points</a:t>
            </a:r>
            <a:r>
              <a:rPr lang="de-DE" sz="2400" dirty="0"/>
              <a:t> at z = -1 and z =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In </a:t>
            </a:r>
            <a:r>
              <a:rPr lang="de-DE" sz="2400" dirty="0" err="1"/>
              <a:t>order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probabilities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cumulative</a:t>
            </a:r>
            <a:r>
              <a:rPr lang="de-DE" sz="2400" dirty="0"/>
              <a:t>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function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tabulated</a:t>
            </a:r>
            <a:r>
              <a:rPr lang="de-DE" sz="2400" dirty="0"/>
              <a:t> and </a:t>
            </a:r>
            <a:r>
              <a:rPr lang="de-DE" sz="2400" dirty="0" err="1"/>
              <a:t>implemented</a:t>
            </a:r>
            <a:r>
              <a:rPr lang="de-DE" sz="2400" dirty="0"/>
              <a:t> in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standard</a:t>
            </a:r>
            <a:r>
              <a:rPr lang="de-DE" sz="2400" dirty="0"/>
              <a:t> </a:t>
            </a:r>
            <a:r>
              <a:rPr lang="de-DE" sz="2400" dirty="0" err="1"/>
              <a:t>spreadsheet</a:t>
            </a:r>
            <a:r>
              <a:rPr lang="de-DE" sz="2400" dirty="0"/>
              <a:t> </a:t>
            </a:r>
            <a:r>
              <a:rPr lang="de-DE" sz="2400" dirty="0" err="1"/>
              <a:t>programm</a:t>
            </a:r>
            <a:r>
              <a:rPr lang="de-DE" sz="2400" dirty="0"/>
              <a:t> like </a:t>
            </a:r>
            <a:r>
              <a:rPr lang="de-DE" sz="2400" dirty="0" err="1"/>
              <a:t>excel</a:t>
            </a:r>
            <a:r>
              <a:rPr lang="de-DE" sz="2400" dirty="0"/>
              <a:t> (MS </a:t>
            </a:r>
            <a:r>
              <a:rPr lang="de-DE" sz="2400" dirty="0" err="1"/>
              <a:t>office</a:t>
            </a:r>
            <a:r>
              <a:rPr lang="de-DE" sz="2400" dirty="0"/>
              <a:t>) 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calc</a:t>
            </a:r>
            <a:r>
              <a:rPr lang="de-DE" sz="2400" dirty="0"/>
              <a:t> (</a:t>
            </a:r>
            <a:r>
              <a:rPr lang="de-DE" sz="2400" dirty="0" err="1"/>
              <a:t>libreoffice</a:t>
            </a:r>
            <a:r>
              <a:rPr lang="de-DE" sz="2400" dirty="0"/>
              <a:t>)</a:t>
            </a:r>
          </a:p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Every </a:t>
            </a:r>
            <a:r>
              <a:rPr lang="de-DE" sz="2400" dirty="0" err="1"/>
              <a:t>normally</a:t>
            </a:r>
            <a:r>
              <a:rPr lang="de-DE" sz="2400" dirty="0"/>
              <a:t> </a:t>
            </a:r>
            <a:r>
              <a:rPr lang="de-DE" sz="2400" dirty="0" err="1"/>
              <a:t>distributed</a:t>
            </a:r>
            <a:r>
              <a:rPr lang="de-DE" sz="2400" dirty="0"/>
              <a:t> </a:t>
            </a:r>
            <a:r>
              <a:rPr lang="de-DE" sz="2400" dirty="0" err="1"/>
              <a:t>random</a:t>
            </a:r>
            <a:r>
              <a:rPr lang="de-DE" sz="2400" dirty="0"/>
              <a:t> variable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transformed</a:t>
            </a:r>
            <a:r>
              <a:rPr lang="de-DE" sz="2400" dirty="0"/>
              <a:t> in a </a:t>
            </a:r>
            <a:r>
              <a:rPr lang="de-DE" sz="2400" dirty="0" err="1"/>
              <a:t>standard</a:t>
            </a:r>
            <a:r>
              <a:rPr lang="de-DE" sz="2400" dirty="0"/>
              <a:t> </a:t>
            </a:r>
            <a:r>
              <a:rPr lang="de-DE" sz="2400" dirty="0" err="1"/>
              <a:t>normally</a:t>
            </a:r>
            <a:r>
              <a:rPr lang="de-DE" sz="2400" dirty="0"/>
              <a:t> </a:t>
            </a:r>
            <a:r>
              <a:rPr lang="de-DE" sz="2400" dirty="0" err="1"/>
              <a:t>distributed</a:t>
            </a:r>
            <a:r>
              <a:rPr lang="de-DE" sz="2400" dirty="0"/>
              <a:t> </a:t>
            </a:r>
            <a:r>
              <a:rPr lang="de-DE" sz="2400" dirty="0" err="1"/>
              <a:t>random</a:t>
            </a:r>
            <a:r>
              <a:rPr lang="de-DE" sz="2400" dirty="0"/>
              <a:t> variable (Standardisierung)</a:t>
            </a:r>
          </a:p>
        </p:txBody>
      </p:sp>
      <p:graphicFrame>
        <p:nvGraphicFramePr>
          <p:cNvPr id="2" name="Objekt 1"/>
          <p:cNvGraphicFramePr>
            <a:graphicFrameLocks/>
          </p:cNvGraphicFramePr>
          <p:nvPr/>
        </p:nvGraphicFramePr>
        <p:xfrm>
          <a:off x="2066950" y="1223964"/>
          <a:ext cx="222885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698400" imgH="203040" progId="Equation.3">
                  <p:embed/>
                </p:oleObj>
              </mc:Choice>
              <mc:Fallback>
                <p:oleObj name="Formel" r:id="rId2" imgW="698400" imgH="203040" progId="Equation.3">
                  <p:embed/>
                  <p:pic>
                    <p:nvPicPr>
                      <p:cNvPr id="2" name="Objekt 1"/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50" y="1223964"/>
                        <a:ext cx="2228850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4D0A7EF-5FA5-471C-9A97-097BFA0A87EE}"/>
                  </a:ext>
                </a:extLst>
              </p:cNvPr>
              <p:cNvSpPr txBox="1"/>
              <p:nvPr/>
            </p:nvSpPr>
            <p:spPr>
              <a:xfrm>
                <a:off x="4469736" y="4535557"/>
                <a:ext cx="2490554" cy="8104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de-D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undOvr"/>
                          <m:grow m:val="on"/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</m:e>
                            <m:sup>
                              <m:r>
                                <a:rPr lang="de-DE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</m:sSup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de-DE" i="1" smtClean="0">
                          <a:latin typeface="Cambria Math" panose="02040503050406030204" pitchFamily="18" charset="0"/>
                        </a:rPr>
                        <m:t>⋅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4D0A7EF-5FA5-471C-9A97-097BFA0A8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736" y="4535557"/>
                <a:ext cx="2490554" cy="8104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25152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Normal </a:t>
            </a:r>
            <a:r>
              <a:rPr lang="de-DE" sz="3200" dirty="0" err="1"/>
              <a:t>distribution</a:t>
            </a:r>
            <a:r>
              <a:rPr lang="de-DE" sz="3200" dirty="0"/>
              <a:t> and </a:t>
            </a:r>
            <a:r>
              <a:rPr lang="de-DE" sz="3200" dirty="0" err="1"/>
              <a:t>standard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r>
              <a:rPr lang="de-DE" sz="3200" dirty="0"/>
              <a:t>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524000" y="692696"/>
            <a:ext cx="9144000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Suppose</a:t>
            </a:r>
            <a:r>
              <a:rPr lang="de-DE" sz="2400" dirty="0"/>
              <a:t>                                        </a:t>
            </a:r>
            <a:r>
              <a:rPr lang="de-DE" sz="2400" dirty="0" err="1"/>
              <a:t>then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Generally, </a:t>
            </a: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obtain</a:t>
            </a:r>
            <a:r>
              <a:rPr lang="de-DE" sz="24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				</a:t>
            </a:r>
            <a:r>
              <a:rPr lang="de-DE" sz="2400" dirty="0" err="1"/>
              <a:t>or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 </a:t>
            </a:r>
          </a:p>
        </p:txBody>
      </p:sp>
      <p:graphicFrame>
        <p:nvGraphicFramePr>
          <p:cNvPr id="2" name="Objek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4301563"/>
              </p:ext>
            </p:extLst>
          </p:nvPr>
        </p:nvGraphicFramePr>
        <p:xfrm>
          <a:off x="3072070" y="1045122"/>
          <a:ext cx="28765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901440" imgH="228600" progId="Equation.3">
                  <p:embed/>
                </p:oleObj>
              </mc:Choice>
              <mc:Fallback>
                <p:oleObj name="Formel" r:id="rId2" imgW="901440" imgH="228600" progId="Equation.3">
                  <p:embed/>
                  <p:pic>
                    <p:nvPicPr>
                      <p:cNvPr id="2" name="Objekt 1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2070" y="1045122"/>
                        <a:ext cx="2876550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/>
          </p:cNvGraphicFramePr>
          <p:nvPr/>
        </p:nvGraphicFramePr>
        <p:xfrm>
          <a:off x="3151684" y="1628801"/>
          <a:ext cx="3808413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193760" imgH="393480" progId="Equation.3">
                  <p:embed/>
                </p:oleObj>
              </mc:Choice>
              <mc:Fallback>
                <p:oleObj name="Formel" r:id="rId4" imgW="1193760" imgH="393480" progId="Equation.3">
                  <p:embed/>
                  <p:pic>
                    <p:nvPicPr>
                      <p:cNvPr id="5" name="Objek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684" y="1628801"/>
                        <a:ext cx="3808413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1073509"/>
              </p:ext>
            </p:extLst>
          </p:nvPr>
        </p:nvGraphicFramePr>
        <p:xfrm>
          <a:off x="3151684" y="2587923"/>
          <a:ext cx="33623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1054080" imgH="203040" progId="Equation.3">
                  <p:embed/>
                </p:oleObj>
              </mc:Choice>
              <mc:Fallback>
                <p:oleObj name="Formel" r:id="rId6" imgW="1054080" imgH="20304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684" y="2587923"/>
                        <a:ext cx="3362325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/>
          </p:cNvGraphicFramePr>
          <p:nvPr/>
        </p:nvGraphicFramePr>
        <p:xfrm>
          <a:off x="3508226" y="5301209"/>
          <a:ext cx="4171950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1307880" imgH="393480" progId="Equation.3">
                  <p:embed/>
                </p:oleObj>
              </mc:Choice>
              <mc:Fallback>
                <p:oleObj name="Formel" r:id="rId8" imgW="1307880" imgH="393480" progId="Equation.3">
                  <p:embed/>
                  <p:pic>
                    <p:nvPicPr>
                      <p:cNvPr id="10" name="Objekt 9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226" y="5301209"/>
                        <a:ext cx="4171950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/>
          </p:cNvGraphicFramePr>
          <p:nvPr/>
        </p:nvGraphicFramePr>
        <p:xfrm>
          <a:off x="1991545" y="3789364"/>
          <a:ext cx="8221663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0" imgW="2577960" imgH="393480" progId="Equation.3">
                  <p:embed/>
                </p:oleObj>
              </mc:Choice>
              <mc:Fallback>
                <p:oleObj name="Formel" r:id="rId10" imgW="2577960" imgH="393480" progId="Equation.3">
                  <p:embed/>
                  <p:pic>
                    <p:nvPicPr>
                      <p:cNvPr id="11" name="Objek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1545" y="3789364"/>
                        <a:ext cx="8221663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7213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 err="1"/>
              <a:t>Probabilities</a:t>
            </a:r>
            <a:r>
              <a:rPr lang="de-DE" sz="2800" dirty="0"/>
              <a:t> and </a:t>
            </a:r>
            <a:r>
              <a:rPr lang="de-DE" sz="2800" dirty="0" err="1"/>
              <a:t>areas</a:t>
            </a:r>
            <a:r>
              <a:rPr lang="de-DE" sz="2800" dirty="0"/>
              <a:t> </a:t>
            </a:r>
            <a:r>
              <a:rPr lang="de-DE" sz="2800" dirty="0" err="1"/>
              <a:t>below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density</a:t>
            </a:r>
            <a:r>
              <a:rPr lang="de-DE" sz="2800" dirty="0"/>
              <a:t> </a:t>
            </a:r>
            <a:r>
              <a:rPr lang="de-DE" sz="2800" dirty="0" err="1"/>
              <a:t>function</a:t>
            </a:r>
            <a:endParaRPr lang="de-DE" sz="2800" dirty="0"/>
          </a:p>
        </p:txBody>
      </p:sp>
      <p:graphicFrame>
        <p:nvGraphicFramePr>
          <p:cNvPr id="43" name="Object 2"/>
          <p:cNvGraphicFramePr>
            <a:graphicFrameLocks noChangeAspect="1"/>
          </p:cNvGraphicFramePr>
          <p:nvPr/>
        </p:nvGraphicFramePr>
        <p:xfrm>
          <a:off x="5678984" y="571203"/>
          <a:ext cx="4046538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917360" imgH="469800" progId="Equation.3">
                  <p:embed/>
                </p:oleObj>
              </mc:Choice>
              <mc:Fallback>
                <p:oleObj name="Formel" r:id="rId2" imgW="1917360" imgH="469800" progId="Equation.3">
                  <p:embed/>
                  <p:pic>
                    <p:nvPicPr>
                      <p:cNvPr id="4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8984" y="571203"/>
                        <a:ext cx="4046538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2599234" y="803127"/>
            <a:ext cx="2916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400" dirty="0">
                <a:latin typeface="+mn-lt"/>
              </a:rPr>
              <a:t>Density </a:t>
            </a:r>
            <a:r>
              <a:rPr lang="de-DE" altLang="de-DE" sz="2400" dirty="0" err="1">
                <a:latin typeface="+mn-lt"/>
              </a:rPr>
              <a:t>function</a:t>
            </a:r>
            <a:r>
              <a:rPr lang="de-DE" altLang="de-DE" sz="2400" dirty="0">
                <a:latin typeface="+mn-lt"/>
              </a:rPr>
              <a:t>: </a:t>
            </a:r>
          </a:p>
        </p:txBody>
      </p:sp>
      <p:graphicFrame>
        <p:nvGraphicFramePr>
          <p:cNvPr id="45" name="Object 3"/>
          <p:cNvGraphicFramePr>
            <a:graphicFrameLocks noChangeAspect="1"/>
          </p:cNvGraphicFramePr>
          <p:nvPr/>
        </p:nvGraphicFramePr>
        <p:xfrm>
          <a:off x="4672509" y="1457027"/>
          <a:ext cx="53721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2628720" imgH="495000" progId="Equation.3">
                  <p:embed/>
                </p:oleObj>
              </mc:Choice>
              <mc:Fallback>
                <p:oleObj name="Formel" r:id="rId4" imgW="2628720" imgH="495000" progId="Equation.3">
                  <p:embed/>
                  <p:pic>
                    <p:nvPicPr>
                      <p:cNvPr id="4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2509" y="1457027"/>
                        <a:ext cx="5372100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2772273" y="1700064"/>
            <a:ext cx="16271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400" dirty="0">
                <a:latin typeface="+mn-lt"/>
              </a:rPr>
              <a:t>Intervall: </a:t>
            </a:r>
          </a:p>
        </p:txBody>
      </p:sp>
      <p:pic>
        <p:nvPicPr>
          <p:cNvPr id="47" name="Picture 15" descr="B_11-13_Eintrittswah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5" y="2465090"/>
            <a:ext cx="6926263" cy="413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feld 47"/>
          <p:cNvSpPr txBox="1"/>
          <p:nvPr/>
        </p:nvSpPr>
        <p:spPr>
          <a:xfrm>
            <a:off x="4721722" y="3385839"/>
            <a:ext cx="1071562" cy="3698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de-DE" dirty="0"/>
              <a:t>P(Z&lt; c)</a:t>
            </a:r>
          </a:p>
        </p:txBody>
      </p:sp>
    </p:spTree>
    <p:extLst>
      <p:ext uri="{BB962C8B-B14F-4D97-AF65-F5344CB8AC3E}">
        <p14:creationId xmlns:p14="http://schemas.microsoft.com/office/powerpoint/2010/main" val="30233992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Relevant Values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standard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B07D0DD-6D1E-4540-8DCF-59A3D88D7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3632" y="2036510"/>
            <a:ext cx="7859216" cy="3984779"/>
          </a:xfrm>
          <a:prstGeom prst="rect">
            <a:avLst/>
          </a:prstGeom>
        </p:spPr>
      </p:pic>
      <p:graphicFrame>
        <p:nvGraphicFramePr>
          <p:cNvPr id="32" name="Group 85"/>
          <p:cNvGraphicFramePr>
            <a:graphicFrameLocks noGrp="1"/>
          </p:cNvGraphicFramePr>
          <p:nvPr/>
        </p:nvGraphicFramePr>
        <p:xfrm>
          <a:off x="1631505" y="762069"/>
          <a:ext cx="1512887" cy="1828800"/>
        </p:xfrm>
        <a:graphic>
          <a:graphicData uri="http://schemas.openxmlformats.org/drawingml/2006/table">
            <a:tbl>
              <a:tblPr/>
              <a:tblGrid>
                <a:gridCol w="592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F(z)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-2.58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-2.33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-1.96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-1.64 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-1.23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693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Introduction</a:t>
            </a:r>
            <a:r>
              <a:rPr lang="de-DE" sz="2400" dirty="0">
                <a:solidFill>
                  <a:srgbClr val="000000"/>
                </a:solidFill>
              </a:rPr>
              <a:t> and Revision</a:t>
            </a: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Means and Median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Dispersion: MAD, Variance, Standard Deviation, </a:t>
            </a:r>
            <a:r>
              <a:rPr lang="en-US" sz="2000" b="1" dirty="0" err="1">
                <a:solidFill>
                  <a:srgbClr val="000000"/>
                </a:solidFill>
              </a:rPr>
              <a:t>Coefficiant</a:t>
            </a:r>
            <a:r>
              <a:rPr lang="en-US" sz="2000" b="1" dirty="0">
                <a:solidFill>
                  <a:srgbClr val="000000"/>
                </a:solidFill>
              </a:rPr>
              <a:t> of Variation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Contingency table and independence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Bayes` Theorem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Random Variable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err="1">
                <a:solidFill>
                  <a:srgbClr val="000000"/>
                </a:solidFill>
              </a:rPr>
              <a:t>Probability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Distributions</a:t>
            </a:r>
            <a:r>
              <a:rPr lang="de-DE" sz="2000" b="1" dirty="0">
                <a:solidFill>
                  <a:srgbClr val="000000"/>
                </a:solidFill>
              </a:rPr>
              <a:t>, </a:t>
            </a:r>
            <a:r>
              <a:rPr lang="de-DE" sz="2000" b="1" dirty="0" err="1">
                <a:solidFill>
                  <a:srgbClr val="000000"/>
                </a:solidFill>
              </a:rPr>
              <a:t>density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function</a:t>
            </a:r>
            <a:r>
              <a:rPr lang="de-DE" sz="2000" b="1" dirty="0">
                <a:solidFill>
                  <a:srgbClr val="000000"/>
                </a:solidFill>
              </a:rPr>
              <a:t> and </a:t>
            </a:r>
            <a:r>
              <a:rPr lang="de-DE" sz="2000" b="1" dirty="0" err="1">
                <a:solidFill>
                  <a:srgbClr val="000000"/>
                </a:solidFill>
              </a:rPr>
              <a:t>cumulative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distribution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function</a:t>
            </a:r>
            <a:endParaRPr lang="de-DE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rgbClr val="000000"/>
                </a:solidFill>
              </a:rPr>
              <a:t>Central </a:t>
            </a:r>
            <a:r>
              <a:rPr lang="de-DE" sz="2000" b="1" dirty="0" err="1">
                <a:solidFill>
                  <a:srgbClr val="000000"/>
                </a:solidFill>
              </a:rPr>
              <a:t>limit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theorem</a:t>
            </a:r>
            <a:endParaRPr lang="de-DE" sz="2000" dirty="0">
              <a:solidFill>
                <a:srgbClr val="000000"/>
              </a:solidFill>
            </a:endParaRP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1816143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19" name="Rechteck 18"/>
          <p:cNvSpPr/>
          <p:nvPr/>
        </p:nvSpPr>
        <p:spPr>
          <a:xfrm>
            <a:off x="1703512" y="1124744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err="1"/>
              <a:t>Suppose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CEQ (Chief </a:t>
            </a:r>
            <a:r>
              <a:rPr lang="de-DE" sz="2400" dirty="0" err="1"/>
              <a:t>of</a:t>
            </a:r>
            <a:r>
              <a:rPr lang="de-DE" sz="2400" dirty="0"/>
              <a:t> Quality) in  </a:t>
            </a:r>
            <a:r>
              <a:rPr lang="de-DE" sz="2400" dirty="0" err="1"/>
              <a:t>lamp</a:t>
            </a:r>
            <a:r>
              <a:rPr lang="de-DE" sz="2400" dirty="0"/>
              <a:t> </a:t>
            </a:r>
            <a:r>
              <a:rPr lang="de-DE" sz="2400" dirty="0" err="1"/>
              <a:t>maufactoring</a:t>
            </a:r>
            <a:r>
              <a:rPr lang="de-DE" sz="2400" dirty="0"/>
              <a:t> </a:t>
            </a:r>
            <a:r>
              <a:rPr lang="de-DE" sz="2400" dirty="0" err="1"/>
              <a:t>company</a:t>
            </a:r>
            <a:r>
              <a:rPr lang="de-DE" sz="2400" dirty="0"/>
              <a:t>. The </a:t>
            </a:r>
            <a:r>
              <a:rPr lang="de-DE" sz="2400" dirty="0" err="1"/>
              <a:t>life</a:t>
            </a:r>
            <a:r>
              <a:rPr lang="de-DE" sz="2400" dirty="0"/>
              <a:t> </a:t>
            </a:r>
            <a:r>
              <a:rPr lang="de-DE" sz="2400" dirty="0" err="1"/>
              <a:t>expectancy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LED-</a:t>
            </a:r>
            <a:r>
              <a:rPr lang="de-DE" sz="2400" dirty="0" err="1"/>
              <a:t>lamp</a:t>
            </a:r>
            <a:r>
              <a:rPr lang="de-DE" sz="2400" dirty="0"/>
              <a:t> </a:t>
            </a:r>
            <a:r>
              <a:rPr lang="de-DE" sz="2400" dirty="0" err="1"/>
              <a:t>should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normally</a:t>
            </a:r>
            <a:r>
              <a:rPr lang="de-DE" sz="2400" dirty="0"/>
              <a:t> </a:t>
            </a:r>
            <a:r>
              <a:rPr lang="de-DE" sz="2400" dirty="0" err="1"/>
              <a:t>distributed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μ=25000h and σ= 2000.</a:t>
            </a:r>
          </a:p>
          <a:p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LED-</a:t>
            </a:r>
            <a:r>
              <a:rPr lang="de-DE" sz="2400" dirty="0" err="1"/>
              <a:t>Lamp</a:t>
            </a:r>
            <a:r>
              <a:rPr lang="de-DE" sz="2400" dirty="0"/>
              <a:t> </a:t>
            </a:r>
            <a:r>
              <a:rPr lang="de-DE" sz="2400" dirty="0" err="1"/>
              <a:t>works</a:t>
            </a:r>
            <a:r>
              <a:rPr lang="de-DE" sz="2400" dirty="0"/>
              <a:t> </a:t>
            </a:r>
            <a:r>
              <a:rPr lang="de-DE" sz="2400" dirty="0" err="1"/>
              <a:t>less</a:t>
            </a:r>
            <a:r>
              <a:rPr lang="de-DE" sz="2400" dirty="0"/>
              <a:t> </a:t>
            </a:r>
            <a:r>
              <a:rPr lang="de-DE" sz="2400" dirty="0" err="1"/>
              <a:t>than</a:t>
            </a:r>
            <a:r>
              <a:rPr lang="de-DE" sz="2400" dirty="0"/>
              <a:t> 20000 </a:t>
            </a:r>
            <a:r>
              <a:rPr lang="de-DE" sz="2400" dirty="0" err="1"/>
              <a:t>hours</a:t>
            </a:r>
            <a:endParaRPr lang="de-DE" sz="2400" dirty="0"/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LED-</a:t>
            </a:r>
            <a:r>
              <a:rPr lang="de-DE" sz="2400" dirty="0" err="1"/>
              <a:t>Lamp</a:t>
            </a:r>
            <a:r>
              <a:rPr lang="de-DE" sz="2400" dirty="0"/>
              <a:t> </a:t>
            </a:r>
            <a:r>
              <a:rPr lang="de-DE" sz="2400" dirty="0" err="1"/>
              <a:t>works</a:t>
            </a:r>
            <a:r>
              <a:rPr lang="de-DE" sz="2400" dirty="0"/>
              <a:t> </a:t>
            </a:r>
            <a:r>
              <a:rPr lang="de-DE" sz="2400" dirty="0" err="1"/>
              <a:t>more</a:t>
            </a:r>
            <a:r>
              <a:rPr lang="de-DE" sz="2400" dirty="0"/>
              <a:t> </a:t>
            </a:r>
            <a:r>
              <a:rPr lang="de-DE" sz="2400" dirty="0" err="1"/>
              <a:t>than</a:t>
            </a:r>
            <a:r>
              <a:rPr lang="de-DE" sz="2400" dirty="0"/>
              <a:t> 27000 </a:t>
            </a:r>
            <a:r>
              <a:rPr lang="de-DE" sz="2400" dirty="0" err="1"/>
              <a:t>hours</a:t>
            </a:r>
            <a:endParaRPr lang="de-DE" sz="2400" dirty="0"/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LED-</a:t>
            </a:r>
            <a:r>
              <a:rPr lang="de-DE" sz="2400" dirty="0" err="1"/>
              <a:t>Lamp</a:t>
            </a:r>
            <a:r>
              <a:rPr lang="de-DE" sz="2400" dirty="0"/>
              <a:t>  </a:t>
            </a:r>
            <a:r>
              <a:rPr lang="de-DE" sz="2400" dirty="0" err="1"/>
              <a:t>works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24000 und 28500 </a:t>
            </a:r>
            <a:r>
              <a:rPr lang="de-DE" sz="2400" dirty="0" err="1"/>
              <a:t>hours</a:t>
            </a:r>
            <a:r>
              <a:rPr lang="de-DE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/>
              <a:t>Show 1.-3. </a:t>
            </a:r>
            <a:r>
              <a:rPr lang="de-DE" sz="2400" dirty="0" err="1"/>
              <a:t>graphically</a:t>
            </a:r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3" name="Freihand 52">
                <a:extLst>
                  <a:ext uri="{FF2B5EF4-FFF2-40B4-BE49-F238E27FC236}">
                    <a16:creationId xmlns:a16="http://schemas.microsoft.com/office/drawing/2014/main" id="{2CBBF509-9A0C-47E7-A949-16A0BC5276DE}"/>
                  </a:ext>
                </a:extLst>
              </p14:cNvPr>
              <p14:cNvContentPartPr/>
              <p14:nvPr/>
            </p14:nvContentPartPr>
            <p14:xfrm>
              <a:off x="9003558" y="5377638"/>
              <a:ext cx="6120" cy="10440"/>
            </p14:xfrm>
          </p:contentPart>
        </mc:Choice>
        <mc:Fallback xmlns="">
          <p:pic>
            <p:nvPicPr>
              <p:cNvPr id="53" name="Freihand 52">
                <a:extLst>
                  <a:ext uri="{FF2B5EF4-FFF2-40B4-BE49-F238E27FC236}">
                    <a16:creationId xmlns:a16="http://schemas.microsoft.com/office/drawing/2014/main" id="{2CBBF509-9A0C-47E7-A949-16A0BC5276D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94558" y="5368638"/>
                <a:ext cx="23760" cy="2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242587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Reproductive</a:t>
            </a:r>
            <a:r>
              <a:rPr lang="de-DE" sz="3200" dirty="0"/>
              <a:t> </a:t>
            </a:r>
            <a:r>
              <a:rPr lang="de-DE" sz="3200" dirty="0" err="1"/>
              <a:t>property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919288" y="1125539"/>
            <a:ext cx="856920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</a:pPr>
            <a:endParaRPr lang="de-DE" altLang="de-DE" sz="1600" b="1" dirty="0"/>
          </a:p>
          <a:p>
            <a:pPr eaLnBrk="1" hangingPunct="1"/>
            <a:endParaRPr lang="de-DE" altLang="de-DE" sz="1600" dirty="0"/>
          </a:p>
          <a:p>
            <a:pPr eaLnBrk="1" hangingPunct="1"/>
            <a:endParaRPr lang="de-DE" altLang="de-DE" sz="1600" dirty="0"/>
          </a:p>
          <a:p>
            <a:pPr eaLnBrk="1" hangingPunct="1"/>
            <a:endParaRPr lang="de-DE" altLang="de-DE" sz="2000" dirty="0">
              <a:latin typeface="+mn-lt"/>
            </a:endParaRPr>
          </a:p>
          <a:p>
            <a:pPr eaLnBrk="1" hangingPunct="1">
              <a:buFontTx/>
              <a:buChar char="•"/>
            </a:pPr>
            <a:r>
              <a:rPr lang="de-DE" altLang="de-DE" sz="2000" dirty="0">
                <a:latin typeface="+mn-lt"/>
              </a:rPr>
              <a:t>The </a:t>
            </a:r>
            <a:r>
              <a:rPr lang="de-DE" altLang="de-DE" sz="2000" dirty="0" err="1">
                <a:latin typeface="+mn-lt"/>
              </a:rPr>
              <a:t>sum</a:t>
            </a:r>
            <a:r>
              <a:rPr lang="de-DE" altLang="de-DE" sz="2000" dirty="0">
                <a:latin typeface="+mn-lt"/>
              </a:rPr>
              <a:t>                             </a:t>
            </a:r>
            <a:r>
              <a:rPr lang="de-DE" altLang="de-DE" sz="2000" dirty="0" err="1">
                <a:latin typeface="+mn-lt"/>
              </a:rPr>
              <a:t>of</a:t>
            </a:r>
            <a:r>
              <a:rPr lang="de-DE" altLang="de-DE" sz="2000" dirty="0">
                <a:latin typeface="+mn-lt"/>
              </a:rPr>
              <a:t> n </a:t>
            </a:r>
            <a:r>
              <a:rPr lang="de-DE" altLang="de-DE" sz="2000" dirty="0" err="1">
                <a:latin typeface="+mn-lt"/>
              </a:rPr>
              <a:t>indepentently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normally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distributed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random</a:t>
            </a:r>
            <a:r>
              <a:rPr lang="de-DE" altLang="de-DE" sz="2000" dirty="0">
                <a:latin typeface="+mn-lt"/>
              </a:rPr>
              <a:t> variables ist also </a:t>
            </a:r>
            <a:r>
              <a:rPr lang="de-DE" altLang="de-DE" sz="2000" dirty="0" err="1">
                <a:latin typeface="+mn-lt"/>
              </a:rPr>
              <a:t>normally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distributed</a:t>
            </a:r>
            <a:r>
              <a:rPr lang="de-DE" altLang="de-DE" sz="2000" dirty="0">
                <a:latin typeface="+mn-lt"/>
              </a:rPr>
              <a:t>.     </a:t>
            </a:r>
          </a:p>
          <a:p>
            <a:pPr eaLnBrk="1" hangingPunct="1"/>
            <a:endParaRPr lang="de-DE" altLang="de-DE" sz="2000" dirty="0">
              <a:latin typeface="+mn-lt"/>
            </a:endParaRPr>
          </a:p>
          <a:p>
            <a:pPr eaLnBrk="1" hangingPunct="1">
              <a:buFontTx/>
              <a:buChar char="•"/>
            </a:pPr>
            <a:r>
              <a:rPr lang="de-DE" altLang="de-DE" sz="2000" dirty="0">
                <a:latin typeface="+mn-lt"/>
              </a:rPr>
              <a:t>The </a:t>
            </a:r>
            <a:r>
              <a:rPr lang="de-DE" altLang="de-DE" sz="2000" dirty="0" err="1">
                <a:latin typeface="+mn-lt"/>
              </a:rPr>
              <a:t>expected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value</a:t>
            </a:r>
            <a:r>
              <a:rPr lang="de-DE" altLang="de-DE" sz="2000" dirty="0">
                <a:latin typeface="+mn-lt"/>
              </a:rPr>
              <a:t>      </a:t>
            </a:r>
            <a:r>
              <a:rPr lang="de-DE" altLang="de-DE" sz="2000" dirty="0" err="1">
                <a:latin typeface="+mn-lt"/>
              </a:rPr>
              <a:t>of</a:t>
            </a:r>
            <a:r>
              <a:rPr lang="de-DE" altLang="de-DE" sz="2000" dirty="0">
                <a:latin typeface="+mn-lt"/>
              </a:rPr>
              <a:t> X </a:t>
            </a:r>
            <a:r>
              <a:rPr lang="de-DE" altLang="de-DE" sz="2000" dirty="0" err="1">
                <a:latin typeface="+mn-lt"/>
              </a:rPr>
              <a:t>equals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the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sum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of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the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single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expected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values</a:t>
            </a:r>
            <a:r>
              <a:rPr lang="de-DE" altLang="de-DE" sz="2000" dirty="0">
                <a:latin typeface="+mn-lt"/>
              </a:rPr>
              <a:t>         </a:t>
            </a:r>
            <a:r>
              <a:rPr lang="de-DE" altLang="de-DE" sz="2000" dirty="0" err="1">
                <a:latin typeface="+mn-lt"/>
              </a:rPr>
              <a:t>we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obtain</a:t>
            </a:r>
            <a:endParaRPr lang="de-DE" altLang="de-DE" sz="2000" dirty="0">
              <a:latin typeface="+mn-lt"/>
            </a:endParaRPr>
          </a:p>
          <a:p>
            <a:pPr eaLnBrk="1" hangingPunct="1"/>
            <a:r>
              <a:rPr lang="de-DE" altLang="de-DE" sz="2000" dirty="0">
                <a:latin typeface="+mn-lt"/>
              </a:rPr>
              <a:t>     </a:t>
            </a:r>
          </a:p>
          <a:p>
            <a:pPr eaLnBrk="1" hangingPunct="1"/>
            <a:endParaRPr lang="de-DE" altLang="de-DE" sz="2000" dirty="0">
              <a:latin typeface="+mn-lt"/>
            </a:endParaRPr>
          </a:p>
          <a:p>
            <a:pPr eaLnBrk="1" hangingPunct="1">
              <a:buFont typeface="Arial" charset="0"/>
              <a:buChar char="•"/>
            </a:pPr>
            <a:r>
              <a:rPr lang="de-DE" altLang="de-DE" sz="2000" dirty="0" err="1">
                <a:latin typeface="+mn-lt"/>
              </a:rPr>
              <a:t>For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the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variance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of</a:t>
            </a:r>
            <a:r>
              <a:rPr lang="de-DE" altLang="de-DE" sz="2000" dirty="0">
                <a:latin typeface="+mn-lt"/>
              </a:rPr>
              <a:t> X, </a:t>
            </a:r>
            <a:r>
              <a:rPr lang="de-DE" altLang="de-DE" sz="2000" dirty="0" err="1">
                <a:latin typeface="+mn-lt"/>
              </a:rPr>
              <a:t>we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obtain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the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analogous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result</a:t>
            </a:r>
            <a:r>
              <a:rPr lang="de-DE" altLang="de-DE" sz="2000" dirty="0">
                <a:latin typeface="+mn-lt"/>
              </a:rPr>
              <a:t>:</a:t>
            </a:r>
          </a:p>
          <a:p>
            <a:pPr eaLnBrk="1" hangingPunct="1"/>
            <a:r>
              <a:rPr lang="de-DE" altLang="de-DE" sz="1600" dirty="0"/>
              <a:t>     </a:t>
            </a:r>
          </a:p>
        </p:txBody>
      </p:sp>
      <p:graphicFrame>
        <p:nvGraphicFramePr>
          <p:cNvPr id="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313010"/>
              </p:ext>
            </p:extLst>
          </p:nvPr>
        </p:nvGraphicFramePr>
        <p:xfrm>
          <a:off x="9877886" y="2210631"/>
          <a:ext cx="1043258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596880" imgH="228600" progId="">
                  <p:embed/>
                </p:oleObj>
              </mc:Choice>
              <mc:Fallback>
                <p:oleObj name="Formel" r:id="rId2" imgW="596880" imgH="228600" progId="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7886" y="2210631"/>
                        <a:ext cx="1043258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212486"/>
              </p:ext>
            </p:extLst>
          </p:nvPr>
        </p:nvGraphicFramePr>
        <p:xfrm>
          <a:off x="3160643" y="2205246"/>
          <a:ext cx="1819905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041120" imgH="228600" progId="">
                  <p:embed/>
                </p:oleObj>
              </mc:Choice>
              <mc:Fallback>
                <p:oleObj name="Formel" r:id="rId4" imgW="1041120" imgH="228600" progId="">
                  <p:embed/>
                  <p:pic>
                    <p:nvPicPr>
                      <p:cNvPr id="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0643" y="2205246"/>
                        <a:ext cx="1819905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9215927"/>
              </p:ext>
            </p:extLst>
          </p:nvPr>
        </p:nvGraphicFramePr>
        <p:xfrm>
          <a:off x="4281812" y="3064341"/>
          <a:ext cx="376732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5640" imgH="228600" progId="">
                  <p:embed/>
                </p:oleObj>
              </mc:Choice>
              <mc:Fallback>
                <p:oleObj name="Equation" r:id="rId6" imgW="215640" imgH="228600" progId="">
                  <p:embed/>
                  <p:pic>
                    <p:nvPicPr>
                      <p:cNvPr id="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812" y="3064341"/>
                        <a:ext cx="376732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230770"/>
              </p:ext>
            </p:extLst>
          </p:nvPr>
        </p:nvGraphicFramePr>
        <p:xfrm>
          <a:off x="9750429" y="3094942"/>
          <a:ext cx="954387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545760" imgH="228600" progId="">
                  <p:embed/>
                </p:oleObj>
              </mc:Choice>
              <mc:Fallback>
                <p:oleObj name="Formel" r:id="rId8" imgW="545760" imgH="228600" progId="">
                  <p:embed/>
                  <p:pic>
                    <p:nvPicPr>
                      <p:cNvPr id="2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0429" y="3094942"/>
                        <a:ext cx="954387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516826"/>
              </p:ext>
            </p:extLst>
          </p:nvPr>
        </p:nvGraphicFramePr>
        <p:xfrm>
          <a:off x="3274617" y="3389038"/>
          <a:ext cx="1819905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0" imgW="1041120" imgH="228600" progId="">
                  <p:embed/>
                </p:oleObj>
              </mc:Choice>
              <mc:Fallback>
                <p:oleObj name="Formel" r:id="rId10" imgW="1041120" imgH="228600" progId="">
                  <p:embed/>
                  <p:pic>
                    <p:nvPicPr>
                      <p:cNvPr id="2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4617" y="3389038"/>
                        <a:ext cx="1819905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9366997"/>
              </p:ext>
            </p:extLst>
          </p:nvPr>
        </p:nvGraphicFramePr>
        <p:xfrm>
          <a:off x="7765371" y="4298957"/>
          <a:ext cx="1887521" cy="423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2" imgW="1079280" imgH="241200" progId="">
                  <p:embed/>
                </p:oleObj>
              </mc:Choice>
              <mc:Fallback>
                <p:oleObj name="Formel" r:id="rId12" imgW="1079280" imgH="241200" progId="">
                  <p:embed/>
                  <p:pic>
                    <p:nvPicPr>
                      <p:cNvPr id="2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5371" y="4298957"/>
                        <a:ext cx="1887521" cy="4230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21464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Central </a:t>
            </a:r>
            <a:r>
              <a:rPr lang="de-DE" sz="3200" dirty="0" err="1"/>
              <a:t>limit</a:t>
            </a:r>
            <a:r>
              <a:rPr lang="de-DE" sz="3200" dirty="0"/>
              <a:t> </a:t>
            </a:r>
            <a:r>
              <a:rPr lang="de-DE" sz="3200" dirty="0" err="1"/>
              <a:t>theorem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1726533" y="680208"/>
            <a:ext cx="8631599" cy="2316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Char char="•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400" dirty="0">
                <a:latin typeface="+mn-lt"/>
              </a:rPr>
              <a:t>The </a:t>
            </a:r>
            <a:r>
              <a:rPr lang="de-DE" altLang="de-DE" sz="2400" dirty="0" err="1">
                <a:latin typeface="+mn-lt"/>
              </a:rPr>
              <a:t>sum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of</a:t>
            </a:r>
            <a:r>
              <a:rPr lang="de-DE" altLang="de-DE" sz="2400" dirty="0">
                <a:latin typeface="+mn-lt"/>
              </a:rPr>
              <a:t> n </a:t>
            </a:r>
            <a:r>
              <a:rPr lang="de-DE" altLang="de-DE" sz="2400" dirty="0" err="1">
                <a:latin typeface="+mn-lt"/>
              </a:rPr>
              <a:t>independently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identically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distributed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random</a:t>
            </a:r>
            <a:r>
              <a:rPr lang="de-DE" altLang="de-DE" sz="2400" dirty="0">
                <a:latin typeface="+mn-lt"/>
              </a:rPr>
              <a:t> variables </a:t>
            </a:r>
            <a:r>
              <a:rPr lang="de-DE" altLang="de-DE" sz="2400" dirty="0" err="1">
                <a:latin typeface="+mn-lt"/>
              </a:rPr>
              <a:t>is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approximately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normally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distriuted</a:t>
            </a:r>
            <a:r>
              <a:rPr lang="de-DE" altLang="de-DE" sz="2400" dirty="0">
                <a:latin typeface="+mn-lt"/>
              </a:rPr>
              <a:t>, </a:t>
            </a:r>
            <a:r>
              <a:rPr lang="de-DE" altLang="de-DE" sz="2400" dirty="0" err="1">
                <a:latin typeface="+mn-lt"/>
              </a:rPr>
              <a:t>if</a:t>
            </a:r>
            <a:r>
              <a:rPr lang="de-DE" altLang="de-DE" sz="2400" dirty="0">
                <a:latin typeface="+mn-lt"/>
              </a:rPr>
              <a:t> n </a:t>
            </a:r>
            <a:r>
              <a:rPr lang="de-DE" altLang="de-DE" sz="2400" dirty="0" err="1">
                <a:latin typeface="+mn-lt"/>
              </a:rPr>
              <a:t>is</a:t>
            </a:r>
            <a:r>
              <a:rPr lang="de-DE" altLang="de-DE" sz="2400" dirty="0">
                <a:latin typeface="+mn-lt"/>
              </a:rPr>
              <a:t> large </a:t>
            </a:r>
            <a:r>
              <a:rPr lang="de-DE" altLang="de-DE" sz="2400" dirty="0" err="1">
                <a:latin typeface="+mn-lt"/>
              </a:rPr>
              <a:t>enough</a:t>
            </a:r>
            <a:endParaRPr lang="de-DE" altLang="de-DE" sz="2400" dirty="0">
              <a:latin typeface="+mn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altLang="de-DE" sz="2400" dirty="0">
              <a:latin typeface="+mn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400" dirty="0" err="1">
                <a:latin typeface="+mn-lt"/>
              </a:rPr>
              <a:t>Consequence</a:t>
            </a:r>
            <a:r>
              <a:rPr lang="de-DE" altLang="de-DE" sz="2400" dirty="0">
                <a:latin typeface="+mn-lt"/>
              </a:rPr>
              <a:t>: The </a:t>
            </a:r>
            <a:r>
              <a:rPr lang="de-DE" altLang="de-DE" sz="2400" dirty="0" err="1">
                <a:latin typeface="+mn-lt"/>
              </a:rPr>
              <a:t>true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distribution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can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be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ignored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if</a:t>
            </a:r>
            <a:r>
              <a:rPr lang="de-DE" altLang="de-DE" sz="2400" dirty="0">
                <a:latin typeface="+mn-lt"/>
              </a:rPr>
              <a:t> n </a:t>
            </a:r>
            <a:r>
              <a:rPr lang="de-DE" altLang="de-DE" sz="2400" dirty="0" err="1">
                <a:latin typeface="+mn-lt"/>
              </a:rPr>
              <a:t>is</a:t>
            </a:r>
            <a:r>
              <a:rPr lang="de-DE" altLang="de-DE" sz="2400" dirty="0">
                <a:latin typeface="+mn-lt"/>
              </a:rPr>
              <a:t> large </a:t>
            </a:r>
            <a:r>
              <a:rPr lang="de-DE" altLang="de-DE" sz="2400" dirty="0" err="1">
                <a:latin typeface="+mn-lt"/>
              </a:rPr>
              <a:t>enough</a:t>
            </a:r>
            <a:r>
              <a:rPr lang="de-DE" altLang="de-DE" sz="2400" dirty="0">
                <a:latin typeface="+mn-lt"/>
              </a:rPr>
              <a:t> and </a:t>
            </a:r>
            <a:r>
              <a:rPr lang="de-DE" altLang="de-DE" sz="2400" dirty="0" err="1">
                <a:latin typeface="+mn-lt"/>
              </a:rPr>
              <a:t>you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are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interested</a:t>
            </a:r>
            <a:r>
              <a:rPr lang="de-DE" altLang="de-DE" sz="2400" dirty="0">
                <a:latin typeface="+mn-lt"/>
              </a:rPr>
              <a:t> in </a:t>
            </a:r>
            <a:r>
              <a:rPr lang="de-DE" altLang="de-DE" sz="2400" dirty="0" err="1">
                <a:latin typeface="+mn-lt"/>
              </a:rPr>
              <a:t>the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distribution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of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the</a:t>
            </a:r>
            <a:r>
              <a:rPr lang="de-DE" altLang="de-DE" sz="2400" dirty="0">
                <a:latin typeface="+mn-lt"/>
              </a:rPr>
              <a:t> sample </a:t>
            </a:r>
            <a:r>
              <a:rPr lang="de-DE" altLang="de-DE" sz="2400" dirty="0" err="1">
                <a:latin typeface="+mn-lt"/>
              </a:rPr>
              <a:t>mean</a:t>
            </a:r>
            <a:r>
              <a:rPr lang="de-DE" altLang="de-DE" sz="2400" dirty="0">
                <a:latin typeface="+mn-lt"/>
              </a:rPr>
              <a:t>:</a:t>
            </a:r>
            <a:endParaRPr lang="de-DE" altLang="de-DE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altLang="de-DE" sz="19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D823AB6A-D51E-4CA5-B909-DFEA88D66DC8}"/>
                  </a:ext>
                </a:extLst>
              </p:cNvPr>
              <p:cNvSpPr txBox="1"/>
              <p:nvPr/>
            </p:nvSpPr>
            <p:spPr>
              <a:xfrm>
                <a:off x="1703511" y="2945904"/>
                <a:ext cx="9759619" cy="259228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dirty="0"/>
                  <a:t>Mathematically:</a:t>
                </a:r>
              </a:p>
              <a:p>
                <a:endParaRPr lang="de-DE" dirty="0"/>
              </a:p>
              <a:p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dirty="0"/>
                  <a:t>… </a:t>
                </a:r>
                <a:r>
                  <a:rPr lang="de-DE" dirty="0" err="1"/>
                  <a:t>iid</a:t>
                </a:r>
                <a:r>
                  <a:rPr lang="de-DE" dirty="0"/>
                  <a:t> RV </a:t>
                </a:r>
                <a:r>
                  <a:rPr lang="de-DE" dirty="0" err="1"/>
                  <a:t>with</a:t>
                </a:r>
                <a:r>
                  <a:rPr lang="de-DE" dirty="0"/>
                  <a:t> </a:t>
                </a:r>
                <a:r>
                  <a:rPr lang="de-DE" dirty="0" err="1"/>
                  <a:t>unknown</a:t>
                </a:r>
                <a:r>
                  <a:rPr lang="de-DE" dirty="0"/>
                  <a:t> </a:t>
                </a:r>
                <a:r>
                  <a:rPr lang="de-DE" dirty="0" err="1"/>
                  <a:t>distribution</a:t>
                </a:r>
                <a:r>
                  <a:rPr lang="de-DE" dirty="0"/>
                  <a:t>, but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μ</m:t>
                    </m:r>
                    <m:r>
                      <a:rPr lang="de-DE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and  Var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de-DE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dirty="0"/>
                  <a:t> exist.</a:t>
                </a:r>
              </a:p>
              <a:p>
                <a:endParaRPr lang="de-DE" dirty="0"/>
              </a:p>
              <a:p>
                <a:r>
                  <a:rPr lang="de-DE" dirty="0" err="1"/>
                  <a:t>Than</a:t>
                </a:r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first</a:t>
                </a:r>
                <a:r>
                  <a:rPr lang="de-DE" dirty="0"/>
                  <a:t> 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  <m:r>
                          <a:rPr lang="de-DE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de-DE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i="1" dirty="0">
                    <a:latin typeface="Cambria Math" panose="02040503050406030204" pitchFamily="18" charset="0"/>
                  </a:rPr>
                  <a:t>     </a:t>
                </a:r>
                <a:r>
                  <a:rPr lang="de-DE" dirty="0">
                    <a:latin typeface="Cambria Math" panose="02040503050406030204" pitchFamily="18" charset="0"/>
                  </a:rPr>
                  <a:t>we </a:t>
                </a:r>
                <a:r>
                  <a:rPr lang="de-DE" dirty="0" err="1">
                    <a:latin typeface="Cambria Math" panose="02040503050406030204" pitchFamily="18" charset="0"/>
                  </a:rPr>
                  <a:t>obtain</a:t>
                </a:r>
                <a:r>
                  <a:rPr lang="de-DE" dirty="0">
                    <a:latin typeface="Cambria Math" panose="02040503050406030204" pitchFamily="18" charset="0"/>
                  </a:rPr>
                  <a:t> </a:t>
                </a:r>
                <a:r>
                  <a:rPr lang="de-DE" i="1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μ</m:t>
                    </m:r>
                  </m:oMath>
                </a14:m>
                <a:r>
                  <a:rPr lang="de-DE" dirty="0"/>
                  <a:t>             Var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de-DE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dirty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de-DE" dirty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endParaRPr lang="de-DE" dirty="0"/>
              </a:p>
              <a:p>
                <a:endParaRPr lang="de-DE" i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de-DE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μ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den>
                    </m:f>
                    <m:rad>
                      <m:radPr>
                        <m:degHide m:val="on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 n→</a:t>
                </a:r>
                <a:r>
                  <a:rPr lang="de-DE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∞</a:t>
                </a:r>
                <a:r>
                  <a:rPr lang="de-DE" dirty="0"/>
                  <a:t> </a:t>
                </a:r>
                <a:r>
                  <a:rPr lang="de-DE" dirty="0" err="1"/>
                  <a:t>standard</a:t>
                </a:r>
                <a:r>
                  <a:rPr lang="de-DE" dirty="0"/>
                  <a:t> </a:t>
                </a:r>
                <a:r>
                  <a:rPr lang="de-DE" dirty="0" err="1"/>
                  <a:t>normally</a:t>
                </a:r>
                <a:r>
                  <a:rPr lang="de-DE" dirty="0"/>
                  <a:t> </a:t>
                </a:r>
                <a:r>
                  <a:rPr lang="de-DE" dirty="0" err="1"/>
                  <a:t>distributed</a:t>
                </a:r>
                <a:r>
                  <a:rPr lang="de-DE" dirty="0"/>
                  <a:t>: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de-DE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∽</m:t>
                    </m:r>
                    <m:r>
                      <m:rPr>
                        <m:sty m:val="p"/>
                      </m:rPr>
                      <a:rPr lang="de-DE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</m:t>
                    </m:r>
                    <m:r>
                      <a:rPr lang="de-DE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(0,1)</m:t>
                    </m:r>
                  </m:oMath>
                </a14:m>
                <a:endParaRPr lang="de-DE" dirty="0"/>
              </a:p>
              <a:p>
                <a:pPr algn="ctr"/>
                <a:r>
                  <a:rPr lang="de-DE" dirty="0"/>
                  <a:t>oder</a:t>
                </a:r>
              </a:p>
              <a:p>
                <a:pPr algn="ctr"/>
                <a:endParaRPr lang="de-DE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DE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m:rPr>
                                  <m:nor/>
                                </m:rPr>
                                <a:rPr lang="de-DE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de-DE" dirty="0"/>
                                <m:t>→</m:t>
                              </m:r>
                              <m:r>
                                <m:rPr>
                                  <m:nor/>
                                </m:rPr>
                                <a:rPr lang="de-DE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lim>
                          </m:limLow>
                        </m:fName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̅"/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μ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l-GR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σ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Φ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D823AB6A-D51E-4CA5-B909-DFEA88D66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511" y="2945904"/>
                <a:ext cx="9759619" cy="2592288"/>
              </a:xfrm>
              <a:prstGeom prst="rect">
                <a:avLst/>
              </a:prstGeom>
              <a:blipFill>
                <a:blip r:embed="rId2"/>
                <a:stretch>
                  <a:fillRect l="-500" t="-1176" b="-312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787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Example</a:t>
            </a:r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400" dirty="0">
                <a:solidFill>
                  <a:srgbClr val="000000"/>
                </a:solidFill>
              </a:rPr>
              <a:t>Generate in Excel a sample </a:t>
            </a:r>
            <a:r>
              <a:rPr lang="de-DE" sz="2400" dirty="0" err="1">
                <a:solidFill>
                  <a:srgbClr val="000000"/>
                </a:solidFill>
              </a:rPr>
              <a:t>of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length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of</a:t>
            </a:r>
            <a:r>
              <a:rPr lang="de-DE" sz="2400" dirty="0">
                <a:solidFill>
                  <a:srgbClr val="000000"/>
                </a:solidFill>
              </a:rPr>
              <a:t> 15 male </a:t>
            </a:r>
            <a:r>
              <a:rPr lang="de-DE" sz="2400" dirty="0" err="1">
                <a:solidFill>
                  <a:srgbClr val="000000"/>
                </a:solidFill>
              </a:rPr>
              <a:t>students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around</a:t>
            </a:r>
            <a:r>
              <a:rPr lang="de-DE" sz="2400" dirty="0">
                <a:solidFill>
                  <a:srgbClr val="000000"/>
                </a:solidFill>
              </a:rPr>
              <a:t> 175cm and a maximum </a:t>
            </a:r>
            <a:r>
              <a:rPr lang="de-DE" sz="2400" dirty="0" err="1">
                <a:solidFill>
                  <a:srgbClr val="000000"/>
                </a:solidFill>
              </a:rPr>
              <a:t>deviation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of</a:t>
            </a:r>
            <a:r>
              <a:rPr lang="de-DE" sz="2400" dirty="0">
                <a:solidFill>
                  <a:srgbClr val="000000"/>
                </a:solidFill>
              </a:rPr>
              <a:t> 25cm.</a:t>
            </a:r>
          </a:p>
          <a:p>
            <a:pPr marL="457200" indent="-457200">
              <a:buFont typeface="+mj-lt"/>
              <a:buAutoNum type="arabicParenR"/>
            </a:pPr>
            <a:endParaRPr lang="de-DE" sz="24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400" dirty="0" err="1">
                <a:solidFill>
                  <a:srgbClr val="000000"/>
                </a:solidFill>
              </a:rPr>
              <a:t>Calculate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arithmetic</a:t>
            </a:r>
            <a:r>
              <a:rPr lang="de-DE" sz="2400" dirty="0">
                <a:solidFill>
                  <a:srgbClr val="000000"/>
                </a:solidFill>
              </a:rPr>
              <a:t>, </a:t>
            </a:r>
            <a:r>
              <a:rPr lang="de-DE" sz="2400" dirty="0" err="1">
                <a:solidFill>
                  <a:srgbClr val="000000"/>
                </a:solidFill>
              </a:rPr>
              <a:t>geometric</a:t>
            </a:r>
            <a:r>
              <a:rPr lang="de-DE" sz="2400" dirty="0">
                <a:solidFill>
                  <a:srgbClr val="000000"/>
                </a:solidFill>
              </a:rPr>
              <a:t>, </a:t>
            </a:r>
            <a:r>
              <a:rPr lang="de-DE" sz="2400" dirty="0" err="1">
                <a:solidFill>
                  <a:srgbClr val="000000"/>
                </a:solidFill>
              </a:rPr>
              <a:t>harmonic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mean</a:t>
            </a:r>
            <a:r>
              <a:rPr lang="de-DE" sz="2400" dirty="0">
                <a:solidFill>
                  <a:srgbClr val="000000"/>
                </a:solidFill>
              </a:rPr>
              <a:t> and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median </a:t>
            </a:r>
            <a:r>
              <a:rPr lang="de-DE" sz="2400" dirty="0" err="1">
                <a:solidFill>
                  <a:srgbClr val="000000"/>
                </a:solidFill>
              </a:rPr>
              <a:t>of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distribution</a:t>
            </a:r>
            <a:r>
              <a:rPr lang="de-DE" sz="24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4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400" dirty="0" err="1">
                <a:solidFill>
                  <a:srgbClr val="000000"/>
                </a:solidFill>
              </a:rPr>
              <a:t>Calculate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MAD, </a:t>
            </a:r>
            <a:r>
              <a:rPr lang="de-DE" sz="2400" dirty="0" err="1">
                <a:solidFill>
                  <a:srgbClr val="000000"/>
                </a:solidFill>
              </a:rPr>
              <a:t>variance</a:t>
            </a:r>
            <a:r>
              <a:rPr lang="de-DE" sz="2400" dirty="0">
                <a:solidFill>
                  <a:srgbClr val="000000"/>
                </a:solidFill>
              </a:rPr>
              <a:t>, </a:t>
            </a:r>
            <a:r>
              <a:rPr lang="de-DE" sz="2400" dirty="0" err="1">
                <a:solidFill>
                  <a:srgbClr val="000000"/>
                </a:solidFill>
              </a:rPr>
              <a:t>standard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deviation</a:t>
            </a:r>
            <a:r>
              <a:rPr lang="de-DE" sz="2400" dirty="0">
                <a:solidFill>
                  <a:srgbClr val="000000"/>
                </a:solidFill>
              </a:rPr>
              <a:t>, and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coefficient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of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variation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of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distribution</a:t>
            </a:r>
            <a:r>
              <a:rPr lang="de-DE" sz="24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4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400" dirty="0">
                <a:solidFill>
                  <a:srgbClr val="000000"/>
                </a:solidFill>
              </a:rPr>
              <a:t>Generate in Excel a sample </a:t>
            </a:r>
            <a:r>
              <a:rPr lang="de-DE" sz="2400" dirty="0" err="1">
                <a:solidFill>
                  <a:srgbClr val="000000"/>
                </a:solidFill>
              </a:rPr>
              <a:t>of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length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of</a:t>
            </a:r>
            <a:r>
              <a:rPr lang="de-DE" sz="2400" dirty="0">
                <a:solidFill>
                  <a:srgbClr val="000000"/>
                </a:solidFill>
              </a:rPr>
              <a:t> 11 </a:t>
            </a:r>
            <a:r>
              <a:rPr lang="de-DE" sz="2400" dirty="0" err="1">
                <a:solidFill>
                  <a:srgbClr val="000000"/>
                </a:solidFill>
              </a:rPr>
              <a:t>female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students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around</a:t>
            </a:r>
            <a:r>
              <a:rPr lang="de-DE" sz="2400" dirty="0">
                <a:solidFill>
                  <a:srgbClr val="000000"/>
                </a:solidFill>
              </a:rPr>
              <a:t> 165cm and a maximum </a:t>
            </a:r>
            <a:r>
              <a:rPr lang="de-DE" sz="2400" dirty="0" err="1">
                <a:solidFill>
                  <a:srgbClr val="000000"/>
                </a:solidFill>
              </a:rPr>
              <a:t>deviation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of</a:t>
            </a:r>
            <a:r>
              <a:rPr lang="de-DE" sz="2400" dirty="0">
                <a:solidFill>
                  <a:srgbClr val="000000"/>
                </a:solidFill>
              </a:rPr>
              <a:t> 20cm.</a:t>
            </a:r>
          </a:p>
          <a:p>
            <a:pPr marL="457200" indent="-457200">
              <a:buFont typeface="+mj-lt"/>
              <a:buAutoNum type="arabicParenR"/>
            </a:pPr>
            <a:endParaRPr lang="de-DE" sz="24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400" dirty="0" err="1">
                <a:solidFill>
                  <a:srgbClr val="000000"/>
                </a:solidFill>
              </a:rPr>
              <a:t>Calculate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contingency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table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of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attributes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gender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>
                <a:solidFill>
                  <a:srgbClr val="000000"/>
                </a:solidFill>
              </a:rPr>
              <a:t>and lenght                               ((0-155),[155,170),[170,185),[185,200] and the marignal distributions</a:t>
            </a:r>
          </a:p>
          <a:p>
            <a:pPr marL="457200" indent="-457200">
              <a:buFont typeface="+mj-lt"/>
              <a:buAutoNum type="arabicParenR"/>
            </a:pPr>
            <a:endParaRPr lang="de-DE" sz="240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400">
                <a:solidFill>
                  <a:srgbClr val="000000"/>
                </a:solidFill>
              </a:rPr>
              <a:t>Are the attributes gender and length statistically independent?</a:t>
            </a:r>
          </a:p>
          <a:p>
            <a:pPr marL="457200" indent="-457200">
              <a:buFont typeface="+mj-lt"/>
              <a:buAutoNum type="arabicParenR"/>
            </a:pPr>
            <a:endParaRPr lang="de-DE" sz="24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de-DE" sz="2400" dirty="0">
              <a:solidFill>
                <a:srgbClr val="000000"/>
              </a:solidFill>
            </a:endParaRPr>
          </a:p>
          <a:p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68248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Conditional</a:t>
            </a:r>
            <a:r>
              <a:rPr lang="de-DE" sz="3200" dirty="0"/>
              <a:t> </a:t>
            </a:r>
            <a:r>
              <a:rPr lang="de-DE" sz="3200" dirty="0" err="1"/>
              <a:t>probability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The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an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occurence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B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happened</a:t>
            </a:r>
            <a:r>
              <a:rPr lang="de-DE" sz="2200" dirty="0"/>
              <a:t> (</a:t>
            </a:r>
            <a:r>
              <a:rPr lang="de-DE" sz="2200" dirty="0" err="1"/>
              <a:t>or</a:t>
            </a:r>
            <a:r>
              <a:rPr lang="de-DE" sz="2200" dirty="0"/>
              <a:t> </a:t>
            </a:r>
            <a:r>
              <a:rPr lang="de-DE" sz="2200" dirty="0" err="1"/>
              <a:t>happens</a:t>
            </a:r>
            <a:r>
              <a:rPr lang="de-DE" sz="2200" dirty="0"/>
              <a:t> </a:t>
            </a:r>
            <a:r>
              <a:rPr lang="de-DE" sz="2200" dirty="0" err="1"/>
              <a:t>simultaneously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A)</a:t>
            </a:r>
          </a:p>
          <a:p>
            <a:endParaRPr lang="de-DE" sz="2200" dirty="0"/>
          </a:p>
          <a:p>
            <a:r>
              <a:rPr lang="de-DE" sz="2200" dirty="0"/>
              <a:t>→	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: P(A│B).</a:t>
            </a:r>
          </a:p>
          <a:p>
            <a:endParaRPr lang="de-DE" sz="2200" dirty="0"/>
          </a:p>
          <a:p>
            <a:r>
              <a:rPr lang="de-DE" altLang="de-DE" sz="2200" b="1" dirty="0"/>
              <a:t>Definition: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b="1" dirty="0"/>
          </a:p>
          <a:p>
            <a:r>
              <a:rPr lang="de-DE" sz="2200" b="1" dirty="0"/>
              <a:t>Bayes Theorem:</a:t>
            </a:r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463852" y="2996953"/>
          <a:ext cx="220821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295400" imgH="419100" progId="Equation.3">
                  <p:embed/>
                </p:oleObj>
              </mc:Choice>
              <mc:Fallback>
                <p:oleObj name="Formel" r:id="rId2" imgW="1295400" imgH="4191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3852" y="2996953"/>
                        <a:ext cx="2208213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4412730" y="4658842"/>
          <a:ext cx="26193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536480" imgH="419040" progId="Equation.3">
                  <p:embed/>
                </p:oleObj>
              </mc:Choice>
              <mc:Fallback>
                <p:oleObj name="Formel" r:id="rId4" imgW="1536480" imgH="41904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2730" y="4658842"/>
                        <a:ext cx="2619375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488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Goats</a:t>
            </a:r>
            <a:r>
              <a:rPr lang="de-DE" sz="3200" dirty="0"/>
              <a:t> and Cars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 err="1"/>
              <a:t>Suppose</a:t>
            </a:r>
            <a:r>
              <a:rPr lang="de-DE" sz="2200" dirty="0"/>
              <a:t> in a game </a:t>
            </a:r>
            <a:r>
              <a:rPr lang="de-DE" sz="2200" dirty="0" err="1"/>
              <a:t>show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are</a:t>
            </a:r>
            <a:r>
              <a:rPr lang="de-DE" sz="2200" dirty="0"/>
              <a:t> </a:t>
            </a:r>
            <a:r>
              <a:rPr lang="de-DE" sz="2200" dirty="0" err="1"/>
              <a:t>sitting</a:t>
            </a:r>
            <a:r>
              <a:rPr lang="de-DE" sz="2200" dirty="0"/>
              <a:t> </a:t>
            </a:r>
            <a:r>
              <a:rPr lang="de-DE" sz="2200" dirty="0" err="1"/>
              <a:t>infront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3 </a:t>
            </a:r>
            <a:r>
              <a:rPr lang="de-DE" sz="2200" dirty="0" err="1"/>
              <a:t>doors</a:t>
            </a:r>
            <a:r>
              <a:rPr lang="de-DE" sz="2200" dirty="0"/>
              <a:t>.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know</a:t>
            </a:r>
            <a:r>
              <a:rPr lang="de-DE" sz="2200" dirty="0"/>
              <a:t> </a:t>
            </a:r>
            <a:r>
              <a:rPr lang="de-DE" sz="2200" dirty="0" err="1"/>
              <a:t>behind</a:t>
            </a:r>
            <a:r>
              <a:rPr lang="de-DE" sz="2200" dirty="0"/>
              <a:t> on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you`ll</a:t>
            </a:r>
            <a:r>
              <a:rPr lang="de-DE" sz="2200" dirty="0"/>
              <a:t> </a:t>
            </a:r>
            <a:r>
              <a:rPr lang="de-DE" sz="2200" dirty="0" err="1"/>
              <a:t>win</a:t>
            </a:r>
            <a:r>
              <a:rPr lang="de-DE" sz="2200" dirty="0"/>
              <a:t> a </a:t>
            </a:r>
            <a:r>
              <a:rPr lang="de-DE" sz="2200" dirty="0" err="1"/>
              <a:t>car</a:t>
            </a:r>
            <a:r>
              <a:rPr lang="de-DE" sz="2200" dirty="0"/>
              <a:t> and </a:t>
            </a:r>
            <a:r>
              <a:rPr lang="de-DE" sz="2200" dirty="0" err="1"/>
              <a:t>behind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two</a:t>
            </a:r>
            <a:r>
              <a:rPr lang="de-DE" sz="2200" dirty="0"/>
              <a:t> </a:t>
            </a:r>
            <a:r>
              <a:rPr lang="de-DE" sz="2200" dirty="0" err="1"/>
              <a:t>other</a:t>
            </a:r>
            <a:r>
              <a:rPr lang="de-DE" sz="2200" dirty="0"/>
              <a:t> </a:t>
            </a:r>
            <a:r>
              <a:rPr lang="de-DE" sz="2200" dirty="0" err="1"/>
              <a:t>doors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get</a:t>
            </a:r>
            <a:r>
              <a:rPr lang="de-DE" sz="2200" dirty="0"/>
              <a:t> </a:t>
            </a:r>
            <a:r>
              <a:rPr lang="de-DE" sz="2200" dirty="0" err="1"/>
              <a:t>only</a:t>
            </a:r>
            <a:r>
              <a:rPr lang="de-DE" sz="2200" dirty="0"/>
              <a:t> a </a:t>
            </a:r>
            <a:r>
              <a:rPr lang="de-DE" sz="2200" dirty="0" err="1"/>
              <a:t>goat</a:t>
            </a:r>
            <a:endParaRPr lang="de-DE" sz="2200" dirty="0"/>
          </a:p>
          <a:p>
            <a:endParaRPr lang="de-DE" sz="2200" dirty="0"/>
          </a:p>
          <a:p>
            <a:r>
              <a:rPr lang="de-DE" sz="2200" b="1" u="sng" dirty="0"/>
              <a:t>Round 1</a:t>
            </a:r>
            <a:r>
              <a:rPr lang="de-DE" sz="2200" dirty="0"/>
              <a:t>: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choose</a:t>
            </a:r>
            <a:r>
              <a:rPr lang="de-DE" sz="2200" dirty="0"/>
              <a:t> on </a:t>
            </a:r>
            <a:r>
              <a:rPr lang="de-DE" sz="2200" dirty="0" err="1"/>
              <a:t>door</a:t>
            </a:r>
            <a:endParaRPr lang="de-DE" sz="2200" dirty="0"/>
          </a:p>
          <a:p>
            <a:endParaRPr lang="de-DE" sz="2200" dirty="0"/>
          </a:p>
          <a:p>
            <a:r>
              <a:rPr lang="de-DE" sz="2200" dirty="0"/>
              <a:t>After </a:t>
            </a:r>
            <a:r>
              <a:rPr lang="de-DE" sz="2200" dirty="0" err="1"/>
              <a:t>that</a:t>
            </a:r>
            <a:r>
              <a:rPr lang="de-DE" sz="2200" dirty="0"/>
              <a:t>,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showmaster</a:t>
            </a:r>
            <a:r>
              <a:rPr lang="de-DE" sz="2200" dirty="0"/>
              <a:t>, </a:t>
            </a:r>
            <a:r>
              <a:rPr lang="de-DE" sz="2200" dirty="0" err="1"/>
              <a:t>knowing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car</a:t>
            </a:r>
            <a:r>
              <a:rPr lang="de-DE" sz="2200" dirty="0"/>
              <a:t>, </a:t>
            </a:r>
            <a:r>
              <a:rPr lang="de-DE" sz="2200" dirty="0" err="1"/>
              <a:t>opens</a:t>
            </a:r>
            <a:r>
              <a:rPr lang="de-DE" sz="2200" dirty="0"/>
              <a:t> a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a </a:t>
            </a:r>
            <a:r>
              <a:rPr lang="de-DE" sz="2200" dirty="0" err="1"/>
              <a:t>goat</a:t>
            </a:r>
            <a:endParaRPr lang="de-DE" sz="2200" dirty="0"/>
          </a:p>
          <a:p>
            <a:endParaRPr lang="de-DE" sz="2200" dirty="0"/>
          </a:p>
          <a:p>
            <a:r>
              <a:rPr lang="de-DE" sz="2200" b="1" u="sng" dirty="0"/>
              <a:t>Round 2</a:t>
            </a:r>
            <a:r>
              <a:rPr lang="de-DE" sz="2200" dirty="0"/>
              <a:t>: </a:t>
            </a:r>
            <a:r>
              <a:rPr lang="de-DE" sz="2200" dirty="0" err="1"/>
              <a:t>You`re</a:t>
            </a:r>
            <a:r>
              <a:rPr lang="de-DE" sz="2200" dirty="0"/>
              <a:t> </a:t>
            </a:r>
            <a:r>
              <a:rPr lang="de-DE" sz="2200" dirty="0" err="1"/>
              <a:t>asked</a:t>
            </a:r>
            <a:r>
              <a:rPr lang="de-DE" sz="2200" dirty="0"/>
              <a:t> </a:t>
            </a:r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want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change</a:t>
            </a:r>
            <a:r>
              <a:rPr lang="de-DE" sz="2200" dirty="0"/>
              <a:t> </a:t>
            </a:r>
            <a:r>
              <a:rPr lang="de-DE" sz="2200" dirty="0" err="1"/>
              <a:t>doors</a:t>
            </a:r>
            <a:endParaRPr lang="de-DE" sz="2200" dirty="0"/>
          </a:p>
          <a:p>
            <a:endParaRPr lang="de-DE" sz="2200" dirty="0"/>
          </a:p>
          <a:p>
            <a:pPr algn="ctr"/>
            <a:r>
              <a:rPr lang="de-DE" sz="4000" b="1" dirty="0" err="1"/>
              <a:t>What</a:t>
            </a:r>
            <a:r>
              <a:rPr lang="de-DE" sz="4000" b="1" dirty="0"/>
              <a:t> </a:t>
            </a:r>
            <a:r>
              <a:rPr lang="de-DE" sz="4000" b="1" dirty="0" err="1"/>
              <a:t>is</a:t>
            </a:r>
            <a:r>
              <a:rPr lang="de-DE" sz="4000" b="1" dirty="0"/>
              <a:t> </a:t>
            </a:r>
            <a:r>
              <a:rPr lang="de-DE" sz="4000" b="1" dirty="0" err="1"/>
              <a:t>your</a:t>
            </a:r>
            <a:r>
              <a:rPr lang="de-DE" sz="4000" b="1" dirty="0"/>
              <a:t> </a:t>
            </a:r>
            <a:r>
              <a:rPr lang="de-DE" sz="4000" b="1" dirty="0" err="1"/>
              <a:t>decision</a:t>
            </a:r>
            <a:r>
              <a:rPr lang="de-DE" sz="4000" b="1" dirty="0"/>
              <a:t>?</a:t>
            </a:r>
          </a:p>
          <a:p>
            <a:pPr algn="ctr"/>
            <a:endParaRPr lang="de-DE" sz="4000" b="1" dirty="0"/>
          </a:p>
          <a:p>
            <a:pPr algn="ctr"/>
            <a:r>
              <a:rPr lang="de-DE" sz="2000" b="1" dirty="0" err="1"/>
              <a:t>If</a:t>
            </a:r>
            <a:r>
              <a:rPr lang="de-DE" sz="2000" b="1" dirty="0"/>
              <a:t> </a:t>
            </a:r>
            <a:r>
              <a:rPr lang="de-DE" sz="2000" b="1" dirty="0" err="1"/>
              <a:t>you</a:t>
            </a:r>
            <a:r>
              <a:rPr lang="de-DE" sz="2000" b="1" dirty="0"/>
              <a:t> </a:t>
            </a:r>
            <a:r>
              <a:rPr lang="de-DE" sz="2000" b="1" dirty="0" err="1"/>
              <a:t>don`t</a:t>
            </a:r>
            <a:r>
              <a:rPr lang="de-DE" sz="2000" b="1" dirty="0"/>
              <a:t> </a:t>
            </a:r>
            <a:r>
              <a:rPr lang="de-DE" sz="2000" b="1" dirty="0" err="1"/>
              <a:t>believe</a:t>
            </a:r>
            <a:r>
              <a:rPr lang="de-DE" sz="2000" b="1" dirty="0"/>
              <a:t> </a:t>
            </a:r>
            <a:r>
              <a:rPr lang="de-DE" sz="2000" b="1" dirty="0" err="1"/>
              <a:t>it</a:t>
            </a:r>
            <a:r>
              <a:rPr lang="de-DE" sz="2000" b="1" dirty="0"/>
              <a:t>, </a:t>
            </a:r>
            <a:r>
              <a:rPr lang="de-DE" sz="2000" b="1" dirty="0" err="1"/>
              <a:t>try</a:t>
            </a:r>
            <a:r>
              <a:rPr lang="de-DE" sz="2000" b="1" dirty="0"/>
              <a:t> </a:t>
            </a:r>
            <a:r>
              <a:rPr lang="de-DE" sz="2000" b="1" dirty="0" err="1"/>
              <a:t>to</a:t>
            </a:r>
            <a:r>
              <a:rPr lang="de-DE" sz="2000" b="1" dirty="0"/>
              <a:t> </a:t>
            </a:r>
            <a:r>
              <a:rPr lang="de-DE" sz="2000" b="1" dirty="0" err="1"/>
              <a:t>simulate</a:t>
            </a:r>
            <a:r>
              <a:rPr lang="de-DE" sz="2000" b="1" dirty="0"/>
              <a:t> </a:t>
            </a:r>
            <a:r>
              <a:rPr lang="de-DE" sz="2000" b="1" dirty="0" err="1"/>
              <a:t>this</a:t>
            </a:r>
            <a:r>
              <a:rPr lang="de-DE" sz="2000" b="1" dirty="0"/>
              <a:t> in Excel!</a:t>
            </a:r>
          </a:p>
        </p:txBody>
      </p:sp>
    </p:spTree>
    <p:extLst>
      <p:ext uri="{BB962C8B-B14F-4D97-AF65-F5344CB8AC3E}">
        <p14:creationId xmlns:p14="http://schemas.microsoft.com/office/powerpoint/2010/main" val="4179738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88640"/>
            <a:ext cx="8856984" cy="4262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5000" b="1" baseline="30000" dirty="0"/>
              <a:t>Random Variable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3" y="692696"/>
            <a:ext cx="9462165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b="1" dirty="0"/>
          </a:p>
          <a:p>
            <a:r>
              <a:rPr lang="de-DE" sz="2400" b="1" dirty="0"/>
              <a:t>Definition:</a:t>
            </a:r>
            <a:endParaRPr lang="de-DE" sz="2400" dirty="0"/>
          </a:p>
          <a:p>
            <a:r>
              <a:rPr lang="de-DE" sz="2400" dirty="0"/>
              <a:t>A </a:t>
            </a:r>
            <a:r>
              <a:rPr lang="de-DE" sz="2400" b="1" dirty="0"/>
              <a:t>Random Variable  X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mapping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sample </a:t>
            </a:r>
            <a:r>
              <a:rPr lang="de-DE" sz="2400" dirty="0" err="1"/>
              <a:t>space</a:t>
            </a:r>
            <a:r>
              <a:rPr lang="de-DE" sz="2400" dirty="0"/>
              <a:t> </a:t>
            </a:r>
            <a:r>
              <a:rPr lang="el-GR" sz="2400" dirty="0"/>
              <a:t>Ω</a:t>
            </a:r>
            <a:r>
              <a:rPr lang="de-DE" sz="2400" dirty="0"/>
              <a:t> </a:t>
            </a:r>
            <a:r>
              <a:rPr lang="de-DE" sz="2400" dirty="0" err="1"/>
              <a:t>into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real </a:t>
            </a:r>
            <a:r>
              <a:rPr lang="de-DE" sz="2400" dirty="0" err="1"/>
              <a:t>numbers</a:t>
            </a:r>
            <a:r>
              <a:rPr lang="de-DE" sz="2400" dirty="0"/>
              <a:t> R.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means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elementary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 A</a:t>
            </a:r>
            <a:r>
              <a:rPr lang="de-DE" sz="2400" baseline="-25000" dirty="0"/>
              <a:t>i</a:t>
            </a:r>
            <a:r>
              <a:rPr lang="de-DE" sz="2400" dirty="0"/>
              <a:t> </a:t>
            </a:r>
            <a:r>
              <a:rPr lang="de-DE" sz="2400" dirty="0" err="1"/>
              <a:t>maps</a:t>
            </a:r>
            <a:r>
              <a:rPr lang="de-DE" sz="2400" dirty="0"/>
              <a:t> </a:t>
            </a:r>
            <a:r>
              <a:rPr lang="de-DE" sz="2400" dirty="0" err="1"/>
              <a:t>onto</a:t>
            </a:r>
            <a:r>
              <a:rPr lang="de-DE" sz="2400" dirty="0"/>
              <a:t> a real </a:t>
            </a:r>
            <a:r>
              <a:rPr lang="de-DE" sz="2400" dirty="0" err="1"/>
              <a:t>number</a:t>
            </a:r>
            <a:r>
              <a:rPr lang="de-DE" sz="2400" dirty="0"/>
              <a:t> x</a:t>
            </a:r>
            <a:r>
              <a:rPr lang="de-DE" sz="2400" baseline="-25000" dirty="0"/>
              <a:t>i</a:t>
            </a:r>
            <a:r>
              <a:rPr lang="de-DE" sz="2400" dirty="0"/>
              <a:t> and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p</a:t>
            </a:r>
            <a:r>
              <a:rPr lang="de-DE" sz="2400" baseline="-25000" dirty="0" err="1"/>
              <a:t>i</a:t>
            </a:r>
            <a:r>
              <a:rPr lang="de-DE" sz="2400" dirty="0"/>
              <a:t> = P(A</a:t>
            </a:r>
            <a:r>
              <a:rPr lang="de-DE" sz="2400" baseline="-25000" dirty="0"/>
              <a:t>i</a:t>
            </a:r>
            <a:r>
              <a:rPr lang="de-DE" sz="2400" dirty="0"/>
              <a:t>) = P(X=x</a:t>
            </a:r>
            <a:r>
              <a:rPr lang="de-DE" sz="2400" baseline="-25000" dirty="0"/>
              <a:t>i</a:t>
            </a:r>
            <a:r>
              <a:rPr lang="de-DE" sz="2400" dirty="0"/>
              <a:t>) = p(x</a:t>
            </a:r>
            <a:r>
              <a:rPr lang="de-DE" sz="2400" baseline="-25000" dirty="0"/>
              <a:t>i</a:t>
            </a:r>
            <a:r>
              <a:rPr lang="de-DE" sz="2400" dirty="0"/>
              <a:t>)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known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→	</a:t>
            </a:r>
            <a:r>
              <a:rPr lang="de-DE" sz="2400" dirty="0" err="1"/>
              <a:t>p</a:t>
            </a:r>
            <a:r>
              <a:rPr lang="de-DE" sz="2400" baseline="-25000" dirty="0" err="1"/>
              <a:t>i</a:t>
            </a:r>
            <a:r>
              <a:rPr lang="de-DE" sz="2400" dirty="0"/>
              <a:t> ist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random</a:t>
            </a:r>
            <a:r>
              <a:rPr lang="de-DE" sz="2400" dirty="0"/>
              <a:t> variable X </a:t>
            </a:r>
            <a:r>
              <a:rPr lang="de-DE" sz="2400" dirty="0" err="1"/>
              <a:t>equals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outcome</a:t>
            </a:r>
            <a:r>
              <a:rPr lang="de-DE" sz="2400" dirty="0"/>
              <a:t> x</a:t>
            </a:r>
            <a:r>
              <a:rPr lang="de-DE" sz="2400" baseline="-25000" dirty="0"/>
              <a:t>i</a:t>
            </a:r>
            <a:r>
              <a:rPr lang="de-DE" sz="2400" dirty="0"/>
              <a:t>.</a:t>
            </a:r>
          </a:p>
          <a:p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4166943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Random Variable – </a:t>
            </a:r>
            <a:r>
              <a:rPr lang="de-DE" sz="3200" dirty="0" err="1"/>
              <a:t>Explainations</a:t>
            </a:r>
            <a:r>
              <a:rPr lang="de-DE" sz="3200" dirty="0"/>
              <a:t>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Every possible </a:t>
            </a:r>
            <a:r>
              <a:rPr lang="de-DE" sz="2400" dirty="0" err="1"/>
              <a:t>event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random</a:t>
            </a:r>
            <a:r>
              <a:rPr lang="de-DE" sz="2400" dirty="0"/>
              <a:t> </a:t>
            </a:r>
            <a:r>
              <a:rPr lang="de-DE" sz="2400" dirty="0" err="1"/>
              <a:t>experiment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via a </a:t>
            </a:r>
            <a:r>
              <a:rPr lang="de-DE" sz="2400" dirty="0" err="1"/>
              <a:t>random</a:t>
            </a:r>
            <a:r>
              <a:rPr lang="de-DE" sz="2400" dirty="0"/>
              <a:t> variable.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Random variables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in </a:t>
            </a:r>
            <a:r>
              <a:rPr lang="de-DE" sz="2400" dirty="0" err="1"/>
              <a:t>capital</a:t>
            </a:r>
            <a:r>
              <a:rPr lang="de-DE" sz="2400" dirty="0"/>
              <a:t> </a:t>
            </a:r>
            <a:r>
              <a:rPr lang="de-DE" sz="2400" dirty="0" err="1"/>
              <a:t>letters</a:t>
            </a:r>
            <a:r>
              <a:rPr lang="de-DE" sz="2400" dirty="0"/>
              <a:t>.</a:t>
            </a:r>
            <a:br>
              <a:rPr lang="de-DE" sz="2400" dirty="0"/>
            </a:br>
            <a:r>
              <a:rPr lang="de-DE" sz="2400" dirty="0" err="1"/>
              <a:t>Example</a:t>
            </a:r>
            <a:r>
              <a:rPr lang="de-DE" sz="2400" dirty="0"/>
              <a:t>: </a:t>
            </a:r>
            <a:r>
              <a:rPr lang="de-DE" sz="2400" dirty="0" err="1"/>
              <a:t>dice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sample </a:t>
            </a:r>
            <a:r>
              <a:rPr lang="de-DE" sz="2400" dirty="0" err="1"/>
              <a:t>space</a:t>
            </a:r>
            <a:r>
              <a:rPr lang="de-DE" sz="2400" dirty="0"/>
              <a:t> X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element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{1,2,3,4,5,6}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realization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random</a:t>
            </a:r>
            <a:r>
              <a:rPr lang="de-DE" sz="2400" dirty="0"/>
              <a:t> variable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in </a:t>
            </a:r>
            <a:r>
              <a:rPr lang="de-DE" sz="2400" dirty="0" err="1"/>
              <a:t>lowercase</a:t>
            </a:r>
            <a:r>
              <a:rPr lang="de-DE" sz="2400" dirty="0"/>
              <a:t> </a:t>
            </a:r>
            <a:r>
              <a:rPr lang="de-DE" sz="2400" dirty="0" err="1"/>
              <a:t>letters</a:t>
            </a:r>
            <a:r>
              <a:rPr lang="de-DE" sz="2400" dirty="0"/>
              <a:t>:</a:t>
            </a:r>
            <a:br>
              <a:rPr lang="de-DE" sz="2400" dirty="0"/>
            </a:br>
            <a:r>
              <a:rPr lang="de-DE" sz="2400" dirty="0" err="1"/>
              <a:t>Example</a:t>
            </a:r>
            <a:r>
              <a:rPr lang="de-DE" sz="2400" dirty="0"/>
              <a:t> </a:t>
            </a:r>
            <a:r>
              <a:rPr lang="de-DE" sz="2400" dirty="0" err="1"/>
              <a:t>rolling</a:t>
            </a:r>
            <a:r>
              <a:rPr lang="de-DE" sz="2400" dirty="0"/>
              <a:t> </a:t>
            </a:r>
            <a:r>
              <a:rPr lang="de-DE" sz="2400" dirty="0" err="1"/>
              <a:t>dice</a:t>
            </a:r>
            <a:r>
              <a:rPr lang="de-DE" sz="2400" dirty="0"/>
              <a:t>: X </a:t>
            </a:r>
            <a:r>
              <a:rPr lang="de-DE" sz="2400" dirty="0" err="1"/>
              <a:t>realizes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value</a:t>
            </a:r>
            <a:r>
              <a:rPr lang="de-DE" sz="2400" dirty="0"/>
              <a:t> x = 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Probality</a:t>
            </a:r>
            <a:r>
              <a:rPr lang="de-DE" sz="2400" dirty="0"/>
              <a:t> in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example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rolling</a:t>
            </a:r>
            <a:r>
              <a:rPr lang="de-DE" sz="2400" dirty="0"/>
              <a:t> </a:t>
            </a:r>
            <a:r>
              <a:rPr lang="de-DE" sz="2400" dirty="0" err="1"/>
              <a:t>dice</a:t>
            </a:r>
            <a:r>
              <a:rPr lang="de-DE" sz="2400" dirty="0"/>
              <a:t>:</a:t>
            </a:r>
            <a:br>
              <a:rPr lang="de-DE" sz="2400" dirty="0"/>
            </a:br>
            <a:r>
              <a:rPr lang="de-DE" sz="2400" dirty="0"/>
              <a:t> P(x &lt; 5) = ?? </a:t>
            </a:r>
          </a:p>
        </p:txBody>
      </p:sp>
    </p:spTree>
    <p:extLst>
      <p:ext uri="{BB962C8B-B14F-4D97-AF65-F5344CB8AC3E}">
        <p14:creationId xmlns:p14="http://schemas.microsoft.com/office/powerpoint/2010/main" val="3471386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2298</Words>
  <Application>Microsoft Office PowerPoint</Application>
  <PresentationFormat>Breitbild</PresentationFormat>
  <Paragraphs>639</Paragraphs>
  <Slides>42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42</vt:i4>
      </vt:variant>
    </vt:vector>
  </HeadingPairs>
  <TitlesOfParts>
    <vt:vector size="50" baseType="lpstr">
      <vt:lpstr>Arial</vt:lpstr>
      <vt:lpstr>Cambria Math</vt:lpstr>
      <vt:lpstr>Symbol</vt:lpstr>
      <vt:lpstr>Times</vt:lpstr>
      <vt:lpstr>Times New Roman</vt:lpstr>
      <vt:lpstr>Office</vt:lpstr>
      <vt:lpstr>Formel</vt:lpstr>
      <vt:lpstr>Equation</vt:lpstr>
      <vt:lpstr>(Advanced) Statistics 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128</cp:revision>
  <dcterms:created xsi:type="dcterms:W3CDTF">2020-09-20T22:46:24Z</dcterms:created>
  <dcterms:modified xsi:type="dcterms:W3CDTF">2023-03-05T11:37:03Z</dcterms:modified>
</cp:coreProperties>
</file>