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1372" r:id="rId2"/>
    <p:sldId id="405" r:id="rId3"/>
    <p:sldId id="406" r:id="rId4"/>
    <p:sldId id="429" r:id="rId5"/>
    <p:sldId id="430" r:id="rId6"/>
    <p:sldId id="407" r:id="rId7"/>
    <p:sldId id="502" r:id="rId8"/>
    <p:sldId id="1373" r:id="rId9"/>
    <p:sldId id="1374" r:id="rId10"/>
    <p:sldId id="1375" r:id="rId11"/>
    <p:sldId id="1376" r:id="rId12"/>
    <p:sldId id="1377" r:id="rId13"/>
    <p:sldId id="1378" r:id="rId14"/>
    <p:sldId id="1379" r:id="rId15"/>
    <p:sldId id="1380" r:id="rId16"/>
    <p:sldId id="1381" r:id="rId17"/>
    <p:sldId id="1382" r:id="rId18"/>
    <p:sldId id="1383" r:id="rId19"/>
    <p:sldId id="1384" r:id="rId20"/>
    <p:sldId id="1385" r:id="rId21"/>
    <p:sldId id="1387" r:id="rId22"/>
    <p:sldId id="1388" r:id="rId23"/>
    <p:sldId id="1389" r:id="rId24"/>
    <p:sldId id="1386" r:id="rId25"/>
    <p:sldId id="1390" r:id="rId26"/>
    <p:sldId id="1391" r:id="rId27"/>
    <p:sldId id="1392" r:id="rId28"/>
    <p:sldId id="1393" r:id="rId29"/>
    <p:sldId id="1394" r:id="rId30"/>
    <p:sldId id="1395" r:id="rId31"/>
    <p:sldId id="1396" r:id="rId32"/>
    <p:sldId id="1397" r:id="rId33"/>
    <p:sldId id="1398" r:id="rId34"/>
    <p:sldId id="1399" r:id="rId3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3" autoAdjust="0"/>
    <p:restoredTop sz="94660"/>
  </p:normalViewPr>
  <p:slideViewPr>
    <p:cSldViewPr snapToGrid="0">
      <p:cViewPr varScale="1">
        <p:scale>
          <a:sx n="77" d="100"/>
          <a:sy n="77" d="100"/>
        </p:scale>
        <p:origin x="1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6T14:56:28.3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5582,'0'0,"0"0,7 12,2 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01FF9-8880-47B8-9A91-1FE88154972E}" type="datetimeFigureOut">
              <a:rPr lang="de-DE" smtClean="0"/>
              <a:t>07.04.2022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219DA-008B-4E20-A566-652F502F86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5321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07.04.2022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74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07.04.2022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77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07.04.2022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863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46717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07.04.2022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72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07.04.2022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46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07.04.2022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07.04.2022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1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07.04.2022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9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07.04.2022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82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07.04.2022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44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07.04.2022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13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4C2F-5BEB-4907-856B-1C3F84EA353E}" type="datetimeFigureOut">
              <a:rPr lang="de-DE" smtClean="0"/>
              <a:t>07.04.2022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54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support.microsoft.com/en-us/office/excel-functions-translator-f262d0c0-991c-485b-89b6-32cc8d326889" TargetMode="External"/><Relationship Id="rId5" Type="http://schemas.openxmlformats.org/officeDocument/2006/relationships/hyperlink" Target="https://en.excel-translator.de/translator/" TargetMode="External"/><Relationship Id="rId4" Type="http://schemas.openxmlformats.org/officeDocument/2006/relationships/hyperlink" Target="http://www.bernhardkoester.de/vorlesungen/inhalt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7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099632" y="1761657"/>
            <a:ext cx="53141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This </a:t>
            </a:r>
            <a:r>
              <a:rPr lang="de-DE" sz="2800" b="1" u="sng" dirty="0" err="1"/>
              <a:t>lecture</a:t>
            </a:r>
            <a:r>
              <a:rPr lang="de-DE" sz="2800" b="1" u="sng" dirty="0"/>
              <a:t> will </a:t>
            </a:r>
            <a:r>
              <a:rPr lang="de-DE" sz="2800" b="1" u="sng" dirty="0" err="1"/>
              <a:t>be</a:t>
            </a:r>
            <a:r>
              <a:rPr lang="de-DE" sz="2800" b="1" u="sng" dirty="0"/>
              <a:t> </a:t>
            </a:r>
            <a:r>
              <a:rPr lang="de-DE" sz="2800" b="1" u="sng" dirty="0" err="1"/>
              <a:t>recorded</a:t>
            </a:r>
            <a:r>
              <a:rPr lang="de-DE" sz="2800" b="1" u="sng" dirty="0"/>
              <a:t> and </a:t>
            </a:r>
          </a:p>
          <a:p>
            <a:pPr algn="ctr"/>
            <a:r>
              <a:rPr lang="de-DE" sz="2800" b="1" u="sng" dirty="0" err="1"/>
              <a:t>Subsequently</a:t>
            </a:r>
            <a:r>
              <a:rPr lang="de-DE" sz="2800" b="1" u="sng" dirty="0"/>
              <a:t> </a:t>
            </a:r>
            <a:r>
              <a:rPr lang="de-DE" sz="2800" b="1" u="sng" dirty="0" err="1"/>
              <a:t>uploaded</a:t>
            </a:r>
            <a:r>
              <a:rPr lang="de-DE" sz="2800" b="1" u="sng" dirty="0"/>
              <a:t> in </a:t>
            </a:r>
            <a:r>
              <a:rPr lang="de-DE" sz="2800" b="1" u="sng" dirty="0" err="1"/>
              <a:t>the</a:t>
            </a:r>
            <a:r>
              <a:rPr lang="de-DE" sz="2800" b="1" u="sng" dirty="0"/>
              <a:t> </a:t>
            </a:r>
          </a:p>
          <a:p>
            <a:pPr algn="ctr"/>
            <a:r>
              <a:rPr lang="de-DE" sz="2800" b="1" u="sng" dirty="0" err="1"/>
              <a:t>world</a:t>
            </a:r>
            <a:r>
              <a:rPr lang="de-DE" sz="2800" b="1" u="sng" dirty="0"/>
              <a:t>-</a:t>
            </a:r>
            <a:r>
              <a:rPr lang="de-DE" sz="2800" b="1" u="sng" dirty="0" err="1"/>
              <a:t>wide</a:t>
            </a:r>
            <a:r>
              <a:rPr lang="de-DE" sz="2800" b="1" u="sng" dirty="0"/>
              <a:t>-web</a:t>
            </a:r>
          </a:p>
          <a:p>
            <a:pPr algn="ctr"/>
            <a:endParaRPr lang="de-DE" sz="2800" b="1" u="sng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5FFAD64-B583-4B1E-A19D-3939289F5BC7}"/>
              </a:ext>
            </a:extLst>
          </p:cNvPr>
          <p:cNvSpPr/>
          <p:nvPr/>
        </p:nvSpPr>
        <p:spPr>
          <a:xfrm>
            <a:off x="434608" y="3577539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hlinkClick r:id="rId5"/>
              </a:rPr>
              <a:t>Function</a:t>
            </a:r>
            <a:r>
              <a:rPr lang="de-DE" dirty="0">
                <a:hlinkClick r:id="rId5"/>
              </a:rPr>
              <a:t> </a:t>
            </a:r>
            <a:r>
              <a:rPr lang="de-DE" dirty="0" err="1">
                <a:hlinkClick r:id="rId5"/>
              </a:rPr>
              <a:t>translator</a:t>
            </a:r>
            <a:r>
              <a:rPr lang="de-DE" dirty="0">
                <a:hlinkClick r:id="rId5"/>
              </a:rPr>
              <a:t> (</a:t>
            </a:r>
            <a:r>
              <a:rPr lang="de-DE" dirty="0" err="1">
                <a:hlinkClick r:id="rId5"/>
              </a:rPr>
              <a:t>webpage</a:t>
            </a:r>
            <a:r>
              <a:rPr lang="de-DE" dirty="0">
                <a:hlinkClick r:id="rId5"/>
              </a:rPr>
              <a:t>)</a:t>
            </a:r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8AA3A3F-66EB-4B4E-B4A5-B83EA3D1A4B7}"/>
              </a:ext>
            </a:extLst>
          </p:cNvPr>
          <p:cNvSpPr/>
          <p:nvPr/>
        </p:nvSpPr>
        <p:spPr>
          <a:xfrm>
            <a:off x="434608" y="425870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err="1">
                <a:hlinkClick r:id="rId6"/>
              </a:rPr>
              <a:t>Function</a:t>
            </a:r>
            <a:r>
              <a:rPr lang="de-DE" dirty="0">
                <a:hlinkClick r:id="rId6"/>
              </a:rPr>
              <a:t> </a:t>
            </a:r>
            <a:r>
              <a:rPr lang="de-DE" dirty="0" err="1">
                <a:hlinkClick r:id="rId6"/>
              </a:rPr>
              <a:t>translator</a:t>
            </a:r>
            <a:r>
              <a:rPr lang="de-DE" dirty="0">
                <a:hlinkClick r:id="rId6"/>
              </a:rPr>
              <a:t> Excel 1 (</a:t>
            </a:r>
            <a:r>
              <a:rPr lang="de-DE" dirty="0" err="1">
                <a:hlinkClick r:id="rId6"/>
              </a:rPr>
              <a:t>add</a:t>
            </a:r>
            <a:r>
              <a:rPr lang="de-DE" dirty="0">
                <a:hlinkClick r:id="rId6"/>
              </a:rPr>
              <a:t> in)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10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2B6BA6A-6E29-4F31-93FB-BC4315577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4" y="0"/>
            <a:ext cx="8748498" cy="5618672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558298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11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ED82E12-8C96-44CF-BBE0-79BDA635F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24" y="0"/>
            <a:ext cx="9863121" cy="583720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016632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12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B2F232C-4FC9-42FB-B8BD-99D227288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7" y="-413"/>
            <a:ext cx="8811264" cy="597865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453727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13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657D4B5-841C-4FC2-9DF9-D5C75E2F4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187"/>
            <a:ext cx="9323397" cy="512941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05208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14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D50251F-884C-4DCD-99D6-5BD5DDA4D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22611" cy="479407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595604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15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4347297-0F1C-4748-A1E8-9030DF89F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9082"/>
            <a:ext cx="9644332" cy="477773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567538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16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2D9D32A-9167-4774-828C-CCADC2C7D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753"/>
            <a:ext cx="8988725" cy="472622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53947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17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D40E91B-07AE-42B8-8482-C313E8A47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3" y="0"/>
            <a:ext cx="10242360" cy="646252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14304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18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4D6A9E2-A90A-4654-AC9E-E85226236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81" y="0"/>
            <a:ext cx="8647018" cy="5012514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73404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19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5651A1F-7223-4395-9AAE-D9C98FA24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1" y="0"/>
            <a:ext cx="8680765" cy="5252324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67138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8610600" y="5965416"/>
            <a:ext cx="2743200" cy="365125"/>
          </a:xfrm>
        </p:spPr>
        <p:txBody>
          <a:bodyPr/>
          <a:lstStyle/>
          <a:p>
            <a:fld id="{386CAE9C-98EE-4793-B6DD-11C28406210D}" type="slidenum">
              <a:rPr lang="de-DE" smtClean="0"/>
              <a:t>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Normal </a:t>
            </a:r>
            <a:r>
              <a:rPr lang="de-DE" sz="3200" dirty="0" err="1"/>
              <a:t>distribution</a:t>
            </a:r>
            <a:r>
              <a:rPr lang="de-DE" sz="3200" dirty="0"/>
              <a:t> and </a:t>
            </a:r>
            <a:r>
              <a:rPr lang="de-DE" sz="3200" dirty="0" err="1"/>
              <a:t>standard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r>
              <a:rPr lang="de-DE" sz="3200" dirty="0"/>
              <a:t> 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373770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524000" y="301762"/>
            <a:ext cx="9144000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Suppose</a:t>
            </a:r>
            <a:r>
              <a:rPr lang="de-DE" sz="2400" dirty="0"/>
              <a:t>                                        </a:t>
            </a:r>
            <a:r>
              <a:rPr lang="de-DE" sz="2400" dirty="0" err="1"/>
              <a:t>then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have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Generally, </a:t>
            </a: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obtain</a:t>
            </a:r>
            <a:r>
              <a:rPr lang="de-DE" sz="24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r>
              <a:rPr lang="de-DE" sz="2400" dirty="0"/>
              <a:t>				</a:t>
            </a:r>
            <a:r>
              <a:rPr lang="de-DE" sz="2400" dirty="0" err="1"/>
              <a:t>or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r>
              <a:rPr lang="de-DE" sz="2400" dirty="0"/>
              <a:t> </a:t>
            </a:r>
          </a:p>
        </p:txBody>
      </p:sp>
      <p:graphicFrame>
        <p:nvGraphicFramePr>
          <p:cNvPr id="2" name="Objekt 1"/>
          <p:cNvGraphicFramePr>
            <a:graphicFrameLocks/>
          </p:cNvGraphicFramePr>
          <p:nvPr/>
        </p:nvGraphicFramePr>
        <p:xfrm>
          <a:off x="3072070" y="654188"/>
          <a:ext cx="287655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Formel" r:id="rId3" imgW="901440" imgH="228600" progId="Equation.3">
                  <p:embed/>
                </p:oleObj>
              </mc:Choice>
              <mc:Fallback>
                <p:oleObj name="Formel" r:id="rId3" imgW="901440" imgH="228600" progId="Equation.3">
                  <p:embed/>
                  <p:pic>
                    <p:nvPicPr>
                      <p:cNvPr id="2" name="Objek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2070" y="654188"/>
                        <a:ext cx="2876550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/>
          </p:cNvGraphicFramePr>
          <p:nvPr/>
        </p:nvGraphicFramePr>
        <p:xfrm>
          <a:off x="3151684" y="1237867"/>
          <a:ext cx="3808413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Formel" r:id="rId5" imgW="1193760" imgH="393480" progId="Equation.3">
                  <p:embed/>
                </p:oleObj>
              </mc:Choice>
              <mc:Fallback>
                <p:oleObj name="Formel" r:id="rId5" imgW="1193760" imgH="393480" progId="Equation.3">
                  <p:embed/>
                  <p:pic>
                    <p:nvPicPr>
                      <p:cNvPr id="5" name="Objekt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684" y="1237867"/>
                        <a:ext cx="3808413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/>
          </p:cNvGraphicFramePr>
          <p:nvPr/>
        </p:nvGraphicFramePr>
        <p:xfrm>
          <a:off x="3151684" y="2196989"/>
          <a:ext cx="336232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Formel" r:id="rId7" imgW="1054080" imgH="203040" progId="Equation.3">
                  <p:embed/>
                </p:oleObj>
              </mc:Choice>
              <mc:Fallback>
                <p:oleObj name="Formel" r:id="rId7" imgW="1054080" imgH="203040" progId="Equation.3">
                  <p:embed/>
                  <p:pic>
                    <p:nvPicPr>
                      <p:cNvPr id="9" name="Objekt 8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684" y="2196989"/>
                        <a:ext cx="3362325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/>
          </p:cNvGraphicFramePr>
          <p:nvPr/>
        </p:nvGraphicFramePr>
        <p:xfrm>
          <a:off x="3508226" y="4910275"/>
          <a:ext cx="4171950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Formel" r:id="rId9" imgW="1307880" imgH="393480" progId="Equation.3">
                  <p:embed/>
                </p:oleObj>
              </mc:Choice>
              <mc:Fallback>
                <p:oleObj name="Formel" r:id="rId9" imgW="1307880" imgH="393480" progId="Equation.3">
                  <p:embed/>
                  <p:pic>
                    <p:nvPicPr>
                      <p:cNvPr id="10" name="Objekt 9"/>
                      <p:cNvPicPr>
                        <a:picLocks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226" y="4910275"/>
                        <a:ext cx="4171950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/>
          </p:cNvGraphicFramePr>
          <p:nvPr/>
        </p:nvGraphicFramePr>
        <p:xfrm>
          <a:off x="1991545" y="3398430"/>
          <a:ext cx="8221663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Formel" r:id="rId11" imgW="2577960" imgH="393480" progId="Equation.3">
                  <p:embed/>
                </p:oleObj>
              </mc:Choice>
              <mc:Fallback>
                <p:oleObj name="Formel" r:id="rId11" imgW="2577960" imgH="393480" progId="Equation.3">
                  <p:embed/>
                  <p:pic>
                    <p:nvPicPr>
                      <p:cNvPr id="11" name="Objek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545" y="3398430"/>
                        <a:ext cx="8221663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>
            <a:extLst>
              <a:ext uri="{FF2B5EF4-FFF2-40B4-BE49-F238E27FC236}">
                <a16:creationId xmlns:a16="http://schemas.microsoft.com/office/drawing/2014/main" id="{BB5986D1-066F-4BB9-8425-EC59A4C1637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48721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20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11BA924-4846-41B6-828F-87CF6B67A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5" y="0"/>
            <a:ext cx="8781146" cy="496881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702200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21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B34AA67-21AF-44E4-B0EE-A7857F6EE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" y="0"/>
            <a:ext cx="8682919" cy="579858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107045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22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64C88E7-23CB-44A9-B4F2-AC6084302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105"/>
            <a:ext cx="9239192" cy="4914982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459672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23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F0EF9B3-9446-4FCE-B088-C10ECB7B5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65" y="396175"/>
            <a:ext cx="8458010" cy="430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118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24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A74DB15-1019-4E5A-B625-D433F70DF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13" y="271940"/>
            <a:ext cx="9433173" cy="4147659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467765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25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5CAF64B-C848-4848-B3D2-D5B974AFB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56018" cy="535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896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26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EB9ED15-F2E4-4320-AA39-65B4000FA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8190"/>
            <a:ext cx="8675355" cy="49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43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27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58FB8C6-0994-45B9-A9FB-7488F11E1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0475"/>
            <a:ext cx="8678891" cy="488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690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28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534A187-01B5-4D1F-9D8F-3CB091370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586"/>
            <a:ext cx="8689605" cy="536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09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29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F6E5504-01EE-4435-8859-4C6A0CA56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501"/>
            <a:ext cx="8689981" cy="545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72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 err="1"/>
              <a:t>Probabilities</a:t>
            </a:r>
            <a:r>
              <a:rPr lang="de-DE" sz="2800" dirty="0"/>
              <a:t> and </a:t>
            </a:r>
            <a:r>
              <a:rPr lang="de-DE" sz="2800" dirty="0" err="1"/>
              <a:t>areas</a:t>
            </a:r>
            <a:r>
              <a:rPr lang="de-DE" sz="2800" dirty="0"/>
              <a:t> </a:t>
            </a:r>
            <a:r>
              <a:rPr lang="de-DE" sz="2800" dirty="0" err="1"/>
              <a:t>below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density</a:t>
            </a:r>
            <a:r>
              <a:rPr lang="de-DE" sz="2800" dirty="0"/>
              <a:t> </a:t>
            </a:r>
            <a:r>
              <a:rPr lang="de-DE" sz="2800" dirty="0" err="1"/>
              <a:t>function</a:t>
            </a:r>
            <a:endParaRPr lang="de-DE" sz="2800" dirty="0"/>
          </a:p>
        </p:txBody>
      </p:sp>
      <p:graphicFrame>
        <p:nvGraphicFramePr>
          <p:cNvPr id="43" name="Object 2"/>
          <p:cNvGraphicFramePr>
            <a:graphicFrameLocks noChangeAspect="1"/>
          </p:cNvGraphicFramePr>
          <p:nvPr/>
        </p:nvGraphicFramePr>
        <p:xfrm>
          <a:off x="5678984" y="571203"/>
          <a:ext cx="4046538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Formel" r:id="rId3" imgW="1917360" imgH="469800" progId="Equation.3">
                  <p:embed/>
                </p:oleObj>
              </mc:Choice>
              <mc:Fallback>
                <p:oleObj name="Formel" r:id="rId3" imgW="1917360" imgH="469800" progId="Equation.3">
                  <p:embed/>
                  <p:pic>
                    <p:nvPicPr>
                      <p:cNvPr id="4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8984" y="571203"/>
                        <a:ext cx="4046538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2599234" y="803127"/>
            <a:ext cx="2916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400" dirty="0">
                <a:latin typeface="+mn-lt"/>
              </a:rPr>
              <a:t>Density </a:t>
            </a:r>
            <a:r>
              <a:rPr lang="de-DE" altLang="de-DE" sz="2400" dirty="0" err="1">
                <a:latin typeface="+mn-lt"/>
              </a:rPr>
              <a:t>function</a:t>
            </a:r>
            <a:r>
              <a:rPr lang="de-DE" altLang="de-DE" sz="2400" dirty="0">
                <a:latin typeface="+mn-lt"/>
              </a:rPr>
              <a:t>: </a:t>
            </a:r>
          </a:p>
        </p:txBody>
      </p:sp>
      <p:graphicFrame>
        <p:nvGraphicFramePr>
          <p:cNvPr id="45" name="Object 3"/>
          <p:cNvGraphicFramePr>
            <a:graphicFrameLocks noChangeAspect="1"/>
          </p:cNvGraphicFramePr>
          <p:nvPr/>
        </p:nvGraphicFramePr>
        <p:xfrm>
          <a:off x="4672509" y="1457027"/>
          <a:ext cx="5372100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Formel" r:id="rId5" imgW="2628720" imgH="495000" progId="Equation.3">
                  <p:embed/>
                </p:oleObj>
              </mc:Choice>
              <mc:Fallback>
                <p:oleObj name="Formel" r:id="rId5" imgW="2628720" imgH="495000" progId="Equation.3">
                  <p:embed/>
                  <p:pic>
                    <p:nvPicPr>
                      <p:cNvPr id="4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2509" y="1457027"/>
                        <a:ext cx="5372100" cy="1008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9"/>
          <p:cNvSpPr>
            <a:spLocks noChangeArrowheads="1"/>
          </p:cNvSpPr>
          <p:nvPr/>
        </p:nvSpPr>
        <p:spPr bwMode="auto">
          <a:xfrm>
            <a:off x="2772273" y="1700064"/>
            <a:ext cx="1627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400" dirty="0">
                <a:latin typeface="+mn-lt"/>
              </a:rPr>
              <a:t>Intervall: </a:t>
            </a:r>
          </a:p>
        </p:txBody>
      </p:sp>
      <p:pic>
        <p:nvPicPr>
          <p:cNvPr id="47" name="Picture 15" descr="B_11-13_Eintrittswah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437" y="2465090"/>
            <a:ext cx="6926263" cy="413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feld 47"/>
          <p:cNvSpPr txBox="1"/>
          <p:nvPr/>
        </p:nvSpPr>
        <p:spPr>
          <a:xfrm>
            <a:off x="3820574" y="3385839"/>
            <a:ext cx="1071562" cy="3698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P(Z&lt; c)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51BC282-F0C2-4F89-8936-A625B07AC8A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0233992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30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F9E1370-A1A9-4846-8DF6-61781BD9B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256"/>
            <a:ext cx="8708591" cy="501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430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31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26A981B-F804-443B-A01F-70851FF91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082"/>
            <a:ext cx="8662286" cy="467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548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32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7697146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33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9073472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34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29587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Relevant Values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standard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B07D0DD-6D1E-4540-8DCF-59A3D88D7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49" y="2736696"/>
            <a:ext cx="7859216" cy="3984779"/>
          </a:xfrm>
          <a:prstGeom prst="rect">
            <a:avLst/>
          </a:prstGeom>
        </p:spPr>
      </p:pic>
      <p:graphicFrame>
        <p:nvGraphicFramePr>
          <p:cNvPr id="32" name="Group 85"/>
          <p:cNvGraphicFramePr>
            <a:graphicFrameLocks noGrp="1"/>
          </p:cNvGraphicFramePr>
          <p:nvPr/>
        </p:nvGraphicFramePr>
        <p:xfrm>
          <a:off x="1631505" y="762069"/>
          <a:ext cx="1512887" cy="1828800"/>
        </p:xfrm>
        <a:graphic>
          <a:graphicData uri="http://schemas.openxmlformats.org/drawingml/2006/table">
            <a:tbl>
              <a:tblPr/>
              <a:tblGrid>
                <a:gridCol w="592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F(z)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-2.58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-2.33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-1.96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-1.64 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5 %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-1.23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D564EC75-9D3C-4032-9972-341E88C074C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127693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19" name="Rechteck 18"/>
          <p:cNvSpPr/>
          <p:nvPr/>
        </p:nvSpPr>
        <p:spPr>
          <a:xfrm>
            <a:off x="649965" y="833197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err="1"/>
              <a:t>Suppose</a:t>
            </a:r>
            <a:r>
              <a:rPr lang="de-DE" sz="2400" dirty="0"/>
              <a:t>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CEQ (Chief </a:t>
            </a:r>
            <a:r>
              <a:rPr lang="de-DE" sz="2400" dirty="0" err="1"/>
              <a:t>of</a:t>
            </a:r>
            <a:r>
              <a:rPr lang="de-DE" sz="2400" dirty="0"/>
              <a:t> Quality) in  </a:t>
            </a:r>
            <a:r>
              <a:rPr lang="de-DE" sz="2400" dirty="0" err="1"/>
              <a:t>lamp</a:t>
            </a:r>
            <a:r>
              <a:rPr lang="de-DE" sz="2400" dirty="0"/>
              <a:t> </a:t>
            </a:r>
            <a:r>
              <a:rPr lang="de-DE" sz="2400" dirty="0" err="1"/>
              <a:t>maufactoring</a:t>
            </a:r>
            <a:r>
              <a:rPr lang="de-DE" sz="2400" dirty="0"/>
              <a:t> </a:t>
            </a:r>
            <a:r>
              <a:rPr lang="de-DE" sz="2400" dirty="0" err="1"/>
              <a:t>company</a:t>
            </a:r>
            <a:r>
              <a:rPr lang="de-DE" sz="2400" dirty="0"/>
              <a:t>. The </a:t>
            </a:r>
            <a:r>
              <a:rPr lang="de-DE" sz="2400" dirty="0" err="1"/>
              <a:t>life</a:t>
            </a:r>
            <a:r>
              <a:rPr lang="de-DE" sz="2400" dirty="0"/>
              <a:t> </a:t>
            </a:r>
            <a:r>
              <a:rPr lang="de-DE" sz="2400" dirty="0" err="1"/>
              <a:t>expectancy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LED-</a:t>
            </a:r>
            <a:r>
              <a:rPr lang="de-DE" sz="2400" dirty="0" err="1"/>
              <a:t>lamp</a:t>
            </a:r>
            <a:r>
              <a:rPr lang="de-DE" sz="2400" dirty="0"/>
              <a:t> </a:t>
            </a:r>
            <a:r>
              <a:rPr lang="de-DE" sz="2400" dirty="0" err="1"/>
              <a:t>should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normally</a:t>
            </a:r>
            <a:r>
              <a:rPr lang="de-DE" sz="2400" dirty="0"/>
              <a:t> </a:t>
            </a:r>
            <a:r>
              <a:rPr lang="de-DE" sz="2400" dirty="0" err="1"/>
              <a:t>distributed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μ=25000h and σ= 2000.</a:t>
            </a:r>
          </a:p>
          <a:p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LED-</a:t>
            </a:r>
            <a:r>
              <a:rPr lang="de-DE" sz="2400" dirty="0" err="1"/>
              <a:t>Lamp</a:t>
            </a:r>
            <a:r>
              <a:rPr lang="de-DE" sz="2400" dirty="0"/>
              <a:t> </a:t>
            </a:r>
            <a:r>
              <a:rPr lang="de-DE" sz="2400" dirty="0" err="1"/>
              <a:t>works</a:t>
            </a:r>
            <a:r>
              <a:rPr lang="de-DE" sz="2400" dirty="0"/>
              <a:t> </a:t>
            </a:r>
            <a:r>
              <a:rPr lang="de-DE" sz="2400" dirty="0" err="1"/>
              <a:t>less</a:t>
            </a:r>
            <a:r>
              <a:rPr lang="de-DE" sz="2400" dirty="0"/>
              <a:t> </a:t>
            </a:r>
            <a:r>
              <a:rPr lang="de-DE" sz="2400" dirty="0" err="1"/>
              <a:t>than</a:t>
            </a:r>
            <a:r>
              <a:rPr lang="de-DE" sz="2400" dirty="0"/>
              <a:t> 20000 </a:t>
            </a:r>
            <a:r>
              <a:rPr lang="de-DE" sz="2400" dirty="0" err="1"/>
              <a:t>hours</a:t>
            </a:r>
            <a:endParaRPr lang="de-DE" sz="2400" dirty="0"/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LED-</a:t>
            </a:r>
            <a:r>
              <a:rPr lang="de-DE" sz="2400" dirty="0" err="1"/>
              <a:t>Lamp</a:t>
            </a:r>
            <a:r>
              <a:rPr lang="de-DE" sz="2400" dirty="0"/>
              <a:t> </a:t>
            </a:r>
            <a:r>
              <a:rPr lang="de-DE" sz="2400" dirty="0" err="1"/>
              <a:t>works</a:t>
            </a:r>
            <a:r>
              <a:rPr lang="de-DE" sz="2400" dirty="0"/>
              <a:t> </a:t>
            </a:r>
            <a:r>
              <a:rPr lang="de-DE" sz="2400" dirty="0" err="1"/>
              <a:t>more</a:t>
            </a:r>
            <a:r>
              <a:rPr lang="de-DE" sz="2400" dirty="0"/>
              <a:t> </a:t>
            </a:r>
            <a:r>
              <a:rPr lang="de-DE" sz="2400" dirty="0" err="1"/>
              <a:t>than</a:t>
            </a:r>
            <a:r>
              <a:rPr lang="de-DE" sz="2400" dirty="0"/>
              <a:t> 27000 </a:t>
            </a:r>
            <a:r>
              <a:rPr lang="de-DE" sz="2400" dirty="0" err="1"/>
              <a:t>hours</a:t>
            </a:r>
            <a:endParaRPr lang="de-DE" sz="2400" dirty="0"/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LED-</a:t>
            </a:r>
            <a:r>
              <a:rPr lang="de-DE" sz="2400" dirty="0" err="1"/>
              <a:t>Lamp</a:t>
            </a:r>
            <a:r>
              <a:rPr lang="de-DE" sz="2400" dirty="0"/>
              <a:t>  </a:t>
            </a:r>
            <a:r>
              <a:rPr lang="de-DE" sz="2400" dirty="0" err="1"/>
              <a:t>works</a:t>
            </a:r>
            <a:r>
              <a:rPr lang="de-DE" sz="2400" dirty="0"/>
              <a:t> </a:t>
            </a:r>
            <a:r>
              <a:rPr lang="de-DE" sz="2400" dirty="0" err="1"/>
              <a:t>within</a:t>
            </a:r>
            <a:r>
              <a:rPr lang="de-DE" sz="2400" dirty="0"/>
              <a:t> 24000 und 28500 </a:t>
            </a:r>
            <a:r>
              <a:rPr lang="de-DE" sz="2400" dirty="0" err="1"/>
              <a:t>hours</a:t>
            </a:r>
            <a:r>
              <a:rPr lang="de-DE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Show 1.-3. </a:t>
            </a:r>
            <a:r>
              <a:rPr lang="de-DE" sz="2400" dirty="0" err="1"/>
              <a:t>graphically</a:t>
            </a:r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2CBBF509-9A0C-47E7-A949-16A0BC5276DE}"/>
                  </a:ext>
                </a:extLst>
              </p14:cNvPr>
              <p14:cNvContentPartPr/>
              <p14:nvPr/>
            </p14:nvContentPartPr>
            <p14:xfrm>
              <a:off x="9003558" y="5377638"/>
              <a:ext cx="6120" cy="1044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2CBBF509-9A0C-47E7-A949-16A0BC5276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94558" y="5368638"/>
                <a:ext cx="23760" cy="2808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hteck 6">
            <a:extLst>
              <a:ext uri="{FF2B5EF4-FFF2-40B4-BE49-F238E27FC236}">
                <a16:creationId xmlns:a16="http://schemas.microsoft.com/office/drawing/2014/main" id="{FAD5FBB6-A8ED-424A-AB15-972419076FF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24258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245625" y="6356350"/>
            <a:ext cx="2743200" cy="365125"/>
          </a:xfrm>
        </p:spPr>
        <p:txBody>
          <a:bodyPr/>
          <a:lstStyle/>
          <a:p>
            <a:fld id="{386CAE9C-98EE-4793-B6DD-11C28406210D}" type="slidenum">
              <a:rPr lang="de-DE" smtClean="0"/>
              <a:t>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Reproductive</a:t>
            </a:r>
            <a:r>
              <a:rPr lang="de-DE" sz="3200" dirty="0"/>
              <a:t> </a:t>
            </a:r>
            <a:r>
              <a:rPr lang="de-DE" sz="3200" dirty="0" err="1"/>
              <a:t>property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554313" y="1125539"/>
            <a:ext cx="856920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CC3300"/>
              </a:buClr>
            </a:pPr>
            <a:endParaRPr lang="de-DE" altLang="de-DE" sz="1600" b="1" dirty="0"/>
          </a:p>
          <a:p>
            <a:pPr eaLnBrk="1" hangingPunct="1"/>
            <a:endParaRPr lang="de-DE" altLang="de-DE" sz="1600" dirty="0"/>
          </a:p>
          <a:p>
            <a:pPr eaLnBrk="1" hangingPunct="1"/>
            <a:endParaRPr lang="de-DE" altLang="de-DE" sz="1600" dirty="0"/>
          </a:p>
          <a:p>
            <a:pPr eaLnBrk="1" hangingPunct="1"/>
            <a:endParaRPr lang="de-DE" altLang="de-DE" sz="2000" dirty="0">
              <a:latin typeface="+mn-lt"/>
            </a:endParaRPr>
          </a:p>
          <a:p>
            <a:pPr eaLnBrk="1" hangingPunct="1">
              <a:buFontTx/>
              <a:buChar char="•"/>
            </a:pPr>
            <a:r>
              <a:rPr lang="de-DE" altLang="de-DE" sz="2000" dirty="0">
                <a:latin typeface="+mn-lt"/>
              </a:rPr>
              <a:t>The </a:t>
            </a:r>
            <a:r>
              <a:rPr lang="de-DE" altLang="de-DE" sz="2000" dirty="0" err="1">
                <a:latin typeface="+mn-lt"/>
              </a:rPr>
              <a:t>sum</a:t>
            </a:r>
            <a:r>
              <a:rPr lang="de-DE" altLang="de-DE" sz="2000" dirty="0">
                <a:latin typeface="+mn-lt"/>
              </a:rPr>
              <a:t>                             </a:t>
            </a:r>
            <a:r>
              <a:rPr lang="de-DE" altLang="de-DE" sz="2000" dirty="0" err="1">
                <a:latin typeface="+mn-lt"/>
              </a:rPr>
              <a:t>of</a:t>
            </a:r>
            <a:r>
              <a:rPr lang="de-DE" altLang="de-DE" sz="2000" dirty="0">
                <a:latin typeface="+mn-lt"/>
              </a:rPr>
              <a:t> n </a:t>
            </a:r>
            <a:r>
              <a:rPr lang="de-DE" altLang="de-DE" sz="2000" dirty="0" err="1">
                <a:latin typeface="+mn-lt"/>
              </a:rPr>
              <a:t>indepentently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normally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distributed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random</a:t>
            </a:r>
            <a:r>
              <a:rPr lang="de-DE" altLang="de-DE" sz="2000" dirty="0">
                <a:latin typeface="+mn-lt"/>
              </a:rPr>
              <a:t> variables ist also </a:t>
            </a:r>
            <a:r>
              <a:rPr lang="de-DE" altLang="de-DE" sz="2000" dirty="0" err="1">
                <a:latin typeface="+mn-lt"/>
              </a:rPr>
              <a:t>normally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distributed</a:t>
            </a:r>
            <a:r>
              <a:rPr lang="de-DE" altLang="de-DE" sz="2000" dirty="0">
                <a:latin typeface="+mn-lt"/>
              </a:rPr>
              <a:t>.     </a:t>
            </a:r>
          </a:p>
          <a:p>
            <a:pPr eaLnBrk="1" hangingPunct="1"/>
            <a:endParaRPr lang="de-DE" altLang="de-DE" sz="2000" dirty="0">
              <a:latin typeface="+mn-lt"/>
            </a:endParaRPr>
          </a:p>
          <a:p>
            <a:pPr eaLnBrk="1" hangingPunct="1">
              <a:buFontTx/>
              <a:buChar char="•"/>
            </a:pPr>
            <a:r>
              <a:rPr lang="de-DE" altLang="de-DE" sz="2000" dirty="0">
                <a:latin typeface="+mn-lt"/>
              </a:rPr>
              <a:t>The </a:t>
            </a:r>
            <a:r>
              <a:rPr lang="de-DE" altLang="de-DE" sz="2000" dirty="0" err="1">
                <a:latin typeface="+mn-lt"/>
              </a:rPr>
              <a:t>expected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value</a:t>
            </a:r>
            <a:r>
              <a:rPr lang="de-DE" altLang="de-DE" sz="2000" dirty="0">
                <a:latin typeface="+mn-lt"/>
              </a:rPr>
              <a:t>      </a:t>
            </a:r>
            <a:r>
              <a:rPr lang="de-DE" altLang="de-DE" sz="2000" dirty="0" err="1">
                <a:latin typeface="+mn-lt"/>
              </a:rPr>
              <a:t>of</a:t>
            </a:r>
            <a:r>
              <a:rPr lang="de-DE" altLang="de-DE" sz="2000" dirty="0">
                <a:latin typeface="+mn-lt"/>
              </a:rPr>
              <a:t> X </a:t>
            </a:r>
            <a:r>
              <a:rPr lang="de-DE" altLang="de-DE" sz="2000" dirty="0" err="1">
                <a:latin typeface="+mn-lt"/>
              </a:rPr>
              <a:t>equals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the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sum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of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the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single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expected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values</a:t>
            </a:r>
            <a:r>
              <a:rPr lang="de-DE" altLang="de-DE" sz="2000" dirty="0">
                <a:latin typeface="+mn-lt"/>
              </a:rPr>
              <a:t>         </a:t>
            </a:r>
            <a:r>
              <a:rPr lang="de-DE" altLang="de-DE" sz="2000" dirty="0" err="1">
                <a:latin typeface="+mn-lt"/>
              </a:rPr>
              <a:t>we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obtain</a:t>
            </a:r>
            <a:endParaRPr lang="de-DE" altLang="de-DE" sz="2000" dirty="0">
              <a:latin typeface="+mn-lt"/>
            </a:endParaRPr>
          </a:p>
          <a:p>
            <a:pPr eaLnBrk="1" hangingPunct="1"/>
            <a:r>
              <a:rPr lang="de-DE" altLang="de-DE" sz="2000" dirty="0">
                <a:latin typeface="+mn-lt"/>
              </a:rPr>
              <a:t>     </a:t>
            </a:r>
          </a:p>
          <a:p>
            <a:pPr eaLnBrk="1" hangingPunct="1"/>
            <a:endParaRPr lang="de-DE" altLang="de-DE" sz="2000" dirty="0">
              <a:latin typeface="+mn-lt"/>
            </a:endParaRPr>
          </a:p>
          <a:p>
            <a:pPr eaLnBrk="1" hangingPunct="1">
              <a:buFont typeface="Arial" charset="0"/>
              <a:buChar char="•"/>
            </a:pPr>
            <a:r>
              <a:rPr lang="de-DE" altLang="de-DE" sz="2000" dirty="0" err="1">
                <a:latin typeface="+mn-lt"/>
              </a:rPr>
              <a:t>For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the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variance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of</a:t>
            </a:r>
            <a:r>
              <a:rPr lang="de-DE" altLang="de-DE" sz="2000" dirty="0">
                <a:latin typeface="+mn-lt"/>
              </a:rPr>
              <a:t> X, </a:t>
            </a:r>
            <a:r>
              <a:rPr lang="de-DE" altLang="de-DE" sz="2000" dirty="0" err="1">
                <a:latin typeface="+mn-lt"/>
              </a:rPr>
              <a:t>we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obtain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the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analogous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result</a:t>
            </a:r>
            <a:r>
              <a:rPr lang="de-DE" altLang="de-DE" sz="2000" dirty="0">
                <a:latin typeface="+mn-lt"/>
              </a:rPr>
              <a:t>:</a:t>
            </a:r>
          </a:p>
          <a:p>
            <a:pPr eaLnBrk="1" hangingPunct="1"/>
            <a:r>
              <a:rPr lang="de-DE" altLang="de-DE" sz="1600" dirty="0"/>
              <a:t>     </a:t>
            </a:r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8512911" y="2210631"/>
          <a:ext cx="1043258" cy="39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Formel" r:id="rId3" imgW="596880" imgH="228600" progId="">
                  <p:embed/>
                </p:oleObj>
              </mc:Choice>
              <mc:Fallback>
                <p:oleObj name="Formel" r:id="rId3" imgW="596880" imgH="228600" progId="">
                  <p:embed/>
                  <p:pic>
                    <p:nvPicPr>
                      <p:cNvPr id="1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2911" y="2210631"/>
                        <a:ext cx="1043258" cy="399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/>
        </p:nvGraphicFramePr>
        <p:xfrm>
          <a:off x="1795668" y="2205246"/>
          <a:ext cx="1819905" cy="39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Formel" r:id="rId5" imgW="1041120" imgH="228600" progId="">
                  <p:embed/>
                </p:oleObj>
              </mc:Choice>
              <mc:Fallback>
                <p:oleObj name="Formel" r:id="rId5" imgW="1041120" imgH="228600" progId="">
                  <p:embed/>
                  <p:pic>
                    <p:nvPicPr>
                      <p:cNvPr id="1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668" y="2205246"/>
                        <a:ext cx="1819905" cy="399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/>
        </p:nvGraphicFramePr>
        <p:xfrm>
          <a:off x="2916837" y="3064341"/>
          <a:ext cx="376732" cy="39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7" imgW="215640" imgH="228600" progId="">
                  <p:embed/>
                </p:oleObj>
              </mc:Choice>
              <mc:Fallback>
                <p:oleObj name="Equation" r:id="rId7" imgW="215640" imgH="228600" progId="">
                  <p:embed/>
                  <p:pic>
                    <p:nvPicPr>
                      <p:cNvPr id="1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837" y="3064341"/>
                        <a:ext cx="376732" cy="399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/>
        </p:nvGraphicFramePr>
        <p:xfrm>
          <a:off x="8385454" y="3094942"/>
          <a:ext cx="954387" cy="39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Formel" r:id="rId9" imgW="545760" imgH="228600" progId="">
                  <p:embed/>
                </p:oleObj>
              </mc:Choice>
              <mc:Fallback>
                <p:oleObj name="Formel" r:id="rId9" imgW="545760" imgH="228600" progId="">
                  <p:embed/>
                  <p:pic>
                    <p:nvPicPr>
                      <p:cNvPr id="2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5454" y="3094942"/>
                        <a:ext cx="954387" cy="399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/>
        </p:nvGraphicFramePr>
        <p:xfrm>
          <a:off x="1909642" y="3389038"/>
          <a:ext cx="1819905" cy="39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Formel" r:id="rId11" imgW="1041120" imgH="228600" progId="">
                  <p:embed/>
                </p:oleObj>
              </mc:Choice>
              <mc:Fallback>
                <p:oleObj name="Formel" r:id="rId11" imgW="1041120" imgH="228600" progId="">
                  <p:embed/>
                  <p:pic>
                    <p:nvPicPr>
                      <p:cNvPr id="2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642" y="3389038"/>
                        <a:ext cx="1819905" cy="399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8"/>
          <p:cNvGraphicFramePr>
            <a:graphicFrameLocks noChangeAspect="1"/>
          </p:cNvGraphicFramePr>
          <p:nvPr/>
        </p:nvGraphicFramePr>
        <p:xfrm>
          <a:off x="6400396" y="4298957"/>
          <a:ext cx="1887521" cy="423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Formel" r:id="rId13" imgW="1079280" imgH="241200" progId="">
                  <p:embed/>
                </p:oleObj>
              </mc:Choice>
              <mc:Fallback>
                <p:oleObj name="Formel" r:id="rId13" imgW="1079280" imgH="241200" progId="">
                  <p:embed/>
                  <p:pic>
                    <p:nvPicPr>
                      <p:cNvPr id="2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396" y="4298957"/>
                        <a:ext cx="1887521" cy="4230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>
            <a:extLst>
              <a:ext uri="{FF2B5EF4-FFF2-40B4-BE49-F238E27FC236}">
                <a16:creationId xmlns:a16="http://schemas.microsoft.com/office/drawing/2014/main" id="{4201CC65-DBAA-4C0E-8BCA-47D2F946A11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02146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Central </a:t>
            </a:r>
            <a:r>
              <a:rPr lang="de-DE" sz="3200" dirty="0" err="1"/>
              <a:t>limit</a:t>
            </a:r>
            <a:r>
              <a:rPr lang="de-DE" sz="3200" dirty="0"/>
              <a:t> </a:t>
            </a:r>
            <a:r>
              <a:rPr lang="de-DE" sz="3200" dirty="0" err="1"/>
              <a:t>theorem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726533" y="680208"/>
            <a:ext cx="8631599" cy="231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C3300"/>
              </a:buClr>
              <a:buChar char="•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3300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3300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altLang="de-DE" sz="2400" dirty="0">
                <a:latin typeface="+mn-lt"/>
              </a:rPr>
              <a:t>The </a:t>
            </a:r>
            <a:r>
              <a:rPr lang="de-DE" altLang="de-DE" sz="2400" dirty="0" err="1">
                <a:latin typeface="+mn-lt"/>
              </a:rPr>
              <a:t>sum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of</a:t>
            </a:r>
            <a:r>
              <a:rPr lang="de-DE" altLang="de-DE" sz="2400" dirty="0">
                <a:latin typeface="+mn-lt"/>
              </a:rPr>
              <a:t> n </a:t>
            </a:r>
            <a:r>
              <a:rPr lang="de-DE" altLang="de-DE" sz="2400" dirty="0" err="1">
                <a:latin typeface="+mn-lt"/>
              </a:rPr>
              <a:t>independently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identically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distributed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random</a:t>
            </a:r>
            <a:r>
              <a:rPr lang="de-DE" altLang="de-DE" sz="2400" dirty="0">
                <a:latin typeface="+mn-lt"/>
              </a:rPr>
              <a:t> variables </a:t>
            </a:r>
            <a:r>
              <a:rPr lang="de-DE" altLang="de-DE" sz="2400" dirty="0" err="1">
                <a:latin typeface="+mn-lt"/>
              </a:rPr>
              <a:t>is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approximately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normally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distriuted</a:t>
            </a:r>
            <a:r>
              <a:rPr lang="de-DE" altLang="de-DE" sz="2400" dirty="0">
                <a:latin typeface="+mn-lt"/>
              </a:rPr>
              <a:t>, </a:t>
            </a:r>
            <a:r>
              <a:rPr lang="de-DE" altLang="de-DE" sz="2400" dirty="0" err="1">
                <a:latin typeface="+mn-lt"/>
              </a:rPr>
              <a:t>if</a:t>
            </a:r>
            <a:r>
              <a:rPr lang="de-DE" altLang="de-DE" sz="2400" dirty="0">
                <a:latin typeface="+mn-lt"/>
              </a:rPr>
              <a:t> n </a:t>
            </a:r>
            <a:r>
              <a:rPr lang="de-DE" altLang="de-DE" sz="2400" dirty="0" err="1">
                <a:latin typeface="+mn-lt"/>
              </a:rPr>
              <a:t>is</a:t>
            </a:r>
            <a:r>
              <a:rPr lang="de-DE" altLang="de-DE" sz="2400" dirty="0">
                <a:latin typeface="+mn-lt"/>
              </a:rPr>
              <a:t> large </a:t>
            </a:r>
            <a:r>
              <a:rPr lang="de-DE" altLang="de-DE" sz="2400" dirty="0" err="1">
                <a:latin typeface="+mn-lt"/>
              </a:rPr>
              <a:t>enough</a:t>
            </a:r>
            <a:endParaRPr lang="de-DE" altLang="de-DE" sz="2400" dirty="0">
              <a:latin typeface="+mn-lt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e-DE" altLang="de-DE" sz="2400" dirty="0">
              <a:latin typeface="+mn-lt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altLang="de-DE" sz="2400" dirty="0" err="1">
                <a:latin typeface="+mn-lt"/>
              </a:rPr>
              <a:t>Consequence</a:t>
            </a:r>
            <a:r>
              <a:rPr lang="de-DE" altLang="de-DE" sz="2400" dirty="0">
                <a:latin typeface="+mn-lt"/>
              </a:rPr>
              <a:t>: The </a:t>
            </a:r>
            <a:r>
              <a:rPr lang="de-DE" altLang="de-DE" sz="2400" dirty="0" err="1">
                <a:latin typeface="+mn-lt"/>
              </a:rPr>
              <a:t>true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distribution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can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be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ignored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if</a:t>
            </a:r>
            <a:r>
              <a:rPr lang="de-DE" altLang="de-DE" sz="2400" dirty="0">
                <a:latin typeface="+mn-lt"/>
              </a:rPr>
              <a:t> n </a:t>
            </a:r>
            <a:r>
              <a:rPr lang="de-DE" altLang="de-DE" sz="2400" dirty="0" err="1">
                <a:latin typeface="+mn-lt"/>
              </a:rPr>
              <a:t>is</a:t>
            </a:r>
            <a:r>
              <a:rPr lang="de-DE" altLang="de-DE" sz="2400" dirty="0">
                <a:latin typeface="+mn-lt"/>
              </a:rPr>
              <a:t> large </a:t>
            </a:r>
            <a:r>
              <a:rPr lang="de-DE" altLang="de-DE" sz="2400" dirty="0" err="1">
                <a:latin typeface="+mn-lt"/>
              </a:rPr>
              <a:t>enough</a:t>
            </a:r>
            <a:r>
              <a:rPr lang="de-DE" altLang="de-DE" sz="2400" dirty="0">
                <a:latin typeface="+mn-lt"/>
              </a:rPr>
              <a:t> and </a:t>
            </a:r>
            <a:r>
              <a:rPr lang="de-DE" altLang="de-DE" sz="2400" dirty="0" err="1">
                <a:latin typeface="+mn-lt"/>
              </a:rPr>
              <a:t>you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are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interested</a:t>
            </a:r>
            <a:r>
              <a:rPr lang="de-DE" altLang="de-DE" sz="2400" dirty="0">
                <a:latin typeface="+mn-lt"/>
              </a:rPr>
              <a:t> in </a:t>
            </a:r>
            <a:r>
              <a:rPr lang="de-DE" altLang="de-DE" sz="2400" dirty="0" err="1">
                <a:latin typeface="+mn-lt"/>
              </a:rPr>
              <a:t>the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distribution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of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the</a:t>
            </a:r>
            <a:r>
              <a:rPr lang="de-DE" altLang="de-DE" sz="2400" dirty="0">
                <a:latin typeface="+mn-lt"/>
              </a:rPr>
              <a:t> sample </a:t>
            </a:r>
            <a:r>
              <a:rPr lang="de-DE" altLang="de-DE" sz="2400" dirty="0" err="1">
                <a:latin typeface="+mn-lt"/>
              </a:rPr>
              <a:t>mean</a:t>
            </a:r>
            <a:r>
              <a:rPr lang="de-DE" altLang="de-DE" sz="2400" dirty="0">
                <a:latin typeface="+mn-lt"/>
              </a:rPr>
              <a:t>:</a:t>
            </a:r>
            <a:endParaRPr lang="de-DE" altLang="de-DE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e-DE" altLang="de-DE" sz="19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D823AB6A-D51E-4CA5-B909-DFEA88D66DC8}"/>
                  </a:ext>
                </a:extLst>
              </p:cNvPr>
              <p:cNvSpPr txBox="1"/>
              <p:nvPr/>
            </p:nvSpPr>
            <p:spPr>
              <a:xfrm>
                <a:off x="280745" y="2699352"/>
                <a:ext cx="9759619" cy="259228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dirty="0"/>
                  <a:t>Mathematically:</a:t>
                </a:r>
              </a:p>
              <a:p>
                <a:endParaRPr lang="de-DE" dirty="0"/>
              </a:p>
              <a:p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de-DE" dirty="0"/>
                  <a:t>… </a:t>
                </a:r>
                <a:r>
                  <a:rPr lang="de-DE" dirty="0" err="1"/>
                  <a:t>iid</a:t>
                </a:r>
                <a:r>
                  <a:rPr lang="de-DE" dirty="0"/>
                  <a:t> RV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unknown</a:t>
                </a:r>
                <a:r>
                  <a:rPr lang="de-DE" dirty="0"/>
                  <a:t> </a:t>
                </a:r>
                <a:r>
                  <a:rPr lang="de-DE" dirty="0" err="1"/>
                  <a:t>distribution</a:t>
                </a:r>
                <a:r>
                  <a:rPr lang="de-DE" dirty="0"/>
                  <a:t>, but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μ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and  Var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dirty="0"/>
                  <a:t> exist.</a:t>
                </a:r>
              </a:p>
              <a:p>
                <a:endParaRPr lang="de-DE" dirty="0"/>
              </a:p>
              <a:p>
                <a:r>
                  <a:rPr lang="de-DE" dirty="0" err="1"/>
                  <a:t>Than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first</a:t>
                </a:r>
                <a:r>
                  <a:rPr lang="de-DE" dirty="0"/>
                  <a:t> 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de-DE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    </a:t>
                </a:r>
                <a:r>
                  <a:rPr lang="de-DE" dirty="0">
                    <a:latin typeface="Cambria Math" panose="02040503050406030204" pitchFamily="18" charset="0"/>
                  </a:rPr>
                  <a:t>we </a:t>
                </a:r>
                <a:r>
                  <a:rPr lang="de-DE" dirty="0" err="1">
                    <a:latin typeface="Cambria Math" panose="02040503050406030204" pitchFamily="18" charset="0"/>
                  </a:rPr>
                  <a:t>obtain</a:t>
                </a:r>
                <a:r>
                  <a:rPr lang="de-DE" dirty="0">
                    <a:latin typeface="Cambria Math" panose="02040503050406030204" pitchFamily="18" charset="0"/>
                  </a:rPr>
                  <a:t> </a:t>
                </a:r>
                <a:r>
                  <a:rPr lang="de-DE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de-DE" dirty="0"/>
                  <a:t>             Var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dirty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de-DE" dirty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endParaRPr lang="de-DE" dirty="0"/>
              </a:p>
              <a:p>
                <a:endParaRPr lang="de-DE" i="1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de-DE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den>
                    </m:f>
                    <m:rad>
                      <m:radPr>
                        <m:degHide m:val="on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 n→</a:t>
                </a:r>
                <a:r>
                  <a:rPr lang="de-D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∞</a:t>
                </a:r>
                <a:r>
                  <a:rPr lang="de-DE" dirty="0"/>
                  <a:t> </a:t>
                </a:r>
                <a:r>
                  <a:rPr lang="de-DE" dirty="0" err="1"/>
                  <a:t>standard</a:t>
                </a:r>
                <a:r>
                  <a:rPr lang="de-DE" dirty="0"/>
                  <a:t> </a:t>
                </a:r>
                <a:r>
                  <a:rPr lang="de-DE" dirty="0" err="1"/>
                  <a:t>normally</a:t>
                </a:r>
                <a:r>
                  <a:rPr lang="de-DE" dirty="0"/>
                  <a:t> </a:t>
                </a:r>
                <a:r>
                  <a:rPr lang="de-DE" dirty="0" err="1"/>
                  <a:t>distributed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de-DE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∽</m:t>
                    </m:r>
                    <m:r>
                      <m:rPr>
                        <m:sty m:val="p"/>
                      </m:rPr>
                      <a:rPr lang="de-DE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de-DE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(0,1)</m:t>
                    </m:r>
                  </m:oMath>
                </a14:m>
                <a:endParaRPr lang="de-DE" dirty="0"/>
              </a:p>
              <a:p>
                <a:pPr algn="ctr"/>
                <a:r>
                  <a:rPr lang="de-DE" dirty="0"/>
                  <a:t>oder</a:t>
                </a:r>
              </a:p>
              <a:p>
                <a:pPr algn="ctr"/>
                <a:endParaRPr lang="de-DE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nor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de-DE" dirty="0"/>
                                <m:t>→</m:t>
                              </m:r>
                              <m:r>
                                <m:rPr>
                                  <m:nor/>
                                </m:rPr>
                                <a:rPr lang="de-DE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̅"/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μ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l-GR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den>
                              </m:f>
                              <m:rad>
                                <m:radPr>
                                  <m:degHide m:val="on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Φ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D823AB6A-D51E-4CA5-B909-DFEA88D66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45" y="2699352"/>
                <a:ext cx="9759619" cy="2592288"/>
              </a:xfrm>
              <a:prstGeom prst="rect">
                <a:avLst/>
              </a:prstGeom>
              <a:blipFill>
                <a:blip r:embed="rId2"/>
                <a:stretch>
                  <a:fillRect l="-500" t="-1412" b="-310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3787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8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AE289BC-434C-42FF-873D-3516B7501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9382"/>
            <a:ext cx="10115909" cy="516020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82522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9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4265FF7-29C9-4CFC-947B-1C37AC05D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314325"/>
            <a:ext cx="9123962" cy="519327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65346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431</Words>
  <Application>Microsoft Office PowerPoint</Application>
  <PresentationFormat>Breitbild</PresentationFormat>
  <Paragraphs>174</Paragraphs>
  <Slides>34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34</vt:i4>
      </vt:variant>
    </vt:vector>
  </HeadingPairs>
  <TitlesOfParts>
    <vt:vector size="42" baseType="lpstr">
      <vt:lpstr>Arial</vt:lpstr>
      <vt:lpstr>Calibri</vt:lpstr>
      <vt:lpstr>Cambria Math</vt:lpstr>
      <vt:lpstr>Sparkasse Rg</vt:lpstr>
      <vt:lpstr>Times New Roman</vt:lpstr>
      <vt:lpstr>Office</vt:lpstr>
      <vt:lpstr>Formel</vt:lpstr>
      <vt:lpstr>Equation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Öffentliche Finanzen und Außenwirtschaft</dc:title>
  <dc:creator>Bernhard Köster</dc:creator>
  <cp:lastModifiedBy>Bernhard Köster</cp:lastModifiedBy>
  <cp:revision>127</cp:revision>
  <dcterms:created xsi:type="dcterms:W3CDTF">2020-09-20T22:46:24Z</dcterms:created>
  <dcterms:modified xsi:type="dcterms:W3CDTF">2022-04-07T10:16:29Z</dcterms:modified>
</cp:coreProperties>
</file>