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372" r:id="rId2"/>
    <p:sldId id="394" r:id="rId3"/>
    <p:sldId id="395" r:id="rId4"/>
    <p:sldId id="418" r:id="rId5"/>
    <p:sldId id="422" r:id="rId6"/>
    <p:sldId id="423" r:id="rId7"/>
    <p:sldId id="424" r:id="rId8"/>
    <p:sldId id="566" r:id="rId9"/>
    <p:sldId id="397" r:id="rId10"/>
    <p:sldId id="426" r:id="rId11"/>
    <p:sldId id="425" r:id="rId12"/>
    <p:sldId id="399" r:id="rId13"/>
    <p:sldId id="401" r:id="rId14"/>
    <p:sldId id="402" r:id="rId15"/>
    <p:sldId id="403" r:id="rId16"/>
    <p:sldId id="404" r:id="rId17"/>
    <p:sldId id="405" r:id="rId18"/>
    <p:sldId id="406" r:id="rId19"/>
    <p:sldId id="429" r:id="rId20"/>
    <p:sldId id="430" r:id="rId21"/>
    <p:sldId id="407" r:id="rId22"/>
    <p:sldId id="502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3-16T14:56:28.3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5582,'0'0,"0"0,7 12,2 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3.png"/><Relationship Id="rId7" Type="http://schemas.openxmlformats.org/officeDocument/2006/relationships/image" Target="../media/image11.wmf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png"/><Relationship Id="rId5" Type="http://schemas.openxmlformats.org/officeDocument/2006/relationships/image" Target="../media/image10.wmf"/><Relationship Id="rId10" Type="http://schemas.openxmlformats.org/officeDocument/2006/relationships/image" Target="../media/image36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6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099632" y="1761657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358269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1181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1243269" y="2420888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1027245" y="5157192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1675317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675317" y="371703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3043469" y="37170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1524059" y="52292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899453" y="52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67206" y="27089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946831" y="3717032"/>
            <a:ext cx="512463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41451" y="351842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1/(b-a)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5347725" y="2411596"/>
            <a:ext cx="0" cy="29523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5131701" y="5147900"/>
            <a:ext cx="316835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5779773" y="4221088"/>
            <a:ext cx="1368152" cy="926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7147926" y="4221088"/>
            <a:ext cx="9231" cy="92681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628515" y="52199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003909" y="52199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771662" y="269962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F(x)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7147925" y="422108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5131702" y="4221088"/>
            <a:ext cx="2025457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4915677" y="4005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64E18DB-8FCA-4D91-B463-1B5101EF5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8226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842108" y="136525"/>
            <a:ext cx="3020009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239146" y="136525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COP (Chief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Production</a:t>
            </a:r>
            <a:r>
              <a:rPr lang="de-DE" sz="2400" dirty="0"/>
              <a:t>)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brewery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Furthermore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maschine</a:t>
            </a:r>
            <a:r>
              <a:rPr lang="de-DE" sz="2400" dirty="0"/>
              <a:t> </a:t>
            </a:r>
            <a:r>
              <a:rPr lang="de-DE" sz="2400" dirty="0" err="1"/>
              <a:t>shows</a:t>
            </a:r>
            <a:r>
              <a:rPr lang="de-DE" sz="2400" dirty="0"/>
              <a:t> a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quanatity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bottles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0,568L. But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suppose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real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uniformly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around</a:t>
            </a:r>
            <a:r>
              <a:rPr lang="de-DE" sz="2400" dirty="0"/>
              <a:t> 0,556L and 0,58L.</a:t>
            </a:r>
          </a:p>
          <a:p>
            <a:endParaRPr lang="de-DE" sz="2400" dirty="0"/>
          </a:p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quantity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0,56L?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4635CB2-A72E-4981-B043-8DF76F0962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6082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The normal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gaussian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most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important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write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: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sz="20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711" y="744811"/>
                <a:ext cx="8856984" cy="5976664"/>
              </a:xfrm>
              <a:prstGeom prst="rect">
                <a:avLst/>
              </a:prstGeom>
              <a:blipFill>
                <a:blip r:embed="rId3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140438"/>
              </p:ext>
            </p:extLst>
          </p:nvPr>
        </p:nvGraphicFramePr>
        <p:xfrm>
          <a:off x="4514445" y="1516645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Formel" r:id="rId4" imgW="901440" imgH="228600" progId="Equation.3">
                  <p:embed/>
                </p:oleObj>
              </mc:Choice>
              <mc:Fallback>
                <p:oleObj name="Formel" r:id="rId4" imgW="901440" imgH="22860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445" y="1516645"/>
                        <a:ext cx="2876550" cy="487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704652"/>
              </p:ext>
            </p:extLst>
          </p:nvPr>
        </p:nvGraphicFramePr>
        <p:xfrm>
          <a:off x="718084" y="5919415"/>
          <a:ext cx="2068512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7" name="Formel" r:id="rId6" imgW="647640" imgH="203040" progId="Equation.3">
                  <p:embed/>
                </p:oleObj>
              </mc:Choice>
              <mc:Fallback>
                <p:oleObj name="Formel" r:id="rId6" imgW="64764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084" y="5919415"/>
                        <a:ext cx="2068512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607108"/>
              </p:ext>
            </p:extLst>
          </p:nvPr>
        </p:nvGraphicFramePr>
        <p:xfrm>
          <a:off x="3422201" y="5904582"/>
          <a:ext cx="2633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Formel" r:id="rId8" imgW="825480" imgH="228600" progId="Equation.3">
                  <p:embed/>
                </p:oleObj>
              </mc:Choice>
              <mc:Fallback>
                <p:oleObj name="Formel" r:id="rId8" imgW="825480" imgH="22860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201" y="5904582"/>
                        <a:ext cx="2633662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/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ⅇ</m:t>
                          </m:r>
                        </m:e>
                        <m:sup>
                          <m:r>
                            <a:rPr lang="de-DE" sz="28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de-DE" sz="280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de-DE" sz="280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BD8E61BD-8952-45C9-AAC9-8CFC3F188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556" y="3007357"/>
                <a:ext cx="3488327" cy="9593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/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𝜋𝜎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ⅇ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𝑟𝑓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p>
                                        <m:sSup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e>
                                        <m:sup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C06DC00F-C923-4A25-A0E0-F10CBE372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34759"/>
                <a:ext cx="5573192" cy="11499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/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𝑒𝑟𝑓</m:t>
                          </m:r>
                        </m:fName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981AC47C-23EF-44D0-82CB-746BD3876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399" y="4842206"/>
                <a:ext cx="2656946" cy="904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0C81C49A-7DC8-4725-B165-FA15819D9A53}"/>
              </a:ext>
            </a:extLst>
          </p:cNvPr>
          <p:cNvSpPr/>
          <p:nvPr/>
        </p:nvSpPr>
        <p:spPr>
          <a:xfrm>
            <a:off x="6506723" y="5766642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(Error </a:t>
            </a:r>
            <a:r>
              <a:rPr lang="de-DE" dirty="0" err="1"/>
              <a:t>function</a:t>
            </a:r>
            <a:r>
              <a:rPr lang="de-DE" dirty="0"/>
              <a:t>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464E082-C502-47F5-9E73-C07D76FD72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0044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76399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importance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95739" y="562248"/>
            <a:ext cx="958646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empirical</a:t>
            </a:r>
            <a:r>
              <a:rPr lang="de-DE" sz="2400" dirty="0"/>
              <a:t> </a:t>
            </a:r>
            <a:r>
              <a:rPr lang="de-DE" sz="2400" dirty="0" err="1"/>
              <a:t>distributions</a:t>
            </a:r>
            <a:r>
              <a:rPr lang="de-DE" sz="2400" dirty="0"/>
              <a:t> follow at least </a:t>
            </a:r>
            <a:r>
              <a:rPr lang="de-DE" sz="2400" dirty="0" err="1"/>
              <a:t>approximately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Many </a:t>
            </a:r>
            <a:r>
              <a:rPr lang="de-DE" sz="2400" dirty="0" err="1"/>
              <a:t>discrete</a:t>
            </a:r>
            <a:r>
              <a:rPr lang="de-DE" sz="2400" dirty="0"/>
              <a:t> </a:t>
            </a:r>
            <a:r>
              <a:rPr lang="de-DE" sz="2400" dirty="0" err="1"/>
              <a:t>distribtions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. I.e. </a:t>
            </a:r>
            <a:r>
              <a:rPr lang="de-DE" sz="2400" dirty="0" err="1"/>
              <a:t>Binomial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indepent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respect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underlying</a:t>
            </a:r>
            <a:r>
              <a:rPr lang="de-DE" sz="2400" dirty="0"/>
              <a:t> </a:t>
            </a:r>
            <a:r>
              <a:rPr lang="de-DE" sz="2400" dirty="0" err="1"/>
              <a:t>true</a:t>
            </a:r>
            <a:r>
              <a:rPr lang="de-DE" sz="2400" dirty="0"/>
              <a:t> </a:t>
            </a:r>
            <a:r>
              <a:rPr lang="de-DE" sz="2400" dirty="0" err="1"/>
              <a:t>distritibution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approximated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large sample </a:t>
            </a:r>
            <a:r>
              <a:rPr lang="de-DE" sz="2400" dirty="0" err="1"/>
              <a:t>size</a:t>
            </a:r>
            <a:r>
              <a:rPr lang="de-DE" sz="2400" dirty="0"/>
              <a:t> N (</a:t>
            </a:r>
            <a:r>
              <a:rPr lang="de-DE" sz="2400" dirty="0" err="1"/>
              <a:t>central</a:t>
            </a:r>
            <a:r>
              <a:rPr lang="de-DE" sz="2400" dirty="0"/>
              <a:t> </a:t>
            </a:r>
            <a:r>
              <a:rPr lang="de-DE" sz="2400" dirty="0" err="1"/>
              <a:t>limit</a:t>
            </a:r>
            <a:r>
              <a:rPr lang="de-DE" sz="2400" dirty="0"/>
              <a:t> </a:t>
            </a:r>
            <a:r>
              <a:rPr lang="de-DE" sz="2400" dirty="0" err="1"/>
              <a:t>theorem</a:t>
            </a:r>
            <a:r>
              <a:rPr lang="de-DE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basis</a:t>
            </a:r>
            <a:r>
              <a:rPr lang="de-DE" sz="2400" dirty="0"/>
              <a:t> </a:t>
            </a:r>
            <a:r>
              <a:rPr lang="de-DE" sz="2400" dirty="0" err="1"/>
              <a:t>theoretical</a:t>
            </a:r>
            <a:r>
              <a:rPr lang="de-DE" sz="2400" dirty="0"/>
              <a:t> </a:t>
            </a:r>
            <a:r>
              <a:rPr lang="de-DE" sz="2400" dirty="0" err="1"/>
              <a:t>models</a:t>
            </a:r>
            <a:endParaRPr lang="de-DE" sz="2400" dirty="0"/>
          </a:p>
          <a:p>
            <a:r>
              <a:rPr lang="de-DE" sz="2400" dirty="0"/>
              <a:t>        (i.e. </a:t>
            </a:r>
            <a:r>
              <a:rPr lang="de-DE" sz="2400" dirty="0" err="1"/>
              <a:t>white</a:t>
            </a:r>
            <a:r>
              <a:rPr lang="de-DE" sz="2400" dirty="0"/>
              <a:t> </a:t>
            </a:r>
            <a:r>
              <a:rPr lang="de-DE" sz="2400" dirty="0" err="1"/>
              <a:t>noise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2B49369-4713-47C9-AA27-5DFA975A5E0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78094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060098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3010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81002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636365"/>
              </p:ext>
            </p:extLst>
          </p:nvPr>
        </p:nvGraphicFramePr>
        <p:xfrm>
          <a:off x="902187" y="1428751"/>
          <a:ext cx="26447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Formel" r:id="rId3" imgW="1638000" imgH="482400" progId="Equation.3">
                  <p:embed/>
                </p:oleObj>
              </mc:Choice>
              <mc:Fallback>
                <p:oleObj name="Formel" r:id="rId3" imgW="1638000" imgH="4824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187" y="1428751"/>
                        <a:ext cx="2644775" cy="779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71418"/>
              </p:ext>
            </p:extLst>
          </p:nvPr>
        </p:nvGraphicFramePr>
        <p:xfrm>
          <a:off x="5299561" y="1500189"/>
          <a:ext cx="2690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Formel" r:id="rId5" imgW="1866600" imgH="495000" progId="Equation.3">
                  <p:embed/>
                </p:oleObj>
              </mc:Choice>
              <mc:Fallback>
                <p:oleObj name="Formel" r:id="rId5" imgW="1866600" imgH="495000" progId="Equation.3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561" y="1500189"/>
                        <a:ext cx="2690812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2123" y="2500314"/>
            <a:ext cx="3708400" cy="2714625"/>
          </a:xfrm>
          <a:prstGeom prst="rect">
            <a:avLst/>
          </a:prstGeom>
          <a:noFill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8373" y="2500314"/>
            <a:ext cx="3708400" cy="2714625"/>
          </a:xfrm>
          <a:prstGeom prst="rect">
            <a:avLst/>
          </a:prstGeom>
          <a:noFill/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59311" y="5214938"/>
            <a:ext cx="2952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/>
              <a:t>Density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545498" y="5214938"/>
            <a:ext cx="39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r>
              <a:rPr lang="de-DE" altLang="de-DE" sz="1400" dirty="0" err="1"/>
              <a:t>Cumulative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distribution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function</a:t>
            </a:r>
            <a:r>
              <a:rPr lang="de-DE" altLang="de-DE" sz="1400" dirty="0"/>
              <a:t> </a:t>
            </a:r>
            <a:r>
              <a:rPr lang="de-DE" altLang="de-DE" sz="1400" dirty="0">
                <a:latin typeface="Symbol" pitchFamily="18" charset="2"/>
              </a:rPr>
              <a:t>m</a:t>
            </a:r>
            <a:r>
              <a:rPr lang="de-DE" altLang="de-DE" sz="1400" dirty="0"/>
              <a:t> = 0 und </a:t>
            </a:r>
            <a:r>
              <a:rPr lang="de-DE" altLang="de-DE" sz="1400" dirty="0">
                <a:latin typeface="Symbol" pitchFamily="18" charset="2"/>
              </a:rPr>
              <a:t>s</a:t>
            </a:r>
            <a:r>
              <a:rPr lang="de-DE" altLang="de-DE" sz="1400" dirty="0"/>
              <a:t> = 1</a:t>
            </a:r>
          </a:p>
          <a:p>
            <a:pPr eaLnBrk="1" hangingPunct="1">
              <a:buClr>
                <a:srgbClr val="CC3300"/>
              </a:buClr>
            </a:pPr>
            <a:endParaRPr lang="de-DE" altLang="de-DE" sz="1400" dirty="0"/>
          </a:p>
        </p:txBody>
      </p:sp>
      <p:sp>
        <p:nvSpPr>
          <p:cNvPr id="2" name="Textfeld 1"/>
          <p:cNvSpPr txBox="1"/>
          <p:nvPr/>
        </p:nvSpPr>
        <p:spPr>
          <a:xfrm rot="16200000">
            <a:off x="4652279" y="3655574"/>
            <a:ext cx="355084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aseline="-25000" dirty="0"/>
              <a:t>[%]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9E5C8DF-5587-40C6-975A-C2876571CAA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49765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normal </a:t>
                </a:r>
                <a:r>
                  <a:rPr lang="de-DE" altLang="de-DE" sz="2400" dirty="0" err="1"/>
                  <a:t>distribution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a 2-parameter-distribution in </a:t>
                </a:r>
                <a:r>
                  <a:rPr lang="de-DE" altLang="de-DE" sz="2400" i="1" dirty="0">
                    <a:latin typeface="Symbol" pitchFamily="18" charset="2"/>
                  </a:rPr>
                  <a:t>m </a:t>
                </a:r>
                <a:r>
                  <a:rPr lang="de-DE" altLang="de-DE" sz="2400" dirty="0"/>
                  <a:t>and 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N(</a:t>
                </a:r>
                <a:r>
                  <a:rPr lang="de-DE" altLang="de-DE" sz="2400" i="1" dirty="0">
                    <a:latin typeface="Symbol" pitchFamily="18" charset="2"/>
                  </a:rPr>
                  <a:t>m, s</a:t>
                </a:r>
                <a:r>
                  <a:rPr lang="de-DE" altLang="de-DE" sz="2400" i="1" baseline="30000" dirty="0">
                    <a:latin typeface="Symbol" pitchFamily="18" charset="2"/>
                  </a:rPr>
                  <a:t>2</a:t>
                </a:r>
                <a:r>
                  <a:rPr lang="de-DE" altLang="de-DE" sz="2400" dirty="0"/>
                  <a:t>)  </a:t>
                </a:r>
                <a:r>
                  <a:rPr lang="de-DE" altLang="de-DE" sz="2400" dirty="0" err="1"/>
                  <a:t>is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symmetrically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around</a:t>
                </a:r>
                <a:r>
                  <a:rPr lang="de-DE" altLang="de-DE" sz="2400" dirty="0"/>
                  <a:t>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 =</a:t>
                </a:r>
                <a:r>
                  <a:rPr lang="de-DE" altLang="de-DE" sz="2400" i="1" dirty="0">
                    <a:latin typeface="Times" pitchFamily="18" charset="0"/>
                  </a:rPr>
                  <a:t> 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/>
                  <a:t> 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has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turning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points</a:t>
                </a:r>
                <a:r>
                  <a:rPr lang="de-DE" altLang="de-DE" sz="2400" dirty="0"/>
                  <a:t> at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+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 </a:t>
                </a:r>
                <a:r>
                  <a:rPr lang="de-DE" altLang="de-DE" sz="2400" dirty="0"/>
                  <a:t> and</a:t>
                </a:r>
                <a:r>
                  <a:rPr lang="de-DE" altLang="de-DE" sz="2400" dirty="0">
                    <a:latin typeface="Times" pitchFamily="18" charset="0"/>
                  </a:rPr>
                  <a:t>  </a:t>
                </a:r>
                <a:r>
                  <a:rPr lang="de-DE" altLang="de-DE" sz="2400" i="1" dirty="0">
                    <a:latin typeface="Times" pitchFamily="18" charset="0"/>
                  </a:rPr>
                  <a:t>x</a:t>
                </a:r>
                <a:r>
                  <a:rPr lang="de-DE" altLang="de-DE" sz="2400" dirty="0">
                    <a:latin typeface="Times" pitchFamily="18" charset="0"/>
                  </a:rPr>
                  <a:t> = </a:t>
                </a:r>
                <a:r>
                  <a:rPr lang="de-DE" altLang="de-DE" sz="2400" i="1" dirty="0">
                    <a:latin typeface="Symbol" pitchFamily="18" charset="2"/>
                  </a:rPr>
                  <a:t>m</a:t>
                </a:r>
                <a:r>
                  <a:rPr lang="de-DE" altLang="de-DE" sz="2400" dirty="0">
                    <a:latin typeface="Times" pitchFamily="18" charset="0"/>
                  </a:rPr>
                  <a:t> – </a:t>
                </a:r>
                <a:r>
                  <a:rPr lang="de-DE" altLang="de-DE" sz="2400" i="1" dirty="0">
                    <a:latin typeface="Symbol" pitchFamily="18" charset="2"/>
                  </a:rPr>
                  <a:t>s</a:t>
                </a:r>
                <a:r>
                  <a:rPr lang="de-DE" altLang="de-DE" sz="2400" dirty="0">
                    <a:latin typeface="Times" pitchFamily="18" charset="0"/>
                  </a:rPr>
                  <a:t> </a:t>
                </a: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>
                  <a:latin typeface="Times" pitchFamily="18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flattens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if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variance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goes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up</a:t>
                </a:r>
                <a:r>
                  <a:rPr lang="de-DE" altLang="de-DE" sz="2400" dirty="0"/>
                  <a:t>.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de-DE" altLang="de-DE" sz="2400" dirty="0"/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de-DE" altLang="de-DE" sz="2400" dirty="0"/>
                  <a:t>The </a:t>
                </a:r>
                <a:r>
                  <a:rPr lang="de-DE" altLang="de-DE" sz="2400" dirty="0" err="1"/>
                  <a:t>density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function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reaches</a:t>
                </a:r>
                <a:r>
                  <a:rPr lang="de-DE" altLang="de-DE" sz="2400" dirty="0"/>
                  <a:t> </a:t>
                </a:r>
                <a:r>
                  <a:rPr lang="de-DE" altLang="de-DE" sz="2400" dirty="0" err="1"/>
                  <a:t>the</a:t>
                </a:r>
                <a:r>
                  <a:rPr lang="de-DE" altLang="de-DE" sz="2400" dirty="0"/>
                  <a:t> x-</a:t>
                </a:r>
                <a:r>
                  <a:rPr lang="de-DE" altLang="de-DE" sz="2400" dirty="0" err="1"/>
                  <a:t>axes</a:t>
                </a:r>
                <a:r>
                  <a:rPr lang="de-DE" altLang="de-DE" sz="2400" dirty="0"/>
                  <a:t> </a:t>
                </a:r>
              </a:p>
              <a:p>
                <a:pPr>
                  <a:lnSpc>
                    <a:spcPct val="90000"/>
                  </a:lnSpc>
                </a:pPr>
                <a:r>
                  <a:rPr lang="de-DE" altLang="de-DE" sz="2400" dirty="0"/>
                  <a:t>        </a:t>
                </a:r>
                <a:r>
                  <a:rPr lang="de-DE" altLang="de-DE" sz="2400" dirty="0" err="1"/>
                  <a:t>asymptotically</a:t>
                </a:r>
                <a:r>
                  <a:rPr lang="de-DE" altLang="de-DE" sz="2400" dirty="0"/>
                  <a:t> at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de-DE" altLang="de-DE" sz="2400" dirty="0"/>
                  <a:t> and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∞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altLang="de-DE" sz="2400" dirty="0">
                  <a:solidFill>
                    <a:srgbClr val="CC0000"/>
                  </a:solidFill>
                </a:endParaRPr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54" y="483129"/>
                <a:ext cx="9314792" cy="5976664"/>
              </a:xfrm>
              <a:prstGeom prst="rect">
                <a:avLst/>
              </a:prstGeom>
              <a:blipFill>
                <a:blip r:embed="rId2"/>
                <a:stretch>
                  <a:fillRect l="-9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753C366-6B25-40A9-B471-275F0F2BEC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35622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The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54489" y="692696"/>
            <a:ext cx="8556111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Normal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altLang="de-DE" sz="2400" i="1" dirty="0">
                <a:latin typeface="Symbol" pitchFamily="18" charset="2"/>
              </a:rPr>
              <a:t>m=0 </a:t>
            </a:r>
            <a:r>
              <a:rPr lang="de-DE" altLang="de-DE" sz="2400" dirty="0">
                <a:latin typeface="Times" pitchFamily="18" charset="0"/>
              </a:rPr>
              <a:t>   </a:t>
            </a:r>
            <a:r>
              <a:rPr lang="de-DE" altLang="de-DE" sz="2400" i="1" dirty="0">
                <a:latin typeface="Symbol" pitchFamily="18" charset="2"/>
              </a:rPr>
              <a:t>s =1</a:t>
            </a:r>
            <a:br>
              <a:rPr lang="de-DE" sz="2400" dirty="0"/>
            </a:b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Maximum at z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Turning</a:t>
            </a:r>
            <a:r>
              <a:rPr lang="de-DE" sz="2400" dirty="0"/>
              <a:t> </a:t>
            </a:r>
            <a:r>
              <a:rPr lang="de-DE" sz="2400" dirty="0" err="1"/>
              <a:t>points</a:t>
            </a:r>
            <a:r>
              <a:rPr lang="de-DE" sz="2400" dirty="0"/>
              <a:t> at z = -1 and z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probabilities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tabulated</a:t>
            </a:r>
            <a:r>
              <a:rPr lang="de-DE" sz="2400" dirty="0"/>
              <a:t> and </a:t>
            </a:r>
            <a:r>
              <a:rPr lang="de-DE" sz="2400" dirty="0" err="1"/>
              <a:t>implemented</a:t>
            </a:r>
            <a:r>
              <a:rPr lang="de-DE" sz="2400" dirty="0"/>
              <a:t> in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spreadsheet</a:t>
            </a:r>
            <a:r>
              <a:rPr lang="de-DE" sz="2400" dirty="0"/>
              <a:t> </a:t>
            </a:r>
            <a:r>
              <a:rPr lang="de-DE" sz="2400" dirty="0" err="1"/>
              <a:t>programm</a:t>
            </a:r>
            <a:r>
              <a:rPr lang="de-DE" sz="2400" dirty="0"/>
              <a:t> like </a:t>
            </a:r>
            <a:r>
              <a:rPr lang="de-DE" sz="2400" dirty="0" err="1"/>
              <a:t>excel</a:t>
            </a:r>
            <a:r>
              <a:rPr lang="de-DE" sz="2400" dirty="0"/>
              <a:t> (MS </a:t>
            </a:r>
            <a:r>
              <a:rPr lang="de-DE" sz="2400" dirty="0" err="1"/>
              <a:t>office</a:t>
            </a:r>
            <a:r>
              <a:rPr lang="de-DE" sz="2400" dirty="0"/>
              <a:t>)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calc</a:t>
            </a:r>
            <a:r>
              <a:rPr lang="de-DE" sz="2400" dirty="0"/>
              <a:t> (</a:t>
            </a:r>
            <a:r>
              <a:rPr lang="de-DE" sz="2400" dirty="0" err="1"/>
              <a:t>libreoffice</a:t>
            </a:r>
            <a:r>
              <a:rPr lang="de-DE" sz="2400" dirty="0"/>
              <a:t>)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transformed</a:t>
            </a:r>
            <a:r>
              <a:rPr lang="de-DE" sz="2400" dirty="0"/>
              <a:t> in a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(Standardisierung)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>
            <p:extLst/>
          </p:nvPr>
        </p:nvGraphicFramePr>
        <p:xfrm>
          <a:off x="2066950" y="1223964"/>
          <a:ext cx="22288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Formel" r:id="rId3" imgW="698400" imgH="203040" progId="Equation.3">
                  <p:embed/>
                </p:oleObj>
              </mc:Choice>
              <mc:Fallback>
                <p:oleObj name="Formel" r:id="rId3" imgW="698400" imgH="20304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50" y="1223964"/>
                        <a:ext cx="222885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/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grow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p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de-DE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de-DE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de-DE" i="1" smtClean="0">
                          <a:latin typeface="Cambria Math" panose="02040503050406030204" pitchFamily="18" charset="0"/>
                        </a:rPr>
                        <m:t>⋅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4D0A7EF-5FA5-471C-9A97-097BFA0A8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21" y="4535557"/>
                <a:ext cx="2666566" cy="810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208D4D52-FB67-40DA-A9BD-FE4EE1D6FCF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72515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610600" y="5965416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Normal </a:t>
            </a:r>
            <a:r>
              <a:rPr lang="de-DE" sz="3200" dirty="0" err="1"/>
              <a:t>distribution</a:t>
            </a:r>
            <a:r>
              <a:rPr lang="de-DE" sz="3200" dirty="0"/>
              <a:t> and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37377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0" y="301762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Suppose</a:t>
            </a:r>
            <a:r>
              <a:rPr lang="de-DE" sz="2400" dirty="0"/>
              <a:t>                                        </a:t>
            </a:r>
            <a:r>
              <a:rPr lang="de-DE" sz="2400" dirty="0" err="1"/>
              <a:t>then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Generally,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or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2" name="Objek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763057"/>
              </p:ext>
            </p:extLst>
          </p:nvPr>
        </p:nvGraphicFramePr>
        <p:xfrm>
          <a:off x="3072070" y="654188"/>
          <a:ext cx="28765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5" name="Formel" r:id="rId3" imgW="901440" imgH="228600" progId="Equation.3">
                  <p:embed/>
                </p:oleObj>
              </mc:Choice>
              <mc:Fallback>
                <p:oleObj name="Formel" r:id="rId3" imgW="901440" imgH="228600" progId="Equation.3">
                  <p:embed/>
                  <p:pic>
                    <p:nvPicPr>
                      <p:cNvPr id="2" name="Objek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2070" y="654188"/>
                        <a:ext cx="287655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929087"/>
              </p:ext>
            </p:extLst>
          </p:nvPr>
        </p:nvGraphicFramePr>
        <p:xfrm>
          <a:off x="3151684" y="1237867"/>
          <a:ext cx="380841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6" name="Formel" r:id="rId5" imgW="1193760" imgH="393480" progId="Equation.3">
                  <p:embed/>
                </p:oleObj>
              </mc:Choice>
              <mc:Fallback>
                <p:oleObj name="Formel" r:id="rId5" imgW="1193760" imgH="39348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1237867"/>
                        <a:ext cx="380841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919156"/>
              </p:ext>
            </p:extLst>
          </p:nvPr>
        </p:nvGraphicFramePr>
        <p:xfrm>
          <a:off x="3151684" y="2196989"/>
          <a:ext cx="3362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7" name="Formel" r:id="rId7" imgW="1054080" imgH="203040" progId="Equation.3">
                  <p:embed/>
                </p:oleObj>
              </mc:Choice>
              <mc:Fallback>
                <p:oleObj name="Formel" r:id="rId7" imgW="105408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684" y="2196989"/>
                        <a:ext cx="33623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838893"/>
              </p:ext>
            </p:extLst>
          </p:nvPr>
        </p:nvGraphicFramePr>
        <p:xfrm>
          <a:off x="3508226" y="4910275"/>
          <a:ext cx="41719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Formel" r:id="rId9" imgW="1307880" imgH="393480" progId="Equation.3">
                  <p:embed/>
                </p:oleObj>
              </mc:Choice>
              <mc:Fallback>
                <p:oleObj name="Formel" r:id="rId9" imgW="1307880" imgH="393480" progId="Equation.3">
                  <p:embed/>
                  <p:pic>
                    <p:nvPicPr>
                      <p:cNvPr id="10" name="Objek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226" y="4910275"/>
                        <a:ext cx="41719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63131"/>
              </p:ext>
            </p:extLst>
          </p:nvPr>
        </p:nvGraphicFramePr>
        <p:xfrm>
          <a:off x="1991545" y="3398430"/>
          <a:ext cx="82216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9" name="Formel" r:id="rId11" imgW="2577960" imgH="393480" progId="Equation.3">
                  <p:embed/>
                </p:oleObj>
              </mc:Choice>
              <mc:Fallback>
                <p:oleObj name="Formel" r:id="rId11" imgW="2577960" imgH="39348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5" y="3398430"/>
                        <a:ext cx="8221663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BB5986D1-066F-4BB9-8425-EC59A4C16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48721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/>
              <a:t>Probabilities</a:t>
            </a:r>
            <a:r>
              <a:rPr lang="de-DE" sz="2800" dirty="0"/>
              <a:t> and </a:t>
            </a:r>
            <a:r>
              <a:rPr lang="de-DE" sz="2800" dirty="0" err="1"/>
              <a:t>areas</a:t>
            </a:r>
            <a:r>
              <a:rPr lang="de-DE" sz="2800" dirty="0"/>
              <a:t> </a:t>
            </a:r>
            <a:r>
              <a:rPr lang="de-DE" sz="2800" dirty="0" err="1"/>
              <a:t>below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density</a:t>
            </a:r>
            <a:r>
              <a:rPr lang="de-DE" sz="2800" dirty="0"/>
              <a:t> </a:t>
            </a:r>
            <a:r>
              <a:rPr lang="de-DE" sz="2800" dirty="0" err="1"/>
              <a:t>function</a:t>
            </a:r>
            <a:endParaRPr lang="de-DE" sz="2800" dirty="0"/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>
            <p:extLst/>
          </p:nvPr>
        </p:nvGraphicFramePr>
        <p:xfrm>
          <a:off x="5678984" y="571203"/>
          <a:ext cx="404653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Formel" r:id="rId3" imgW="1917360" imgH="469800" progId="Equation.3">
                  <p:embed/>
                </p:oleObj>
              </mc:Choice>
              <mc:Fallback>
                <p:oleObj name="Formel" r:id="rId3" imgW="1917360" imgH="469800" progId="Equation.3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984" y="571203"/>
                        <a:ext cx="404653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599234" y="803127"/>
            <a:ext cx="2916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Density </a:t>
            </a:r>
            <a:r>
              <a:rPr lang="de-DE" altLang="de-DE" sz="2400" dirty="0" err="1">
                <a:latin typeface="+mn-lt"/>
              </a:rPr>
              <a:t>function</a:t>
            </a:r>
            <a:r>
              <a:rPr lang="de-DE" altLang="de-DE" sz="2400" dirty="0">
                <a:latin typeface="+mn-lt"/>
              </a:rPr>
              <a:t>: </a:t>
            </a:r>
          </a:p>
        </p:txBody>
      </p:sp>
      <p:graphicFrame>
        <p:nvGraphicFramePr>
          <p:cNvPr id="45" name="Object 3"/>
          <p:cNvGraphicFramePr>
            <a:graphicFrameLocks noChangeAspect="1"/>
          </p:cNvGraphicFramePr>
          <p:nvPr>
            <p:extLst/>
          </p:nvPr>
        </p:nvGraphicFramePr>
        <p:xfrm>
          <a:off x="4672509" y="1457027"/>
          <a:ext cx="53721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Formel" r:id="rId5" imgW="2628720" imgH="495000" progId="Equation.3">
                  <p:embed/>
                </p:oleObj>
              </mc:Choice>
              <mc:Fallback>
                <p:oleObj name="Formel" r:id="rId5" imgW="2628720" imgH="495000" progId="Equation.3">
                  <p:embed/>
                  <p:pic>
                    <p:nvPicPr>
                      <p:cNvPr id="4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509" y="1457027"/>
                        <a:ext cx="53721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72273" y="1700064"/>
            <a:ext cx="1627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>
                <a:latin typeface="+mn-lt"/>
              </a:rPr>
              <a:t>Intervall: </a:t>
            </a:r>
          </a:p>
        </p:txBody>
      </p:sp>
      <p:pic>
        <p:nvPicPr>
          <p:cNvPr id="47" name="Picture 15" descr="B_11-13_Eintrittswah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37" y="2465090"/>
            <a:ext cx="6926263" cy="413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feld 47"/>
          <p:cNvSpPr txBox="1"/>
          <p:nvPr/>
        </p:nvSpPr>
        <p:spPr>
          <a:xfrm>
            <a:off x="3820574" y="3385839"/>
            <a:ext cx="1071562" cy="3698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P(Z&lt; c)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51BC282-F0C2-4F89-8936-A625B07AC8A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23399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Relevant Values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standard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B07D0DD-6D1E-4540-8DCF-59A3D88D7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49" y="2736696"/>
            <a:ext cx="7859216" cy="3984779"/>
          </a:xfrm>
          <a:prstGeom prst="rect">
            <a:avLst/>
          </a:prstGeom>
        </p:spPr>
      </p:pic>
      <p:graphicFrame>
        <p:nvGraphicFramePr>
          <p:cNvPr id="32" name="Group 85"/>
          <p:cNvGraphicFramePr>
            <a:graphicFrameLocks noGrp="1"/>
          </p:cNvGraphicFramePr>
          <p:nvPr>
            <p:extLst/>
          </p:nvPr>
        </p:nvGraphicFramePr>
        <p:xfrm>
          <a:off x="1631505" y="762069"/>
          <a:ext cx="1512887" cy="1828800"/>
        </p:xfrm>
        <a:graphic>
          <a:graphicData uri="http://schemas.openxmlformats.org/drawingml/2006/table">
            <a:tbl>
              <a:tblPr/>
              <a:tblGrid>
                <a:gridCol w="592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-2.58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-2.33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-1.96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-1.64 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-1.23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D564EC75-9D3C-4032-9972-341E88C074C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2769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561F2A48-CF82-406C-A2AE-968C1A435B0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7577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19" name="Rechteck 18"/>
          <p:cNvSpPr/>
          <p:nvPr/>
        </p:nvSpPr>
        <p:spPr>
          <a:xfrm>
            <a:off x="649965" y="833197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/>
              <a:t>Suppose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CEQ (Chief </a:t>
            </a:r>
            <a:r>
              <a:rPr lang="de-DE" sz="2400" dirty="0" err="1"/>
              <a:t>of</a:t>
            </a:r>
            <a:r>
              <a:rPr lang="de-DE" sz="2400" dirty="0"/>
              <a:t> Quality) in  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maufactoring</a:t>
            </a:r>
            <a:r>
              <a:rPr lang="de-DE" sz="2400" dirty="0"/>
              <a:t> </a:t>
            </a:r>
            <a:r>
              <a:rPr lang="de-DE" sz="2400" dirty="0" err="1"/>
              <a:t>company</a:t>
            </a:r>
            <a:r>
              <a:rPr lang="de-DE" sz="2400" dirty="0"/>
              <a:t>. The </a:t>
            </a:r>
            <a:r>
              <a:rPr lang="de-DE" sz="2400" dirty="0" err="1"/>
              <a:t>life</a:t>
            </a:r>
            <a:r>
              <a:rPr lang="de-DE" sz="2400" dirty="0"/>
              <a:t> </a:t>
            </a:r>
            <a:r>
              <a:rPr lang="de-DE" sz="2400" dirty="0" err="1"/>
              <a:t>expectancy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should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normally</a:t>
            </a:r>
            <a:r>
              <a:rPr lang="de-DE" sz="2400" dirty="0"/>
              <a:t> </a:t>
            </a:r>
            <a:r>
              <a:rPr lang="de-DE" sz="2400" dirty="0" err="1"/>
              <a:t>distributed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μ=25000h and σ= 2000.</a:t>
            </a:r>
          </a:p>
          <a:p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less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20000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more</a:t>
            </a:r>
            <a:r>
              <a:rPr lang="de-DE" sz="2400" dirty="0"/>
              <a:t> </a:t>
            </a:r>
            <a:r>
              <a:rPr lang="de-DE" sz="2400" dirty="0" err="1"/>
              <a:t>than</a:t>
            </a:r>
            <a:r>
              <a:rPr lang="de-DE" sz="2400" dirty="0"/>
              <a:t> 27000 </a:t>
            </a:r>
            <a:r>
              <a:rPr lang="de-DE" sz="2400" dirty="0" err="1"/>
              <a:t>hours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LED-</a:t>
            </a:r>
            <a:r>
              <a:rPr lang="de-DE" sz="2400" dirty="0" err="1"/>
              <a:t>Lamp</a:t>
            </a:r>
            <a:r>
              <a:rPr lang="de-DE" sz="2400" dirty="0"/>
              <a:t>  </a:t>
            </a:r>
            <a:r>
              <a:rPr lang="de-DE" sz="2400" dirty="0" err="1"/>
              <a:t>works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24000 und 28500 </a:t>
            </a:r>
            <a:r>
              <a:rPr lang="de-DE" sz="2400" dirty="0" err="1"/>
              <a:t>hours</a:t>
            </a:r>
            <a:r>
              <a:rPr lang="de-DE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Show 1.-3. </a:t>
            </a:r>
            <a:r>
              <a:rPr lang="de-DE" sz="2400" dirty="0" err="1"/>
              <a:t>graphically</a:t>
            </a:r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14:cNvPr>
              <p14:cNvContentPartPr/>
              <p14:nvPr/>
            </p14:nvContentPartPr>
            <p14:xfrm>
              <a:off x="9003558" y="5377638"/>
              <a:ext cx="6120" cy="1044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2CBBF509-9A0C-47E7-A949-16A0BC5276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4558" y="5368638"/>
                <a:ext cx="23760" cy="2808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FAD5FBB6-A8ED-424A-AB15-972419076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24258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245625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Reproductive</a:t>
            </a:r>
            <a:r>
              <a:rPr lang="de-DE" sz="3200" dirty="0"/>
              <a:t> </a:t>
            </a:r>
            <a:r>
              <a:rPr lang="de-DE" sz="3200" dirty="0" err="1"/>
              <a:t>property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normal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54313" y="1125539"/>
            <a:ext cx="85692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</a:pPr>
            <a:endParaRPr lang="de-DE" altLang="de-DE" sz="1600" b="1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1600" dirty="0"/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                      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n </a:t>
            </a:r>
            <a:r>
              <a:rPr lang="de-DE" altLang="de-DE" sz="2000" dirty="0" err="1">
                <a:latin typeface="+mn-lt"/>
              </a:rPr>
              <a:t>indepentently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random</a:t>
            </a:r>
            <a:r>
              <a:rPr lang="de-DE" altLang="de-DE" sz="2000" dirty="0">
                <a:latin typeface="+mn-lt"/>
              </a:rPr>
              <a:t> variables ist also </a:t>
            </a:r>
            <a:r>
              <a:rPr lang="de-DE" altLang="de-DE" sz="2000" dirty="0" err="1">
                <a:latin typeface="+mn-lt"/>
              </a:rPr>
              <a:t>normally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distributed</a:t>
            </a:r>
            <a:r>
              <a:rPr lang="de-DE" altLang="de-DE" sz="2000" dirty="0">
                <a:latin typeface="+mn-lt"/>
              </a:rPr>
              <a:t>.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de-DE" altLang="de-DE" sz="2000" dirty="0">
                <a:latin typeface="+mn-lt"/>
              </a:rPr>
              <a:t>The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</a:t>
            </a:r>
            <a:r>
              <a:rPr lang="de-DE" altLang="de-DE" sz="2000" dirty="0">
                <a:latin typeface="+mn-lt"/>
              </a:rPr>
              <a:t>     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 </a:t>
            </a:r>
            <a:r>
              <a:rPr lang="de-DE" altLang="de-DE" sz="2000" dirty="0" err="1">
                <a:latin typeface="+mn-lt"/>
              </a:rPr>
              <a:t>equals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sum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single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expected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values</a:t>
            </a:r>
            <a:r>
              <a:rPr lang="de-DE" altLang="de-DE" sz="2000" dirty="0">
                <a:latin typeface="+mn-lt"/>
              </a:rPr>
              <a:t>        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endParaRPr lang="de-DE" altLang="de-DE" sz="2000" dirty="0">
              <a:latin typeface="+mn-lt"/>
            </a:endParaRPr>
          </a:p>
          <a:p>
            <a:pPr eaLnBrk="1" hangingPunct="1"/>
            <a:r>
              <a:rPr lang="de-DE" altLang="de-DE" sz="2000" dirty="0">
                <a:latin typeface="+mn-lt"/>
              </a:rPr>
              <a:t>     </a:t>
            </a:r>
          </a:p>
          <a:p>
            <a:pPr eaLnBrk="1" hangingPunct="1"/>
            <a:endParaRPr lang="de-DE" altLang="de-DE" sz="2000" dirty="0">
              <a:latin typeface="+mn-lt"/>
            </a:endParaRPr>
          </a:p>
          <a:p>
            <a:pPr eaLnBrk="1" hangingPunct="1">
              <a:buFont typeface="Arial" charset="0"/>
              <a:buChar char="•"/>
            </a:pPr>
            <a:r>
              <a:rPr lang="de-DE" altLang="de-DE" sz="2000" dirty="0" err="1">
                <a:latin typeface="+mn-lt"/>
              </a:rPr>
              <a:t>For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variance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of</a:t>
            </a:r>
            <a:r>
              <a:rPr lang="de-DE" altLang="de-DE" sz="2000" dirty="0">
                <a:latin typeface="+mn-lt"/>
              </a:rPr>
              <a:t> X, </a:t>
            </a:r>
            <a:r>
              <a:rPr lang="de-DE" altLang="de-DE" sz="2000" dirty="0" err="1">
                <a:latin typeface="+mn-lt"/>
              </a:rPr>
              <a:t>we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obtain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the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analogous</a:t>
            </a:r>
            <a:r>
              <a:rPr lang="de-DE" altLang="de-DE" sz="2000" dirty="0">
                <a:latin typeface="+mn-lt"/>
              </a:rPr>
              <a:t> </a:t>
            </a:r>
            <a:r>
              <a:rPr lang="de-DE" altLang="de-DE" sz="2000" dirty="0" err="1">
                <a:latin typeface="+mn-lt"/>
              </a:rPr>
              <a:t>result</a:t>
            </a:r>
            <a:r>
              <a:rPr lang="de-DE" altLang="de-DE" sz="2000" dirty="0">
                <a:latin typeface="+mn-lt"/>
              </a:rPr>
              <a:t>:</a:t>
            </a:r>
          </a:p>
          <a:p>
            <a:pPr eaLnBrk="1" hangingPunct="1"/>
            <a:r>
              <a:rPr lang="de-DE" altLang="de-DE" sz="1600" dirty="0"/>
              <a:t>     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275558"/>
              </p:ext>
            </p:extLst>
          </p:nvPr>
        </p:nvGraphicFramePr>
        <p:xfrm>
          <a:off x="8512911" y="2210631"/>
          <a:ext cx="1043258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8" name="Formel" r:id="rId3" imgW="596880" imgH="228600" progId="">
                  <p:embed/>
                </p:oleObj>
              </mc:Choice>
              <mc:Fallback>
                <p:oleObj name="Formel" r:id="rId3" imgW="596880" imgH="228600" progId="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2911" y="2210631"/>
                        <a:ext cx="1043258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506317"/>
              </p:ext>
            </p:extLst>
          </p:nvPr>
        </p:nvGraphicFramePr>
        <p:xfrm>
          <a:off x="1795668" y="2205246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9" name="Formel" r:id="rId5" imgW="1041120" imgH="228600" progId="">
                  <p:embed/>
                </p:oleObj>
              </mc:Choice>
              <mc:Fallback>
                <p:oleObj name="Formel" r:id="rId5" imgW="1041120" imgH="228600" progId="">
                  <p:embed/>
                  <p:pic>
                    <p:nvPicPr>
                      <p:cNvPr id="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668" y="2205246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964874"/>
              </p:ext>
            </p:extLst>
          </p:nvPr>
        </p:nvGraphicFramePr>
        <p:xfrm>
          <a:off x="2916837" y="3064341"/>
          <a:ext cx="376732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0" name="Equation" r:id="rId7" imgW="215640" imgH="228600" progId="">
                  <p:embed/>
                </p:oleObj>
              </mc:Choice>
              <mc:Fallback>
                <p:oleObj name="Equation" r:id="rId7" imgW="215640" imgH="228600" progId="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837" y="3064341"/>
                        <a:ext cx="376732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396162"/>
              </p:ext>
            </p:extLst>
          </p:nvPr>
        </p:nvGraphicFramePr>
        <p:xfrm>
          <a:off x="8385454" y="3094942"/>
          <a:ext cx="954387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1" name="Formel" r:id="rId9" imgW="545760" imgH="228600" progId="">
                  <p:embed/>
                </p:oleObj>
              </mc:Choice>
              <mc:Fallback>
                <p:oleObj name="Formel" r:id="rId9" imgW="545760" imgH="228600" progId="">
                  <p:embed/>
                  <p:pic>
                    <p:nvPicPr>
                      <p:cNvPr id="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5454" y="3094942"/>
                        <a:ext cx="954387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876314"/>
              </p:ext>
            </p:extLst>
          </p:nvPr>
        </p:nvGraphicFramePr>
        <p:xfrm>
          <a:off x="1909642" y="3389038"/>
          <a:ext cx="1819905" cy="39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2" name="Formel" r:id="rId11" imgW="1041120" imgH="228600" progId="">
                  <p:embed/>
                </p:oleObj>
              </mc:Choice>
              <mc:Fallback>
                <p:oleObj name="Formel" r:id="rId11" imgW="1041120" imgH="228600" progId="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642" y="3389038"/>
                        <a:ext cx="1819905" cy="399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17068"/>
              </p:ext>
            </p:extLst>
          </p:nvPr>
        </p:nvGraphicFramePr>
        <p:xfrm>
          <a:off x="6400396" y="4298957"/>
          <a:ext cx="1887521" cy="42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3" name="Formel" r:id="rId13" imgW="1079280" imgH="241200" progId="">
                  <p:embed/>
                </p:oleObj>
              </mc:Choice>
              <mc:Fallback>
                <p:oleObj name="Formel" r:id="rId13" imgW="1079280" imgH="241200" progId="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396" y="4298957"/>
                        <a:ext cx="1887521" cy="423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4201CC65-DBAA-4C0E-8BCA-47D2F946A11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02146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Central </a:t>
            </a:r>
            <a:r>
              <a:rPr lang="de-DE" sz="3200" dirty="0" err="1"/>
              <a:t>limit</a:t>
            </a:r>
            <a:r>
              <a:rPr lang="de-DE" sz="3200" dirty="0"/>
              <a:t> </a:t>
            </a:r>
            <a:r>
              <a:rPr lang="de-DE" sz="3200" dirty="0" err="1"/>
              <a:t>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726533" y="680208"/>
            <a:ext cx="8631599" cy="231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CC3300"/>
              </a:buClr>
              <a:buChar char="•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>
                <a:latin typeface="+mn-lt"/>
              </a:rPr>
              <a:t>The </a:t>
            </a:r>
            <a:r>
              <a:rPr lang="de-DE" altLang="de-DE" sz="2400" dirty="0" err="1">
                <a:latin typeface="+mn-lt"/>
              </a:rPr>
              <a:t>sum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independently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identically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random</a:t>
            </a:r>
            <a:r>
              <a:rPr lang="de-DE" altLang="de-DE" sz="2400" dirty="0">
                <a:latin typeface="+mn-lt"/>
              </a:rPr>
              <a:t> variables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approximately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normally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distriuted</a:t>
            </a:r>
            <a:r>
              <a:rPr lang="de-DE" altLang="de-DE" sz="2400" dirty="0">
                <a:latin typeface="+mn-lt"/>
              </a:rPr>
              <a:t>,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dirty="0"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 err="1">
                <a:latin typeface="+mn-lt"/>
              </a:rPr>
              <a:t>Consequence</a:t>
            </a:r>
            <a:r>
              <a:rPr lang="de-DE" altLang="de-DE" sz="2400" dirty="0">
                <a:latin typeface="+mn-lt"/>
              </a:rPr>
              <a:t>: The </a:t>
            </a:r>
            <a:r>
              <a:rPr lang="de-DE" altLang="de-DE" sz="2400" dirty="0" err="1">
                <a:latin typeface="+mn-lt"/>
              </a:rPr>
              <a:t>true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can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be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ignored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if</a:t>
            </a:r>
            <a:r>
              <a:rPr lang="de-DE" altLang="de-DE" sz="2400" dirty="0">
                <a:latin typeface="+mn-lt"/>
              </a:rPr>
              <a:t> n </a:t>
            </a:r>
            <a:r>
              <a:rPr lang="de-DE" altLang="de-DE" sz="2400" dirty="0" err="1">
                <a:latin typeface="+mn-lt"/>
              </a:rPr>
              <a:t>is</a:t>
            </a:r>
            <a:r>
              <a:rPr lang="de-DE" altLang="de-DE" sz="2400" dirty="0">
                <a:latin typeface="+mn-lt"/>
              </a:rPr>
              <a:t> large </a:t>
            </a:r>
            <a:r>
              <a:rPr lang="de-DE" altLang="de-DE" sz="2400" dirty="0" err="1">
                <a:latin typeface="+mn-lt"/>
              </a:rPr>
              <a:t>enough</a:t>
            </a:r>
            <a:r>
              <a:rPr lang="de-DE" altLang="de-DE" sz="2400" dirty="0">
                <a:latin typeface="+mn-lt"/>
              </a:rPr>
              <a:t> and </a:t>
            </a:r>
            <a:r>
              <a:rPr lang="de-DE" altLang="de-DE" sz="2400" dirty="0" err="1">
                <a:latin typeface="+mn-lt"/>
              </a:rPr>
              <a:t>you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are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interested</a:t>
            </a:r>
            <a:r>
              <a:rPr lang="de-DE" altLang="de-DE" sz="2400" dirty="0">
                <a:latin typeface="+mn-lt"/>
              </a:rPr>
              <a:t> in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distribution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of</a:t>
            </a:r>
            <a:r>
              <a:rPr lang="de-DE" altLang="de-DE" sz="2400" dirty="0">
                <a:latin typeface="+mn-lt"/>
              </a:rPr>
              <a:t> </a:t>
            </a:r>
            <a:r>
              <a:rPr lang="de-DE" altLang="de-DE" sz="2400" dirty="0" err="1">
                <a:latin typeface="+mn-lt"/>
              </a:rPr>
              <a:t>the</a:t>
            </a:r>
            <a:r>
              <a:rPr lang="de-DE" altLang="de-DE" sz="2400" dirty="0">
                <a:latin typeface="+mn-lt"/>
              </a:rPr>
              <a:t> sample </a:t>
            </a:r>
            <a:r>
              <a:rPr lang="de-DE" altLang="de-DE" sz="2400" dirty="0" err="1">
                <a:latin typeface="+mn-lt"/>
              </a:rPr>
              <a:t>mean</a:t>
            </a:r>
            <a:r>
              <a:rPr lang="de-DE" altLang="de-DE" sz="2400" dirty="0">
                <a:latin typeface="+mn-lt"/>
              </a:rPr>
              <a:t>:</a:t>
            </a:r>
            <a:endParaRPr lang="de-DE" altLang="de-DE" sz="16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19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/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/>
                  <a:t>Mathematically:</a:t>
                </a:r>
              </a:p>
              <a:p>
                <a:endParaRPr lang="de-DE" dirty="0"/>
              </a:p>
              <a:p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… </a:t>
                </a:r>
                <a:r>
                  <a:rPr lang="de-DE" dirty="0" err="1"/>
                  <a:t>iid</a:t>
                </a:r>
                <a:r>
                  <a:rPr lang="de-DE" dirty="0"/>
                  <a:t> RV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unknown</a:t>
                </a:r>
                <a:r>
                  <a:rPr lang="de-DE" dirty="0"/>
                  <a:t> </a:t>
                </a:r>
                <a:r>
                  <a:rPr lang="de-DE" dirty="0" err="1"/>
                  <a:t>distribution</a:t>
                </a:r>
                <a:r>
                  <a:rPr lang="de-DE" dirty="0"/>
                  <a:t>, but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and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dirty="0"/>
                  <a:t> exist.</a:t>
                </a:r>
              </a:p>
              <a:p>
                <a:endParaRPr lang="de-DE" dirty="0"/>
              </a:p>
              <a:p>
                <a:r>
                  <a:rPr lang="de-DE" dirty="0" err="1"/>
                  <a:t>Than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first</a:t>
                </a:r>
                <a:r>
                  <a:rPr lang="de-DE" dirty="0"/>
                  <a:t> 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i="1" dirty="0">
                    <a:latin typeface="Cambria Math" panose="02040503050406030204" pitchFamily="18" charset="0"/>
                  </a:rPr>
                  <a:t>     </a:t>
                </a:r>
                <a:r>
                  <a:rPr lang="de-DE" dirty="0">
                    <a:latin typeface="Cambria Math" panose="02040503050406030204" pitchFamily="18" charset="0"/>
                  </a:rPr>
                  <a:t>we </a:t>
                </a:r>
                <a:r>
                  <a:rPr lang="de-DE" dirty="0" err="1">
                    <a:latin typeface="Cambria Math" panose="02040503050406030204" pitchFamily="18" charset="0"/>
                  </a:rPr>
                  <a:t>obtain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de-DE" dirty="0"/>
                  <a:t>             Var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de-DE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de-DE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 n→</a:t>
                </a:r>
                <a:r>
                  <a:rPr lang="de-DE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∞</a:t>
                </a:r>
                <a:r>
                  <a:rPr lang="de-DE" dirty="0"/>
                  <a:t> </a:t>
                </a:r>
                <a:r>
                  <a:rPr lang="de-DE" dirty="0" err="1"/>
                  <a:t>standard</a:t>
                </a:r>
                <a:r>
                  <a:rPr lang="de-DE" dirty="0"/>
                  <a:t> </a:t>
                </a:r>
                <a:r>
                  <a:rPr lang="de-DE" dirty="0" err="1"/>
                  <a:t>normally</a:t>
                </a:r>
                <a:r>
                  <a:rPr lang="de-DE" dirty="0"/>
                  <a:t> </a:t>
                </a:r>
                <a:r>
                  <a:rPr lang="de-DE" dirty="0" err="1"/>
                  <a:t>distributed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∽</m:t>
                    </m:r>
                    <m:r>
                      <m:rPr>
                        <m:sty m:val="p"/>
                      </m:rP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de-DE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(0,1)</m:t>
                    </m:r>
                  </m:oMath>
                </a14:m>
                <a:endParaRPr lang="de-DE" dirty="0"/>
              </a:p>
              <a:p>
                <a:pPr algn="ctr"/>
                <a:r>
                  <a:rPr lang="de-DE" dirty="0"/>
                  <a:t>oder</a:t>
                </a:r>
              </a:p>
              <a:p>
                <a:pPr algn="ctr"/>
                <a:endParaRPr lang="de-DE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de-DE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e-DE" dirty="0"/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de-DE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μ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Φ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823AB6A-D51E-4CA5-B909-DFEA88D66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745" y="2699352"/>
                <a:ext cx="9759619" cy="2592288"/>
              </a:xfrm>
              <a:prstGeom prst="rect">
                <a:avLst/>
              </a:prstGeom>
              <a:blipFill>
                <a:blip r:embed="rId2"/>
                <a:stretch>
                  <a:fillRect l="-500" t="-1412" b="-310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378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867484"/>
              </p:ext>
            </p:extLst>
          </p:nvPr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16819"/>
              </p:ext>
            </p:extLst>
          </p:nvPr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06310"/>
              </p:ext>
            </p:extLst>
          </p:nvPr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>
            <a:extLst>
              <a:ext uri="{FF2B5EF4-FFF2-40B4-BE49-F238E27FC236}">
                <a16:creationId xmlns:a16="http://schemas.microsoft.com/office/drawing/2014/main" id="{AB6A763E-C5FF-4F7B-9B71-AA96C755D3C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7481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451721" y="13652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61256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nicht“ (</a:t>
            </a:r>
            <a:r>
              <a:rPr lang="de-DE" sz="2400" dirty="0" err="1"/>
              <a:t>Hombre</a:t>
            </a:r>
            <a:r>
              <a:rPr lang="de-DE" sz="2400" dirty="0"/>
              <a:t>,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te</a:t>
            </a:r>
            <a:r>
              <a:rPr lang="de-DE" sz="2400" dirty="0"/>
              <a:t> </a:t>
            </a:r>
            <a:r>
              <a:rPr lang="de-DE" sz="2400" dirty="0" err="1"/>
              <a:t>enfades</a:t>
            </a:r>
            <a:r>
              <a:rPr lang="de-DE" sz="2400" dirty="0"/>
              <a:t>)?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C3B0506-1988-48EA-B333-7EC4700BA2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8951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Continous</a:t>
            </a:r>
            <a:r>
              <a:rPr lang="de-DE" sz="3200" dirty="0"/>
              <a:t> Random Variables</a:t>
            </a:r>
          </a:p>
        </p:txBody>
      </p:sp>
      <p:sp>
        <p:nvSpPr>
          <p:cNvPr id="5" name="Rechteck 4"/>
          <p:cNvSpPr/>
          <p:nvPr/>
        </p:nvSpPr>
        <p:spPr>
          <a:xfrm>
            <a:off x="1703512" y="1124745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X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some</a:t>
            </a:r>
            <a:r>
              <a:rPr lang="de-DE" sz="2400" dirty="0"/>
              <a:t> </a:t>
            </a:r>
            <a:r>
              <a:rPr lang="de-DE" sz="2400" dirty="0" err="1"/>
              <a:t>specific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f(x):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                                   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23241"/>
              </p:ext>
            </p:extLst>
          </p:nvPr>
        </p:nvGraphicFramePr>
        <p:xfrm>
          <a:off x="4711353" y="2643187"/>
          <a:ext cx="24812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Formel" r:id="rId3" imgW="1524000" imgH="482600" progId="Equation.3">
                  <p:embed/>
                </p:oleObj>
              </mc:Choice>
              <mc:Fallback>
                <p:oleObj name="Formel" r:id="rId3" imgW="1524000" imgH="482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353" y="2643187"/>
                        <a:ext cx="2481262" cy="7858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43954C05-E53B-4A44-894A-7DCFF5E39A0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0456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Properties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density</a:t>
            </a:r>
            <a:r>
              <a:rPr lang="de-DE" sz="3200" dirty="0"/>
              <a:t>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03511" y="1124744"/>
            <a:ext cx="88569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Values </a:t>
            </a:r>
            <a:r>
              <a:rPr lang="de-DE" sz="2400" dirty="0" err="1"/>
              <a:t>of</a:t>
            </a:r>
            <a:r>
              <a:rPr lang="de-DE" sz="2400" dirty="0"/>
              <a:t> f(x) </a:t>
            </a:r>
            <a:r>
              <a:rPr lang="de-DE" sz="2400" dirty="0" err="1"/>
              <a:t>cannot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 (a = b), also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reaches</a:t>
            </a:r>
            <a:r>
              <a:rPr lang="de-DE" sz="2400" dirty="0"/>
              <a:t> </a:t>
            </a:r>
            <a:r>
              <a:rPr lang="de-DE" sz="2400" dirty="0" err="1"/>
              <a:t>zero</a:t>
            </a:r>
            <a:r>
              <a:rPr lang="de-DE" sz="2400" dirty="0"/>
              <a:t>: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			→	P(X = x) =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whole</a:t>
            </a:r>
            <a:r>
              <a:rPr lang="de-DE" sz="2400" dirty="0"/>
              <a:t> </a:t>
            </a:r>
            <a:r>
              <a:rPr lang="de-DE" sz="2400" dirty="0" err="1"/>
              <a:t>area</a:t>
            </a:r>
            <a:r>
              <a:rPr lang="de-DE" sz="2400" dirty="0"/>
              <a:t> </a:t>
            </a:r>
            <a:r>
              <a:rPr lang="de-DE" sz="2400" dirty="0" err="1"/>
              <a:t>below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/>
              <a:t>equals</a:t>
            </a:r>
            <a:r>
              <a:rPr lang="de-DE" sz="2400" dirty="0"/>
              <a:t> 1 (</a:t>
            </a:r>
            <a:r>
              <a:rPr lang="de-DE" sz="2400" dirty="0" err="1"/>
              <a:t>certain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):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943873" y="4437113"/>
          <a:ext cx="135731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Formel" r:id="rId3" imgW="799753" imgH="469696" progId="Equation.3">
                  <p:embed/>
                </p:oleObj>
              </mc:Choice>
              <mc:Fallback>
                <p:oleObj name="Formel" r:id="rId3" imgW="799753" imgH="469696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873" y="4437113"/>
                        <a:ext cx="1357313" cy="796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9E91034-7560-4831-AD77-A0F4E79523E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400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dirty="0"/>
                  <a:t>Student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always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in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statistics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lecture</a:t>
                </a:r>
                <a:r>
                  <a:rPr lang="de-DE" sz="2400" dirty="0"/>
                  <a:t>. His </a:t>
                </a:r>
                <a:r>
                  <a:rPr lang="de-DE" sz="2400" dirty="0" err="1"/>
                  <a:t>delay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 </a:t>
                </a:r>
                <a:r>
                  <a:rPr lang="de-DE" sz="2400" dirty="0" err="1"/>
                  <a:t>continous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</a:t>
                </a:r>
                <a:r>
                  <a:rPr lang="de-DE" sz="2400" dirty="0" err="1"/>
                  <a:t>with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following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400" b="0" i="1" smtClean="0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400" b="0" i="0" smtClean="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a?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density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Mike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1 und 2 </a:t>
                </a:r>
                <a:r>
                  <a:rPr lang="de-DE" sz="2400" dirty="0" err="1"/>
                  <a:t>minutes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late</a:t>
                </a:r>
                <a:r>
                  <a:rPr lang="de-DE" sz="2400" dirty="0"/>
                  <a:t> at </a:t>
                </a:r>
                <a:r>
                  <a:rPr lang="de-DE" sz="2400" dirty="0" err="1"/>
                  <a:t>some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specific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day</a:t>
                </a:r>
                <a:r>
                  <a:rPr lang="de-DE" sz="2400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/>
                  <a:t>Sketch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cumulative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function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graphically</a:t>
                </a:r>
                <a:endParaRPr lang="de-DE" sz="24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sz="2400" dirty="0" err="1"/>
                  <a:t>Calculate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Variance</a:t>
                </a:r>
                <a:endParaRPr lang="de-DE" sz="2400" dirty="0"/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60" y="708817"/>
                <a:ext cx="8496944" cy="5703421"/>
              </a:xfrm>
              <a:prstGeom prst="rect">
                <a:avLst/>
              </a:prstGeom>
              <a:blipFill>
                <a:blip r:embed="rId2"/>
                <a:stretch>
                  <a:fillRect l="-1076" t="-855" b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C3635351-A13D-468F-9AB9-4B87CBFC4EB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955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13982" y="35364"/>
            <a:ext cx="460364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r>
              <a:rPr lang="de-DE" sz="3200" dirty="0"/>
              <a:t> Density </a:t>
            </a:r>
            <a:r>
              <a:rPr lang="de-DE" sz="3200" dirty="0" err="1"/>
              <a:t>Function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172886" y="136525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a [1,2] </a:t>
            </a:r>
            <a:r>
              <a:rPr lang="de-DE" sz="2400" dirty="0" err="1"/>
              <a:t>density</a:t>
            </a:r>
            <a:r>
              <a:rPr lang="de-DE" sz="2400" dirty="0"/>
              <a:t>, </a:t>
            </a:r>
            <a:r>
              <a:rPr lang="de-DE" sz="2400" dirty="0" err="1"/>
              <a:t>cumulative</a:t>
            </a:r>
            <a:r>
              <a:rPr lang="de-DE" sz="2400" dirty="0"/>
              <a:t> </a:t>
            </a:r>
            <a:r>
              <a:rPr lang="de-DE" sz="2400" dirty="0" err="1"/>
              <a:t>distribution</a:t>
            </a:r>
            <a:r>
              <a:rPr lang="de-DE" sz="2400" dirty="0"/>
              <a:t>, E(x), Var(x)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D44DCE6-7B10-42E3-8407-586933B08A4A}"/>
              </a:ext>
            </a:extLst>
          </p:cNvPr>
          <p:cNvSpPr/>
          <p:nvPr/>
        </p:nvSpPr>
        <p:spPr>
          <a:xfrm>
            <a:off x="8930535" y="598190"/>
            <a:ext cx="3187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solve</a:t>
            </a:r>
            <a:r>
              <a:rPr lang="de-DE" dirty="0"/>
              <a:t>( </a:t>
            </a:r>
            <a:r>
              <a:rPr lang="de-DE" dirty="0" err="1"/>
              <a:t>int</a:t>
            </a:r>
            <a:r>
              <a:rPr lang="de-DE" dirty="0"/>
              <a:t>(a-(1/8)x dx; 0..4)=1,a)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59BE8D1-E18E-4C07-B7EB-0B73AA92D5AF}"/>
              </a:ext>
            </a:extLst>
          </p:cNvPr>
          <p:cNvSpPr/>
          <p:nvPr/>
        </p:nvSpPr>
        <p:spPr>
          <a:xfrm>
            <a:off x="8976850" y="1038309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(1/2-x/8,0..4)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03E102C-9FFA-4CBC-9E8F-6C4961A8632A}"/>
              </a:ext>
            </a:extLst>
          </p:cNvPr>
          <p:cNvSpPr/>
          <p:nvPr/>
        </p:nvSpPr>
        <p:spPr>
          <a:xfrm>
            <a:off x="9027931" y="1519215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(1/2-x/8),0..y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0A70963-092F-46FD-8516-0A81AE3D5AEF}"/>
              </a:ext>
            </a:extLst>
          </p:cNvPr>
          <p:cNvSpPr/>
          <p:nvPr/>
        </p:nvSpPr>
        <p:spPr>
          <a:xfrm>
            <a:off x="8991786" y="2004298"/>
            <a:ext cx="2511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plot</a:t>
            </a:r>
            <a:r>
              <a:rPr lang="de-DE" dirty="0"/>
              <a:t>(-1/16 (-8 + y) y,0..4)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BC4A22F-A933-47DA-95DE-5CFE99625242}"/>
              </a:ext>
            </a:extLst>
          </p:cNvPr>
          <p:cNvSpPr/>
          <p:nvPr/>
        </p:nvSpPr>
        <p:spPr>
          <a:xfrm>
            <a:off x="9047809" y="2489381"/>
            <a:ext cx="1922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(x(1/2-x/8)),0..4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9C5CB25-42C1-4090-B4C3-F997FD675B2A}"/>
              </a:ext>
            </a:extLst>
          </p:cNvPr>
          <p:cNvSpPr/>
          <p:nvPr/>
        </p:nvSpPr>
        <p:spPr>
          <a:xfrm>
            <a:off x="9047809" y="2890557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int</a:t>
            </a:r>
            <a:r>
              <a:rPr lang="de-DE" dirty="0"/>
              <a:t>((x-4/3)^2(1/2-x/8)),0..4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/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for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  0≤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≤4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E58551B-3D03-4021-AD73-96E9CBBB2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" y="598190"/>
                <a:ext cx="3326488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eck 12">
            <a:extLst>
              <a:ext uri="{FF2B5EF4-FFF2-40B4-BE49-F238E27FC236}">
                <a16:creationId xmlns:a16="http://schemas.microsoft.com/office/drawing/2014/main" id="{25195EEE-53B7-49EA-8409-E7EA4C0FAB4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6857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Uniform </a:t>
            </a:r>
            <a:r>
              <a:rPr lang="de-DE" sz="3200" dirty="0" err="1"/>
              <a:t>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559496" y="495180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</a:t>
            </a:r>
            <a:r>
              <a:rPr lang="de-DE" sz="2400" dirty="0" err="1"/>
              <a:t>density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constant</a:t>
            </a:r>
            <a:r>
              <a:rPr lang="de-DE" sz="2400" dirty="0"/>
              <a:t> </a:t>
            </a:r>
            <a:r>
              <a:rPr lang="de-DE" sz="2400" dirty="0" err="1"/>
              <a:t>over</a:t>
            </a:r>
            <a:r>
              <a:rPr lang="de-DE" sz="2400" dirty="0"/>
              <a:t> a </a:t>
            </a:r>
            <a:r>
              <a:rPr lang="de-DE" sz="2400" dirty="0" err="1"/>
              <a:t>given</a:t>
            </a:r>
            <a:r>
              <a:rPr lang="de-DE" sz="2400" dirty="0"/>
              <a:t> </a:t>
            </a:r>
            <a:r>
              <a:rPr lang="de-DE" sz="2400" dirty="0" err="1"/>
              <a:t>Interval</a:t>
            </a:r>
            <a:r>
              <a:rPr lang="de-DE" sz="2400" dirty="0"/>
              <a:t> [</a:t>
            </a:r>
            <a:r>
              <a:rPr lang="de-DE" sz="2400" dirty="0" err="1"/>
              <a:t>a,b</a:t>
            </a:r>
            <a:r>
              <a:rPr lang="de-DE" sz="2400" dirty="0"/>
              <a:t>]. This </a:t>
            </a:r>
            <a:r>
              <a:rPr lang="de-DE" sz="2400" dirty="0" err="1"/>
              <a:t>means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subinterval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same </a:t>
            </a:r>
            <a:r>
              <a:rPr lang="de-DE" sz="2400" dirty="0" err="1"/>
              <a:t>length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same </a:t>
            </a:r>
            <a:r>
              <a:rPr lang="de-DE" sz="2400" dirty="0" err="1"/>
              <a:t>probability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  <p:graphicFrame>
        <p:nvGraphicFramePr>
          <p:cNvPr id="8" name="Objekt 7"/>
          <p:cNvGraphicFramePr>
            <a:graphicFrameLocks/>
          </p:cNvGraphicFramePr>
          <p:nvPr>
            <p:extLst/>
          </p:nvPr>
        </p:nvGraphicFramePr>
        <p:xfrm>
          <a:off x="4295800" y="3933056"/>
          <a:ext cx="275748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Formel" r:id="rId3" imgW="863280" imgH="393480" progId="Equation.3">
                  <p:embed/>
                </p:oleObj>
              </mc:Choice>
              <mc:Fallback>
                <p:oleObj name="Formel" r:id="rId3" imgW="863280" imgH="39348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3933056"/>
                        <a:ext cx="2757488" cy="1049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/>
          </p:nvPr>
        </p:nvGraphicFramePr>
        <p:xfrm>
          <a:off x="3692526" y="5445225"/>
          <a:ext cx="40925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Formel" r:id="rId5" imgW="1282680" imgH="393480" progId="Equation.3">
                  <p:embed/>
                </p:oleObj>
              </mc:Choice>
              <mc:Fallback>
                <p:oleObj name="Formel" r:id="rId5" imgW="1282680" imgH="39348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6" y="5445225"/>
                        <a:ext cx="4092575" cy="1049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/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de-DE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den>
                                      </m:f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≤</m:t>
                                      </m:r>
                                      <m:r>
                                        <a:rPr lang="de-DE" sz="22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  <m:t>0  </m:t>
                                      </m:r>
                                      <m: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   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de-DE" sz="2200">
                                          <a:latin typeface="Cambria Math" panose="02040503050406030204" pitchFamily="18" charset="0"/>
                                        </a:rPr>
                                        <m:t>otherwise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D040B8E-3E73-4300-BD25-7730E97D0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05" y="1858465"/>
                <a:ext cx="3679277" cy="11732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B9159B62-4BEB-4F79-B22D-160DFAAA4FF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059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1291</Words>
  <Application>Microsoft Office PowerPoint</Application>
  <PresentationFormat>Breitbild</PresentationFormat>
  <Paragraphs>320</Paragraphs>
  <Slides>22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22</vt:i4>
      </vt:variant>
    </vt:vector>
  </HeadingPairs>
  <TitlesOfParts>
    <vt:vector size="32" baseType="lpstr">
      <vt:lpstr>Arial</vt:lpstr>
      <vt:lpstr>Calibri</vt:lpstr>
      <vt:lpstr>Cambria Math</vt:lpstr>
      <vt:lpstr>Sparkasse Rg</vt:lpstr>
      <vt:lpstr>Symbol</vt:lpstr>
      <vt:lpstr>Times</vt:lpstr>
      <vt:lpstr>Times New Roman</vt:lpstr>
      <vt:lpstr>Office</vt:lpstr>
      <vt:lpstr>Formel</vt:lpstr>
      <vt:lpstr>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bjk</cp:lastModifiedBy>
  <cp:revision>123</cp:revision>
  <dcterms:created xsi:type="dcterms:W3CDTF">2020-09-20T22:46:24Z</dcterms:created>
  <dcterms:modified xsi:type="dcterms:W3CDTF">2022-03-16T17:12:49Z</dcterms:modified>
</cp:coreProperties>
</file>