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9" r:id="rId2"/>
    <p:sldId id="414" r:id="rId3"/>
    <p:sldId id="390" r:id="rId4"/>
    <p:sldId id="392" r:id="rId5"/>
    <p:sldId id="393" r:id="rId6"/>
    <p:sldId id="380" r:id="rId7"/>
    <p:sldId id="381" r:id="rId8"/>
    <p:sldId id="563" r:id="rId9"/>
    <p:sldId id="564" r:id="rId10"/>
    <p:sldId id="504" r:id="rId11"/>
    <p:sldId id="412" r:id="rId12"/>
    <p:sldId id="562" r:id="rId13"/>
    <p:sldId id="413" r:id="rId14"/>
    <p:sldId id="565" r:id="rId15"/>
    <p:sldId id="394" r:id="rId16"/>
    <p:sldId id="395" r:id="rId17"/>
    <p:sldId id="418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0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10.03.2022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../media/image26.png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2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88640"/>
            <a:ext cx="8856984" cy="4262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5000" b="1" baseline="30000" dirty="0"/>
              <a:t>Random Variable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3" y="692696"/>
            <a:ext cx="9462165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b="1" dirty="0"/>
          </a:p>
          <a:p>
            <a:r>
              <a:rPr lang="de-DE" sz="2400" b="1" dirty="0"/>
              <a:t>Definition:</a:t>
            </a:r>
            <a:endParaRPr lang="de-DE" sz="2400" dirty="0"/>
          </a:p>
          <a:p>
            <a:r>
              <a:rPr lang="de-DE" sz="2400" dirty="0"/>
              <a:t>A </a:t>
            </a:r>
            <a:r>
              <a:rPr lang="de-DE" sz="2400" b="1" dirty="0"/>
              <a:t>Random Variable  X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mapping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sample </a:t>
            </a:r>
            <a:r>
              <a:rPr lang="de-DE" sz="2400" dirty="0" err="1"/>
              <a:t>space</a:t>
            </a:r>
            <a:r>
              <a:rPr lang="de-DE" sz="2400" dirty="0"/>
              <a:t> </a:t>
            </a:r>
            <a:r>
              <a:rPr lang="el-GR" sz="2400" dirty="0"/>
              <a:t>Ω</a:t>
            </a:r>
            <a:r>
              <a:rPr lang="de-DE" sz="2400" dirty="0"/>
              <a:t> </a:t>
            </a:r>
            <a:r>
              <a:rPr lang="de-DE" sz="2400" dirty="0" err="1"/>
              <a:t>into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real </a:t>
            </a:r>
            <a:r>
              <a:rPr lang="de-DE" sz="2400" dirty="0" err="1"/>
              <a:t>numbers</a:t>
            </a:r>
            <a:r>
              <a:rPr lang="de-DE" sz="2400" dirty="0"/>
              <a:t> R.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means</a:t>
            </a:r>
            <a:r>
              <a:rPr lang="de-DE" sz="2400" dirty="0"/>
              <a:t> </a:t>
            </a:r>
            <a:r>
              <a:rPr lang="de-DE" sz="2400" dirty="0" err="1"/>
              <a:t>every</a:t>
            </a:r>
            <a:r>
              <a:rPr lang="de-DE" sz="2400" dirty="0"/>
              <a:t> </a:t>
            </a:r>
            <a:r>
              <a:rPr lang="de-DE" sz="2400" dirty="0" err="1"/>
              <a:t>elementary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r>
              <a:rPr lang="de-DE" sz="2400" dirty="0"/>
              <a:t> A</a:t>
            </a:r>
            <a:r>
              <a:rPr lang="de-DE" sz="2400" baseline="-25000" dirty="0"/>
              <a:t>i</a:t>
            </a:r>
            <a:r>
              <a:rPr lang="de-DE" sz="2400" dirty="0"/>
              <a:t> </a:t>
            </a:r>
            <a:r>
              <a:rPr lang="de-DE" sz="2400" dirty="0" err="1"/>
              <a:t>maps</a:t>
            </a:r>
            <a:r>
              <a:rPr lang="de-DE" sz="2400" dirty="0"/>
              <a:t> </a:t>
            </a:r>
            <a:r>
              <a:rPr lang="de-DE" sz="2400" dirty="0" err="1"/>
              <a:t>onto</a:t>
            </a:r>
            <a:r>
              <a:rPr lang="de-DE" sz="2400" dirty="0"/>
              <a:t> a real </a:t>
            </a:r>
            <a:r>
              <a:rPr lang="de-DE" sz="2400" dirty="0" err="1"/>
              <a:t>number</a:t>
            </a:r>
            <a:r>
              <a:rPr lang="de-DE" sz="2400" dirty="0"/>
              <a:t> x</a:t>
            </a:r>
            <a:r>
              <a:rPr lang="de-DE" sz="2400" baseline="-25000" dirty="0"/>
              <a:t>i</a:t>
            </a:r>
            <a:r>
              <a:rPr lang="de-DE" sz="2400" dirty="0"/>
              <a:t> and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p</a:t>
            </a:r>
            <a:r>
              <a:rPr lang="de-DE" sz="2400" baseline="-25000" dirty="0" err="1"/>
              <a:t>i</a:t>
            </a:r>
            <a:r>
              <a:rPr lang="de-DE" sz="2400" dirty="0"/>
              <a:t> = P(A</a:t>
            </a:r>
            <a:r>
              <a:rPr lang="de-DE" sz="2400" baseline="-25000" dirty="0"/>
              <a:t>i</a:t>
            </a:r>
            <a:r>
              <a:rPr lang="de-DE" sz="2400" dirty="0"/>
              <a:t>) = P(X=x</a:t>
            </a:r>
            <a:r>
              <a:rPr lang="de-DE" sz="2400" baseline="-25000" dirty="0"/>
              <a:t>i</a:t>
            </a:r>
            <a:r>
              <a:rPr lang="de-DE" sz="2400" dirty="0"/>
              <a:t>) = p(x</a:t>
            </a:r>
            <a:r>
              <a:rPr lang="de-DE" sz="2400" baseline="-25000" dirty="0"/>
              <a:t>i</a:t>
            </a:r>
            <a:r>
              <a:rPr lang="de-DE" sz="2400" dirty="0"/>
              <a:t>)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known</a:t>
            </a:r>
            <a:r>
              <a:rPr lang="de-DE" sz="2400" dirty="0"/>
              <a:t>.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→	</a:t>
            </a:r>
            <a:r>
              <a:rPr lang="de-DE" sz="2400" dirty="0" err="1"/>
              <a:t>p</a:t>
            </a:r>
            <a:r>
              <a:rPr lang="de-DE" sz="2400" baseline="-25000" dirty="0" err="1"/>
              <a:t>i</a:t>
            </a:r>
            <a:r>
              <a:rPr lang="de-DE" sz="2400" dirty="0"/>
              <a:t> ist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random</a:t>
            </a:r>
            <a:r>
              <a:rPr lang="de-DE" sz="2400" dirty="0"/>
              <a:t> variable X </a:t>
            </a:r>
            <a:r>
              <a:rPr lang="de-DE" sz="2400" dirty="0" err="1"/>
              <a:t>equals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outcome</a:t>
            </a:r>
            <a:r>
              <a:rPr lang="de-DE" sz="2400" dirty="0"/>
              <a:t> x</a:t>
            </a:r>
            <a:r>
              <a:rPr lang="de-DE" sz="2400" baseline="-25000" dirty="0"/>
              <a:t>i</a:t>
            </a:r>
            <a:r>
              <a:rPr lang="de-DE" sz="2400" dirty="0"/>
              <a:t>.</a:t>
            </a:r>
          </a:p>
          <a:p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4166943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10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67508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Statistically</a:t>
            </a:r>
            <a:r>
              <a:rPr lang="de-DE" sz="3200" dirty="0"/>
              <a:t> </a:t>
            </a:r>
            <a:r>
              <a:rPr lang="de-DE" sz="3200" dirty="0" err="1"/>
              <a:t>independent</a:t>
            </a:r>
            <a:r>
              <a:rPr lang="de-DE" sz="3200" dirty="0"/>
              <a:t> </a:t>
            </a:r>
            <a:r>
              <a:rPr lang="de-DE" sz="3200" dirty="0" err="1"/>
              <a:t>events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908720"/>
            <a:ext cx="8856984" cy="273630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  <a:p>
            <a:pPr algn="ctr"/>
            <a:r>
              <a:rPr lang="de-DE" sz="2400" dirty="0"/>
              <a:t>P(A|B) = P(A)		</a:t>
            </a:r>
            <a:r>
              <a:rPr lang="de-DE" sz="2400" dirty="0" err="1"/>
              <a:t>or</a:t>
            </a:r>
            <a:r>
              <a:rPr lang="de-DE" sz="2400" dirty="0"/>
              <a:t>		P(B|A) = P(B)</a:t>
            </a:r>
          </a:p>
          <a:p>
            <a:pPr algn="ctr"/>
            <a:endParaRPr lang="de-DE" sz="2200" dirty="0"/>
          </a:p>
          <a:p>
            <a:pPr algn="ctr"/>
            <a:endParaRPr lang="de-DE" sz="2200" dirty="0"/>
          </a:p>
          <a:p>
            <a:pPr algn="ctr"/>
            <a:endParaRPr lang="de-DE" sz="2200" dirty="0"/>
          </a:p>
          <a:p>
            <a:pPr algn="ctr"/>
            <a:endParaRPr lang="de-DE" sz="2200" dirty="0"/>
          </a:p>
          <a:p>
            <a:pPr algn="ctr"/>
            <a:endParaRPr lang="de-DE" sz="2200" dirty="0"/>
          </a:p>
          <a:p>
            <a:r>
              <a:rPr lang="de-DE" sz="2200" dirty="0"/>
              <a:t>→</a:t>
            </a:r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/>
          </p:nvPr>
        </p:nvGraphicFramePr>
        <p:xfrm>
          <a:off x="4270350" y="4873154"/>
          <a:ext cx="36258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6" name="Formel" r:id="rId3" imgW="1473200" imgH="203200" progId="Equation.3">
                  <p:embed/>
                </p:oleObj>
              </mc:Choice>
              <mc:Fallback>
                <p:oleObj name="Formel" r:id="rId3" imgW="1473200" imgH="20320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50" y="4873154"/>
                        <a:ext cx="3625850" cy="5000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4906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Statistically</a:t>
            </a:r>
            <a:r>
              <a:rPr lang="de-DE" sz="3200" dirty="0"/>
              <a:t> </a:t>
            </a:r>
            <a:r>
              <a:rPr lang="de-DE" sz="3200" dirty="0" err="1"/>
              <a:t>independent</a:t>
            </a:r>
            <a:r>
              <a:rPr lang="de-DE" sz="3200" dirty="0"/>
              <a:t> </a:t>
            </a:r>
            <a:r>
              <a:rPr lang="de-DE" sz="3200" dirty="0" err="1"/>
              <a:t>events</a:t>
            </a:r>
            <a:r>
              <a:rPr lang="de-DE" sz="3200" dirty="0"/>
              <a:t>: </a:t>
            </a:r>
            <a:r>
              <a:rPr lang="de-DE" sz="3200" dirty="0" err="1"/>
              <a:t>Example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1124744"/>
            <a:ext cx="8856984" cy="327497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r>
              <a:rPr lang="de-DE" sz="2400" dirty="0"/>
              <a:t>Sylvester 1988 in Casino in Konstanz at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roulette</a:t>
            </a:r>
            <a:r>
              <a:rPr lang="de-DE" sz="2400" dirty="0"/>
              <a:t> </a:t>
            </a:r>
            <a:r>
              <a:rPr lang="de-DE" sz="2400" dirty="0" err="1"/>
              <a:t>table</a:t>
            </a:r>
            <a:r>
              <a:rPr lang="de-DE" sz="2400" dirty="0"/>
              <a:t>,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endParaRPr lang="de-DE" sz="2400" dirty="0"/>
          </a:p>
          <a:p>
            <a:r>
              <a:rPr lang="de-DE" sz="2400" dirty="0"/>
              <a:t>A = {0,3}</a:t>
            </a:r>
            <a:r>
              <a:rPr lang="de-DE" sz="2400" dirty="0" err="1"/>
              <a:t>occured</a:t>
            </a:r>
            <a:r>
              <a:rPr lang="de-DE" sz="2400" dirty="0"/>
              <a:t> 9 </a:t>
            </a:r>
            <a:r>
              <a:rPr lang="de-DE" sz="2400" dirty="0" err="1"/>
              <a:t>times</a:t>
            </a:r>
            <a:r>
              <a:rPr lang="de-DE" sz="2400" dirty="0"/>
              <a:t> in a </a:t>
            </a:r>
            <a:r>
              <a:rPr lang="de-DE" sz="2400" dirty="0" err="1"/>
              <a:t>row</a:t>
            </a:r>
            <a:r>
              <a:rPr lang="de-DE" sz="2400" dirty="0"/>
              <a:t>. </a:t>
            </a: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this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r>
              <a:rPr lang="de-DE" sz="2400" dirty="0" err="1"/>
              <a:t>Suppose</a:t>
            </a:r>
            <a:r>
              <a:rPr lang="de-DE" sz="2400" dirty="0"/>
              <a:t> in </a:t>
            </a:r>
            <a:r>
              <a:rPr lang="de-DE" sz="2400" dirty="0" err="1"/>
              <a:t>class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</a:t>
            </a:r>
            <a:r>
              <a:rPr lang="de-DE" sz="2400" dirty="0" err="1"/>
              <a:t>students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r>
              <a:rPr lang="de-DE" sz="2400" dirty="0"/>
              <a:t> </a:t>
            </a:r>
            <a:r>
              <a:rPr lang="de-DE" sz="2400" dirty="0" err="1"/>
              <a:t>birthday</a:t>
            </a:r>
            <a:r>
              <a:rPr lang="de-DE" sz="2400" dirty="0"/>
              <a:t> at </a:t>
            </a:r>
            <a:r>
              <a:rPr lang="de-DE" sz="2400" dirty="0" err="1"/>
              <a:t>the</a:t>
            </a:r>
            <a:r>
              <a:rPr lang="de-DE" sz="2400" dirty="0"/>
              <a:t> same </a:t>
            </a:r>
            <a:r>
              <a:rPr lang="de-DE" sz="2400" dirty="0" err="1"/>
              <a:t>day</a:t>
            </a:r>
            <a:r>
              <a:rPr lang="de-DE" sz="2400" dirty="0"/>
              <a:t>. </a:t>
            </a:r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minimum</a:t>
            </a:r>
            <a:r>
              <a:rPr lang="de-DE" sz="2400" dirty="0"/>
              <a:t> </a:t>
            </a:r>
            <a:r>
              <a:rPr lang="de-DE" sz="2400" dirty="0" err="1"/>
              <a:t>number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students</a:t>
            </a:r>
            <a:r>
              <a:rPr lang="de-DE" sz="2400" dirty="0"/>
              <a:t> in </a:t>
            </a:r>
            <a:r>
              <a:rPr lang="de-DE" sz="2400" dirty="0" err="1"/>
              <a:t>class</a:t>
            </a:r>
            <a:r>
              <a:rPr lang="de-DE" sz="2400" dirty="0"/>
              <a:t>,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this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50%?</a:t>
            </a:r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587061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Total </a:t>
            </a:r>
            <a:r>
              <a:rPr lang="de-DE" sz="3200" dirty="0" err="1"/>
              <a:t>Probability</a:t>
            </a:r>
            <a:endParaRPr lang="de-DE" sz="3200" baseline="300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F93BCA5-2C69-4EBC-9A98-CB65F061898E}"/>
              </a:ext>
            </a:extLst>
          </p:cNvPr>
          <p:cNvSpPr txBox="1"/>
          <p:nvPr/>
        </p:nvSpPr>
        <p:spPr>
          <a:xfrm>
            <a:off x="1718486" y="1184263"/>
            <a:ext cx="8856984" cy="23762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r>
              <a:rPr lang="de-DE" sz="2200" dirty="0" err="1"/>
              <a:t>If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sample </a:t>
            </a:r>
            <a:r>
              <a:rPr lang="de-DE" sz="2200" dirty="0" err="1"/>
              <a:t>space</a:t>
            </a:r>
            <a:r>
              <a:rPr lang="de-DE" sz="2200" dirty="0"/>
              <a:t> Ω </a:t>
            </a:r>
            <a:r>
              <a:rPr lang="de-DE" sz="2200" dirty="0" err="1"/>
              <a:t>consists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in k </a:t>
            </a:r>
            <a:r>
              <a:rPr lang="de-DE" sz="2200" dirty="0" err="1"/>
              <a:t>disjoint</a:t>
            </a:r>
            <a:r>
              <a:rPr lang="de-DE" sz="2200" dirty="0"/>
              <a:t> </a:t>
            </a:r>
            <a:r>
              <a:rPr lang="de-DE" sz="2200" dirty="0" err="1"/>
              <a:t>elemtary</a:t>
            </a:r>
            <a:r>
              <a:rPr lang="de-DE" sz="2200" dirty="0"/>
              <a:t> </a:t>
            </a:r>
            <a:r>
              <a:rPr lang="de-DE" sz="2200" dirty="0" err="1"/>
              <a:t>events</a:t>
            </a:r>
            <a:r>
              <a:rPr lang="de-DE" sz="2200" dirty="0"/>
              <a:t> A</a:t>
            </a:r>
            <a:r>
              <a:rPr lang="de-DE" sz="2200" baseline="-25000" dirty="0"/>
              <a:t>i</a:t>
            </a:r>
            <a:r>
              <a:rPr lang="de-DE" sz="2200" dirty="0"/>
              <a:t>, </a:t>
            </a:r>
            <a:r>
              <a:rPr lang="de-DE" sz="2200" dirty="0" err="1"/>
              <a:t>then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event</a:t>
            </a:r>
            <a:r>
              <a:rPr lang="de-DE" sz="2200" dirty="0"/>
              <a:t> B </a:t>
            </a:r>
            <a:r>
              <a:rPr lang="de-DE" sz="2200" dirty="0" err="1"/>
              <a:t>is</a:t>
            </a:r>
            <a:r>
              <a:rPr lang="de-DE" sz="2200" dirty="0"/>
              <a:t>:</a:t>
            </a:r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r>
              <a:rPr lang="de-DE" sz="2200" dirty="0"/>
              <a:t>→</a:t>
            </a:r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8F937200-36B2-4A4C-B75A-29F7EDA62871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079777" y="3071813"/>
          <a:ext cx="2732087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0" name="Formel" r:id="rId3" imgW="1651000" imgH="431800" progId="Equation.3">
                  <p:embed/>
                </p:oleObj>
              </mc:Choice>
              <mc:Fallback>
                <p:oleObj name="Formel" r:id="rId3" imgW="1651000" imgH="431800" progId="Equation.3">
                  <p:embed/>
                  <p:pic>
                    <p:nvPicPr>
                      <p:cNvPr id="9" name="Objekt 8">
                        <a:extLst>
                          <a:ext uri="{FF2B5EF4-FFF2-40B4-BE49-F238E27FC236}">
                            <a16:creationId xmlns:a16="http://schemas.microsoft.com/office/drawing/2014/main" id="{8F937200-36B2-4A4C-B75A-29F7EDA628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777" y="3071813"/>
                        <a:ext cx="2732087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4227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Total </a:t>
            </a:r>
            <a:r>
              <a:rPr lang="de-DE" sz="3200" dirty="0" err="1"/>
              <a:t>Probability</a:t>
            </a:r>
            <a:r>
              <a:rPr lang="de-DE" sz="3200" dirty="0"/>
              <a:t>: </a:t>
            </a:r>
            <a:r>
              <a:rPr lang="de-DE" sz="3200" dirty="0" err="1"/>
              <a:t>Example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1556792"/>
            <a:ext cx="8856984" cy="273630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/>
              <a:t>Every </a:t>
            </a:r>
            <a:r>
              <a:rPr lang="de-DE" sz="2200" dirty="0" err="1"/>
              <a:t>day</a:t>
            </a:r>
            <a:r>
              <a:rPr lang="de-DE" sz="2200" dirty="0"/>
              <a:t> a </a:t>
            </a:r>
            <a:r>
              <a:rPr lang="de-DE" sz="2200" dirty="0" err="1"/>
              <a:t>small</a:t>
            </a:r>
            <a:r>
              <a:rPr lang="de-DE" sz="2200" dirty="0"/>
              <a:t> </a:t>
            </a:r>
            <a:r>
              <a:rPr lang="de-DE" sz="2200" dirty="0" err="1"/>
              <a:t>village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visited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a </a:t>
            </a:r>
            <a:r>
              <a:rPr lang="de-DE" sz="2200" dirty="0" err="1"/>
              <a:t>postman</a:t>
            </a:r>
            <a:r>
              <a:rPr lang="de-DE" sz="2200" dirty="0"/>
              <a:t>. </a:t>
            </a:r>
            <a:r>
              <a:rPr lang="de-DE" sz="2200" dirty="0" err="1"/>
              <a:t>If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in </a:t>
            </a:r>
            <a:r>
              <a:rPr lang="de-DE" sz="2200" dirty="0" err="1"/>
              <a:t>good</a:t>
            </a:r>
            <a:r>
              <a:rPr lang="de-DE" sz="2200" dirty="0"/>
              <a:t> </a:t>
            </a:r>
            <a:r>
              <a:rPr lang="de-DE" sz="2200" dirty="0" err="1"/>
              <a:t>mood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in time </a:t>
            </a:r>
            <a:r>
              <a:rPr lang="de-DE" sz="2200" dirty="0" err="1"/>
              <a:t>with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90%. </a:t>
            </a:r>
            <a:r>
              <a:rPr lang="de-DE" sz="2200" dirty="0" err="1"/>
              <a:t>If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in </a:t>
            </a:r>
            <a:r>
              <a:rPr lang="de-DE" sz="2200" dirty="0" err="1"/>
              <a:t>bad</a:t>
            </a:r>
            <a:r>
              <a:rPr lang="de-DE" sz="2200" dirty="0"/>
              <a:t> </a:t>
            </a:r>
            <a:r>
              <a:rPr lang="de-DE" sz="2200" dirty="0" err="1"/>
              <a:t>mood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late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40%. </a:t>
            </a:r>
          </a:p>
          <a:p>
            <a:endParaRPr lang="de-DE" sz="2200" dirty="0"/>
          </a:p>
          <a:p>
            <a:r>
              <a:rPr lang="de-DE" sz="2200" dirty="0" err="1"/>
              <a:t>What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that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late</a:t>
            </a:r>
            <a:r>
              <a:rPr lang="de-DE" sz="2200" dirty="0"/>
              <a:t> at </a:t>
            </a:r>
            <a:r>
              <a:rPr lang="de-DE" sz="2200" dirty="0" err="1"/>
              <a:t>any</a:t>
            </a:r>
            <a:r>
              <a:rPr lang="de-DE" sz="2200" dirty="0"/>
              <a:t> </a:t>
            </a:r>
            <a:r>
              <a:rPr lang="de-DE" sz="2200" dirty="0" err="1"/>
              <a:t>day</a:t>
            </a:r>
            <a:r>
              <a:rPr lang="de-DE" sz="2200" dirty="0"/>
              <a:t>, </a:t>
            </a:r>
            <a:r>
              <a:rPr lang="de-DE" sz="2200" dirty="0" err="1"/>
              <a:t>if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on </a:t>
            </a:r>
            <a:r>
              <a:rPr lang="de-DE" sz="2200" dirty="0" err="1"/>
              <a:t>average</a:t>
            </a:r>
            <a:r>
              <a:rPr lang="de-DE" sz="2200" dirty="0"/>
              <a:t> in </a:t>
            </a:r>
            <a:r>
              <a:rPr lang="de-DE" sz="2200" dirty="0" err="1"/>
              <a:t>good</a:t>
            </a:r>
            <a:r>
              <a:rPr lang="de-DE" sz="2200" dirty="0"/>
              <a:t> at 7 out </a:t>
            </a:r>
            <a:r>
              <a:rPr lang="de-DE" sz="2200" dirty="0" err="1"/>
              <a:t>of</a:t>
            </a:r>
            <a:r>
              <a:rPr lang="de-DE" sz="2200" dirty="0"/>
              <a:t> 10 </a:t>
            </a:r>
            <a:r>
              <a:rPr lang="de-DE" sz="2200" dirty="0" err="1"/>
              <a:t>days</a:t>
            </a:r>
            <a:r>
              <a:rPr lang="de-DE" sz="2200" dirty="0"/>
              <a:t>?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631504" y="4077072"/>
            <a:ext cx="8856984" cy="23762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01095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Total </a:t>
            </a:r>
            <a:r>
              <a:rPr lang="de-DE" sz="3200" dirty="0" err="1"/>
              <a:t>Probability</a:t>
            </a:r>
            <a:r>
              <a:rPr lang="de-DE" sz="3200" dirty="0"/>
              <a:t> and Bayes Theorem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631504" y="1556792"/>
                <a:ext cx="8856984" cy="348566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dirty="0" err="1"/>
                  <a:t>Suppose</a:t>
                </a:r>
                <a:r>
                  <a:rPr lang="de-DE" dirty="0"/>
                  <a:t> </a:t>
                </a:r>
                <a:r>
                  <a:rPr lang="de-DE" dirty="0" err="1"/>
                  <a:t>you</a:t>
                </a:r>
                <a:r>
                  <a:rPr lang="de-DE" dirty="0"/>
                  <a:t> </a:t>
                </a:r>
                <a:r>
                  <a:rPr lang="de-DE" dirty="0" err="1"/>
                  <a:t>are</a:t>
                </a:r>
                <a:r>
                  <a:rPr lang="de-DE" dirty="0"/>
                  <a:t> </a:t>
                </a:r>
                <a:r>
                  <a:rPr lang="de-DE" dirty="0" err="1"/>
                  <a:t>testing</a:t>
                </a:r>
                <a:r>
                  <a:rPr lang="de-DE" dirty="0"/>
                  <a:t> </a:t>
                </a:r>
                <a:r>
                  <a:rPr lang="de-DE" dirty="0" err="1"/>
                  <a:t>for</a:t>
                </a:r>
                <a:r>
                  <a:rPr lang="de-DE" dirty="0"/>
                  <a:t> a rare </a:t>
                </a:r>
                <a:r>
                  <a:rPr lang="de-DE" dirty="0" err="1"/>
                  <a:t>illness</a:t>
                </a:r>
                <a:r>
                  <a:rPr lang="de-DE" dirty="0"/>
                  <a:t> and </a:t>
                </a:r>
                <a:r>
                  <a:rPr lang="de-DE" dirty="0" err="1"/>
                  <a:t>you</a:t>
                </a:r>
                <a:r>
                  <a:rPr lang="de-DE" dirty="0"/>
                  <a:t> </a:t>
                </a:r>
                <a:r>
                  <a:rPr lang="de-DE" dirty="0" err="1"/>
                  <a:t>have</a:t>
                </a:r>
                <a:r>
                  <a:rPr lang="de-DE" dirty="0"/>
                  <a:t> </a:t>
                </a:r>
                <a:r>
                  <a:rPr lang="de-DE" dirty="0" err="1"/>
                  <a:t>the</a:t>
                </a:r>
                <a:r>
                  <a:rPr lang="de-DE" dirty="0"/>
                  <a:t> </a:t>
                </a:r>
                <a:r>
                  <a:rPr lang="de-DE" dirty="0" err="1"/>
                  <a:t>following</a:t>
                </a:r>
                <a:r>
                  <a:rPr lang="de-DE" dirty="0"/>
                  <a:t> </a:t>
                </a:r>
                <a:r>
                  <a:rPr lang="de-DE" dirty="0" err="1"/>
                  <a:t>probabilities</a:t>
                </a:r>
                <a:r>
                  <a:rPr lang="de-DE" dirty="0"/>
                  <a:t>:</a:t>
                </a:r>
              </a:p>
              <a:p>
                <a:endParaRPr lang="de-DE" sz="1600" dirty="0"/>
              </a:p>
              <a:p>
                <a:pPr lvl="0"/>
                <a:r>
                  <a:rPr lang="de-DE" dirty="0"/>
                  <a:t>A = {</a:t>
                </a:r>
                <a:r>
                  <a:rPr lang="de-DE" dirty="0" err="1"/>
                  <a:t>patient</a:t>
                </a:r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</a:t>
                </a:r>
                <a:r>
                  <a:rPr lang="de-DE" dirty="0" err="1"/>
                  <a:t>ill</a:t>
                </a:r>
                <a:r>
                  <a:rPr lang="de-DE" dirty="0"/>
                  <a:t>}</a:t>
                </a:r>
              </a:p>
              <a:p>
                <a:pPr lvl="0"/>
                <a:r>
                  <a:rPr lang="de-DE" dirty="0"/>
                  <a:t>B = {</a:t>
                </a:r>
                <a:r>
                  <a:rPr lang="de-DE" dirty="0" err="1"/>
                  <a:t>test</a:t>
                </a:r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positive}</a:t>
                </a:r>
              </a:p>
              <a:p>
                <a:pPr lvl="0"/>
                <a:r>
                  <a:rPr lang="de-DE" dirty="0" err="1"/>
                  <a:t>Since</a:t>
                </a:r>
                <a:r>
                  <a:rPr lang="de-DE" dirty="0"/>
                  <a:t> </a:t>
                </a:r>
                <a:r>
                  <a:rPr lang="de-DE" dirty="0" err="1"/>
                  <a:t>we</a:t>
                </a:r>
                <a:r>
                  <a:rPr lang="de-DE" dirty="0"/>
                  <a:t> </a:t>
                </a:r>
                <a:r>
                  <a:rPr lang="de-DE" dirty="0" err="1"/>
                  <a:t>have</a:t>
                </a:r>
                <a:r>
                  <a:rPr lang="de-DE" dirty="0"/>
                  <a:t> a rare </a:t>
                </a:r>
                <a:r>
                  <a:rPr lang="de-DE" dirty="0" err="1"/>
                  <a:t>illness</a:t>
                </a:r>
                <a:r>
                  <a:rPr lang="de-DE" dirty="0"/>
                  <a:t>: P(A) = 0,1%.</a:t>
                </a:r>
              </a:p>
              <a:p>
                <a:pPr lvl="0"/>
                <a:endParaRPr lang="de-DE" dirty="0"/>
              </a:p>
              <a:p>
                <a:pPr lvl="0"/>
                <a:r>
                  <a:rPr lang="de-DE" dirty="0" err="1"/>
                  <a:t>Since</a:t>
                </a:r>
                <a:r>
                  <a:rPr lang="de-DE" dirty="0"/>
                  <a:t> a </a:t>
                </a:r>
                <a:r>
                  <a:rPr lang="de-DE" dirty="0" err="1"/>
                  <a:t>test</a:t>
                </a:r>
                <a:r>
                  <a:rPr lang="de-DE" dirty="0"/>
                  <a:t> </a:t>
                </a:r>
                <a:r>
                  <a:rPr lang="de-DE" dirty="0" err="1"/>
                  <a:t>does</a:t>
                </a:r>
                <a:r>
                  <a:rPr lang="de-DE" dirty="0"/>
                  <a:t> not </a:t>
                </a:r>
                <a:r>
                  <a:rPr lang="de-DE" dirty="0" err="1"/>
                  <a:t>have</a:t>
                </a:r>
                <a:r>
                  <a:rPr lang="de-DE" dirty="0"/>
                  <a:t> 100% </a:t>
                </a:r>
                <a:r>
                  <a:rPr lang="de-DE" dirty="0" err="1"/>
                  <a:t>accurancy</a:t>
                </a:r>
                <a:r>
                  <a:rPr lang="de-DE" dirty="0"/>
                  <a:t>, </a:t>
                </a:r>
                <a:r>
                  <a:rPr lang="de-DE" dirty="0" err="1"/>
                  <a:t>from</a:t>
                </a:r>
                <a:r>
                  <a:rPr lang="de-DE" dirty="0"/>
                  <a:t> </a:t>
                </a:r>
                <a:r>
                  <a:rPr lang="de-DE" dirty="0" err="1"/>
                  <a:t>surveys</a:t>
                </a:r>
                <a:r>
                  <a:rPr lang="de-DE" dirty="0"/>
                  <a:t> </a:t>
                </a:r>
                <a:r>
                  <a:rPr lang="de-DE" dirty="0" err="1"/>
                  <a:t>we</a:t>
                </a:r>
                <a:r>
                  <a:rPr lang="de-DE" dirty="0"/>
                  <a:t> </a:t>
                </a:r>
                <a:r>
                  <a:rPr lang="de-DE" dirty="0" err="1"/>
                  <a:t>have</a:t>
                </a:r>
                <a:r>
                  <a:rPr lang="de-DE" dirty="0"/>
                  <a:t>:	</a:t>
                </a:r>
              </a:p>
              <a:p>
                <a:pPr lvl="1"/>
                <a:r>
                  <a:rPr lang="de-DE" dirty="0"/>
                  <a:t>P(B|A) = 0,98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|</m:t>
                    </m:r>
                    <m:acc>
                      <m:accPr>
                        <m:chr m:val="̅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de-DE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dirty="0"/>
                  <a:t> = 0,03</a:t>
                </a:r>
              </a:p>
              <a:p>
                <a:r>
                  <a:rPr lang="de-DE" dirty="0"/>
                  <a:t> </a:t>
                </a:r>
              </a:p>
              <a:p>
                <a:r>
                  <a:rPr lang="de-DE" dirty="0" err="1"/>
                  <a:t>Suppose</a:t>
                </a:r>
                <a:r>
                  <a:rPr lang="de-DE" dirty="0"/>
                  <a:t> </a:t>
                </a:r>
                <a:r>
                  <a:rPr lang="de-DE" dirty="0" err="1"/>
                  <a:t>your</a:t>
                </a:r>
                <a:r>
                  <a:rPr lang="de-DE" dirty="0"/>
                  <a:t> </a:t>
                </a:r>
                <a:r>
                  <a:rPr lang="de-DE" dirty="0" err="1"/>
                  <a:t>test</a:t>
                </a:r>
                <a:r>
                  <a:rPr lang="de-DE" dirty="0"/>
                  <a:t> </a:t>
                </a:r>
                <a:r>
                  <a:rPr lang="de-DE" dirty="0" err="1"/>
                  <a:t>result</a:t>
                </a:r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positive. </a:t>
                </a:r>
                <a:r>
                  <a:rPr lang="de-DE" dirty="0" err="1"/>
                  <a:t>What</a:t>
                </a:r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</a:t>
                </a:r>
                <a:r>
                  <a:rPr lang="de-DE" dirty="0" err="1"/>
                  <a:t>the</a:t>
                </a:r>
                <a:r>
                  <a:rPr lang="de-DE" dirty="0"/>
                  <a:t> </a:t>
                </a:r>
                <a:r>
                  <a:rPr lang="de-DE" dirty="0" err="1"/>
                  <a:t>probability</a:t>
                </a:r>
                <a:r>
                  <a:rPr lang="de-DE" dirty="0"/>
                  <a:t>, </a:t>
                </a:r>
                <a:r>
                  <a:rPr lang="de-DE" dirty="0" err="1"/>
                  <a:t>that</a:t>
                </a:r>
                <a:r>
                  <a:rPr lang="de-DE" dirty="0"/>
                  <a:t> </a:t>
                </a:r>
                <a:r>
                  <a:rPr lang="de-DE" dirty="0" err="1"/>
                  <a:t>you</a:t>
                </a:r>
                <a:r>
                  <a:rPr lang="de-DE" dirty="0"/>
                  <a:t> </a:t>
                </a:r>
                <a:r>
                  <a:rPr lang="de-DE" dirty="0" err="1"/>
                  <a:t>are</a:t>
                </a:r>
                <a:r>
                  <a:rPr lang="de-DE" dirty="0"/>
                  <a:t> </a:t>
                </a:r>
                <a:r>
                  <a:rPr lang="de-DE" dirty="0" err="1"/>
                  <a:t>really</a:t>
                </a:r>
                <a:r>
                  <a:rPr lang="de-DE" dirty="0"/>
                  <a:t> </a:t>
                </a:r>
                <a:r>
                  <a:rPr lang="de-DE" dirty="0" err="1"/>
                  <a:t>ill</a:t>
                </a:r>
                <a:r>
                  <a:rPr lang="de-DE" dirty="0"/>
                  <a:t>?</a:t>
                </a:r>
                <a:endParaRPr lang="de-DE" sz="16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1556792"/>
                <a:ext cx="8856984" cy="3485660"/>
              </a:xfrm>
              <a:prstGeom prst="rect">
                <a:avLst/>
              </a:prstGeom>
              <a:blipFill>
                <a:blip r:embed="rId2"/>
                <a:stretch>
                  <a:fillRect l="-619" t="-8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/>
          <p:cNvSpPr txBox="1"/>
          <p:nvPr/>
        </p:nvSpPr>
        <p:spPr>
          <a:xfrm>
            <a:off x="1631504" y="4077072"/>
            <a:ext cx="8856984" cy="23762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989984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 </a:t>
            </a:r>
            <a:r>
              <a:rPr lang="de-DE" sz="3200" dirty="0" err="1"/>
              <a:t>Binomial</a:t>
            </a:r>
            <a:r>
              <a:rPr lang="de-DE" sz="3200" dirty="0"/>
              <a:t> </a:t>
            </a:r>
            <a:r>
              <a:rPr lang="de-DE" sz="3200" dirty="0" err="1"/>
              <a:t>distribution</a:t>
            </a:r>
            <a:r>
              <a:rPr lang="de-DE" sz="3200" dirty="0"/>
              <a:t> 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631504" y="692696"/>
                <a:ext cx="9504206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endParaRPr lang="de-DE" sz="2400" b="1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A </a:t>
                </a:r>
                <a:r>
                  <a:rPr lang="de-DE" sz="2400" dirty="0" err="1"/>
                  <a:t>random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experiment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has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two</a:t>
                </a:r>
                <a:r>
                  <a:rPr lang="de-DE" sz="2400" dirty="0"/>
                  <a:t> possible </a:t>
                </a:r>
                <a:r>
                  <a:rPr lang="de-DE" sz="2400" dirty="0" err="1"/>
                  <a:t>outcomes</a:t>
                </a:r>
                <a:r>
                  <a:rPr lang="de-DE" sz="2400" dirty="0"/>
                  <a:t> (</a:t>
                </a:r>
                <a:r>
                  <a:rPr lang="de-DE" sz="2400" dirty="0" err="1"/>
                  <a:t>success</a:t>
                </a:r>
                <a:r>
                  <a:rPr lang="de-DE" sz="2400" dirty="0"/>
                  <a:t> and </a:t>
                </a:r>
                <a:r>
                  <a:rPr lang="de-DE" sz="2400" dirty="0" err="1"/>
                  <a:t>failure</a:t>
                </a:r>
                <a:r>
                  <a:rPr lang="de-DE" sz="2400" dirty="0"/>
                  <a:t>).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The </a:t>
                </a:r>
                <a:r>
                  <a:rPr lang="de-DE" sz="2400" dirty="0" err="1"/>
                  <a:t>random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experiment</a:t>
                </a:r>
                <a:r>
                  <a:rPr lang="de-DE" sz="2400" dirty="0"/>
                  <a:t> will </a:t>
                </a:r>
                <a:r>
                  <a:rPr lang="de-DE" sz="2400" dirty="0" err="1"/>
                  <a:t>be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repeated</a:t>
                </a:r>
                <a:r>
                  <a:rPr lang="de-DE" sz="2400" dirty="0"/>
                  <a:t> n </a:t>
                </a:r>
                <a:r>
                  <a:rPr lang="de-DE" sz="2400" dirty="0" err="1"/>
                  <a:t>times</a:t>
                </a:r>
                <a:r>
                  <a:rPr lang="de-DE" sz="2400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 err="1"/>
                  <a:t>What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probability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to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</a:t>
                </a:r>
                <a:r>
                  <a:rPr lang="de-DE" sz="2400" dirty="0"/>
                  <a:t> k </a:t>
                </a:r>
                <a:r>
                  <a:rPr lang="de-DE" sz="2400" dirty="0" err="1"/>
                  <a:t>times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successful</a:t>
                </a:r>
                <a:r>
                  <a:rPr lang="de-DE" sz="2400" dirty="0"/>
                  <a:t> </a:t>
                </a:r>
                <a:r>
                  <a:rPr lang="de-DE" sz="2400" dirty="0" err="1"/>
                  <a:t>within</a:t>
                </a:r>
                <a:r>
                  <a:rPr lang="de-DE" sz="2400" dirty="0"/>
                  <a:t> n</a:t>
                </a:r>
                <a:r>
                  <a:rPr lang="de-DE" sz="24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 </m:t>
                    </m:r>
                  </m:oMath>
                </a14:m>
                <a:r>
                  <a:rPr lang="de-DE" sz="2400" dirty="0"/>
                  <a:t>k </a:t>
                </a:r>
                <a:r>
                  <a:rPr lang="de-DE" sz="2400" dirty="0" err="1"/>
                  <a:t>repetions</a:t>
                </a: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Every </a:t>
                </a:r>
                <a:r>
                  <a:rPr lang="de-DE" sz="2400" dirty="0" err="1"/>
                  <a:t>repetition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independent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from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each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other</a:t>
                </a:r>
                <a:r>
                  <a:rPr lang="de-DE" sz="2400" dirty="0"/>
                  <a:t>. </a:t>
                </a:r>
                <a:r>
                  <a:rPr lang="de-DE" sz="2400" dirty="0" err="1"/>
                  <a:t>Within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every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repetition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succes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has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probability</a:t>
                </a:r>
                <a:r>
                  <a:rPr lang="de-DE" sz="2400" dirty="0"/>
                  <a:t> p und </a:t>
                </a:r>
                <a:r>
                  <a:rPr lang="de-DE" sz="2400" dirty="0" err="1"/>
                  <a:t>failure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probability</a:t>
                </a:r>
                <a:r>
                  <a:rPr lang="de-DE" sz="2400" dirty="0"/>
                  <a:t> 1-p.</a:t>
                </a:r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692696"/>
                <a:ext cx="9504206" cy="5976664"/>
              </a:xfrm>
              <a:prstGeom prst="rect">
                <a:avLst/>
              </a:prstGeom>
              <a:blipFill>
                <a:blip r:embed="rId2"/>
                <a:stretch>
                  <a:fillRect l="-89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5771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65758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Binomial</a:t>
            </a:r>
            <a:r>
              <a:rPr lang="de-DE" sz="3200" dirty="0"/>
              <a:t> Distribution 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213944" y="645399"/>
                <a:ext cx="10841421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/>
                  <a:t>Suppose p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„</a:t>
                </a:r>
                <a:r>
                  <a:rPr lang="de-DE" sz="2400" dirty="0" err="1"/>
                  <a:t>success</a:t>
                </a:r>
                <a:r>
                  <a:rPr lang="de-DE" sz="2400" dirty="0"/>
                  <a:t>“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known</a:t>
                </a:r>
                <a:r>
                  <a:rPr lang="de-DE" sz="2400" dirty="0"/>
                  <a:t>, </a:t>
                </a:r>
                <a:r>
                  <a:rPr lang="de-DE" sz="2400" dirty="0" err="1"/>
                  <a:t>define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random</a:t>
                </a:r>
                <a:r>
                  <a:rPr lang="de-DE" sz="2400" dirty="0"/>
                  <a:t> variable X =„</a:t>
                </a:r>
                <a:r>
                  <a:rPr lang="de-DE" sz="2400" dirty="0" err="1"/>
                  <a:t>number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succes</a:t>
                </a:r>
                <a:r>
                  <a:rPr lang="de-DE" sz="2400" dirty="0"/>
                  <a:t> k“ </a:t>
                </a:r>
                <a:r>
                  <a:rPr lang="de-DE" sz="2400" dirty="0" err="1"/>
                  <a:t>within</a:t>
                </a:r>
                <a:r>
                  <a:rPr lang="de-DE" sz="2400" dirty="0"/>
                  <a:t> n</a:t>
                </a:r>
                <a:r>
                  <a:rPr lang="de-DE" sz="24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de-DE" sz="2400" dirty="0"/>
                  <a:t> k </a:t>
                </a:r>
                <a:r>
                  <a:rPr lang="de-DE" sz="2400" dirty="0" err="1"/>
                  <a:t>repetitions</a:t>
                </a:r>
                <a:r>
                  <a:rPr lang="de-DE" sz="2400" dirty="0"/>
                  <a:t>. </a:t>
                </a:r>
              </a:p>
              <a:p>
                <a:endParaRPr lang="de-DE" sz="2400" dirty="0"/>
              </a:p>
              <a:p>
                <a:r>
                  <a:rPr lang="de-DE" sz="2400" dirty="0"/>
                  <a:t>→ X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Binomial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distributed</a:t>
                </a:r>
                <a:r>
                  <a:rPr lang="de-DE" sz="2400" dirty="0"/>
                  <a:t>                                    </a:t>
                </a:r>
                <a:r>
                  <a:rPr lang="de-DE" sz="2400" dirty="0" err="1"/>
                  <a:t>with</a:t>
                </a:r>
                <a:endParaRPr lang="de-DE" sz="2400" dirty="0"/>
              </a:p>
              <a:p>
                <a:r>
                  <a:rPr lang="de-DE" sz="2400" dirty="0"/>
                  <a:t> </a:t>
                </a:r>
              </a:p>
              <a:p>
                <a:endParaRPr lang="de-DE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𝐏</m:t>
                      </m:r>
                      <m:d>
                        <m:dPr>
                          <m:ctrlP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𝑿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sz="2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sup>
                      </m:sSup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3944" y="645399"/>
                <a:ext cx="10841421" cy="5976664"/>
              </a:xfrm>
              <a:prstGeom prst="rect">
                <a:avLst/>
              </a:prstGeom>
              <a:blipFill>
                <a:blip r:embed="rId3"/>
                <a:stretch>
                  <a:fillRect l="-843" t="-816" r="-134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k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3867484"/>
              </p:ext>
            </p:extLst>
          </p:nvPr>
        </p:nvGraphicFramePr>
        <p:xfrm>
          <a:off x="4995983" y="1803623"/>
          <a:ext cx="2471738" cy="4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2" name="Formel" r:id="rId4" imgW="774360" imgH="203040" progId="Equation.3">
                  <p:embed/>
                </p:oleObj>
              </mc:Choice>
              <mc:Fallback>
                <p:oleObj name="Formel" r:id="rId4" imgW="774360" imgH="203040" progId="Equation.3">
                  <p:embed/>
                  <p:pic>
                    <p:nvPicPr>
                      <p:cNvPr id="5" name="Objek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5983" y="1803623"/>
                        <a:ext cx="2471738" cy="4320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0816819"/>
              </p:ext>
            </p:extLst>
          </p:nvPr>
        </p:nvGraphicFramePr>
        <p:xfrm>
          <a:off x="5593008" y="3767138"/>
          <a:ext cx="2230438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3" name="Formel" r:id="rId6" imgW="698400" imgH="203040" progId="Equation.3">
                  <p:embed/>
                </p:oleObj>
              </mc:Choice>
              <mc:Fallback>
                <p:oleObj name="Formel" r:id="rId6" imgW="698400" imgH="203040" progId="Equation.3">
                  <p:embed/>
                  <p:pic>
                    <p:nvPicPr>
                      <p:cNvPr id="8" name="Objekt 7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3008" y="3767138"/>
                        <a:ext cx="2230438" cy="5413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106310"/>
              </p:ext>
            </p:extLst>
          </p:nvPr>
        </p:nvGraphicFramePr>
        <p:xfrm>
          <a:off x="4760912" y="4622378"/>
          <a:ext cx="3849688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Formel" r:id="rId8" imgW="1206360" imgH="203040" progId="Equation.3">
                  <p:embed/>
                </p:oleObj>
              </mc:Choice>
              <mc:Fallback>
                <p:oleObj name="Formel" r:id="rId8" imgW="1206360" imgH="203040" progId="Equation.3">
                  <p:embed/>
                  <p:pic>
                    <p:nvPicPr>
                      <p:cNvPr id="9" name="Objekt 8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0912" y="4622378"/>
                        <a:ext cx="3849688" cy="5413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4814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Examples</a:t>
            </a:r>
            <a:r>
              <a:rPr lang="de-DE" sz="3200" dirty="0"/>
              <a:t> </a:t>
            </a:r>
            <a:r>
              <a:rPr lang="de-DE" sz="3200" dirty="0" err="1"/>
              <a:t>Binomial</a:t>
            </a:r>
            <a:r>
              <a:rPr lang="de-DE" sz="3200" dirty="0"/>
              <a:t> Distribution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692560" y="672818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within</a:t>
            </a:r>
            <a:r>
              <a:rPr lang="de-DE" sz="2400" dirty="0"/>
              <a:t> 10 </a:t>
            </a:r>
            <a:r>
              <a:rPr lang="de-DE" sz="2400" dirty="0" err="1"/>
              <a:t>throws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/>
              <a:t>dice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obtain</a:t>
            </a:r>
            <a:r>
              <a:rPr lang="de-DE" sz="2400" dirty="0"/>
              <a:t> 3 </a:t>
            </a:r>
            <a:r>
              <a:rPr lang="de-DE" sz="2400" dirty="0" err="1"/>
              <a:t>times</a:t>
            </a:r>
            <a:r>
              <a:rPr lang="de-DE" sz="2400" dirty="0"/>
              <a:t> a 6?</a:t>
            </a:r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move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first</a:t>
            </a:r>
            <a:r>
              <a:rPr lang="de-DE" sz="2400" dirty="0"/>
              <a:t> time in </a:t>
            </a:r>
            <a:r>
              <a:rPr lang="de-DE" sz="2400" dirty="0" err="1"/>
              <a:t>the</a:t>
            </a:r>
            <a:r>
              <a:rPr lang="de-DE" sz="2400" dirty="0"/>
              <a:t> game „Mensch ärgere Dich nicht“ (</a:t>
            </a:r>
            <a:r>
              <a:rPr lang="de-DE" sz="2400" dirty="0" err="1"/>
              <a:t>Hombre</a:t>
            </a:r>
            <a:r>
              <a:rPr lang="de-DE" sz="2400" dirty="0"/>
              <a:t>, </a:t>
            </a:r>
            <a:r>
              <a:rPr lang="de-DE" sz="2400" dirty="0" err="1"/>
              <a:t>no</a:t>
            </a:r>
            <a:r>
              <a:rPr lang="de-DE" sz="2400" dirty="0"/>
              <a:t> </a:t>
            </a:r>
            <a:r>
              <a:rPr lang="de-DE" sz="2400" dirty="0" err="1"/>
              <a:t>te</a:t>
            </a:r>
            <a:r>
              <a:rPr lang="de-DE" sz="2400" dirty="0"/>
              <a:t> </a:t>
            </a:r>
            <a:r>
              <a:rPr lang="de-DE" sz="2400" dirty="0" err="1"/>
              <a:t>enfades</a:t>
            </a:r>
            <a:r>
              <a:rPr lang="de-DE" sz="2400" dirty="0"/>
              <a:t>)?</a:t>
            </a:r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play</a:t>
            </a:r>
            <a:r>
              <a:rPr lang="de-DE" sz="2400" dirty="0"/>
              <a:t> </a:t>
            </a:r>
            <a:r>
              <a:rPr lang="de-DE" sz="2400" dirty="0" err="1"/>
              <a:t>four</a:t>
            </a:r>
            <a:r>
              <a:rPr lang="de-DE" sz="2400" dirty="0"/>
              <a:t> different </a:t>
            </a:r>
            <a:r>
              <a:rPr lang="de-DE" sz="2400" dirty="0" err="1"/>
              <a:t>statistically</a:t>
            </a:r>
            <a:r>
              <a:rPr lang="de-DE" sz="2400" dirty="0"/>
              <a:t> </a:t>
            </a:r>
            <a:r>
              <a:rPr lang="de-DE" sz="2400" dirty="0" err="1"/>
              <a:t>independent</a:t>
            </a:r>
            <a:r>
              <a:rPr lang="de-DE" sz="2400" dirty="0"/>
              <a:t> </a:t>
            </a:r>
            <a:r>
              <a:rPr lang="de-DE" sz="2400" dirty="0" err="1"/>
              <a:t>Lotteries</a:t>
            </a:r>
            <a:r>
              <a:rPr lang="de-DE" sz="2400" dirty="0"/>
              <a:t>. The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success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always</a:t>
            </a:r>
            <a:r>
              <a:rPr lang="de-DE" sz="2400" dirty="0"/>
              <a:t> 20 %.</a:t>
            </a:r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pPr marL="914400" lvl="1" indent="-457200">
              <a:buFont typeface="+mj-lt"/>
              <a:buAutoNum type="alphaLcParenR"/>
            </a:pPr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expectated</a:t>
            </a:r>
            <a:r>
              <a:rPr lang="de-DE" sz="2400" dirty="0"/>
              <a:t> </a:t>
            </a:r>
            <a:r>
              <a:rPr lang="de-DE" sz="2400" dirty="0" err="1"/>
              <a:t>value</a:t>
            </a:r>
            <a:r>
              <a:rPr lang="de-DE" sz="2400" dirty="0"/>
              <a:t> and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variance</a:t>
            </a:r>
            <a:r>
              <a:rPr lang="de-DE" sz="2400" dirty="0"/>
              <a:t> and </a:t>
            </a:r>
            <a:r>
              <a:rPr lang="de-DE" sz="2400" dirty="0" err="1"/>
              <a:t>standard</a:t>
            </a:r>
            <a:r>
              <a:rPr lang="de-DE" sz="2400" dirty="0"/>
              <a:t> </a:t>
            </a:r>
            <a:r>
              <a:rPr lang="de-DE" sz="2400" dirty="0" err="1"/>
              <a:t>deviation</a:t>
            </a:r>
            <a:r>
              <a:rPr lang="de-DE" sz="2400" dirty="0"/>
              <a:t>?</a:t>
            </a:r>
          </a:p>
          <a:p>
            <a:pPr marL="914400" lvl="1" indent="-457200">
              <a:buFont typeface="+mj-lt"/>
              <a:buAutoNum type="alphaLcParenR"/>
            </a:pPr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expected</a:t>
            </a:r>
            <a:r>
              <a:rPr lang="de-DE" sz="2400" dirty="0"/>
              <a:t> </a:t>
            </a:r>
            <a:r>
              <a:rPr lang="de-DE" sz="2400" dirty="0" err="1"/>
              <a:t>payoff</a:t>
            </a:r>
            <a:r>
              <a:rPr lang="de-DE" sz="2400" dirty="0"/>
              <a:t>,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 err="1"/>
              <a:t>every</a:t>
            </a:r>
            <a:r>
              <a:rPr lang="de-DE" sz="2400" dirty="0"/>
              <a:t> </a:t>
            </a:r>
            <a:r>
              <a:rPr lang="de-DE" sz="2400" dirty="0" err="1"/>
              <a:t>successs</a:t>
            </a:r>
            <a:r>
              <a:rPr lang="de-DE" sz="2400" dirty="0"/>
              <a:t> </a:t>
            </a:r>
            <a:r>
              <a:rPr lang="de-DE" sz="2400" dirty="0" err="1"/>
              <a:t>counts</a:t>
            </a:r>
            <a:r>
              <a:rPr lang="de-DE" sz="2400" dirty="0"/>
              <a:t> 10 Euros?</a:t>
            </a:r>
          </a:p>
          <a:p>
            <a:pPr marL="914400" lvl="1" indent="-457200">
              <a:buFont typeface="+mj-lt"/>
              <a:buAutoNum type="alphaLcParenR"/>
            </a:pP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win</a:t>
            </a:r>
            <a:r>
              <a:rPr lang="de-DE" sz="2400" dirty="0"/>
              <a:t> </a:t>
            </a:r>
            <a:r>
              <a:rPr lang="de-DE" sz="2400" dirty="0" err="1"/>
              <a:t>exactly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</a:t>
            </a:r>
            <a:r>
              <a:rPr lang="de-DE" sz="2400" dirty="0" err="1"/>
              <a:t>times</a:t>
            </a:r>
            <a:endParaRPr lang="de-DE" sz="2400" dirty="0"/>
          </a:p>
          <a:p>
            <a:pPr marL="914400" lvl="1" indent="-457200">
              <a:buFont typeface="+mj-lt"/>
              <a:buAutoNum type="alphaLcParenR"/>
            </a:pP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loose</a:t>
            </a:r>
            <a:r>
              <a:rPr lang="de-DE" sz="2400" dirty="0"/>
              <a:t> at least </a:t>
            </a:r>
            <a:r>
              <a:rPr lang="de-DE" sz="2400" dirty="0" err="1"/>
              <a:t>three</a:t>
            </a:r>
            <a:r>
              <a:rPr lang="de-DE" sz="2400" dirty="0"/>
              <a:t> </a:t>
            </a:r>
            <a:r>
              <a:rPr lang="de-DE" sz="2400" dirty="0" err="1"/>
              <a:t>times</a:t>
            </a:r>
            <a:r>
              <a:rPr lang="de-DE" sz="2400" dirty="0"/>
              <a:t>. </a:t>
            </a:r>
          </a:p>
          <a:p>
            <a:pPr marL="914400" lvl="1" indent="-457200">
              <a:buFont typeface="+mj-lt"/>
              <a:buAutoNum type="alphaLcParenR"/>
            </a:pPr>
            <a:endParaRPr lang="de-DE" sz="2400" dirty="0"/>
          </a:p>
          <a:p>
            <a:pPr marL="457200" indent="-457200">
              <a:buFont typeface="+mj-lt"/>
              <a:buAutoNum type="arabicPeriod"/>
            </a:pPr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 </a:t>
            </a: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89511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Random Variable – </a:t>
            </a:r>
            <a:r>
              <a:rPr lang="de-DE" sz="3200" dirty="0" err="1"/>
              <a:t>Explainations</a:t>
            </a:r>
            <a:r>
              <a:rPr lang="de-DE" sz="3200" dirty="0"/>
              <a:t> 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692696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Every possible </a:t>
            </a:r>
            <a:r>
              <a:rPr lang="de-DE" sz="2400" dirty="0" err="1"/>
              <a:t>event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/>
              <a:t>random</a:t>
            </a:r>
            <a:r>
              <a:rPr lang="de-DE" sz="2400" dirty="0"/>
              <a:t> </a:t>
            </a:r>
            <a:r>
              <a:rPr lang="de-DE" sz="2400" dirty="0" err="1"/>
              <a:t>experiment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expressed</a:t>
            </a:r>
            <a:r>
              <a:rPr lang="de-DE" sz="2400" dirty="0"/>
              <a:t> via a </a:t>
            </a:r>
            <a:r>
              <a:rPr lang="de-DE" sz="2400" dirty="0" err="1"/>
              <a:t>random</a:t>
            </a:r>
            <a:r>
              <a:rPr lang="de-DE" sz="2400" dirty="0"/>
              <a:t> variable.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Random variables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expressed</a:t>
            </a:r>
            <a:r>
              <a:rPr lang="de-DE" sz="2400" dirty="0"/>
              <a:t> in </a:t>
            </a:r>
            <a:r>
              <a:rPr lang="de-DE" sz="2400" dirty="0" err="1"/>
              <a:t>capital</a:t>
            </a:r>
            <a:r>
              <a:rPr lang="de-DE" sz="2400" dirty="0"/>
              <a:t> </a:t>
            </a:r>
            <a:r>
              <a:rPr lang="de-DE" sz="2400" dirty="0" err="1"/>
              <a:t>letters</a:t>
            </a:r>
            <a:r>
              <a:rPr lang="de-DE" sz="2400" dirty="0"/>
              <a:t>.</a:t>
            </a:r>
            <a:br>
              <a:rPr lang="de-DE" sz="2400" dirty="0"/>
            </a:br>
            <a:r>
              <a:rPr lang="de-DE" sz="2400" dirty="0" err="1"/>
              <a:t>Example</a:t>
            </a:r>
            <a:r>
              <a:rPr lang="de-DE" sz="2400" dirty="0"/>
              <a:t>: </a:t>
            </a:r>
            <a:r>
              <a:rPr lang="de-DE" sz="2400" dirty="0" err="1"/>
              <a:t>dice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sample </a:t>
            </a:r>
            <a:r>
              <a:rPr lang="de-DE" sz="2400" dirty="0" err="1"/>
              <a:t>space</a:t>
            </a:r>
            <a:r>
              <a:rPr lang="de-DE" sz="2400" dirty="0"/>
              <a:t> X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element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{1,2,3,4,5,6}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</a:t>
            </a:r>
            <a:r>
              <a:rPr lang="de-DE" sz="2400" dirty="0" err="1"/>
              <a:t>realization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/>
              <a:t>random</a:t>
            </a:r>
            <a:r>
              <a:rPr lang="de-DE" sz="2400" dirty="0"/>
              <a:t> variable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expressed</a:t>
            </a:r>
            <a:r>
              <a:rPr lang="de-DE" sz="2400" dirty="0"/>
              <a:t> in </a:t>
            </a:r>
            <a:r>
              <a:rPr lang="de-DE" sz="2400" dirty="0" err="1"/>
              <a:t>lowercase</a:t>
            </a:r>
            <a:r>
              <a:rPr lang="de-DE" sz="2400" dirty="0"/>
              <a:t> </a:t>
            </a:r>
            <a:r>
              <a:rPr lang="de-DE" sz="2400" dirty="0" err="1"/>
              <a:t>letters</a:t>
            </a:r>
            <a:r>
              <a:rPr lang="de-DE" sz="2400" dirty="0"/>
              <a:t>:</a:t>
            </a:r>
            <a:br>
              <a:rPr lang="de-DE" sz="2400" dirty="0"/>
            </a:br>
            <a:r>
              <a:rPr lang="de-DE" sz="2400" dirty="0" err="1"/>
              <a:t>Example</a:t>
            </a:r>
            <a:r>
              <a:rPr lang="de-DE" sz="2400" dirty="0"/>
              <a:t> </a:t>
            </a:r>
            <a:r>
              <a:rPr lang="de-DE" sz="2400" dirty="0" err="1"/>
              <a:t>rolling</a:t>
            </a:r>
            <a:r>
              <a:rPr lang="de-DE" sz="2400" dirty="0"/>
              <a:t> </a:t>
            </a:r>
            <a:r>
              <a:rPr lang="de-DE" sz="2400" dirty="0" err="1"/>
              <a:t>dice</a:t>
            </a:r>
            <a:r>
              <a:rPr lang="de-DE" sz="2400" dirty="0"/>
              <a:t>: X </a:t>
            </a:r>
            <a:r>
              <a:rPr lang="de-DE" sz="2400" dirty="0" err="1"/>
              <a:t>realizes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value</a:t>
            </a:r>
            <a:r>
              <a:rPr lang="de-DE" sz="2400" dirty="0"/>
              <a:t> x = 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Probality</a:t>
            </a:r>
            <a:r>
              <a:rPr lang="de-DE" sz="2400" dirty="0"/>
              <a:t> in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example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rolling</a:t>
            </a:r>
            <a:r>
              <a:rPr lang="de-DE" sz="2400" dirty="0"/>
              <a:t> </a:t>
            </a:r>
            <a:r>
              <a:rPr lang="de-DE" sz="2400" dirty="0" err="1"/>
              <a:t>dice</a:t>
            </a:r>
            <a:r>
              <a:rPr lang="de-DE" sz="2400" dirty="0"/>
              <a:t>:</a:t>
            </a:r>
            <a:br>
              <a:rPr lang="de-DE" sz="2400" dirty="0"/>
            </a:br>
            <a:r>
              <a:rPr lang="de-DE" sz="2400" dirty="0"/>
              <a:t> P(x &lt; 5) = ?? </a:t>
            </a:r>
          </a:p>
        </p:txBody>
      </p:sp>
    </p:spTree>
    <p:extLst>
      <p:ext uri="{BB962C8B-B14F-4D97-AF65-F5344CB8AC3E}">
        <p14:creationId xmlns:p14="http://schemas.microsoft.com/office/powerpoint/2010/main" val="3471386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Discrete</a:t>
            </a:r>
            <a:r>
              <a:rPr lang="de-DE" sz="3200" dirty="0"/>
              <a:t> and </a:t>
            </a:r>
            <a:r>
              <a:rPr lang="de-DE" sz="3200" dirty="0" err="1"/>
              <a:t>continous</a:t>
            </a:r>
            <a:r>
              <a:rPr lang="de-DE" sz="3200" dirty="0"/>
              <a:t> </a:t>
            </a:r>
            <a:r>
              <a:rPr lang="de-DE" sz="3200" dirty="0" err="1"/>
              <a:t>random</a:t>
            </a:r>
            <a:r>
              <a:rPr lang="de-DE" sz="3200" dirty="0"/>
              <a:t> variables (RV)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1654393"/>
            <a:ext cx="8856984" cy="373741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b="1" dirty="0" err="1"/>
              <a:t>Discrete</a:t>
            </a:r>
            <a:r>
              <a:rPr lang="de-DE" sz="2400" b="1" dirty="0"/>
              <a:t> RV:</a:t>
            </a:r>
          </a:p>
          <a:p>
            <a:endParaRPr lang="de-DE" sz="2400" b="1" dirty="0"/>
          </a:p>
          <a:p>
            <a:r>
              <a:rPr lang="de-DE" sz="2400" dirty="0"/>
              <a:t>RV, </a:t>
            </a:r>
            <a:r>
              <a:rPr lang="de-DE" sz="2400" dirty="0" err="1"/>
              <a:t>which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r>
              <a:rPr lang="de-DE" sz="2400" dirty="0"/>
              <a:t> </a:t>
            </a:r>
            <a:r>
              <a:rPr lang="de-DE" sz="2400" dirty="0" err="1"/>
              <a:t>only</a:t>
            </a:r>
            <a:r>
              <a:rPr lang="de-DE" sz="2400" dirty="0"/>
              <a:t> a finite </a:t>
            </a:r>
            <a:r>
              <a:rPr lang="de-DE" sz="2400" dirty="0" err="1"/>
              <a:t>or</a:t>
            </a:r>
            <a:r>
              <a:rPr lang="de-DE" sz="2400" dirty="0"/>
              <a:t> </a:t>
            </a:r>
            <a:r>
              <a:rPr lang="de-DE" sz="2400" dirty="0" err="1"/>
              <a:t>countably</a:t>
            </a:r>
            <a:r>
              <a:rPr lang="de-DE" sz="2400" dirty="0"/>
              <a:t> infinite </a:t>
            </a:r>
            <a:r>
              <a:rPr lang="de-DE" sz="2400" dirty="0" err="1"/>
              <a:t>realizations</a:t>
            </a:r>
            <a:r>
              <a:rPr lang="de-DE" sz="2400" dirty="0"/>
              <a:t>.</a:t>
            </a:r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b="1" dirty="0" err="1"/>
              <a:t>Continous</a:t>
            </a:r>
            <a:r>
              <a:rPr lang="de-DE" sz="2400" b="1" dirty="0"/>
              <a:t> RV:</a:t>
            </a:r>
          </a:p>
          <a:p>
            <a:endParaRPr lang="de-DE" sz="2400" b="1" dirty="0"/>
          </a:p>
          <a:p>
            <a:r>
              <a:rPr lang="de-DE" sz="2400" dirty="0"/>
              <a:t>RV </a:t>
            </a:r>
            <a:r>
              <a:rPr lang="de-DE" sz="2400" dirty="0" err="1"/>
              <a:t>which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realize</a:t>
            </a:r>
            <a:r>
              <a:rPr lang="de-DE" sz="2400" dirty="0"/>
              <a:t> </a:t>
            </a:r>
            <a:r>
              <a:rPr lang="de-DE" sz="2400" dirty="0" err="1"/>
              <a:t>within</a:t>
            </a:r>
            <a:r>
              <a:rPr lang="de-DE" sz="2400" dirty="0"/>
              <a:t> an </a:t>
            </a:r>
            <a:r>
              <a:rPr lang="de-DE" sz="2400" dirty="0" err="1"/>
              <a:t>intervall</a:t>
            </a:r>
            <a:r>
              <a:rPr lang="de-DE" sz="2400" dirty="0"/>
              <a:t> </a:t>
            </a:r>
            <a:r>
              <a:rPr lang="de-DE" sz="2400" dirty="0" err="1"/>
              <a:t>every</a:t>
            </a:r>
            <a:r>
              <a:rPr lang="de-DE" sz="2400" dirty="0"/>
              <a:t> possible real </a:t>
            </a:r>
            <a:r>
              <a:rPr lang="de-DE" sz="2400" dirty="0" err="1"/>
              <a:t>number</a:t>
            </a:r>
            <a:r>
              <a:rPr lang="de-DE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38655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/>
          <p:nvPr/>
        </p:nvSpPr>
        <p:spPr>
          <a:xfrm>
            <a:off x="6023991" y="-27384"/>
            <a:ext cx="5143249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b="1" dirty="0" err="1"/>
              <a:t>Continous</a:t>
            </a:r>
            <a:endParaRPr lang="de-DE" sz="32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Probability</a:t>
            </a:r>
            <a:r>
              <a:rPr lang="de-DE" sz="2400" b="1" dirty="0"/>
              <a:t> </a:t>
            </a:r>
            <a:r>
              <a:rPr lang="de-DE" sz="2400" b="1" dirty="0" err="1"/>
              <a:t>density</a:t>
            </a:r>
            <a:r>
              <a:rPr lang="de-DE" sz="2400" b="1" dirty="0"/>
              <a:t> </a:t>
            </a:r>
            <a:r>
              <a:rPr lang="de-DE" sz="2400" b="1" dirty="0" err="1"/>
              <a:t>function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Cumulative</a:t>
            </a:r>
            <a:r>
              <a:rPr lang="de-DE" sz="2400" b="1" dirty="0"/>
              <a:t> </a:t>
            </a:r>
            <a:r>
              <a:rPr lang="de-DE" sz="2400" b="1" dirty="0" err="1"/>
              <a:t>distribution</a:t>
            </a:r>
            <a:r>
              <a:rPr lang="de-DE" sz="2400" b="1" dirty="0"/>
              <a:t> </a:t>
            </a:r>
            <a:r>
              <a:rPr lang="de-DE" sz="2400" b="1" dirty="0" err="1"/>
              <a:t>function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Expectation</a:t>
            </a:r>
            <a:r>
              <a:rPr lang="de-DE" sz="2400" b="1" dirty="0"/>
              <a:t> </a:t>
            </a:r>
            <a:r>
              <a:rPr lang="de-DE" sz="2400" b="1" dirty="0" err="1"/>
              <a:t>value</a:t>
            </a:r>
            <a:r>
              <a:rPr lang="de-DE" sz="2400" b="1" dirty="0"/>
              <a:t> 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Variance</a:t>
            </a:r>
            <a:r>
              <a:rPr lang="de-DE" sz="2400" b="1" dirty="0"/>
              <a:t>: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838200" y="-27384"/>
            <a:ext cx="5257800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b="1" dirty="0" err="1"/>
              <a:t>Discret</a:t>
            </a:r>
            <a:endParaRPr lang="de-DE" sz="32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Probability</a:t>
            </a:r>
            <a:r>
              <a:rPr lang="de-DE" sz="2400" b="1" dirty="0"/>
              <a:t> </a:t>
            </a:r>
            <a:r>
              <a:rPr lang="de-DE" sz="2400" b="1" dirty="0" err="1"/>
              <a:t>mass</a:t>
            </a:r>
            <a:r>
              <a:rPr lang="de-DE" sz="2400" b="1" dirty="0"/>
              <a:t> </a:t>
            </a:r>
            <a:r>
              <a:rPr lang="de-DE" sz="2400" b="1" dirty="0" err="1"/>
              <a:t>function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Cumulative</a:t>
            </a:r>
            <a:r>
              <a:rPr lang="de-DE" sz="2400" b="1" dirty="0"/>
              <a:t> </a:t>
            </a:r>
            <a:r>
              <a:rPr lang="de-DE" sz="2400" b="1" dirty="0" err="1"/>
              <a:t>distribution</a:t>
            </a:r>
            <a:r>
              <a:rPr lang="de-DE" sz="2400" b="1" dirty="0"/>
              <a:t> </a:t>
            </a:r>
            <a:r>
              <a:rPr lang="de-DE" sz="2400" b="1" dirty="0" err="1"/>
              <a:t>function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Expectation</a:t>
            </a:r>
            <a:r>
              <a:rPr lang="de-DE" sz="2400" b="1" dirty="0"/>
              <a:t> </a:t>
            </a:r>
            <a:r>
              <a:rPr lang="de-DE" sz="2400" b="1" dirty="0" err="1"/>
              <a:t>value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Variance</a:t>
            </a:r>
            <a:r>
              <a:rPr lang="de-DE" sz="2400" b="1" dirty="0"/>
              <a:t>: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/>
          </p:nvPr>
        </p:nvGraphicFramePr>
        <p:xfrm>
          <a:off x="3071664" y="1527896"/>
          <a:ext cx="1601788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8" name="Formel" r:id="rId3" imgW="939600" imgH="228600" progId="Equation.3">
                  <p:embed/>
                </p:oleObj>
              </mc:Choice>
              <mc:Fallback>
                <p:oleObj name="Formel" r:id="rId3" imgW="939600" imgH="22860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664" y="1527896"/>
                        <a:ext cx="1601788" cy="3889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2779714" y="2849563"/>
          <a:ext cx="2185987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9" name="Formel" r:id="rId5" imgW="1282680" imgH="368280" progId="Equation.3">
                  <p:embed/>
                </p:oleObj>
              </mc:Choice>
              <mc:Fallback>
                <p:oleObj name="Formel" r:id="rId5" imgW="1282680" imgH="36828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9714" y="2849563"/>
                        <a:ext cx="2185987" cy="62706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/>
          </p:nvPr>
        </p:nvGraphicFramePr>
        <p:xfrm>
          <a:off x="2913064" y="4314826"/>
          <a:ext cx="1971675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0" name="Formel" r:id="rId7" imgW="1358640" imgH="431640" progId="Equation.3">
                  <p:embed/>
                </p:oleObj>
              </mc:Choice>
              <mc:Fallback>
                <p:oleObj name="Formel" r:id="rId7" imgW="1358640" imgH="431640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3064" y="4314826"/>
                        <a:ext cx="1971675" cy="627063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>
            <p:extLst/>
          </p:nvPr>
        </p:nvGraphicFramePr>
        <p:xfrm>
          <a:off x="2423592" y="5683251"/>
          <a:ext cx="2903538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1" name="Formel" r:id="rId9" imgW="1981080" imgH="431640" progId="Equation.3">
                  <p:embed/>
                </p:oleObj>
              </mc:Choice>
              <mc:Fallback>
                <p:oleObj name="Formel" r:id="rId9" imgW="1981080" imgH="431640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3592" y="5683251"/>
                        <a:ext cx="2903538" cy="62547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/>
          </p:nvPr>
        </p:nvGraphicFramePr>
        <p:xfrm>
          <a:off x="7235825" y="2752725"/>
          <a:ext cx="2012950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2" name="Formel" r:id="rId11" imgW="1180800" imgH="482400" progId="Equation.3">
                  <p:embed/>
                </p:oleObj>
              </mc:Choice>
              <mc:Fallback>
                <p:oleObj name="Formel" r:id="rId11" imgW="1180800" imgH="482400" progId="Equation.3">
                  <p:embed/>
                  <p:pic>
                    <p:nvPicPr>
                      <p:cNvPr id="12" name="Objek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2752725"/>
                        <a:ext cx="2012950" cy="8207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>
            <p:extLst/>
          </p:nvPr>
        </p:nvGraphicFramePr>
        <p:xfrm>
          <a:off x="7948613" y="1547814"/>
          <a:ext cx="58420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3" name="Formel" r:id="rId13" imgW="342720" imgH="203040" progId="Equation.3">
                  <p:embed/>
                </p:oleObj>
              </mc:Choice>
              <mc:Fallback>
                <p:oleObj name="Formel" r:id="rId13" imgW="342720" imgH="203040" progId="Equation.3">
                  <p:embed/>
                  <p:pic>
                    <p:nvPicPr>
                      <p:cNvPr id="13" name="Objek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8613" y="1547814"/>
                        <a:ext cx="584200" cy="3460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kt 14"/>
          <p:cNvGraphicFramePr>
            <a:graphicFrameLocks noChangeAspect="1"/>
          </p:cNvGraphicFramePr>
          <p:nvPr>
            <p:extLst/>
          </p:nvPr>
        </p:nvGraphicFramePr>
        <p:xfrm>
          <a:off x="7000876" y="4264025"/>
          <a:ext cx="2468563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4" name="Formel" r:id="rId15" imgW="1447560" imgH="482400" progId="Equation.3">
                  <p:embed/>
                </p:oleObj>
              </mc:Choice>
              <mc:Fallback>
                <p:oleObj name="Formel" r:id="rId15" imgW="1447560" imgH="482400" progId="Equation.3">
                  <p:embed/>
                  <p:pic>
                    <p:nvPicPr>
                      <p:cNvPr id="15" name="Objek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76" y="4264025"/>
                        <a:ext cx="2468563" cy="8207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 15"/>
          <p:cNvGraphicFramePr>
            <a:graphicFrameLocks noChangeAspect="1"/>
          </p:cNvGraphicFramePr>
          <p:nvPr>
            <p:extLst/>
          </p:nvPr>
        </p:nvGraphicFramePr>
        <p:xfrm>
          <a:off x="6418264" y="5632600"/>
          <a:ext cx="3551237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5" name="Formel" r:id="rId17" imgW="2082600" imgH="482400" progId="Equation.3">
                  <p:embed/>
                </p:oleObj>
              </mc:Choice>
              <mc:Fallback>
                <p:oleObj name="Formel" r:id="rId17" imgW="2082600" imgH="482400" progId="Equation.3">
                  <p:embed/>
                  <p:pic>
                    <p:nvPicPr>
                      <p:cNvPr id="16" name="Objek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8264" y="5632600"/>
                        <a:ext cx="3551237" cy="8207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025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454783" y="22126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Calculating</a:t>
            </a:r>
            <a:r>
              <a:rPr lang="de-DE" sz="3200" dirty="0"/>
              <a:t> </a:t>
            </a:r>
            <a:r>
              <a:rPr lang="de-DE" sz="3200" dirty="0" err="1"/>
              <a:t>with</a:t>
            </a:r>
            <a:r>
              <a:rPr lang="de-DE" sz="3200" dirty="0"/>
              <a:t> </a:t>
            </a:r>
            <a:r>
              <a:rPr lang="de-DE" sz="3200" dirty="0" err="1"/>
              <a:t>Expectation</a:t>
            </a:r>
            <a:r>
              <a:rPr lang="de-DE" sz="3200" dirty="0"/>
              <a:t> Value and </a:t>
            </a:r>
            <a:r>
              <a:rPr lang="de-DE" sz="3200" dirty="0" err="1"/>
              <a:t>Variance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692696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b="1" dirty="0"/>
              <a:t>Constant:</a:t>
            </a:r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dirty="0"/>
          </a:p>
          <a:p>
            <a:r>
              <a:rPr lang="de-DE" sz="2400" b="1" dirty="0"/>
              <a:t>Constant </a:t>
            </a:r>
            <a:r>
              <a:rPr lang="de-DE" sz="2400" b="1" dirty="0" err="1"/>
              <a:t>factor</a:t>
            </a:r>
            <a:r>
              <a:rPr lang="de-DE" sz="2400" b="1" dirty="0"/>
              <a:t>:</a:t>
            </a:r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b="1" dirty="0"/>
          </a:p>
          <a:p>
            <a:r>
              <a:rPr lang="de-DE" sz="2400" b="1" dirty="0"/>
              <a:t>Linear Transformation:</a:t>
            </a:r>
            <a:endParaRPr lang="de-DE" sz="2400" dirty="0"/>
          </a:p>
        </p:txBody>
      </p:sp>
      <p:graphicFrame>
        <p:nvGraphicFramePr>
          <p:cNvPr id="5" name="Objekt 4"/>
          <p:cNvGraphicFramePr>
            <a:graphicFrameLocks/>
          </p:cNvGraphicFramePr>
          <p:nvPr>
            <p:extLst/>
          </p:nvPr>
        </p:nvGraphicFramePr>
        <p:xfrm>
          <a:off x="2423592" y="1343620"/>
          <a:ext cx="1823042" cy="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8" name="Formel" r:id="rId3" imgW="571252" imgH="203112" progId="Equation.3">
                  <p:embed/>
                </p:oleObj>
              </mc:Choice>
              <mc:Fallback>
                <p:oleObj name="Formel" r:id="rId3" imgW="571252" imgH="203112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3592" y="1343620"/>
                        <a:ext cx="1823042" cy="540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/>
          </p:cNvGraphicFramePr>
          <p:nvPr>
            <p:extLst/>
          </p:nvPr>
        </p:nvGraphicFramePr>
        <p:xfrm>
          <a:off x="2423593" y="1988839"/>
          <a:ext cx="2186399" cy="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9" name="Formel" r:id="rId5" imgW="685800" imgH="203200" progId="Equation.3">
                  <p:embed/>
                </p:oleObj>
              </mc:Choice>
              <mc:Fallback>
                <p:oleObj name="Formel" r:id="rId5" imgW="685800" imgH="203200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3593" y="1988839"/>
                        <a:ext cx="2186399" cy="540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>
            <p:extLst/>
          </p:nvPr>
        </p:nvGraphicFramePr>
        <p:xfrm>
          <a:off x="2239963" y="3127375"/>
          <a:ext cx="364331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0" name="Formel" r:id="rId7" imgW="1143000" imgH="203040" progId="Equation.3">
                  <p:embed/>
                </p:oleObj>
              </mc:Choice>
              <mc:Fallback>
                <p:oleObj name="Formel" r:id="rId7" imgW="1143000" imgH="203040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9963" y="3127375"/>
                        <a:ext cx="3643312" cy="539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/>
          </p:cNvGraphicFramePr>
          <p:nvPr>
            <p:extLst/>
          </p:nvPr>
        </p:nvGraphicFramePr>
        <p:xfrm>
          <a:off x="2207569" y="3936478"/>
          <a:ext cx="3996001" cy="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1" name="Formel" r:id="rId9" imgW="1409400" imgH="228600" progId="Equation.3">
                  <p:embed/>
                </p:oleObj>
              </mc:Choice>
              <mc:Fallback>
                <p:oleObj name="Formel" r:id="rId9" imgW="1409400" imgH="228600" progId="Equation.3">
                  <p:embed/>
                  <p:pic>
                    <p:nvPicPr>
                      <p:cNvPr id="1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7569" y="3936478"/>
                        <a:ext cx="3996001" cy="540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/>
          </p:cNvGraphicFramePr>
          <p:nvPr>
            <p:extLst/>
          </p:nvPr>
        </p:nvGraphicFramePr>
        <p:xfrm>
          <a:off x="2172766" y="5984875"/>
          <a:ext cx="485933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2" name="Formel" r:id="rId11" imgW="1714320" imgH="228600" progId="Equation.3">
                  <p:embed/>
                </p:oleObj>
              </mc:Choice>
              <mc:Fallback>
                <p:oleObj name="Formel" r:id="rId11" imgW="1714320" imgH="228600" progId="Equation.3">
                  <p:embed/>
                  <p:pic>
                    <p:nvPicPr>
                      <p:cNvPr id="11" name="Objek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2766" y="5984875"/>
                        <a:ext cx="4859338" cy="539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/>
          </p:cNvGraphicFramePr>
          <p:nvPr>
            <p:extLst/>
          </p:nvPr>
        </p:nvGraphicFramePr>
        <p:xfrm>
          <a:off x="2135560" y="5175250"/>
          <a:ext cx="497998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3" name="Formel" r:id="rId13" imgW="1562040" imgH="203040" progId="Equation.3">
                  <p:embed/>
                </p:oleObj>
              </mc:Choice>
              <mc:Fallback>
                <p:oleObj name="Formel" r:id="rId13" imgW="1562040" imgH="203040" progId="Equation.3">
                  <p:embed/>
                  <p:pic>
                    <p:nvPicPr>
                      <p:cNvPr id="12" name="Objekt 11"/>
                      <p:cNvPicPr>
                        <a:picLocks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560" y="5175250"/>
                        <a:ext cx="4979988" cy="539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6074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Probability</a:t>
            </a:r>
            <a:r>
              <a:rPr lang="de-DE" sz="3200" dirty="0"/>
              <a:t> Axioms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631504" y="1180271"/>
                <a:ext cx="8856984" cy="496855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200" b="1" dirty="0"/>
                  <a:t>Axiom 1: </a:t>
                </a:r>
                <a14:m>
                  <m:oMath xmlns:m="http://schemas.openxmlformats.org/officeDocument/2006/math">
                    <m:r>
                      <a:rPr lang="de-DE" sz="2200" b="1" i="1" smtClean="0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de-DE" sz="2200" b="1" dirty="0"/>
                  <a:t> </a:t>
                </a:r>
                <a:r>
                  <a:rPr lang="de-DE" sz="2200" b="1" dirty="0" err="1"/>
                  <a:t>for</a:t>
                </a:r>
                <a:r>
                  <a:rPr lang="de-DE" sz="2200" b="1" dirty="0"/>
                  <a:t> all </a:t>
                </a:r>
                <a14:m>
                  <m:oMath xmlns:m="http://schemas.openxmlformats.org/officeDocument/2006/math">
                    <m:r>
                      <a:rPr lang="de-DE" sz="2200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𝛀</m:t>
                    </m:r>
                  </m:oMath>
                </a14:m>
                <a:endParaRPr lang="de-DE" sz="2200" b="1" dirty="0"/>
              </a:p>
              <a:p>
                <a:r>
                  <a:rPr lang="de-DE" sz="2200" dirty="0"/>
                  <a:t>Every </a:t>
                </a:r>
                <a:r>
                  <a:rPr lang="de-DE" sz="2200" dirty="0" err="1"/>
                  <a:t>event</a:t>
                </a:r>
                <a:r>
                  <a:rPr lang="de-DE" sz="2200" dirty="0"/>
                  <a:t> </a:t>
                </a:r>
                <a:r>
                  <a:rPr lang="de-DE" sz="2200" dirty="0" err="1"/>
                  <a:t>has</a:t>
                </a:r>
                <a:r>
                  <a:rPr lang="de-DE" sz="2200" dirty="0"/>
                  <a:t> a non negative </a:t>
                </a:r>
                <a:r>
                  <a:rPr lang="de-DE" sz="2200" dirty="0" err="1"/>
                  <a:t>probability</a:t>
                </a:r>
                <a:endParaRPr lang="de-DE" sz="2200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b="1" dirty="0"/>
                  <a:t>Axiom 2: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𝛀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de-DE" sz="2200" b="1" dirty="0"/>
              </a:p>
              <a:p>
                <a:r>
                  <a:rPr lang="de-DE" sz="2200" dirty="0"/>
                  <a:t>The </a:t>
                </a:r>
                <a:r>
                  <a:rPr lang="de-DE" sz="2200" dirty="0" err="1"/>
                  <a:t>certain</a:t>
                </a:r>
                <a:r>
                  <a:rPr lang="de-DE" sz="2200" dirty="0"/>
                  <a:t> </a:t>
                </a:r>
                <a:r>
                  <a:rPr lang="de-DE" sz="2200" dirty="0" err="1"/>
                  <a:t>event</a:t>
                </a:r>
                <a:r>
                  <a:rPr lang="de-DE" sz="2200" dirty="0"/>
                  <a:t> </a:t>
                </a:r>
                <a:r>
                  <a:rPr lang="de-DE" sz="2200" dirty="0" err="1"/>
                  <a:t>has</a:t>
                </a:r>
                <a:r>
                  <a:rPr lang="de-DE" sz="2200" dirty="0"/>
                  <a:t> </a:t>
                </a:r>
                <a:r>
                  <a:rPr lang="de-DE" sz="2200" dirty="0" err="1"/>
                  <a:t>probability</a:t>
                </a:r>
                <a:r>
                  <a:rPr lang="de-DE" sz="2200" dirty="0"/>
                  <a:t> 1</a:t>
                </a:r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b="1" dirty="0"/>
                  <a:t>Axiom 3: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de-DE" sz="2200" b="1" dirty="0"/>
                  <a:t> if </a:t>
                </a:r>
                <a14:m>
                  <m:oMath xmlns:m="http://schemas.openxmlformats.org/officeDocument/2006/math"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=⌀</m:t>
                    </m:r>
                  </m:oMath>
                </a14:m>
                <a:endParaRPr lang="de-DE" sz="2200" b="1" dirty="0"/>
              </a:p>
              <a:p>
                <a:r>
                  <a:rPr lang="de-DE" sz="2200" dirty="0"/>
                  <a:t>Addition </a:t>
                </a:r>
                <a:r>
                  <a:rPr lang="de-DE" sz="2200" dirty="0" err="1"/>
                  <a:t>rule</a:t>
                </a:r>
                <a:r>
                  <a:rPr lang="de-DE" sz="2200" dirty="0"/>
                  <a:t> </a:t>
                </a:r>
                <a:r>
                  <a:rPr lang="de-DE" sz="2200" dirty="0" err="1"/>
                  <a:t>for</a:t>
                </a:r>
                <a:r>
                  <a:rPr lang="de-DE" sz="2200" dirty="0"/>
                  <a:t> </a:t>
                </a:r>
                <a:r>
                  <a:rPr lang="de-DE" sz="2200" dirty="0" err="1"/>
                  <a:t>disjoint</a:t>
                </a:r>
                <a:r>
                  <a:rPr lang="de-DE" sz="2200" dirty="0"/>
                  <a:t> </a:t>
                </a:r>
                <a:r>
                  <a:rPr lang="de-DE" sz="2200" dirty="0" err="1"/>
                  <a:t>events</a:t>
                </a:r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1180271"/>
                <a:ext cx="8856984" cy="4968552"/>
              </a:xfrm>
              <a:prstGeom prst="rect">
                <a:avLst/>
              </a:prstGeom>
              <a:blipFill>
                <a:blip r:embed="rId2"/>
                <a:stretch>
                  <a:fillRect l="-895" t="-8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4947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Rules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631504" y="1268760"/>
                <a:ext cx="8856984" cy="460851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200" b="1" dirty="0"/>
                  <a:t>Rule 1: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2200" b="1" dirty="0"/>
              </a:p>
              <a:p>
                <a:r>
                  <a:rPr lang="de-DE" sz="2200" dirty="0" err="1"/>
                  <a:t>Addtion</a:t>
                </a:r>
                <a:r>
                  <a:rPr lang="de-DE" sz="2200" dirty="0"/>
                  <a:t> </a:t>
                </a:r>
                <a:r>
                  <a:rPr lang="de-DE" sz="2200" dirty="0" err="1"/>
                  <a:t>rule</a:t>
                </a:r>
                <a:r>
                  <a:rPr lang="de-DE" sz="2200" dirty="0"/>
                  <a:t> </a:t>
                </a:r>
                <a:r>
                  <a:rPr lang="de-DE" sz="2200" dirty="0" err="1"/>
                  <a:t>for</a:t>
                </a:r>
                <a:r>
                  <a:rPr lang="de-DE" sz="2200" dirty="0"/>
                  <a:t> </a:t>
                </a:r>
                <a:r>
                  <a:rPr lang="de-DE" sz="2200" dirty="0" err="1"/>
                  <a:t>any</a:t>
                </a:r>
                <a:r>
                  <a:rPr lang="de-DE" sz="2200" dirty="0"/>
                  <a:t> </a:t>
                </a:r>
                <a:r>
                  <a:rPr lang="de-DE" sz="2200" dirty="0" err="1"/>
                  <a:t>events</a:t>
                </a:r>
                <a:endParaRPr lang="de-DE" sz="2200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b="1" dirty="0"/>
                  <a:t>Rule 2: </a:t>
                </a:r>
                <a14:m>
                  <m:oMath xmlns:m="http://schemas.openxmlformats.org/officeDocument/2006/math">
                    <m:r>
                      <a:rPr lang="de-DE" sz="22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𝐏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𝐀</m:t>
                        </m:r>
                        <m:r>
                          <a:rPr lang="de-DE" sz="220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\</m:t>
                        </m:r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2200" b="1" dirty="0"/>
              </a:p>
              <a:p>
                <a:r>
                  <a:rPr lang="de-DE" sz="2200" dirty="0"/>
                  <a:t>A </a:t>
                </a:r>
                <a:r>
                  <a:rPr lang="de-DE" sz="2200" dirty="0" err="1"/>
                  <a:t>without</a:t>
                </a:r>
                <a:r>
                  <a:rPr lang="de-DE" sz="2200" dirty="0"/>
                  <a:t> B</a:t>
                </a:r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b="1" dirty="0"/>
                  <a:t>Rule 3:</a:t>
                </a:r>
                <a14:m>
                  <m:oMath xmlns:m="http://schemas.openxmlformats.org/officeDocument/2006/math">
                    <m:r>
                      <a:rPr lang="de-DE" sz="22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𝐏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de-DE" sz="2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e>
                    </m:d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</m:d>
                  </m:oMath>
                </a14:m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dirty="0" err="1"/>
                  <a:t>Probality</a:t>
                </a:r>
                <a:r>
                  <a:rPr lang="de-DE" sz="2200" dirty="0"/>
                  <a:t> </a:t>
                </a:r>
                <a:r>
                  <a:rPr lang="de-DE" sz="2200" dirty="0" err="1"/>
                  <a:t>of</a:t>
                </a:r>
                <a:r>
                  <a:rPr lang="de-DE" sz="2200" dirty="0"/>
                  <a:t> </a:t>
                </a:r>
                <a:r>
                  <a:rPr lang="de-DE" sz="2200" dirty="0" err="1"/>
                  <a:t>complementary</a:t>
                </a:r>
                <a:r>
                  <a:rPr lang="de-DE" sz="2200" dirty="0"/>
                  <a:t> </a:t>
                </a:r>
                <a:r>
                  <a:rPr lang="de-DE" sz="2200" dirty="0" err="1"/>
                  <a:t>events</a:t>
                </a:r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1268760"/>
                <a:ext cx="8856984" cy="4608512"/>
              </a:xfrm>
              <a:prstGeom prst="rect">
                <a:avLst/>
              </a:prstGeom>
              <a:blipFill>
                <a:blip r:embed="rId2"/>
                <a:stretch>
                  <a:fillRect l="-895" t="-926" b="-2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2522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Conditional</a:t>
            </a:r>
            <a:r>
              <a:rPr lang="de-DE" sz="3200" dirty="0"/>
              <a:t> </a:t>
            </a:r>
            <a:r>
              <a:rPr lang="de-DE" sz="3200" dirty="0" err="1"/>
              <a:t>probability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692696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/>
              <a:t>The </a:t>
            </a:r>
            <a:r>
              <a:rPr lang="de-DE" sz="2200" dirty="0" err="1"/>
              <a:t>conditional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an </a:t>
            </a:r>
            <a:r>
              <a:rPr lang="de-DE" sz="2200" dirty="0" err="1"/>
              <a:t>event</a:t>
            </a:r>
            <a:r>
              <a:rPr lang="de-DE" sz="2200" dirty="0"/>
              <a:t> A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probablity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occurence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event</a:t>
            </a:r>
            <a:r>
              <a:rPr lang="de-DE" sz="2200" dirty="0"/>
              <a:t> A </a:t>
            </a:r>
            <a:r>
              <a:rPr lang="de-DE" sz="2200" dirty="0" err="1"/>
              <a:t>given</a:t>
            </a:r>
            <a:r>
              <a:rPr lang="de-DE" sz="2200" dirty="0"/>
              <a:t> </a:t>
            </a:r>
            <a:r>
              <a:rPr lang="de-DE" sz="2200" dirty="0" err="1"/>
              <a:t>event</a:t>
            </a:r>
            <a:r>
              <a:rPr lang="de-DE" sz="2200" dirty="0"/>
              <a:t> B </a:t>
            </a:r>
            <a:r>
              <a:rPr lang="de-DE" sz="2200" dirty="0" err="1"/>
              <a:t>has</a:t>
            </a:r>
            <a:r>
              <a:rPr lang="de-DE" sz="2200" dirty="0"/>
              <a:t> </a:t>
            </a:r>
            <a:r>
              <a:rPr lang="de-DE" sz="2200" dirty="0" err="1"/>
              <a:t>happened</a:t>
            </a:r>
            <a:r>
              <a:rPr lang="de-DE" sz="2200" dirty="0"/>
              <a:t> (</a:t>
            </a:r>
            <a:r>
              <a:rPr lang="de-DE" sz="2200" dirty="0" err="1"/>
              <a:t>or</a:t>
            </a:r>
            <a:r>
              <a:rPr lang="de-DE" sz="2200" dirty="0"/>
              <a:t> </a:t>
            </a:r>
            <a:r>
              <a:rPr lang="de-DE" sz="2200" dirty="0" err="1"/>
              <a:t>happens</a:t>
            </a:r>
            <a:r>
              <a:rPr lang="de-DE" sz="2200" dirty="0"/>
              <a:t> </a:t>
            </a:r>
            <a:r>
              <a:rPr lang="de-DE" sz="2200" dirty="0" err="1"/>
              <a:t>simultaneously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A)</a:t>
            </a:r>
          </a:p>
          <a:p>
            <a:endParaRPr lang="de-DE" sz="2200" dirty="0"/>
          </a:p>
          <a:p>
            <a:r>
              <a:rPr lang="de-DE" sz="2200" dirty="0"/>
              <a:t>→	 </a:t>
            </a:r>
            <a:r>
              <a:rPr lang="de-DE" sz="2200" dirty="0" err="1"/>
              <a:t>conditional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A </a:t>
            </a:r>
            <a:r>
              <a:rPr lang="de-DE" sz="2200" dirty="0" err="1"/>
              <a:t>given</a:t>
            </a:r>
            <a:r>
              <a:rPr lang="de-DE" sz="2200" dirty="0"/>
              <a:t>: P(A│B).</a:t>
            </a:r>
          </a:p>
          <a:p>
            <a:endParaRPr lang="de-DE" sz="2200" dirty="0"/>
          </a:p>
          <a:p>
            <a:r>
              <a:rPr lang="de-DE" altLang="de-DE" sz="2200" b="1" dirty="0"/>
              <a:t>Definition:</a:t>
            </a:r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b="1" dirty="0"/>
          </a:p>
          <a:p>
            <a:r>
              <a:rPr lang="de-DE" sz="2200" b="1" dirty="0"/>
              <a:t>Bayes Theorem:</a:t>
            </a:r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4463852" y="2996953"/>
          <a:ext cx="2208213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4" name="Formel" r:id="rId3" imgW="1295400" imgH="419100" progId="Equation.3">
                  <p:embed/>
                </p:oleObj>
              </mc:Choice>
              <mc:Fallback>
                <p:oleObj name="Formel" r:id="rId3" imgW="1295400" imgH="41910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3852" y="2996953"/>
                        <a:ext cx="2208213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extLst/>
          </p:nvPr>
        </p:nvGraphicFramePr>
        <p:xfrm>
          <a:off x="4412730" y="4658842"/>
          <a:ext cx="261937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5" name="Formel" r:id="rId5" imgW="1536480" imgH="419040" progId="Equation.3">
                  <p:embed/>
                </p:oleObj>
              </mc:Choice>
              <mc:Fallback>
                <p:oleObj name="Formel" r:id="rId5" imgW="1536480" imgH="41904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2730" y="4658842"/>
                        <a:ext cx="2619375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9794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1268760"/>
            <a:ext cx="8856984" cy="46085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 err="1"/>
              <a:t>Suppose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probabilities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known</a:t>
            </a:r>
            <a:r>
              <a:rPr lang="de-DE" dirty="0"/>
              <a:t>:</a:t>
            </a:r>
          </a:p>
          <a:p>
            <a:r>
              <a:rPr lang="de-DE" dirty="0"/>
              <a:t> </a:t>
            </a:r>
          </a:p>
          <a:p>
            <a:r>
              <a:rPr lang="de-DE" dirty="0"/>
              <a:t>P(A) = 0,5;	P(B) = 0,3;	P(A∩B) = 0,2</a:t>
            </a:r>
          </a:p>
          <a:p>
            <a:pPr lvl="0"/>
            <a:endParaRPr lang="de-DE" dirty="0"/>
          </a:p>
          <a:p>
            <a:pPr lvl="0"/>
            <a:r>
              <a:rPr lang="de-DE" dirty="0" err="1"/>
              <a:t>Calculate</a:t>
            </a:r>
            <a:endParaRPr lang="de-DE" dirty="0"/>
          </a:p>
          <a:p>
            <a:pPr marL="342900" lvl="0" indent="-342900">
              <a:buAutoNum type="arabicParenR"/>
            </a:pPr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2F46C104-6DAE-42B7-96F9-24E694818B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12" y="2862470"/>
            <a:ext cx="7331480" cy="31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324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932</Words>
  <Application>Microsoft Office PowerPoint</Application>
  <PresentationFormat>Breitbild</PresentationFormat>
  <Paragraphs>300</Paragraphs>
  <Slides>17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2" baseType="lpstr">
      <vt:lpstr>Arial</vt:lpstr>
      <vt:lpstr>Cambria Math</vt:lpstr>
      <vt:lpstr>Times New Roman</vt:lpstr>
      <vt:lpstr>Office</vt:lpstr>
      <vt:lpstr>Formel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bjk</cp:lastModifiedBy>
  <cp:revision>95</cp:revision>
  <dcterms:created xsi:type="dcterms:W3CDTF">2020-09-20T22:46:24Z</dcterms:created>
  <dcterms:modified xsi:type="dcterms:W3CDTF">2022-03-10T04:31:16Z</dcterms:modified>
</cp:coreProperties>
</file>