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1372" r:id="rId2"/>
    <p:sldId id="1420" r:id="rId3"/>
    <p:sldId id="1421" r:id="rId4"/>
    <p:sldId id="1422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3" autoAdjust="0"/>
    <p:restoredTop sz="94660"/>
  </p:normalViewPr>
  <p:slideViewPr>
    <p:cSldViewPr snapToGrid="0">
      <p:cViewPr varScale="1">
        <p:scale>
          <a:sx n="74" d="100"/>
          <a:sy n="74" d="100"/>
        </p:scale>
        <p:origin x="22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E01FF9-8880-47B8-9A91-1FE88154972E}" type="datetimeFigureOut">
              <a:rPr lang="de-DE" smtClean="0"/>
              <a:t>09.05.2022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7219DA-008B-4E20-A566-652F502F860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53213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5pPr>
            <a:lvl6pPr marL="2663665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6pPr>
            <a:lvl7pPr marL="3147967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7pPr>
            <a:lvl8pPr marL="3632271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8pPr>
            <a:lvl9pPr marL="4116573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A654DD85-E7C0-41FF-966F-0F0387813021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614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06375" y="819150"/>
            <a:ext cx="7289800" cy="41021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416" y="5194108"/>
            <a:ext cx="5048661" cy="491962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6873" tIns="48435" rIns="96873" bIns="48435" anchor="ctr"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1073054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09.05.2022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5747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09.05.2022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5779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09.05.2022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78631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997200" y="2401889"/>
            <a:ext cx="8595784" cy="909637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047606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09.05.2022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9724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09.05.2022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5467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09.05.2022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28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09.05.2022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5134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09.05.2022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9955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09.05.2022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7821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09.05.2022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8441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09.05.2022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4136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34C2F-5BEB-4907-856B-1C3F84EA353E}" type="datetimeFigureOut">
              <a:rPr lang="de-DE" smtClean="0"/>
              <a:t>09.05.2022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3548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support.microsoft.com/en-us/office/excel-functions-translator-f262d0c0-991c-485b-89b6-32cc8d326889" TargetMode="External"/><Relationship Id="rId5" Type="http://schemas.openxmlformats.org/officeDocument/2006/relationships/hyperlink" Target="https://en.excel-translator.de/translator/" TargetMode="External"/><Relationship Id="rId4" Type="http://schemas.openxmlformats.org/officeDocument/2006/relationships/hyperlink" Target="http://www.bernhardkoester.de/vorlesungen/inhalt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undesbank.de/dynamic/action/de/statistiken/zeitreihen-datenbanken/zeitreihen-datenbank/759778/759778?listId=www_sdks_b01012_2" TargetMode="External"/><Relationship Id="rId2" Type="http://schemas.openxmlformats.org/officeDocument/2006/relationships/hyperlink" Target="https://fred.stlouisfed.org/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ec.europa.eu/eurostat/de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0" y="0"/>
            <a:ext cx="12192001" cy="68580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2775472" y="159476"/>
            <a:ext cx="62770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Statistics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endParaRPr lang="de-DE" sz="2800" b="1" dirty="0"/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201" y="1171482"/>
            <a:ext cx="1330796" cy="998097"/>
          </a:xfrm>
          <a:prstGeom prst="rect">
            <a:avLst/>
          </a:prstGeom>
        </p:spPr>
      </p:pic>
      <p:sp>
        <p:nvSpPr>
          <p:cNvPr id="11" name="Textfeld 10"/>
          <p:cNvSpPr txBox="1"/>
          <p:nvPr/>
        </p:nvSpPr>
        <p:spPr>
          <a:xfrm>
            <a:off x="117080" y="765139"/>
            <a:ext cx="18313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/>
              <a:t>Wilhelmshaven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1735536" y="5762816"/>
            <a:ext cx="449379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400" b="1" dirty="0"/>
              <a:t>Prof. Dr. Bernhard Köster</a:t>
            </a:r>
          </a:p>
          <a:p>
            <a:pPr algn="ctr"/>
            <a:r>
              <a:rPr lang="de-DE" sz="1400" b="1" dirty="0"/>
              <a:t>Jade-Hochschule Wilhelmshaven</a:t>
            </a:r>
          </a:p>
          <a:p>
            <a:pPr algn="ctr"/>
            <a:r>
              <a:rPr lang="de-DE" sz="1400" b="1" dirty="0">
                <a:hlinkClick r:id="rId4"/>
              </a:rPr>
              <a:t>http://www.bernhardkoester.de/vorlesungen/inhalt.html</a:t>
            </a:r>
            <a:endParaRPr lang="de-DE" sz="1400" b="1" dirty="0"/>
          </a:p>
        </p:txBody>
      </p:sp>
      <p:sp>
        <p:nvSpPr>
          <p:cNvPr id="13" name="Textfeld 12"/>
          <p:cNvSpPr txBox="1"/>
          <p:nvPr/>
        </p:nvSpPr>
        <p:spPr>
          <a:xfrm>
            <a:off x="3438926" y="1463453"/>
            <a:ext cx="5314147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2800" b="1" u="sng" dirty="0"/>
              <a:t>This </a:t>
            </a:r>
            <a:r>
              <a:rPr lang="de-DE" sz="2800" b="1" u="sng" dirty="0" err="1"/>
              <a:t>lecture</a:t>
            </a:r>
            <a:r>
              <a:rPr lang="de-DE" sz="2800" b="1" u="sng" dirty="0"/>
              <a:t> will </a:t>
            </a:r>
            <a:r>
              <a:rPr lang="de-DE" sz="2800" b="1" u="sng" dirty="0" err="1"/>
              <a:t>be</a:t>
            </a:r>
            <a:r>
              <a:rPr lang="de-DE" sz="2800" b="1" u="sng" dirty="0"/>
              <a:t> </a:t>
            </a:r>
            <a:r>
              <a:rPr lang="de-DE" sz="2800" b="1" u="sng" dirty="0" err="1"/>
              <a:t>recorded</a:t>
            </a:r>
            <a:r>
              <a:rPr lang="de-DE" sz="2800" b="1" u="sng" dirty="0"/>
              <a:t> and </a:t>
            </a:r>
          </a:p>
          <a:p>
            <a:pPr algn="ctr"/>
            <a:r>
              <a:rPr lang="de-DE" sz="2800" b="1" u="sng" dirty="0" err="1"/>
              <a:t>Subsequently</a:t>
            </a:r>
            <a:r>
              <a:rPr lang="de-DE" sz="2800" b="1" u="sng" dirty="0"/>
              <a:t> </a:t>
            </a:r>
            <a:r>
              <a:rPr lang="de-DE" sz="2800" b="1" u="sng" dirty="0" err="1"/>
              <a:t>uploaded</a:t>
            </a:r>
            <a:r>
              <a:rPr lang="de-DE" sz="2800" b="1" u="sng" dirty="0"/>
              <a:t> in </a:t>
            </a:r>
            <a:r>
              <a:rPr lang="de-DE" sz="2800" b="1" u="sng" dirty="0" err="1"/>
              <a:t>the</a:t>
            </a:r>
            <a:r>
              <a:rPr lang="de-DE" sz="2800" b="1" u="sng" dirty="0"/>
              <a:t> </a:t>
            </a:r>
          </a:p>
          <a:p>
            <a:pPr algn="ctr"/>
            <a:r>
              <a:rPr lang="de-DE" sz="2800" b="1" u="sng" dirty="0" err="1"/>
              <a:t>world</a:t>
            </a:r>
            <a:r>
              <a:rPr lang="de-DE" sz="2800" b="1" u="sng" dirty="0"/>
              <a:t>-</a:t>
            </a:r>
            <a:r>
              <a:rPr lang="de-DE" sz="2800" b="1" u="sng" dirty="0" err="1"/>
              <a:t>wide</a:t>
            </a:r>
            <a:r>
              <a:rPr lang="de-DE" sz="2800" b="1" u="sng" dirty="0"/>
              <a:t>-web</a:t>
            </a:r>
          </a:p>
          <a:p>
            <a:pPr algn="ctr"/>
            <a:endParaRPr lang="de-DE" sz="2800" b="1" u="sng" dirty="0"/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85FFAD64-B583-4B1E-A19D-3939289F5BC7}"/>
              </a:ext>
            </a:extLst>
          </p:cNvPr>
          <p:cNvSpPr/>
          <p:nvPr/>
        </p:nvSpPr>
        <p:spPr>
          <a:xfrm>
            <a:off x="434608" y="3577539"/>
            <a:ext cx="29674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err="1">
                <a:hlinkClick r:id="rId5"/>
              </a:rPr>
              <a:t>Function</a:t>
            </a:r>
            <a:r>
              <a:rPr lang="de-DE" dirty="0">
                <a:hlinkClick r:id="rId5"/>
              </a:rPr>
              <a:t> </a:t>
            </a:r>
            <a:r>
              <a:rPr lang="de-DE" dirty="0" err="1">
                <a:hlinkClick r:id="rId5"/>
              </a:rPr>
              <a:t>translator</a:t>
            </a:r>
            <a:r>
              <a:rPr lang="de-DE" dirty="0">
                <a:hlinkClick r:id="rId5"/>
              </a:rPr>
              <a:t> (</a:t>
            </a:r>
            <a:r>
              <a:rPr lang="de-DE" dirty="0" err="1">
                <a:hlinkClick r:id="rId5"/>
              </a:rPr>
              <a:t>webpage</a:t>
            </a:r>
            <a:r>
              <a:rPr lang="de-DE" dirty="0">
                <a:hlinkClick r:id="rId5"/>
              </a:rPr>
              <a:t>)</a:t>
            </a:r>
            <a:endParaRPr lang="de-DE" dirty="0"/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88AA3A3F-66EB-4B4E-B4A5-B83EA3D1A4B7}"/>
              </a:ext>
            </a:extLst>
          </p:cNvPr>
          <p:cNvSpPr/>
          <p:nvPr/>
        </p:nvSpPr>
        <p:spPr>
          <a:xfrm>
            <a:off x="434608" y="4258703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dirty="0" err="1">
                <a:hlinkClick r:id="rId6"/>
              </a:rPr>
              <a:t>Function</a:t>
            </a:r>
            <a:r>
              <a:rPr lang="de-DE" dirty="0">
                <a:hlinkClick r:id="rId6"/>
              </a:rPr>
              <a:t> </a:t>
            </a:r>
            <a:r>
              <a:rPr lang="de-DE" dirty="0" err="1">
                <a:hlinkClick r:id="rId6"/>
              </a:rPr>
              <a:t>translator</a:t>
            </a:r>
            <a:r>
              <a:rPr lang="de-DE" dirty="0">
                <a:hlinkClick r:id="rId6"/>
              </a:rPr>
              <a:t> Excel 1 (</a:t>
            </a:r>
            <a:r>
              <a:rPr lang="de-DE" dirty="0" err="1">
                <a:hlinkClick r:id="rId6"/>
              </a:rPr>
              <a:t>add</a:t>
            </a:r>
            <a:r>
              <a:rPr lang="de-DE" dirty="0">
                <a:hlinkClick r:id="rId6"/>
              </a:rPr>
              <a:t> in)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645763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Rechteck 76">
            <a:extLst>
              <a:ext uri="{FF2B5EF4-FFF2-40B4-BE49-F238E27FC236}">
                <a16:creationId xmlns:a16="http://schemas.microsoft.com/office/drawing/2014/main" id="{4B5BCB32-D51B-04C3-113F-0CF3A7F11A3F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FF9A5C8F-5851-6FF6-472F-2633D3C9E9B2}"/>
              </a:ext>
            </a:extLst>
          </p:cNvPr>
          <p:cNvSpPr txBox="1"/>
          <p:nvPr/>
        </p:nvSpPr>
        <p:spPr>
          <a:xfrm>
            <a:off x="590203" y="612844"/>
            <a:ext cx="7257012" cy="64940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400" dirty="0"/>
              <a:t>Forecast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inflation</a:t>
            </a:r>
            <a:r>
              <a:rPr lang="de-DE" sz="2400" dirty="0"/>
              <a:t> </a:t>
            </a:r>
            <a:r>
              <a:rPr lang="de-DE" sz="2400" dirty="0" err="1"/>
              <a:t>ind</a:t>
            </a:r>
            <a:r>
              <a:rPr lang="de-DE" sz="2400" dirty="0"/>
              <a:t> Germany </a:t>
            </a:r>
            <a:r>
              <a:rPr lang="de-DE" sz="2400" dirty="0" err="1"/>
              <a:t>for</a:t>
            </a:r>
            <a:r>
              <a:rPr lang="de-DE" sz="2400" dirty="0"/>
              <a:t> 2023 </a:t>
            </a:r>
            <a:r>
              <a:rPr lang="de-DE" sz="2400" dirty="0" err="1"/>
              <a:t>based</a:t>
            </a:r>
            <a:r>
              <a:rPr lang="de-DE" sz="2400" dirty="0"/>
              <a:t> on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historical</a:t>
            </a:r>
            <a:r>
              <a:rPr lang="de-DE" sz="2400" dirty="0"/>
              <a:t> </a:t>
            </a:r>
            <a:r>
              <a:rPr lang="de-DE" sz="2400" dirty="0" err="1"/>
              <a:t>development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oil</a:t>
            </a:r>
            <a:r>
              <a:rPr lang="de-DE" sz="2400" dirty="0"/>
              <a:t> </a:t>
            </a:r>
            <a:r>
              <a:rPr lang="de-DE" sz="2400" dirty="0" err="1"/>
              <a:t>prices</a:t>
            </a: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/>
              <a:t>Data (</a:t>
            </a:r>
            <a:r>
              <a:rPr lang="de-DE" sz="2000" dirty="0" err="1"/>
              <a:t>monthly</a:t>
            </a:r>
            <a:r>
              <a:rPr lang="de-DE" sz="2000" dirty="0"/>
              <a:t> </a:t>
            </a:r>
            <a:r>
              <a:rPr lang="de-DE" sz="2000" dirty="0" err="1"/>
              <a:t>data</a:t>
            </a:r>
            <a:r>
              <a:rPr lang="de-DE" sz="2000" dirty="0"/>
              <a:t>):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sz="2000" dirty="0"/>
              <a:t>Oil </a:t>
            </a:r>
            <a:r>
              <a:rPr lang="de-DE" sz="2000" dirty="0" err="1"/>
              <a:t>price</a:t>
            </a:r>
            <a:r>
              <a:rPr lang="de-DE" sz="2000" dirty="0"/>
              <a:t> </a:t>
            </a:r>
            <a:r>
              <a:rPr lang="de-DE" sz="2000" dirty="0" err="1"/>
              <a:t>of</a:t>
            </a:r>
            <a:r>
              <a:rPr lang="de-DE" sz="2000" dirty="0"/>
              <a:t> </a:t>
            </a:r>
            <a:r>
              <a:rPr lang="de-DE" sz="2000" dirty="0" err="1"/>
              <a:t>the</a:t>
            </a:r>
            <a:r>
              <a:rPr lang="de-DE" sz="2000" dirty="0"/>
              <a:t> last 5 </a:t>
            </a:r>
            <a:r>
              <a:rPr lang="de-DE" sz="2000" dirty="0" err="1"/>
              <a:t>years</a:t>
            </a:r>
            <a:endParaRPr lang="de-DE" sz="20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sz="2000" dirty="0"/>
              <a:t>Exchange rate Euro/USD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sz="2000" dirty="0"/>
              <a:t>HCPI (</a:t>
            </a:r>
            <a:r>
              <a:rPr lang="de-DE" sz="2000" dirty="0" err="1"/>
              <a:t>Harmonized</a:t>
            </a:r>
            <a:r>
              <a:rPr lang="de-DE" sz="2000" dirty="0"/>
              <a:t> Consumer Price Index) Germany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sz="2000" dirty="0"/>
              <a:t>HCPI Energy </a:t>
            </a:r>
            <a:r>
              <a:rPr lang="de-DE" sz="2000" dirty="0" err="1"/>
              <a:t>Component</a:t>
            </a:r>
            <a:r>
              <a:rPr lang="de-DE" sz="2000" dirty="0"/>
              <a:t> Germany</a:t>
            </a:r>
          </a:p>
          <a:p>
            <a:r>
              <a:rPr lang="de-DE" sz="2000" dirty="0"/>
              <a:t>		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err="1"/>
              <a:t>Calculate</a:t>
            </a:r>
            <a:r>
              <a:rPr lang="de-DE" sz="2000" dirty="0"/>
              <a:t> </a:t>
            </a:r>
            <a:r>
              <a:rPr lang="de-DE" sz="2000" dirty="0" err="1"/>
              <a:t>the</a:t>
            </a:r>
            <a:r>
              <a:rPr lang="de-DE" sz="2000" dirty="0"/>
              <a:t> </a:t>
            </a:r>
            <a:r>
              <a:rPr lang="de-DE" sz="2000" dirty="0" err="1"/>
              <a:t>historical</a:t>
            </a:r>
            <a:r>
              <a:rPr lang="de-DE" sz="2000" dirty="0"/>
              <a:t> </a:t>
            </a:r>
            <a:r>
              <a:rPr lang="de-DE" sz="2000" dirty="0" err="1"/>
              <a:t>dependence</a:t>
            </a:r>
            <a:r>
              <a:rPr lang="de-DE" sz="2000" dirty="0"/>
              <a:t> </a:t>
            </a:r>
            <a:r>
              <a:rPr lang="de-DE" sz="2000" dirty="0" err="1"/>
              <a:t>between</a:t>
            </a:r>
            <a:r>
              <a:rPr lang="de-DE" sz="2000" dirty="0"/>
              <a:t> </a:t>
            </a:r>
            <a:r>
              <a:rPr lang="de-DE" sz="2000" dirty="0" err="1"/>
              <a:t>the</a:t>
            </a:r>
            <a:r>
              <a:rPr lang="de-DE" sz="2000" dirty="0"/>
              <a:t> </a:t>
            </a:r>
            <a:r>
              <a:rPr lang="de-DE" sz="2000" dirty="0" err="1"/>
              <a:t>energy</a:t>
            </a:r>
            <a:r>
              <a:rPr lang="de-DE" sz="2000" dirty="0"/>
              <a:t> </a:t>
            </a:r>
            <a:r>
              <a:rPr lang="de-DE" sz="2000" dirty="0" err="1"/>
              <a:t>component</a:t>
            </a:r>
            <a:r>
              <a:rPr lang="de-DE" sz="2000" dirty="0"/>
              <a:t> </a:t>
            </a:r>
            <a:r>
              <a:rPr lang="de-DE" sz="2000" dirty="0" err="1"/>
              <a:t>of</a:t>
            </a:r>
            <a:r>
              <a:rPr lang="de-DE" sz="2000" dirty="0"/>
              <a:t> </a:t>
            </a:r>
            <a:r>
              <a:rPr lang="de-DE" sz="2000" dirty="0" err="1"/>
              <a:t>the</a:t>
            </a:r>
            <a:r>
              <a:rPr lang="de-DE" sz="2000" dirty="0"/>
              <a:t> HCPI and </a:t>
            </a:r>
            <a:r>
              <a:rPr lang="de-DE" sz="2000" dirty="0" err="1"/>
              <a:t>the</a:t>
            </a:r>
            <a:r>
              <a:rPr lang="de-DE" sz="2000" dirty="0"/>
              <a:t> </a:t>
            </a:r>
            <a:r>
              <a:rPr lang="de-DE" sz="2000" dirty="0" err="1"/>
              <a:t>oil</a:t>
            </a:r>
            <a:r>
              <a:rPr lang="de-DE" sz="2000" dirty="0"/>
              <a:t> </a:t>
            </a:r>
            <a:r>
              <a:rPr lang="de-DE" sz="2000" dirty="0" err="1"/>
              <a:t>price</a:t>
            </a:r>
            <a:r>
              <a:rPr lang="de-DE" sz="2000" dirty="0"/>
              <a:t> via a linear </a:t>
            </a:r>
            <a:r>
              <a:rPr lang="de-DE" sz="2000" dirty="0" err="1"/>
              <a:t>regression</a:t>
            </a:r>
            <a:endParaRPr lang="de-DE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err="1"/>
              <a:t>Make</a:t>
            </a:r>
            <a:r>
              <a:rPr lang="de-DE" sz="2000" dirty="0"/>
              <a:t> an </a:t>
            </a:r>
            <a:r>
              <a:rPr lang="de-DE" sz="2000" dirty="0" err="1"/>
              <a:t>assumption</a:t>
            </a:r>
            <a:r>
              <a:rPr lang="de-DE" sz="2000" dirty="0"/>
              <a:t> </a:t>
            </a:r>
            <a:r>
              <a:rPr lang="de-DE" sz="2000" dirty="0" err="1"/>
              <a:t>about</a:t>
            </a:r>
            <a:r>
              <a:rPr lang="de-DE" sz="2000" dirty="0"/>
              <a:t> </a:t>
            </a:r>
            <a:r>
              <a:rPr lang="de-DE" sz="2000" dirty="0" err="1"/>
              <a:t>the</a:t>
            </a:r>
            <a:r>
              <a:rPr lang="de-DE" sz="2000" dirty="0"/>
              <a:t> </a:t>
            </a:r>
            <a:r>
              <a:rPr lang="de-DE" sz="2000" dirty="0" err="1"/>
              <a:t>future</a:t>
            </a:r>
            <a:r>
              <a:rPr lang="de-DE" sz="2000" dirty="0"/>
              <a:t> </a:t>
            </a:r>
            <a:r>
              <a:rPr lang="de-DE" sz="2000" dirty="0" err="1"/>
              <a:t>exchange</a:t>
            </a:r>
            <a:r>
              <a:rPr lang="de-DE" sz="2000" dirty="0"/>
              <a:t> rate and Oil </a:t>
            </a:r>
            <a:r>
              <a:rPr lang="de-DE" sz="2000" dirty="0" err="1"/>
              <a:t>price</a:t>
            </a:r>
            <a:r>
              <a:rPr lang="de-DE" sz="2000" dirty="0"/>
              <a:t> </a:t>
            </a:r>
            <a:r>
              <a:rPr lang="de-DE" sz="2000" dirty="0" err="1"/>
              <a:t>of</a:t>
            </a:r>
            <a:r>
              <a:rPr lang="de-DE" sz="2000" dirty="0"/>
              <a:t> 2023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err="1"/>
              <a:t>Assume</a:t>
            </a:r>
            <a:r>
              <a:rPr lang="de-DE" sz="2000" dirty="0"/>
              <a:t> </a:t>
            </a:r>
            <a:r>
              <a:rPr lang="de-DE" sz="2000" dirty="0" err="1"/>
              <a:t>the</a:t>
            </a:r>
            <a:r>
              <a:rPr lang="de-DE" sz="2000" dirty="0"/>
              <a:t> non-</a:t>
            </a:r>
            <a:r>
              <a:rPr lang="de-DE" sz="2000" dirty="0" err="1"/>
              <a:t>energy</a:t>
            </a:r>
            <a:r>
              <a:rPr lang="de-DE" sz="2000" dirty="0"/>
              <a:t> </a:t>
            </a:r>
            <a:r>
              <a:rPr lang="de-DE" sz="2000" dirty="0" err="1"/>
              <a:t>component</a:t>
            </a:r>
            <a:r>
              <a:rPr lang="de-DE" sz="2000" dirty="0"/>
              <a:t> </a:t>
            </a:r>
            <a:r>
              <a:rPr lang="de-DE" sz="2000" dirty="0" err="1"/>
              <a:t>of</a:t>
            </a:r>
            <a:r>
              <a:rPr lang="de-DE" sz="2000" dirty="0"/>
              <a:t> HCPI </a:t>
            </a:r>
            <a:r>
              <a:rPr lang="de-DE" sz="2000" dirty="0" err="1"/>
              <a:t>stays</a:t>
            </a:r>
            <a:r>
              <a:rPr lang="de-DE" sz="2000" dirty="0"/>
              <a:t> </a:t>
            </a:r>
            <a:r>
              <a:rPr lang="de-DE" sz="2000" dirty="0" err="1"/>
              <a:t>constant</a:t>
            </a:r>
            <a:r>
              <a:rPr lang="de-DE" sz="2000" dirty="0"/>
              <a:t> on </a:t>
            </a:r>
            <a:r>
              <a:rPr lang="de-DE" sz="2000" dirty="0" err="1"/>
              <a:t>the</a:t>
            </a:r>
            <a:r>
              <a:rPr lang="de-DE" sz="2000" dirty="0"/>
              <a:t> last </a:t>
            </a:r>
            <a:r>
              <a:rPr lang="de-DE" sz="2000" dirty="0" err="1"/>
              <a:t>known</a:t>
            </a:r>
            <a:r>
              <a:rPr lang="de-DE" sz="2000" dirty="0"/>
              <a:t> </a:t>
            </a:r>
            <a:r>
              <a:rPr lang="de-DE" sz="2000" dirty="0" err="1"/>
              <a:t>level</a:t>
            </a:r>
            <a:r>
              <a:rPr lang="de-DE" sz="2000" dirty="0"/>
              <a:t>.</a:t>
            </a:r>
          </a:p>
          <a:p>
            <a:endParaRPr lang="de-DE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err="1"/>
              <a:t>Calculate</a:t>
            </a:r>
            <a:r>
              <a:rPr lang="de-DE" sz="2000" dirty="0"/>
              <a:t> total </a:t>
            </a:r>
            <a:r>
              <a:rPr lang="de-DE" sz="2000" dirty="0" err="1"/>
              <a:t>inflation</a:t>
            </a:r>
            <a:r>
              <a:rPr lang="de-DE" sz="2000" dirty="0"/>
              <a:t> </a:t>
            </a:r>
            <a:r>
              <a:rPr lang="de-DE" sz="2000" dirty="0" err="1"/>
              <a:t>for</a:t>
            </a:r>
            <a:r>
              <a:rPr lang="de-DE" sz="2000" dirty="0"/>
              <a:t> 2023 </a:t>
            </a:r>
            <a:r>
              <a:rPr lang="de-DE" sz="2000" dirty="0" err="1"/>
              <a:t>based</a:t>
            </a:r>
            <a:r>
              <a:rPr lang="de-DE" sz="2000" dirty="0"/>
              <a:t> on </a:t>
            </a:r>
            <a:r>
              <a:rPr lang="de-DE" sz="2000" dirty="0" err="1"/>
              <a:t>the</a:t>
            </a:r>
            <a:r>
              <a:rPr lang="de-DE" sz="2000" dirty="0"/>
              <a:t> </a:t>
            </a:r>
            <a:r>
              <a:rPr lang="de-DE" sz="2000" dirty="0" err="1"/>
              <a:t>former</a:t>
            </a:r>
            <a:r>
              <a:rPr lang="de-DE" sz="2000" dirty="0"/>
              <a:t> </a:t>
            </a:r>
            <a:r>
              <a:rPr lang="de-DE" sz="2000" dirty="0" err="1"/>
              <a:t>assumptions</a:t>
            </a:r>
            <a:r>
              <a:rPr lang="de-DE" sz="2000" dirty="0"/>
              <a:t> and </a:t>
            </a:r>
            <a:r>
              <a:rPr lang="de-DE" sz="2000" dirty="0" err="1"/>
              <a:t>dependences</a:t>
            </a:r>
            <a:endParaRPr lang="de-DE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</p:txBody>
      </p:sp>
      <p:sp>
        <p:nvSpPr>
          <p:cNvPr id="55" name="Textfeld 54">
            <a:extLst>
              <a:ext uri="{FF2B5EF4-FFF2-40B4-BE49-F238E27FC236}">
                <a16:creationId xmlns:a16="http://schemas.microsoft.com/office/drawing/2014/main" id="{AC75BC7C-84EB-205A-2830-FEEE21B2DB13}"/>
              </a:ext>
            </a:extLst>
          </p:cNvPr>
          <p:cNvSpPr txBox="1"/>
          <p:nvPr/>
        </p:nvSpPr>
        <p:spPr>
          <a:xfrm>
            <a:off x="2014450" y="0"/>
            <a:ext cx="610154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400" dirty="0"/>
              <a:t>Case </a:t>
            </a:r>
            <a:r>
              <a:rPr lang="de-DE" sz="2400" dirty="0" err="1"/>
              <a:t>study</a:t>
            </a:r>
            <a:r>
              <a:rPr lang="de-DE" sz="2400" dirty="0"/>
              <a:t> I: Inflation</a:t>
            </a:r>
          </a:p>
        </p:txBody>
      </p:sp>
    </p:spTree>
    <p:extLst>
      <p:ext uri="{BB962C8B-B14F-4D97-AF65-F5344CB8AC3E}">
        <p14:creationId xmlns:p14="http://schemas.microsoft.com/office/powerpoint/2010/main" val="8907374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Rechteck 76">
            <a:extLst>
              <a:ext uri="{FF2B5EF4-FFF2-40B4-BE49-F238E27FC236}">
                <a16:creationId xmlns:a16="http://schemas.microsoft.com/office/drawing/2014/main" id="{4B5BCB32-D51B-04C3-113F-0CF3A7F11A3F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FF9A5C8F-5851-6FF6-472F-2633D3C9E9B2}"/>
              </a:ext>
            </a:extLst>
          </p:cNvPr>
          <p:cNvSpPr txBox="1"/>
          <p:nvPr/>
        </p:nvSpPr>
        <p:spPr>
          <a:xfrm>
            <a:off x="590203" y="612844"/>
            <a:ext cx="9160626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400" dirty="0">
                <a:hlinkClick r:id="rId2"/>
              </a:rPr>
              <a:t>https://fred.stlouisfed.org/</a:t>
            </a:r>
            <a:r>
              <a:rPr lang="de-DE" sz="2400" dirty="0"/>
              <a:t>	</a:t>
            </a:r>
          </a:p>
          <a:p>
            <a:endParaRPr lang="de-DE" sz="2400" dirty="0"/>
          </a:p>
          <a:p>
            <a:r>
              <a:rPr lang="de-DE" sz="2400" dirty="0"/>
              <a:t>Link </a:t>
            </a:r>
            <a:r>
              <a:rPr lang="de-DE" sz="2400" dirty="0" err="1"/>
              <a:t>for</a:t>
            </a:r>
            <a:r>
              <a:rPr lang="de-DE" sz="2400" dirty="0"/>
              <a:t> Oil </a:t>
            </a:r>
            <a:r>
              <a:rPr lang="de-DE" sz="2400" dirty="0" err="1"/>
              <a:t>price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sort</a:t>
            </a:r>
            <a:r>
              <a:rPr lang="de-DE" sz="2400" dirty="0"/>
              <a:t> Brent </a:t>
            </a:r>
            <a:endParaRPr lang="de-DE" sz="2000" dirty="0"/>
          </a:p>
          <a:p>
            <a:endParaRPr lang="de-DE" sz="2400" dirty="0"/>
          </a:p>
          <a:p>
            <a:r>
              <a:rPr lang="de-DE" sz="2400" dirty="0">
                <a:hlinkClick r:id="rId3"/>
              </a:rPr>
              <a:t>https://www.bundesbank.de/dynamic/action/de/statistiken/zeitreihen-datenbanken/zeitreihen-datenbank/759778/759778?listId=www_sdks_b01012_2</a:t>
            </a:r>
            <a:endParaRPr lang="de-DE" sz="2400" dirty="0"/>
          </a:p>
          <a:p>
            <a:endParaRPr lang="de-DE" sz="2400" dirty="0"/>
          </a:p>
          <a:p>
            <a:r>
              <a:rPr lang="de-DE" sz="2400" dirty="0"/>
              <a:t>Link </a:t>
            </a:r>
            <a:r>
              <a:rPr lang="de-DE" sz="2400" dirty="0" err="1"/>
              <a:t>exchange</a:t>
            </a:r>
            <a:r>
              <a:rPr lang="de-DE" sz="2400" dirty="0"/>
              <a:t> rate USD-Euro</a:t>
            </a:r>
          </a:p>
          <a:p>
            <a:endParaRPr lang="de-DE" sz="2400" dirty="0"/>
          </a:p>
          <a:p>
            <a:r>
              <a:rPr lang="de-DE" sz="2400" dirty="0">
                <a:hlinkClick r:id="rId4"/>
              </a:rPr>
              <a:t>https://ec.europa.eu/eurostat/de/</a:t>
            </a:r>
            <a:endParaRPr lang="de-DE" sz="2400" dirty="0"/>
          </a:p>
          <a:p>
            <a:endParaRPr lang="de-DE" sz="2400" dirty="0"/>
          </a:p>
          <a:p>
            <a:r>
              <a:rPr lang="de-DE" sz="2400" dirty="0"/>
              <a:t>Link HCPI</a:t>
            </a:r>
          </a:p>
        </p:txBody>
      </p:sp>
      <p:sp>
        <p:nvSpPr>
          <p:cNvPr id="55" name="Textfeld 54">
            <a:extLst>
              <a:ext uri="{FF2B5EF4-FFF2-40B4-BE49-F238E27FC236}">
                <a16:creationId xmlns:a16="http://schemas.microsoft.com/office/drawing/2014/main" id="{AC75BC7C-84EB-205A-2830-FEEE21B2DB13}"/>
              </a:ext>
            </a:extLst>
          </p:cNvPr>
          <p:cNvSpPr txBox="1"/>
          <p:nvPr/>
        </p:nvSpPr>
        <p:spPr>
          <a:xfrm>
            <a:off x="2014450" y="0"/>
            <a:ext cx="610154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400" dirty="0"/>
              <a:t>Case </a:t>
            </a:r>
            <a:r>
              <a:rPr lang="de-DE" sz="2400" dirty="0" err="1"/>
              <a:t>study</a:t>
            </a:r>
            <a:r>
              <a:rPr lang="de-DE" sz="2400" dirty="0"/>
              <a:t> I: Inflation</a:t>
            </a:r>
          </a:p>
        </p:txBody>
      </p:sp>
    </p:spTree>
    <p:extLst>
      <p:ext uri="{BB962C8B-B14F-4D97-AF65-F5344CB8AC3E}">
        <p14:creationId xmlns:p14="http://schemas.microsoft.com/office/powerpoint/2010/main" val="13154742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Rechteck 76">
            <a:extLst>
              <a:ext uri="{FF2B5EF4-FFF2-40B4-BE49-F238E27FC236}">
                <a16:creationId xmlns:a16="http://schemas.microsoft.com/office/drawing/2014/main" id="{4B5BCB32-D51B-04C3-113F-0CF3A7F11A3F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FF9A5C8F-5851-6FF6-472F-2633D3C9E9B2}"/>
              </a:ext>
            </a:extLst>
          </p:cNvPr>
          <p:cNvSpPr txBox="1"/>
          <p:nvPr/>
        </p:nvSpPr>
        <p:spPr>
          <a:xfrm>
            <a:off x="590203" y="612844"/>
            <a:ext cx="9160626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400" dirty="0" err="1"/>
              <a:t>Result</a:t>
            </a:r>
            <a:r>
              <a:rPr lang="de-DE" sz="2400" dirty="0"/>
              <a:t>:</a:t>
            </a:r>
          </a:p>
          <a:p>
            <a:endParaRPr lang="de-DE" sz="2400" dirty="0"/>
          </a:p>
          <a:p>
            <a:endParaRPr lang="de-DE" sz="2400" dirty="0"/>
          </a:p>
          <a:p>
            <a:r>
              <a:rPr lang="de-DE" sz="2400" dirty="0" err="1"/>
              <a:t>Dependence</a:t>
            </a:r>
            <a:r>
              <a:rPr lang="de-DE" sz="2400" dirty="0"/>
              <a:t> </a:t>
            </a:r>
            <a:r>
              <a:rPr lang="de-DE" sz="2400" dirty="0" err="1"/>
              <a:t>between</a:t>
            </a:r>
            <a:r>
              <a:rPr lang="de-DE" sz="2400" dirty="0"/>
              <a:t> Oil-</a:t>
            </a:r>
            <a:r>
              <a:rPr lang="de-DE" sz="2400" dirty="0" err="1"/>
              <a:t>price</a:t>
            </a:r>
            <a:r>
              <a:rPr lang="de-DE" sz="2400" dirty="0"/>
              <a:t> and Energy </a:t>
            </a:r>
            <a:r>
              <a:rPr lang="de-DE" sz="2400" dirty="0" err="1"/>
              <a:t>component</a:t>
            </a:r>
            <a:r>
              <a:rPr lang="de-DE" sz="2400" dirty="0"/>
              <a:t> HCPI</a:t>
            </a:r>
          </a:p>
          <a:p>
            <a:endParaRPr lang="de-DE" sz="2400" dirty="0"/>
          </a:p>
          <a:p>
            <a:r>
              <a:rPr lang="de-DE" sz="2400" dirty="0"/>
              <a:t>HCPI-Energy=76,415+0,4987*</a:t>
            </a:r>
            <a:r>
              <a:rPr lang="de-DE" sz="2400" dirty="0" err="1"/>
              <a:t>Oilprice</a:t>
            </a:r>
            <a:r>
              <a:rPr lang="de-DE" sz="2400" dirty="0"/>
              <a:t>[Euros]</a:t>
            </a:r>
          </a:p>
          <a:p>
            <a:endParaRPr lang="de-DE" sz="2400" dirty="0"/>
          </a:p>
          <a:p>
            <a:r>
              <a:rPr lang="de-DE" sz="2400" dirty="0"/>
              <a:t>-&gt; </a:t>
            </a:r>
            <a:r>
              <a:rPr lang="de-DE" sz="2400" dirty="0" err="1"/>
              <a:t>with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assumptions</a:t>
            </a:r>
            <a:r>
              <a:rPr lang="de-DE" sz="2400" dirty="0"/>
              <a:t>, </a:t>
            </a:r>
            <a:r>
              <a:rPr lang="de-DE" sz="2400" dirty="0" err="1"/>
              <a:t>that</a:t>
            </a:r>
            <a:r>
              <a:rPr lang="de-DE" sz="2400" dirty="0"/>
              <a:t> </a:t>
            </a:r>
            <a:r>
              <a:rPr lang="de-DE" sz="2400" dirty="0" err="1"/>
              <a:t>Exchangerates</a:t>
            </a:r>
            <a:r>
              <a:rPr lang="de-DE" sz="2400" dirty="0"/>
              <a:t> </a:t>
            </a:r>
            <a:r>
              <a:rPr lang="de-DE" sz="2400" dirty="0" err="1"/>
              <a:t>USD:Euro</a:t>
            </a:r>
            <a:r>
              <a:rPr lang="de-DE" sz="2400" dirty="0"/>
              <a:t> will </a:t>
            </a:r>
            <a:r>
              <a:rPr lang="de-DE" sz="2400" dirty="0" err="1"/>
              <a:t>be</a:t>
            </a:r>
            <a:r>
              <a:rPr lang="de-DE" sz="2400" dirty="0"/>
              <a:t> at 1:1 in Summer and </a:t>
            </a:r>
            <a:r>
              <a:rPr lang="de-DE" sz="2400" dirty="0" err="1"/>
              <a:t>Oilprice</a:t>
            </a:r>
            <a:r>
              <a:rPr lang="de-DE" sz="2400" dirty="0"/>
              <a:t> will </a:t>
            </a:r>
            <a:r>
              <a:rPr lang="de-DE" sz="2400" dirty="0" err="1"/>
              <a:t>be</a:t>
            </a:r>
            <a:r>
              <a:rPr lang="de-DE" sz="2400" dirty="0"/>
              <a:t> at 130 USD per Barrel in Summer </a:t>
            </a:r>
            <a:r>
              <a:rPr lang="de-DE" sz="2400" dirty="0" err="1"/>
              <a:t>until</a:t>
            </a:r>
            <a:r>
              <a:rPr lang="de-DE" sz="2400" dirty="0"/>
              <a:t> </a:t>
            </a:r>
            <a:r>
              <a:rPr lang="de-DE" sz="2400" dirty="0" err="1"/>
              <a:t>December</a:t>
            </a:r>
            <a:r>
              <a:rPr lang="de-DE" sz="2400" dirty="0"/>
              <a:t> 2023, </a:t>
            </a:r>
            <a:r>
              <a:rPr lang="de-DE" sz="2400" dirty="0" err="1"/>
              <a:t>we</a:t>
            </a:r>
            <a:r>
              <a:rPr lang="de-DE" sz="2400" dirty="0"/>
              <a:t> </a:t>
            </a:r>
            <a:r>
              <a:rPr lang="de-DE" sz="2400" dirty="0" err="1"/>
              <a:t>obtain</a:t>
            </a:r>
            <a:r>
              <a:rPr lang="de-DE" sz="2400" dirty="0"/>
              <a:t>, </a:t>
            </a:r>
            <a:r>
              <a:rPr lang="de-DE" sz="2400" dirty="0" err="1"/>
              <a:t>that</a:t>
            </a:r>
            <a:r>
              <a:rPr lang="de-DE" sz="2400" dirty="0"/>
              <a:t> Oil </a:t>
            </a:r>
            <a:r>
              <a:rPr lang="de-DE" sz="2400" dirty="0" err="1"/>
              <a:t>prices</a:t>
            </a:r>
            <a:r>
              <a:rPr lang="de-DE" sz="2400" dirty="0"/>
              <a:t> will </a:t>
            </a:r>
            <a:r>
              <a:rPr lang="de-DE" sz="2400" dirty="0" err="1"/>
              <a:t>nove</a:t>
            </a:r>
            <a:r>
              <a:rPr lang="de-DE" sz="2400" dirty="0"/>
              <a:t> </a:t>
            </a:r>
            <a:r>
              <a:rPr lang="de-DE" sz="2400" dirty="0" err="1"/>
              <a:t>up</a:t>
            </a:r>
            <a:r>
              <a:rPr lang="de-DE" sz="2400" dirty="0"/>
              <a:t> Inflation </a:t>
            </a:r>
            <a:r>
              <a:rPr lang="de-DE" sz="2400" dirty="0" err="1"/>
              <a:t>by</a:t>
            </a:r>
            <a:r>
              <a:rPr lang="de-DE" sz="2400" dirty="0"/>
              <a:t> </a:t>
            </a:r>
            <a:r>
              <a:rPr lang="de-DE" sz="2400" dirty="0" err="1"/>
              <a:t>roughly</a:t>
            </a:r>
            <a:r>
              <a:rPr lang="de-DE" sz="2400" dirty="0"/>
              <a:t> 0,5 </a:t>
            </a:r>
            <a:r>
              <a:rPr lang="de-DE" sz="2400" dirty="0" err="1"/>
              <a:t>Percentagepoints</a:t>
            </a:r>
            <a:r>
              <a:rPr lang="de-DE" sz="2400"/>
              <a:t>.</a:t>
            </a:r>
            <a:endParaRPr lang="de-DE" sz="2400" dirty="0"/>
          </a:p>
        </p:txBody>
      </p:sp>
      <p:sp>
        <p:nvSpPr>
          <p:cNvPr id="55" name="Textfeld 54">
            <a:extLst>
              <a:ext uri="{FF2B5EF4-FFF2-40B4-BE49-F238E27FC236}">
                <a16:creationId xmlns:a16="http://schemas.microsoft.com/office/drawing/2014/main" id="{AC75BC7C-84EB-205A-2830-FEEE21B2DB13}"/>
              </a:ext>
            </a:extLst>
          </p:cNvPr>
          <p:cNvSpPr txBox="1"/>
          <p:nvPr/>
        </p:nvSpPr>
        <p:spPr>
          <a:xfrm>
            <a:off x="2014450" y="0"/>
            <a:ext cx="610154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400" dirty="0"/>
              <a:t>Case </a:t>
            </a:r>
            <a:r>
              <a:rPr lang="de-DE" sz="2400" dirty="0" err="1"/>
              <a:t>study</a:t>
            </a:r>
            <a:r>
              <a:rPr lang="de-DE" sz="2400" dirty="0"/>
              <a:t> I: Inflation</a:t>
            </a:r>
          </a:p>
        </p:txBody>
      </p:sp>
    </p:spTree>
    <p:extLst>
      <p:ext uri="{BB962C8B-B14F-4D97-AF65-F5344CB8AC3E}">
        <p14:creationId xmlns:p14="http://schemas.microsoft.com/office/powerpoint/2010/main" val="2442874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-Times New Roman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299</Words>
  <Application>Microsoft Office PowerPoint</Application>
  <PresentationFormat>Breitbild</PresentationFormat>
  <Paragraphs>50</Paragraphs>
  <Slides>4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9" baseType="lpstr">
      <vt:lpstr>Arial</vt:lpstr>
      <vt:lpstr>Calibri</vt:lpstr>
      <vt:lpstr>Sparkasse Rg</vt:lpstr>
      <vt:lpstr>Times New Roman</vt:lpstr>
      <vt:lpstr>Office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Öffentliche Finanzen und Außenwirtschaft</dc:title>
  <dc:creator>Bernhard Köster</dc:creator>
  <cp:lastModifiedBy>Bernhard Köster</cp:lastModifiedBy>
  <cp:revision>160</cp:revision>
  <dcterms:created xsi:type="dcterms:W3CDTF">2020-09-20T22:46:24Z</dcterms:created>
  <dcterms:modified xsi:type="dcterms:W3CDTF">2022-05-09T09:18:16Z</dcterms:modified>
</cp:coreProperties>
</file>