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1372" r:id="rId2"/>
    <p:sldId id="1412" r:id="rId3"/>
    <p:sldId id="1413" r:id="rId4"/>
    <p:sldId id="1414" r:id="rId5"/>
    <p:sldId id="1415" r:id="rId6"/>
    <p:sldId id="1416" r:id="rId7"/>
    <p:sldId id="1417" r:id="rId8"/>
    <p:sldId id="1418" r:id="rId9"/>
    <p:sldId id="1419" r:id="rId10"/>
    <p:sldId id="1420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3" autoAdjust="0"/>
    <p:restoredTop sz="94660"/>
  </p:normalViewPr>
  <p:slideViewPr>
    <p:cSldViewPr snapToGrid="0">
      <p:cViewPr varScale="1">
        <p:scale>
          <a:sx n="60" d="100"/>
          <a:sy n="60" d="100"/>
        </p:scale>
        <p:origin x="7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01FF9-8880-47B8-9A91-1FE88154972E}" type="datetimeFigureOut">
              <a:rPr lang="de-DE" smtClean="0"/>
              <a:t>04.05.2022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219DA-008B-4E20-A566-652F502F86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321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146717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04.05.2022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04.05.2022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04.05.2022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04.05.2022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support.microsoft.com/en-us/office/excel-functions-translator-f262d0c0-991c-485b-89b6-32cc8d326889" TargetMode="External"/><Relationship Id="rId5" Type="http://schemas.openxmlformats.org/officeDocument/2006/relationships/hyperlink" Target="https://en.excel-translator.de/translator/" TargetMode="Externa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file:///C:\AAA\FH_Mainz\Statistik\Eigene_Unterlagen\Arbeitsdaten2.xlsx!Tab2!%5bArbeitsdaten2.xlsx%5dTab2%20Diagramm%206" TargetMode="Externa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image" Target="../media/image5.emf"/><Relationship Id="rId10" Type="http://schemas.openxmlformats.org/officeDocument/2006/relationships/image" Target="../media/image9.png"/><Relationship Id="rId4" Type="http://schemas.openxmlformats.org/officeDocument/2006/relationships/image" Target="../media/image4.emf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438926" y="1463453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 err="1"/>
              <a:t>Subsequently</a:t>
            </a:r>
            <a:r>
              <a:rPr lang="de-DE" sz="2800" b="1" u="sng" dirty="0"/>
              <a:t>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5FFAD64-B583-4B1E-A19D-3939289F5BC7}"/>
              </a:ext>
            </a:extLst>
          </p:cNvPr>
          <p:cNvSpPr/>
          <p:nvPr/>
        </p:nvSpPr>
        <p:spPr>
          <a:xfrm>
            <a:off x="434608" y="3577539"/>
            <a:ext cx="2967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>
                <a:hlinkClick r:id="rId5"/>
              </a:rPr>
              <a:t>Function</a:t>
            </a:r>
            <a:r>
              <a:rPr lang="de-DE" dirty="0">
                <a:hlinkClick r:id="rId5"/>
              </a:rPr>
              <a:t> </a:t>
            </a:r>
            <a:r>
              <a:rPr lang="de-DE" dirty="0" err="1">
                <a:hlinkClick r:id="rId5"/>
              </a:rPr>
              <a:t>translator</a:t>
            </a:r>
            <a:r>
              <a:rPr lang="de-DE" dirty="0">
                <a:hlinkClick r:id="rId5"/>
              </a:rPr>
              <a:t> (</a:t>
            </a:r>
            <a:r>
              <a:rPr lang="de-DE" dirty="0" err="1">
                <a:hlinkClick r:id="rId5"/>
              </a:rPr>
              <a:t>webpage</a:t>
            </a:r>
            <a:r>
              <a:rPr lang="de-DE" dirty="0">
                <a:hlinkClick r:id="rId5"/>
              </a:rPr>
              <a:t>)</a:t>
            </a:r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88AA3A3F-66EB-4B4E-B4A5-B83EA3D1A4B7}"/>
              </a:ext>
            </a:extLst>
          </p:cNvPr>
          <p:cNvSpPr/>
          <p:nvPr/>
        </p:nvSpPr>
        <p:spPr>
          <a:xfrm>
            <a:off x="434608" y="425870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 err="1">
                <a:hlinkClick r:id="rId6"/>
              </a:rPr>
              <a:t>Function</a:t>
            </a:r>
            <a:r>
              <a:rPr lang="de-DE" dirty="0">
                <a:hlinkClick r:id="rId6"/>
              </a:rPr>
              <a:t> </a:t>
            </a:r>
            <a:r>
              <a:rPr lang="de-DE" dirty="0" err="1">
                <a:hlinkClick r:id="rId6"/>
              </a:rPr>
              <a:t>translator</a:t>
            </a:r>
            <a:r>
              <a:rPr lang="de-DE" dirty="0">
                <a:hlinkClick r:id="rId6"/>
              </a:rPr>
              <a:t> Excel 1 (</a:t>
            </a:r>
            <a:r>
              <a:rPr lang="de-DE" dirty="0" err="1">
                <a:hlinkClick r:id="rId6"/>
              </a:rPr>
              <a:t>add</a:t>
            </a:r>
            <a:r>
              <a:rPr lang="de-DE" dirty="0">
                <a:hlinkClick r:id="rId6"/>
              </a:rPr>
              <a:t> in)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890737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1FCE8E9-1889-2E8C-CF2E-0AB2A39C9F6E}"/>
              </a:ext>
            </a:extLst>
          </p:cNvPr>
          <p:cNvSpPr txBox="1"/>
          <p:nvPr/>
        </p:nvSpPr>
        <p:spPr>
          <a:xfrm>
            <a:off x="107504" y="620688"/>
            <a:ext cx="8856984" cy="496855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/>
              <a:t>In </a:t>
            </a:r>
            <a:r>
              <a:rPr lang="de-DE" sz="2800" dirty="0" err="1"/>
              <a:t>principle</a:t>
            </a:r>
            <a:r>
              <a:rPr lang="de-DE" sz="2800" dirty="0"/>
              <a:t> </a:t>
            </a:r>
            <a:r>
              <a:rPr lang="de-DE" sz="2800" dirty="0" err="1"/>
              <a:t>for</a:t>
            </a:r>
            <a:r>
              <a:rPr lang="de-DE" sz="2800" dirty="0"/>
              <a:t> all </a:t>
            </a:r>
            <a:r>
              <a:rPr lang="de-DE" sz="2800" dirty="0" err="1"/>
              <a:t>data</a:t>
            </a:r>
            <a:r>
              <a:rPr lang="de-DE" sz="2800" dirty="0"/>
              <a:t> </a:t>
            </a:r>
            <a:r>
              <a:rPr lang="de-DE" sz="2800" dirty="0" err="1"/>
              <a:t>sets</a:t>
            </a:r>
            <a:r>
              <a:rPr lang="de-DE" sz="2800" dirty="0"/>
              <a:t>, </a:t>
            </a:r>
            <a:r>
              <a:rPr lang="de-DE" sz="2800" dirty="0" err="1"/>
              <a:t>we</a:t>
            </a:r>
            <a:r>
              <a:rPr lang="de-DE" sz="2800" dirty="0"/>
              <a:t> </a:t>
            </a:r>
            <a:r>
              <a:rPr lang="de-DE" sz="2800" dirty="0" err="1"/>
              <a:t>can</a:t>
            </a:r>
            <a:r>
              <a:rPr lang="de-DE" sz="2800" dirty="0"/>
              <a:t> </a:t>
            </a:r>
            <a:r>
              <a:rPr lang="de-DE" sz="2800" dirty="0" err="1"/>
              <a:t>calculate</a:t>
            </a:r>
            <a:r>
              <a:rPr lang="de-DE" sz="2800" dirty="0"/>
              <a:t> a </a:t>
            </a:r>
            <a:r>
              <a:rPr lang="de-DE" sz="2800" dirty="0" err="1"/>
              <a:t>regression</a:t>
            </a:r>
            <a:r>
              <a:rPr lang="de-DE" sz="2800" dirty="0"/>
              <a:t> </a:t>
            </a:r>
            <a:r>
              <a:rPr lang="de-DE" sz="2800" dirty="0" err="1"/>
              <a:t>line</a:t>
            </a:r>
            <a:r>
              <a:rPr lang="de-DE" sz="2800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/>
              <a:t>But </a:t>
            </a:r>
            <a:r>
              <a:rPr lang="de-DE" sz="2800" dirty="0" err="1"/>
              <a:t>we</a:t>
            </a:r>
            <a:r>
              <a:rPr lang="de-DE" sz="2800" dirty="0"/>
              <a:t> </a:t>
            </a:r>
            <a:r>
              <a:rPr lang="de-DE" sz="2800" dirty="0" err="1"/>
              <a:t>are</a:t>
            </a:r>
            <a:r>
              <a:rPr lang="de-DE" sz="2800" dirty="0"/>
              <a:t> also </a:t>
            </a:r>
            <a:r>
              <a:rPr lang="de-DE" sz="2800" dirty="0" err="1"/>
              <a:t>interested</a:t>
            </a:r>
            <a:r>
              <a:rPr lang="de-DE" sz="2800" dirty="0"/>
              <a:t> in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question</a:t>
            </a:r>
            <a:r>
              <a:rPr lang="de-DE" sz="2800" dirty="0"/>
              <a:t> </a:t>
            </a:r>
            <a:r>
              <a:rPr lang="de-DE" sz="2800" dirty="0" err="1"/>
              <a:t>meaningful</a:t>
            </a:r>
            <a:r>
              <a:rPr lang="de-DE" sz="2800" dirty="0"/>
              <a:t> </a:t>
            </a:r>
            <a:r>
              <a:rPr lang="de-DE" sz="2800" dirty="0" err="1"/>
              <a:t>is</a:t>
            </a:r>
            <a:r>
              <a:rPr lang="de-DE" sz="2800" dirty="0"/>
              <a:t> </a:t>
            </a:r>
            <a:r>
              <a:rPr lang="de-DE" sz="2800" dirty="0" err="1"/>
              <a:t>this</a:t>
            </a:r>
            <a:r>
              <a:rPr lang="de-DE" sz="2800" dirty="0"/>
              <a:t> </a:t>
            </a:r>
            <a:r>
              <a:rPr lang="de-DE" sz="2800" dirty="0" err="1"/>
              <a:t>calculated</a:t>
            </a:r>
            <a:r>
              <a:rPr lang="de-DE" sz="2800" dirty="0"/>
              <a:t> </a:t>
            </a:r>
            <a:r>
              <a:rPr lang="de-DE" sz="2800" dirty="0" err="1"/>
              <a:t>dependence</a:t>
            </a:r>
            <a:r>
              <a:rPr lang="de-DE" sz="2800" dirty="0"/>
              <a:t>?.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 err="1"/>
              <a:t>For</a:t>
            </a:r>
            <a:r>
              <a:rPr lang="de-DE" sz="2800" dirty="0"/>
              <a:t> </a:t>
            </a:r>
            <a:r>
              <a:rPr lang="de-DE" sz="2800" dirty="0" err="1"/>
              <a:t>this</a:t>
            </a:r>
            <a:r>
              <a:rPr lang="de-DE" sz="2800" dirty="0"/>
              <a:t>, </a:t>
            </a:r>
            <a:r>
              <a:rPr lang="de-DE" sz="2800" dirty="0" err="1"/>
              <a:t>we</a:t>
            </a:r>
            <a:r>
              <a:rPr lang="de-DE" sz="2800" dirty="0"/>
              <a:t> </a:t>
            </a:r>
            <a:r>
              <a:rPr lang="de-DE" sz="2800" dirty="0" err="1"/>
              <a:t>use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correlation</a:t>
            </a:r>
            <a:r>
              <a:rPr lang="de-DE" sz="2800" dirty="0"/>
              <a:t> </a:t>
            </a:r>
            <a:r>
              <a:rPr lang="de-DE" sz="2800" dirty="0" err="1"/>
              <a:t>analysis</a:t>
            </a:r>
            <a:r>
              <a:rPr lang="de-DE" sz="2800" dirty="0"/>
              <a:t>, wich </a:t>
            </a:r>
            <a:r>
              <a:rPr lang="de-DE" sz="2800" dirty="0" err="1"/>
              <a:t>gives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possibility</a:t>
            </a:r>
            <a:r>
              <a:rPr lang="de-DE" sz="2800" dirty="0"/>
              <a:t> </a:t>
            </a:r>
            <a:r>
              <a:rPr lang="de-DE" sz="2800" dirty="0" err="1"/>
              <a:t>to</a:t>
            </a:r>
            <a:r>
              <a:rPr lang="de-DE" sz="2800" dirty="0"/>
              <a:t> </a:t>
            </a:r>
            <a:r>
              <a:rPr lang="de-DE" sz="2800" dirty="0" err="1"/>
              <a:t>measure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strength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dependence</a:t>
            </a:r>
            <a:endParaRPr lang="de-D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 err="1"/>
              <a:t>For</a:t>
            </a:r>
            <a:r>
              <a:rPr lang="de-DE" sz="2800" dirty="0"/>
              <a:t> </a:t>
            </a:r>
            <a:r>
              <a:rPr lang="de-DE" sz="2800" dirty="0" err="1"/>
              <a:t>this</a:t>
            </a:r>
            <a:r>
              <a:rPr lang="de-DE" sz="2800" dirty="0"/>
              <a:t>, </a:t>
            </a:r>
            <a:r>
              <a:rPr lang="de-DE" sz="2800" dirty="0" err="1"/>
              <a:t>we</a:t>
            </a:r>
            <a:r>
              <a:rPr lang="de-DE" sz="2800" dirty="0"/>
              <a:t> </a:t>
            </a:r>
            <a:r>
              <a:rPr lang="de-DE" sz="2800" dirty="0" err="1"/>
              <a:t>use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correlation</a:t>
            </a:r>
            <a:r>
              <a:rPr lang="de-DE" sz="2800" dirty="0"/>
              <a:t> </a:t>
            </a:r>
            <a:r>
              <a:rPr lang="de-DE" sz="2800" dirty="0" err="1"/>
              <a:t>coefficient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Bravais-Pearson </a:t>
            </a:r>
            <a:r>
              <a:rPr lang="de-DE" sz="2800" dirty="0" err="1"/>
              <a:t>which</a:t>
            </a:r>
            <a:r>
              <a:rPr lang="de-DE" sz="2800" dirty="0"/>
              <a:t> </a:t>
            </a:r>
            <a:r>
              <a:rPr lang="de-DE" sz="2800" dirty="0" err="1"/>
              <a:t>is</a:t>
            </a:r>
            <a:r>
              <a:rPr lang="de-DE" sz="2800" dirty="0"/>
              <a:t> </a:t>
            </a:r>
            <a:r>
              <a:rPr lang="de-DE" sz="2800" dirty="0" err="1"/>
              <a:t>lying</a:t>
            </a:r>
            <a:r>
              <a:rPr lang="de-DE" sz="2800" dirty="0"/>
              <a:t> </a:t>
            </a:r>
            <a:r>
              <a:rPr lang="de-DE" sz="2800" dirty="0" err="1"/>
              <a:t>between</a:t>
            </a:r>
            <a:r>
              <a:rPr lang="de-DE" sz="2800" dirty="0"/>
              <a:t> -1 and +1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E49427F-7645-24A2-A33E-D9F433A2F546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Correlation</a:t>
            </a:r>
            <a:r>
              <a:rPr lang="de-DE" sz="3200" dirty="0"/>
              <a:t> </a:t>
            </a:r>
            <a:r>
              <a:rPr lang="de-DE" sz="3200" dirty="0" err="1"/>
              <a:t>analysis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953324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0F3ED311-8EF5-0AF7-3B77-6BF7ED78DB78}"/>
                  </a:ext>
                </a:extLst>
              </p:cNvPr>
              <p:cNvSpPr txBox="1"/>
              <p:nvPr/>
            </p:nvSpPr>
            <p:spPr>
              <a:xfrm>
                <a:off x="0" y="476672"/>
                <a:ext cx="8689605" cy="587967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covariance is a measure of the joint variability of two random variables (X,Y), defined by: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i="1" smtClean="0">
                              <a:latin typeface="Cambria Math" panose="02040503050406030204" pitchFamily="18" charset="0"/>
                            </a:rPr>
                            <m:t>cov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</m:d>
                        </m:e>
                      </m:func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000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en-US" sz="2000" i="1" smtClean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d>
                            </m:e>
                          </m:d>
                          <m:d>
                            <m:dPr>
                              <m:ctrlPr>
                                <a:rPr lang="en-US" sz="2000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en-US" sz="2000" i="1" smtClean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en-US" sz="2000" dirty="0"/>
              </a:p>
              <a:p>
                <a:r>
                  <a:rPr lang="en-US" sz="2000" dirty="0"/>
                  <a:t>	</a:t>
                </a:r>
              </a:p>
              <a:p>
                <a:r>
                  <a:rPr lang="en-US" sz="2000" dirty="0"/>
                  <a:t>		with the unbiased estimator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</m:acc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acc>
                                    <m:accPr>
                                      <m:chr m:val="̇"/>
                                      <m:ctrlPr>
                                        <a:rPr lang="en-US" sz="20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</m:acc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</m:d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</m:d>
                        </m:e>
                      </m:nary>
                    </m:oMath>
                  </m:oMathPara>
                </a14:m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If the greater values of X correspond with the greater values of Y the covariance is positive. In the opposite case, when the greater values of X correspond to the lesser values Y, the covariance is negative. The sign of the covariance shows the tendency in the linear relationship between the variables.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magnitude of the covariance can hardly be interpreted, since it is not normalized.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Therefore, we use the normalized version, called correlation coefficient, showing the strength of the linear relation.</a:t>
                </a:r>
                <a:endParaRPr lang="de-DE" sz="20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0F3ED311-8EF5-0AF7-3B77-6BF7ED78DB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6672"/>
                <a:ext cx="8689605" cy="5879678"/>
              </a:xfrm>
              <a:prstGeom prst="rect">
                <a:avLst/>
              </a:prstGeom>
              <a:blipFill>
                <a:blip r:embed="rId2"/>
                <a:stretch>
                  <a:fillRect l="-632" t="-518" r="-1123" b="-114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feld 3">
            <a:extLst>
              <a:ext uri="{FF2B5EF4-FFF2-40B4-BE49-F238E27FC236}">
                <a16:creationId xmlns:a16="http://schemas.microsoft.com/office/drawing/2014/main" id="{DD301BE5-52A5-8D6C-7D3E-CA7DDA79013D}"/>
              </a:ext>
            </a:extLst>
          </p:cNvPr>
          <p:cNvSpPr txBox="1"/>
          <p:nvPr/>
        </p:nvSpPr>
        <p:spPr>
          <a:xfrm>
            <a:off x="143508" y="10795"/>
            <a:ext cx="8416852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Covariance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869867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A5EE848-87DC-AFA5-749C-CCCAD9651596}"/>
              </a:ext>
            </a:extLst>
          </p:cNvPr>
          <p:cNvSpPr txBox="1"/>
          <p:nvPr/>
        </p:nvSpPr>
        <p:spPr>
          <a:xfrm>
            <a:off x="107504" y="4158035"/>
            <a:ext cx="8856984" cy="22122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General </a:t>
            </a:r>
            <a:r>
              <a:rPr lang="de-DE" sz="2400" dirty="0" err="1"/>
              <a:t>intervals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b="1" dirty="0"/>
              <a:t>R</a:t>
            </a:r>
          </a:p>
          <a:p>
            <a:r>
              <a:rPr lang="de-DE" sz="2400" dirty="0"/>
              <a:t>		(0,0;0,2)	→	</a:t>
            </a:r>
            <a:r>
              <a:rPr lang="de-DE" sz="2400" dirty="0" err="1"/>
              <a:t>almost</a:t>
            </a:r>
            <a:r>
              <a:rPr lang="de-DE" sz="2400" dirty="0"/>
              <a:t> </a:t>
            </a:r>
            <a:r>
              <a:rPr lang="de-DE" sz="2400" dirty="0" err="1"/>
              <a:t>no</a:t>
            </a:r>
            <a:r>
              <a:rPr lang="de-DE" sz="2400" dirty="0"/>
              <a:t> </a:t>
            </a:r>
            <a:r>
              <a:rPr lang="de-DE" sz="2400" dirty="0" err="1"/>
              <a:t>dependence</a:t>
            </a:r>
            <a:endParaRPr lang="de-DE" sz="2400" dirty="0"/>
          </a:p>
          <a:p>
            <a:r>
              <a:rPr lang="de-DE" sz="2400" dirty="0"/>
              <a:t>		[0,2;0,4)	→	</a:t>
            </a:r>
            <a:r>
              <a:rPr lang="de-DE" sz="2400" dirty="0" err="1"/>
              <a:t>low</a:t>
            </a:r>
            <a:r>
              <a:rPr lang="de-DE" sz="2400" dirty="0"/>
              <a:t> </a:t>
            </a:r>
            <a:r>
              <a:rPr lang="de-DE" sz="2400" dirty="0" err="1"/>
              <a:t>dependence</a:t>
            </a:r>
            <a:endParaRPr lang="de-DE" sz="2400" dirty="0"/>
          </a:p>
          <a:p>
            <a:r>
              <a:rPr lang="de-DE" sz="2400" dirty="0"/>
              <a:t>		[0,4;0,6)	→	medium </a:t>
            </a:r>
            <a:r>
              <a:rPr lang="de-DE" sz="2400" dirty="0" err="1"/>
              <a:t>dependence</a:t>
            </a:r>
            <a:endParaRPr lang="de-DE" sz="2400" dirty="0"/>
          </a:p>
          <a:p>
            <a:r>
              <a:rPr lang="de-DE" sz="2400" dirty="0"/>
              <a:t>		[0,6;0,8)	→	high </a:t>
            </a:r>
            <a:r>
              <a:rPr lang="de-DE" sz="2400" dirty="0" err="1"/>
              <a:t>dependence</a:t>
            </a:r>
            <a:endParaRPr lang="de-DE" sz="2400" dirty="0"/>
          </a:p>
          <a:p>
            <a:r>
              <a:rPr lang="de-DE" sz="2400" dirty="0"/>
              <a:t>		[0,8;1,0)	→	</a:t>
            </a:r>
            <a:r>
              <a:rPr lang="de-DE" sz="2400" dirty="0" err="1"/>
              <a:t>almost</a:t>
            </a:r>
            <a:r>
              <a:rPr lang="de-DE" sz="2400" dirty="0"/>
              <a:t> </a:t>
            </a:r>
            <a:r>
              <a:rPr lang="de-DE" sz="2400" dirty="0" err="1"/>
              <a:t>full</a:t>
            </a:r>
            <a:r>
              <a:rPr lang="de-DE" sz="2400" dirty="0"/>
              <a:t> </a:t>
            </a:r>
            <a:r>
              <a:rPr lang="de-DE" sz="2400" dirty="0" err="1"/>
              <a:t>dependence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2E1E3FA-F9C7-D51D-4665-491A07D52EAE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Correlation</a:t>
            </a:r>
            <a:r>
              <a:rPr lang="de-DE" sz="3200" dirty="0"/>
              <a:t> </a:t>
            </a:r>
            <a:r>
              <a:rPr lang="de-DE" sz="3200" dirty="0" err="1"/>
              <a:t>coefficient</a:t>
            </a:r>
            <a:endParaRPr lang="de-DE" sz="32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B5D29F7-7F64-3D00-4E05-209328D487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995" y="737236"/>
            <a:ext cx="6708001" cy="34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080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ADE6FD1-222A-DAB9-266A-E05633422BA7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Correlation</a:t>
            </a:r>
            <a:r>
              <a:rPr lang="de-DE" sz="3200" dirty="0"/>
              <a:t> </a:t>
            </a:r>
            <a:r>
              <a:rPr lang="de-DE" sz="3200" dirty="0" err="1"/>
              <a:t>coefficiant</a:t>
            </a:r>
            <a:r>
              <a:rPr lang="de-DE" sz="3200" dirty="0"/>
              <a:t> </a:t>
            </a:r>
            <a:r>
              <a:rPr lang="de-DE" sz="3200" dirty="0" err="1"/>
              <a:t>examples</a:t>
            </a:r>
            <a:r>
              <a:rPr lang="de-DE" sz="3200" dirty="0"/>
              <a:t> 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CB075E3-D53B-41A6-78B0-BA959F94B5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944724"/>
            <a:ext cx="8292052" cy="4711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524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CAD42B5-55BB-DB87-4BBF-D0D3B3D3EC01}"/>
              </a:ext>
            </a:extLst>
          </p:cNvPr>
          <p:cNvSpPr txBox="1"/>
          <p:nvPr/>
        </p:nvSpPr>
        <p:spPr>
          <a:xfrm>
            <a:off x="107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The </a:t>
            </a:r>
            <a:r>
              <a:rPr lang="de-DE" sz="2200" dirty="0" err="1"/>
              <a:t>squared</a:t>
            </a:r>
            <a:r>
              <a:rPr lang="de-DE" sz="2200" dirty="0"/>
              <a:t> </a:t>
            </a:r>
            <a:r>
              <a:rPr lang="de-DE" sz="2200" dirty="0" err="1"/>
              <a:t>correlation</a:t>
            </a:r>
            <a:r>
              <a:rPr lang="de-DE" sz="2200" dirty="0"/>
              <a:t> </a:t>
            </a:r>
            <a:r>
              <a:rPr lang="de-DE" sz="2200" dirty="0" err="1"/>
              <a:t>coefficiant</a:t>
            </a:r>
            <a:r>
              <a:rPr lang="de-DE" sz="2200" dirty="0"/>
              <a:t> R</a:t>
            </a:r>
            <a:r>
              <a:rPr lang="de-DE" sz="2200" baseline="30000" dirty="0"/>
              <a:t>2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called</a:t>
            </a:r>
            <a:r>
              <a:rPr lang="de-DE" sz="2200" dirty="0"/>
              <a:t> </a:t>
            </a:r>
            <a:r>
              <a:rPr lang="de-DE" sz="2200" dirty="0" err="1"/>
              <a:t>coefficiant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determination</a:t>
            </a:r>
            <a:r>
              <a:rPr lang="de-DE" sz="2200" dirty="0"/>
              <a:t>.</a:t>
            </a:r>
            <a:endParaRPr lang="de-DE" sz="2200" baseline="30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In quantitative </a:t>
            </a:r>
            <a:r>
              <a:rPr lang="de-DE" sz="2200" dirty="0" err="1"/>
              <a:t>analysis</a:t>
            </a:r>
            <a:r>
              <a:rPr lang="de-DE" sz="2200" dirty="0"/>
              <a:t>, </a:t>
            </a:r>
            <a:r>
              <a:rPr lang="de-DE" sz="2200" dirty="0" err="1"/>
              <a:t>we</a:t>
            </a:r>
            <a:r>
              <a:rPr lang="de-DE" sz="2200" dirty="0"/>
              <a:t> </a:t>
            </a:r>
            <a:r>
              <a:rPr lang="de-DE" sz="2200" dirty="0" err="1"/>
              <a:t>often</a:t>
            </a:r>
            <a:r>
              <a:rPr lang="de-DE" sz="2200" dirty="0"/>
              <a:t> </a:t>
            </a:r>
            <a:r>
              <a:rPr lang="de-DE" sz="2200" dirty="0" err="1"/>
              <a:t>use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coefficiant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determination</a:t>
            </a:r>
            <a:r>
              <a:rPr lang="de-DE" sz="2200" dirty="0"/>
              <a:t> R</a:t>
            </a:r>
            <a:r>
              <a:rPr lang="de-DE" sz="2200" baseline="30000" dirty="0"/>
              <a:t>2</a:t>
            </a:r>
            <a:r>
              <a:rPr lang="de-DE" sz="2200" dirty="0"/>
              <a:t>, </a:t>
            </a:r>
            <a:r>
              <a:rPr lang="de-DE" sz="2200" dirty="0" err="1"/>
              <a:t>because</a:t>
            </a:r>
            <a:r>
              <a:rPr lang="de-DE" sz="2200" dirty="0"/>
              <a:t> </a:t>
            </a:r>
            <a:r>
              <a:rPr lang="de-DE" sz="2200" dirty="0" err="1"/>
              <a:t>it</a:t>
            </a:r>
            <a:r>
              <a:rPr lang="de-DE" sz="2200" dirty="0"/>
              <a:t> </a:t>
            </a:r>
            <a:r>
              <a:rPr lang="de-DE" sz="2200" dirty="0" err="1"/>
              <a:t>can</a:t>
            </a:r>
            <a:r>
              <a:rPr lang="de-DE" sz="2200" dirty="0"/>
              <a:t> </a:t>
            </a:r>
            <a:r>
              <a:rPr lang="de-DE" sz="2200" dirty="0" err="1"/>
              <a:t>be</a:t>
            </a:r>
            <a:r>
              <a:rPr lang="de-DE" sz="2200" dirty="0"/>
              <a:t> </a:t>
            </a:r>
            <a:r>
              <a:rPr lang="de-DE" sz="2200" dirty="0" err="1"/>
              <a:t>intuitively</a:t>
            </a:r>
            <a:r>
              <a:rPr lang="de-DE" sz="2200" dirty="0"/>
              <a:t> </a:t>
            </a:r>
            <a:r>
              <a:rPr lang="de-DE" sz="2200" dirty="0" err="1"/>
              <a:t>interpreted</a:t>
            </a:r>
            <a:endParaRPr lang="de-DE" sz="2200" baseline="30000" dirty="0"/>
          </a:p>
          <a:p>
            <a:endParaRPr lang="de-D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But R</a:t>
            </a:r>
            <a:r>
              <a:rPr lang="de-DE" sz="2200" baseline="30000" dirty="0"/>
              <a:t>2 </a:t>
            </a:r>
            <a:r>
              <a:rPr lang="de-DE" sz="2200" dirty="0" err="1"/>
              <a:t>does</a:t>
            </a:r>
            <a:r>
              <a:rPr lang="de-DE" sz="2200" dirty="0"/>
              <a:t> not </a:t>
            </a:r>
            <a:r>
              <a:rPr lang="de-DE" sz="2200" dirty="0" err="1"/>
              <a:t>distinguish</a:t>
            </a:r>
            <a:r>
              <a:rPr lang="de-DE" sz="2200" dirty="0"/>
              <a:t> </a:t>
            </a:r>
            <a:r>
              <a:rPr lang="de-DE" sz="2200" dirty="0" err="1"/>
              <a:t>between</a:t>
            </a:r>
            <a:r>
              <a:rPr lang="de-DE" sz="2200" dirty="0"/>
              <a:t> + and – </a:t>
            </a:r>
            <a:r>
              <a:rPr lang="de-DE" sz="2200" dirty="0" err="1"/>
              <a:t>anymore</a:t>
            </a:r>
            <a:r>
              <a:rPr lang="de-DE" sz="22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R</a:t>
            </a:r>
            <a:r>
              <a:rPr lang="de-DE" sz="2200" baseline="30000" dirty="0"/>
              <a:t>2 </a:t>
            </a:r>
            <a:r>
              <a:rPr lang="de-DE" sz="2200" dirty="0" err="1"/>
              <a:t>is</a:t>
            </a:r>
            <a:r>
              <a:rPr lang="de-DE" sz="2200" dirty="0"/>
              <a:t> in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interval</a:t>
            </a:r>
            <a:r>
              <a:rPr lang="de-DE" sz="2200" dirty="0"/>
              <a:t> [0,1]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R</a:t>
            </a:r>
            <a:r>
              <a:rPr lang="de-DE" sz="2200" baseline="30000" dirty="0"/>
              <a:t>2 </a:t>
            </a:r>
            <a:r>
              <a:rPr lang="de-DE" sz="2200" dirty="0" err="1"/>
              <a:t>grafical</a:t>
            </a:r>
            <a:r>
              <a:rPr lang="de-DE" sz="2200" dirty="0"/>
              <a:t> </a:t>
            </a:r>
            <a:r>
              <a:rPr lang="de-DE" sz="2200" dirty="0" err="1"/>
              <a:t>interpretation</a:t>
            </a:r>
            <a:r>
              <a:rPr lang="de-DE" sz="22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200" dirty="0"/>
              <a:t>R</a:t>
            </a:r>
            <a:r>
              <a:rPr lang="de-DE" sz="2200" baseline="30000" dirty="0"/>
              <a:t>2 </a:t>
            </a:r>
            <a:r>
              <a:rPr lang="de-DE" sz="2200" dirty="0" err="1"/>
              <a:t>equals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proportion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variance</a:t>
            </a:r>
            <a:r>
              <a:rPr lang="de-DE" sz="2200" dirty="0"/>
              <a:t> </a:t>
            </a:r>
            <a:r>
              <a:rPr lang="de-DE" sz="2200" dirty="0" err="1"/>
              <a:t>explained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model</a:t>
            </a:r>
            <a:r>
              <a:rPr lang="de-DE" sz="2200" dirty="0"/>
              <a:t> in </a:t>
            </a:r>
            <a:r>
              <a:rPr lang="de-DE" sz="2200" dirty="0" err="1"/>
              <a:t>relation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total </a:t>
            </a:r>
            <a:r>
              <a:rPr lang="de-DE" sz="2200" dirty="0" err="1"/>
              <a:t>variance</a:t>
            </a:r>
            <a:r>
              <a:rPr lang="de-DE" sz="2200" dirty="0"/>
              <a:t>, i.e. </a:t>
            </a:r>
            <a:r>
              <a:rPr lang="de-DE" sz="2200" dirty="0" err="1"/>
              <a:t>how</a:t>
            </a:r>
            <a:r>
              <a:rPr lang="de-DE" sz="2200" dirty="0"/>
              <a:t> </a:t>
            </a:r>
            <a:r>
              <a:rPr lang="de-DE" sz="2200" dirty="0" err="1"/>
              <a:t>much</a:t>
            </a:r>
            <a:r>
              <a:rPr lang="de-DE" sz="2200" dirty="0"/>
              <a:t> </a:t>
            </a:r>
            <a:r>
              <a:rPr lang="de-DE" sz="2200" dirty="0" err="1"/>
              <a:t>percent</a:t>
            </a:r>
            <a:r>
              <a:rPr lang="de-DE" sz="2200" dirty="0"/>
              <a:t>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explained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regression</a:t>
            </a:r>
            <a:r>
              <a:rPr lang="de-DE" sz="2200" dirty="0"/>
              <a:t> </a:t>
            </a:r>
            <a:r>
              <a:rPr lang="de-DE" sz="2200" dirty="0" err="1"/>
              <a:t>line</a:t>
            </a:r>
            <a:endParaRPr lang="de-DE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200" dirty="0"/>
              <a:t>(1-R</a:t>
            </a:r>
            <a:r>
              <a:rPr lang="de-DE" sz="2200" baseline="30000" dirty="0"/>
              <a:t>2</a:t>
            </a:r>
            <a:r>
              <a:rPr lang="de-DE" sz="2200" dirty="0"/>
              <a:t>) </a:t>
            </a:r>
            <a:r>
              <a:rPr lang="de-DE" sz="2200" dirty="0" err="1"/>
              <a:t>equals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proportion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Variance</a:t>
            </a:r>
            <a:r>
              <a:rPr lang="de-DE" sz="2200" dirty="0"/>
              <a:t> not </a:t>
            </a:r>
            <a:r>
              <a:rPr lang="de-DE" sz="2200" dirty="0" err="1"/>
              <a:t>explained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model</a:t>
            </a:r>
            <a:r>
              <a:rPr lang="de-DE" sz="2200" dirty="0"/>
              <a:t> in </a:t>
            </a:r>
            <a:r>
              <a:rPr lang="de-DE" sz="2200" dirty="0" err="1"/>
              <a:t>relation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total </a:t>
            </a:r>
            <a:r>
              <a:rPr lang="de-DE" sz="2200" dirty="0" err="1"/>
              <a:t>variance</a:t>
            </a:r>
            <a:r>
              <a:rPr lang="de-DE" sz="2200" dirty="0"/>
              <a:t>, and </a:t>
            </a:r>
            <a:r>
              <a:rPr lang="de-DE" sz="2200" dirty="0" err="1"/>
              <a:t>has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be</a:t>
            </a:r>
            <a:r>
              <a:rPr lang="de-DE" sz="2200" dirty="0"/>
              <a:t> </a:t>
            </a:r>
            <a:r>
              <a:rPr lang="de-DE" sz="2200" dirty="0" err="1"/>
              <a:t>explained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other</a:t>
            </a:r>
            <a:r>
              <a:rPr lang="de-DE" sz="2200" dirty="0"/>
              <a:t> </a:t>
            </a:r>
            <a:r>
              <a:rPr lang="de-DE" sz="2200" dirty="0" err="1"/>
              <a:t>influencing</a:t>
            </a:r>
            <a:r>
              <a:rPr lang="de-DE" sz="2200" dirty="0"/>
              <a:t> </a:t>
            </a:r>
            <a:r>
              <a:rPr lang="de-DE" sz="2200" dirty="0" err="1"/>
              <a:t>factors</a:t>
            </a:r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75159AB-2BAA-C71E-AA37-9FBEE974A4AA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Coefficiant</a:t>
            </a:r>
            <a:r>
              <a:rPr lang="de-DE" sz="3200" dirty="0"/>
              <a:t>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determination</a:t>
            </a:r>
            <a:r>
              <a:rPr lang="de-DE" sz="3200" dirty="0"/>
              <a:t> R</a:t>
            </a:r>
            <a:r>
              <a:rPr lang="de-DE" sz="3200" baseline="30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786319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EB0A2BD0-661D-8249-363C-17E89AB6F8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7865341"/>
              </p:ext>
            </p:extLst>
          </p:nvPr>
        </p:nvGraphicFramePr>
        <p:xfrm>
          <a:off x="853641" y="2271596"/>
          <a:ext cx="3233738" cy="1940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Arbeitsblatt" r:id="rId3" imgW="4572000" imgH="2743335" progId="Excel.Sheet.12">
                  <p:link updateAutomatic="1"/>
                </p:oleObj>
              </mc:Choice>
              <mc:Fallback>
                <p:oleObj name="Arbeitsblatt" r:id="rId3" imgW="4572000" imgH="2743335" progId="Excel.Sheet.12">
                  <p:link updateAutomatic="1"/>
                  <p:pic>
                    <p:nvPicPr>
                      <p:cNvPr id="4" name="Objekt 3">
                        <a:extLst>
                          <a:ext uri="{FF2B5EF4-FFF2-40B4-BE49-F238E27FC236}">
                            <a16:creationId xmlns:a16="http://schemas.microsoft.com/office/drawing/2014/main" id="{41FF87A6-C0B4-482F-AE39-C74170FCD87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641" y="2271596"/>
                        <a:ext cx="3233738" cy="19407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EFFD8E15-D998-E603-FBA4-465FCA6414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846126"/>
              </p:ext>
            </p:extLst>
          </p:nvPr>
        </p:nvGraphicFramePr>
        <p:xfrm>
          <a:off x="838257" y="252968"/>
          <a:ext cx="3233738" cy="1940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Arbeitsblatt" r:id="rId3" imgW="4572000" imgH="2743335" progId="Excel.Sheet.12">
                  <p:link updateAutomatic="1"/>
                </p:oleObj>
              </mc:Choice>
              <mc:Fallback>
                <p:oleObj name="Arbeitsblatt" r:id="rId3" imgW="4572000" imgH="2743335" progId="Excel.Sheet.12">
                  <p:link updateAutomatic="1"/>
                  <p:pic>
                    <p:nvPicPr>
                      <p:cNvPr id="5" name="Objekt 4">
                        <a:extLst>
                          <a:ext uri="{FF2B5EF4-FFF2-40B4-BE49-F238E27FC236}">
                            <a16:creationId xmlns:a16="http://schemas.microsoft.com/office/drawing/2014/main" id="{39E4FE36-08C7-4E63-A4CF-8FD648E8F7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57" y="252968"/>
                        <a:ext cx="3233738" cy="19407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8820978A-4960-DE5F-7A89-820AB52B444F}"/>
              </a:ext>
            </a:extLst>
          </p:cNvPr>
          <p:cNvSpPr txBox="1"/>
          <p:nvPr/>
        </p:nvSpPr>
        <p:spPr>
          <a:xfrm>
            <a:off x="1699636" y="662040"/>
            <a:ext cx="190831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550" dirty="0"/>
              <a:t>} </a:t>
            </a:r>
            <a:r>
              <a:rPr lang="de-DE" sz="1200" dirty="0" err="1"/>
              <a:t>Explained</a:t>
            </a:r>
            <a:r>
              <a:rPr lang="de-DE" sz="1200" dirty="0"/>
              <a:t> </a:t>
            </a:r>
            <a:r>
              <a:rPr lang="de-DE" sz="1200" dirty="0" err="1"/>
              <a:t>difference</a:t>
            </a:r>
            <a:endParaRPr lang="de-DE" sz="1200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79EDCD05-1E3C-80B4-C496-A73C883A82E7}"/>
              </a:ext>
            </a:extLst>
          </p:cNvPr>
          <p:cNvSpPr txBox="1"/>
          <p:nvPr/>
        </p:nvSpPr>
        <p:spPr>
          <a:xfrm>
            <a:off x="1699637" y="316228"/>
            <a:ext cx="2052228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50" dirty="0"/>
              <a:t>}</a:t>
            </a:r>
            <a:r>
              <a:rPr lang="de-DE" sz="1200" dirty="0"/>
              <a:t> Non </a:t>
            </a:r>
            <a:r>
              <a:rPr lang="de-DE" sz="1200" dirty="0" err="1"/>
              <a:t>explained</a:t>
            </a:r>
            <a:r>
              <a:rPr lang="de-DE" sz="1200" dirty="0"/>
              <a:t> </a:t>
            </a:r>
            <a:r>
              <a:rPr lang="de-DE" sz="1200" dirty="0" err="1"/>
              <a:t>difference</a:t>
            </a:r>
            <a:endParaRPr lang="de-DE" sz="120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19AF5B9-5287-FB77-949A-24E1DD77AE84}"/>
              </a:ext>
            </a:extLst>
          </p:cNvPr>
          <p:cNvSpPr txBox="1"/>
          <p:nvPr/>
        </p:nvSpPr>
        <p:spPr>
          <a:xfrm>
            <a:off x="3265811" y="1040083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Mean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580DCD0F-7646-E2DC-DD42-6C4683D40F45}"/>
              </a:ext>
            </a:extLst>
          </p:cNvPr>
          <p:cNvSpPr txBox="1"/>
          <p:nvPr/>
        </p:nvSpPr>
        <p:spPr>
          <a:xfrm>
            <a:off x="3175900" y="3031791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Mean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D1FD6CF-A6C5-54E3-ACA5-B1106E3158FD}"/>
              </a:ext>
            </a:extLst>
          </p:cNvPr>
          <p:cNvSpPr txBox="1"/>
          <p:nvPr/>
        </p:nvSpPr>
        <p:spPr>
          <a:xfrm>
            <a:off x="727529" y="446017"/>
            <a:ext cx="911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Total </a:t>
            </a:r>
            <a:r>
              <a:rPr lang="de-DE" sz="1200" dirty="0" err="1"/>
              <a:t>Difference</a:t>
            </a:r>
            <a:endParaRPr lang="de-DE" sz="12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43828DB-609C-4854-43BB-79A4FA40C7CB}"/>
              </a:ext>
            </a:extLst>
          </p:cNvPr>
          <p:cNvSpPr txBox="1"/>
          <p:nvPr/>
        </p:nvSpPr>
        <p:spPr>
          <a:xfrm>
            <a:off x="1483613" y="229992"/>
            <a:ext cx="396262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5250" dirty="0"/>
              <a:t>{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25557128-D5A4-2AA7-D967-266271683971}"/>
              </a:ext>
            </a:extLst>
          </p:cNvPr>
          <p:cNvSpPr>
            <a:spLocks noChangeAspect="1"/>
          </p:cNvSpPr>
          <p:nvPr/>
        </p:nvSpPr>
        <p:spPr>
          <a:xfrm>
            <a:off x="1798630" y="2766064"/>
            <a:ext cx="283500" cy="283500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1BFD7AD-2AE6-DE17-3F54-A8BD4F672979}"/>
              </a:ext>
            </a:extLst>
          </p:cNvPr>
          <p:cNvSpPr>
            <a:spLocks noChangeAspect="1"/>
          </p:cNvSpPr>
          <p:nvPr/>
        </p:nvSpPr>
        <p:spPr>
          <a:xfrm>
            <a:off x="1798630" y="2415064"/>
            <a:ext cx="351000" cy="351000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923301E-9213-C294-5B69-36947E122E49}"/>
              </a:ext>
            </a:extLst>
          </p:cNvPr>
          <p:cNvSpPr>
            <a:spLocks noChangeAspect="1"/>
          </p:cNvSpPr>
          <p:nvPr/>
        </p:nvSpPr>
        <p:spPr>
          <a:xfrm>
            <a:off x="1164130" y="2415064"/>
            <a:ext cx="634500" cy="634500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08C4F52-9F76-771B-F05F-89E867457ED1}"/>
              </a:ext>
            </a:extLst>
          </p:cNvPr>
          <p:cNvSpPr txBox="1"/>
          <p:nvPr/>
        </p:nvSpPr>
        <p:spPr>
          <a:xfrm>
            <a:off x="2365810" y="2337988"/>
            <a:ext cx="167418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/>
              <a:t>Non </a:t>
            </a:r>
            <a:r>
              <a:rPr lang="de-DE" sz="1350" dirty="0" err="1"/>
              <a:t>explained</a:t>
            </a:r>
            <a:r>
              <a:rPr lang="de-DE" sz="1350" dirty="0"/>
              <a:t>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r>
              <a:rPr lang="de-DE" sz="1350" dirty="0"/>
              <a:t> </a:t>
            </a:r>
            <a:r>
              <a:rPr lang="de-DE" sz="1350" dirty="0" err="1"/>
              <a:t>y</a:t>
            </a:r>
            <a:r>
              <a:rPr lang="de-DE" sz="1350" baseline="-25000" dirty="0" err="1"/>
              <a:t>i</a:t>
            </a:r>
            <a:endParaRPr lang="de-DE" sz="1350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C09ECA7-5336-A4C4-5FB1-C34628AC5722}"/>
              </a:ext>
            </a:extLst>
          </p:cNvPr>
          <p:cNvSpPr txBox="1"/>
          <p:nvPr/>
        </p:nvSpPr>
        <p:spPr>
          <a:xfrm>
            <a:off x="986489" y="3852781"/>
            <a:ext cx="221323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350" dirty="0"/>
              <a:t>Total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r>
              <a:rPr lang="de-DE" sz="1350" dirty="0"/>
              <a:t> </a:t>
            </a:r>
            <a:r>
              <a:rPr lang="de-DE" sz="1350" dirty="0" err="1"/>
              <a:t>of</a:t>
            </a:r>
            <a:r>
              <a:rPr lang="de-DE" sz="1350" dirty="0"/>
              <a:t> </a:t>
            </a:r>
            <a:r>
              <a:rPr lang="de-DE" sz="1350" dirty="0" err="1"/>
              <a:t>y</a:t>
            </a:r>
            <a:r>
              <a:rPr lang="de-DE" sz="1350" baseline="-25000" dirty="0" err="1"/>
              <a:t>i</a:t>
            </a:r>
            <a:endParaRPr lang="de-DE" sz="1350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B4031C25-1738-8430-09C7-871475A73BBC}"/>
              </a:ext>
            </a:extLst>
          </p:cNvPr>
          <p:cNvSpPr txBox="1"/>
          <p:nvPr/>
        </p:nvSpPr>
        <p:spPr>
          <a:xfrm>
            <a:off x="2179678" y="3448000"/>
            <a:ext cx="186031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 err="1"/>
              <a:t>explained</a:t>
            </a:r>
            <a:r>
              <a:rPr lang="de-DE" sz="1350" dirty="0"/>
              <a:t>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r>
              <a:rPr lang="de-DE" sz="1350" dirty="0"/>
              <a:t> </a:t>
            </a:r>
            <a:r>
              <a:rPr lang="de-DE" sz="1350" dirty="0" err="1"/>
              <a:t>y</a:t>
            </a:r>
            <a:r>
              <a:rPr lang="de-DE" sz="1350" baseline="-25000" dirty="0" err="1"/>
              <a:t>i</a:t>
            </a:r>
            <a:endParaRPr lang="de-DE" sz="1350" dirty="0"/>
          </a:p>
        </p:txBody>
      </p: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C085548B-329F-10E6-BD89-407D865AA685}"/>
              </a:ext>
            </a:extLst>
          </p:cNvPr>
          <p:cNvCxnSpPr/>
          <p:nvPr/>
        </p:nvCxnSpPr>
        <p:spPr>
          <a:xfrm flipH="1" flipV="1">
            <a:off x="1481380" y="2799652"/>
            <a:ext cx="115279" cy="9181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7122D4C3-A871-F739-DFCF-F1C25512F698}"/>
              </a:ext>
            </a:extLst>
          </p:cNvPr>
          <p:cNvCxnSpPr/>
          <p:nvPr/>
        </p:nvCxnSpPr>
        <p:spPr>
          <a:xfrm flipH="1" flipV="1">
            <a:off x="1974130" y="2922472"/>
            <a:ext cx="823728" cy="5255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AB50EBFB-D282-98EB-F515-19973F06DA84}"/>
              </a:ext>
            </a:extLst>
          </p:cNvPr>
          <p:cNvCxnSpPr/>
          <p:nvPr/>
        </p:nvCxnSpPr>
        <p:spPr>
          <a:xfrm flipH="1">
            <a:off x="1974130" y="2515090"/>
            <a:ext cx="405318" cy="7547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29">
            <a:extLst>
              <a:ext uri="{FF2B5EF4-FFF2-40B4-BE49-F238E27FC236}">
                <a16:creationId xmlns:a16="http://schemas.microsoft.com/office/drawing/2014/main" id="{F48CEEE3-9E2E-0F43-3E19-E239BEB3FF0A}"/>
              </a:ext>
            </a:extLst>
          </p:cNvPr>
          <p:cNvCxnSpPr/>
          <p:nvPr/>
        </p:nvCxnSpPr>
        <p:spPr>
          <a:xfrm flipH="1" flipV="1">
            <a:off x="1596659" y="2694907"/>
            <a:ext cx="2011289" cy="6286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474BB6A3-0A68-EA6D-F861-8AFB5A485ADF}"/>
                  </a:ext>
                </a:extLst>
              </p:cNvPr>
              <p:cNvSpPr txBox="1"/>
              <p:nvPr/>
            </p:nvSpPr>
            <p:spPr>
              <a:xfrm>
                <a:off x="4712041" y="723333"/>
                <a:ext cx="448532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de-DE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de-DE" i="1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̂"/>
                            <m:ctrlPr>
                              <a:rPr lang="de-DE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dirty="0"/>
                  <a:t>	 not </a:t>
                </a:r>
                <a:r>
                  <a:rPr lang="de-DE" dirty="0" err="1"/>
                  <a:t>explained</a:t>
                </a:r>
                <a:r>
                  <a:rPr lang="de-DE" dirty="0"/>
                  <a:t> </a:t>
                </a:r>
                <a:r>
                  <a:rPr lang="de-DE" dirty="0" err="1"/>
                  <a:t>difference</a:t>
                </a:r>
                <a:endParaRPr lang="de-DE" dirty="0"/>
              </a:p>
            </p:txBody>
          </p:sp>
        </mc:Choice>
        <mc:Fallback xmlns=""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474BB6A3-0A68-EA6D-F861-8AFB5A485A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2041" y="723333"/>
                <a:ext cx="4485323" cy="369332"/>
              </a:xfrm>
              <a:prstGeom prst="rect">
                <a:avLst/>
              </a:prstGeom>
              <a:blipFill>
                <a:blip r:embed="rId6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80CA4B3A-049A-5DD3-9DF7-3325B1BD4B53}"/>
                  </a:ext>
                </a:extLst>
              </p:cNvPr>
              <p:cNvSpPr txBox="1"/>
              <p:nvPr/>
            </p:nvSpPr>
            <p:spPr>
              <a:xfrm>
                <a:off x="4712040" y="1124720"/>
                <a:ext cx="448532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de-DE" dirty="0"/>
                  <a:t>	total </a:t>
                </a:r>
                <a:r>
                  <a:rPr lang="de-DE" dirty="0" err="1"/>
                  <a:t>difference</a:t>
                </a:r>
                <a:endParaRPr lang="de-DE" dirty="0"/>
              </a:p>
            </p:txBody>
          </p:sp>
        </mc:Choice>
        <mc:Fallback xmlns="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80CA4B3A-049A-5DD3-9DF7-3325B1BD4B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2040" y="1124720"/>
                <a:ext cx="4485323" cy="369332"/>
              </a:xfrm>
              <a:prstGeom prst="rect">
                <a:avLst/>
              </a:prstGeom>
              <a:blipFill>
                <a:blip r:embed="rId7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6D2B616B-0D7E-4F90-7DF7-335C25BFC31B}"/>
                  </a:ext>
                </a:extLst>
              </p:cNvPr>
              <p:cNvSpPr txBox="1"/>
              <p:nvPr/>
            </p:nvSpPr>
            <p:spPr>
              <a:xfrm>
                <a:off x="4712041" y="289649"/>
                <a:ext cx="448532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de-DE" dirty="0"/>
                  <a:t>	 </a:t>
                </a:r>
                <a:r>
                  <a:rPr lang="de-DE" dirty="0" err="1"/>
                  <a:t>explained</a:t>
                </a:r>
                <a:r>
                  <a:rPr lang="de-DE" dirty="0"/>
                  <a:t> </a:t>
                </a:r>
                <a:r>
                  <a:rPr lang="de-DE" dirty="0" err="1"/>
                  <a:t>difference</a:t>
                </a:r>
                <a:endParaRPr lang="de-DE" dirty="0"/>
              </a:p>
            </p:txBody>
          </p:sp>
        </mc:Choice>
        <mc:Fallback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6D2B616B-0D7E-4F90-7DF7-335C25BFC3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2041" y="289649"/>
                <a:ext cx="4485323" cy="369332"/>
              </a:xfrm>
              <a:prstGeom prst="rect">
                <a:avLst/>
              </a:prstGeom>
              <a:blipFill>
                <a:blip r:embed="rId8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92288FC2-AEA8-7ABA-0E00-734F7A2178E5}"/>
                  </a:ext>
                </a:extLst>
              </p:cNvPr>
              <p:cNvSpPr txBox="1"/>
              <p:nvPr/>
            </p:nvSpPr>
            <p:spPr>
              <a:xfrm>
                <a:off x="4268800" y="1633992"/>
                <a:ext cx="4771351" cy="8485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>
                          <a:solidFill>
                            <a:srgbClr val="836967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de-DE" i="1">
                          <a:solidFill>
                            <a:srgbClr val="836967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de-DE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de-DE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92288FC2-AEA8-7ABA-0E00-734F7A2178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800" y="1633992"/>
                <a:ext cx="4771351" cy="84856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F70FE99A-3ABD-A668-89AD-7FC93372A460}"/>
                  </a:ext>
                </a:extLst>
              </p:cNvPr>
              <p:cNvSpPr txBox="1"/>
              <p:nvPr/>
            </p:nvSpPr>
            <p:spPr>
              <a:xfrm>
                <a:off x="1296464" y="4532808"/>
                <a:ext cx="5463388" cy="6735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DE" dirty="0" err="1"/>
                  <a:t>Coefficiant</a:t>
                </a:r>
                <a:r>
                  <a:rPr lang="de-DE" dirty="0"/>
                  <a:t> </a:t>
                </a:r>
                <a:r>
                  <a:rPr lang="de-DE" dirty="0" err="1"/>
                  <a:t>of</a:t>
                </a:r>
                <a:r>
                  <a:rPr lang="de-DE" dirty="0"/>
                  <a:t> </a:t>
                </a:r>
                <a:r>
                  <a:rPr lang="de-DE" dirty="0" err="1"/>
                  <a:t>determination</a:t>
                </a:r>
                <a:r>
                  <a:rPr lang="de-DE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de-DE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grow m:val="on"/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p>
                              <m:sSup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acc>
                                      <m:accPr>
                                        <m:chr m:val="̂"/>
                                        <m:ctrlPr>
                                          <a:rPr lang="de-DE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de-DE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acc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limLoc m:val="undOvr"/>
                            <m:grow m:val="on"/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p>
                              <m:sSup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de-DE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i="1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de-DE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de-DE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̂"/>
                                        <m:ctrlPr>
                                          <a:rPr lang="de-DE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de-DE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den>
                    </m:f>
                  </m:oMath>
                </a14:m>
                <a:endParaRPr lang="de-DE" sz="2000" i="1" dirty="0">
                  <a:solidFill>
                    <a:srgbClr val="836967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F70FE99A-3ABD-A668-89AD-7FC93372A4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6464" y="4532808"/>
                <a:ext cx="5463388" cy="673582"/>
              </a:xfrm>
              <a:prstGeom prst="rect">
                <a:avLst/>
              </a:prstGeom>
              <a:blipFill>
                <a:blip r:embed="rId10"/>
                <a:stretch>
                  <a:fillRect l="-10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feld 25">
            <a:extLst>
              <a:ext uri="{FF2B5EF4-FFF2-40B4-BE49-F238E27FC236}">
                <a16:creationId xmlns:a16="http://schemas.microsoft.com/office/drawing/2014/main" id="{B7FFED29-D421-50BA-342D-D3B9899C0611}"/>
              </a:ext>
            </a:extLst>
          </p:cNvPr>
          <p:cNvSpPr txBox="1"/>
          <p:nvPr/>
        </p:nvSpPr>
        <p:spPr>
          <a:xfrm>
            <a:off x="7438741" y="2732252"/>
            <a:ext cx="230062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350" dirty="0"/>
              <a:t> </a:t>
            </a:r>
            <a:r>
              <a:rPr lang="de-DE" sz="1350" dirty="0" err="1"/>
              <a:t>explained</a:t>
            </a:r>
            <a:r>
              <a:rPr lang="de-DE" sz="1350" dirty="0"/>
              <a:t>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endParaRPr lang="de-DE" sz="1350" dirty="0"/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5B24080A-FE16-7E01-6B24-8C766556C87E}"/>
              </a:ext>
            </a:extLst>
          </p:cNvPr>
          <p:cNvSpPr txBox="1"/>
          <p:nvPr/>
        </p:nvSpPr>
        <p:spPr>
          <a:xfrm>
            <a:off x="5760257" y="3076651"/>
            <a:ext cx="2546632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350" dirty="0"/>
              <a:t>not </a:t>
            </a:r>
            <a:r>
              <a:rPr lang="de-DE" sz="1350" dirty="0" err="1"/>
              <a:t>explained</a:t>
            </a:r>
            <a:r>
              <a:rPr lang="de-DE" sz="1350" dirty="0"/>
              <a:t>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endParaRPr lang="de-DE" sz="1350" dirty="0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F5FE292A-3742-6BD7-AF52-8689B6F6D01F}"/>
              </a:ext>
            </a:extLst>
          </p:cNvPr>
          <p:cNvSpPr txBox="1"/>
          <p:nvPr/>
        </p:nvSpPr>
        <p:spPr>
          <a:xfrm>
            <a:off x="4160175" y="2799652"/>
            <a:ext cx="1849880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350" dirty="0"/>
              <a:t>total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endParaRPr lang="de-DE" sz="1350" dirty="0"/>
          </a:p>
        </p:txBody>
      </p:sp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D4DEFFCF-CC78-0465-7485-B8395BDDB090}"/>
              </a:ext>
            </a:extLst>
          </p:cNvPr>
          <p:cNvCxnSpPr>
            <a:cxnSpLocks/>
            <a:stCxn id="28" idx="0"/>
          </p:cNvCxnSpPr>
          <p:nvPr/>
        </p:nvCxnSpPr>
        <p:spPr>
          <a:xfrm flipV="1">
            <a:off x="5085115" y="2415064"/>
            <a:ext cx="241798" cy="384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9776C2CA-4095-48ED-0AC2-B865C937C206}"/>
              </a:ext>
            </a:extLst>
          </p:cNvPr>
          <p:cNvCxnSpPr>
            <a:cxnSpLocks/>
          </p:cNvCxnSpPr>
          <p:nvPr/>
        </p:nvCxnSpPr>
        <p:spPr>
          <a:xfrm flipV="1">
            <a:off x="6759852" y="2414225"/>
            <a:ext cx="0" cy="5605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2E6239E6-75A7-3227-FB1F-40D2CE5C7985}"/>
              </a:ext>
            </a:extLst>
          </p:cNvPr>
          <p:cNvCxnSpPr>
            <a:cxnSpLocks/>
            <a:stCxn id="26" idx="0"/>
          </p:cNvCxnSpPr>
          <p:nvPr/>
        </p:nvCxnSpPr>
        <p:spPr>
          <a:xfrm flipH="1" flipV="1">
            <a:off x="8188539" y="2337988"/>
            <a:ext cx="400512" cy="394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0255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3C86002-D767-B1EF-EE15-00FAD5AB9A86}"/>
              </a:ext>
            </a:extLst>
          </p:cNvPr>
          <p:cNvSpPr txBox="1"/>
          <p:nvPr/>
        </p:nvSpPr>
        <p:spPr>
          <a:xfrm>
            <a:off x="107504" y="515719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EEFBB3F-3AF6-269A-63E8-148B7ABFD98E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Bestimmtheitsmaß R</a:t>
            </a:r>
            <a:r>
              <a:rPr lang="de-DE" sz="3200" baseline="30000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elle 5">
                <a:extLst>
                  <a:ext uri="{FF2B5EF4-FFF2-40B4-BE49-F238E27FC236}">
                    <a16:creationId xmlns:a16="http://schemas.microsoft.com/office/drawing/2014/main" id="{5A56D694-83E8-F21B-F610-32D6DFAE7D4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60685661"/>
                  </p:ext>
                </p:extLst>
              </p:nvPr>
            </p:nvGraphicFramePr>
            <p:xfrm>
              <a:off x="1524000" y="1397000"/>
              <a:ext cx="6096000" cy="29667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x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y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de-DE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DE" sz="1800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(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de-DE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sz="18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</m:oMath>
                          </a14:m>
                          <a:r>
                            <a:rPr lang="de-DE" sz="1800" dirty="0"/>
                            <a:t>-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de-DE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sz="18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de-DE" sz="1800" b="0" i="1" smtClean="0">
                                  <a:latin typeface="Cambria Math"/>
                                </a:rPr>
                                <m:t>)</m:t>
                              </m:r>
                              <m:r>
                                <a:rPr lang="de-DE" sz="1800" b="0" i="1" baseline="30000" smtClean="0">
                                  <a:latin typeface="Cambria Math"/>
                                </a:rPr>
                                <m:t>2</m:t>
                              </m:r>
                            </m:oMath>
                          </a14:m>
                          <a:endParaRPr lang="de-DE" sz="1800" baseline="30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(y-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de-DE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sz="18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de-DE" sz="1800" b="0" i="1" smtClean="0">
                                  <a:latin typeface="Cambria Math"/>
                                </a:rPr>
                                <m:t>)</m:t>
                              </m:r>
                              <m:r>
                                <a:rPr lang="de-DE" sz="1800" b="0" i="1" baseline="30000" smtClean="0">
                                  <a:latin typeface="Cambria Math"/>
                                </a:rPr>
                                <m:t>2</m:t>
                              </m:r>
                            </m:oMath>
                          </a14:m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9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11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5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10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29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5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20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6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Gesamt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de-DE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de-DE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elle 5">
                <a:extLst>
                  <a:ext uri="{FF2B5EF4-FFF2-40B4-BE49-F238E27FC236}">
                    <a16:creationId xmlns:a16="http://schemas.microsoft.com/office/drawing/2014/main" id="{5A56D694-83E8-F21B-F610-32D6DFAE7D4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60685661"/>
                  </p:ext>
                </p:extLst>
              </p:nvPr>
            </p:nvGraphicFramePr>
            <p:xfrm>
              <a:off x="1524000" y="1397000"/>
              <a:ext cx="6096000" cy="29667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x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y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0599" t="-8197" r="-201198" b="-7360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03012" t="-8197" r="-102410" b="-7360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00000" t="-8197" r="-1796" b="-73606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9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11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5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10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29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5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20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6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Gesamt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de-DE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de-DE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Textfeld 6">
            <a:extLst>
              <a:ext uri="{FF2B5EF4-FFF2-40B4-BE49-F238E27FC236}">
                <a16:creationId xmlns:a16="http://schemas.microsoft.com/office/drawing/2014/main" id="{5C33C711-5582-C650-2DEF-1594D5AB50A0}"/>
              </a:ext>
            </a:extLst>
          </p:cNvPr>
          <p:cNvSpPr txBox="1"/>
          <p:nvPr/>
        </p:nvSpPr>
        <p:spPr>
          <a:xfrm>
            <a:off x="755576" y="6021288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R</a:t>
            </a:r>
            <a:r>
              <a:rPr lang="de-DE" sz="2800" baseline="30000" dirty="0"/>
              <a:t>2</a:t>
            </a:r>
            <a:r>
              <a:rPr lang="de-DE" sz="2800" dirty="0"/>
              <a:t>=				R=	</a:t>
            </a:r>
          </a:p>
        </p:txBody>
      </p:sp>
    </p:spTree>
    <p:extLst>
      <p:ext uri="{BB962C8B-B14F-4D97-AF65-F5344CB8AC3E}">
        <p14:creationId xmlns:p14="http://schemas.microsoft.com/office/powerpoint/2010/main" val="1260796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746C22A9-325C-42B6-877F-E5DC524D6A35}"/>
                  </a:ext>
                </a:extLst>
              </p:cNvPr>
              <p:cNvSpPr txBox="1"/>
              <p:nvPr/>
            </p:nvSpPr>
            <p:spPr>
              <a:xfrm>
                <a:off x="107504" y="764704"/>
                <a:ext cx="8856984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R</a:t>
                </a:r>
                <a:r>
                  <a:rPr lang="de-DE" sz="2400" baseline="30000" dirty="0"/>
                  <a:t>2</a:t>
                </a:r>
                <a:r>
                  <a:rPr lang="de-DE" sz="2400" dirty="0"/>
                  <a:t>  </a:t>
                </a:r>
                <a:r>
                  <a:rPr lang="de-DE" sz="2400" dirty="0" err="1"/>
                  <a:t>measures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strengh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dependence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between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two</a:t>
                </a:r>
                <a:r>
                  <a:rPr lang="de-DE" sz="2400" dirty="0"/>
                  <a:t> variables X and Y.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R</a:t>
                </a:r>
                <a:r>
                  <a:rPr lang="de-DE" sz="2400" baseline="30000" dirty="0"/>
                  <a:t>2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can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interpreted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proportion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expained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linear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 R</a:t>
                </a:r>
                <a:r>
                  <a:rPr lang="de-DE" sz="2400" baseline="30000" dirty="0"/>
                  <a:t>2</a:t>
                </a:r>
                <a:r>
                  <a:rPr lang="de-DE" sz="2400" dirty="0"/>
                  <a:t> = 0,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linear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model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given</a:t>
                </a:r>
                <a:r>
                  <a:rPr lang="de-DE" sz="2400" dirty="0"/>
                  <a:t> just </a:t>
                </a:r>
                <a:r>
                  <a:rPr lang="de-DE" sz="2400" dirty="0" err="1"/>
                  <a:t>by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constant</a:t>
                </a:r>
                <a:r>
                  <a:rPr lang="de-DE" sz="2400" dirty="0"/>
                  <a:t> a und b=0</a:t>
                </a:r>
              </a:p>
              <a:p>
                <a:pPr lvl="1"/>
                <a:r>
                  <a:rPr lang="de-DE" sz="2400" dirty="0"/>
                  <a:t>→	The </a:t>
                </a:r>
                <a:r>
                  <a:rPr lang="de-DE" sz="2400" dirty="0" err="1"/>
                  <a:t>change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independent</a:t>
                </a:r>
                <a:r>
                  <a:rPr lang="de-DE" sz="2400" dirty="0"/>
                  <a:t> variable X </a:t>
                </a:r>
                <a:r>
                  <a:rPr lang="de-DE" sz="2400" dirty="0" err="1"/>
                  <a:t>has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no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influence</a:t>
                </a:r>
                <a:r>
                  <a:rPr lang="de-DE" sz="2400" dirty="0"/>
                  <a:t> on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dependent</a:t>
                </a:r>
                <a:r>
                  <a:rPr lang="de-DE" sz="2400" dirty="0"/>
                  <a:t> variable Y</a:t>
                </a:r>
              </a:p>
              <a:p>
                <a:pPr lvl="1"/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R</a:t>
                </a:r>
                <a:r>
                  <a:rPr lang="de-DE" sz="2400" baseline="30000" dirty="0"/>
                  <a:t>2</a:t>
                </a:r>
                <a:r>
                  <a:rPr lang="de-DE" sz="2400" dirty="0"/>
                  <a:t> = 1, </a:t>
                </a:r>
                <a:r>
                  <a:rPr lang="de-DE" sz="2400" dirty="0" err="1"/>
                  <a:t>then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line</a:t>
                </a:r>
                <a:r>
                  <a:rPr lang="de-DE" sz="2400" dirty="0"/>
                  <a:t> fully </a:t>
                </a:r>
                <a:r>
                  <a:rPr lang="de-DE" sz="2400" dirty="0" err="1"/>
                  <a:t>explains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dependence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between</a:t>
                </a:r>
                <a:r>
                  <a:rPr lang="de-DE" sz="2400" dirty="0"/>
                  <a:t> X and Y and </a:t>
                </a:r>
                <a:r>
                  <a:rPr lang="de-DE" sz="2400" dirty="0" err="1"/>
                  <a:t>we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have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sz="2400" b="0" i="1" baseline="-25000" smtClean="0">
                        <a:latin typeface="Cambria Math"/>
                      </a:rPr>
                      <m:t>𝑖</m:t>
                    </m:r>
                    <m:r>
                      <a:rPr lang="de-DE" sz="2400" b="0" i="1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de-DE" sz="2400" b="0" i="0" smtClean="0">
                        <a:latin typeface="Cambria Math"/>
                      </a:rPr>
                      <m:t>a</m:t>
                    </m:r>
                    <m:r>
                      <a:rPr lang="de-DE" sz="2400" b="0" i="0" smtClean="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de-DE" sz="2400" b="0" i="0" smtClean="0">
                        <a:latin typeface="Cambria Math"/>
                      </a:rPr>
                      <m:t>bx</m:t>
                    </m:r>
                  </m:oMath>
                </a14:m>
                <a:r>
                  <a:rPr lang="de-DE" sz="2400" baseline="-25000" dirty="0"/>
                  <a:t>i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𝑦𝑖</m:t>
                    </m:r>
                  </m:oMath>
                </a14:m>
                <a:endParaRPr lang="de-DE" sz="24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746C22A9-325C-42B6-877F-E5DC524D6A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764704"/>
                <a:ext cx="8856984" cy="5976664"/>
              </a:xfrm>
              <a:prstGeom prst="rect">
                <a:avLst/>
              </a:prstGeom>
              <a:blipFill>
                <a:blip r:embed="rId2"/>
                <a:stretch>
                  <a:fillRect l="-964" t="-8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feld 3">
            <a:extLst>
              <a:ext uri="{FF2B5EF4-FFF2-40B4-BE49-F238E27FC236}">
                <a16:creationId xmlns:a16="http://schemas.microsoft.com/office/drawing/2014/main" id="{C51BEBB7-BF59-77F0-F86C-69E606D74CE6}"/>
              </a:ext>
            </a:extLst>
          </p:cNvPr>
          <p:cNvSpPr txBox="1"/>
          <p:nvPr/>
        </p:nvSpPr>
        <p:spPr>
          <a:xfrm>
            <a:off x="179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Interpretation </a:t>
            </a:r>
            <a:r>
              <a:rPr lang="de-DE" sz="3200" dirty="0" err="1"/>
              <a:t>of</a:t>
            </a:r>
            <a:r>
              <a:rPr lang="de-DE" sz="3200" dirty="0"/>
              <a:t> R</a:t>
            </a:r>
            <a:r>
              <a:rPr lang="de-DE" sz="3200" baseline="30000" dirty="0"/>
              <a:t>2</a:t>
            </a:r>
          </a:p>
          <a:p>
            <a:pPr algn="ctr"/>
            <a:endParaRPr lang="de-DE" sz="3200" baseline="30000" dirty="0"/>
          </a:p>
        </p:txBody>
      </p:sp>
    </p:spTree>
    <p:extLst>
      <p:ext uri="{BB962C8B-B14F-4D97-AF65-F5344CB8AC3E}">
        <p14:creationId xmlns:p14="http://schemas.microsoft.com/office/powerpoint/2010/main" val="2346845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642</Words>
  <Application>Microsoft Office PowerPoint</Application>
  <PresentationFormat>Breitbild</PresentationFormat>
  <Paragraphs>118</Paragraphs>
  <Slides>10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Links</vt:lpstr>
      </vt:variant>
      <vt:variant>
        <vt:i4>2</vt:i4>
      </vt:variant>
      <vt:variant>
        <vt:lpstr>Folientitel</vt:lpstr>
      </vt:variant>
      <vt:variant>
        <vt:i4>10</vt:i4>
      </vt:variant>
    </vt:vector>
  </HeadingPairs>
  <TitlesOfParts>
    <vt:vector size="18" baseType="lpstr">
      <vt:lpstr>Arial</vt:lpstr>
      <vt:lpstr>Calibri</vt:lpstr>
      <vt:lpstr>Cambria Math</vt:lpstr>
      <vt:lpstr>Sparkasse Rg</vt:lpstr>
      <vt:lpstr>Times New Roman</vt:lpstr>
      <vt:lpstr>Office</vt:lpstr>
      <vt:lpstr>file:///C:\AAA\FH_Mainz\Statistik\Eigene_Unterlagen\Arbeitsdaten2.xlsx!Tab2!%5bArbeitsdaten2.xlsx%5dTab2%20Diagramm%206</vt:lpstr>
      <vt:lpstr>file:///C:\AAA\FH_Mainz\Statistik\Eigene_Unterlagen\Arbeitsdaten2.xlsx!Tab2!%5bArbeitsdaten2.xlsx%5dTab2%20Diagramm%206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Bernhard Köster</cp:lastModifiedBy>
  <cp:revision>146</cp:revision>
  <dcterms:created xsi:type="dcterms:W3CDTF">2020-09-20T22:46:24Z</dcterms:created>
  <dcterms:modified xsi:type="dcterms:W3CDTF">2022-05-04T12:35:31Z</dcterms:modified>
</cp:coreProperties>
</file>