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1372" r:id="rId2"/>
    <p:sldId id="1410" r:id="rId3"/>
    <p:sldId id="1411" r:id="rId4"/>
    <p:sldId id="1412" r:id="rId5"/>
    <p:sldId id="1413" r:id="rId6"/>
    <p:sldId id="1414" r:id="rId7"/>
    <p:sldId id="1415" r:id="rId8"/>
    <p:sldId id="1416" r:id="rId9"/>
    <p:sldId id="1417" r:id="rId10"/>
    <p:sldId id="1418" r:id="rId11"/>
    <p:sldId id="1419" r:id="rId12"/>
    <p:sldId id="1420" r:id="rId13"/>
    <p:sldId id="1421" r:id="rId14"/>
    <p:sldId id="1422" r:id="rId15"/>
    <p:sldId id="1423" r:id="rId16"/>
    <p:sldId id="1424" r:id="rId17"/>
    <p:sldId id="1425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4:44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34 18660,'7'-12'1088,"-7"3"-1312,-3 8-160,-1 0 2088,1 1-1552,6-10 49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4:46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614 53 9618,'-26'-10'506,"-1"0"0,-1 2 0,0 1 1,0 1-1,-55-5 0,70 11-462,1 0-1,0 0 1,0 1 0,0 1 0,0 0-1,0 1 1,1 0 0,-1 0 0,1 2-1,-1-1 1,1 1 0,1 1 0,-1 0 0,1 0-1,0 1 1,-15 14 0,11-6-116,0 1 0,1 1 0,1 0 0,0 1 0,2 0 0,0 1 0,0 0-1,2 0 1,1 1 0,-6 22 0,-2 21-57,-14 129-1,17-59 95,5 1 0,20 230 1,-9-324 46,1-1 1,2 1 0,2-1 0,2-1 0,17 44 0,-22-69 0,1 0 1,0-1-1,0 0 1,1 0-1,1 0 1,0-1-1,17 16 1,-18-20-6,1-1 0,0 0 0,0 0 0,0 0 0,1-2 0,-1 1 1,1-1-1,0 0 0,1-1 0,-1 0 0,15 2 0,-13-4-1,1 0 0,0 0 0,-1-1 0,1-1 0,0 0 0,-1-1 0,1 0 0,-1-1 0,21-7 0,-15 3-11,0-2 0,0 0 0,-1 0 1,0-2-1,24-20 0,-5-1-21,-2-1 1,-2-2-1,-1-2 0,36-53 0,-24 26-62,-4-2 0,-2-2 0,-3-1 1,-3-1-1,-3-2 0,-4-1 0,-2-1 0,18-122 0,-35 156-133,-1-1 0,-4-55 0,-1 75 166,-2 0-1,0-1 1,-1 1-1,-1 0 1,-15-40 0,11 43-7,0 1 1,-18-25-1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4:51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770 51 10706,'-9'-6'147,"0"0"-1,0 0 1,0 1-1,0 0 1,-1 1-1,0 0 0,0 1 1,0 0-1,0 0 1,-1 1-1,1 1 1,-1-1-1,1 2 1,-1-1-1,0 2 1,1-1-1,-1 1 0,1 1 1,-1 0-1,1 1 1,-10 3-1,-31 12-132,1 2-1,2 3 1,0 1-1,1 3 1,1 2-1,2 1 1,-67 61-1,100-81-55,1 0-1,1 1 0,-1 0 1,2 0-1,-1 1 0,-9 20 1,15-25 6,0 0 0,0 0 0,1 1 0,0-1 0,0 1 0,1-1 0,0 1 0,0 0 0,1-1 0,0 1 1,0 0-1,1 0 0,3 13 0,4 10-182,2 0 0,1-1 0,2-1 0,21 38 0,77 105-1481,-55-96 1732,3-3-1,85 81 1,-132-143 26,1 0 0,0-1 0,1 0 0,0-1 1,1-1-1,0 0 0,0-1 0,0-1 1,1 0-1,0-1 0,0-1 0,1 0 1,-1-1-1,1-1 0,0-1 0,-1 0 0,1-1 1,0-1-1,0 0 0,-1-1 0,21-6 1,-10 1-27,-1-2 1,0 0 0,0-2 0,44-25 0,88-71-70,-143 96 5,33-21-155,2 3 0,60-26 0,42-24 248,-130 65 48,0-1-1,-1-1 0,0-1 1,26-27-1,-34 29-84,0 1 1,-1-2-1,-1 0 1,0 0-1,-2-1 1,13-27-1,-20 39-33,1-1-1,-1 0 0,0 0 0,-1-1 1,0 1-1,0 0 0,0-1 0,-1 1 0,0 0 1,0-1-1,0 1 0,-1 0 0,0-1 1,0 1-1,-1 0 0,1 0 0,-1 0 1,-1 0-1,1 0 0,-1 0 0,0 1 0,0-1 1,-7-7-1,0 2 29,-1 0 0,0 1 0,0 1 0,-1 0 0,-18-10 0,-70-33 212,79 41-185,-23-10 141,-207-92-413,221 102 70,-1 1 0,0 2-1,-1 1 1,0 1 0,0 2 0,-46 0 0,9 9-127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4:59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469 8 10602,'-11'-3'75,"0"1"0,-1 1-1,0 0 1,1 1-1,-1 0 1,1 0 0,-1 2-1,1-1 1,-17 5 0,12-1-31,1 1 1,-1 0-1,1 1 1,0 0 0,1 1-1,-16 12 1,12-7 10,1 1 0,0 1 0,2 0 0,-1 1-1,2 1 1,0 0 0,1 1 0,1 0 0,1 1 0,-12 26 0,13-19 11,2 0 1,0 1-1,2 0 0,1 0 0,1 0 0,1 0 0,1 1 0,2 0 1,1-1-1,8 54 0,-3-49-159,2-1 0,0 0 1,3 0-1,0-1 0,2-1 0,1 0 1,1-1-1,2 0 0,22 29 0,-18-30-300,1-1-1,2-1 1,41 34-1,-56-51 287,1-1-1,0 0 1,0 0-1,1-1 1,0-1 0,0 0-1,0 0 1,1-1-1,-1-1 1,1 0 0,0 0-1,0-1 1,18 1-1,-21-4 159,1 0 0,-1-1 0,0 0 0,0-1 0,0 0 0,0 0 0,0 0 0,0-1 0,-1-1 0,0 0 0,0 0 0,0 0-1,11-11 1,4-6 427,0 0-1,32-44 0,-26 28-176,-1-1 1,-3-1 0,-1-1 0,-2-1-1,-2-1 1,-2-1 0,23-84 0,-36 109-301,-2 0 0,-1-1 0,0 0 0,-2 1 0,0-1 0,-1 1 0,-1-1 0,0 1 0,-2-1 0,-6-19 0,6 27-13,0 0 1,-2 0 0,1 1-1,-1-1 1,-1 1 0,0 1-1,0-1 1,-1 1 0,-1 1-1,0-1 1,0 1 0,-1 1-1,1 0 1,-2 0 0,1 1 0,-17-8-1,15 9-14,0 0-1,0 1 1,-1 0-1,0 1 1,0 1-1,-22-3 1,10 6-30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5:00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41 9642,'-5'-4'86,"0"0"0,0 0 0,0 0 1,-1 1-1,1-1 0,-1 1 0,0 1 0,0-1 0,0 1 0,0 0 0,0 0 0,-1 1 1,1 0-1,-1 0 0,1 1 0,-1-1 0,1 1 0,0 1 0,-1-1 0,-11 3 1,8 0-41,-1 0 0,0 0 0,1 1 0,-1 0 0,1 1 0,0 0 0,1 1 0,-1-1 0,1 2 0,0 0 0,-10 10 0,7-4 15,0 1 1,1 1-1,1 0 1,0 1-1,1 0 1,1 0-1,0 1 1,-9 30-1,9-18-22,1 1 0,1 0-1,1 0 1,-1 45-1,6-58-63,1-1-1,0 0 1,1 0-1,0 0 1,1 0-1,1 0 1,1-1-1,12 30 1,-11-34-11,0-1-1,1 1 1,0-1 0,1 0 0,0 0 0,0-1-1,1 0 1,0-1 0,1 0 0,0 0 0,0-1-1,13 7 1,0-2-121,0-2-1,1 0 1,1-2-1,-1-1 0,1 0 1,1-2-1,-1-1 1,28 0-1,-10-2-86,0-2-1,0-3 1,-1-1-1,44-10 1,-64 9 323,0 0 0,0-1 0,-1-2 0,0 0 1,0-1-1,22-14 0,-34 17 78,0 0-1,0 0 1,-1-1 0,0 0-1,-1 0 1,1-1 0,-1 0-1,-1-1 1,1 0-1,-1 0 1,-1 0 0,0 0-1,0-1 1,-1 0 0,4-13-1,-4 5 101,-1-1 0,0 1 0,-1-1 0,-1 0-1,-1 0 1,-1 0 0,0 0 0,-1 0 0,-9-31-1,6 30-181,-1 0 0,-1 0 0,-1 1 1,0 0-1,-2 1 0,0 0 0,-1 0 0,-23-27 0,29 39-116,-1 0 1,0 0-1,0 1 1,0-1-1,-1 1 1,0 1-1,0-1 1,0 1-1,0 0 1,-1 1-1,1 0 1,-1 0-1,-14-3 1,-25-1-151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5:04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3 11642,'-4'-1'52,"-1"0"-1,1 1 1,0 0-1,-1 0 0,1 0 1,0 1-1,-1-1 0,1 1 1,0 0-1,0 0 1,-1 0-1,1 1 0,0 0 1,0 0-1,1 0 0,-1 0 1,0 0-1,1 1 0,-1-1 1,1 1-1,0 0 1,0 0-1,-4 5 0,-5 7 39,1 0-1,0 1 0,-17 33 0,10-13-17,2 0 0,2 1 0,1 0 0,2 1 0,1 1 0,3 0 0,0 0 0,3 0 0,0 58-1,5-64-103,2-1 0,1 1-1,1-1 1,2 0 0,1-1-1,2 0 1,0 0-1,3-1 1,0 0 0,2-1-1,36 53 1,-40-68 5,0-1 0,1 0 0,0-1 0,1 0 0,0-1 1,1 0-1,0-1 0,1-1 0,0 0 0,1-1 0,-1-1 0,2 0 0,-1-1 1,1-1-1,-1 0 0,2-1 0,-1-1 0,0-1 0,0-1 0,1 0 0,-1-1 1,1-1-1,-1 0 0,0-1 0,1-1 0,-1-1 0,-1-1 0,1 0 0,-1-1 0,1-1 1,15-9-1,-9 2 115,-2-1-1,0 0 1,-1-2 0,0 0 0,-2-2 0,0 0 0,-1-1 0,-1 0 0,-1-2 0,16-28-1,-10 12 108,-3-1 0,-1-1 0,-1-1 0,-3 0 0,12-62 0,-17 61-12,-2-1 0,-2 0 0,-2-76 0,-3 101-181,-1-1 0,0 1 0,-2 0 0,0 0 0,-1 0 0,0 0 0,-2 1 0,0 0 0,-1 0 0,0 1 0,-15-21 0,17 29-61,0 1 0,-1 0-1,0 1 1,0-1 0,0 1-1,-1 1 1,1-1 0,-2 1-1,1 1 1,0-1 0,-1 1-1,0 1 1,0 0 0,0 0 0,0 1-1,0 0 1,-11-1 0,-5 2-160,1 0 0,-1 2 0,1 1 0,0 0 0,-35 10-1,-1 2-134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5:07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9 12907,'-1'-1'38,"0"0"0,1 1-1,-1-1 1,0 0 0,0 1 0,0-1 0,0 1 0,0-1 0,0 1-1,0-1 1,0 1 0,0 0 0,0-1 0,0 1 0,0 0 0,0 0 0,-1 0-1,1 0 1,0 0 0,0 0 0,0 0 0,0 0 0,0 0 0,-2 1 0,2 0-20,-1 0 0,0 0 0,1 0 0,-1 0 0,1 1 0,-1-1 0,1 0 0,0 1 0,-1-1 0,1 1 0,0-1 0,-2 4 0,-1 5-3,-1 0 0,1 0-1,-4 20 1,-4 31-22,3 1 0,-2 101 0,9-118 9,-26 1267-55,60-496 20,-16-545 57,-15-256-24,0-10-22,0-1-1,-1 1 1,0 0-1,0 0 1,0-1 0,0 1-1,-1 0 1,-1 8-1,1-13 21,1 0 0,-1 1 0,1-1 0,-1 0 0,1 0 0,-1 1 0,1-1 0,-1 0 0,1 0 0,-1 0 0,1 0 0,-1 0 0,1 0 0,-1 0 0,1 0 0,-1 0 0,1 0 0,-1 0 0,1 0 0,-1 0 0,1 0 0,-1 0 0,1 0 0,-1-1 0,1 1 0,0 0 0,-1 0 0,1-1 0,-1 1 0,1 0 0,-1 0 0,1-1 0,0 1 0,-1-1 0,1 1 0,-1-1 0,-14-17-57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5:08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1 241 9146,'5'11'102,"0"1"0,1-1 0,1 0 0,0 0-1,0-1 1,1 0 0,0 0 0,1-1 0,0 0 0,1-1 0,-1 0 0,2 0 0,-1-1 0,1 0-1,0-1 1,23 9 0,-1-3-64,0-1-1,1-2 0,0-1 1,69 6-1,-56-11-55,1-2 0,-1-2 0,0-3 1,0-1-1,52-13 0,226-76-36,-200 55 112,112-31-360,397-62-1,369 38-2340,-808 89 2851,-154 6-199,-1 2 1,72 15-1,-101-16-1,0 1-1,0 1 1,0 0 0,-1 0 0,15 9 0,-23-11 63,1-1 0,0 1 0,-1 0 0,1 0 0,-1 0 0,1 0 0,-1 1 0,0-1 0,0 0 0,0 1 0,0 0 0,-1-1 0,1 1 1,-1 0-1,0 0 0,1 0 0,-1 0 0,0 0 0,-1 0 0,1 0 0,-1 0 0,1 1 0,-1 5 0,-2 7 297,-1 1 1,0-1-1,-1 0 0,-7 19 1,-31 64-9,11-29-204,12-23-125,2 2 0,3 0 0,1 1 0,3 0 0,-6 75 1,4 49-256,-48 246 0,-31-46-1,-18 91 273,101-408-135,-2 73 0,7-63-865,2-50-3,-1-1 0,-7 29 0,9-42 794,-1 1 1,0-1-1,0 1 0,-1-1 1,1 1-1,-1-1 0,0 0 1,0 1-1,0-1 0,0 0 1,0 0-1,-1-1 0,1 1 1,-1 0-1,0-1 0,0 1 1,0-1-1,-4 2 0,1-2 245,0-1-1,0 1 0,1-2 1,-1 1-1,-10-1 1,-13 3 103,10 1-140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11:25:09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0 572 8010,'488'-110'1728,"3"-1"-1101,1310-162 25,-1186 211-2811,-475 46 1719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67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customXml" Target="../ink/ink6.xml"/><Relationship Id="rId18" Type="http://schemas.openxmlformats.org/officeDocument/2006/relationships/image" Target="../media/image18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5.png"/><Relationship Id="rId17" Type="http://schemas.openxmlformats.org/officeDocument/2006/relationships/customXml" Target="../ink/ink8.xml"/><Relationship Id="rId2" Type="http://schemas.openxmlformats.org/officeDocument/2006/relationships/image" Target="../media/image10.emf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4.png"/><Relationship Id="rId19" Type="http://schemas.openxmlformats.org/officeDocument/2006/relationships/customXml" Target="../ink/ink9.xml"/><Relationship Id="rId4" Type="http://schemas.openxmlformats.org/officeDocument/2006/relationships/image" Target="../media/image11.png"/><Relationship Id="rId9" Type="http://schemas.openxmlformats.org/officeDocument/2006/relationships/customXml" Target="../ink/ink4.xml"/><Relationship Id="rId1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07C20D3-DB9F-AC16-1959-E8E5C8F8EC17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FOC: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2 dimensional linear </a:t>
            </a:r>
            <a:r>
              <a:rPr lang="de-DE" sz="2400" dirty="0" err="1"/>
              <a:t>system</a:t>
            </a:r>
            <a:r>
              <a:rPr lang="de-DE" sz="2400" dirty="0"/>
              <a:t>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directly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solved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FE625C-0E5F-534B-FF45-D451A258D6E3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2AFF5A6-1C4A-028B-9BFC-A96D7996A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4113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A5133E2-B62F-D136-2EC8-2B64F2F43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5D0F2C0-7FB7-5C99-C960-15BD4ED53B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1" y="1772816"/>
            <a:ext cx="427292" cy="24860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7B88BD2-8A2D-8EEC-BC20-F61A6ECE93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3209" y="1392074"/>
            <a:ext cx="2720962" cy="102191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31D20C4-73B3-3AED-2930-68FB9165B0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908" y="1772816"/>
            <a:ext cx="427292" cy="24860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62EE570-A784-B447-4079-F9F69E3E60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8309" y="2519569"/>
            <a:ext cx="5816113" cy="22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56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4C23635-B8B8-76CA-1EAB-E8DACB83075A}"/>
              </a:ext>
            </a:extLst>
          </p:cNvPr>
          <p:cNvSpPr txBox="1"/>
          <p:nvPr/>
        </p:nvSpPr>
        <p:spPr>
          <a:xfrm>
            <a:off x="5868144" y="116632"/>
            <a:ext cx="3168352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39F8244-47E5-2F8B-E71E-9A9922CEE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1" y="0"/>
            <a:ext cx="5816113" cy="22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49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46AB592-BC12-280C-C26E-2B4389D97372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A7A5ED7-F281-C3E2-A054-B0C6360207C1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Formulas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391DC0B-82FD-AB71-1945-BEE9ED229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95" y="1783842"/>
            <a:ext cx="8568201" cy="424847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5E6EC633-DC48-66C8-BB41-00ECA27C1471}"/>
                  </a:ext>
                </a:extLst>
              </p14:cNvPr>
              <p14:cNvContentPartPr/>
              <p14:nvPr/>
            </p14:nvContentPartPr>
            <p14:xfrm>
              <a:off x="536629" y="2780542"/>
              <a:ext cx="3960" cy="1224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5E6EC633-DC48-66C8-BB41-00ECA27C14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7629" y="2771902"/>
                <a:ext cx="21600" cy="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20351873-90AD-AE23-04FE-0DAACC7ABBE9}"/>
                  </a:ext>
                </a:extLst>
              </p14:cNvPr>
              <p14:cNvContentPartPr/>
              <p14:nvPr/>
            </p14:nvContentPartPr>
            <p14:xfrm>
              <a:off x="2762869" y="3883222"/>
              <a:ext cx="384480" cy="58788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20351873-90AD-AE23-04FE-0DAACC7ABBE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53869" y="3874582"/>
                <a:ext cx="402120" cy="60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27C83139-5664-1AD1-5D50-B83D43A5CC28}"/>
                  </a:ext>
                </a:extLst>
              </p14:cNvPr>
              <p14:cNvContentPartPr/>
              <p14:nvPr/>
            </p14:nvContentPartPr>
            <p14:xfrm>
              <a:off x="2344189" y="3374902"/>
              <a:ext cx="633240" cy="45468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27C83139-5664-1AD1-5D50-B83D43A5CC2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35549" y="3365902"/>
                <a:ext cx="650880" cy="47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8268C09C-6088-62B3-B852-3E431DAD8F48}"/>
              </a:ext>
            </a:extLst>
          </p:cNvPr>
          <p:cNvGrpSpPr/>
          <p:nvPr/>
        </p:nvGrpSpPr>
        <p:grpSpPr>
          <a:xfrm>
            <a:off x="3901189" y="3419902"/>
            <a:ext cx="1360800" cy="955800"/>
            <a:chOff x="3901189" y="3419902"/>
            <a:chExt cx="1360800" cy="95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AB6BE2B2-4555-CFF9-5C29-B9203D10D282}"/>
                    </a:ext>
                  </a:extLst>
                </p14:cNvPr>
                <p14:cNvContentPartPr/>
                <p14:nvPr/>
              </p14:nvContentPartPr>
              <p14:xfrm>
                <a:off x="3901189" y="3419902"/>
                <a:ext cx="327960" cy="416880"/>
              </p14:xfrm>
            </p:contentPart>
          </mc:Choice>
          <mc:Fallback xmlns=""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AB6BE2B2-4555-CFF9-5C29-B9203D10D28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892549" y="3411262"/>
                  <a:ext cx="345600" cy="43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8161CC56-5288-AC51-335D-3EE0C0315B39}"/>
                    </a:ext>
                  </a:extLst>
                </p14:cNvPr>
                <p14:cNvContentPartPr/>
                <p14:nvPr/>
              </p14:nvContentPartPr>
              <p14:xfrm>
                <a:off x="4917109" y="3445462"/>
                <a:ext cx="344880" cy="289440"/>
              </p14:xfrm>
            </p:contentPart>
          </mc:Choice>
          <mc:Fallback xmlns=""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8161CC56-5288-AC51-335D-3EE0C0315B3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908109" y="3436462"/>
                  <a:ext cx="36252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262BA5F5-ACAC-C25F-6F69-23AF42BA9EBA}"/>
                    </a:ext>
                  </a:extLst>
                </p14:cNvPr>
                <p14:cNvContentPartPr/>
                <p14:nvPr/>
              </p14:nvContentPartPr>
              <p14:xfrm>
                <a:off x="4284229" y="3957742"/>
                <a:ext cx="362160" cy="417960"/>
              </p14:xfrm>
            </p:contentPart>
          </mc:Choice>
          <mc:Fallback xmlns=""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262BA5F5-ACAC-C25F-6F69-23AF42BA9EB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275229" y="3949102"/>
                  <a:ext cx="379800" cy="435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84F43408-D851-037E-9497-75AE763E1920}"/>
              </a:ext>
            </a:extLst>
          </p:cNvPr>
          <p:cNvGrpSpPr/>
          <p:nvPr/>
        </p:nvGrpSpPr>
        <p:grpSpPr>
          <a:xfrm>
            <a:off x="5596789" y="3240982"/>
            <a:ext cx="1380600" cy="1174680"/>
            <a:chOff x="5596789" y="3240982"/>
            <a:chExt cx="1380600" cy="1174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BCC55F14-DD29-74A9-101D-00AB3B52E211}"/>
                    </a:ext>
                  </a:extLst>
                </p14:cNvPr>
                <p14:cNvContentPartPr/>
                <p14:nvPr/>
              </p14:nvContentPartPr>
              <p14:xfrm>
                <a:off x="5596789" y="3369862"/>
                <a:ext cx="47160" cy="1037160"/>
              </p14:xfrm>
            </p:contentPart>
          </mc:Choice>
          <mc:Fallback xmlns=""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BCC55F14-DD29-74A9-101D-00AB3B52E21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588149" y="3361222"/>
                  <a:ext cx="64800" cy="10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6DF5ED56-FC29-4200-DC4C-B19089B2CC09}"/>
                    </a:ext>
                  </a:extLst>
                </p14:cNvPr>
                <p14:cNvContentPartPr/>
                <p14:nvPr/>
              </p14:nvContentPartPr>
              <p14:xfrm>
                <a:off x="5692189" y="3240982"/>
                <a:ext cx="1285200" cy="934560"/>
              </p14:xfrm>
            </p:contentPart>
          </mc:Choice>
          <mc:Fallback xmlns=""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6DF5ED56-FC29-4200-DC4C-B19089B2CC0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683549" y="3231982"/>
                  <a:ext cx="1302840" cy="9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B966601D-CA70-E323-3AE1-01743893322E}"/>
                    </a:ext>
                  </a:extLst>
                </p14:cNvPr>
                <p14:cNvContentPartPr/>
                <p14:nvPr/>
              </p14:nvContentPartPr>
              <p14:xfrm>
                <a:off x="5628829" y="4209382"/>
                <a:ext cx="1272600" cy="206280"/>
              </p14:xfrm>
            </p:contentPart>
          </mc:Choice>
          <mc:Fallback xmlns=""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B966601D-CA70-E323-3AE1-01743893322E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619829" y="4200382"/>
                  <a:ext cx="1290240" cy="223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065260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769750D-51BB-D30F-5550-AE322239F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56692"/>
            <a:ext cx="7591958" cy="410445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4673467-D3EF-07F5-86F5-60F486916C98}"/>
              </a:ext>
            </a:extLst>
          </p:cNvPr>
          <p:cNvSpPr txBox="1"/>
          <p:nvPr/>
        </p:nvSpPr>
        <p:spPr>
          <a:xfrm>
            <a:off x="179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Calulating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regression</a:t>
            </a:r>
            <a:r>
              <a:rPr lang="de-DE" sz="2600" dirty="0"/>
              <a:t> </a:t>
            </a:r>
            <a:r>
              <a:rPr lang="de-DE" sz="2600" dirty="0" err="1"/>
              <a:t>line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empirical</a:t>
            </a:r>
            <a:r>
              <a:rPr lang="de-DE" sz="2600" dirty="0"/>
              <a:t> </a:t>
            </a:r>
            <a:r>
              <a:rPr lang="de-DE" sz="2600" dirty="0" err="1"/>
              <a:t>data</a:t>
            </a:r>
            <a:endParaRPr lang="de-DE" sz="2600" dirty="0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184C597-BEC2-1A14-9225-36C7A3C33E76}"/>
              </a:ext>
            </a:extLst>
          </p:cNvPr>
          <p:cNvCxnSpPr>
            <a:cxnSpLocks/>
          </p:cNvCxnSpPr>
          <p:nvPr/>
        </p:nvCxnSpPr>
        <p:spPr>
          <a:xfrm flipH="1" flipV="1">
            <a:off x="5724128" y="1754814"/>
            <a:ext cx="307410" cy="9541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>
            <a:extLst>
              <a:ext uri="{FF2B5EF4-FFF2-40B4-BE49-F238E27FC236}">
                <a16:creationId xmlns:a16="http://schemas.microsoft.com/office/drawing/2014/main" id="{19C2FA1E-5DC9-270C-E22A-EBAD2B480DF1}"/>
              </a:ext>
            </a:extLst>
          </p:cNvPr>
          <p:cNvSpPr>
            <a:spLocks noChangeAspect="1"/>
          </p:cNvSpPr>
          <p:nvPr/>
        </p:nvSpPr>
        <p:spPr>
          <a:xfrm>
            <a:off x="4374004" y="1898856"/>
            <a:ext cx="468000" cy="46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84330D2-CE08-1804-1AEF-85369E6A0D88}"/>
                  </a:ext>
                </a:extLst>
              </p:cNvPr>
              <p:cNvSpPr txBox="1"/>
              <p:nvPr/>
            </p:nvSpPr>
            <p:spPr>
              <a:xfrm>
                <a:off x="4374004" y="1898856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/>
                        </a:rPr>
                        <m:t>𝑒</m:t>
                      </m:r>
                      <m:r>
                        <a:rPr lang="de-DE" i="1" baseline="-25000">
                          <a:latin typeface="Cambria Math"/>
                        </a:rPr>
                        <m:t>𝑖</m:t>
                      </m:r>
                      <m:r>
                        <a:rPr lang="de-DE" b="0" i="1" baseline="3000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de-DE" baseline="30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84330D2-CE08-1804-1AEF-85369E6A0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004" y="1898856"/>
                <a:ext cx="4844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B9A56D8-F859-FC85-6DB5-764754BEADF1}"/>
                  </a:ext>
                </a:extLst>
              </p:cNvPr>
              <p:cNvSpPr txBox="1"/>
              <p:nvPr/>
            </p:nvSpPr>
            <p:spPr>
              <a:xfrm>
                <a:off x="5724128" y="2708920"/>
                <a:ext cx="133728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i="1" baseline="-25000">
                        <a:latin typeface="Cambria Math"/>
                      </a:rPr>
                      <m:t>𝑖</m:t>
                    </m:r>
                    <m:r>
                      <a:rPr lang="de-DE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a</m:t>
                    </m:r>
                    <m:r>
                      <a:rPr lang="de-DE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bx</m:t>
                    </m:r>
                  </m:oMath>
                </a14:m>
                <a:r>
                  <a:rPr lang="de-DE" baseline="-25000" dirty="0"/>
                  <a:t>i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B9A56D8-F859-FC85-6DB5-764754BEA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708920"/>
                <a:ext cx="1337289" cy="362984"/>
              </a:xfrm>
              <a:prstGeom prst="rect">
                <a:avLst/>
              </a:prstGeom>
              <a:blipFill>
                <a:blip r:embed="rId4"/>
                <a:stretch>
                  <a:fillRect t="-5000" b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55EBE25-DC1B-5BE3-7B37-ED8F608EFFD0}"/>
              </a:ext>
            </a:extLst>
          </p:cNvPr>
          <p:cNvCxnSpPr>
            <a:cxnSpLocks/>
          </p:cNvCxnSpPr>
          <p:nvPr/>
        </p:nvCxnSpPr>
        <p:spPr>
          <a:xfrm flipH="1" flipV="1">
            <a:off x="6031538" y="1391830"/>
            <a:ext cx="196647" cy="13170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911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A89865-870B-9E2C-6A55-08A957B0A332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Lineare Regression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F0CB365-DFE0-09CA-80D2-7811EBF89CF1}"/>
              </a:ext>
            </a:extLst>
          </p:cNvPr>
          <p:cNvSpPr txBox="1"/>
          <p:nvPr/>
        </p:nvSpPr>
        <p:spPr>
          <a:xfrm>
            <a:off x="107504" y="5373216"/>
            <a:ext cx="8856984" cy="115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b=</a:t>
            </a:r>
          </a:p>
          <a:p>
            <a:endParaRPr lang="de-DE" sz="2400" dirty="0"/>
          </a:p>
          <a:p>
            <a:r>
              <a:rPr lang="de-DE" sz="2400" dirty="0"/>
              <a:t>a=</a:t>
            </a:r>
          </a:p>
          <a:p>
            <a:endParaRPr lang="de-DE" sz="2400" baseline="-25000" dirty="0"/>
          </a:p>
          <a:p>
            <a:endParaRPr lang="de-DE" sz="2400" baseline="-250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7F5292A2-6B85-7749-8DDB-0C834AA09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278239"/>
              </p:ext>
            </p:extLst>
          </p:nvPr>
        </p:nvGraphicFramePr>
        <p:xfrm>
          <a:off x="107504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660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FB42D34-0D67-A23B-766E-FC1DD632CCFB}"/>
              </a:ext>
            </a:extLst>
          </p:cNvPr>
          <p:cNvSpPr txBox="1"/>
          <p:nvPr/>
        </p:nvSpPr>
        <p:spPr>
          <a:xfrm>
            <a:off x="107504" y="5877272"/>
            <a:ext cx="8856984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 err="1"/>
              <a:t>yhat</a:t>
            </a:r>
            <a:r>
              <a:rPr lang="de-DE" sz="2200" dirty="0"/>
              <a:t>(30)=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D47F57-8D89-223C-8B30-4920CB21B144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Extrapolation </a:t>
            </a:r>
            <a:r>
              <a:rPr lang="de-DE" sz="3200" dirty="0" err="1"/>
              <a:t>for</a:t>
            </a:r>
            <a:r>
              <a:rPr lang="de-DE" sz="3200" dirty="0"/>
              <a:t> x=30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84150A7F-B7C6-CB02-0ED9-F5802E290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724394"/>
              </p:ext>
            </p:extLst>
          </p:nvPr>
        </p:nvGraphicFramePr>
        <p:xfrm>
          <a:off x="107504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yhat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336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A368CBB-AE9E-C3DA-FA01-173626A53BD5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Slope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line</a:t>
            </a:r>
            <a:r>
              <a:rPr lang="de-DE" sz="2400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Determines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marginal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</a:t>
            </a:r>
            <a:r>
              <a:rPr lang="de-DE" sz="2400" dirty="0" err="1"/>
              <a:t>unit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 </a:t>
            </a:r>
            <a:r>
              <a:rPr lang="de-DE" sz="2400" dirty="0" err="1"/>
              <a:t>onto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dependet</a:t>
            </a:r>
            <a:r>
              <a:rPr lang="de-DE" sz="2400" dirty="0"/>
              <a:t> variable 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value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dependent</a:t>
            </a:r>
            <a:r>
              <a:rPr lang="de-DE" sz="2400" dirty="0"/>
              <a:t> variable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x=0</a:t>
            </a:r>
          </a:p>
          <a:p>
            <a:pPr lvl="2"/>
            <a:r>
              <a:rPr lang="de-DE" sz="2400" dirty="0"/>
              <a:t> → </a:t>
            </a:r>
            <a:r>
              <a:rPr lang="de-DE" sz="2400" dirty="0" err="1"/>
              <a:t>intercept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vertical</a:t>
            </a:r>
            <a:r>
              <a:rPr lang="de-DE" sz="2400" dirty="0"/>
              <a:t> </a:t>
            </a:r>
            <a:r>
              <a:rPr lang="de-DE" sz="2400" dirty="0" err="1"/>
              <a:t>axes</a:t>
            </a:r>
            <a:br>
              <a:rPr lang="de-DE" sz="2400" dirty="0"/>
            </a:b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54561BE-206C-7C6F-0717-5C5941CF2FB7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Regressions</a:t>
            </a:r>
            <a:r>
              <a:rPr lang="de-DE" sz="3200" dirty="0"/>
              <a:t> </a:t>
            </a:r>
            <a:r>
              <a:rPr lang="de-DE" sz="3200" dirty="0" err="1"/>
              <a:t>coefficients</a:t>
            </a:r>
            <a:endParaRPr lang="de-DE" sz="3200" dirty="0"/>
          </a:p>
          <a:p>
            <a:pPr algn="ctr"/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718314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D854E5E-7060-EB1F-0FE0-85C6B116A54B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Measures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linear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This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quantitatively</a:t>
            </a:r>
            <a:r>
              <a:rPr lang="de-DE" sz="2400" dirty="0"/>
              <a:t> </a:t>
            </a:r>
            <a:r>
              <a:rPr lang="de-DE" sz="2400" dirty="0" err="1"/>
              <a:t>influencing</a:t>
            </a:r>
            <a:r>
              <a:rPr lang="de-DE" sz="2400" dirty="0"/>
              <a:t> </a:t>
            </a:r>
            <a:r>
              <a:rPr lang="de-DE" sz="2400" dirty="0" err="1"/>
              <a:t>another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an </a:t>
            </a:r>
            <a:r>
              <a:rPr lang="de-DE" sz="2400" dirty="0" err="1"/>
              <a:t>instrument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forecasting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A6B0C27-8A29-8A38-E537-2852FD438A6A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Linear </a:t>
            </a:r>
            <a:r>
              <a:rPr lang="de-DE" sz="3200" dirty="0" err="1"/>
              <a:t>regression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58231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16A8F900-2D31-A0C9-1DB5-B09A64095913}"/>
              </a:ext>
            </a:extLst>
          </p:cNvPr>
          <p:cNvSpPr txBox="1"/>
          <p:nvPr/>
        </p:nvSpPr>
        <p:spPr>
          <a:xfrm>
            <a:off x="107504" y="1340768"/>
            <a:ext cx="8856984" cy="15841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Graphical</a:t>
            </a:r>
            <a:r>
              <a:rPr lang="de-DE" sz="2400" dirty="0"/>
              <a:t> </a:t>
            </a:r>
            <a:r>
              <a:rPr lang="de-DE" sz="2400" dirty="0" err="1"/>
              <a:t>representation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attributes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two</a:t>
            </a:r>
            <a:r>
              <a:rPr lang="de-DE" sz="2400" dirty="0"/>
              <a:t>-dimensional </a:t>
            </a:r>
            <a:r>
              <a:rPr lang="de-DE" sz="2400" dirty="0" err="1"/>
              <a:t>coordinate</a:t>
            </a:r>
            <a:r>
              <a:rPr lang="de-DE" sz="2400" dirty="0"/>
              <a:t>-system.</a:t>
            </a:r>
          </a:p>
          <a:p>
            <a:endParaRPr lang="de-DE" sz="2400" dirty="0"/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E86B57E0-59DF-592B-6477-062373F476F9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  <p:graphicFrame>
        <p:nvGraphicFramePr>
          <p:cNvPr id="85" name="Tabelle 84">
            <a:extLst>
              <a:ext uri="{FF2B5EF4-FFF2-40B4-BE49-F238E27FC236}">
                <a16:creationId xmlns:a16="http://schemas.microsoft.com/office/drawing/2014/main" id="{F089EE30-9763-1E1B-3D23-ED180C5EB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850675"/>
              </p:ext>
            </p:extLst>
          </p:nvPr>
        </p:nvGraphicFramePr>
        <p:xfrm>
          <a:off x="323528" y="3377571"/>
          <a:ext cx="8229602" cy="553198"/>
        </p:xfrm>
        <a:graphic>
          <a:graphicData uri="http://schemas.openxmlformats.org/drawingml/2006/table">
            <a:tbl>
              <a:tblPr/>
              <a:tblGrid>
                <a:gridCol w="1118828">
                  <a:extLst>
                    <a:ext uri="{9D8B030D-6E8A-4147-A177-3AD203B41FA5}">
                      <a16:colId xmlns:a16="http://schemas.microsoft.com/office/drawing/2014/main" val="263596210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73530835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0776876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11380204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4960097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41316355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6923189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23843109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74641731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218958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83240764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9565751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740136369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8330899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35142701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167169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22479527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68418752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6951799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88472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8881485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74141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967038339"/>
                    </a:ext>
                  </a:extLst>
                </a:gridCol>
              </a:tblGrid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81063"/>
                  </a:ext>
                </a:extLst>
              </a:tr>
              <a:tr h="18025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400828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Volume [€]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02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6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175DFD7-38EB-A2C4-3A6C-A425C0F58E51}"/>
              </a:ext>
            </a:extLst>
          </p:cNvPr>
          <p:cNvSpPr txBox="1"/>
          <p:nvPr/>
        </p:nvSpPr>
        <p:spPr>
          <a:xfrm>
            <a:off x="107504" y="1052736"/>
            <a:ext cx="8856984" cy="9361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X-</a:t>
            </a:r>
            <a:r>
              <a:rPr lang="de-DE" sz="2400" dirty="0" err="1"/>
              <a:t>coordinate</a:t>
            </a:r>
            <a:r>
              <a:rPr lang="de-DE" sz="2400" dirty="0"/>
              <a:t>:	</a:t>
            </a:r>
            <a:r>
              <a:rPr lang="de-DE" sz="2400" dirty="0" err="1"/>
              <a:t>order</a:t>
            </a:r>
            <a:endParaRPr lang="de-DE" sz="2400" dirty="0"/>
          </a:p>
          <a:p>
            <a:r>
              <a:rPr lang="de-DE" sz="2400" dirty="0"/>
              <a:t>Y-</a:t>
            </a:r>
            <a:r>
              <a:rPr lang="de-DE" sz="2400" dirty="0" err="1"/>
              <a:t>coordinate</a:t>
            </a:r>
            <a:r>
              <a:rPr lang="de-DE" sz="2400" dirty="0"/>
              <a:t>:	Volume [Euro]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53FF95F-62D2-A7B0-B7D4-C886F4112F20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</p:spTree>
    <p:extLst>
      <p:ext uri="{BB962C8B-B14F-4D97-AF65-F5344CB8AC3E}">
        <p14:creationId xmlns:p14="http://schemas.microsoft.com/office/powerpoint/2010/main" val="221639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B2F8A30-F8D4-0B0A-3D60-AAE508418993}"/>
              </a:ext>
            </a:extLst>
          </p:cNvPr>
          <p:cNvSpPr txBox="1"/>
          <p:nvPr/>
        </p:nvSpPr>
        <p:spPr>
          <a:xfrm>
            <a:off x="107504" y="764704"/>
            <a:ext cx="8856984" cy="2232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Example</a:t>
            </a:r>
            <a:r>
              <a:rPr lang="de-DE" sz="2400" dirty="0"/>
              <a:t> 2:</a:t>
            </a:r>
          </a:p>
          <a:p>
            <a:endParaRPr lang="de-DE" sz="2400" dirty="0"/>
          </a:p>
          <a:p>
            <a:r>
              <a:rPr lang="de-DE" sz="2400" dirty="0"/>
              <a:t>A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wants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know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sales</a:t>
            </a:r>
            <a:r>
              <a:rPr lang="de-DE" sz="2400" dirty="0"/>
              <a:t> </a:t>
            </a:r>
            <a:r>
              <a:rPr lang="de-DE" sz="2400" dirty="0" err="1"/>
              <a:t>volume</a:t>
            </a:r>
            <a:r>
              <a:rPr lang="de-DE" sz="2400" dirty="0"/>
              <a:t> </a:t>
            </a:r>
            <a:r>
              <a:rPr lang="de-DE" sz="2400" dirty="0" err="1"/>
              <a:t>depends</a:t>
            </a:r>
            <a:r>
              <a:rPr lang="de-DE" sz="2400" dirty="0"/>
              <a:t> on </a:t>
            </a:r>
            <a:r>
              <a:rPr lang="de-DE" sz="2400" dirty="0" err="1"/>
              <a:t>visits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representatives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collected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following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endParaRPr lang="de-DE" sz="24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AA6782E-29BB-153A-E84D-B600D7C1A298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F9548E1C-6F62-4966-7515-30727792B0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335588"/>
              </p:ext>
            </p:extLst>
          </p:nvPr>
        </p:nvGraphicFramePr>
        <p:xfrm>
          <a:off x="1691679" y="3121274"/>
          <a:ext cx="4807485" cy="23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3060626" imgH="1479594" progId="Excel.Sheet.12">
                  <p:embed/>
                </p:oleObj>
              </mc:Choice>
              <mc:Fallback>
                <p:oleObj name="Worksheet" r:id="rId3" imgW="3060626" imgH="1479594" progId="Excel.Shee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F9548E1C-6F62-4966-7515-30727792B0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79" y="3121274"/>
                        <a:ext cx="4807485" cy="23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FF8AB4FF-45B3-A450-43AA-1CD80F641E69}"/>
              </a:ext>
            </a:extLst>
          </p:cNvPr>
          <p:cNvSpPr txBox="1"/>
          <p:nvPr/>
        </p:nvSpPr>
        <p:spPr>
          <a:xfrm>
            <a:off x="36004" y="5877271"/>
            <a:ext cx="87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 err="1"/>
              <a:t>We</a:t>
            </a:r>
            <a:r>
              <a:rPr lang="de-DE" sz="1800" dirty="0"/>
              <a:t> also </a:t>
            </a:r>
            <a:r>
              <a:rPr lang="de-DE" sz="1800" dirty="0" err="1"/>
              <a:t>want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answer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question</a:t>
            </a:r>
            <a:r>
              <a:rPr lang="de-DE" sz="1800" dirty="0"/>
              <a:t>, </a:t>
            </a:r>
            <a:r>
              <a:rPr lang="de-DE" sz="1800" dirty="0" err="1"/>
              <a:t>from</a:t>
            </a:r>
            <a:r>
              <a:rPr lang="de-DE" sz="1800" dirty="0"/>
              <a:t> a </a:t>
            </a:r>
            <a:r>
              <a:rPr lang="de-DE" sz="1800" dirty="0" err="1"/>
              <a:t>descriptive</a:t>
            </a:r>
            <a:r>
              <a:rPr lang="de-DE" sz="1800" dirty="0"/>
              <a:t> </a:t>
            </a:r>
            <a:r>
              <a:rPr lang="de-DE" sz="1800" dirty="0" err="1"/>
              <a:t>point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view</a:t>
            </a:r>
            <a:r>
              <a:rPr lang="de-DE" sz="1800" dirty="0"/>
              <a:t>, </a:t>
            </a:r>
            <a:r>
              <a:rPr lang="de-DE" sz="1800" dirty="0" err="1"/>
              <a:t>which</a:t>
            </a:r>
            <a:r>
              <a:rPr lang="de-DE" sz="1800" dirty="0"/>
              <a:t> </a:t>
            </a:r>
            <a:r>
              <a:rPr lang="de-DE" sz="1800" dirty="0" err="1"/>
              <a:t>sales</a:t>
            </a:r>
            <a:r>
              <a:rPr lang="de-DE" sz="1800" dirty="0"/>
              <a:t> </a:t>
            </a:r>
            <a:r>
              <a:rPr lang="de-DE" sz="1800" dirty="0" err="1"/>
              <a:t>volume</a:t>
            </a:r>
            <a:r>
              <a:rPr lang="de-DE" sz="1800" dirty="0"/>
              <a:t> </a:t>
            </a:r>
            <a:r>
              <a:rPr lang="de-DE" sz="1800" dirty="0" err="1"/>
              <a:t>we</a:t>
            </a:r>
            <a:r>
              <a:rPr lang="de-DE" sz="1800" dirty="0"/>
              <a:t> </a:t>
            </a:r>
            <a:r>
              <a:rPr lang="de-DE" sz="1800" dirty="0" err="1"/>
              <a:t>can</a:t>
            </a:r>
            <a:r>
              <a:rPr lang="de-DE" sz="1800" dirty="0"/>
              <a:t> </a:t>
            </a:r>
            <a:r>
              <a:rPr lang="de-DE" sz="1800" dirty="0" err="1"/>
              <a:t>expect</a:t>
            </a:r>
            <a:r>
              <a:rPr lang="de-DE" sz="1800" dirty="0"/>
              <a:t>, </a:t>
            </a:r>
            <a:r>
              <a:rPr lang="de-DE" sz="1800" dirty="0" err="1"/>
              <a:t>if</a:t>
            </a:r>
            <a:r>
              <a:rPr lang="de-DE" sz="1800" dirty="0"/>
              <a:t> </a:t>
            </a:r>
            <a:r>
              <a:rPr lang="de-DE" sz="1800" dirty="0" err="1"/>
              <a:t>we</a:t>
            </a:r>
            <a:r>
              <a:rPr lang="de-DE" sz="1800" dirty="0"/>
              <a:t> </a:t>
            </a:r>
            <a:r>
              <a:rPr lang="de-DE" sz="1800" dirty="0" err="1"/>
              <a:t>increase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visits</a:t>
            </a:r>
            <a:r>
              <a:rPr lang="de-DE" sz="1800" dirty="0"/>
              <a:t> </a:t>
            </a:r>
            <a:r>
              <a:rPr lang="de-DE" sz="1800" dirty="0" err="1"/>
              <a:t>up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x=30</a:t>
            </a:r>
          </a:p>
        </p:txBody>
      </p:sp>
    </p:spTree>
    <p:extLst>
      <p:ext uri="{BB962C8B-B14F-4D97-AF65-F5344CB8AC3E}">
        <p14:creationId xmlns:p14="http://schemas.microsoft.com/office/powerpoint/2010/main" val="331658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34C9918-CF42-2196-CD1A-D447B33FC99E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Via a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analyse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distinguish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a </a:t>
            </a:r>
            <a:r>
              <a:rPr lang="de-DE" sz="2400" dirty="0" err="1"/>
              <a:t>dependent</a:t>
            </a:r>
            <a:r>
              <a:rPr lang="de-DE" sz="2400" dirty="0"/>
              <a:t> variable (y) and an </a:t>
            </a:r>
            <a:r>
              <a:rPr lang="de-DE" sz="2400" dirty="0" err="1"/>
              <a:t>independent</a:t>
            </a:r>
            <a:r>
              <a:rPr lang="de-DE" sz="2400" dirty="0"/>
              <a:t> variable (x)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(x) </a:t>
            </a:r>
            <a:r>
              <a:rPr lang="de-DE" sz="2400" dirty="0" err="1"/>
              <a:t>is</a:t>
            </a:r>
            <a:r>
              <a:rPr lang="de-DE" sz="2400" dirty="0"/>
              <a:t> also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explanatory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(x) </a:t>
            </a:r>
            <a:r>
              <a:rPr lang="de-DE" sz="2400" dirty="0" err="1"/>
              <a:t>implicates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(y)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defines</a:t>
            </a:r>
            <a:r>
              <a:rPr lang="de-DE" sz="2400" dirty="0"/>
              <a:t> an </a:t>
            </a:r>
            <a:r>
              <a:rPr lang="de-DE" sz="2400" dirty="0" err="1"/>
              <a:t>empirical</a:t>
            </a:r>
            <a:r>
              <a:rPr lang="de-DE" sz="2400" dirty="0"/>
              <a:t> Die lineare Regression stellt  einen solchen empirisch beobachteten  </a:t>
            </a:r>
            <a:r>
              <a:rPr lang="de-DE" sz="2400" dirty="0" err="1"/>
              <a:t>relation</a:t>
            </a:r>
            <a:r>
              <a:rPr lang="de-DE" sz="2400" dirty="0"/>
              <a:t> via a linear </a:t>
            </a:r>
            <a:r>
              <a:rPr lang="de-DE" sz="2400" dirty="0" err="1"/>
              <a:t>function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i.e. y = f(x) = 3 + 2x 		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generally</a:t>
            </a:r>
            <a:r>
              <a:rPr lang="de-DE" sz="2400" dirty="0"/>
              <a:t> 	 y = a + </a:t>
            </a:r>
            <a:r>
              <a:rPr lang="de-DE" sz="2400" dirty="0" err="1"/>
              <a:t>bx</a:t>
            </a:r>
            <a:r>
              <a:rPr lang="de-DE" sz="2400" dirty="0"/>
              <a:t> </a:t>
            </a:r>
          </a:p>
          <a:p>
            <a:r>
              <a:rPr lang="de-DE" sz="2400" dirty="0"/>
              <a:t> 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4DEF59-99BE-5F6F-8574-514AFBD8C43D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184401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F0AB22-EB72-30D1-42A5-2C2188F43387}"/>
              </a:ext>
            </a:extLst>
          </p:cNvPr>
          <p:cNvSpPr txBox="1"/>
          <p:nvPr/>
        </p:nvSpPr>
        <p:spPr>
          <a:xfrm>
            <a:off x="179512" y="44623"/>
            <a:ext cx="8856984" cy="8618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Simple </a:t>
            </a:r>
            <a:r>
              <a:rPr lang="de-DE" sz="2600" dirty="0" err="1"/>
              <a:t>Examples</a:t>
            </a:r>
            <a:r>
              <a:rPr lang="de-DE" sz="2600" dirty="0"/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C09D41C-0135-37D7-BD3C-8ED312DCE9E9}"/>
              </a:ext>
            </a:extLst>
          </p:cNvPr>
          <p:cNvSpPr txBox="1"/>
          <p:nvPr/>
        </p:nvSpPr>
        <p:spPr>
          <a:xfrm>
            <a:off x="539552" y="6095037"/>
            <a:ext cx="8182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graphically</a:t>
            </a:r>
            <a:r>
              <a:rPr lang="de-DE" dirty="0"/>
              <a:t> a </a:t>
            </a:r>
            <a:r>
              <a:rPr lang="de-DE" dirty="0" err="1"/>
              <a:t>regression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blue</a:t>
            </a:r>
            <a:r>
              <a:rPr lang="de-DE" dirty="0"/>
              <a:t> and </a:t>
            </a:r>
            <a:r>
              <a:rPr lang="de-DE" dirty="0" err="1"/>
              <a:t>red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.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endParaRPr lang="de-DE" dirty="0"/>
          </a:p>
          <a:p>
            <a:r>
              <a:rPr lang="de-DE" dirty="0" err="1"/>
              <a:t>dependence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FEC81FA-8005-E31B-D239-68935F6BE91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63650" y="906463"/>
            <a:ext cx="6254750" cy="522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4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209884B-309F-8E31-FFB3-EE5E7196E3D6}"/>
              </a:ext>
            </a:extLst>
          </p:cNvPr>
          <p:cNvSpPr txBox="1"/>
          <p:nvPr/>
        </p:nvSpPr>
        <p:spPr>
          <a:xfrm>
            <a:off x="179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Example</a:t>
            </a:r>
            <a:endParaRPr lang="de-DE" sz="26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C579875-FCAD-2044-47FF-AFC5CE1BCF45}"/>
              </a:ext>
            </a:extLst>
          </p:cNvPr>
          <p:cNvSpPr txBox="1"/>
          <p:nvPr/>
        </p:nvSpPr>
        <p:spPr>
          <a:xfrm>
            <a:off x="395536" y="5882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>
                <a:latin typeface="Arial" pitchFamily="34" charset="0"/>
              </a:rPr>
              <a:t>Try </a:t>
            </a:r>
            <a:r>
              <a:rPr lang="de-DE" altLang="de-DE" dirty="0" err="1">
                <a:latin typeface="Arial" pitchFamily="34" charset="0"/>
              </a:rPr>
              <a:t>to</a:t>
            </a:r>
            <a:r>
              <a:rPr lang="de-DE" altLang="de-DE" dirty="0">
                <a:latin typeface="Arial" pitchFamily="34" charset="0"/>
              </a:rPr>
              <a:t> fit </a:t>
            </a:r>
            <a:r>
              <a:rPr lang="de-DE" altLang="de-DE" dirty="0" err="1">
                <a:latin typeface="Arial" pitchFamily="34" charset="0"/>
              </a:rPr>
              <a:t>graphically</a:t>
            </a:r>
            <a:r>
              <a:rPr lang="de-DE" altLang="de-DE" dirty="0">
                <a:latin typeface="Arial" pitchFamily="34" charset="0"/>
              </a:rPr>
              <a:t> (</a:t>
            </a:r>
            <a:r>
              <a:rPr lang="de-DE" altLang="de-DE" dirty="0" err="1">
                <a:latin typeface="Arial" pitchFamily="34" charset="0"/>
              </a:rPr>
              <a:t>by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eye</a:t>
            </a:r>
            <a:r>
              <a:rPr lang="de-DE" altLang="de-DE" dirty="0">
                <a:latin typeface="Arial" pitchFamily="34" charset="0"/>
              </a:rPr>
              <a:t>) a </a:t>
            </a:r>
            <a:r>
              <a:rPr lang="de-DE" altLang="de-DE" dirty="0" err="1">
                <a:latin typeface="Arial" pitchFamily="34" charset="0"/>
              </a:rPr>
              <a:t>regression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line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through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data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points</a:t>
            </a:r>
            <a:endParaRPr lang="de-DE" altLang="de-DE" dirty="0">
              <a:latin typeface="Arial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26ED1EB-C817-F28A-DD63-5D66B9C19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725820"/>
            <a:ext cx="6777247" cy="497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1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31A5CFE-4018-4CB1-B548-2BCD2102A8CE}"/>
                  </a:ext>
                </a:extLst>
              </p:cNvPr>
              <p:cNvSpPr txBox="1"/>
              <p:nvPr/>
            </p:nvSpPr>
            <p:spPr>
              <a:xfrm>
                <a:off x="107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How to calculate a regression line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b="0" i="1" baseline="-25000" smtClean="0">
                        <a:latin typeface="Cambria Math"/>
                      </a:rPr>
                      <m:t>𝑖</m:t>
                    </m:r>
                    <m:r>
                      <a:rPr lang="de-DE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/>
                      </a:rPr>
                      <m:t>a</m:t>
                    </m:r>
                    <m:r>
                      <a:rPr lang="de-DE" sz="2400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?</a:t>
                </a:r>
              </a:p>
              <a:p>
                <a:r>
                  <a:rPr lang="de-DE" sz="2400" dirty="0"/>
                  <a:t>              </a:t>
                </a:r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coefficients</a:t>
                </a:r>
                <a:r>
                  <a:rPr lang="de-DE" sz="2400" dirty="0"/>
                  <a:t> a and b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calculated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  		Value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/>
                      </a:rPr>
                      <m:t>𝑦</m:t>
                    </m:r>
                    <m:r>
                      <a:rPr lang="de-DE" sz="2400" b="0" i="1" baseline="-25000" smtClean="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	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/>
                  <a:t>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</a:t>
                </a:r>
                <a:r>
                  <a:rPr lang="de-DE" sz="2400" dirty="0" err="1"/>
                  <a:t>Difference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theoretical</a:t>
                </a:r>
                <a:r>
                  <a:rPr lang="de-DE" sz="2400" dirty="0"/>
                  <a:t> 		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 err="1"/>
                  <a:t>Determine</a:t>
                </a:r>
                <a:r>
                  <a:rPr lang="de-DE" sz="2400" dirty="0"/>
                  <a:t> a and b such,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all </a:t>
                </a:r>
                <a:r>
                  <a:rPr lang="de-DE" sz="2400" dirty="0" err="1"/>
                  <a:t>quadratic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differences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minimized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31A5CFE-4018-4CB1-B548-2BCD2102A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1101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C4632270-A03A-B17D-11DE-7588B3290862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Optimizing</a:t>
            </a:r>
            <a:r>
              <a:rPr lang="de-DE" sz="2600" dirty="0"/>
              <a:t> </a:t>
            </a:r>
            <a:r>
              <a:rPr lang="de-DE" sz="2600" dirty="0" err="1"/>
              <a:t>problem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30122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76712F5-887A-21A2-2F88-36B1FEDE1CC1}"/>
              </a:ext>
            </a:extLst>
          </p:cNvPr>
          <p:cNvSpPr txBox="1"/>
          <p:nvPr/>
        </p:nvSpPr>
        <p:spPr>
          <a:xfrm>
            <a:off x="143508" y="67674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E36FBC0-4780-98EC-EC62-5FCA7162B822}"/>
              </a:ext>
            </a:extLst>
          </p:cNvPr>
          <p:cNvSpPr txBox="1"/>
          <p:nvPr/>
        </p:nvSpPr>
        <p:spPr>
          <a:xfrm>
            <a:off x="143508" y="4120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B7617FB-3D2D-1C6A-710B-3ADE8ED4F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4113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54A0B3A-F163-3BC5-5B53-37080C9A2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61CE519-B958-1275-E394-2D4B650914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1" y="1772816"/>
            <a:ext cx="427292" cy="24860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8DF260E-CF39-0A3D-0E65-90493C2CE9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3209" y="1392074"/>
            <a:ext cx="2720962" cy="102191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3A3C171-88D5-9406-E877-19C401616E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908" y="1772816"/>
            <a:ext cx="427292" cy="24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49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</Words>
  <Application>Microsoft Office PowerPoint</Application>
  <PresentationFormat>Breitbild</PresentationFormat>
  <Paragraphs>290</Paragraphs>
  <Slides>17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Sparkasse Rg</vt:lpstr>
      <vt:lpstr>Times New Roman</vt:lpstr>
      <vt:lpstr>Office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144</cp:revision>
  <dcterms:created xsi:type="dcterms:W3CDTF">2020-09-20T22:46:24Z</dcterms:created>
  <dcterms:modified xsi:type="dcterms:W3CDTF">2022-05-12T12:00:25Z</dcterms:modified>
</cp:coreProperties>
</file>