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740" r:id="rId2"/>
    <p:sldId id="741" r:id="rId3"/>
    <p:sldId id="742" r:id="rId4"/>
    <p:sldId id="743" r:id="rId5"/>
    <p:sldId id="744" r:id="rId6"/>
    <p:sldId id="745" r:id="rId7"/>
    <p:sldId id="746" r:id="rId8"/>
    <p:sldId id="747" r:id="rId9"/>
    <p:sldId id="748" r:id="rId10"/>
    <p:sldId id="749" r:id="rId11"/>
    <p:sldId id="750" r:id="rId12"/>
    <p:sldId id="751" r:id="rId13"/>
    <p:sldId id="752" r:id="rId14"/>
    <p:sldId id="753" r:id="rId15"/>
    <p:sldId id="754" r:id="rId16"/>
    <p:sldId id="755" r:id="rId17"/>
    <p:sldId id="756" r:id="rId18"/>
    <p:sldId id="757" r:id="rId19"/>
    <p:sldId id="758" r:id="rId20"/>
    <p:sldId id="759" r:id="rId21"/>
    <p:sldId id="760"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89" d="100"/>
          <a:sy n="89" d="100"/>
        </p:scale>
        <p:origin x="117"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30.11.2021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30.11.2021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30.11.2021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obelprize.org/prizes/economic-sciences/1993/north/lecture/" TargetMode="External"/><Relationship Id="rId2" Type="http://schemas.openxmlformats.org/officeDocument/2006/relationships/hyperlink" Target="https://www.nobelprize.org/prizes/economic-sciences/2017/thaler/lectur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hyperlink" Target="https://www.worldbank.org/en/news/press-release/2017/02/14/giving-oceans-a-break-could-generate-83-billion-in-additional-benefits-for-fisheri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Neue Institutionenökonomie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In den 1970er Jahren hat sich als Kritik an der etablierten </a:t>
            </a:r>
            <a:r>
              <a:rPr lang="de-DE" sz="2200" dirty="0">
                <a:latin typeface="Times New Roman" panose="02020603050405020304" pitchFamily="18" charset="0"/>
                <a:cs typeface="Times New Roman" panose="02020603050405020304" pitchFamily="18" charset="0"/>
              </a:rPr>
              <a:t>v</a:t>
            </a:r>
            <a:r>
              <a:rPr lang="de-DE" sz="2200" dirty="0" smtClean="0">
                <a:latin typeface="Times New Roman" panose="02020603050405020304" pitchFamily="18" charset="0"/>
                <a:cs typeface="Times New Roman" panose="02020603050405020304" pitchFamily="18" charset="0"/>
              </a:rPr>
              <a:t>olkswirtschaftlichen Theorie – sowohl der Neoklassik, als auch des Keynesianismus – eine neue Denkrichtung etabliert, die die besondere Bedeutung von Institutionen betont.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Eine Diskussion der </a:t>
            </a:r>
            <a:r>
              <a:rPr lang="de-DE" sz="2200" dirty="0">
                <a:latin typeface="Times New Roman" panose="02020603050405020304" pitchFamily="18" charset="0"/>
                <a:cs typeface="Times New Roman" panose="02020603050405020304" pitchFamily="18" charset="0"/>
              </a:rPr>
              <a:t>B</a:t>
            </a:r>
            <a:r>
              <a:rPr lang="de-DE" sz="2200" dirty="0" smtClean="0">
                <a:latin typeface="Times New Roman" panose="02020603050405020304" pitchFamily="18" charset="0"/>
                <a:cs typeface="Times New Roman" panose="02020603050405020304" pitchFamily="18" charset="0"/>
              </a:rPr>
              <a:t>edeutung von Institutionen findet sich allerdings auch schon bei den Klassikern:</a:t>
            </a:r>
          </a:p>
          <a:p>
            <a:endParaRPr lang="de-DE" sz="2200" dirty="0" smtClean="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Eigentumsschutz (J. Locke, 1632 – 1704)</a:t>
            </a:r>
          </a:p>
          <a:p>
            <a:pPr marL="342900" indent="-342900">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Bedeutung der Gewohnheiten und Bräuche für die Bildung von Marktpreisen (J. S. Mill, 1806 – 1873, später bei F.A. von Hayek, 1899 – 1992)</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Zuweisung von Eigentumsrechten als Voraussetzung für die Funktionsfähigkeit des Marktprozesses – </a:t>
            </a:r>
            <a:r>
              <a:rPr lang="de-DE" sz="2200" dirty="0" err="1" smtClean="0">
                <a:latin typeface="Times New Roman" panose="02020603050405020304" pitchFamily="18" charset="0"/>
                <a:cs typeface="Times New Roman" panose="02020603050405020304" pitchFamily="18" charset="0"/>
              </a:rPr>
              <a:t>Coase</a:t>
            </a:r>
            <a:r>
              <a:rPr lang="de-DE" sz="2200" dirty="0" smtClean="0">
                <a:latin typeface="Times New Roman" panose="02020603050405020304" pitchFamily="18" charset="0"/>
                <a:cs typeface="Times New Roman" panose="02020603050405020304" pitchFamily="18" charset="0"/>
              </a:rPr>
              <a:t> Theorem* </a:t>
            </a:r>
            <a:r>
              <a:rPr lang="de-DE" sz="2200" dirty="0">
                <a:latin typeface="Times New Roman" panose="02020603050405020304" pitchFamily="18" charset="0"/>
                <a:cs typeface="Times New Roman" panose="02020603050405020304" pitchFamily="18" charset="0"/>
              </a:rPr>
              <a:t>(R.H. </a:t>
            </a:r>
            <a:r>
              <a:rPr lang="de-DE" sz="2200" dirty="0" err="1" smtClean="0">
                <a:latin typeface="Times New Roman" panose="02020603050405020304" pitchFamily="18" charset="0"/>
                <a:cs typeface="Times New Roman" panose="02020603050405020304" pitchFamily="18" charset="0"/>
              </a:rPr>
              <a:t>Coase</a:t>
            </a:r>
            <a:r>
              <a:rPr lang="de-DE" sz="2200" dirty="0" smtClean="0">
                <a:latin typeface="Times New Roman" panose="02020603050405020304" pitchFamily="18" charset="0"/>
                <a:cs typeface="Times New Roman" panose="02020603050405020304" pitchFamily="18" charset="0"/>
              </a:rPr>
              <a:t>, 1910 – 2013) → dies kann als erste formale Analyse einer Institution im Sinne der sich später etablierenden Neuen Institutionentheorie angesehen werden</a:t>
            </a:r>
            <a:endParaRPr lang="de-DE" sz="22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R. H. </a:t>
            </a:r>
            <a:r>
              <a:rPr lang="en-US" sz="1400" dirty="0" err="1" smtClean="0">
                <a:latin typeface="Times New Roman" panose="02020603050405020304" pitchFamily="18" charset="0"/>
                <a:cs typeface="Times New Roman" panose="02020603050405020304" pitchFamily="18" charset="0"/>
              </a:rPr>
              <a:t>Coase</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(1937)</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The Nature of the Firm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Economica</a:t>
            </a:r>
            <a:r>
              <a:rPr lang="en-US" sz="1400" dirty="0" smtClean="0">
                <a:latin typeface="Times New Roman" panose="02020603050405020304" pitchFamily="18" charset="0"/>
                <a:cs typeface="Times New Roman" panose="02020603050405020304" pitchFamily="18" charset="0"/>
              </a:rPr>
              <a:t>,  Band </a:t>
            </a:r>
            <a:r>
              <a:rPr lang="en-US" sz="1400" dirty="0">
                <a:latin typeface="Times New Roman" panose="02020603050405020304" pitchFamily="18" charset="0"/>
                <a:cs typeface="Times New Roman" panose="02020603050405020304" pitchFamily="18" charset="0"/>
              </a:rPr>
              <a:t>4, </a:t>
            </a:r>
            <a:r>
              <a:rPr lang="en-US" sz="1400" dirty="0" err="1">
                <a:latin typeface="Times New Roman" panose="02020603050405020304" pitchFamily="18" charset="0"/>
                <a:cs typeface="Times New Roman" panose="02020603050405020304" pitchFamily="18" charset="0"/>
              </a:rPr>
              <a:t>Nr</a:t>
            </a:r>
            <a:r>
              <a:rPr lang="en-US" sz="1400" dirty="0">
                <a:latin typeface="Times New Roman" panose="02020603050405020304" pitchFamily="18" charset="0"/>
                <a:cs typeface="Times New Roman" panose="02020603050405020304" pitchFamily="18" charset="0"/>
              </a:rPr>
              <a:t>. 16, </a:t>
            </a:r>
            <a:r>
              <a:rPr lang="en-US" sz="1400" dirty="0" smtClean="0">
                <a:latin typeface="Times New Roman" panose="02020603050405020304" pitchFamily="18" charset="0"/>
                <a:cs typeface="Times New Roman" panose="02020603050405020304" pitchFamily="18" charset="0"/>
              </a:rPr>
              <a:t>November</a:t>
            </a:r>
            <a:endParaRPr lang="de-DE" sz="1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009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Transaktionskosten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Eine Senkung der Transaktionskosten ist weiterhin eines der fundamentalen Argumente für die Einführung des europäischen Binnenmarktes und die Einführung des Euro. Quantitative Abschätzungen zur Höhe der Einsparungen können allerdings seriös nicht gemacht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Konzeptioneller Art kann man sich Gedanken über mögliche Wachstumsimpulse oder Wachstumshemmnisse aufgrund des Transaktionskostenproblems machen</a:t>
            </a:r>
            <a:r>
              <a:rPr lang="de-DE" sz="2400" baseline="30000" dirty="0" smtClean="0">
                <a:latin typeface="Times New Roman" panose="02020603050405020304" pitchFamily="18" charset="0"/>
                <a:cs typeface="Times New Roman" panose="02020603050405020304" pitchFamily="18" charset="0"/>
              </a:rPr>
              <a:t>1</a:t>
            </a:r>
            <a:r>
              <a:rPr lang="de-DE" sz="2400" dirty="0" smtClean="0">
                <a:latin typeface="Times New Roman" panose="02020603050405020304" pitchFamily="18" charset="0"/>
                <a:cs typeface="Times New Roman" panose="02020603050405020304" pitchFamily="18" charset="0"/>
              </a:rPr>
              <a:t>:</a:t>
            </a:r>
            <a:endParaRPr lang="de-DE" sz="2400" baseline="30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Gründung des deutschen Zollvereins 1833: Vorher musste man allein, wenn man Waren zwischen Ostpreußen (Königsberg) und Westpreußen (Köln) transportierte bis zu 18 Zollgrenzen passieren</a:t>
            </a:r>
            <a:r>
              <a:rPr lang="de-DE" sz="2400" baseline="30000" dirty="0" smtClean="0">
                <a:latin typeface="Times New Roman" panose="02020603050405020304" pitchFamily="18" charset="0"/>
                <a:cs typeface="Times New Roman" panose="02020603050405020304" pitchFamily="18" charset="0"/>
              </a:rPr>
              <a:t>2</a:t>
            </a:r>
            <a:r>
              <a:rPr lang="de-DE" sz="2400" dirty="0" smtClean="0">
                <a:latin typeface="Times New Roman" panose="02020603050405020304" pitchFamily="18" charset="0"/>
                <a:cs typeface="Times New Roman" panose="02020603050405020304" pitchFamily="18" charset="0"/>
              </a:rPr>
              <a:t>.</a:t>
            </a: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Der Zusammenbruch der Sowjetunion und der DDR ist nicht zuletzt auf die ausufernden Kosten im institutionellen Rahmen einer Planwirtschaft zu sehen.</a:t>
            </a:r>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1) </a:t>
            </a:r>
            <a:r>
              <a:rPr lang="de-DE" sz="1200" dirty="0" err="1" smtClean="0">
                <a:latin typeface="Times New Roman" panose="02020603050405020304" pitchFamily="18" charset="0"/>
                <a:cs typeface="Times New Roman" panose="02020603050405020304" pitchFamily="18" charset="0"/>
              </a:rPr>
              <a:t>Bywaters</a:t>
            </a:r>
            <a:r>
              <a:rPr lang="de-DE" sz="1200" dirty="0" smtClean="0">
                <a:latin typeface="Times New Roman" panose="02020603050405020304" pitchFamily="18" charset="0"/>
                <a:cs typeface="Times New Roman" panose="02020603050405020304" pitchFamily="18" charset="0"/>
              </a:rPr>
              <a:t>, D. </a:t>
            </a:r>
            <a:r>
              <a:rPr lang="de-DE" sz="1200" dirty="0" err="1" smtClean="0">
                <a:latin typeface="Times New Roman" panose="02020603050405020304" pitchFamily="18" charset="0"/>
                <a:cs typeface="Times New Roman" panose="02020603050405020304" pitchFamily="18" charset="0"/>
              </a:rPr>
              <a:t>and</a:t>
            </a:r>
            <a:r>
              <a:rPr lang="de-DE" sz="1200" dirty="0">
                <a:latin typeface="Times New Roman" panose="02020603050405020304" pitchFamily="18" charset="0"/>
                <a:cs typeface="Times New Roman" panose="02020603050405020304" pitchFamily="18" charset="0"/>
              </a:rPr>
              <a:t> </a:t>
            </a:r>
            <a:r>
              <a:rPr lang="de-DE" sz="1200" dirty="0" err="1" smtClean="0">
                <a:latin typeface="Times New Roman" panose="02020603050405020304" pitchFamily="18" charset="0"/>
                <a:cs typeface="Times New Roman" panose="02020603050405020304" pitchFamily="18" charset="0"/>
              </a:rPr>
              <a:t>Mlodkowski</a:t>
            </a:r>
            <a:r>
              <a:rPr lang="de-DE" sz="1200" dirty="0" smtClean="0">
                <a:latin typeface="Times New Roman" panose="02020603050405020304" pitchFamily="18" charset="0"/>
                <a:cs typeface="Times New Roman" panose="02020603050405020304" pitchFamily="18" charset="0"/>
              </a:rPr>
              <a:t>, P. (2012) </a:t>
            </a:r>
            <a:r>
              <a:rPr lang="en-US" sz="1200" dirty="0" smtClean="0">
                <a:latin typeface="Times New Roman" panose="02020603050405020304" pitchFamily="18" charset="0"/>
                <a:cs typeface="Times New Roman" panose="02020603050405020304" pitchFamily="18" charset="0"/>
              </a:rPr>
              <a:t>The Role of Transactions Costs in </a:t>
            </a:r>
            <a:r>
              <a:rPr lang="en-US" sz="1200" dirty="0">
                <a:latin typeface="Times New Roman" panose="02020603050405020304" pitchFamily="18" charset="0"/>
                <a:cs typeface="Times New Roman" panose="02020603050405020304" pitchFamily="18" charset="0"/>
              </a:rPr>
              <a:t>Economic Growth, The International Journal of Economic Policy </a:t>
            </a:r>
            <a:r>
              <a:rPr lang="en-US" sz="1200" dirty="0" smtClean="0">
                <a:latin typeface="Times New Roman" panose="02020603050405020304" pitchFamily="18" charset="0"/>
                <a:cs typeface="Times New Roman" panose="02020603050405020304" pitchFamily="18" charset="0"/>
              </a:rPr>
              <a:t>Studies, </a:t>
            </a:r>
            <a:r>
              <a:rPr lang="fr-FR" sz="1200" dirty="0">
                <a:latin typeface="Times New Roman" panose="02020603050405020304" pitchFamily="18" charset="0"/>
                <a:cs typeface="Times New Roman" panose="02020603050405020304" pitchFamily="18" charset="0"/>
              </a:rPr>
              <a:t>Volume </a:t>
            </a:r>
            <a:r>
              <a:rPr lang="fr-FR" sz="1200" dirty="0" smtClean="0">
                <a:latin typeface="Times New Roman" panose="02020603050405020304" pitchFamily="18" charset="0"/>
                <a:cs typeface="Times New Roman" panose="02020603050405020304" pitchFamily="18" charset="0"/>
              </a:rPr>
              <a:t>7, Article 3</a:t>
            </a:r>
          </a:p>
          <a:p>
            <a:r>
              <a:rPr lang="fr-FR" sz="1200" dirty="0" smtClean="0">
                <a:latin typeface="Times New Roman" panose="02020603050405020304" pitchFamily="18" charset="0"/>
                <a:cs typeface="Times New Roman" panose="02020603050405020304" pitchFamily="18" charset="0"/>
              </a:rPr>
              <a:t>2)</a:t>
            </a:r>
            <a:r>
              <a:rPr lang="de-DE" sz="1200" dirty="0" smtClean="0">
                <a:latin typeface="Times New Roman" panose="02020603050405020304" pitchFamily="18" charset="0"/>
                <a:cs typeface="Times New Roman" panose="02020603050405020304" pitchFamily="18" charset="0"/>
              </a:rPr>
              <a:t> Seidel</a:t>
            </a:r>
            <a:r>
              <a:rPr lang="de-DE" sz="1200" dirty="0">
                <a:latin typeface="Times New Roman" panose="02020603050405020304" pitchFamily="18" charset="0"/>
                <a:cs typeface="Times New Roman" panose="02020603050405020304" pitchFamily="18" charset="0"/>
              </a:rPr>
              <a:t>, F. </a:t>
            </a:r>
            <a:r>
              <a:rPr lang="de-DE" sz="1200" dirty="0" smtClean="0">
                <a:latin typeface="Times New Roman" panose="02020603050405020304" pitchFamily="18" charset="0"/>
                <a:cs typeface="Times New Roman" panose="02020603050405020304" pitchFamily="18" charset="0"/>
              </a:rPr>
              <a:t>(1971) </a:t>
            </a:r>
            <a:r>
              <a:rPr lang="de-DE" sz="1200" dirty="0">
                <a:latin typeface="Times New Roman" panose="02020603050405020304" pitchFamily="18" charset="0"/>
                <a:cs typeface="Times New Roman" panose="02020603050405020304" pitchFamily="18" charset="0"/>
              </a:rPr>
              <a:t>Das Armutsproblem im deutschen </a:t>
            </a:r>
            <a:r>
              <a:rPr lang="de-DE" sz="1200" dirty="0" err="1">
                <a:latin typeface="Times New Roman" panose="02020603050405020304" pitchFamily="18" charset="0"/>
                <a:cs typeface="Times New Roman" panose="02020603050405020304" pitchFamily="18" charset="0"/>
              </a:rPr>
              <a:t>Vormarz</a:t>
            </a:r>
            <a:r>
              <a:rPr lang="de-DE" sz="1200" dirty="0">
                <a:latin typeface="Times New Roman" panose="02020603050405020304" pitchFamily="18" charset="0"/>
                <a:cs typeface="Times New Roman" panose="02020603050405020304" pitchFamily="18" charset="0"/>
              </a:rPr>
              <a:t> bei Friederich List. [in]: Kölner Vorträge zur Sozial- und </a:t>
            </a:r>
            <a:r>
              <a:rPr lang="de-DE" sz="1200" dirty="0" smtClean="0">
                <a:latin typeface="Times New Roman" panose="02020603050405020304" pitchFamily="18" charset="0"/>
                <a:cs typeface="Times New Roman" panose="02020603050405020304" pitchFamily="18" charset="0"/>
              </a:rPr>
              <a:t>Wirtschaftsgeschichte, Volume </a:t>
            </a:r>
            <a:r>
              <a:rPr lang="de-DE" sz="1200" dirty="0">
                <a:latin typeface="Times New Roman" panose="02020603050405020304" pitchFamily="18" charset="0"/>
                <a:cs typeface="Times New Roman" panose="02020603050405020304" pitchFamily="18" charset="0"/>
              </a:rPr>
              <a:t>13, Köln 1971</a:t>
            </a:r>
            <a:endParaRPr lang="fr-FR" sz="1200" dirty="0" smtClean="0">
              <a:latin typeface="Times New Roman" panose="02020603050405020304" pitchFamily="18" charset="0"/>
              <a:cs typeface="Times New Roman" panose="02020603050405020304" pitchFamily="18" charset="0"/>
            </a:endParaRPr>
          </a:p>
          <a:p>
            <a:pPr marL="457200" indent="-457200">
              <a:buAutoNum type="arabicParenR"/>
            </a:pPr>
            <a:endParaRPr lang="de-DE" sz="2400" baseline="30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444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Transaktionskosten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004281" y="552450"/>
            <a:ext cx="4940878" cy="386716"/>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Studierende Deutschland (2017/2018)</a:t>
            </a:r>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6598592"/>
            <a:ext cx="3799261" cy="249884"/>
          </a:xfrm>
          <a:prstGeom prst="rect">
            <a:avLst/>
          </a:prstGeom>
          <a:noFill/>
        </p:spPr>
        <p:txBody>
          <a:bodyPr wrap="square" rtlCol="0">
            <a:noAutofit/>
          </a:bodyPr>
          <a:lstStyle/>
          <a:p>
            <a:r>
              <a:rPr lang="de-DE" sz="1200" dirty="0" smtClean="0">
                <a:latin typeface="Times New Roman" panose="02020603050405020304" pitchFamily="18" charset="0"/>
                <a:cs typeface="Times New Roman" panose="02020603050405020304" pitchFamily="18" charset="0"/>
              </a:rPr>
              <a:t>Quelle: </a:t>
            </a:r>
            <a:r>
              <a:rPr lang="de-DE" sz="1200" dirty="0" err="1" smtClean="0">
                <a:latin typeface="Times New Roman" panose="02020603050405020304" pitchFamily="18" charset="0"/>
                <a:cs typeface="Times New Roman" panose="02020603050405020304" pitchFamily="18" charset="0"/>
              </a:rPr>
              <a:t>Destatis</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0" y="1053665"/>
            <a:ext cx="6949440" cy="5546188"/>
          </a:xfrm>
          <a:prstGeom prst="rect">
            <a:avLst/>
          </a:prstGeom>
        </p:spPr>
      </p:pic>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A15B691-283D-4341-8E52-EBA1542B1340}"/>
                  </a:ext>
                </a:extLst>
              </p:cNvPr>
              <p:cNvSpPr txBox="1"/>
              <p:nvPr/>
            </p:nvSpPr>
            <p:spPr>
              <a:xfrm>
                <a:off x="6930391" y="666949"/>
                <a:ext cx="5198225" cy="5217794"/>
              </a:xfrm>
              <a:prstGeom prst="rect">
                <a:avLst/>
              </a:prstGeom>
              <a:noFill/>
            </p:spPr>
            <p:txBody>
              <a:bodyPr wrap="square" rtlCol="0">
                <a:noAutofit/>
              </a:bodyPr>
              <a:lstStyle/>
              <a:p>
                <a:pPr algn="ctr"/>
                <a:r>
                  <a:rPr lang="de-DE" sz="2400" dirty="0" smtClean="0">
                    <a:latin typeface="Times New Roman" panose="02020603050405020304" pitchFamily="18" charset="0"/>
                    <a:cs typeface="Times New Roman" panose="02020603050405020304" pitchFamily="18" charset="0"/>
                  </a:rPr>
                  <a:t>Das Verhältnis</a:t>
                </a:r>
              </a:p>
              <a:p>
                <a:pPr algn="ctr"/>
                <a:endParaRPr lang="de-DE" sz="2400" dirty="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f>
                        <m:fPr>
                          <m:ctrlPr>
                            <a:rPr lang="de-DE" sz="2400" i="1" smtClean="0">
                              <a:latin typeface="Cambria Math" panose="02040503050406030204" pitchFamily="18" charset="0"/>
                              <a:cs typeface="Times New Roman" panose="02020603050405020304" pitchFamily="18" charset="0"/>
                            </a:rPr>
                          </m:ctrlPr>
                        </m:fPr>
                        <m:num>
                          <m:r>
                            <a:rPr lang="de-DE" sz="2400" b="0" i="1" smtClean="0">
                              <a:latin typeface="Cambria Math" panose="02040503050406030204" pitchFamily="18" charset="0"/>
                              <a:cs typeface="Times New Roman" panose="02020603050405020304" pitchFamily="18" charset="0"/>
                            </a:rPr>
                            <m:t>𝐵𝑊𝐿</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𝑊𝐼𝑊𝐼</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𝐽𝑢𝑟𝑎</m:t>
                          </m:r>
                        </m:num>
                        <m:den>
                          <m:r>
                            <a:rPr lang="de-DE" sz="2400" b="0" i="1" smtClean="0">
                              <a:latin typeface="Cambria Math" panose="02040503050406030204" pitchFamily="18" charset="0"/>
                              <a:cs typeface="Times New Roman" panose="02020603050405020304" pitchFamily="18" charset="0"/>
                            </a:rPr>
                            <m:t>𝐼𝑛𝑔𝑒𝑛𝑖𝑒𝑢𝑟</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𝑁𝑎𝑡𝑢𝑟𝑤𝑖𝑠𝑠𝑒𝑛𝑠𝑐h𝑎𝑓𝑡</m:t>
                          </m:r>
                        </m:den>
                      </m:f>
                    </m:oMath>
                  </m:oMathPara>
                </a14:m>
                <a:endParaRPr lang="de-DE" sz="2400" dirty="0" smtClean="0">
                  <a:latin typeface="Arial" panose="020B0604020202020204" pitchFamily="34" charset="0"/>
                  <a:cs typeface="Arial" panose="020B0604020202020204" pitchFamily="34" charset="0"/>
                </a:endParaRPr>
              </a:p>
              <a:p>
                <a:pPr algn="ctr"/>
                <a:endParaRPr lang="de-DE" sz="2400" dirty="0">
                  <a:latin typeface="Arial" panose="020B0604020202020204" pitchFamily="34" charset="0"/>
                  <a:cs typeface="Arial" panose="020B0604020202020204" pitchFamily="34" charset="0"/>
                </a:endParaRPr>
              </a:p>
              <a:p>
                <a:pPr algn="ctr"/>
                <a:r>
                  <a:rPr lang="de-DE" sz="2400" dirty="0" smtClean="0">
                    <a:latin typeface="Arial" panose="020B0604020202020204" pitchFamily="34" charset="0"/>
                    <a:cs typeface="Arial" panose="020B0604020202020204" pitchFamily="34" charset="0"/>
                  </a:rPr>
                  <a:t>Liegt in Deutschland bei rund 1,1</a:t>
                </a:r>
              </a:p>
              <a:p>
                <a:pPr algn="ctr"/>
                <a:r>
                  <a:rPr lang="de-DE" sz="2400" dirty="0" smtClean="0">
                    <a:latin typeface="Arial" panose="020B0604020202020204" pitchFamily="34" charset="0"/>
                    <a:cs typeface="Arial" panose="020B0604020202020204" pitchFamily="34" charset="0"/>
                  </a:rPr>
                  <a:t>und </a:t>
                </a:r>
              </a:p>
              <a:p>
                <a:pPr algn="ctr"/>
                <a:r>
                  <a:rPr lang="de-DE" sz="2400" dirty="0">
                    <a:latin typeface="Arial" panose="020B0604020202020204" pitchFamily="34" charset="0"/>
                    <a:cs typeface="Arial" panose="020B0604020202020204" pitchFamily="34" charset="0"/>
                  </a:rPr>
                  <a:t>i</a:t>
                </a:r>
                <a:r>
                  <a:rPr lang="de-DE" sz="2400" dirty="0" smtClean="0">
                    <a:latin typeface="Arial" panose="020B0604020202020204" pitchFamily="34" charset="0"/>
                    <a:cs typeface="Arial" panose="020B0604020202020204" pitchFamily="34" charset="0"/>
                  </a:rPr>
                  <a:t>n den USA bei rund 2,5</a:t>
                </a:r>
              </a:p>
              <a:p>
                <a:pPr algn="ctr"/>
                <a:endParaRPr lang="de-DE" sz="2400" dirty="0">
                  <a:latin typeface="Arial" panose="020B0604020202020204" pitchFamily="34" charset="0"/>
                  <a:cs typeface="Arial" panose="020B0604020202020204" pitchFamily="34" charset="0"/>
                </a:endParaRPr>
              </a:p>
              <a:p>
                <a:r>
                  <a:rPr lang="de-DE" sz="2000" dirty="0" smtClean="0">
                    <a:latin typeface="Arial" panose="020B0604020202020204" pitchFamily="34" charset="0"/>
                    <a:cs typeface="Arial" panose="020B0604020202020204" pitchFamily="34" charset="0"/>
                  </a:rPr>
                  <a:t>Geht man davon aus, dass die Arbeit von Betriebswirten und Juristen eher als Transaktionskosten verbucht werden, während dies bei Ingenieuren und Naturwissenschaftlern eher nicht der Fall sein wird, erscheinen Abschätzungen von Transaktionskosten in Höhe von 50% des BIP durchaus plausibel.</a:t>
                </a:r>
                <a:endParaRPr lang="de-DE" sz="2000" dirty="0">
                  <a:latin typeface="Arial" panose="020B0604020202020204" pitchFamily="34" charset="0"/>
                  <a:cs typeface="Arial" panose="020B0604020202020204" pitchFamily="34" charset="0"/>
                </a:endParaRPr>
              </a:p>
            </p:txBody>
          </p:sp>
        </mc:Choice>
        <mc:Fallback xmlns="">
          <p:sp>
            <p:nvSpPr>
              <p:cNvPr id="6" name="Textfeld 5">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6930391" y="666949"/>
                <a:ext cx="5198225" cy="5217794"/>
              </a:xfrm>
              <a:prstGeom prst="rect">
                <a:avLst/>
              </a:prstGeom>
              <a:blipFill>
                <a:blip r:embed="rId3"/>
                <a:stretch>
                  <a:fillRect l="-1290" t="-935" b="-14019"/>
                </a:stretch>
              </a:blipFill>
            </p:spPr>
            <p:txBody>
              <a:bodyPr/>
              <a:lstStyle/>
              <a:p>
                <a:r>
                  <a:rPr lang="de-DE">
                    <a:noFill/>
                  </a:rPr>
                  <a:t> </a:t>
                </a:r>
              </a:p>
            </p:txBody>
          </p:sp>
        </mc:Fallback>
      </mc:AlternateContent>
    </p:spTree>
    <p:extLst>
      <p:ext uri="{BB962C8B-B14F-4D97-AF65-F5344CB8AC3E}">
        <p14:creationId xmlns:p14="http://schemas.microsoft.com/office/powerpoint/2010/main" val="2432246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Asymmetrische Information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Transaktionskosten spielen häufig bei ökonomischen Entscheidungen eine fundamentale Rolle, wenn für die Praxis von der Annahme der vollständigen Information aller Marktteilnehmer abgewichen werden muss:</a:t>
            </a: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Viele Märkte sind asymmetrischer Information geprägt</a:t>
            </a:r>
          </a:p>
          <a:p>
            <a:endParaRPr lang="de-DE" sz="2400" dirty="0" smtClean="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Gebrauchtwagenmarkt (</a:t>
            </a:r>
            <a:r>
              <a:rPr lang="de-DE" sz="2400" dirty="0" err="1" smtClean="0">
                <a:latin typeface="Times New Roman" panose="02020603050405020304" pitchFamily="18" charset="0"/>
                <a:cs typeface="Times New Roman" panose="02020603050405020304" pitchFamily="18" charset="0"/>
              </a:rPr>
              <a:t>Akerlof</a:t>
            </a:r>
            <a:r>
              <a:rPr lang="de-DE" sz="2400" dirty="0" smtClean="0">
                <a:latin typeface="Times New Roman" panose="02020603050405020304" pitchFamily="18" charset="0"/>
                <a:cs typeface="Times New Roman" panose="02020603050405020304" pitchFamily="18" charset="0"/>
              </a:rPr>
              <a:t> Nobelpreis 2001)</a:t>
            </a:r>
          </a:p>
          <a:p>
            <a:r>
              <a:rPr lang="en-US" sz="1200" dirty="0" smtClean="0">
                <a:latin typeface="Times New Roman" panose="02020603050405020304" pitchFamily="18" charset="0"/>
                <a:cs typeface="Times New Roman" panose="02020603050405020304" pitchFamily="18" charset="0"/>
              </a:rPr>
              <a:t>	G</a:t>
            </a:r>
            <a:r>
              <a:rPr lang="en-US" sz="1200" dirty="0">
                <a:latin typeface="Times New Roman" panose="02020603050405020304" pitchFamily="18" charset="0"/>
                <a:cs typeface="Times New Roman" panose="02020603050405020304" pitchFamily="18" charset="0"/>
              </a:rPr>
              <a:t>. A. </a:t>
            </a:r>
            <a:r>
              <a:rPr lang="en-US" sz="1200" dirty="0" err="1">
                <a:latin typeface="Times New Roman" panose="02020603050405020304" pitchFamily="18" charset="0"/>
                <a:cs typeface="Times New Roman" panose="02020603050405020304" pitchFamily="18" charset="0"/>
              </a:rPr>
              <a:t>Akerlof</a:t>
            </a:r>
            <a:r>
              <a:rPr lang="en-US" sz="1200" dirty="0" smtClean="0">
                <a:latin typeface="Times New Roman" panose="02020603050405020304" pitchFamily="18" charset="0"/>
                <a:cs typeface="Times New Roman" panose="02020603050405020304" pitchFamily="18" charset="0"/>
              </a:rPr>
              <a:t>: (1970) The </a:t>
            </a:r>
            <a:r>
              <a:rPr lang="en-US" sz="1200" dirty="0">
                <a:latin typeface="Times New Roman" panose="02020603050405020304" pitchFamily="18" charset="0"/>
                <a:cs typeface="Times New Roman" panose="02020603050405020304" pitchFamily="18" charset="0"/>
              </a:rPr>
              <a:t>Market for Lemons: Quality Uncertainty and the Market Mechanism. In: Quarterly Journal of Economics. Band 84, </a:t>
            </a:r>
            <a:r>
              <a:rPr lang="en-US" sz="1200" dirty="0" err="1">
                <a:latin typeface="Times New Roman" panose="02020603050405020304" pitchFamily="18" charset="0"/>
                <a:cs typeface="Times New Roman" panose="02020603050405020304" pitchFamily="18" charset="0"/>
              </a:rPr>
              <a:t>Nr</a:t>
            </a:r>
            <a:r>
              <a:rPr lang="en-US" sz="1200" dirty="0">
                <a:latin typeface="Times New Roman" panose="02020603050405020304" pitchFamily="18" charset="0"/>
                <a:cs typeface="Times New Roman" panose="02020603050405020304" pitchFamily="18" charset="0"/>
              </a:rPr>
              <a:t>. 3, 1970, S. 488–500</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Versicherungsmarkt (Rothschild/Stieglitz Nobelpreis 2001)</a:t>
            </a:r>
          </a:p>
          <a:p>
            <a:r>
              <a:rPr lang="en-US" sz="1200" dirty="0" smtClean="0">
                <a:latin typeface="Times New Roman" panose="02020603050405020304" pitchFamily="18" charset="0"/>
                <a:cs typeface="Times New Roman" panose="02020603050405020304" pitchFamily="18" charset="0"/>
              </a:rPr>
              <a:t>	Rothschild, M. </a:t>
            </a:r>
            <a:r>
              <a:rPr lang="en-US" sz="1200" dirty="0">
                <a:latin typeface="Times New Roman" panose="02020603050405020304" pitchFamily="18" charset="0"/>
                <a:cs typeface="Times New Roman" panose="02020603050405020304" pitchFamily="18" charset="0"/>
              </a:rPr>
              <a:t>&amp; </a:t>
            </a:r>
            <a:r>
              <a:rPr lang="en-US" sz="1200" dirty="0" err="1" smtClean="0">
                <a:latin typeface="Times New Roman" panose="02020603050405020304" pitchFamily="18" charset="0"/>
                <a:cs typeface="Times New Roman" panose="02020603050405020304" pitchFamily="18" charset="0"/>
              </a:rPr>
              <a:t>Stiglitz</a:t>
            </a:r>
            <a:r>
              <a:rPr lang="en-US" sz="1200" dirty="0" smtClean="0">
                <a:latin typeface="Times New Roman" panose="02020603050405020304" pitchFamily="18" charset="0"/>
                <a:cs typeface="Times New Roman" panose="02020603050405020304" pitchFamily="18" charset="0"/>
              </a:rPr>
              <a:t>, J. (1976). </a:t>
            </a:r>
            <a:r>
              <a:rPr lang="en-US" sz="1200" dirty="0">
                <a:latin typeface="Times New Roman" panose="02020603050405020304" pitchFamily="18" charset="0"/>
                <a:cs typeface="Times New Roman" panose="02020603050405020304" pitchFamily="18" charset="0"/>
              </a:rPr>
              <a:t>"Equilibrium in Competitive Insurance Markets: An Essay on the Economics of Imperfect Information," The Quarterly Journal of Economics, </a:t>
            </a:r>
            <a:r>
              <a:rPr lang="en-US" sz="1200" dirty="0" smtClean="0">
                <a:latin typeface="Times New Roman" panose="02020603050405020304" pitchFamily="18" charset="0"/>
                <a:cs typeface="Times New Roman" panose="02020603050405020304" pitchFamily="18" charset="0"/>
              </a:rPr>
              <a:t> 	Oxford </a:t>
            </a:r>
            <a:r>
              <a:rPr lang="en-US" sz="1200" dirty="0">
                <a:latin typeface="Times New Roman" panose="02020603050405020304" pitchFamily="18" charset="0"/>
                <a:cs typeface="Times New Roman" panose="02020603050405020304" pitchFamily="18" charset="0"/>
              </a:rPr>
              <a:t>University Press, vol. 90(4), pages 629-649</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Kreditmarkt (siehe Versicherungsmarkt)</a:t>
            </a:r>
          </a:p>
          <a:p>
            <a:pPr lvl="1"/>
            <a:r>
              <a:rPr lang="en-US" sz="1100" dirty="0" smtClean="0">
                <a:latin typeface="Times New Roman" panose="02020603050405020304" pitchFamily="18" charset="0"/>
                <a:cs typeface="Times New Roman" panose="02020603050405020304" pitchFamily="18" charset="0"/>
              </a:rPr>
              <a:t>	</a:t>
            </a:r>
            <a:r>
              <a:rPr lang="en-US" sz="1200" dirty="0" err="1" smtClean="0">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E. &amp; Weiss, A. (1981), Credit Rationing in Markets with Imperfect Information, American Economic Review, Vol. 71, No. 3, Jun., pp. 393-410</a:t>
            </a:r>
            <a:endParaRPr lang="de-DE"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Arbeitsmarkt (Bewerber/Agent und Arbeitgeber/Prinzipal)</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370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Probleme </a:t>
            </a:r>
            <a:r>
              <a:rPr lang="de-DE" sz="2800" dirty="0">
                <a:latin typeface="Times New Roman" panose="02020603050405020304" pitchFamily="18" charset="0"/>
                <a:cs typeface="Times New Roman" panose="02020603050405020304" pitchFamily="18" charset="0"/>
              </a:rPr>
              <a:t>a</a:t>
            </a:r>
            <a:r>
              <a:rPr lang="de-DE" sz="2800" dirty="0" smtClean="0">
                <a:latin typeface="Times New Roman" panose="02020603050405020304" pitchFamily="18" charset="0"/>
                <a:cs typeface="Times New Roman" panose="02020603050405020304" pitchFamily="18" charset="0"/>
              </a:rPr>
              <a:t>symmetrischer Information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b="1" dirty="0" err="1">
                <a:latin typeface="Times New Roman" panose="02020603050405020304" pitchFamily="18" charset="0"/>
                <a:cs typeface="Times New Roman" panose="02020603050405020304" pitchFamily="18" charset="0"/>
              </a:rPr>
              <a:t>Adverse</a:t>
            </a:r>
            <a:r>
              <a:rPr lang="de-DE" sz="2400" b="1" dirty="0">
                <a:latin typeface="Times New Roman" panose="02020603050405020304" pitchFamily="18" charset="0"/>
                <a:cs typeface="Times New Roman" panose="02020603050405020304" pitchFamily="18" charset="0"/>
              </a:rPr>
              <a:t> </a:t>
            </a:r>
            <a:r>
              <a:rPr lang="de-DE" sz="2400" b="1" dirty="0" smtClean="0">
                <a:latin typeface="Times New Roman" panose="02020603050405020304" pitchFamily="18" charset="0"/>
                <a:cs typeface="Times New Roman" panose="02020603050405020304" pitchFamily="18" charset="0"/>
              </a:rPr>
              <a:t>Selektion: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a:t>
            </a:r>
            <a:r>
              <a:rPr lang="de-DE" sz="2400" dirty="0" smtClean="0">
                <a:latin typeface="Times New Roman" panose="02020603050405020304" pitchFamily="18" charset="0"/>
                <a:cs typeface="Times New Roman" panose="02020603050405020304" pitchFamily="18" charset="0"/>
              </a:rPr>
              <a:t>ei Vertragsabschluss </a:t>
            </a:r>
            <a:r>
              <a:rPr lang="de-DE" sz="2400" dirty="0">
                <a:latin typeface="Times New Roman" panose="02020603050405020304" pitchFamily="18" charset="0"/>
                <a:cs typeface="Times New Roman" panose="02020603050405020304" pitchFamily="18" charset="0"/>
              </a:rPr>
              <a:t>haben die Vertragspartner </a:t>
            </a:r>
            <a:r>
              <a:rPr lang="de-DE" sz="2400" dirty="0" smtClean="0">
                <a:latin typeface="Times New Roman" panose="02020603050405020304" pitchFamily="18" charset="0"/>
                <a:cs typeface="Times New Roman" panose="02020603050405020304" pitchFamily="18" charset="0"/>
              </a:rPr>
              <a:t>asymmetrische Information über </a:t>
            </a:r>
            <a:r>
              <a:rPr lang="de-DE" sz="2400" dirty="0">
                <a:latin typeface="Times New Roman" panose="02020603050405020304" pitchFamily="18" charset="0"/>
                <a:cs typeface="Times New Roman" panose="02020603050405020304" pitchFamily="18" charset="0"/>
              </a:rPr>
              <a:t>die </a:t>
            </a:r>
            <a:r>
              <a:rPr lang="de-DE" sz="2400" dirty="0" smtClean="0">
                <a:latin typeface="Times New Roman" panose="02020603050405020304" pitchFamily="18" charset="0"/>
                <a:cs typeface="Times New Roman" panose="02020603050405020304" pitchFamily="18" charset="0"/>
              </a:rPr>
              <a:t>Qualität </a:t>
            </a:r>
            <a:r>
              <a:rPr lang="de-DE" sz="2400" dirty="0">
                <a:latin typeface="Times New Roman" panose="02020603050405020304" pitchFamily="18" charset="0"/>
                <a:cs typeface="Times New Roman" panose="02020603050405020304" pitchFamily="18" charset="0"/>
              </a:rPr>
              <a:t>des gehandelten </a:t>
            </a:r>
            <a:r>
              <a:rPr lang="de-DE" sz="2400" dirty="0" smtClean="0">
                <a:latin typeface="Times New Roman" panose="02020603050405020304" pitchFamily="18" charset="0"/>
                <a:cs typeface="Times New Roman" panose="02020603050405020304" pitchFamily="18" charset="0"/>
              </a:rPr>
              <a:t>Gutes bzw. </a:t>
            </a:r>
            <a:r>
              <a:rPr lang="de-DE" sz="2400" dirty="0">
                <a:latin typeface="Times New Roman" panose="02020603050405020304" pitchFamily="18" charset="0"/>
                <a:cs typeface="Times New Roman" panose="02020603050405020304" pitchFamily="18" charset="0"/>
              </a:rPr>
              <a:t>Art der auftretenden </a:t>
            </a:r>
            <a:r>
              <a:rPr lang="de-DE" sz="2400" dirty="0" smtClean="0">
                <a:latin typeface="Times New Roman" panose="02020603050405020304" pitchFamily="18" charset="0"/>
                <a:cs typeface="Times New Roman" panose="02020603050405020304" pitchFamily="18" charset="0"/>
              </a:rPr>
              <a:t>Risiken</a:t>
            </a:r>
          </a:p>
          <a:p>
            <a:r>
              <a:rPr lang="de-DE" sz="2400" dirty="0" smtClean="0">
                <a:latin typeface="Times New Roman" panose="02020603050405020304" pitchFamily="18" charset="0"/>
                <a:cs typeface="Times New Roman" panose="02020603050405020304" pitchFamily="18" charset="0"/>
              </a:rPr>
              <a:t>			→	Problem einer </a:t>
            </a:r>
            <a:r>
              <a:rPr lang="de-DE" sz="2400" dirty="0">
                <a:latin typeface="Times New Roman" panose="02020603050405020304" pitchFamily="18" charset="0"/>
                <a:cs typeface="Times New Roman" panose="02020603050405020304" pitchFamily="18" charset="0"/>
              </a:rPr>
              <a:t>versteckten Information</a:t>
            </a:r>
            <a:r>
              <a:rPr lang="de-DE" sz="2400" dirty="0" smtClean="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Moralisches </a:t>
            </a:r>
            <a:r>
              <a:rPr lang="de-DE" sz="2400" b="1" dirty="0" smtClean="0">
                <a:latin typeface="Times New Roman" panose="02020603050405020304" pitchFamily="18" charset="0"/>
                <a:cs typeface="Times New Roman" panose="02020603050405020304" pitchFamily="18" charset="0"/>
              </a:rPr>
              <a:t>Risiko:</a:t>
            </a:r>
          </a:p>
          <a:p>
            <a:endParaRPr lang="de-DE" sz="2400"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Bei </a:t>
            </a:r>
            <a:r>
              <a:rPr lang="de-DE" sz="2400" dirty="0">
                <a:latin typeface="Times New Roman" panose="02020603050405020304" pitchFamily="18" charset="0"/>
                <a:cs typeface="Times New Roman" panose="02020603050405020304" pitchFamily="18" charset="0"/>
              </a:rPr>
              <a:t>Vertragsabschluss haben </a:t>
            </a:r>
            <a:r>
              <a:rPr lang="de-DE" sz="2400" dirty="0" smtClean="0">
                <a:latin typeface="Times New Roman" panose="02020603050405020304" pitchFamily="18" charset="0"/>
                <a:cs typeface="Times New Roman" panose="02020603050405020304" pitchFamily="18" charset="0"/>
              </a:rPr>
              <a:t>zwar beide Parteien </a:t>
            </a:r>
            <a:r>
              <a:rPr lang="de-DE" sz="2400" dirty="0">
                <a:latin typeface="Times New Roman" panose="02020603050405020304" pitchFamily="18" charset="0"/>
                <a:cs typeface="Times New Roman" panose="02020603050405020304" pitchFamily="18" charset="0"/>
              </a:rPr>
              <a:t>symmetrische Information, nach </a:t>
            </a:r>
            <a:r>
              <a:rPr lang="de-DE" sz="2400" dirty="0" smtClean="0">
                <a:latin typeface="Times New Roman" panose="02020603050405020304" pitchFamily="18" charset="0"/>
                <a:cs typeface="Times New Roman" panose="02020603050405020304" pitchFamily="18" charset="0"/>
              </a:rPr>
              <a:t>Vertragsabschluss kann </a:t>
            </a:r>
            <a:r>
              <a:rPr lang="de-DE" sz="2400" dirty="0">
                <a:latin typeface="Times New Roman" panose="02020603050405020304" pitchFamily="18" charset="0"/>
                <a:cs typeface="Times New Roman" panose="02020603050405020304" pitchFamily="18" charset="0"/>
              </a:rPr>
              <a:t>aber eine der Parteien die </a:t>
            </a:r>
            <a:r>
              <a:rPr lang="de-DE" sz="2400" dirty="0" smtClean="0">
                <a:latin typeface="Times New Roman" panose="02020603050405020304" pitchFamily="18" charset="0"/>
                <a:cs typeface="Times New Roman" panose="02020603050405020304" pitchFamily="18" charset="0"/>
              </a:rPr>
              <a:t>Handlungen der </a:t>
            </a:r>
            <a:r>
              <a:rPr lang="de-DE" sz="2400" dirty="0">
                <a:latin typeface="Times New Roman" panose="02020603050405020304" pitchFamily="18" charset="0"/>
                <a:cs typeface="Times New Roman" panose="02020603050405020304" pitchFamily="18" charset="0"/>
              </a:rPr>
              <a:t>anderen Partei nicht </a:t>
            </a:r>
            <a:r>
              <a:rPr lang="de-DE" sz="2400" dirty="0" smtClean="0">
                <a:latin typeface="Times New Roman" panose="02020603050405020304" pitchFamily="18" charset="0"/>
                <a:cs typeface="Times New Roman" panose="02020603050405020304" pitchFamily="18" charset="0"/>
              </a:rPr>
              <a:t>beobachten, bzw. die </a:t>
            </a:r>
            <a:r>
              <a:rPr lang="de-DE" sz="2400" dirty="0">
                <a:latin typeface="Times New Roman" panose="02020603050405020304" pitchFamily="18" charset="0"/>
                <a:cs typeface="Times New Roman" panose="02020603050405020304" pitchFamily="18" charset="0"/>
              </a:rPr>
              <a:t>andere Partei ändert ihr </a:t>
            </a:r>
            <a:r>
              <a:rPr lang="de-DE" sz="2400" dirty="0" smtClean="0">
                <a:latin typeface="Times New Roman" panose="02020603050405020304" pitchFamily="18" charset="0"/>
                <a:cs typeface="Times New Roman" panose="02020603050405020304" pitchFamily="18" charset="0"/>
              </a:rPr>
              <a:t>Handeln aufgrund des Vertragsabschlusses.</a:t>
            </a: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Problem einer </a:t>
            </a:r>
            <a:r>
              <a:rPr lang="de-DE" sz="2400" dirty="0">
                <a:latin typeface="Times New Roman" panose="02020603050405020304" pitchFamily="18" charset="0"/>
                <a:cs typeface="Times New Roman" panose="02020603050405020304" pitchFamily="18" charset="0"/>
              </a:rPr>
              <a:t>versteckten Handlung.</a:t>
            </a:r>
          </a:p>
        </p:txBody>
      </p:sp>
    </p:spTree>
    <p:extLst>
      <p:ext uri="{BB962C8B-B14F-4D97-AF65-F5344CB8AC3E}">
        <p14:creationId xmlns:p14="http://schemas.microsoft.com/office/powerpoint/2010/main" val="566073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smtClean="0">
                <a:latin typeface="Times New Roman" panose="02020603050405020304" pitchFamily="18" charset="0"/>
                <a:cs typeface="Times New Roman" panose="02020603050405020304" pitchFamily="18" charset="0"/>
              </a:rPr>
              <a:t>Adverse</a:t>
            </a:r>
            <a:r>
              <a:rPr lang="de-DE" sz="2800" dirty="0" smtClean="0">
                <a:latin typeface="Times New Roman" panose="02020603050405020304" pitchFamily="18" charset="0"/>
                <a:cs typeface="Times New Roman" panose="02020603050405020304" pitchFamily="18" charset="0"/>
              </a:rPr>
              <a:t> Selektion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IS zahlt mit 60% 4500 Euro und mit 40</a:t>
            </a:r>
            <a:r>
              <a:rPr lang="de-DE" sz="2400" dirty="0">
                <a:latin typeface="Times New Roman" panose="02020603050405020304" pitchFamily="18" charset="0"/>
                <a:cs typeface="Times New Roman" panose="02020603050405020304" pitchFamily="18" charset="0"/>
              </a:rPr>
              <a:t>% ist ein Totalverlust</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Risikoneutrale Investoren hat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411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smtClean="0">
                <a:latin typeface="Times New Roman" panose="02020603050405020304" pitchFamily="18" charset="0"/>
                <a:cs typeface="Times New Roman" panose="02020603050405020304" pitchFamily="18" charset="0"/>
              </a:rPr>
              <a:t>Adverse</a:t>
            </a:r>
            <a:r>
              <a:rPr lang="de-DE" sz="2800" dirty="0" smtClean="0">
                <a:latin typeface="Times New Roman" panose="02020603050405020304" pitchFamily="18" charset="0"/>
                <a:cs typeface="Times New Roman" panose="02020603050405020304" pitchFamily="18" charset="0"/>
              </a:rPr>
              <a:t> Selektion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IG nimmt der Investor einen Kredit für einen Zins von bis zu i≈22,2% auf</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IS </a:t>
            </a:r>
            <a:r>
              <a:rPr lang="de-DE" sz="2400" dirty="0">
                <a:latin typeface="Times New Roman" panose="02020603050405020304" pitchFamily="18" charset="0"/>
                <a:cs typeface="Times New Roman" panose="02020603050405020304" pitchFamily="18" charset="0"/>
              </a:rPr>
              <a:t>nimmt der Investor einen Kredit für einen </a:t>
            </a:r>
            <a:r>
              <a:rPr lang="de-DE" sz="2400" dirty="0" smtClean="0">
                <a:latin typeface="Times New Roman" panose="02020603050405020304" pitchFamily="18" charset="0"/>
                <a:cs typeface="Times New Roman" panose="02020603050405020304" pitchFamily="18" charset="0"/>
              </a:rPr>
              <a:t>Zins </a:t>
            </a:r>
            <a:r>
              <a:rPr lang="de-DE" sz="2400" dirty="0">
                <a:latin typeface="Times New Roman" panose="02020603050405020304" pitchFamily="18" charset="0"/>
                <a:cs typeface="Times New Roman" panose="02020603050405020304" pitchFamily="18" charset="0"/>
              </a:rPr>
              <a:t>von bis zu i</a:t>
            </a:r>
            <a:r>
              <a:rPr lang="de-DE" sz="2400" dirty="0" smtClean="0">
                <a:latin typeface="Times New Roman" panose="02020603050405020304" pitchFamily="18" charset="0"/>
                <a:cs typeface="Times New Roman" panose="02020603050405020304" pitchFamily="18" charset="0"/>
              </a:rPr>
              <a:t>≈83,3% </a:t>
            </a:r>
            <a:r>
              <a:rPr lang="de-DE" sz="2400" dirty="0">
                <a:latin typeface="Times New Roman" panose="02020603050405020304" pitchFamily="18" charset="0"/>
                <a:cs typeface="Times New Roman" panose="02020603050405020304" pitchFamily="18" charset="0"/>
              </a:rPr>
              <a:t>auf</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 die Bank nicht zwischen beiden Risiken unterscheiden kann, verlangt sie einen Zinssatz von mindestens </a:t>
            </a:r>
            <a:r>
              <a:rPr lang="de-DE" sz="2400" dirty="0">
                <a:latin typeface="Times New Roman" panose="02020603050405020304" pitchFamily="18" charset="0"/>
                <a:cs typeface="Times New Roman" panose="02020603050405020304" pitchFamily="18" charset="0"/>
              </a:rPr>
              <a:t>i</a:t>
            </a:r>
            <a:r>
              <a:rPr lang="de-DE" sz="2400" dirty="0" smtClean="0">
                <a:latin typeface="Times New Roman" panose="02020603050405020304" pitchFamily="18" charset="0"/>
                <a:cs typeface="Times New Roman" panose="02020603050405020304" pitchFamily="18" charset="0"/>
              </a:rPr>
              <a:t>≈33,3% auf</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		→ es werden nur Kredite für die schlechten Produkte vergeben</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551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smtClean="0">
                <a:latin typeface="Times New Roman" panose="02020603050405020304" pitchFamily="18" charset="0"/>
                <a:cs typeface="Times New Roman" panose="02020603050405020304" pitchFamily="18" charset="0"/>
              </a:rPr>
              <a:t>Adverse</a:t>
            </a:r>
            <a:r>
              <a:rPr lang="de-DE" sz="2800" dirty="0" smtClean="0">
                <a:latin typeface="Times New Roman" panose="02020603050405020304" pitchFamily="18" charset="0"/>
                <a:cs typeface="Times New Roman" panose="02020603050405020304" pitchFamily="18" charset="0"/>
              </a:rPr>
              <a:t> Selektion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Mittelt die Bank über alle Risiken, so wird sie den Risikoaufschlag derart bemessen, dass die „guten“ Risiken aus dem Markt gedrängt werden.</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	→ Im Zuge dessen wird dass </a:t>
            </a:r>
            <a:r>
              <a:rPr lang="de-DE" sz="2400" dirty="0">
                <a:latin typeface="Times New Roman" panose="02020603050405020304" pitchFamily="18" charset="0"/>
                <a:cs typeface="Times New Roman" panose="02020603050405020304" pitchFamily="18" charset="0"/>
              </a:rPr>
              <a:t>durchschnittliche Risiko </a:t>
            </a:r>
            <a:r>
              <a:rPr lang="de-DE" sz="2400" dirty="0" smtClean="0">
                <a:latin typeface="Times New Roman" panose="02020603050405020304" pitchFamily="18" charset="0"/>
                <a:cs typeface="Times New Roman" panose="02020603050405020304" pitchFamily="18" charset="0"/>
              </a:rPr>
              <a:t>ansteigen</a:t>
            </a:r>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		→ Dies impliziert wiederum ein Ansteigen des Zinsen</a:t>
            </a: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			→ In der Folge wird der Investitionspool sich immer weiter verschlechtern</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859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smtClean="0">
                <a:latin typeface="Times New Roman" panose="02020603050405020304" pitchFamily="18" charset="0"/>
                <a:cs typeface="Times New Roman" panose="02020603050405020304" pitchFamily="18" charset="0"/>
              </a:rPr>
              <a:t>Adverse</a:t>
            </a:r>
            <a:r>
              <a:rPr lang="de-DE" sz="2800" dirty="0" smtClean="0">
                <a:latin typeface="Times New Roman" panose="02020603050405020304" pitchFamily="18" charset="0"/>
                <a:cs typeface="Times New Roman" panose="02020603050405020304" pitchFamily="18" charset="0"/>
              </a:rPr>
              <a:t> Selektion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76442"/>
            <a:ext cx="12172950" cy="6038216"/>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Lösungsmöglichkeiten:</a:t>
            </a: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dirty="0" smtClean="0">
                <a:latin typeface="Times New Roman" panose="02020603050405020304" pitchFamily="18" charset="0"/>
                <a:cs typeface="Times New Roman" panose="02020603050405020304" pitchFamily="18" charset="0"/>
              </a:rPr>
              <a:t>Bei der Kreditvergabe werden Sicherheiten verlangt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	</a:t>
            </a:r>
            <a:r>
              <a:rPr lang="de-DE" sz="2200" b="1" u="sng" dirty="0" smtClean="0">
                <a:latin typeface="Times New Roman" panose="02020603050405020304" pitchFamily="18" charset="0"/>
                <a:cs typeface="Times New Roman" panose="02020603050405020304" pitchFamily="18" charset="0"/>
              </a:rPr>
              <a:t>Aber:</a:t>
            </a:r>
            <a:r>
              <a:rPr lang="de-DE" sz="2200" dirty="0" smtClean="0">
                <a:latin typeface="Times New Roman" panose="02020603050405020304" pitchFamily="18" charset="0"/>
                <a:cs typeface="Times New Roman" panose="02020603050405020304" pitchFamily="18" charset="0"/>
              </a:rPr>
              <a:t> Nicht jeder Kreditnehmer verfügt über ausreichende Sicherheiten, wodurch 	weiterhin sinnvolle Investitionen nicht getätigt werden</a:t>
            </a:r>
          </a:p>
          <a:p>
            <a:endParaRPr lang="de-DE" sz="2200" dirty="0" smtClean="0">
              <a:latin typeface="Times New Roman" panose="02020603050405020304" pitchFamily="18" charset="0"/>
              <a:cs typeface="Times New Roman" panose="02020603050405020304" pitchFamily="18" charset="0"/>
            </a:endParaRPr>
          </a:p>
          <a:p>
            <a:pPr marL="457200" indent="-457200">
              <a:buFont typeface="+mj-lt"/>
              <a:buAutoNum type="arabicParenR" startAt="2"/>
            </a:pPr>
            <a:r>
              <a:rPr lang="de-DE" sz="2200" dirty="0" smtClean="0">
                <a:latin typeface="Times New Roman" panose="02020603050405020304" pitchFamily="18" charset="0"/>
                <a:cs typeface="Times New Roman" panose="02020603050405020304" pitchFamily="18" charset="0"/>
              </a:rPr>
              <a:t>Monitoring der Kreditnehmer</a:t>
            </a:r>
          </a:p>
          <a:p>
            <a:pPr marL="1257300" lvl="2"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Schufa</a:t>
            </a:r>
          </a:p>
          <a:p>
            <a:pPr marL="1257300" lvl="2"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Creditreform</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	</a:t>
            </a:r>
            <a:r>
              <a:rPr lang="de-DE" sz="2200" b="1" u="sng" dirty="0">
                <a:latin typeface="Times New Roman" panose="02020603050405020304" pitchFamily="18" charset="0"/>
                <a:cs typeface="Times New Roman" panose="02020603050405020304" pitchFamily="18" charset="0"/>
              </a:rPr>
              <a:t>Aber:</a:t>
            </a:r>
            <a:r>
              <a:rPr lang="de-DE" sz="2200" dirty="0" smtClean="0">
                <a:latin typeface="Times New Roman" panose="02020603050405020304" pitchFamily="18" charset="0"/>
                <a:cs typeface="Times New Roman" panose="02020603050405020304" pitchFamily="18" charset="0"/>
              </a:rPr>
              <a:t> Um die </a:t>
            </a:r>
            <a:r>
              <a:rPr lang="de-DE" sz="2200" dirty="0" err="1" smtClean="0">
                <a:latin typeface="Times New Roman" panose="02020603050405020304" pitchFamily="18" charset="0"/>
                <a:cs typeface="Times New Roman" panose="02020603050405020304" pitchFamily="18" charset="0"/>
              </a:rPr>
              <a:t>Monitoringkosten</a:t>
            </a:r>
            <a:r>
              <a:rPr lang="de-DE" sz="2200" dirty="0" smtClean="0">
                <a:latin typeface="Times New Roman" panose="02020603050405020304" pitchFamily="18" charset="0"/>
                <a:cs typeface="Times New Roman" panose="02020603050405020304" pitchFamily="18" charset="0"/>
              </a:rPr>
              <a:t> niedrig zu halten wird auf intransparente Algorithmen 	zurückgegriffen, die </a:t>
            </a:r>
            <a:r>
              <a:rPr lang="de-DE" sz="2200" dirty="0">
                <a:latin typeface="Times New Roman" panose="02020603050405020304" pitchFamily="18" charset="0"/>
                <a:cs typeface="Times New Roman" panose="02020603050405020304" pitchFamily="18" charset="0"/>
              </a:rPr>
              <a:t>zu Fehlentscheidungen </a:t>
            </a:r>
            <a:r>
              <a:rPr lang="de-DE" sz="2200" dirty="0" smtClean="0">
                <a:latin typeface="Times New Roman" panose="02020603050405020304" pitchFamily="18" charset="0"/>
                <a:cs typeface="Times New Roman" panose="02020603050405020304" pitchFamily="18" charset="0"/>
              </a:rPr>
              <a:t>bei der individuellen </a:t>
            </a:r>
            <a:r>
              <a:rPr lang="de-DE" sz="2200" dirty="0" err="1" smtClean="0">
                <a:latin typeface="Times New Roman" panose="02020603050405020304" pitchFamily="18" charset="0"/>
                <a:cs typeface="Times New Roman" panose="02020603050405020304" pitchFamily="18" charset="0"/>
              </a:rPr>
              <a:t>Kriditvergabe</a:t>
            </a:r>
            <a:r>
              <a:rPr lang="de-DE" sz="2200" dirty="0" smtClean="0">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führen </a:t>
            </a:r>
            <a:r>
              <a:rPr lang="de-DE" sz="2200" dirty="0" smtClean="0">
                <a:latin typeface="Times New Roman" panose="02020603050405020304" pitchFamily="18" charset="0"/>
                <a:cs typeface="Times New Roman" panose="02020603050405020304" pitchFamily="18" charset="0"/>
              </a:rPr>
              <a:t>können.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a:t>
            </a:r>
            <a:r>
              <a:rPr lang="de-DE" sz="2200" dirty="0" smtClean="0">
                <a:latin typeface="Times New Roman" panose="02020603050405020304" pitchFamily="18" charset="0"/>
                <a:cs typeface="Times New Roman" panose="02020603050405020304" pitchFamily="18" charset="0"/>
              </a:rPr>
              <a:t>	Aufgrund </a:t>
            </a:r>
            <a:r>
              <a:rPr lang="de-DE" sz="2200" dirty="0">
                <a:latin typeface="Times New Roman" panose="02020603050405020304" pitchFamily="18" charset="0"/>
                <a:cs typeface="Times New Roman" panose="02020603050405020304" pitchFamily="18" charset="0"/>
              </a:rPr>
              <a:t>asymmetrischer Information wird damit im Allgemeinen </a:t>
            </a:r>
            <a:r>
              <a:rPr lang="de-DE" sz="2200" dirty="0" smtClean="0">
                <a:latin typeface="Times New Roman" panose="02020603050405020304" pitchFamily="18" charset="0"/>
                <a:cs typeface="Times New Roman" panose="02020603050405020304" pitchFamily="18" charset="0"/>
              </a:rPr>
              <a:t>unter Rationalitäts- 	</a:t>
            </a:r>
            <a:r>
              <a:rPr lang="de-DE" sz="2200" dirty="0" err="1" smtClean="0">
                <a:latin typeface="Times New Roman" panose="02020603050405020304" pitchFamily="18" charset="0"/>
                <a:cs typeface="Times New Roman" panose="02020603050405020304" pitchFamily="18" charset="0"/>
              </a:rPr>
              <a:t>bedingungen</a:t>
            </a:r>
            <a:r>
              <a:rPr lang="de-DE" sz="2200" dirty="0" smtClean="0">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nicht die effiziente Höhe an Investitionskapital zur Verfügung gestellt.</a:t>
            </a: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127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smtClean="0">
                <a:latin typeface="Times New Roman" panose="02020603050405020304" pitchFamily="18" charset="0"/>
                <a:cs typeface="Times New Roman" panose="02020603050405020304" pitchFamily="18" charset="0"/>
              </a:rPr>
              <a:t>Adverse</a:t>
            </a:r>
            <a:r>
              <a:rPr lang="de-DE" sz="2800" dirty="0" smtClean="0">
                <a:latin typeface="Times New Roman" panose="02020603050405020304" pitchFamily="18" charset="0"/>
                <a:cs typeface="Times New Roman" panose="02020603050405020304" pitchFamily="18" charset="0"/>
              </a:rPr>
              <a:t> Selektion/Bildung</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Das Land weist einer Hochschule Gelder pro eingeschriebener Studierender zu</a:t>
            </a:r>
          </a:p>
          <a:p>
            <a:r>
              <a:rPr lang="de-DE" sz="2400" dirty="0" smtClean="0">
                <a:latin typeface="Times New Roman" panose="02020603050405020304" pitchFamily="18" charset="0"/>
                <a:cs typeface="Times New Roman" panose="02020603050405020304" pitchFamily="18" charset="0"/>
              </a:rPr>
              <a:t>→ Anreiz zur Aufnahme möglichst vieler Studierender</a:t>
            </a:r>
          </a:p>
          <a:p>
            <a:r>
              <a:rPr lang="de-DE" sz="2400" dirty="0" smtClean="0">
                <a:latin typeface="Times New Roman" panose="02020603050405020304" pitchFamily="18" charset="0"/>
                <a:cs typeface="Times New Roman" panose="02020603050405020304" pitchFamily="18" charset="0"/>
              </a:rPr>
              <a:t>	→ im Allgemeinen sinken der durchschnittlichen Leistungsfähigkeit der Studierenden</a:t>
            </a:r>
          </a:p>
          <a:p>
            <a:r>
              <a:rPr lang="de-DE" sz="2400" dirty="0" smtClean="0">
                <a:latin typeface="Times New Roman" panose="02020603050405020304" pitchFamily="18" charset="0"/>
                <a:cs typeface="Times New Roman" panose="02020603050405020304" pitchFamily="18" charset="0"/>
              </a:rPr>
              <a:t>		→ Zur Aufrechterhaltung der Studierendenzahlen wird das 						     Anforderungsniveau gesenkt</a:t>
            </a:r>
          </a:p>
          <a:p>
            <a:r>
              <a:rPr lang="de-DE" sz="2400" dirty="0" smtClean="0">
                <a:latin typeface="Times New Roman" panose="02020603050405020304" pitchFamily="18" charset="0"/>
                <a:cs typeface="Times New Roman" panose="02020603050405020304" pitchFamily="18" charset="0"/>
              </a:rPr>
              <a:t>			→ </a:t>
            </a:r>
            <a:r>
              <a:rPr lang="de-DE" sz="2400" dirty="0">
                <a:latin typeface="Times New Roman" panose="02020603050405020304" pitchFamily="18" charset="0"/>
                <a:cs typeface="Times New Roman" panose="02020603050405020304" pitchFamily="18" charset="0"/>
              </a:rPr>
              <a:t>Mittel </a:t>
            </a:r>
            <a:r>
              <a:rPr lang="de-DE" sz="2400" dirty="0" smtClean="0">
                <a:latin typeface="Times New Roman" panose="02020603050405020304" pitchFamily="18" charset="0"/>
                <a:cs typeface="Times New Roman" panose="02020603050405020304" pitchFamily="18" charset="0"/>
              </a:rPr>
              <a:t>bis langfristig werden die besseren Studierenden sich nicht mehr 				     immatrikulieren</a:t>
            </a:r>
          </a:p>
          <a:p>
            <a:r>
              <a:rPr lang="de-DE" sz="2400" dirty="0" smtClean="0">
                <a:latin typeface="Times New Roman" panose="02020603050405020304" pitchFamily="18" charset="0"/>
                <a:cs typeface="Times New Roman" panose="02020603050405020304" pitchFamily="18" charset="0"/>
              </a:rPr>
              <a:t>				→ Um die Studierendenzahlen zu halten, muss das Niveau weiter 					     gesenkt werden</a:t>
            </a:r>
          </a:p>
          <a:p>
            <a:r>
              <a:rPr lang="de-DE" sz="2400" dirty="0" smtClean="0">
                <a:latin typeface="Times New Roman" panose="02020603050405020304" pitchFamily="18" charset="0"/>
                <a:cs typeface="Times New Roman" panose="02020603050405020304" pitchFamily="18" charset="0"/>
              </a:rPr>
              <a:t>					→ Niveau sinkt unter die kritische Schwelle bei der der freie 					     Markt (Unternehmen) </a:t>
            </a:r>
            <a:r>
              <a:rPr lang="de-DE" sz="2400" dirty="0">
                <a:latin typeface="Times New Roman" panose="02020603050405020304" pitchFamily="18" charset="0"/>
                <a:cs typeface="Times New Roman" panose="02020603050405020304" pitchFamily="18" charset="0"/>
              </a:rPr>
              <a:t>den </a:t>
            </a:r>
            <a:r>
              <a:rPr lang="de-DE" sz="2400" dirty="0" smtClean="0">
                <a:latin typeface="Times New Roman" panose="02020603050405020304" pitchFamily="18" charset="0"/>
                <a:cs typeface="Times New Roman" panose="02020603050405020304" pitchFamily="18" charset="0"/>
              </a:rPr>
              <a:t>Abschluss noch anerkennt</a:t>
            </a:r>
          </a:p>
          <a:p>
            <a:r>
              <a:rPr lang="de-DE" sz="2400" dirty="0" smtClean="0">
                <a:latin typeface="Times New Roman" panose="02020603050405020304" pitchFamily="18" charset="0"/>
                <a:cs typeface="Times New Roman" panose="02020603050405020304" pitchFamily="18" charset="0"/>
              </a:rPr>
              <a:t>						→ Studierendenzahlen brechen ein</a:t>
            </a:r>
          </a:p>
          <a:p>
            <a:r>
              <a:rPr lang="de-DE" sz="2400" dirty="0" smtClean="0">
                <a:latin typeface="Times New Roman" panose="02020603050405020304" pitchFamily="18" charset="0"/>
                <a:cs typeface="Times New Roman" panose="02020603050405020304" pitchFamily="18" charset="0"/>
              </a:rPr>
              <a:t>							→ </a:t>
            </a:r>
            <a:r>
              <a:rPr lang="de-DE" sz="2400" b="1" dirty="0">
                <a:latin typeface="Times New Roman" panose="02020603050405020304" pitchFamily="18" charset="0"/>
                <a:cs typeface="Times New Roman" panose="02020603050405020304" pitchFamily="18" charset="0"/>
              </a:rPr>
              <a:t>Die </a:t>
            </a:r>
            <a:r>
              <a:rPr lang="de-DE" sz="2400" b="1" dirty="0" smtClean="0">
                <a:latin typeface="Times New Roman" panose="02020603050405020304" pitchFamily="18" charset="0"/>
                <a:cs typeface="Times New Roman" panose="02020603050405020304" pitchFamily="18" charset="0"/>
              </a:rPr>
              <a:t>Hochschule macht dicht</a:t>
            </a:r>
            <a:endParaRPr lang="de-DE" sz="2400" b="1" dirty="0">
              <a:latin typeface="Times New Roman" panose="02020603050405020304" pitchFamily="18" charset="0"/>
              <a:cs typeface="Times New Roman" panose="02020603050405020304" pitchFamily="18" charset="0"/>
            </a:endParaRPr>
          </a:p>
          <a:p>
            <a:endParaRPr lang="de-DE" sz="2400" b="1" dirty="0" smtClean="0">
              <a:latin typeface="Times New Roman" panose="02020603050405020304" pitchFamily="18" charset="0"/>
              <a:cs typeface="Times New Roman" panose="02020603050405020304" pitchFamily="18" charset="0"/>
            </a:endParaRPr>
          </a:p>
          <a:p>
            <a:r>
              <a:rPr lang="de-DE" sz="2200" b="1" dirty="0" smtClean="0">
                <a:latin typeface="Times New Roman" panose="02020603050405020304" pitchFamily="18" charset="0"/>
                <a:cs typeface="Times New Roman" panose="02020603050405020304" pitchFamily="18" charset="0"/>
              </a:rPr>
              <a:t>Lösung: </a:t>
            </a:r>
            <a:r>
              <a:rPr lang="de-DE" sz="2200" b="1" dirty="0" err="1" smtClean="0">
                <a:latin typeface="Times New Roman" panose="02020603050405020304" pitchFamily="18" charset="0"/>
                <a:cs typeface="Times New Roman" panose="02020603050405020304" pitchFamily="18" charset="0"/>
              </a:rPr>
              <a:t>Signaling</a:t>
            </a:r>
            <a:r>
              <a:rPr lang="de-DE" sz="2200" b="1" dirty="0" smtClean="0">
                <a:latin typeface="Times New Roman" panose="02020603050405020304" pitchFamily="18" charset="0"/>
                <a:cs typeface="Times New Roman" panose="02020603050405020304" pitchFamily="18" charset="0"/>
              </a:rPr>
              <a:t> </a:t>
            </a:r>
            <a:r>
              <a:rPr lang="de-DE" sz="2200" b="1" dirty="0">
                <a:latin typeface="Times New Roman" panose="02020603050405020304" pitchFamily="18" charset="0"/>
                <a:cs typeface="Times New Roman" panose="02020603050405020304" pitchFamily="18" charset="0"/>
              </a:rPr>
              <a:t>→ </a:t>
            </a:r>
            <a:r>
              <a:rPr lang="de-DE" sz="2200" b="1" dirty="0" smtClean="0">
                <a:latin typeface="Times New Roman" panose="02020603050405020304" pitchFamily="18" charset="0"/>
                <a:cs typeface="Times New Roman" panose="02020603050405020304" pitchFamily="18" charset="0"/>
              </a:rPr>
              <a:t>Transparentes Mindestanforderungsniveau verlangt relativ hohe zeitliche Investitionen der Studierenden, welches dem Arbeitsmarkt glaubhaft Kompetenz </a:t>
            </a:r>
            <a:r>
              <a:rPr lang="de-DE" sz="2200" b="1" dirty="0" err="1" smtClean="0">
                <a:latin typeface="Times New Roman" panose="02020603050405020304" pitchFamily="18" charset="0"/>
                <a:cs typeface="Times New Roman" panose="02020603050405020304" pitchFamily="18" charset="0"/>
              </a:rPr>
              <a:t>siganlisiert</a:t>
            </a:r>
            <a:r>
              <a:rPr lang="de-DE" sz="2200" dirty="0" smtClean="0">
                <a:latin typeface="Times New Roman" panose="02020603050405020304" pitchFamily="18" charset="0"/>
                <a:cs typeface="Times New Roman" panose="02020603050405020304" pitchFamily="18" charset="0"/>
              </a:rPr>
              <a:t> </a:t>
            </a:r>
            <a:endParaRPr lang="de-DE"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886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Moral </a:t>
            </a:r>
            <a:r>
              <a:rPr lang="de-DE" sz="2800" dirty="0" err="1" smtClean="0">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26210"/>
            <a:ext cx="12172950" cy="6038216"/>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Objektives Risiko: </a:t>
            </a:r>
            <a:r>
              <a:rPr lang="de-DE" sz="2400" dirty="0" smtClean="0">
                <a:latin typeface="Times New Roman" panose="02020603050405020304" pitchFamily="18" charset="0"/>
                <a:cs typeface="Times New Roman" panose="02020603050405020304" pitchFamily="18" charset="0"/>
              </a:rPr>
              <a:t>Der Teil des Risikos, dass vom Versicherungsnehmer nicht beeinflusst werden kann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r>
              <a:rPr lang="de-DE" sz="2400" b="1" dirty="0" smtClean="0">
                <a:latin typeface="Times New Roman" panose="02020603050405020304" pitchFamily="18" charset="0"/>
                <a:cs typeface="Times New Roman" panose="02020603050405020304" pitchFamily="18" charset="0"/>
              </a:rPr>
              <a:t>M</a:t>
            </a:r>
            <a:r>
              <a:rPr lang="de-DE" sz="2400" b="1" dirty="0">
                <a:latin typeface="Times New Roman" panose="02020603050405020304" pitchFamily="18" charset="0"/>
                <a:cs typeface="Times New Roman" panose="02020603050405020304" pitchFamily="18" charset="0"/>
              </a:rPr>
              <a:t>oralisches Risiko: </a:t>
            </a:r>
            <a:r>
              <a:rPr lang="de-DE" sz="2400" dirty="0">
                <a:latin typeface="Times New Roman" panose="02020603050405020304" pitchFamily="18" charset="0"/>
                <a:cs typeface="Times New Roman" panose="02020603050405020304" pitchFamily="18" charset="0"/>
              </a:rPr>
              <a:t>Der Teil </a:t>
            </a:r>
            <a:r>
              <a:rPr lang="de-DE" sz="2400" dirty="0" smtClean="0">
                <a:latin typeface="Times New Roman" panose="02020603050405020304" pitchFamily="18" charset="0"/>
                <a:cs typeface="Times New Roman" panose="02020603050405020304" pitchFamily="18" charset="0"/>
              </a:rPr>
              <a:t>des Risikos</a:t>
            </a:r>
            <a:r>
              <a:rPr lang="de-DE" sz="2400" dirty="0">
                <a:latin typeface="Times New Roman" panose="02020603050405020304" pitchFamily="18" charset="0"/>
                <a:cs typeface="Times New Roman" panose="02020603050405020304" pitchFamily="18" charset="0"/>
              </a:rPr>
              <a:t>, dass vom Versicherungsnehmer </a:t>
            </a:r>
            <a:r>
              <a:rPr lang="de-DE" sz="2400" dirty="0" smtClean="0">
                <a:latin typeface="Times New Roman" panose="02020603050405020304" pitchFamily="18" charset="0"/>
                <a:cs typeface="Times New Roman" panose="02020603050405020304" pitchFamily="18" charset="0"/>
              </a:rPr>
              <a:t>beeinflusst </a:t>
            </a:r>
            <a:r>
              <a:rPr lang="de-DE" sz="2400" dirty="0">
                <a:latin typeface="Times New Roman" panose="02020603050405020304" pitchFamily="18" charset="0"/>
                <a:cs typeface="Times New Roman" panose="02020603050405020304" pitchFamily="18" charset="0"/>
              </a:rPr>
              <a:t>werden </a:t>
            </a:r>
            <a:r>
              <a:rPr lang="de-DE" sz="2400" dirty="0" smtClean="0">
                <a:latin typeface="Times New Roman" panose="02020603050405020304" pitchFamily="18" charset="0"/>
                <a:cs typeface="Times New Roman" panose="02020603050405020304" pitchFamily="18" charset="0"/>
              </a:rPr>
              <a:t>kann, beispielsweise bzgl. der Schadenshöhe oder Eintrittswahrscheinlichkeit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Risiko, dass ihr Fahrrad vor der Jade-Hochschule geklaut wird, kann durch die Sorgfalt des Besitzers </a:t>
            </a:r>
            <a:r>
              <a:rPr lang="de-DE" sz="2400" dirty="0">
                <a:latin typeface="Times New Roman" panose="02020603050405020304" pitchFamily="18" charset="0"/>
                <a:cs typeface="Times New Roman" panose="02020603050405020304" pitchFamily="18" charset="0"/>
              </a:rPr>
              <a:t>beeinflusst </a:t>
            </a:r>
            <a:r>
              <a:rPr lang="de-DE" sz="2400" dirty="0" smtClean="0">
                <a:latin typeface="Times New Roman" panose="02020603050405020304" pitchFamily="18" charset="0"/>
                <a:cs typeface="Times New Roman" panose="02020603050405020304" pitchFamily="18" charset="0"/>
              </a:rPr>
              <a:t>werden, z.B. durch das Anbringen eines Schlosses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200" dirty="0" smtClean="0">
                <a:latin typeface="Times New Roman" panose="02020603050405020304" pitchFamily="18" charset="0"/>
                <a:cs typeface="Times New Roman" panose="02020603050405020304" pitchFamily="18" charset="0"/>
              </a:rPr>
              <a:t>Ist das Fahrrad nicht versichert, werden sie so viel Sorgfalt auf die Sicherung ihres Fahrrades verwenden, dass gilt Grenznutzen der Sorgfalt = Grenzkosten der Aufwendungen</a:t>
            </a:r>
          </a:p>
          <a:p>
            <a:pPr marL="457200" indent="-4572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200" dirty="0" smtClean="0">
                <a:latin typeface="Times New Roman" panose="02020603050405020304" pitchFamily="18" charset="0"/>
                <a:cs typeface="Times New Roman" panose="02020603050405020304" pitchFamily="18" charset="0"/>
              </a:rPr>
              <a:t>Ist das Fahrrad versichert, sinkt der Grenznutzen der Sorgfalt, da im Falle eines Diebstahls die Kosten ganz oder teilweise durch die Police getragen werden. Damit wird man prinzipiell weniger Sorgfalt aufwenden.</a:t>
            </a:r>
          </a:p>
          <a:p>
            <a:endParaRPr lang="de-DE" sz="2400" dirty="0" smtClean="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a:t>
            </a:r>
            <a:r>
              <a:rPr lang="de-DE" sz="2400" dirty="0" smtClean="0">
                <a:latin typeface="Times New Roman" panose="02020603050405020304" pitchFamily="18" charset="0"/>
                <a:cs typeface="Times New Roman" panose="02020603050405020304" pitchFamily="18" charset="0"/>
              </a:rPr>
              <a:t>Es ergibt sich also eine Verhaltensanpassung </a:t>
            </a:r>
            <a:r>
              <a:rPr lang="de-DE" sz="2400" dirty="0">
                <a:latin typeface="Times New Roman" panose="02020603050405020304" pitchFamily="18" charset="0"/>
                <a:cs typeface="Times New Roman" panose="02020603050405020304" pitchFamily="18" charset="0"/>
              </a:rPr>
              <a:t>→ </a:t>
            </a:r>
            <a:r>
              <a:rPr lang="de-DE" sz="2400" b="1" dirty="0" smtClean="0">
                <a:latin typeface="Times New Roman" panose="02020603050405020304" pitchFamily="18" charset="0"/>
                <a:cs typeface="Times New Roman" panose="02020603050405020304" pitchFamily="18" charset="0"/>
              </a:rPr>
              <a:t>Moral </a:t>
            </a:r>
            <a:r>
              <a:rPr lang="de-DE" sz="2400" b="1" dirty="0" err="1" smtClean="0">
                <a:latin typeface="Times New Roman" panose="02020603050405020304" pitchFamily="18" charset="0"/>
                <a:cs typeface="Times New Roman" panose="02020603050405020304" pitchFamily="18" charset="0"/>
              </a:rPr>
              <a:t>Hazard</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297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Institutionen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Der Begriff als solcher ist derart umfassend, dass eine knappe Definition schwierig bis unmöglich ist.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Im weiteren soll unter </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dirty="0" smtClean="0">
                <a:latin typeface="Times New Roman" panose="02020603050405020304" pitchFamily="18" charset="0"/>
                <a:cs typeface="Times New Roman" panose="02020603050405020304" pitchFamily="18" charset="0"/>
              </a:rPr>
              <a:t>Institutionen </a:t>
            </a:r>
            <a:r>
              <a:rPr lang="de-DE" sz="2200" spc="70" dirty="0" smtClean="0">
                <a:solidFill>
                  <a:srgbClr val="0A0A0A"/>
                </a:solidFill>
                <a:latin typeface="Times New Roman"/>
                <a:cs typeface="Times New Roman"/>
              </a:rPr>
              <a:t>ein </a:t>
            </a:r>
            <a:r>
              <a:rPr lang="de-DE" sz="2200" spc="85">
                <a:solidFill>
                  <a:srgbClr val="0A0A0A"/>
                </a:solidFill>
                <a:latin typeface="Times New Roman"/>
                <a:cs typeface="Times New Roman"/>
              </a:rPr>
              <a:t>System </a:t>
            </a:r>
            <a:r>
              <a:rPr lang="de-DE" sz="2200" spc="105" smtClean="0">
                <a:solidFill>
                  <a:srgbClr val="0A0A0A"/>
                </a:solidFill>
                <a:latin typeface="Times New Roman"/>
                <a:cs typeface="Times New Roman"/>
              </a:rPr>
              <a:t>von  </a:t>
            </a:r>
            <a:r>
              <a:rPr lang="de-DE" sz="2200" spc="70" smtClean="0">
                <a:solidFill>
                  <a:srgbClr val="0A0A0A"/>
                </a:solidFill>
                <a:latin typeface="Times New Roman"/>
                <a:cs typeface="Times New Roman"/>
              </a:rPr>
              <a:t>formellen </a:t>
            </a:r>
            <a:r>
              <a:rPr lang="de-DE" sz="2200" spc="95" dirty="0">
                <a:solidFill>
                  <a:srgbClr val="0A0A0A"/>
                </a:solidFill>
                <a:latin typeface="Times New Roman"/>
                <a:cs typeface="Times New Roman"/>
              </a:rPr>
              <a:t>oder </a:t>
            </a:r>
            <a:r>
              <a:rPr lang="de-DE" sz="2200" spc="75" dirty="0">
                <a:solidFill>
                  <a:srgbClr val="0A0A0A"/>
                </a:solidFill>
                <a:latin typeface="Times New Roman"/>
                <a:cs typeface="Times New Roman"/>
              </a:rPr>
              <a:t>informellen Regeln, </a:t>
            </a:r>
            <a:r>
              <a:rPr lang="de-DE" sz="2200" spc="60">
                <a:solidFill>
                  <a:srgbClr val="0A0A0A"/>
                </a:solidFill>
                <a:latin typeface="Times New Roman"/>
                <a:cs typeface="Times New Roman"/>
              </a:rPr>
              <a:t>inklusive </a:t>
            </a:r>
            <a:r>
              <a:rPr lang="de-DE" sz="2200" spc="80" smtClean="0">
                <a:solidFill>
                  <a:srgbClr val="0A0A0A"/>
                </a:solidFill>
                <a:latin typeface="Times New Roman"/>
                <a:cs typeface="Times New Roman"/>
              </a:rPr>
              <a:t>der  </a:t>
            </a:r>
            <a:r>
              <a:rPr lang="de-DE" sz="2200" spc="75" smtClean="0">
                <a:solidFill>
                  <a:srgbClr val="0A0A0A"/>
                </a:solidFill>
                <a:latin typeface="Times New Roman"/>
                <a:cs typeface="Times New Roman"/>
              </a:rPr>
              <a:t>Methoden </a:t>
            </a:r>
            <a:r>
              <a:rPr lang="de-DE" sz="2200" spc="65" dirty="0">
                <a:solidFill>
                  <a:srgbClr val="0A0A0A"/>
                </a:solidFill>
                <a:latin typeface="Times New Roman"/>
                <a:cs typeface="Times New Roman"/>
              </a:rPr>
              <a:t>ihrer</a:t>
            </a:r>
            <a:r>
              <a:rPr lang="de-DE" sz="2200" spc="250" dirty="0">
                <a:solidFill>
                  <a:srgbClr val="0A0A0A"/>
                </a:solidFill>
                <a:latin typeface="Times New Roman"/>
                <a:cs typeface="Times New Roman"/>
              </a:rPr>
              <a:t> </a:t>
            </a:r>
            <a:r>
              <a:rPr lang="de-DE" sz="2200" spc="65" dirty="0" smtClean="0">
                <a:solidFill>
                  <a:srgbClr val="0A0A0A"/>
                </a:solidFill>
                <a:latin typeface="Times New Roman"/>
                <a:cs typeface="Times New Roman"/>
              </a:rPr>
              <a:t>Durchsetzung, verstanden werden</a:t>
            </a:r>
            <a:endParaRPr lang="de-DE" sz="2200" b="1" spc="65" dirty="0">
              <a:solidFill>
                <a:srgbClr val="0A0A0A"/>
              </a:solidFill>
              <a:latin typeface="Times New Roman"/>
              <a:cs typeface="Times New Roman"/>
            </a:endParaRPr>
          </a:p>
          <a:p>
            <a:pPr marL="342900" indent="-342900">
              <a:buFont typeface="Arial" panose="020B0604020202020204" pitchFamily="34" charset="0"/>
              <a:buChar char="•"/>
            </a:pPr>
            <a:endParaRPr lang="de-DE" sz="22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spc="80" dirty="0">
                <a:solidFill>
                  <a:srgbClr val="0A0A0A"/>
                </a:solidFill>
                <a:latin typeface="Times New Roman"/>
                <a:cs typeface="Times New Roman"/>
              </a:rPr>
              <a:t>Formelle </a:t>
            </a:r>
            <a:r>
              <a:rPr lang="de-DE" sz="2200" b="1" spc="70" dirty="0">
                <a:solidFill>
                  <a:srgbClr val="0A0A0A"/>
                </a:solidFill>
                <a:latin typeface="Times New Roman"/>
                <a:cs typeface="Times New Roman"/>
              </a:rPr>
              <a:t>Regeln</a:t>
            </a:r>
            <a:r>
              <a:rPr lang="de-DE" sz="2200" spc="70" dirty="0">
                <a:solidFill>
                  <a:srgbClr val="0A0A0A"/>
                </a:solidFill>
                <a:latin typeface="Times New Roman"/>
                <a:cs typeface="Times New Roman"/>
              </a:rPr>
              <a:t> </a:t>
            </a:r>
            <a:r>
              <a:rPr lang="de-DE" sz="2200" spc="85" dirty="0">
                <a:solidFill>
                  <a:srgbClr val="0A0A0A"/>
                </a:solidFill>
                <a:latin typeface="Times New Roman"/>
                <a:cs typeface="Times New Roman"/>
              </a:rPr>
              <a:t>sind </a:t>
            </a:r>
            <a:r>
              <a:rPr lang="de-DE" sz="2200" spc="85" dirty="0" smtClean="0">
                <a:solidFill>
                  <a:srgbClr val="0A0A0A"/>
                </a:solidFill>
                <a:latin typeface="Times New Roman"/>
                <a:cs typeface="Times New Roman"/>
              </a:rPr>
              <a:t>heutzutage meistens </a:t>
            </a:r>
            <a:r>
              <a:rPr lang="de-DE" sz="2200" spc="55" dirty="0">
                <a:solidFill>
                  <a:srgbClr val="0A0A0A"/>
                </a:solidFill>
                <a:latin typeface="Times New Roman"/>
                <a:cs typeface="Times New Roman"/>
              </a:rPr>
              <a:t>schriftlich </a:t>
            </a:r>
            <a:r>
              <a:rPr lang="de-DE" sz="2200" spc="60" dirty="0" smtClean="0">
                <a:solidFill>
                  <a:srgbClr val="0A0A0A"/>
                </a:solidFill>
                <a:latin typeface="Times New Roman"/>
                <a:cs typeface="Times New Roman"/>
              </a:rPr>
              <a:t>verfasst und können</a:t>
            </a:r>
          </a:p>
          <a:p>
            <a:pPr marL="342900" indent="-342900">
              <a:buFont typeface="Arial" panose="020B0604020202020204" pitchFamily="34" charset="0"/>
              <a:buChar char="•"/>
            </a:pPr>
            <a:endParaRPr lang="de-DE" sz="2200" spc="60" dirty="0" smtClean="0">
              <a:solidFill>
                <a:srgbClr val="0A0A0A"/>
              </a:solidFill>
              <a:latin typeface="Times New Roman"/>
              <a:cs typeface="Times New Roman"/>
            </a:endParaRPr>
          </a:p>
          <a:p>
            <a:pPr marL="800100" lvl="1" indent="-342900">
              <a:buFont typeface="Wingdings" panose="05000000000000000000" pitchFamily="2" charset="2"/>
              <a:buChar char="§"/>
            </a:pPr>
            <a:r>
              <a:rPr lang="de-DE" sz="2200" spc="60" dirty="0" smtClean="0">
                <a:solidFill>
                  <a:srgbClr val="0A0A0A"/>
                </a:solidFill>
                <a:latin typeface="Times New Roman"/>
                <a:cs typeface="Times New Roman"/>
              </a:rPr>
              <a:t>zum einen von</a:t>
            </a:r>
            <a:r>
              <a:rPr lang="de-DE" sz="2200" spc="110" dirty="0" smtClean="0">
                <a:solidFill>
                  <a:srgbClr val="0A0A0A"/>
                </a:solidFill>
                <a:latin typeface="Times New Roman"/>
                <a:cs typeface="Times New Roman"/>
              </a:rPr>
              <a:t> </a:t>
            </a:r>
            <a:r>
              <a:rPr lang="de-DE" sz="2200" spc="70" dirty="0" smtClean="0">
                <a:solidFill>
                  <a:srgbClr val="0A0A0A"/>
                </a:solidFill>
                <a:latin typeface="Times New Roman"/>
                <a:cs typeface="Times New Roman"/>
              </a:rPr>
              <a:t>Staaten oder überstaatlichen Organisationen </a:t>
            </a:r>
            <a:r>
              <a:rPr lang="de-DE" sz="2200" spc="60" dirty="0" smtClean="0">
                <a:solidFill>
                  <a:srgbClr val="0A0A0A"/>
                </a:solidFill>
                <a:latin typeface="Times New Roman"/>
                <a:cs typeface="Times New Roman"/>
              </a:rPr>
              <a:t>eingesetzt, garantiert </a:t>
            </a:r>
            <a:r>
              <a:rPr lang="de-DE" sz="2200" spc="90" dirty="0">
                <a:solidFill>
                  <a:srgbClr val="0A0A0A"/>
                </a:solidFill>
                <a:latin typeface="Times New Roman"/>
                <a:cs typeface="Times New Roman"/>
              </a:rPr>
              <a:t>und </a:t>
            </a:r>
            <a:r>
              <a:rPr lang="de-DE" sz="2200" spc="70" dirty="0">
                <a:solidFill>
                  <a:srgbClr val="0A0A0A"/>
                </a:solidFill>
                <a:latin typeface="Times New Roman"/>
                <a:cs typeface="Times New Roman"/>
              </a:rPr>
              <a:t>gerichtlich </a:t>
            </a:r>
            <a:r>
              <a:rPr lang="de-DE" sz="2200" spc="55" dirty="0" smtClean="0">
                <a:solidFill>
                  <a:srgbClr val="0A0A0A"/>
                </a:solidFill>
                <a:latin typeface="Times New Roman"/>
                <a:cs typeface="Times New Roman"/>
              </a:rPr>
              <a:t>durchsetzbar sein,</a:t>
            </a:r>
          </a:p>
          <a:p>
            <a:pPr marL="800100" lvl="1" indent="-342900">
              <a:buFont typeface="Wingdings" panose="05000000000000000000" pitchFamily="2" charset="2"/>
              <a:buChar char="§"/>
            </a:pPr>
            <a:endParaRPr lang="de-DE" sz="2200" spc="55" dirty="0" smtClean="0">
              <a:solidFill>
                <a:srgbClr val="0A0A0A"/>
              </a:solidFill>
              <a:latin typeface="Times New Roman"/>
              <a:cs typeface="Times New Roman"/>
            </a:endParaRPr>
          </a:p>
          <a:p>
            <a:pPr marL="800100" lvl="1" indent="-342900">
              <a:buFont typeface="Wingdings" panose="05000000000000000000" pitchFamily="2" charset="2"/>
              <a:buChar char="§"/>
            </a:pPr>
            <a:r>
              <a:rPr lang="de-DE" sz="2200" spc="55" dirty="0">
                <a:solidFill>
                  <a:srgbClr val="0A0A0A"/>
                </a:solidFill>
                <a:latin typeface="Times New Roman"/>
                <a:cs typeface="Times New Roman"/>
              </a:rPr>
              <a:t>z</a:t>
            </a:r>
            <a:r>
              <a:rPr lang="de-DE" sz="2200" spc="55" dirty="0" smtClean="0">
                <a:solidFill>
                  <a:srgbClr val="0A0A0A"/>
                </a:solidFill>
                <a:latin typeface="Times New Roman"/>
                <a:cs typeface="Times New Roman"/>
              </a:rPr>
              <a:t>um anderen</a:t>
            </a:r>
            <a:r>
              <a:rPr lang="de-DE" sz="2200" spc="70" dirty="0" smtClean="0">
                <a:solidFill>
                  <a:srgbClr val="0A0A0A"/>
                </a:solidFill>
                <a:latin typeface="Times New Roman"/>
                <a:cs typeface="Times New Roman"/>
              </a:rPr>
              <a:t> </a:t>
            </a:r>
            <a:r>
              <a:rPr lang="de-DE" sz="2200" spc="70">
                <a:solidFill>
                  <a:srgbClr val="0A0A0A"/>
                </a:solidFill>
                <a:latin typeface="Times New Roman"/>
                <a:cs typeface="Times New Roman"/>
              </a:rPr>
              <a:t>Vereinbarungen </a:t>
            </a:r>
            <a:r>
              <a:rPr lang="de-DE" sz="2200" spc="80" smtClean="0">
                <a:solidFill>
                  <a:srgbClr val="0A0A0A"/>
                </a:solidFill>
                <a:latin typeface="Times New Roman"/>
                <a:cs typeface="Times New Roman"/>
              </a:rPr>
              <a:t>zwischen  </a:t>
            </a:r>
            <a:r>
              <a:rPr lang="de-DE" sz="2200" spc="75" smtClean="0">
                <a:solidFill>
                  <a:srgbClr val="0A0A0A"/>
                </a:solidFill>
                <a:latin typeface="Times New Roman"/>
                <a:cs typeface="Times New Roman"/>
              </a:rPr>
              <a:t>privaten </a:t>
            </a:r>
            <a:r>
              <a:rPr lang="de-DE" sz="2200" spc="75" dirty="0">
                <a:solidFill>
                  <a:srgbClr val="0A0A0A"/>
                </a:solidFill>
                <a:latin typeface="Times New Roman"/>
                <a:cs typeface="Times New Roman"/>
              </a:rPr>
              <a:t>Unternehmen </a:t>
            </a:r>
            <a:r>
              <a:rPr lang="de-DE" sz="2200" spc="75" dirty="0" smtClean="0">
                <a:solidFill>
                  <a:srgbClr val="0A0A0A"/>
                </a:solidFill>
                <a:latin typeface="Times New Roman"/>
                <a:cs typeface="Times New Roman"/>
              </a:rPr>
              <a:t>und/oder Personen sein.</a:t>
            </a:r>
          </a:p>
          <a:p>
            <a:pPr marL="342900" indent="-342900">
              <a:buFont typeface="Arial" panose="020B0604020202020204" pitchFamily="34" charset="0"/>
              <a:buChar char="•"/>
            </a:pPr>
            <a:endParaRPr lang="de-DE" sz="2200" spc="75" dirty="0">
              <a:solidFill>
                <a:srgbClr val="0A0A0A"/>
              </a:solidFill>
              <a:latin typeface="Times New Roman"/>
              <a:cs typeface="Times New Roman"/>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Informelle Regeln </a:t>
            </a:r>
            <a:r>
              <a:rPr lang="de-DE" sz="2200" dirty="0">
                <a:latin typeface="Times New Roman" panose="02020603050405020304" pitchFamily="18" charset="0"/>
                <a:cs typeface="Times New Roman" panose="02020603050405020304" pitchFamily="18" charset="0"/>
              </a:rPr>
              <a:t>dagegen basieren </a:t>
            </a:r>
            <a:r>
              <a:rPr lang="de-DE" sz="2200">
                <a:latin typeface="Times New Roman" panose="02020603050405020304" pitchFamily="18" charset="0"/>
                <a:cs typeface="Times New Roman" panose="02020603050405020304" pitchFamily="18" charset="0"/>
              </a:rPr>
              <a:t>oftmals </a:t>
            </a:r>
            <a:r>
              <a:rPr lang="de-DE" sz="2200" smtClean="0">
                <a:latin typeface="Times New Roman" panose="02020603050405020304" pitchFamily="18" charset="0"/>
                <a:cs typeface="Times New Roman" panose="02020603050405020304" pitchFamily="18" charset="0"/>
              </a:rPr>
              <a:t>auf  Gewohnheiten </a:t>
            </a:r>
            <a:r>
              <a:rPr lang="de-DE" sz="2200" dirty="0">
                <a:latin typeface="Times New Roman" panose="02020603050405020304" pitchFamily="18" charset="0"/>
                <a:cs typeface="Times New Roman" panose="02020603050405020304" pitchFamily="18" charset="0"/>
              </a:rPr>
              <a:t>und </a:t>
            </a:r>
            <a:r>
              <a:rPr lang="de-DE" sz="2200" dirty="0" smtClean="0">
                <a:latin typeface="Times New Roman" panose="02020603050405020304" pitchFamily="18" charset="0"/>
                <a:cs typeface="Times New Roman" panose="02020603050405020304" pitchFamily="18" charset="0"/>
              </a:rPr>
              <a:t>Bräuchen </a:t>
            </a:r>
            <a:r>
              <a:rPr lang="de-DE" sz="2200" dirty="0">
                <a:latin typeface="Times New Roman" panose="02020603050405020304" pitchFamily="18" charset="0"/>
                <a:cs typeface="Times New Roman" panose="02020603050405020304" pitchFamily="18" charset="0"/>
              </a:rPr>
              <a:t>und werden </a:t>
            </a:r>
            <a:r>
              <a:rPr lang="de-DE" sz="2200" dirty="0" smtClean="0">
                <a:latin typeface="Times New Roman" panose="02020603050405020304" pitchFamily="18" charset="0"/>
                <a:cs typeface="Times New Roman" panose="02020603050405020304" pitchFamily="18" charset="0"/>
              </a:rPr>
              <a:t>mitunter </a:t>
            </a:r>
            <a:r>
              <a:rPr lang="de-DE" sz="2200" smtClean="0">
                <a:latin typeface="Times New Roman" panose="02020603050405020304" pitchFamily="18" charset="0"/>
                <a:cs typeface="Times New Roman" panose="02020603050405020304" pitchFamily="18" charset="0"/>
              </a:rPr>
              <a:t>über soziale  Sanktionen </a:t>
            </a:r>
            <a:r>
              <a:rPr lang="de-DE" sz="2200" dirty="0">
                <a:latin typeface="Times New Roman" panose="02020603050405020304" pitchFamily="18" charset="0"/>
                <a:cs typeface="Times New Roman" panose="02020603050405020304" pitchFamily="18" charset="0"/>
              </a:rPr>
              <a:t>durchgesetzt</a:t>
            </a:r>
            <a:endParaRPr lang="de-DE" sz="2200" dirty="0" smtClean="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934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Moral </a:t>
            </a:r>
            <a:r>
              <a:rPr lang="de-DE" sz="2800" dirty="0" err="1" smtClean="0">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Bei beobachtbarer Sorgfalt durch den Versicherungsgeber, würde die Prämie auf das Verhalten konditioniert werden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Ist die Sorgfalt nicht beobachtbar, besteht eine Diskrepanz zwischen der Höhe des  Versicherungsschutzes </a:t>
            </a:r>
            <a:r>
              <a:rPr lang="de-DE" sz="2400" dirty="0">
                <a:latin typeface="Times New Roman" panose="02020603050405020304" pitchFamily="18" charset="0"/>
                <a:cs typeface="Times New Roman" panose="02020603050405020304" pitchFamily="18" charset="0"/>
              </a:rPr>
              <a:t>und </a:t>
            </a:r>
            <a:r>
              <a:rPr lang="de-DE" sz="2400" dirty="0" smtClean="0">
                <a:latin typeface="Times New Roman" panose="02020603050405020304" pitchFamily="18" charset="0"/>
                <a:cs typeface="Times New Roman" panose="02020603050405020304" pitchFamily="18" charset="0"/>
              </a:rPr>
              <a:t>des Aufwands zur  </a:t>
            </a:r>
            <a:r>
              <a:rPr lang="de-DE" sz="2400" dirty="0">
                <a:latin typeface="Times New Roman" panose="02020603050405020304" pitchFamily="18" charset="0"/>
                <a:cs typeface="Times New Roman" panose="02020603050405020304" pitchFamily="18" charset="0"/>
              </a:rPr>
              <a:t>Sorgfalt: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Eine effiziente </a:t>
            </a:r>
            <a:r>
              <a:rPr lang="de-DE" sz="2400" dirty="0">
                <a:latin typeface="Times New Roman" panose="02020603050405020304" pitchFamily="18" charset="0"/>
                <a:cs typeface="Times New Roman" panose="02020603050405020304" pitchFamily="18" charset="0"/>
              </a:rPr>
              <a:t>Risikoallokation verlangt, dass </a:t>
            </a:r>
            <a:r>
              <a:rPr lang="de-DE" sz="2400" dirty="0" smtClean="0">
                <a:latin typeface="Times New Roman" panose="02020603050405020304" pitchFamily="18" charset="0"/>
                <a:cs typeface="Times New Roman" panose="02020603050405020304" pitchFamily="18" charset="0"/>
              </a:rPr>
              <a:t>ein risikoneutraler Versicherungsgeber einen </a:t>
            </a:r>
            <a:r>
              <a:rPr lang="de-DE" sz="2400" dirty="0" err="1" smtClean="0">
                <a:latin typeface="Times New Roman" panose="02020603050405020304" pitchFamily="18" charset="0"/>
                <a:cs typeface="Times New Roman" panose="02020603050405020304" pitchFamily="18" charset="0"/>
              </a:rPr>
              <a:t>risikoaversen</a:t>
            </a:r>
            <a:r>
              <a:rPr lang="de-DE" sz="2400" dirty="0" smtClean="0">
                <a:latin typeface="Times New Roman" panose="02020603050405020304" pitchFamily="18" charset="0"/>
                <a:cs typeface="Times New Roman" panose="02020603050405020304" pitchFamily="18" charset="0"/>
              </a:rPr>
              <a:t> Fahrradbesitzers </a:t>
            </a:r>
            <a:r>
              <a:rPr lang="de-DE" sz="2400" dirty="0">
                <a:latin typeface="Times New Roman" panose="02020603050405020304" pitchFamily="18" charset="0"/>
                <a:cs typeface="Times New Roman" panose="02020603050405020304" pitchFamily="18" charset="0"/>
              </a:rPr>
              <a:t>voll </a:t>
            </a:r>
            <a:r>
              <a:rPr lang="de-DE" sz="2400" dirty="0" smtClean="0">
                <a:latin typeface="Times New Roman" panose="02020603050405020304" pitchFamily="18" charset="0"/>
                <a:cs typeface="Times New Roman" panose="02020603050405020304" pitchFamily="18" charset="0"/>
              </a:rPr>
              <a:t>versichert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Eine effiziente </a:t>
            </a:r>
            <a:r>
              <a:rPr lang="de-DE" sz="2400" dirty="0">
                <a:latin typeface="Times New Roman" panose="02020603050405020304" pitchFamily="18" charset="0"/>
                <a:cs typeface="Times New Roman" panose="02020603050405020304" pitchFamily="18" charset="0"/>
              </a:rPr>
              <a:t>Anreizsetzung </a:t>
            </a:r>
            <a:r>
              <a:rPr lang="de-DE" sz="2400" dirty="0" smtClean="0">
                <a:latin typeface="Times New Roman" panose="02020603050405020304" pitchFamily="18" charset="0"/>
                <a:cs typeface="Times New Roman" panose="02020603050405020304" pitchFamily="18" charset="0"/>
              </a:rPr>
              <a:t>verlangt dagegen, </a:t>
            </a:r>
            <a:r>
              <a:rPr lang="de-DE" sz="2400" dirty="0">
                <a:latin typeface="Times New Roman" panose="02020603050405020304" pitchFamily="18" charset="0"/>
                <a:cs typeface="Times New Roman" panose="02020603050405020304" pitchFamily="18" charset="0"/>
              </a:rPr>
              <a:t>dass der </a:t>
            </a:r>
            <a:r>
              <a:rPr lang="de-DE" sz="2400" dirty="0" smtClean="0">
                <a:latin typeface="Times New Roman" panose="02020603050405020304" pitchFamily="18" charset="0"/>
                <a:cs typeface="Times New Roman" panose="02020603050405020304" pitchFamily="18" charset="0"/>
              </a:rPr>
              <a:t>Fahrradbesitzer einen </a:t>
            </a:r>
            <a:r>
              <a:rPr lang="de-DE" sz="2400" dirty="0">
                <a:latin typeface="Times New Roman" panose="02020603050405020304" pitchFamily="18" charset="0"/>
                <a:cs typeface="Times New Roman" panose="02020603050405020304" pitchFamily="18" charset="0"/>
              </a:rPr>
              <a:t>Teil des Risikos selbst </a:t>
            </a:r>
            <a:r>
              <a:rPr lang="de-DE" sz="2400" dirty="0" smtClean="0">
                <a:latin typeface="Times New Roman" panose="02020603050405020304" pitchFamily="18" charset="0"/>
                <a:cs typeface="Times New Roman" panose="02020603050405020304" pitchFamily="18" charset="0"/>
              </a:rPr>
              <a:t>trägt</a:t>
            </a:r>
          </a:p>
          <a:p>
            <a:r>
              <a:rPr lang="de-DE" sz="2400" dirty="0" smtClean="0">
                <a:latin typeface="Times New Roman" panose="02020603050405020304" pitchFamily="18" charset="0"/>
                <a:cs typeface="Times New Roman" panose="02020603050405020304" pitchFamily="18" charset="0"/>
              </a:rPr>
              <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Als Folge wird meistens </a:t>
            </a:r>
            <a:r>
              <a:rPr lang="de-DE" sz="2400" dirty="0">
                <a:latin typeface="Times New Roman" panose="02020603050405020304" pitchFamily="18" charset="0"/>
                <a:cs typeface="Times New Roman" panose="02020603050405020304" pitchFamily="18" charset="0"/>
              </a:rPr>
              <a:t>kein </a:t>
            </a:r>
            <a:r>
              <a:rPr lang="de-DE" sz="2400" dirty="0" smtClean="0">
                <a:latin typeface="Times New Roman" panose="02020603050405020304" pitchFamily="18" charset="0"/>
                <a:cs typeface="Times New Roman" panose="02020603050405020304" pitchFamily="18" charset="0"/>
              </a:rPr>
              <a:t>vollständiger Versicherungsschutz gewährt z.B. über einen Selbstbehalt, bzw. wird durch sich ändernde Versicherungsprämien bei häufigen Schadensfällen wird versucht die Risiken zu selektieren</a:t>
            </a:r>
          </a:p>
        </p:txBody>
      </p:sp>
    </p:spTree>
    <p:extLst>
      <p:ext uri="{BB962C8B-B14F-4D97-AF65-F5344CB8AC3E}">
        <p14:creationId xmlns:p14="http://schemas.microsoft.com/office/powerpoint/2010/main" val="3661889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Beispiele: Moral </a:t>
            </a:r>
            <a:r>
              <a:rPr lang="de-DE" sz="2800" dirty="0" err="1" smtClean="0">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1298035"/>
            <a:ext cx="12172950" cy="5057448"/>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Private 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Lohnfortzahlung im Krankheitsfall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Bankenrettung in Finanzkrisen „</a:t>
            </a:r>
            <a:r>
              <a:rPr lang="de-DE" sz="2400" dirty="0" err="1" smtClean="0">
                <a:latin typeface="Times New Roman" panose="02020603050405020304" pitchFamily="18" charset="0"/>
                <a:cs typeface="Times New Roman" panose="02020603050405020304" pitchFamily="18" charset="0"/>
              </a:rPr>
              <a:t>Too</a:t>
            </a:r>
            <a:r>
              <a:rPr lang="de-DE" sz="2400" dirty="0" smtClean="0">
                <a:latin typeface="Times New Roman" panose="02020603050405020304" pitchFamily="18" charset="0"/>
                <a:cs typeface="Times New Roman" panose="02020603050405020304" pitchFamily="18" charset="0"/>
              </a:rPr>
              <a:t> Big </a:t>
            </a:r>
            <a:r>
              <a:rPr lang="de-DE" sz="2400" dirty="0" err="1" smtClean="0">
                <a:latin typeface="Times New Roman" panose="02020603050405020304" pitchFamily="18" charset="0"/>
                <a:cs typeface="Times New Roman" panose="02020603050405020304" pitchFamily="18" charset="0"/>
              </a:rPr>
              <a:t>to</a:t>
            </a:r>
            <a:r>
              <a:rPr lang="de-DE" sz="2400" dirty="0" smtClean="0">
                <a:latin typeface="Times New Roman" panose="02020603050405020304" pitchFamily="18" charset="0"/>
                <a:cs typeface="Times New Roman" panose="02020603050405020304" pitchFamily="18" charset="0"/>
              </a:rPr>
              <a:t> Fail“</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Rettungsfond in Europa ESM (European </a:t>
            </a:r>
            <a:r>
              <a:rPr lang="de-DE" sz="2400" dirty="0" err="1" smtClean="0">
                <a:latin typeface="Times New Roman" panose="02020603050405020304" pitchFamily="18" charset="0"/>
                <a:cs typeface="Times New Roman" panose="02020603050405020304" pitchFamily="18" charset="0"/>
              </a:rPr>
              <a:t>Stability</a:t>
            </a:r>
            <a:r>
              <a:rPr lang="de-DE" sz="2400" dirty="0" smtClean="0">
                <a:latin typeface="Times New Roman" panose="02020603050405020304" pitchFamily="18" charset="0"/>
                <a:cs typeface="Times New Roman" panose="02020603050405020304" pitchFamily="18" charset="0"/>
              </a:rPr>
              <a:t> </a:t>
            </a:r>
            <a:r>
              <a:rPr lang="de-DE" sz="2400" dirty="0" err="1" smtClean="0">
                <a:latin typeface="Times New Roman" panose="02020603050405020304" pitchFamily="18" charset="0"/>
                <a:cs typeface="Times New Roman" panose="02020603050405020304" pitchFamily="18" charset="0"/>
              </a:rPr>
              <a:t>Mechanism</a:t>
            </a:r>
            <a:r>
              <a:rPr lang="de-DE"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Europäische Einlagenversicherung im Bankensektor</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354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6621" y="1052540"/>
            <a:ext cx="12172950" cy="4533613"/>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Institutionen haben den Zweck menschliches Verhalten in eine bestimmte Richtung zu steuern </a:t>
            </a:r>
            <a:r>
              <a:rPr lang="de-DE" sz="1600" dirty="0" smtClean="0">
                <a:latin typeface="Times New Roman" panose="02020603050405020304" pitchFamily="18" charset="0"/>
                <a:cs typeface="Times New Roman" panose="02020603050405020304" pitchFamily="18" charset="0"/>
              </a:rPr>
              <a:t>(vgl. R.H. Thaler, Nobelpreis 2017, </a:t>
            </a:r>
            <a:r>
              <a:rPr lang="de-DE" sz="1600" dirty="0" smtClean="0">
                <a:latin typeface="Times New Roman" panose="02020603050405020304" pitchFamily="18" charset="0"/>
                <a:cs typeface="Times New Roman" panose="02020603050405020304" pitchFamily="18" charset="0"/>
                <a:hlinkClick r:id="rId2"/>
              </a:rPr>
              <a:t>Nobel </a:t>
            </a:r>
            <a:r>
              <a:rPr lang="de-DE" sz="1600" dirty="0" err="1" smtClean="0">
                <a:latin typeface="Times New Roman" panose="02020603050405020304" pitchFamily="18" charset="0"/>
                <a:cs typeface="Times New Roman" panose="02020603050405020304" pitchFamily="18" charset="0"/>
                <a:hlinkClick r:id="rId2"/>
              </a:rPr>
              <a:t>Lecture</a:t>
            </a:r>
            <a:r>
              <a:rPr lang="de-DE" sz="1600" dirty="0" smtClean="0">
                <a:latin typeface="Times New Roman" panose="02020603050405020304" pitchFamily="18" charset="0"/>
                <a:cs typeface="Times New Roman" panose="02020603050405020304" pitchFamily="18" charset="0"/>
                <a:hlinkClick r:id="rId2"/>
              </a:rPr>
              <a:t>: </a:t>
            </a:r>
            <a:r>
              <a:rPr lang="en-US" sz="1600" dirty="0" smtClean="0">
                <a:latin typeface="Times New Roman" panose="02020603050405020304" pitchFamily="18" charset="0"/>
                <a:cs typeface="Times New Roman" panose="02020603050405020304" pitchFamily="18" charset="0"/>
                <a:hlinkClick r:id="rId2"/>
              </a:rPr>
              <a:t>From </a:t>
            </a:r>
            <a:r>
              <a:rPr lang="en-US" sz="1600" dirty="0">
                <a:latin typeface="Times New Roman" panose="02020603050405020304" pitchFamily="18" charset="0"/>
                <a:cs typeface="Times New Roman" panose="02020603050405020304" pitchFamily="18" charset="0"/>
                <a:hlinkClick r:id="rId2"/>
              </a:rPr>
              <a:t>Cashews to Nudges: The Evolution of Behavioral </a:t>
            </a:r>
            <a:r>
              <a:rPr lang="en-US" sz="1600" dirty="0" smtClean="0">
                <a:latin typeface="Times New Roman" panose="02020603050405020304" pitchFamily="18" charset="0"/>
                <a:cs typeface="Times New Roman" panose="02020603050405020304" pitchFamily="18" charset="0"/>
                <a:hlinkClick r:id="rId2"/>
              </a:rPr>
              <a:t>Economics</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ordnen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alltägliche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Tätigkeiten</a:t>
            </a:r>
            <a:r>
              <a:rPr lang="en-US" sz="2400" dirty="0" smtClean="0">
                <a:latin typeface="Times New Roman" panose="02020603050405020304" pitchFamily="18" charset="0"/>
                <a:cs typeface="Times New Roman" panose="02020603050405020304" pitchFamily="18" charset="0"/>
              </a:rPr>
              <a:t> und </a:t>
            </a:r>
            <a:r>
              <a:rPr lang="en-US" sz="2400" dirty="0" err="1" smtClean="0">
                <a:latin typeface="Times New Roman" panose="02020603050405020304" pitchFamily="18" charset="0"/>
                <a:cs typeface="Times New Roman" panose="02020603050405020304" pitchFamily="18" charset="0"/>
              </a:rPr>
              <a:t>reduzieren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damit</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Unsicherheit</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menschlichem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Handeln</a:t>
            </a: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regeln</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Anreizstruktur</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einer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Gesellschaft</a:t>
            </a:r>
            <a:r>
              <a:rPr lang="en-US" sz="24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vgl</a:t>
            </a:r>
            <a:r>
              <a:rPr lang="en-US" sz="1600" dirty="0" smtClean="0">
                <a:latin typeface="Times New Roman" panose="02020603050405020304" pitchFamily="18" charset="0"/>
                <a:cs typeface="Times New Roman" panose="02020603050405020304" pitchFamily="18" charset="0"/>
              </a:rPr>
              <a:t>. D. North, </a:t>
            </a:r>
            <a:r>
              <a:rPr lang="en-US" sz="1600" dirty="0" err="1" smtClean="0">
                <a:latin typeface="Times New Roman" panose="02020603050405020304" pitchFamily="18" charset="0"/>
                <a:cs typeface="Times New Roman" panose="02020603050405020304" pitchFamily="18" charset="0"/>
              </a:rPr>
              <a:t>Nobelprize</a:t>
            </a:r>
            <a:r>
              <a:rPr lang="en-US" sz="1600" dirty="0" smtClean="0">
                <a:latin typeface="Times New Roman" panose="02020603050405020304" pitchFamily="18" charset="0"/>
                <a:cs typeface="Times New Roman" panose="02020603050405020304" pitchFamily="18" charset="0"/>
              </a:rPr>
              <a:t> 1993, </a:t>
            </a:r>
            <a:r>
              <a:rPr lang="en-US" sz="1600" dirty="0">
                <a:latin typeface="Times New Roman" panose="02020603050405020304" pitchFamily="18" charset="0"/>
                <a:cs typeface="Times New Roman" panose="02020603050405020304" pitchFamily="18" charset="0"/>
                <a:hlinkClick r:id="rId3"/>
              </a:rPr>
              <a:t>Nobel Lecture: Economic Performance through Time</a:t>
            </a:r>
            <a:r>
              <a:rPr lang="en-US" sz="1600" dirty="0">
                <a:latin typeface="Times New Roman" panose="02020603050405020304" pitchFamily="18" charset="0"/>
                <a:cs typeface="Times New Roman" panose="02020603050405020304" pitchFamily="18" charset="0"/>
              </a:rPr>
              <a:t>)</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201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0"/>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Transaktionskosten – Traditionelle </a:t>
            </a:r>
            <a:r>
              <a:rPr lang="de-DE" sz="2800">
                <a:latin typeface="Times New Roman" panose="02020603050405020304" pitchFamily="18" charset="0"/>
                <a:cs typeface="Times New Roman" panose="02020603050405020304" pitchFamily="18" charset="0"/>
              </a:rPr>
              <a:t>ökonomischen </a:t>
            </a:r>
            <a:r>
              <a:rPr lang="de-DE" sz="2800" smtClean="0">
                <a:latin typeface="Times New Roman" panose="02020603050405020304" pitchFamily="18" charset="0"/>
                <a:cs typeface="Times New Roman" panose="02020603050405020304" pitchFamily="18" charset="0"/>
              </a:rPr>
              <a:t>Theorie  </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Fundamentale Bedeutung in der Neuen Institutionenökonomie wird den Transaktionskosten entgegengebracht.</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Zwar ist man sich auch in der traditionellen ökonomischen Theorie bewusst, dass jede Handlung – z.B. der einfache Tausch von zwei Gütern – mit Transaktionskosten verbunden ist (vgl. die Begründung für die Einführung von Geld als fundamentales Tauschgut in der Entwicklung der Menschheit!), jedoch wird von diesen Transaktionskosten meistens abstrahiert, bzw. wird Ihnen nur eine nachgelagerte </a:t>
            </a:r>
            <a:r>
              <a:rPr lang="de-DE" sz="2400" dirty="0">
                <a:latin typeface="Times New Roman" panose="02020603050405020304" pitchFamily="18" charset="0"/>
                <a:cs typeface="Times New Roman" panose="02020603050405020304" pitchFamily="18" charset="0"/>
              </a:rPr>
              <a:t>B</a:t>
            </a:r>
            <a:r>
              <a:rPr lang="de-DE" sz="2400" dirty="0" smtClean="0">
                <a:latin typeface="Times New Roman" panose="02020603050405020304" pitchFamily="18" charset="0"/>
                <a:cs typeface="Times New Roman" panose="02020603050405020304" pitchFamily="18" charset="0"/>
              </a:rPr>
              <a:t>edeutung beigemessen.</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Bei der theoretischen Ableitung des Marktgleichgewichts und den beiden Hauptsätzen der Wohlfahrtstheorie werden Transaktionskosten nicht berücksichtigt, bzw. es wird angenommen, dass diese in den Marktpreisen enthalten sind.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Überblick: </a:t>
            </a:r>
            <a:r>
              <a:rPr lang="de-DE" sz="1200" dirty="0" err="1" smtClean="0">
                <a:latin typeface="Times New Roman" panose="02020603050405020304" pitchFamily="18" charset="0"/>
                <a:cs typeface="Times New Roman" panose="02020603050405020304" pitchFamily="18" charset="0"/>
              </a:rPr>
              <a:t>Furobotn</a:t>
            </a:r>
            <a:r>
              <a:rPr lang="de-DE" sz="1200" dirty="0" smtClean="0">
                <a:latin typeface="Times New Roman" panose="02020603050405020304" pitchFamily="18" charset="0"/>
                <a:cs typeface="Times New Roman" panose="02020603050405020304" pitchFamily="18" charset="0"/>
              </a:rPr>
              <a:t> und Richter, Neue Institutionenökonomie, S. 15/16 (4. Auflage)</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5912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a:t>
            </a:r>
            <a:r>
              <a:rPr lang="de-DE" sz="2800" dirty="0" smtClean="0">
                <a:latin typeface="Times New Roman" panose="02020603050405020304" pitchFamily="18" charset="0"/>
                <a:cs typeface="Times New Roman" panose="02020603050405020304" pitchFamily="18" charset="0"/>
              </a:rPr>
              <a:t>Neue Institutionenökonomie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640886"/>
            <a:ext cx="12172950" cy="6217114"/>
          </a:xfrm>
          <a:prstGeom prst="rect">
            <a:avLst/>
          </a:prstGeom>
          <a:noFill/>
        </p:spPr>
        <p:txBody>
          <a:bodyPr wrap="square" rtlCol="0">
            <a:noAutofit/>
          </a:bodyPr>
          <a:lstStyle/>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smtClean="0">
                <a:latin typeface="Times New Roman" panose="02020603050405020304" pitchFamily="18" charset="0"/>
                <a:cs typeface="Times New Roman" panose="02020603050405020304" pitchFamily="18" charset="0"/>
              </a:rPr>
              <a:t>Die Durchführung einer Transaktion kann nicht kostenlos erfolgen, sondern ist immer mit einem Aufwand verbunden</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smtClean="0">
                <a:latin typeface="Times New Roman" panose="02020603050405020304" pitchFamily="18" charset="0"/>
                <a:cs typeface="Times New Roman" panose="02020603050405020304" pitchFamily="18" charset="0"/>
              </a:rPr>
              <a:t>Dazu gehören</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smtClean="0">
                <a:latin typeface="Times New Roman" panose="02020603050405020304" pitchFamily="18" charset="0"/>
                <a:cs typeface="Times New Roman" panose="02020603050405020304" pitchFamily="18" charset="0"/>
              </a:rPr>
              <a:t>Markttransaktionskosten</a:t>
            </a:r>
            <a:r>
              <a:rPr lang="de-DE" sz="2000" dirty="0" smtClean="0">
                <a:latin typeface="Times New Roman" panose="02020603050405020304" pitchFamily="18" charset="0"/>
                <a:cs typeface="Times New Roman" panose="02020603050405020304" pitchFamily="18" charset="0"/>
              </a:rPr>
              <a:t>: Kosten der Marktbenutzung</a:t>
            </a:r>
          </a:p>
          <a:p>
            <a:pPr marL="914400" lvl="1" indent="-457200">
              <a:buFont typeface="+mj-lt"/>
              <a:buAutoNum type="arabicParenBoth"/>
            </a:pPr>
            <a:endParaRPr lang="de-DE" sz="2000" dirty="0" smtClean="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smtClean="0">
                <a:latin typeface="Times New Roman" panose="02020603050405020304" pitchFamily="18" charset="0"/>
                <a:cs typeface="Times New Roman" panose="02020603050405020304" pitchFamily="18" charset="0"/>
              </a:rPr>
              <a:t>Unternehmenstransaktionskosten: </a:t>
            </a:r>
            <a:r>
              <a:rPr lang="de-DE" sz="2000" dirty="0" smtClean="0">
                <a:latin typeface="Times New Roman" panose="02020603050405020304" pitchFamily="18" charset="0"/>
                <a:cs typeface="Times New Roman" panose="02020603050405020304" pitchFamily="18" charset="0"/>
              </a:rPr>
              <a:t>Kosten des Rechts auf Erteilung von Anordnungen innerhalb eines Unternehmens</a:t>
            </a:r>
          </a:p>
          <a:p>
            <a:pPr marL="914400" lvl="1" indent="-457200">
              <a:buFont typeface="+mj-lt"/>
              <a:buAutoNum type="arabicParenBoth"/>
            </a:pPr>
            <a:endParaRPr lang="de-DE" sz="2000" dirty="0" smtClean="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P</a:t>
            </a:r>
            <a:r>
              <a:rPr lang="de-DE" sz="2000" b="1" dirty="0" smtClean="0">
                <a:latin typeface="Times New Roman" panose="02020603050405020304" pitchFamily="18" charset="0"/>
                <a:cs typeface="Times New Roman" panose="02020603050405020304" pitchFamily="18" charset="0"/>
              </a:rPr>
              <a:t>olitische Transaktionskosten:</a:t>
            </a:r>
            <a:r>
              <a:rPr lang="de-DE" sz="2000" dirty="0" smtClean="0">
                <a:latin typeface="Times New Roman" panose="02020603050405020304" pitchFamily="18" charset="0"/>
                <a:cs typeface="Times New Roman" panose="02020603050405020304" pitchFamily="18" charset="0"/>
              </a:rPr>
              <a:t> Kosten, die durch Benutzung des institutionellen Rahmens eines Gemeinwesens entstehen</a:t>
            </a:r>
          </a:p>
          <a:p>
            <a:pPr marL="914400" lvl="1" indent="-457200">
              <a:buFont typeface="+mj-lt"/>
              <a:buAutoNum type="arabicParenBoth"/>
            </a:pPr>
            <a:endParaRPr lang="de-DE" sz="2000" dirty="0" smtClean="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smtClean="0">
                <a:latin typeface="Times New Roman" panose="02020603050405020304" pitchFamily="18" charset="0"/>
                <a:cs typeface="Times New Roman" panose="02020603050405020304" pitchFamily="18" charset="0"/>
              </a:rPr>
              <a:t>Suchtransaktionskosten:</a:t>
            </a:r>
            <a:r>
              <a:rPr lang="de-DE" sz="2000" dirty="0" smtClean="0">
                <a:latin typeface="Times New Roman" panose="02020603050405020304" pitchFamily="18" charset="0"/>
                <a:cs typeface="Times New Roman" panose="02020603050405020304" pitchFamily="18" charset="0"/>
              </a:rPr>
              <a:t> Kosten, die durch das Sammeln von Informationen im Vorfeld einer Transaktion entstehen</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898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Menschen haben eine </a:t>
            </a:r>
            <a:r>
              <a:rPr lang="de-DE" sz="2200" dirty="0">
                <a:latin typeface="Times New Roman" panose="02020603050405020304" pitchFamily="18" charset="0"/>
                <a:cs typeface="Times New Roman" panose="02020603050405020304" pitchFamily="18" charset="0"/>
              </a:rPr>
              <a:t>limitierte Kapazität Daten zu verarbeiten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t>
            </a:r>
            <a:r>
              <a:rPr lang="de-DE" sz="2200" dirty="0" smtClean="0">
                <a:latin typeface="Times New Roman" panose="02020603050405020304" pitchFamily="18" charset="0"/>
                <a:cs typeface="Times New Roman" panose="02020603050405020304" pitchFamily="18" charset="0"/>
              </a:rPr>
              <a:t>as </a:t>
            </a:r>
            <a:r>
              <a:rPr lang="de-DE" sz="2200" dirty="0">
                <a:latin typeface="Times New Roman" panose="02020603050405020304" pitchFamily="18" charset="0"/>
                <a:cs typeface="Times New Roman" panose="02020603050405020304" pitchFamily="18" charset="0"/>
              </a:rPr>
              <a:t>menschliche Gehirn </a:t>
            </a:r>
            <a:r>
              <a:rPr lang="de-DE" sz="2200" dirty="0" smtClean="0">
                <a:latin typeface="Times New Roman" panose="02020603050405020304" pitchFamily="18" charset="0"/>
                <a:cs typeface="Times New Roman" panose="02020603050405020304" pitchFamily="18" charset="0"/>
              </a:rPr>
              <a:t>kann nur </a:t>
            </a:r>
            <a:r>
              <a:rPr lang="de-DE" sz="2200" dirty="0">
                <a:latin typeface="Times New Roman" panose="02020603050405020304" pitchFamily="18" charset="0"/>
                <a:cs typeface="Times New Roman" panose="02020603050405020304" pitchFamily="18" charset="0"/>
              </a:rPr>
              <a:t>begrenzt Daten verarbeiten und Optimierungsaufgaben durchführen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In der Konsequenz bedeutet dies, dass die Annahme des </a:t>
            </a:r>
            <a:r>
              <a:rPr lang="de-DE" sz="2200" dirty="0" err="1">
                <a:latin typeface="Times New Roman" panose="02020603050405020304" pitchFamily="18" charset="0"/>
                <a:cs typeface="Times New Roman" panose="02020603050405020304" pitchFamily="18" charset="0"/>
              </a:rPr>
              <a:t>Rationalverhaltens</a:t>
            </a:r>
            <a:r>
              <a:rPr lang="de-DE" sz="2200" dirty="0">
                <a:latin typeface="Times New Roman" panose="02020603050405020304" pitchFamily="18" charset="0"/>
                <a:cs typeface="Times New Roman" panose="02020603050405020304" pitchFamily="18" charset="0"/>
              </a:rPr>
              <a:t> aufgrund dieser Limitierung an seine Grenzen stößt,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bzw. es </a:t>
            </a:r>
            <a:r>
              <a:rPr lang="de-DE" sz="2200" dirty="0" smtClean="0">
                <a:latin typeface="Times New Roman" panose="02020603050405020304" pitchFamily="18" charset="0"/>
                <a:cs typeface="Times New Roman" panose="02020603050405020304" pitchFamily="18" charset="0"/>
              </a:rPr>
              <a:t>kann rational sein, </a:t>
            </a:r>
            <a:r>
              <a:rPr lang="de-DE" sz="2200" dirty="0">
                <a:latin typeface="Times New Roman" panose="02020603050405020304" pitchFamily="18" charset="0"/>
                <a:cs typeface="Times New Roman" panose="02020603050405020304" pitchFamily="18" charset="0"/>
              </a:rPr>
              <a:t>aufgrund dieser Erkenntnis sich mit </a:t>
            </a:r>
            <a:r>
              <a:rPr lang="de-DE" sz="2200" i="1" dirty="0">
                <a:latin typeface="Times New Roman" panose="02020603050405020304" pitchFamily="18" charset="0"/>
                <a:cs typeface="Times New Roman" panose="02020603050405020304" pitchFamily="18" charset="0"/>
              </a:rPr>
              <a:t>zufriedenstellenden</a:t>
            </a:r>
            <a:r>
              <a:rPr lang="de-DE" sz="2200" dirty="0">
                <a:latin typeface="Times New Roman" panose="02020603050405020304" pitchFamily="18" charset="0"/>
                <a:cs typeface="Times New Roman" panose="02020603050405020304" pitchFamily="18" charset="0"/>
              </a:rPr>
              <a:t> Ergebnissen zu begnügen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In der Literatur wird dies als </a:t>
            </a:r>
            <a:r>
              <a:rPr lang="de-DE" sz="2200" b="1" dirty="0" err="1">
                <a:latin typeface="Times New Roman" panose="02020603050405020304" pitchFamily="18" charset="0"/>
                <a:cs typeface="Times New Roman" panose="02020603050405020304" pitchFamily="18" charset="0"/>
              </a:rPr>
              <a:t>bounded</a:t>
            </a:r>
            <a:r>
              <a:rPr lang="de-DE" sz="2200" b="1" dirty="0">
                <a:latin typeface="Times New Roman" panose="02020603050405020304" pitchFamily="18" charset="0"/>
                <a:cs typeface="Times New Roman" panose="02020603050405020304" pitchFamily="18" charset="0"/>
              </a:rPr>
              <a:t> </a:t>
            </a:r>
            <a:r>
              <a:rPr lang="de-DE" sz="2200" b="1" dirty="0" err="1">
                <a:latin typeface="Times New Roman" panose="02020603050405020304" pitchFamily="18" charset="0"/>
                <a:cs typeface="Times New Roman" panose="02020603050405020304" pitchFamily="18" charset="0"/>
              </a:rPr>
              <a:t>rationality</a:t>
            </a:r>
            <a:r>
              <a:rPr lang="de-DE" sz="2200" dirty="0">
                <a:latin typeface="Times New Roman" panose="02020603050405020304" pitchFamily="18" charset="0"/>
                <a:cs typeface="Times New Roman" panose="02020603050405020304" pitchFamily="18" charset="0"/>
              </a:rPr>
              <a:t> bezeichnet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Im traditionellen Sinne ist dies eine Aufwand/Ertrag- oder </a:t>
            </a:r>
            <a:r>
              <a:rPr lang="de-DE" sz="2200" dirty="0" smtClean="0">
                <a:latin typeface="Times New Roman" panose="02020603050405020304" pitchFamily="18" charset="0"/>
                <a:cs typeface="Times New Roman" panose="02020603050405020304" pitchFamily="18" charset="0"/>
              </a:rPr>
              <a:t>Kosten/Nutzen-Abwägung</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smtClean="0">
                <a:latin typeface="Times New Roman" panose="02020603050405020304" pitchFamily="18" charset="0"/>
                <a:cs typeface="Times New Roman" panose="02020603050405020304" pitchFamily="18" charset="0"/>
              </a:rPr>
              <a:t>Der aktuelle extrem schnelle Erfolg und Aufstieg von </a:t>
            </a:r>
            <a:r>
              <a:rPr lang="de-DE" sz="2200" dirty="0">
                <a:latin typeface="Times New Roman" panose="02020603050405020304" pitchFamily="18" charset="0"/>
                <a:cs typeface="Times New Roman" panose="02020603050405020304" pitchFamily="18" charset="0"/>
              </a:rPr>
              <a:t>Internetunternehmen </a:t>
            </a:r>
            <a:r>
              <a:rPr lang="de-DE" sz="2200" dirty="0" smtClean="0">
                <a:latin typeface="Times New Roman" panose="02020603050405020304" pitchFamily="18" charset="0"/>
                <a:cs typeface="Times New Roman" panose="02020603050405020304" pitchFamily="18" charset="0"/>
              </a:rPr>
              <a:t>wie Google</a:t>
            </a:r>
            <a:r>
              <a:rPr lang="de-DE" sz="2200" dirty="0">
                <a:latin typeface="Times New Roman" panose="02020603050405020304" pitchFamily="18" charset="0"/>
                <a:cs typeface="Times New Roman" panose="02020603050405020304" pitchFamily="18" charset="0"/>
              </a:rPr>
              <a:t>, </a:t>
            </a:r>
            <a:r>
              <a:rPr lang="de-DE" sz="2200" dirty="0" err="1">
                <a:latin typeface="Times New Roman" panose="02020603050405020304" pitchFamily="18" charset="0"/>
                <a:cs typeface="Times New Roman" panose="02020603050405020304" pitchFamily="18" charset="0"/>
              </a:rPr>
              <a:t>facebook</a:t>
            </a:r>
            <a:r>
              <a:rPr lang="de-DE" sz="2200" dirty="0">
                <a:latin typeface="Times New Roman" panose="02020603050405020304" pitchFamily="18" charset="0"/>
                <a:cs typeface="Times New Roman" panose="02020603050405020304" pitchFamily="18" charset="0"/>
              </a:rPr>
              <a:t> Amazon und Apple kann auf genau diese Problematik zurückgeführt werden, denn diese Unternehmen senken in extremen Ausmaß die Transaktionskosten der menschlichen Gesellschaft </a:t>
            </a:r>
          </a:p>
        </p:txBody>
      </p:sp>
    </p:spTree>
    <p:extLst>
      <p:ext uri="{BB962C8B-B14F-4D97-AF65-F5344CB8AC3E}">
        <p14:creationId xmlns:p14="http://schemas.microsoft.com/office/powerpoint/2010/main" val="1572010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1191087"/>
            <a:ext cx="12172950" cy="4971416"/>
          </a:xfrm>
          <a:prstGeom prst="rect">
            <a:avLst/>
          </a:prstGeom>
          <a:noFill/>
        </p:spPr>
        <p:txBody>
          <a:bodyPr wrap="square" rtlCol="0">
            <a:noAutofit/>
          </a:bodyPr>
          <a:lstStyle/>
          <a:p>
            <a:r>
              <a:rPr lang="en-US" sz="2400" i="1" dirty="0" smtClean="0">
                <a:latin typeface="Times New Roman" panose="02020603050405020304" pitchFamily="18" charset="0"/>
                <a:cs typeface="Times New Roman" panose="02020603050405020304" pitchFamily="18" charset="0"/>
              </a:rPr>
              <a:t>A </a:t>
            </a:r>
            <a:r>
              <a:rPr lang="en-US" sz="2400" i="1" dirty="0">
                <a:latin typeface="Times New Roman" panose="02020603050405020304" pitchFamily="18" charset="0"/>
                <a:cs typeface="Times New Roman" panose="02020603050405020304" pitchFamily="18" charset="0"/>
              </a:rPr>
              <a:t>transaction occurs when  a good or service is transferred across a  technologically separable interface. One stage of  activity </a:t>
            </a:r>
            <a:r>
              <a:rPr lang="en-US" sz="2400" i="1" dirty="0" smtClean="0">
                <a:latin typeface="Times New Roman" panose="02020603050405020304" pitchFamily="18" charset="0"/>
                <a:cs typeface="Times New Roman" panose="02020603050405020304" pitchFamily="18" charset="0"/>
              </a:rPr>
              <a:t>terminates </a:t>
            </a:r>
            <a:r>
              <a:rPr lang="en-US" sz="2400" i="1" dirty="0">
                <a:latin typeface="Times New Roman" panose="02020603050405020304" pitchFamily="18" charset="0"/>
                <a:cs typeface="Times New Roman" panose="02020603050405020304" pitchFamily="18" charset="0"/>
              </a:rPr>
              <a:t>and another </a:t>
            </a:r>
            <a:r>
              <a:rPr lang="en-US" sz="2400" i="1" dirty="0" smtClean="0">
                <a:latin typeface="Times New Roman" panose="02020603050405020304" pitchFamily="18" charset="0"/>
                <a:cs typeface="Times New Roman" panose="02020603050405020304" pitchFamily="18" charset="0"/>
              </a:rPr>
              <a:t>begins</a:t>
            </a:r>
          </a:p>
          <a:p>
            <a:r>
              <a:rPr lang="en-US" sz="1200" dirty="0" smtClean="0">
                <a:latin typeface="Times New Roman" panose="02020603050405020304" pitchFamily="18" charset="0"/>
                <a:cs typeface="Times New Roman" panose="02020603050405020304" pitchFamily="18" charset="0"/>
              </a:rPr>
              <a:t>(Williamson</a:t>
            </a:r>
            <a:r>
              <a:rPr lang="en-US" sz="1200" dirty="0">
                <a:latin typeface="Times New Roman" panose="02020603050405020304" pitchFamily="18" charset="0"/>
                <a:cs typeface="Times New Roman" panose="02020603050405020304" pitchFamily="18" charset="0"/>
              </a:rPr>
              <a:t>, O.E. (1985) The Economic Institutions of </a:t>
            </a:r>
            <a:r>
              <a:rPr lang="en-US" sz="1200" dirty="0" smtClean="0">
                <a:latin typeface="Times New Roman" panose="02020603050405020304" pitchFamily="18" charset="0"/>
                <a:cs typeface="Times New Roman" panose="02020603050405020304" pitchFamily="18" charset="0"/>
              </a:rPr>
              <a:t>Capitalism, Springer)</a:t>
            </a:r>
          </a:p>
          <a:p>
            <a:endParaRPr lang="en-US"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Betonung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liegt</a:t>
            </a:r>
            <a:r>
              <a:rPr lang="en-US" sz="2400" dirty="0" smtClean="0">
                <a:latin typeface="Times New Roman" panose="02020603050405020304" pitchFamily="18" charset="0"/>
                <a:cs typeface="Times New Roman" panose="02020603050405020304" pitchFamily="18" charset="0"/>
              </a:rPr>
              <a:t> auf der </a:t>
            </a:r>
            <a:r>
              <a:rPr lang="en-US" sz="2400" dirty="0" err="1" smtClean="0">
                <a:latin typeface="Times New Roman" panose="02020603050405020304" pitchFamily="18" charset="0"/>
                <a:cs typeface="Times New Roman" panose="02020603050405020304" pitchFamily="18" charset="0"/>
              </a:rPr>
              <a:t>materiellen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Übergabe</a:t>
            </a:r>
            <a:r>
              <a:rPr lang="en-US" sz="2400" dirty="0" smtClean="0">
                <a:latin typeface="Times New Roman" panose="02020603050405020304" pitchFamily="18" charset="0"/>
                <a:cs typeface="Times New Roman" panose="02020603050405020304" pitchFamily="18" charset="0"/>
              </a:rPr>
              <a:t> von </a:t>
            </a:r>
            <a:r>
              <a:rPr lang="en-US" sz="2400" dirty="0" err="1" smtClean="0">
                <a:latin typeface="Times New Roman" panose="02020603050405020304" pitchFamily="18" charset="0"/>
                <a:cs typeface="Times New Roman" panose="02020603050405020304" pitchFamily="18" charset="0"/>
              </a:rPr>
              <a:t>Waren</a:t>
            </a:r>
            <a:r>
              <a:rPr lang="en-US" sz="2400" dirty="0" smtClean="0">
                <a:latin typeface="Times New Roman" panose="02020603050405020304" pitchFamily="18" charset="0"/>
                <a:cs typeface="Times New Roman" panose="02020603050405020304" pitchFamily="18" charset="0"/>
              </a:rPr>
              <a:t> und </a:t>
            </a:r>
            <a:r>
              <a:rPr lang="en-US" sz="2400" dirty="0" err="1" smtClean="0">
                <a:latin typeface="Times New Roman" panose="02020603050405020304" pitchFamily="18" charset="0"/>
                <a:cs typeface="Times New Roman" panose="02020603050405020304" pitchFamily="18" charset="0"/>
              </a:rPr>
              <a:t>Dienstleistungen</a:t>
            </a:r>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i="1" spc="35" dirty="0" smtClean="0">
                <a:solidFill>
                  <a:srgbClr val="0C0C0C"/>
                </a:solidFill>
                <a:latin typeface="Times New Roman"/>
                <a:cs typeface="Times New Roman"/>
              </a:rPr>
              <a:t>Transactions </a:t>
            </a:r>
            <a:r>
              <a:rPr lang="en-US" sz="2400" i="1" spc="35" dirty="0">
                <a:solidFill>
                  <a:srgbClr val="0C0C0C"/>
                </a:solidFill>
                <a:latin typeface="Times New Roman"/>
                <a:cs typeface="Times New Roman"/>
              </a:rPr>
              <a:t>are </a:t>
            </a:r>
            <a:r>
              <a:rPr lang="en-US" sz="2400" i="1" spc="50" dirty="0">
                <a:solidFill>
                  <a:srgbClr val="0C0C0C"/>
                </a:solidFill>
                <a:latin typeface="Times New Roman"/>
                <a:cs typeface="Times New Roman"/>
              </a:rPr>
              <a:t>the </a:t>
            </a:r>
            <a:r>
              <a:rPr lang="en-US" sz="2400" i="1" spc="55" dirty="0">
                <a:solidFill>
                  <a:srgbClr val="0C0C0C"/>
                </a:solidFill>
                <a:latin typeface="Times New Roman"/>
                <a:cs typeface="Times New Roman"/>
              </a:rPr>
              <a:t>alienation  </a:t>
            </a:r>
            <a:r>
              <a:rPr lang="en-US" sz="2400" i="1" spc="70" dirty="0">
                <a:solidFill>
                  <a:srgbClr val="0C0C0C"/>
                </a:solidFill>
                <a:latin typeface="Times New Roman"/>
                <a:cs typeface="Times New Roman"/>
              </a:rPr>
              <a:t>and </a:t>
            </a:r>
            <a:r>
              <a:rPr lang="en-US" sz="2400" i="1" spc="55" dirty="0">
                <a:solidFill>
                  <a:srgbClr val="0C0C0C"/>
                </a:solidFill>
                <a:latin typeface="Times New Roman"/>
                <a:cs typeface="Times New Roman"/>
              </a:rPr>
              <a:t>acquisition </a:t>
            </a:r>
            <a:r>
              <a:rPr lang="en-US" sz="2400" i="1" spc="50" dirty="0">
                <a:solidFill>
                  <a:srgbClr val="0C0C0C"/>
                </a:solidFill>
                <a:latin typeface="Times New Roman"/>
                <a:cs typeface="Times New Roman"/>
              </a:rPr>
              <a:t>between </a:t>
            </a:r>
            <a:r>
              <a:rPr lang="en-US" sz="2400" i="1" spc="40" dirty="0">
                <a:solidFill>
                  <a:srgbClr val="0C0C0C"/>
                </a:solidFill>
                <a:latin typeface="Times New Roman"/>
                <a:cs typeface="Times New Roman"/>
              </a:rPr>
              <a:t>individuals </a:t>
            </a:r>
            <a:r>
              <a:rPr lang="en-US" sz="2400" i="1" spc="60" dirty="0">
                <a:solidFill>
                  <a:srgbClr val="0C0C0C"/>
                </a:solidFill>
                <a:latin typeface="Times New Roman"/>
                <a:cs typeface="Times New Roman"/>
              </a:rPr>
              <a:t>of the </a:t>
            </a:r>
            <a:r>
              <a:rPr lang="en-US" sz="2400" i="1" spc="40" dirty="0">
                <a:solidFill>
                  <a:srgbClr val="0C0C0C"/>
                </a:solidFill>
                <a:latin typeface="Times New Roman"/>
                <a:cs typeface="Times New Roman"/>
              </a:rPr>
              <a:t>rights </a:t>
            </a:r>
            <a:r>
              <a:rPr lang="en-US" sz="2400" i="1" spc="70" dirty="0">
                <a:solidFill>
                  <a:srgbClr val="0C0C0C"/>
                </a:solidFill>
                <a:latin typeface="Times New Roman"/>
                <a:cs typeface="Times New Roman"/>
              </a:rPr>
              <a:t>or  </a:t>
            </a:r>
            <a:r>
              <a:rPr lang="en-US" sz="2400" i="1" spc="30" dirty="0">
                <a:solidFill>
                  <a:srgbClr val="0C0C0C"/>
                </a:solidFill>
                <a:latin typeface="Times New Roman"/>
                <a:cs typeface="Times New Roman"/>
              </a:rPr>
              <a:t>future </a:t>
            </a:r>
            <a:r>
              <a:rPr lang="en-US" sz="2400" i="1" spc="50" dirty="0">
                <a:solidFill>
                  <a:srgbClr val="0C0C0C"/>
                </a:solidFill>
                <a:latin typeface="Times New Roman"/>
                <a:cs typeface="Times New Roman"/>
              </a:rPr>
              <a:t>ownerships </a:t>
            </a:r>
            <a:r>
              <a:rPr lang="en-US" sz="2400" i="1" spc="60" dirty="0">
                <a:solidFill>
                  <a:srgbClr val="0C0C0C"/>
                </a:solidFill>
                <a:latin typeface="Times New Roman"/>
                <a:cs typeface="Times New Roman"/>
              </a:rPr>
              <a:t>of </a:t>
            </a:r>
            <a:r>
              <a:rPr lang="en-US" sz="2400" i="1" spc="45" dirty="0">
                <a:solidFill>
                  <a:srgbClr val="0C0C0C"/>
                </a:solidFill>
                <a:latin typeface="Times New Roman"/>
                <a:cs typeface="Times New Roman"/>
              </a:rPr>
              <a:t>physical</a:t>
            </a:r>
            <a:r>
              <a:rPr lang="en-US" sz="2400" i="1" spc="345" dirty="0">
                <a:solidFill>
                  <a:srgbClr val="0C0C0C"/>
                </a:solidFill>
                <a:latin typeface="Times New Roman"/>
                <a:cs typeface="Times New Roman"/>
              </a:rPr>
              <a:t> </a:t>
            </a:r>
            <a:r>
              <a:rPr lang="en-US" sz="2400" i="1" spc="80" dirty="0" smtClean="0">
                <a:solidFill>
                  <a:srgbClr val="0C0C0C"/>
                </a:solidFill>
                <a:latin typeface="Times New Roman"/>
                <a:cs typeface="Times New Roman"/>
              </a:rPr>
              <a:t>things</a:t>
            </a:r>
            <a:endParaRPr lang="en-US" sz="2400" dirty="0">
              <a:latin typeface="Times New Roman"/>
              <a:cs typeface="Times New Roman"/>
            </a:endParaRPr>
          </a:p>
          <a:p>
            <a:r>
              <a:rPr lang="en-US" sz="1200" spc="60" dirty="0" smtClean="0">
                <a:solidFill>
                  <a:srgbClr val="0C0C0C"/>
                </a:solidFill>
                <a:latin typeface="Times New Roman"/>
                <a:cs typeface="Times New Roman"/>
              </a:rPr>
              <a:t>(Commons</a:t>
            </a:r>
            <a:r>
              <a:rPr lang="en-US" sz="1200" spc="60" dirty="0">
                <a:solidFill>
                  <a:srgbClr val="0C0C0C"/>
                </a:solidFill>
                <a:latin typeface="Times New Roman"/>
                <a:cs typeface="Times New Roman"/>
              </a:rPr>
              <a:t>, J.R. </a:t>
            </a:r>
            <a:r>
              <a:rPr lang="en-US" sz="1200" spc="55" dirty="0">
                <a:solidFill>
                  <a:srgbClr val="0C0C0C"/>
                </a:solidFill>
                <a:latin typeface="Times New Roman"/>
                <a:cs typeface="Times New Roman"/>
              </a:rPr>
              <a:t>(1934) Institutional Economics, New York: </a:t>
            </a:r>
            <a:r>
              <a:rPr lang="en-US" sz="1200" spc="55" dirty="0" smtClean="0">
                <a:solidFill>
                  <a:srgbClr val="0C0C0C"/>
                </a:solidFill>
                <a:latin typeface="Times New Roman"/>
                <a:cs typeface="Times New Roman"/>
              </a:rPr>
              <a:t>Macmillan)</a:t>
            </a:r>
            <a:endParaRPr lang="en-US" sz="12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Betonung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liegt</a:t>
            </a:r>
            <a:r>
              <a:rPr lang="en-US" sz="2400" dirty="0" smtClean="0">
                <a:latin typeface="Times New Roman" panose="02020603050405020304" pitchFamily="18" charset="0"/>
                <a:cs typeface="Times New Roman" panose="02020603050405020304" pitchFamily="18" charset="0"/>
              </a:rPr>
              <a:t> auf </a:t>
            </a:r>
            <a:r>
              <a:rPr lang="en-US" sz="2400" dirty="0" err="1" smtClean="0">
                <a:latin typeface="Times New Roman" panose="02020603050405020304" pitchFamily="18" charset="0"/>
                <a:cs typeface="Times New Roman" panose="02020603050405020304" pitchFamily="18" charset="0"/>
              </a:rPr>
              <a:t>dem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immateriellen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Übergang</a:t>
            </a:r>
            <a:r>
              <a:rPr lang="en-US" sz="2400" dirty="0" smtClean="0">
                <a:latin typeface="Times New Roman" panose="02020603050405020304" pitchFamily="18" charset="0"/>
                <a:cs typeface="Times New Roman" panose="02020603050405020304" pitchFamily="18" charset="0"/>
              </a:rPr>
              <a:t> von </a:t>
            </a:r>
            <a:r>
              <a:rPr lang="en-US" sz="2400" dirty="0" err="1" smtClean="0">
                <a:latin typeface="Times New Roman" panose="02020603050405020304" pitchFamily="18" charset="0"/>
                <a:cs typeface="Times New Roman" panose="02020603050405020304" pitchFamily="18" charset="0"/>
              </a:rPr>
              <a:t>Rechten</a:t>
            </a:r>
            <a:r>
              <a:rPr lang="en-US" sz="2400" dirty="0" smtClean="0">
                <a:latin typeface="Times New Roman" panose="02020603050405020304" pitchFamily="18" charset="0"/>
                <a:cs typeface="Times New Roman" panose="02020603050405020304" pitchFamily="18" charset="0"/>
              </a:rPr>
              <a:t> an </a:t>
            </a:r>
            <a:r>
              <a:rPr lang="en-US" sz="2400" dirty="0" err="1" smtClean="0">
                <a:latin typeface="Times New Roman" panose="02020603050405020304" pitchFamily="18" charset="0"/>
                <a:cs typeface="Times New Roman" panose="02020603050405020304" pitchFamily="18" charset="0"/>
              </a:rPr>
              <a:t>Eigentum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Besitz</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Sache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232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Transaktionskosten – Abschätzung</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Gehen sie davon aus, dass</a:t>
            </a:r>
          </a:p>
          <a:p>
            <a:endParaRPr lang="de-DE" sz="22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200" dirty="0" smtClean="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a:t>
            </a:r>
            <a:r>
              <a:rPr lang="de-DE" sz="2200" dirty="0">
                <a:latin typeface="Times New Roman" panose="02020603050405020304" pitchFamily="18" charset="0"/>
                <a:cs typeface="Times New Roman" panose="02020603050405020304" pitchFamily="18" charset="0"/>
              </a:rPr>
              <a:t>T</a:t>
            </a:r>
            <a:r>
              <a:rPr lang="de-DE" sz="2200" dirty="0" smtClean="0">
                <a:latin typeface="Times New Roman" panose="02020603050405020304" pitchFamily="18" charset="0"/>
                <a:cs typeface="Times New Roman" panose="02020603050405020304" pitchFamily="18" charset="0"/>
              </a:rPr>
              <a:t>ransaktionskosten wie Werbung, Vertrieb, Versicherung, Gebühren, </a:t>
            </a:r>
            <a:r>
              <a:rPr lang="de-DE" sz="2200" dirty="0" err="1" smtClean="0">
                <a:latin typeface="Times New Roman" panose="02020603050405020304" pitchFamily="18" charset="0"/>
                <a:cs typeface="Times New Roman" panose="02020603050405020304" pitchFamily="18" charset="0"/>
              </a:rPr>
              <a:t>u.ä.</a:t>
            </a:r>
            <a:r>
              <a:rPr lang="de-DE" sz="2200" dirty="0" smtClean="0">
                <a:latin typeface="Times New Roman" panose="02020603050405020304" pitchFamily="18" charset="0"/>
                <a:cs typeface="Times New Roman" panose="02020603050405020304" pitchFamily="18" charset="0"/>
              </a:rPr>
              <a:t> zurückzuführen sind,</a:t>
            </a:r>
          </a:p>
          <a:p>
            <a:pPr marL="971550" lvl="1" indent="-514350">
              <a:buFont typeface="+mj-lt"/>
              <a:buAutoNum type="alphaLcParenR"/>
            </a:pPr>
            <a:endParaRPr lang="de-DE" sz="22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200" dirty="0">
                <a:latin typeface="Times New Roman" panose="02020603050405020304" pitchFamily="18" charset="0"/>
                <a:cs typeface="Times New Roman" panose="02020603050405020304" pitchFamily="18" charset="0"/>
              </a:rPr>
              <a:t>die Staatsausgaben zu 100% als Transaktionskosten gewertet werden </a:t>
            </a:r>
            <a:r>
              <a:rPr lang="de-DE" sz="2200" dirty="0" smtClean="0">
                <a:latin typeface="Times New Roman" panose="02020603050405020304" pitchFamily="18" charset="0"/>
                <a:cs typeface="Times New Roman" panose="02020603050405020304" pitchFamily="18" charset="0"/>
              </a:rPr>
              <a:t>können.</a:t>
            </a:r>
            <a:endParaRPr lang="de-DE" sz="2200" dirty="0">
              <a:latin typeface="Times New Roman" panose="02020603050405020304" pitchFamily="18" charset="0"/>
              <a:cs typeface="Times New Roman" panose="02020603050405020304" pitchFamily="18" charset="0"/>
            </a:endParaRPr>
          </a:p>
          <a:p>
            <a:pPr lvl="1"/>
            <a:endParaRPr lang="de-DE" sz="2200" dirty="0" smtClean="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Wie hoch waren dann die Transaktionskosten in Deutschland im Jahr 2020?</a:t>
            </a:r>
          </a:p>
          <a:p>
            <a:endParaRPr lang="de-DE" sz="22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200" dirty="0" smtClean="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Wie hoch sind dann die Transaktionskosten in Relation zum BIP in Deutschland im </a:t>
            </a:r>
            <a:r>
              <a:rPr lang="de-DE" sz="2200" smtClean="0">
                <a:latin typeface="Times New Roman" panose="02020603050405020304" pitchFamily="18" charset="0"/>
                <a:cs typeface="Times New Roman" panose="02020603050405020304" pitchFamily="18" charset="0"/>
              </a:rPr>
              <a:t>Jahr 2020?</a:t>
            </a:r>
            <a:endParaRPr lang="de-DE" sz="22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a:t>
            </a:r>
            <a:r>
              <a:rPr lang="de-DE" sz="1200" dirty="0" smtClean="0">
                <a:latin typeface="Times New Roman" panose="02020603050405020304" pitchFamily="18" charset="0"/>
                <a:cs typeface="Times New Roman" panose="02020603050405020304" pitchFamily="18" charset="0"/>
              </a:rPr>
              <a:t>68 </a:t>
            </a:r>
            <a:r>
              <a:rPr lang="de-DE" sz="1200" dirty="0">
                <a:latin typeface="Times New Roman" panose="02020603050405020304" pitchFamily="18" charset="0"/>
                <a:cs typeface="Times New Roman" panose="02020603050405020304" pitchFamily="18" charset="0"/>
              </a:rPr>
              <a:t>(4. Auflage</a:t>
            </a:r>
            <a:r>
              <a:rPr lang="de-DE" sz="1200" dirty="0" smtClean="0">
                <a:latin typeface="Times New Roman" panose="02020603050405020304" pitchFamily="18" charset="0"/>
                <a:cs typeface="Times New Roman" panose="02020603050405020304" pitchFamily="18" charset="0"/>
              </a:rPr>
              <a:t>)</a:t>
            </a:r>
            <a:endParaRPr lang="de-D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792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Transaktionskosten – Beispiele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Kosten des Geldtransfers</a:t>
                </a:r>
                <a:r>
                  <a:rPr lang="de-DE" sz="2400" baseline="30000" dirty="0" smtClean="0">
                    <a:latin typeface="Times New Roman" panose="02020603050405020304" pitchFamily="18" charset="0"/>
                    <a:cs typeface="Times New Roman" panose="02020603050405020304" pitchFamily="18" charset="0"/>
                  </a:rPr>
                  <a:t>1</a:t>
                </a:r>
                <a:r>
                  <a:rPr lang="de-DE" sz="2400" dirty="0" smtClean="0">
                    <a:latin typeface="Times New Roman" panose="02020603050405020304" pitchFamily="18" charset="0"/>
                    <a:cs typeface="Times New Roman" panose="02020603050405020304" pitchFamily="18" charset="0"/>
                  </a:rPr>
                  <a:t> (Bargeld/bargeldlos) machen etwa 2% in Relation zum Bruttoinlandsprodukt aus (rund 60 Mrd. Euro)</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Werbe- und Marketingausgaben der Autoindustrie</a:t>
                </a:r>
                <a:r>
                  <a:rPr lang="de-DE" sz="2400" baseline="30000" dirty="0" smtClean="0">
                    <a:latin typeface="Times New Roman" panose="02020603050405020304" pitchFamily="18" charset="0"/>
                    <a:cs typeface="Times New Roman" panose="02020603050405020304" pitchFamily="18" charset="0"/>
                  </a:rPr>
                  <a:t>2</a:t>
                </a:r>
                <a:r>
                  <a:rPr lang="de-DE" sz="2400" dirty="0" smtClean="0">
                    <a:latin typeface="Times New Roman" panose="02020603050405020304" pitchFamily="18" charset="0"/>
                    <a:cs typeface="Times New Roman" panose="02020603050405020304" pitchFamily="18" charset="0"/>
                  </a:rPr>
                  <a:t> pro Neuwagen belaufen sich            400-4000 Euro</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Der </a:t>
                </a:r>
                <a:r>
                  <a:rPr lang="de-DE" sz="2400" dirty="0">
                    <a:latin typeface="Times New Roman" panose="02020603050405020304" pitchFamily="18" charset="0"/>
                    <a:cs typeface="Times New Roman" panose="02020603050405020304" pitchFamily="18" charset="0"/>
                  </a:rPr>
                  <a:t>internationalen Fischindustrie</a:t>
                </a:r>
                <a:r>
                  <a:rPr lang="de-DE" sz="2400" baseline="30000" dirty="0">
                    <a:latin typeface="Times New Roman" panose="02020603050405020304" pitchFamily="18" charset="0"/>
                    <a:cs typeface="Times New Roman" panose="02020603050405020304" pitchFamily="18" charset="0"/>
                  </a:rPr>
                  <a:t>3</a:t>
                </a:r>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entsteht ein Verlust von ca. 80 Mrd. US-Dollar p.a.  aufgrund von Überfischung → </a:t>
                </a:r>
                <a:r>
                  <a:rPr lang="de-DE" sz="2400" dirty="0" err="1" smtClean="0">
                    <a:latin typeface="Times New Roman" panose="02020603050405020304" pitchFamily="18" charset="0"/>
                    <a:cs typeface="Times New Roman" panose="02020603050405020304" pitchFamily="18" charset="0"/>
                  </a:rPr>
                  <a:t>Allmendeproblem</a:t>
                </a:r>
                <a:r>
                  <a:rPr lang="de-DE" sz="2400" dirty="0" smtClean="0">
                    <a:latin typeface="Times New Roman" panose="02020603050405020304" pitchFamily="18" charset="0"/>
                    <a:cs typeface="Times New Roman" panose="02020603050405020304" pitchFamily="18" charset="0"/>
                  </a:rPr>
                  <a:t> aufgrund von fehlenden Eigentumsrechten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Transaktionskosten haben einen signifikanten Einfluss auf die Handelsbeziehungen</a:t>
                </a:r>
                <a:r>
                  <a:rPr lang="de-DE" sz="2400" baseline="30000" dirty="0" smtClean="0">
                    <a:latin typeface="Times New Roman" panose="02020603050405020304" pitchFamily="18" charset="0"/>
                    <a:cs typeface="Times New Roman" panose="02020603050405020304" pitchFamily="18" charset="0"/>
                  </a:rPr>
                  <a:t>4</a:t>
                </a:r>
                <a:r>
                  <a:rPr lang="de-DE" sz="2400" dirty="0" smtClean="0">
                    <a:latin typeface="Times New Roman" panose="02020603050405020304" pitchFamily="18" charset="0"/>
                    <a:cs typeface="Times New Roman" panose="02020603050405020304" pitchFamily="18" charset="0"/>
                  </a:rPr>
                  <a:t> zwischen Ländern: Bei einem Anstieg der Transaktionskosten um 1% </a:t>
                </a:r>
                <a:r>
                  <a:rPr lang="de-DE" sz="2400" dirty="0">
                    <a:latin typeface="Times New Roman" panose="02020603050405020304" pitchFamily="18" charset="0"/>
                    <a:cs typeface="Times New Roman" panose="02020603050405020304" pitchFamily="18" charset="0"/>
                  </a:rPr>
                  <a:t>sinkt in asiatischen Ländern das </a:t>
                </a:r>
                <a:r>
                  <a:rPr lang="de-DE" sz="2400" dirty="0" smtClean="0">
                    <a:latin typeface="Times New Roman" panose="02020603050405020304" pitchFamily="18" charset="0"/>
                    <a:cs typeface="Times New Roman" panose="02020603050405020304" pitchFamily="18" charset="0"/>
                  </a:rPr>
                  <a:t>Handelsvolumen um etwa 0,2% (Irrtumswahrscheinlichkeit=10%). Abschätzung über ein Gravitationsmodell: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𝐻</m:t>
                        </m:r>
                      </m:e>
                      <m:sub>
                        <m:r>
                          <a:rPr lang="de-DE" sz="2400" b="0" i="1" smtClean="0">
                            <a:latin typeface="Cambria Math" panose="02040503050406030204" pitchFamily="18" charset="0"/>
                            <a:cs typeface="Times New Roman" panose="02020603050405020304" pitchFamily="18" charset="0"/>
                          </a:rPr>
                          <m:t>𝑖𝑗</m:t>
                        </m:r>
                      </m:sub>
                    </m:sSub>
                    <m:r>
                      <a:rPr lang="de-DE" sz="2400" b="0" i="1" smtClean="0">
                        <a:latin typeface="Cambria Math" panose="02040503050406030204" pitchFamily="18" charset="0"/>
                        <a:cs typeface="Times New Roman" panose="02020603050405020304" pitchFamily="18" charset="0"/>
                      </a:rPr>
                      <m:t>=</m:t>
                    </m:r>
                    <m:sSubSup>
                      <m:sSubSupPr>
                        <m:ctrlPr>
                          <a:rPr lang="de-DE" sz="2400" b="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𝐾𝑌</m:t>
                        </m:r>
                      </m:e>
                      <m:sub>
                        <m:r>
                          <a:rPr lang="de-DE" sz="2400" b="0" i="1" smtClean="0">
                            <a:latin typeface="Cambria Math" panose="02040503050406030204" pitchFamily="18" charset="0"/>
                            <a:cs typeface="Times New Roman" panose="02020603050405020304" pitchFamily="18" charset="0"/>
                          </a:rPr>
                          <m:t>𝑖</m:t>
                        </m:r>
                      </m:sub>
                      <m:sup>
                        <m:r>
                          <a:rPr lang="de-DE" sz="2400" b="0" i="1" smtClean="0">
                            <a:latin typeface="Cambria Math" panose="02040503050406030204" pitchFamily="18" charset="0"/>
                            <a:cs typeface="Times New Roman" panose="02020603050405020304" pitchFamily="18" charset="0"/>
                          </a:rPr>
                          <m:t>𝑎</m:t>
                        </m:r>
                      </m:sup>
                    </m:sSubSup>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𝑌</m:t>
                        </m:r>
                      </m:e>
                      <m:sub>
                        <m:r>
                          <a:rPr lang="de-DE" sz="2400" i="1">
                            <a:latin typeface="Cambria Math" panose="02040503050406030204" pitchFamily="18" charset="0"/>
                            <a:cs typeface="Times New Roman" panose="02020603050405020304" pitchFamily="18" charset="0"/>
                          </a:rPr>
                          <m:t>𝑖</m:t>
                        </m:r>
                      </m:sub>
                      <m:sup>
                        <m:r>
                          <a:rPr lang="de-DE" sz="2400" b="0" i="1" smtClean="0">
                            <a:latin typeface="Cambria Math" panose="02040503050406030204" pitchFamily="18" charset="0"/>
                            <a:cs typeface="Times New Roman" panose="02020603050405020304" pitchFamily="18" charset="0"/>
                          </a:rPr>
                          <m:t>𝑏</m:t>
                        </m:r>
                      </m:sup>
                    </m:sSubSup>
                    <m:sSubSup>
                      <m:sSubSupPr>
                        <m:ctrlPr>
                          <a:rPr lang="de-DE" sz="2400" i="1">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𝑇𝐶</m:t>
                        </m:r>
                      </m:e>
                      <m:sub>
                        <m:r>
                          <a:rPr lang="de-DE" sz="2400" i="1">
                            <a:latin typeface="Cambria Math" panose="02040503050406030204" pitchFamily="18" charset="0"/>
                            <a:cs typeface="Times New Roman" panose="02020603050405020304" pitchFamily="18" charset="0"/>
                          </a:rPr>
                          <m:t>𝑖</m:t>
                        </m:r>
                        <m:r>
                          <a:rPr lang="de-DE" sz="2400" b="0" i="1" smtClean="0">
                            <a:latin typeface="Cambria Math" panose="02040503050406030204" pitchFamily="18" charset="0"/>
                            <a:cs typeface="Times New Roman" panose="02020603050405020304" pitchFamily="18" charset="0"/>
                          </a:rPr>
                          <m:t>𝑗</m:t>
                        </m:r>
                      </m:sub>
                      <m:sup>
                        <m:r>
                          <a:rPr lang="de-DE" sz="2400" b="0" i="1" smtClean="0">
                            <a:latin typeface="Cambria Math" panose="02040503050406030204" pitchFamily="18" charset="0"/>
                            <a:cs typeface="Times New Roman" panose="02020603050405020304" pitchFamily="18" charset="0"/>
                          </a:rPr>
                          <m:t>𝑐</m:t>
                        </m:r>
                      </m:sup>
                    </m:sSubSup>
                    <m:sSubSup>
                      <m:sSubSupPr>
                        <m:ctrlPr>
                          <a:rPr lang="de-DE" sz="2400" i="1">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𝐷</m:t>
                        </m:r>
                      </m:e>
                      <m:sub>
                        <m:r>
                          <a:rPr lang="de-DE" sz="2400" i="1">
                            <a:latin typeface="Cambria Math" panose="02040503050406030204" pitchFamily="18" charset="0"/>
                            <a:cs typeface="Times New Roman" panose="02020603050405020304" pitchFamily="18" charset="0"/>
                          </a:rPr>
                          <m:t>𝑖𝑗</m:t>
                        </m:r>
                      </m:sub>
                      <m:sup>
                        <m:r>
                          <a:rPr lang="de-DE" sz="2400" b="0" i="1" smtClean="0">
                            <a:latin typeface="Cambria Math" panose="02040503050406030204" pitchFamily="18" charset="0"/>
                            <a:cs typeface="Times New Roman" panose="02020603050405020304" pitchFamily="18" charset="0"/>
                          </a:rPr>
                          <m:t>𝑑</m:t>
                        </m:r>
                      </m:sup>
                    </m:sSubSup>
                    <m:r>
                      <a:rPr lang="de-DE" sz="2400" b="0" i="1" smtClean="0">
                        <a:latin typeface="Cambria Math" panose="02040503050406030204" pitchFamily="18" charset="0"/>
                        <a:cs typeface="Times New Roman" panose="02020603050405020304" pitchFamily="18" charset="0"/>
                      </a:rPr>
                      <m:t>𝐹</m:t>
                    </m:r>
                    <m:d>
                      <m:dPr>
                        <m:ctrlPr>
                          <a:rPr lang="de-DE" sz="2400" b="0" i="1" smtClean="0">
                            <a:latin typeface="Cambria Math" panose="02040503050406030204" pitchFamily="18" charset="0"/>
                            <a:cs typeface="Times New Roman" panose="02020603050405020304" pitchFamily="18" charset="0"/>
                          </a:rPr>
                        </m:ctrlPr>
                      </m:dPr>
                      <m:e>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𝑋</m:t>
                            </m:r>
                          </m:e>
                        </m:acc>
                      </m:e>
                    </m:d>
                  </m:oMath>
                </a14:m>
                <a:r>
                  <a:rPr lang="de-DE" sz="2400" b="0" dirty="0" smtClean="0">
                    <a:latin typeface="Times New Roman" panose="02020603050405020304" pitchFamily="18" charset="0"/>
                    <a:cs typeface="Times New Roman" panose="02020603050405020304" pitchFamily="18" charset="0"/>
                  </a:rPr>
                  <a:t> (TC: Transaktionskosten!)</a:t>
                </a:r>
              </a:p>
              <a:p>
                <a:endParaRPr lang="de-DE" sz="2400" dirty="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1) Krüger, M. (2014) </a:t>
                </a:r>
                <a:r>
                  <a:rPr lang="en-US" sz="1200" dirty="0" smtClean="0">
                    <a:latin typeface="Times New Roman" panose="02020603050405020304" pitchFamily="18" charset="0"/>
                    <a:cs typeface="Times New Roman" panose="02020603050405020304" pitchFamily="18" charset="0"/>
                  </a:rPr>
                  <a:t>Costs </a:t>
                </a:r>
                <a:r>
                  <a:rPr lang="en-US" sz="1200" dirty="0">
                    <a:latin typeface="Times New Roman" panose="02020603050405020304" pitchFamily="18" charset="0"/>
                    <a:cs typeface="Times New Roman" panose="02020603050405020304" pitchFamily="18" charset="0"/>
                  </a:rPr>
                  <a:t>and Benefits of Cash and Cashless Payment Instruments in Germany. Module 1, Overview and Initial Estimates, </a:t>
                </a:r>
                <a:r>
                  <a:rPr lang="en-US" sz="1200" dirty="0" smtClean="0">
                    <a:latin typeface="Times New Roman" panose="02020603050405020304" pitchFamily="18" charset="0"/>
                    <a:cs typeface="Times New Roman" panose="02020603050405020304" pitchFamily="18" charset="0"/>
                  </a:rPr>
                  <a:t>Bundesbank</a:t>
                </a:r>
              </a:p>
              <a:p>
                <a:r>
                  <a:rPr lang="de-DE" sz="1200" dirty="0" smtClean="0">
                    <a:latin typeface="Times New Roman" panose="02020603050405020304" pitchFamily="18" charset="0"/>
                    <a:cs typeface="Times New Roman" panose="02020603050405020304" pitchFamily="18" charset="0"/>
                  </a:rPr>
                  <a:t>2) Motorpresse, Horizont, VDA</a:t>
                </a:r>
              </a:p>
              <a:p>
                <a:r>
                  <a:rPr lang="de-DE" sz="1200" dirty="0" smtClean="0">
                    <a:latin typeface="Times New Roman" panose="02020603050405020304" pitchFamily="18" charset="0"/>
                    <a:cs typeface="Times New Roman" panose="02020603050405020304" pitchFamily="18" charset="0"/>
                  </a:rPr>
                  <a:t>3) </a:t>
                </a:r>
                <a:r>
                  <a:rPr lang="en-US" sz="1200" dirty="0" err="1" smtClean="0">
                    <a:latin typeface="Times New Roman" panose="02020603050405020304" pitchFamily="18" charset="0"/>
                    <a:cs typeface="Times New Roman" panose="02020603050405020304" pitchFamily="18" charset="0"/>
                  </a:rPr>
                  <a:t>Liebcap</a:t>
                </a:r>
                <a:r>
                  <a:rPr lang="en-US" sz="1200" dirty="0" smtClean="0">
                    <a:latin typeface="Times New Roman" panose="02020603050405020304" pitchFamily="18" charset="0"/>
                    <a:cs typeface="Times New Roman" panose="02020603050405020304" pitchFamily="18" charset="0"/>
                  </a:rPr>
                  <a:t> G.D. (2018) Douglass </a:t>
                </a:r>
                <a:r>
                  <a:rPr lang="en-US" sz="1200" dirty="0">
                    <a:latin typeface="Times New Roman" panose="02020603050405020304" pitchFamily="18" charset="0"/>
                    <a:cs typeface="Times New Roman" panose="02020603050405020304" pitchFamily="18" charset="0"/>
                  </a:rPr>
                  <a:t>C. North: Transaction Costs, Property Rights, and Economic Outcomes, </a:t>
                </a:r>
                <a:r>
                  <a:rPr lang="en-US" sz="1200" dirty="0" smtClean="0">
                    <a:latin typeface="Times New Roman" panose="02020603050405020304" pitchFamily="18" charset="0"/>
                    <a:cs typeface="Times New Roman" panose="02020603050405020304" pitchFamily="18" charset="0"/>
                  </a:rPr>
                  <a:t>NBER Working </a:t>
                </a:r>
                <a:r>
                  <a:rPr lang="en-US" sz="1200" dirty="0">
                    <a:latin typeface="Times New Roman" panose="02020603050405020304" pitchFamily="18" charset="0"/>
                    <a:cs typeface="Times New Roman" panose="02020603050405020304" pitchFamily="18" charset="0"/>
                  </a:rPr>
                  <a:t>Paper No. </a:t>
                </a:r>
                <a:r>
                  <a:rPr lang="en-US" sz="1200" dirty="0" smtClean="0">
                    <a:latin typeface="Times New Roman" panose="02020603050405020304" pitchFamily="18" charset="0"/>
                    <a:cs typeface="Times New Roman" panose="02020603050405020304" pitchFamily="18" charset="0"/>
                  </a:rPr>
                  <a:t>24585, May; </a:t>
                </a:r>
                <a:r>
                  <a:rPr lang="de-DE" sz="1200" dirty="0" smtClean="0">
                    <a:latin typeface="Times New Roman" panose="02020603050405020304" pitchFamily="18" charset="0"/>
                    <a:cs typeface="Times New Roman" panose="02020603050405020304" pitchFamily="18" charset="0"/>
                    <a:hlinkClick r:id="rId2"/>
                  </a:rPr>
                  <a:t>World Bank (2017)</a:t>
                </a:r>
                <a:endParaRPr lang="de-DE" sz="1200" dirty="0" smtClean="0">
                  <a:latin typeface="Times New Roman" panose="02020603050405020304" pitchFamily="18" charset="0"/>
                  <a:cs typeface="Times New Roman" panose="02020603050405020304" pitchFamily="18" charset="0"/>
                </a:endParaRPr>
              </a:p>
              <a:p>
                <a:r>
                  <a:rPr lang="de-DE" sz="1200" dirty="0" smtClean="0">
                    <a:latin typeface="Times New Roman" panose="02020603050405020304" pitchFamily="18" charset="0"/>
                    <a:cs typeface="Times New Roman" panose="02020603050405020304" pitchFamily="18" charset="0"/>
                  </a:rPr>
                  <a:t>4) </a:t>
                </a:r>
                <a:r>
                  <a:rPr lang="de-DE" sz="1200" dirty="0" err="1" smtClean="0">
                    <a:latin typeface="Times New Roman" panose="02020603050405020304" pitchFamily="18" charset="0"/>
                    <a:cs typeface="Times New Roman" panose="02020603050405020304" pitchFamily="18" charset="0"/>
                  </a:rPr>
                  <a:t>Prabir</a:t>
                </a:r>
                <a:r>
                  <a:rPr lang="de-DE" sz="1200" dirty="0" smtClean="0">
                    <a:latin typeface="Times New Roman" panose="02020603050405020304" pitchFamily="18" charset="0"/>
                    <a:cs typeface="Times New Roman" panose="02020603050405020304" pitchFamily="18" charset="0"/>
                  </a:rPr>
                  <a:t>, D. (2006) </a:t>
                </a:r>
                <a:r>
                  <a:rPr lang="en-US" sz="1200" dirty="0">
                    <a:latin typeface="Times New Roman" panose="02020603050405020304" pitchFamily="18" charset="0"/>
                    <a:cs typeface="Times New Roman" panose="02020603050405020304" pitchFamily="18" charset="0"/>
                  </a:rPr>
                  <a:t>Trade, Infrastructure and Transaction Costs: </a:t>
                </a:r>
                <a:r>
                  <a:rPr lang="en-US" sz="1200" dirty="0" smtClean="0">
                    <a:latin typeface="Times New Roman" panose="02020603050405020304" pitchFamily="18" charset="0"/>
                    <a:cs typeface="Times New Roman" panose="02020603050405020304" pitchFamily="18" charset="0"/>
                  </a:rPr>
                  <a:t>The Imperatives </a:t>
                </a:r>
                <a:r>
                  <a:rPr lang="en-US" sz="1200" dirty="0">
                    <a:latin typeface="Times New Roman" panose="02020603050405020304" pitchFamily="18" charset="0"/>
                    <a:cs typeface="Times New Roman" panose="02020603050405020304" pitchFamily="18" charset="0"/>
                  </a:rPr>
                  <a:t>for Asian Economic </a:t>
                </a:r>
                <a:r>
                  <a:rPr lang="en-US" sz="1200" dirty="0" smtClean="0">
                    <a:latin typeface="Times New Roman" panose="02020603050405020304" pitchFamily="18" charset="0"/>
                    <a:cs typeface="Times New Roman" panose="02020603050405020304" pitchFamily="18" charset="0"/>
                  </a:rPr>
                  <a:t>Cooperation, Journal </a:t>
                </a:r>
                <a:r>
                  <a:rPr lang="en-US" sz="1200" dirty="0">
                    <a:latin typeface="Times New Roman" panose="02020603050405020304" pitchFamily="18" charset="0"/>
                    <a:cs typeface="Times New Roman" panose="02020603050405020304" pitchFamily="18" charset="0"/>
                  </a:rPr>
                  <a:t>of Economic </a:t>
                </a:r>
                <a:r>
                  <a:rPr lang="en-US" sz="1200" dirty="0" smtClean="0">
                    <a:latin typeface="Times New Roman" panose="02020603050405020304" pitchFamily="18" charset="0"/>
                    <a:cs typeface="Times New Roman" panose="02020603050405020304" pitchFamily="18" charset="0"/>
                  </a:rPr>
                  <a:t>Integration, 21(4</a:t>
                </a:r>
                <a:r>
                  <a:rPr lang="en-US" sz="1200" dirty="0">
                    <a:latin typeface="Times New Roman" panose="02020603050405020304" pitchFamily="18" charset="0"/>
                    <a:cs typeface="Times New Roman" panose="02020603050405020304" pitchFamily="18" charset="0"/>
                  </a:rPr>
                  <a:t>), December 2006; 708-735</a:t>
                </a:r>
                <a:endParaRPr lang="de-DE" sz="1200" dirty="0" smtClean="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22166" y="631362"/>
                <a:ext cx="12172950" cy="6217114"/>
              </a:xfrm>
              <a:prstGeom prst="rect">
                <a:avLst/>
              </a:prstGeom>
              <a:blipFill>
                <a:blip r:embed="rId3"/>
                <a:stretch>
                  <a:fillRect l="-701" t="-785"/>
                </a:stretch>
              </a:blipFill>
            </p:spPr>
            <p:txBody>
              <a:bodyPr/>
              <a:lstStyle/>
              <a:p>
                <a:r>
                  <a:rPr lang="de-DE">
                    <a:noFill/>
                  </a:rPr>
                  <a:t> </a:t>
                </a:r>
              </a:p>
            </p:txBody>
          </p:sp>
        </mc:Fallback>
      </mc:AlternateContent>
    </p:spTree>
    <p:extLst>
      <p:ext uri="{BB962C8B-B14F-4D97-AF65-F5344CB8AC3E}">
        <p14:creationId xmlns:p14="http://schemas.microsoft.com/office/powerpoint/2010/main" val="18945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2409</Words>
  <Application>Microsoft Office PowerPoint</Application>
  <PresentationFormat>Breitbild</PresentationFormat>
  <Paragraphs>257</Paragraphs>
  <Slides>21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21</vt:i4>
      </vt:variant>
    </vt:vector>
  </HeadingPairs>
  <TitlesOfParts>
    <vt:vector size="28"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426</cp:revision>
  <dcterms:created xsi:type="dcterms:W3CDTF">2019-02-11T10:45:01Z</dcterms:created>
  <dcterms:modified xsi:type="dcterms:W3CDTF">2021-11-30T14:46:46Z</dcterms:modified>
</cp:coreProperties>
</file>