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548" r:id="rId2"/>
    <p:sldId id="667" r:id="rId3"/>
    <p:sldId id="549" r:id="rId4"/>
    <p:sldId id="550" r:id="rId5"/>
    <p:sldId id="551" r:id="rId6"/>
    <p:sldId id="670" r:id="rId7"/>
    <p:sldId id="671" r:id="rId8"/>
    <p:sldId id="672" r:id="rId9"/>
    <p:sldId id="673" r:id="rId10"/>
    <p:sldId id="674" r:id="rId11"/>
    <p:sldId id="675" r:id="rId12"/>
    <p:sldId id="676" r:id="rId13"/>
    <p:sldId id="677" r:id="rId14"/>
    <p:sldId id="678" r:id="rId15"/>
    <p:sldId id="563" r:id="rId16"/>
    <p:sldId id="564" r:id="rId17"/>
    <p:sldId id="567" r:id="rId18"/>
    <p:sldId id="568" r:id="rId19"/>
    <p:sldId id="569" r:id="rId20"/>
    <p:sldId id="570" r:id="rId21"/>
    <p:sldId id="571" r:id="rId22"/>
    <p:sldId id="573" r:id="rId23"/>
    <p:sldId id="574" r:id="rId24"/>
    <p:sldId id="575" r:id="rId25"/>
    <p:sldId id="576" r:id="rId26"/>
    <p:sldId id="577" r:id="rId27"/>
    <p:sldId id="578" r:id="rId28"/>
    <p:sldId id="579" r:id="rId29"/>
    <p:sldId id="580" r:id="rId30"/>
    <p:sldId id="581" r:id="rId31"/>
    <p:sldId id="582" r:id="rId32"/>
    <p:sldId id="585" r:id="rId33"/>
    <p:sldId id="599" r:id="rId34"/>
    <p:sldId id="600" r:id="rId35"/>
    <p:sldId id="609" r:id="rId36"/>
    <p:sldId id="612" r:id="rId37"/>
    <p:sldId id="679" r:id="rId38"/>
    <p:sldId id="680" r:id="rId39"/>
    <p:sldId id="681" r:id="rId40"/>
    <p:sldId id="682" r:id="rId41"/>
    <p:sldId id="683" r:id="rId42"/>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79" autoAdjust="0"/>
    <p:restoredTop sz="94660"/>
  </p:normalViewPr>
  <p:slideViewPr>
    <p:cSldViewPr snapToGrid="0">
      <p:cViewPr varScale="1">
        <p:scale>
          <a:sx n="83" d="100"/>
          <a:sy n="83" d="100"/>
        </p:scale>
        <p:origin x="177" y="3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21.11.2021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4712486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10244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297599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9093960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258060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692858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78581952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600101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9873820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2772996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7356088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8777803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9555879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7792260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498785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639732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03043774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4021780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0098083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4640699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9970351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146818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81898846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21710121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7442807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71426024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36785391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797232691"/>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351583285"/>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41031644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3579847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549424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28900098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9572329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3391447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90488" y="754063"/>
            <a:ext cx="6615112" cy="3722687"/>
          </a:xfrm>
          <a:solidFill>
            <a:srgbClr val="CFE7F5"/>
          </a:solidFill>
          <a:ln w="25400">
            <a:solidFill>
              <a:srgbClr val="808080"/>
            </a:solidFill>
            <a:prstDash val="solid"/>
          </a:ln>
        </p:spPr>
      </p:sp>
      <p:sp>
        <p:nvSpPr>
          <p:cNvPr id="3" name="Notizenplatzhalter 2"/>
          <p:cNvSpPr txBox="1">
            <a:spLocks noGrp="1"/>
          </p:cNvSpPr>
          <p:nvPr>
            <p:ph type="body" sz="quarter" idx="1"/>
          </p:nvPr>
        </p:nvSpPr>
        <p:spPr>
          <a:xfrm>
            <a:off x="679797" y="4715068"/>
            <a:ext cx="5438050" cy="307777"/>
          </a:xfrm>
        </p:spPr>
        <p:txBody>
          <a:bodyPr>
            <a:spAutoFit/>
          </a:bodyPr>
          <a:lstStyle/>
          <a:p>
            <a:endParaRPr lang="de-DE" dirty="0"/>
          </a:p>
        </p:txBody>
      </p:sp>
    </p:spTree>
    <p:extLst>
      <p:ext uri="{BB962C8B-B14F-4D97-AF65-F5344CB8AC3E}">
        <p14:creationId xmlns:p14="http://schemas.microsoft.com/office/powerpoint/2010/main" val="15082401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00AE1517-30AD-46BE-9EB4-2836EBD01425}" type="datetimeFigureOut">
              <a:rPr lang="de-DE" smtClean="0"/>
              <a:t>21.11.2021</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AE1517-30AD-46BE-9EB4-2836EBD01425}" type="datetimeFigureOut">
              <a:rPr lang="de-DE" smtClean="0"/>
              <a:t>21.11.2021</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emf"/></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90.png"/><Relationship Id="rId2" Type="http://schemas.openxmlformats.org/officeDocument/2006/relationships/image" Target="../media/image180.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notesSlide" Target="../notesSlides/notesSlide36.xml"/><Relationship Id="rId1" Type="http://schemas.openxmlformats.org/officeDocument/2006/relationships/slideLayout" Target="../slideLayouts/slideLayout7.xml"/><Relationship Id="rId4" Type="http://schemas.openxmlformats.org/officeDocument/2006/relationships/hyperlink" Target="https://www.bundeswahlleiter.de/bundestagswahlen/2021/ergebnisse/bund-99.html#sitze2"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Konzept der Fairness</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71634"/>
            <a:ext cx="12172951" cy="6376842"/>
          </a:xfrm>
          <a:prstGeom prst="rect">
            <a:avLst/>
          </a:prstGeom>
          <a:noFill/>
        </p:spPr>
        <p:txBody>
          <a:bodyPr wrap="square" rtlCol="0">
            <a:noAutofit/>
          </a:bodyPr>
          <a:lstStyle/>
          <a:p>
            <a:pPr marL="342900"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In der Ökonomie gehen wir grundsätzlich unterschiedlichen Präferenzen der Individuen aus.</a:t>
            </a:r>
          </a:p>
          <a:p>
            <a:pPr marL="800100" lvl="1"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Damit werden Individuen ein und dasselbe Güterbündel in der Regel unterschiedlich bewerten.</a:t>
            </a:r>
          </a:p>
          <a:p>
            <a:pPr marL="1257300" lvl="2"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Daraus erwächst ein grundsätzliches Problem in der Formulierung eines Konzepts für Gerechtigkeit: Wie soll man das Für und Wider gegeneinander aufwiegen?</a:t>
            </a:r>
          </a:p>
          <a:p>
            <a:pPr marL="1714500" lvl="3"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Die dargestellten sozialen Wohlfahrtsfunktionen unterstellen immer eine gewisse Art der Aggregation der individuellen Präferenzen, die das Problem der unterschiedlichen Bewertungen letztlich aber nicht lösen können.</a:t>
            </a:r>
          </a:p>
          <a:p>
            <a:pPr marL="2171700" lvl="4" indent="-342900">
              <a:buFont typeface="Wingdings" panose="05000000000000000000" pitchFamily="2" charset="2"/>
              <a:buChar char="Ø"/>
            </a:pPr>
            <a:r>
              <a:rPr lang="de-DE" sz="2100" dirty="0">
                <a:latin typeface="Times New Roman" panose="02020603050405020304" pitchFamily="18" charset="0"/>
                <a:cs typeface="Times New Roman" panose="02020603050405020304" pitchFamily="18" charset="0"/>
              </a:rPr>
              <a:t>Einen Ausweg aus diesem Dilemma bietet das Konzept der Fairness:</a:t>
            </a:r>
          </a:p>
          <a:p>
            <a:endParaRPr lang="de-DE" sz="24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Definition 1: Wenn Individuum A das Güterbündel von B dem eigenen vorzieht, so sagt man: A beneidet B. </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Definition 2: Eine Allokation wird dann als gerecht bezeichnet, wenn kein Individuum ein anderes Individuum</a:t>
            </a:r>
          </a:p>
          <a:p>
            <a:r>
              <a:rPr lang="de-DE" sz="2100" smtClean="0">
                <a:latin typeface="Times New Roman" panose="02020603050405020304" pitchFamily="18" charset="0"/>
                <a:cs typeface="Times New Roman" panose="02020603050405020304" pitchFamily="18" charset="0"/>
              </a:rPr>
              <a:t>                      beneidet</a:t>
            </a:r>
            <a:r>
              <a:rPr lang="de-DE" sz="2100" dirty="0">
                <a:latin typeface="Times New Roman" panose="02020603050405020304" pitchFamily="18" charset="0"/>
                <a:cs typeface="Times New Roman" panose="02020603050405020304" pitchFamily="18" charset="0"/>
              </a:rPr>
              <a:t>.</a:t>
            </a:r>
          </a:p>
          <a:p>
            <a:endParaRPr lang="de-DE" sz="2100" dirty="0">
              <a:latin typeface="Times New Roman" panose="02020603050405020304" pitchFamily="18" charset="0"/>
              <a:cs typeface="Times New Roman" panose="02020603050405020304" pitchFamily="18" charset="0"/>
            </a:endParaRPr>
          </a:p>
          <a:p>
            <a:r>
              <a:rPr lang="de-DE" sz="2100" dirty="0">
                <a:latin typeface="Times New Roman" panose="02020603050405020304" pitchFamily="18" charset="0"/>
                <a:cs typeface="Times New Roman" panose="02020603050405020304" pitchFamily="18" charset="0"/>
              </a:rPr>
              <a:t>Definition 3: Eine Allokation, die sowohl gerecht, als auch </a:t>
            </a:r>
            <a:r>
              <a:rPr lang="de-DE" sz="2100" dirty="0" err="1">
                <a:latin typeface="Times New Roman" panose="02020603050405020304" pitchFamily="18" charset="0"/>
                <a:cs typeface="Times New Roman" panose="02020603050405020304" pitchFamily="18" charset="0"/>
              </a:rPr>
              <a:t>pareto</a:t>
            </a:r>
            <a:r>
              <a:rPr lang="de-DE" sz="2100" dirty="0">
                <a:latin typeface="Times New Roman" panose="02020603050405020304" pitchFamily="18" charset="0"/>
                <a:cs typeface="Times New Roman" panose="02020603050405020304" pitchFamily="18" charset="0"/>
              </a:rPr>
              <a:t>-effizient ist, bezeichnet man als fair.</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1500" dirty="0">
                <a:latin typeface="Times New Roman" panose="02020603050405020304" pitchFamily="18" charset="0"/>
                <a:cs typeface="Times New Roman" panose="02020603050405020304" pitchFamily="18" charset="0"/>
              </a:rPr>
              <a:t>1) Varian, H.L. (1975), </a:t>
            </a:r>
            <a:r>
              <a:rPr lang="en-US" sz="1500" dirty="0">
                <a:latin typeface="Times New Roman" panose="02020603050405020304" pitchFamily="18" charset="0"/>
                <a:cs typeface="Times New Roman" panose="02020603050405020304" pitchFamily="18" charset="0"/>
              </a:rPr>
              <a:t>Distributive justice, welfare economics, and the theory of fairness, Journal of Philosophy and Public Affairs 4,223-247.</a:t>
            </a:r>
          </a:p>
          <a:p>
            <a:r>
              <a:rPr lang="en-US" sz="1500" smtClean="0">
                <a:latin typeface="Times New Roman" panose="02020603050405020304" pitchFamily="18" charset="0"/>
                <a:cs typeface="Times New Roman" panose="02020603050405020304" pitchFamily="18" charset="0"/>
              </a:rPr>
              <a:t>    </a:t>
            </a:r>
            <a:r>
              <a:rPr lang="de-DE" sz="1500" smtClean="0">
                <a:latin typeface="Times New Roman" panose="02020603050405020304" pitchFamily="18" charset="0"/>
                <a:cs typeface="Times New Roman" panose="02020603050405020304" pitchFamily="18" charset="0"/>
              </a:rPr>
              <a:t>Varian</a:t>
            </a:r>
            <a:r>
              <a:rPr lang="de-DE" sz="1500" dirty="0">
                <a:latin typeface="Times New Roman" panose="02020603050405020304" pitchFamily="18" charset="0"/>
                <a:cs typeface="Times New Roman" panose="02020603050405020304" pitchFamily="18" charset="0"/>
              </a:rPr>
              <a:t>, H.L. (1976), </a:t>
            </a:r>
            <a:r>
              <a:rPr lang="en-US" sz="1500" dirty="0">
                <a:latin typeface="Times New Roman" panose="02020603050405020304" pitchFamily="18" charset="0"/>
                <a:cs typeface="Times New Roman" panose="02020603050405020304" pitchFamily="18" charset="0"/>
              </a:rPr>
              <a:t>Two problems in the theory of fairness</a:t>
            </a:r>
            <a:r>
              <a:rPr lang="de-DE" sz="1500" dirty="0">
                <a:latin typeface="Times New Roman" panose="02020603050405020304" pitchFamily="18" charset="0"/>
                <a:cs typeface="Times New Roman" panose="02020603050405020304" pitchFamily="18" charset="0"/>
              </a:rPr>
              <a:t>, </a:t>
            </a:r>
            <a:r>
              <a:rPr lang="en-US" sz="1500" dirty="0">
                <a:latin typeface="Times New Roman" panose="02020603050405020304" pitchFamily="18" charset="0"/>
                <a:cs typeface="Times New Roman" panose="02020603050405020304" pitchFamily="18" charset="0"/>
              </a:rPr>
              <a:t>Journal of Public Economics Volume 5, Issues 3–4, April–May 1976, Pages 249-260 </a:t>
            </a:r>
          </a:p>
          <a:p>
            <a:pPr marL="457200" indent="-457200">
              <a:buAutoNum type="arabicParenR"/>
            </a:pPr>
            <a:endParaRPr lang="en-US"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75932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6959600" y="104181"/>
            <a:ext cx="5115859" cy="388032"/>
          </a:xfrm>
          <a:prstGeom prst="rect">
            <a:avLst/>
          </a:prstGeom>
          <a:noFill/>
          <a:ln>
            <a:noFill/>
          </a:ln>
        </p:spPr>
        <p:txBody>
          <a:bodyPr lIns="81646" tIns="40823" rIns="81646" bIns="40823" anchor="ctr" anchorCtr="1"/>
          <a:lstStyle/>
          <a:p>
            <a:r>
              <a:rPr lang="en-US" sz="2903" b="1" dirty="0" err="1">
                <a:solidFill>
                  <a:sysClr val="windowText" lastClr="000000"/>
                </a:solidFill>
              </a:rPr>
              <a:t>Entscheidungsregeln</a:t>
            </a:r>
            <a:endParaRPr lang="en-US" sz="2903" dirty="0">
              <a:solidFill>
                <a:sysClr val="windowText" lastClr="000000"/>
              </a:solidFill>
            </a:endParaRPr>
          </a:p>
        </p:txBody>
      </p:sp>
      <p:sp>
        <p:nvSpPr>
          <p:cNvPr id="7" name="Textfeld 6"/>
          <p:cNvSpPr txBox="1"/>
          <p:nvPr/>
        </p:nvSpPr>
        <p:spPr>
          <a:xfrm>
            <a:off x="59174" y="279007"/>
            <a:ext cx="11653428" cy="5903622"/>
          </a:xfrm>
          <a:prstGeom prst="rect">
            <a:avLst/>
          </a:prstGeom>
          <a:noFill/>
        </p:spPr>
        <p:txBody>
          <a:bodyPr wrap="square" rtlCol="0">
            <a:noAutofit/>
          </a:bodyPr>
          <a:lstStyle/>
          <a:p>
            <a:r>
              <a:rPr lang="en-GB" altLang="de-DE" sz="2400" dirty="0" err="1" smtClean="0">
                <a:ea typeface="ＭＳ Ｐゴシック" pitchFamily="34" charset="-128"/>
              </a:rPr>
              <a:t>Bestimmen</a:t>
            </a:r>
            <a:r>
              <a:rPr lang="en-GB" altLang="de-DE" sz="2400" dirty="0" smtClean="0">
                <a:ea typeface="ＭＳ Ｐゴシック" pitchFamily="34" charset="-128"/>
              </a:rPr>
              <a:t> den </a:t>
            </a:r>
            <a:r>
              <a:rPr lang="en-GB" altLang="de-DE" sz="2400" dirty="0" err="1" smtClean="0">
                <a:ea typeface="ＭＳ Ｐゴシック" pitchFamily="34" charset="-128"/>
              </a:rPr>
              <a:t>Sieger</a:t>
            </a:r>
            <a:r>
              <a:rPr lang="en-GB" altLang="de-DE" sz="2400" dirty="0" smtClean="0">
                <a:ea typeface="ＭＳ Ｐゴシック" pitchFamily="34" charset="-128"/>
              </a:rPr>
              <a:t> </a:t>
            </a:r>
            <a:r>
              <a:rPr lang="en-GB" altLang="de-DE" sz="2400" dirty="0" err="1" smtClean="0">
                <a:ea typeface="ＭＳ Ｐゴシック" pitchFamily="34" charset="-128"/>
              </a:rPr>
              <a:t>gemäß</a:t>
            </a:r>
            <a:r>
              <a:rPr lang="en-GB" altLang="de-DE" sz="2400" dirty="0" smtClean="0">
                <a:ea typeface="ＭＳ Ｐゴシック" pitchFamily="34" charset="-128"/>
              </a:rPr>
              <a:t> </a:t>
            </a:r>
            <a:r>
              <a:rPr lang="en-GB" altLang="de-DE" sz="2400" dirty="0" err="1" smtClean="0">
                <a:ea typeface="ＭＳ Ｐゴシック" pitchFamily="34" charset="-128"/>
              </a:rPr>
              <a:t>folgender</a:t>
            </a:r>
            <a:r>
              <a:rPr lang="en-GB" altLang="de-DE" sz="2400" dirty="0" smtClean="0">
                <a:ea typeface="ＭＳ Ｐゴシック" pitchFamily="34" charset="-128"/>
              </a:rPr>
              <a:t> </a:t>
            </a:r>
            <a:r>
              <a:rPr lang="en-GB" altLang="de-DE" sz="2400" dirty="0" err="1" smtClean="0">
                <a:ea typeface="ＭＳ Ｐゴシック" pitchFamily="34" charset="-128"/>
              </a:rPr>
              <a:t>Regeln</a:t>
            </a:r>
            <a:r>
              <a:rPr lang="en-GB" altLang="de-DE" sz="2400" dirty="0" smtClean="0">
                <a:ea typeface="ＭＳ Ｐゴシック" pitchFamily="34" charset="-128"/>
              </a:rPr>
              <a:t>:</a:t>
            </a:r>
            <a:endParaRPr lang="en-GB" altLang="de-DE" sz="2400" dirty="0">
              <a:ea typeface="ＭＳ Ｐゴシック" pitchFamily="34" charset="-128"/>
            </a:endParaRPr>
          </a:p>
          <a:p>
            <a:endParaRPr lang="en-GB" altLang="de-DE" sz="2400" dirty="0">
              <a:ea typeface="ＭＳ Ｐゴシック" pitchFamily="34" charset="-128"/>
            </a:endParaRPr>
          </a:p>
          <a:p>
            <a:pPr marL="457200" indent="-457200">
              <a:buFont typeface="+mj-lt"/>
              <a:buAutoNum type="arabicPeriod"/>
            </a:pPr>
            <a:r>
              <a:rPr lang="en-GB" altLang="de-DE" sz="2400" dirty="0" smtClean="0">
                <a:ea typeface="ＭＳ Ｐゴシック" pitchFamily="34" charset="-128"/>
              </a:rPr>
              <a:t>Die </a:t>
            </a:r>
            <a:r>
              <a:rPr lang="en-GB" altLang="de-DE" sz="2400" dirty="0" err="1" smtClean="0">
                <a:ea typeface="ＭＳ Ｐゴシック" pitchFamily="34" charset="-128"/>
              </a:rPr>
              <a:t>meisten</a:t>
            </a:r>
            <a:r>
              <a:rPr lang="en-GB" altLang="de-DE" sz="2400" dirty="0" smtClean="0">
                <a:ea typeface="ＭＳ Ｐゴシック" pitchFamily="34" charset="-128"/>
              </a:rPr>
              <a:t> 1. </a:t>
            </a:r>
            <a:r>
              <a:rPr lang="en-GB" altLang="de-DE" sz="2400" dirty="0" err="1" smtClean="0">
                <a:ea typeface="ＭＳ Ｐゴシック" pitchFamily="34" charset="-128"/>
              </a:rPr>
              <a:t>Plätze</a:t>
            </a:r>
            <a:r>
              <a:rPr lang="en-GB" altLang="de-DE" sz="2400" baseline="30000" dirty="0" smtClean="0">
                <a:ea typeface="ＭＳ Ｐゴシック" pitchFamily="34" charset="-128"/>
              </a:rPr>
              <a:t>.</a:t>
            </a:r>
            <a:endParaRPr lang="en-GB" altLang="de-DE" sz="2400" dirty="0">
              <a:ea typeface="ＭＳ Ｐゴシック" pitchFamily="34" charset="-128"/>
            </a:endParaRPr>
          </a:p>
          <a:p>
            <a:pPr marL="457200" indent="-457200">
              <a:buFont typeface="+mj-lt"/>
              <a:buAutoNum type="arabicPeriod"/>
            </a:pPr>
            <a:endParaRPr lang="en-GB" altLang="de-DE" sz="2400" dirty="0">
              <a:ea typeface="ＭＳ Ｐゴシック" pitchFamily="34" charset="-128"/>
            </a:endParaRPr>
          </a:p>
          <a:p>
            <a:pPr marL="457200" indent="-457200">
              <a:buFont typeface="+mj-lt"/>
              <a:buAutoNum type="arabicPeriod"/>
            </a:pPr>
            <a:r>
              <a:rPr lang="en-GB" altLang="de-DE" sz="2400" dirty="0" smtClean="0">
                <a:ea typeface="ＭＳ Ｐゴシック" pitchFamily="34" charset="-128"/>
              </a:rPr>
              <a:t>2-stufiger </a:t>
            </a:r>
            <a:r>
              <a:rPr lang="en-GB" altLang="de-DE" sz="2400" dirty="0" err="1" smtClean="0">
                <a:ea typeface="ＭＳ Ｐゴシック" pitchFamily="34" charset="-128"/>
              </a:rPr>
              <a:t>Prozeß</a:t>
            </a:r>
            <a:r>
              <a:rPr lang="en-GB" altLang="de-DE" sz="2400" dirty="0" smtClean="0">
                <a:ea typeface="ＭＳ Ｐゴシック" pitchFamily="34" charset="-128"/>
              </a:rPr>
              <a:t>: </a:t>
            </a:r>
            <a:r>
              <a:rPr lang="en-GB" altLang="de-DE" sz="2400" dirty="0" err="1" smtClean="0">
                <a:ea typeface="ＭＳ Ｐゴシック" pitchFamily="34" charset="-128"/>
              </a:rPr>
              <a:t>Stichwahl</a:t>
            </a:r>
            <a:r>
              <a:rPr lang="en-GB" altLang="de-DE" sz="2400" dirty="0" smtClean="0">
                <a:ea typeface="ＭＳ Ｐゴシック" pitchFamily="34" charset="-128"/>
              </a:rPr>
              <a:t> </a:t>
            </a:r>
            <a:r>
              <a:rPr lang="en-GB" altLang="de-DE" sz="2400" dirty="0" err="1" smtClean="0">
                <a:ea typeface="ＭＳ Ｐゴシック" pitchFamily="34" charset="-128"/>
              </a:rPr>
              <a:t>zwischen</a:t>
            </a:r>
            <a:r>
              <a:rPr lang="en-GB" altLang="de-DE" sz="2400" dirty="0" smtClean="0">
                <a:ea typeface="ＭＳ Ｐゴシック" pitchFamily="34" charset="-128"/>
              </a:rPr>
              <a:t> den </a:t>
            </a:r>
            <a:r>
              <a:rPr lang="en-GB" altLang="de-DE" sz="2400" dirty="0" err="1" smtClean="0">
                <a:ea typeface="ＭＳ Ｐゴシック" pitchFamily="34" charset="-128"/>
              </a:rPr>
              <a:t>beiden</a:t>
            </a:r>
            <a:r>
              <a:rPr lang="en-GB" altLang="de-DE" sz="2400" dirty="0" smtClean="0">
                <a:ea typeface="ＭＳ Ｐゴシック" pitchFamily="34" charset="-128"/>
              </a:rPr>
              <a:t> </a:t>
            </a:r>
            <a:r>
              <a:rPr lang="en-GB" altLang="de-DE" sz="2400" dirty="0" err="1" smtClean="0">
                <a:ea typeface="ＭＳ Ｐゴシック" pitchFamily="34" charset="-128"/>
              </a:rPr>
              <a:t>Kandidaten</a:t>
            </a:r>
            <a:r>
              <a:rPr lang="en-GB" altLang="de-DE" sz="2400" dirty="0" smtClean="0">
                <a:ea typeface="ＭＳ Ｐゴシック" pitchFamily="34" charset="-128"/>
              </a:rPr>
              <a:t>, die am </a:t>
            </a:r>
            <a:r>
              <a:rPr lang="en-GB" altLang="de-DE" sz="2400" dirty="0" err="1" smtClean="0">
                <a:ea typeface="ＭＳ Ｐゴシック" pitchFamily="34" charset="-128"/>
              </a:rPr>
              <a:t>häufigsten</a:t>
            </a:r>
            <a:r>
              <a:rPr lang="en-GB" altLang="de-DE" sz="2400" dirty="0" smtClean="0">
                <a:ea typeface="ＭＳ Ｐゴシック" pitchFamily="34" charset="-128"/>
              </a:rPr>
              <a:t> auf den 1. </a:t>
            </a:r>
            <a:r>
              <a:rPr lang="en-GB" altLang="de-DE" sz="2400" dirty="0" err="1" smtClean="0">
                <a:ea typeface="ＭＳ Ｐゴシック" pitchFamily="34" charset="-128"/>
              </a:rPr>
              <a:t>Platz</a:t>
            </a:r>
            <a:r>
              <a:rPr lang="en-GB" altLang="de-DE" sz="2400" dirty="0" smtClean="0">
                <a:ea typeface="ＭＳ Ｐゴシック" pitchFamily="34" charset="-128"/>
              </a:rPr>
              <a:t> </a:t>
            </a:r>
            <a:r>
              <a:rPr lang="en-GB" altLang="de-DE" sz="2400" dirty="0" err="1" smtClean="0">
                <a:ea typeface="ＭＳ Ｐゴシック" pitchFamily="34" charset="-128"/>
              </a:rPr>
              <a:t>gesetzt</a:t>
            </a:r>
            <a:r>
              <a:rPr lang="en-GB" altLang="de-DE" sz="2400" dirty="0" smtClean="0">
                <a:ea typeface="ＭＳ Ｐゴシック" pitchFamily="34" charset="-128"/>
              </a:rPr>
              <a:t> </a:t>
            </a:r>
            <a:r>
              <a:rPr lang="en-GB" altLang="de-DE" sz="2400" dirty="0" err="1" smtClean="0">
                <a:ea typeface="ＭＳ Ｐゴシック" pitchFamily="34" charset="-128"/>
              </a:rPr>
              <a:t>werden</a:t>
            </a:r>
            <a:r>
              <a:rPr lang="en-GB" altLang="de-DE" sz="2400" dirty="0" smtClean="0">
                <a:ea typeface="ＭＳ Ｐゴシック" pitchFamily="34" charset="-128"/>
              </a:rPr>
              <a:t> </a:t>
            </a:r>
            <a:r>
              <a:rPr lang="en-GB" altLang="de-DE" sz="2400" dirty="0">
                <a:ea typeface="ＭＳ Ｐゴシック" pitchFamily="34" charset="-128"/>
              </a:rPr>
              <a:t>(</a:t>
            </a:r>
            <a:r>
              <a:rPr lang="en-GB" altLang="de-DE" sz="2400" dirty="0" err="1">
                <a:ea typeface="ＭＳ Ｐゴシック" pitchFamily="34" charset="-128"/>
              </a:rPr>
              <a:t>vgl</a:t>
            </a:r>
            <a:r>
              <a:rPr lang="en-GB" altLang="de-DE" sz="2400" dirty="0">
                <a:ea typeface="ＭＳ Ｐゴシック" pitchFamily="34" charset="-128"/>
              </a:rPr>
              <a:t>. </a:t>
            </a:r>
            <a:r>
              <a:rPr lang="en-GB" altLang="de-DE" sz="2400" dirty="0" err="1">
                <a:ea typeface="ＭＳ Ｐゴシック" pitchFamily="34" charset="-128"/>
              </a:rPr>
              <a:t>Bürgermeisterwahl</a:t>
            </a:r>
            <a:r>
              <a:rPr lang="en-GB" altLang="de-DE" sz="2400" dirty="0">
                <a:ea typeface="ＭＳ Ｐゴシック" pitchFamily="34" charset="-128"/>
              </a:rPr>
              <a:t> in Deutschland</a:t>
            </a:r>
            <a:r>
              <a:rPr lang="en-GB" altLang="de-DE" sz="2400" dirty="0" smtClean="0">
                <a:ea typeface="ＭＳ Ｐゴシック" pitchFamily="34" charset="-128"/>
              </a:rPr>
              <a:t>!)</a:t>
            </a:r>
          </a:p>
          <a:p>
            <a:pPr marL="457200" indent="-457200">
              <a:buFont typeface="+mj-lt"/>
              <a:buAutoNum type="arabicPeriod"/>
            </a:pPr>
            <a:endParaRPr lang="en-US" sz="2400" dirty="0"/>
          </a:p>
          <a:p>
            <a:pPr marL="457200" indent="-457200">
              <a:buFont typeface="+mj-lt"/>
              <a:buAutoNum type="arabicPeriod"/>
            </a:pPr>
            <a:r>
              <a:rPr lang="en-US" altLang="de-DE" sz="2400" dirty="0" err="1" smtClean="0">
                <a:ea typeface="ＭＳ Ｐゴシック" pitchFamily="34" charset="-128"/>
              </a:rPr>
              <a:t>Gewichtung</a:t>
            </a:r>
            <a:r>
              <a:rPr lang="en-US" altLang="de-DE" sz="2400" dirty="0" smtClean="0">
                <a:ea typeface="ＭＳ Ｐゴシック" pitchFamily="34" charset="-128"/>
              </a:rPr>
              <a:t>: </a:t>
            </a:r>
            <a:r>
              <a:rPr lang="en-US" altLang="de-DE" sz="2400" dirty="0">
                <a:ea typeface="ＭＳ Ｐゴシック" pitchFamily="34" charset="-128"/>
              </a:rPr>
              <a:t>4</a:t>
            </a:r>
            <a:r>
              <a:rPr lang="en-US" altLang="de-DE" sz="2400" dirty="0" smtClean="0">
                <a:ea typeface="ＭＳ Ｐゴシック" pitchFamily="34" charset="-128"/>
              </a:rPr>
              <a:t>P </a:t>
            </a:r>
            <a:r>
              <a:rPr lang="en-US" altLang="de-DE" sz="2400" dirty="0">
                <a:ea typeface="ＭＳ Ｐゴシック" pitchFamily="34" charset="-128"/>
              </a:rPr>
              <a:t>→ </a:t>
            </a:r>
            <a:r>
              <a:rPr lang="en-US" altLang="de-DE" sz="2400" dirty="0" smtClean="0">
                <a:ea typeface="ＭＳ Ｐゴシック" pitchFamily="34" charset="-128"/>
              </a:rPr>
              <a:t>1.Platz , </a:t>
            </a:r>
            <a:r>
              <a:rPr lang="en-US" altLang="de-DE" sz="2400" dirty="0">
                <a:ea typeface="ＭＳ Ｐゴシック" pitchFamily="34" charset="-128"/>
              </a:rPr>
              <a:t>3</a:t>
            </a:r>
            <a:r>
              <a:rPr lang="en-US" altLang="de-DE" sz="2400" dirty="0" smtClean="0">
                <a:ea typeface="ＭＳ Ｐゴシック" pitchFamily="34" charset="-128"/>
              </a:rPr>
              <a:t>P </a:t>
            </a:r>
            <a:r>
              <a:rPr lang="en-US" altLang="de-DE" sz="2400" dirty="0">
                <a:ea typeface="ＭＳ Ｐゴシック" pitchFamily="34" charset="-128"/>
              </a:rPr>
              <a:t>→ 2</a:t>
            </a:r>
            <a:r>
              <a:rPr lang="en-US" altLang="de-DE" sz="2400" dirty="0" smtClean="0">
                <a:ea typeface="ＭＳ Ｐゴシック" pitchFamily="34" charset="-128"/>
              </a:rPr>
              <a:t>. </a:t>
            </a:r>
            <a:r>
              <a:rPr lang="en-US" altLang="de-DE" sz="2400" dirty="0" err="1" smtClean="0">
                <a:ea typeface="ＭＳ Ｐゴシック" pitchFamily="34" charset="-128"/>
              </a:rPr>
              <a:t>Platz</a:t>
            </a:r>
            <a:r>
              <a:rPr lang="en-US" altLang="de-DE" sz="2400" dirty="0" smtClean="0">
                <a:ea typeface="ＭＳ Ｐゴシック" pitchFamily="34" charset="-128"/>
              </a:rPr>
              <a:t> … </a:t>
            </a:r>
            <a:r>
              <a:rPr lang="en-US" altLang="de-DE" sz="2400" dirty="0">
                <a:ea typeface="ＭＳ Ｐゴシック" pitchFamily="34" charset="-128"/>
              </a:rPr>
              <a:t>0</a:t>
            </a:r>
            <a:r>
              <a:rPr lang="en-US" altLang="de-DE" sz="2400" dirty="0" smtClean="0">
                <a:ea typeface="ＭＳ Ｐゴシック" pitchFamily="34" charset="-128"/>
              </a:rPr>
              <a:t>P </a:t>
            </a:r>
            <a:r>
              <a:rPr lang="en-US" altLang="de-DE" sz="2400" dirty="0">
                <a:ea typeface="ＭＳ Ｐゴシック" pitchFamily="34" charset="-128"/>
              </a:rPr>
              <a:t>→ 5</a:t>
            </a:r>
            <a:r>
              <a:rPr lang="en-US" altLang="de-DE" sz="2400" dirty="0" smtClean="0">
                <a:ea typeface="ＭＳ Ｐゴシック" pitchFamily="34" charset="-128"/>
              </a:rPr>
              <a:t>. </a:t>
            </a:r>
            <a:r>
              <a:rPr lang="en-US" altLang="de-DE" sz="2400" dirty="0" err="1" smtClean="0">
                <a:ea typeface="ＭＳ Ｐゴシック" pitchFamily="34" charset="-128"/>
              </a:rPr>
              <a:t>Platz</a:t>
            </a:r>
            <a:r>
              <a:rPr lang="en-US" altLang="de-DE" sz="2400" dirty="0" smtClean="0">
                <a:ea typeface="ＭＳ Ｐゴシック" pitchFamily="34" charset="-128"/>
              </a:rPr>
              <a:t>  (</a:t>
            </a:r>
            <a:r>
              <a:rPr lang="en-US" altLang="de-DE" sz="2400" dirty="0" err="1" smtClean="0">
                <a:ea typeface="ＭＳ Ｐゴシック" pitchFamily="34" charset="-128"/>
              </a:rPr>
              <a:t>Borda</a:t>
            </a:r>
            <a:r>
              <a:rPr lang="en-US" altLang="de-DE" sz="2400" dirty="0" smtClean="0">
                <a:ea typeface="ＭＳ Ｐゴシック" pitchFamily="34" charset="-128"/>
              </a:rPr>
              <a:t>-Count)</a:t>
            </a:r>
            <a:endParaRPr lang="en-US" altLang="de-DE" sz="2400" dirty="0">
              <a:ea typeface="ＭＳ Ｐゴシック" pitchFamily="34" charset="-128"/>
            </a:endParaRPr>
          </a:p>
          <a:p>
            <a:pPr marL="457200" indent="-457200">
              <a:buFont typeface="+mj-lt"/>
              <a:buAutoNum type="arabicPeriod"/>
            </a:pPr>
            <a:endParaRPr lang="en-US" altLang="de-DE" sz="2400" dirty="0">
              <a:ea typeface="ＭＳ Ｐゴシック" pitchFamily="34" charset="-128"/>
            </a:endParaRPr>
          </a:p>
          <a:p>
            <a:pPr marL="457200" indent="-457200">
              <a:buFont typeface="+mj-lt"/>
              <a:buAutoNum type="arabicPeriod"/>
            </a:pPr>
            <a:r>
              <a:rPr lang="en-US" altLang="de-DE" sz="2400" dirty="0" err="1" smtClean="0">
                <a:ea typeface="ＭＳ Ｐゴシック" pitchFamily="34" charset="-128"/>
              </a:rPr>
              <a:t>Sukzessive</a:t>
            </a:r>
            <a:r>
              <a:rPr lang="en-US" altLang="de-DE" sz="2400" dirty="0" smtClean="0">
                <a:ea typeface="ＭＳ Ｐゴシック" pitchFamily="34" charset="-128"/>
              </a:rPr>
              <a:t> Veto-Regel: </a:t>
            </a:r>
            <a:r>
              <a:rPr lang="en-US" altLang="de-DE" sz="2400" dirty="0" err="1" smtClean="0">
                <a:ea typeface="ＭＳ Ｐゴシック" pitchFamily="34" charset="-128"/>
              </a:rPr>
              <a:t>Nacheinander</a:t>
            </a:r>
            <a:r>
              <a:rPr lang="en-US" altLang="de-DE" sz="2400" dirty="0" smtClean="0">
                <a:ea typeface="ＭＳ Ｐゴシック" pitchFamily="34" charset="-128"/>
              </a:rPr>
              <a:t> </a:t>
            </a:r>
            <a:r>
              <a:rPr lang="en-US" altLang="de-DE" sz="2400" dirty="0" err="1" smtClean="0">
                <a:ea typeface="ＭＳ Ｐゴシック" pitchFamily="34" charset="-128"/>
              </a:rPr>
              <a:t>scheidet</a:t>
            </a:r>
            <a:r>
              <a:rPr lang="en-US" altLang="de-DE" sz="2400" dirty="0" smtClean="0">
                <a:ea typeface="ＭＳ Ｐゴシック" pitchFamily="34" charset="-128"/>
              </a:rPr>
              <a:t> der </a:t>
            </a:r>
            <a:r>
              <a:rPr lang="en-US" altLang="de-DE" sz="2400" dirty="0" err="1" smtClean="0">
                <a:ea typeface="ＭＳ Ｐゴシック" pitchFamily="34" charset="-128"/>
              </a:rPr>
              <a:t>Kandidat</a:t>
            </a:r>
            <a:r>
              <a:rPr lang="en-US" altLang="de-DE" sz="2400" dirty="0" smtClean="0">
                <a:ea typeface="ＭＳ Ｐゴシック" pitchFamily="34" charset="-128"/>
              </a:rPr>
              <a:t> </a:t>
            </a:r>
            <a:r>
              <a:rPr lang="en-US" altLang="de-DE" sz="2400" dirty="0" err="1" smtClean="0">
                <a:ea typeface="ＭＳ Ｐゴシック" pitchFamily="34" charset="-128"/>
              </a:rPr>
              <a:t>mit</a:t>
            </a:r>
            <a:r>
              <a:rPr lang="en-US" altLang="de-DE" sz="2400" dirty="0" smtClean="0">
                <a:ea typeface="ＭＳ Ｐゴシック" pitchFamily="34" charset="-128"/>
              </a:rPr>
              <a:t> den </a:t>
            </a:r>
            <a:r>
              <a:rPr lang="en-US" altLang="de-DE" sz="2400" dirty="0" err="1" smtClean="0">
                <a:ea typeface="ＭＳ Ｐゴシック" pitchFamily="34" charset="-128"/>
              </a:rPr>
              <a:t>meisten</a:t>
            </a:r>
            <a:r>
              <a:rPr lang="en-US" altLang="de-DE" sz="2400" dirty="0" smtClean="0">
                <a:ea typeface="ＭＳ Ｐゴシック" pitchFamily="34" charset="-128"/>
              </a:rPr>
              <a:t> </a:t>
            </a:r>
            <a:r>
              <a:rPr lang="en-US" altLang="de-DE" sz="2400" dirty="0" err="1" smtClean="0">
                <a:ea typeface="ＭＳ Ｐゴシック" pitchFamily="34" charset="-128"/>
              </a:rPr>
              <a:t>letzten</a:t>
            </a:r>
            <a:r>
              <a:rPr lang="en-US" altLang="de-DE" sz="2400" dirty="0" smtClean="0">
                <a:ea typeface="ＭＳ Ｐゴシック" pitchFamily="34" charset="-128"/>
              </a:rPr>
              <a:t> </a:t>
            </a:r>
            <a:r>
              <a:rPr lang="en-US" altLang="de-DE" sz="2400" dirty="0" err="1" smtClean="0">
                <a:ea typeface="ＭＳ Ｐゴシック" pitchFamily="34" charset="-128"/>
              </a:rPr>
              <a:t>Plätzen</a:t>
            </a:r>
            <a:r>
              <a:rPr lang="en-US" altLang="de-DE" sz="2400" dirty="0" smtClean="0">
                <a:ea typeface="ＭＳ Ｐゴシック" pitchFamily="34" charset="-128"/>
              </a:rPr>
              <a:t> </a:t>
            </a:r>
            <a:r>
              <a:rPr lang="en-US" altLang="de-DE" sz="2400" dirty="0" err="1" smtClean="0">
                <a:ea typeface="ＭＳ Ｐゴシック" pitchFamily="34" charset="-128"/>
              </a:rPr>
              <a:t>aus</a:t>
            </a:r>
            <a:endParaRPr lang="en-US" altLang="de-DE" sz="2400" dirty="0">
              <a:ea typeface="ＭＳ Ｐゴシック" pitchFamily="34" charset="-128"/>
            </a:endParaRPr>
          </a:p>
          <a:p>
            <a:pPr marL="457200" indent="-457200">
              <a:buFont typeface="+mj-lt"/>
              <a:buAutoNum type="arabicPeriod"/>
            </a:pPr>
            <a:endParaRPr lang="en-US" altLang="de-DE" sz="2400" dirty="0">
              <a:ea typeface="ＭＳ Ｐゴシック" pitchFamily="34" charset="-128"/>
            </a:endParaRPr>
          </a:p>
          <a:p>
            <a:pPr marL="457200" indent="-457200">
              <a:buFont typeface="+mj-lt"/>
              <a:buAutoNum type="arabicPeriod"/>
            </a:pPr>
            <a:r>
              <a:rPr lang="en-US" altLang="de-DE" sz="2400" dirty="0" err="1" smtClean="0">
                <a:ea typeface="ＭＳ Ｐゴシック" pitchFamily="34" charset="-128"/>
              </a:rPr>
              <a:t>Gegenseitige</a:t>
            </a:r>
            <a:r>
              <a:rPr lang="en-US" altLang="de-DE" sz="2400" dirty="0" smtClean="0">
                <a:ea typeface="ＭＳ Ｐゴシック" pitchFamily="34" charset="-128"/>
              </a:rPr>
              <a:t> </a:t>
            </a:r>
            <a:r>
              <a:rPr lang="en-US" altLang="de-DE" sz="2400" dirty="0" err="1" smtClean="0">
                <a:ea typeface="ＭＳ Ｐゴシック" pitchFamily="34" charset="-128"/>
              </a:rPr>
              <a:t>Abstimmung</a:t>
            </a:r>
            <a:r>
              <a:rPr lang="en-US" altLang="de-DE" sz="2400" dirty="0" smtClean="0">
                <a:ea typeface="ＭＳ Ｐゴシック" pitchFamily="34" charset="-128"/>
              </a:rPr>
              <a:t> </a:t>
            </a:r>
            <a:r>
              <a:rPr lang="en-US" altLang="de-DE" sz="2400" dirty="0" err="1" smtClean="0">
                <a:ea typeface="ＭＳ Ｐゴシック" pitchFamily="34" charset="-128"/>
              </a:rPr>
              <a:t>zwischen</a:t>
            </a:r>
            <a:r>
              <a:rPr lang="en-US" altLang="de-DE" sz="2400" dirty="0" smtClean="0">
                <a:ea typeface="ＭＳ Ｐゴシック" pitchFamily="34" charset="-128"/>
              </a:rPr>
              <a:t> </a:t>
            </a:r>
            <a:r>
              <a:rPr lang="en-US" altLang="de-DE" sz="2400" dirty="0" err="1" smtClean="0">
                <a:ea typeface="ＭＳ Ｐゴシック" pitchFamily="34" charset="-128"/>
              </a:rPr>
              <a:t>zwei</a:t>
            </a:r>
            <a:r>
              <a:rPr lang="en-US" altLang="de-DE" sz="2400" dirty="0" smtClean="0">
                <a:ea typeface="ＭＳ Ｐゴシック" pitchFamily="34" charset="-128"/>
              </a:rPr>
              <a:t> </a:t>
            </a:r>
            <a:r>
              <a:rPr lang="en-US" altLang="de-DE" sz="2400" dirty="0" err="1" smtClean="0">
                <a:ea typeface="ＭＳ Ｐゴシック" pitchFamily="34" charset="-128"/>
              </a:rPr>
              <a:t>Kandidaten</a:t>
            </a:r>
            <a:r>
              <a:rPr lang="en-US" altLang="de-DE" sz="2400" dirty="0" smtClean="0">
                <a:ea typeface="ＭＳ Ｐゴシック" pitchFamily="34" charset="-128"/>
              </a:rPr>
              <a:t> (Condorcet)</a:t>
            </a:r>
          </a:p>
          <a:p>
            <a:pPr marL="457200" indent="-457200">
              <a:buFont typeface="+mj-lt"/>
              <a:buAutoNum type="arabicPeriod"/>
            </a:pPr>
            <a:endParaRPr lang="en-GB" altLang="de-DE" sz="2400" dirty="0">
              <a:ea typeface="ＭＳ Ｐゴシック" pitchFamily="34" charset="-128"/>
            </a:endParaRPr>
          </a:p>
        </p:txBody>
      </p:sp>
    </p:spTree>
    <p:extLst>
      <p:ext uri="{BB962C8B-B14F-4D97-AF65-F5344CB8AC3E}">
        <p14:creationId xmlns:p14="http://schemas.microsoft.com/office/powerpoint/2010/main" val="2483973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GB" altLang="de-DE" sz="2400" dirty="0" smtClean="0">
                <a:ea typeface="ＭＳ Ｐゴシック" pitchFamily="34" charset="-128"/>
              </a:rPr>
              <a:t>Die </a:t>
            </a:r>
            <a:r>
              <a:rPr lang="en-GB" altLang="de-DE" sz="2400" dirty="0" err="1" smtClean="0">
                <a:ea typeface="ＭＳ Ｐゴシック" pitchFamily="34" charset="-128"/>
              </a:rPr>
              <a:t>meisten</a:t>
            </a:r>
            <a:r>
              <a:rPr lang="en-GB" altLang="de-DE" sz="2400" dirty="0" smtClean="0">
                <a:ea typeface="ＭＳ Ｐゴシック" pitchFamily="34" charset="-128"/>
              </a:rPr>
              <a:t> 1. </a:t>
            </a:r>
            <a:r>
              <a:rPr lang="en-GB" altLang="de-DE" sz="2400" dirty="0" err="1" smtClean="0">
                <a:ea typeface="ＭＳ Ｐゴシック" pitchFamily="34" charset="-128"/>
              </a:rPr>
              <a:t>Plätze</a:t>
            </a:r>
            <a:r>
              <a:rPr lang="en-GB" altLang="de-DE" sz="2400" dirty="0" smtClean="0">
                <a:ea typeface="ＭＳ Ｐゴシック" pitchFamily="34" charset="-128"/>
              </a:rPr>
              <a:t>= </a:t>
            </a:r>
            <a:r>
              <a:rPr lang="en-GB" altLang="de-DE" sz="2400" dirty="0" err="1" smtClean="0">
                <a:ea typeface="ＭＳ Ｐゴシック" pitchFamily="34" charset="-128"/>
              </a:rPr>
              <a:t>einfache</a:t>
            </a:r>
            <a:r>
              <a:rPr lang="en-GB" altLang="de-DE" sz="2400" dirty="0" smtClean="0">
                <a:ea typeface="ＭＳ Ｐゴシック" pitchFamily="34" charset="-128"/>
              </a:rPr>
              <a:t> </a:t>
            </a:r>
            <a:r>
              <a:rPr lang="en-GB" altLang="de-DE" sz="2400" dirty="0" err="1" smtClean="0">
                <a:ea typeface="ＭＳ Ｐゴシック" pitchFamily="34" charset="-128"/>
              </a:rPr>
              <a:t>Mehrheit</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702306" y="911300"/>
            <a:ext cx="10560331" cy="2872285"/>
          </a:xfrm>
          <a:prstGeom prst="rect">
            <a:avLst/>
          </a:prstGeom>
        </p:spPr>
      </p:pic>
    </p:spTree>
    <p:extLst>
      <p:ext uri="{BB962C8B-B14F-4D97-AF65-F5344CB8AC3E}">
        <p14:creationId xmlns:p14="http://schemas.microsoft.com/office/powerpoint/2010/main" val="803300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GB" altLang="de-DE" sz="2400" dirty="0" smtClean="0">
                <a:ea typeface="ＭＳ Ｐゴシック" pitchFamily="34" charset="-128"/>
              </a:rPr>
              <a:t>2-stufiger </a:t>
            </a:r>
            <a:r>
              <a:rPr lang="en-GB" altLang="de-DE" sz="2400" dirty="0" err="1" smtClean="0">
                <a:ea typeface="ＭＳ Ｐゴシック" pitchFamily="34" charset="-128"/>
              </a:rPr>
              <a:t>Prozeß</a:t>
            </a:r>
            <a:r>
              <a:rPr lang="en-GB" altLang="de-DE" sz="2400" dirty="0">
                <a:ea typeface="ＭＳ Ｐゴシック" pitchFamily="34" charset="-128"/>
              </a:rPr>
              <a:t> (</a:t>
            </a:r>
            <a:r>
              <a:rPr lang="en-GB" altLang="de-DE" sz="2400" dirty="0" err="1">
                <a:ea typeface="ＭＳ Ｐゴシック" pitchFamily="34" charset="-128"/>
              </a:rPr>
              <a:t>Stichwahl</a:t>
            </a:r>
            <a:r>
              <a:rPr lang="en-GB" altLang="de-DE" sz="2400" dirty="0" smtClean="0">
                <a:ea typeface="ＭＳ Ｐゴシック" pitchFamily="34" charset="-128"/>
              </a:rPr>
              <a:t>)</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199786" y="750627"/>
            <a:ext cx="10491849" cy="2251312"/>
          </a:xfrm>
          <a:prstGeom prst="rect">
            <a:avLst/>
          </a:prstGeom>
        </p:spPr>
      </p:pic>
    </p:spTree>
    <p:extLst>
      <p:ext uri="{BB962C8B-B14F-4D97-AF65-F5344CB8AC3E}">
        <p14:creationId xmlns:p14="http://schemas.microsoft.com/office/powerpoint/2010/main" val="18779774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US" altLang="de-DE" sz="2400" dirty="0" err="1" smtClean="0">
                <a:ea typeface="ＭＳ Ｐゴシック" pitchFamily="34" charset="-128"/>
              </a:rPr>
              <a:t>Borda</a:t>
            </a:r>
            <a:r>
              <a:rPr lang="en-US" altLang="de-DE" sz="2400" dirty="0" smtClean="0">
                <a:ea typeface="ＭＳ Ｐゴシック" pitchFamily="34" charset="-128"/>
              </a:rPr>
              <a:t>-Count</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1079612" y="709684"/>
            <a:ext cx="9220351" cy="5090615"/>
          </a:xfrm>
          <a:prstGeom prst="rect">
            <a:avLst/>
          </a:prstGeom>
        </p:spPr>
      </p:pic>
    </p:spTree>
    <p:extLst>
      <p:ext uri="{BB962C8B-B14F-4D97-AF65-F5344CB8AC3E}">
        <p14:creationId xmlns:p14="http://schemas.microsoft.com/office/powerpoint/2010/main" val="7223711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256484" y="61150"/>
            <a:ext cx="7598011" cy="406807"/>
          </a:xfrm>
          <a:prstGeom prst="rect">
            <a:avLst/>
          </a:prstGeom>
          <a:noFill/>
          <a:ln>
            <a:noFill/>
          </a:ln>
        </p:spPr>
        <p:txBody>
          <a:bodyPr lIns="81646" tIns="40823" rIns="81646" bIns="40823" anchor="ctr" anchorCtr="1"/>
          <a:lstStyle/>
          <a:p>
            <a:r>
              <a:rPr lang="en-US" altLang="de-DE" sz="2400" dirty="0" smtClean="0">
                <a:ea typeface="ＭＳ Ｐゴシック" pitchFamily="34" charset="-128"/>
              </a:rPr>
              <a:t>Veto-Regel</a:t>
            </a:r>
            <a:endParaRPr lang="en-GB" altLang="de-DE" sz="2400" dirty="0">
              <a:ea typeface="ＭＳ Ｐゴシック" pitchFamily="34" charset="-128"/>
            </a:endParaRPr>
          </a:p>
        </p:txBody>
      </p:sp>
      <p:pic>
        <p:nvPicPr>
          <p:cNvPr id="3" name="Grafik 2"/>
          <p:cNvPicPr>
            <a:picLocks noChangeAspect="1"/>
          </p:cNvPicPr>
          <p:nvPr/>
        </p:nvPicPr>
        <p:blipFill>
          <a:blip r:embed="rId3"/>
          <a:stretch>
            <a:fillRect/>
          </a:stretch>
        </p:blipFill>
        <p:spPr>
          <a:xfrm>
            <a:off x="1794715" y="523307"/>
            <a:ext cx="7415213" cy="1771650"/>
          </a:xfrm>
          <a:prstGeom prst="rect">
            <a:avLst/>
          </a:prstGeom>
        </p:spPr>
      </p:pic>
      <p:pic>
        <p:nvPicPr>
          <p:cNvPr id="7" name="Grafik 6"/>
          <p:cNvPicPr>
            <a:picLocks noChangeAspect="1"/>
          </p:cNvPicPr>
          <p:nvPr/>
        </p:nvPicPr>
        <p:blipFill>
          <a:blip r:embed="rId4"/>
          <a:stretch>
            <a:fillRect/>
          </a:stretch>
        </p:blipFill>
        <p:spPr>
          <a:xfrm>
            <a:off x="731328" y="2495408"/>
            <a:ext cx="3605213" cy="1771650"/>
          </a:xfrm>
          <a:prstGeom prst="rect">
            <a:avLst/>
          </a:prstGeom>
        </p:spPr>
      </p:pic>
      <p:pic>
        <p:nvPicPr>
          <p:cNvPr id="8" name="Grafik 7"/>
          <p:cNvPicPr>
            <a:picLocks noChangeAspect="1"/>
          </p:cNvPicPr>
          <p:nvPr/>
        </p:nvPicPr>
        <p:blipFill>
          <a:blip r:embed="rId5"/>
          <a:stretch>
            <a:fillRect/>
          </a:stretch>
        </p:blipFill>
        <p:spPr>
          <a:xfrm>
            <a:off x="6756814" y="2495408"/>
            <a:ext cx="3605213" cy="1752600"/>
          </a:xfrm>
          <a:prstGeom prst="rect">
            <a:avLst/>
          </a:prstGeom>
        </p:spPr>
      </p:pic>
      <p:pic>
        <p:nvPicPr>
          <p:cNvPr id="9" name="Grafik 8"/>
          <p:cNvPicPr>
            <a:picLocks noChangeAspect="1"/>
          </p:cNvPicPr>
          <p:nvPr/>
        </p:nvPicPr>
        <p:blipFill>
          <a:blip r:embed="rId6"/>
          <a:stretch>
            <a:fillRect/>
          </a:stretch>
        </p:blipFill>
        <p:spPr>
          <a:xfrm>
            <a:off x="3761131" y="4674927"/>
            <a:ext cx="3605213" cy="1752600"/>
          </a:xfrm>
          <a:prstGeom prst="rect">
            <a:avLst/>
          </a:prstGeom>
        </p:spPr>
      </p:pic>
    </p:spTree>
    <p:extLst>
      <p:ext uri="{BB962C8B-B14F-4D97-AF65-F5344CB8AC3E}">
        <p14:creationId xmlns:p14="http://schemas.microsoft.com/office/powerpoint/2010/main" val="23547541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smtClean="0">
                <a:solidFill>
                  <a:sysClr val="windowText" lastClr="000000"/>
                </a:solidFill>
              </a:rPr>
              <a:t>Gewichtete</a:t>
            </a:r>
            <a:r>
              <a:rPr lang="en-US" sz="2903" b="1" dirty="0" smtClean="0">
                <a:solidFill>
                  <a:sysClr val="windowText" lastClr="000000"/>
                </a:solidFill>
              </a:rPr>
              <a:t> </a:t>
            </a:r>
            <a:r>
              <a:rPr lang="en-US" sz="2903" b="1" dirty="0" err="1" smtClean="0">
                <a:solidFill>
                  <a:sysClr val="windowText" lastClr="000000"/>
                </a:solidFill>
              </a:rPr>
              <a:t>Stimmen</a:t>
            </a:r>
            <a:endParaRPr lang="en-US" sz="2903" dirty="0">
              <a:solidFill>
                <a:sysClr val="windowText" lastClr="000000"/>
              </a:solidFill>
            </a:endParaRPr>
          </a:p>
        </p:txBody>
      </p:sp>
      <p:sp>
        <p:nvSpPr>
          <p:cNvPr id="3" name="Textfeld 2"/>
          <p:cNvSpPr txBox="1"/>
          <p:nvPr/>
        </p:nvSpPr>
        <p:spPr>
          <a:xfrm>
            <a:off x="530207" y="807295"/>
            <a:ext cx="11073213" cy="5672333"/>
          </a:xfrm>
          <a:prstGeom prst="rect">
            <a:avLst/>
          </a:prstGeom>
          <a:noFill/>
        </p:spPr>
        <p:txBody>
          <a:bodyPr wrap="square" rtlCol="0">
            <a:noAutofit/>
          </a:bodyPr>
          <a:lstStyle/>
          <a:p>
            <a:r>
              <a:rPr lang="en-US" altLang="de-DE" sz="2177" dirty="0" smtClean="0"/>
              <a:t>In </a:t>
            </a:r>
            <a:r>
              <a:rPr lang="en-US" altLang="de-DE" sz="2177" dirty="0" err="1" smtClean="0"/>
              <a:t>vielen</a:t>
            </a:r>
            <a:r>
              <a:rPr lang="en-US" altLang="de-DE" sz="2177" dirty="0" smtClean="0"/>
              <a:t> </a:t>
            </a:r>
            <a:r>
              <a:rPr lang="en-US" altLang="de-DE" sz="2177" dirty="0" err="1" smtClean="0"/>
              <a:t>Abstimmungsmechanismen</a:t>
            </a:r>
            <a:r>
              <a:rPr lang="en-US" altLang="de-DE" sz="2177" dirty="0" smtClean="0"/>
              <a:t> </a:t>
            </a:r>
            <a:r>
              <a:rPr lang="en-US" altLang="de-DE" sz="2177" dirty="0" err="1" smtClean="0"/>
              <a:t>werden</a:t>
            </a:r>
            <a:r>
              <a:rPr lang="en-US" altLang="de-DE" sz="2177" dirty="0" smtClean="0"/>
              <a:t> die </a:t>
            </a:r>
            <a:r>
              <a:rPr lang="en-US" altLang="de-DE" sz="2177" dirty="0" err="1" smtClean="0"/>
              <a:t>Abstimmungsberechtigten</a:t>
            </a:r>
            <a:r>
              <a:rPr lang="en-US" altLang="de-DE" sz="2177" dirty="0" smtClean="0"/>
              <a:t> </a:t>
            </a:r>
            <a:r>
              <a:rPr lang="en-US" altLang="de-DE" sz="2177" dirty="0" err="1" smtClean="0"/>
              <a:t>unterschiedlich</a:t>
            </a:r>
            <a:r>
              <a:rPr lang="en-US" altLang="de-DE" sz="2177" dirty="0" smtClean="0"/>
              <a:t> </a:t>
            </a:r>
            <a:r>
              <a:rPr lang="en-US" altLang="de-DE" sz="2177" dirty="0" err="1" smtClean="0"/>
              <a:t>behandelt</a:t>
            </a:r>
            <a:r>
              <a:rPr lang="en-US" altLang="de-DE" sz="2177" dirty="0" smtClean="0"/>
              <a:t> (</a:t>
            </a:r>
            <a:r>
              <a:rPr lang="en-US" altLang="de-DE" sz="2177" dirty="0" err="1" smtClean="0"/>
              <a:t>Bsp</a:t>
            </a:r>
            <a:r>
              <a:rPr lang="en-US" altLang="de-DE" sz="2177" dirty="0" smtClean="0"/>
              <a:t>.): </a:t>
            </a:r>
            <a:endParaRPr lang="en-US" altLang="de-DE" sz="2177" dirty="0"/>
          </a:p>
          <a:p>
            <a:endParaRPr lang="en-US" altLang="de-DE" sz="2177" dirty="0"/>
          </a:p>
          <a:p>
            <a:pPr marL="725851" lvl="1" indent="-311079">
              <a:buFont typeface="Arial" panose="020B0604020202020204" pitchFamily="34" charset="0"/>
              <a:buChar char="•"/>
            </a:pPr>
            <a:r>
              <a:rPr lang="en-US" altLang="de-DE" sz="2177" dirty="0" err="1" smtClean="0"/>
              <a:t>Geschworenengericht</a:t>
            </a:r>
            <a:r>
              <a:rPr lang="en-US" altLang="de-DE" sz="2177" dirty="0" smtClean="0"/>
              <a:t>:	Falls </a:t>
            </a:r>
            <a:r>
              <a:rPr lang="en-US" altLang="de-DE" sz="2177" dirty="0" err="1" smtClean="0"/>
              <a:t>ein</a:t>
            </a:r>
            <a:r>
              <a:rPr lang="en-US" altLang="de-DE" sz="2177" dirty="0" smtClean="0"/>
              <a:t> </a:t>
            </a:r>
            <a:r>
              <a:rPr lang="en-US" altLang="de-DE" sz="2177" dirty="0" err="1" smtClean="0"/>
              <a:t>Mitglied</a:t>
            </a:r>
            <a:r>
              <a:rPr lang="en-US" altLang="de-DE" sz="2177" dirty="0" smtClean="0"/>
              <a:t> auf “</a:t>
            </a:r>
            <a:r>
              <a:rPr lang="en-US" altLang="de-DE" sz="2177" dirty="0" err="1"/>
              <a:t>n</a:t>
            </a:r>
            <a:r>
              <a:rPr lang="en-US" altLang="de-DE" sz="2177" dirty="0" err="1" smtClean="0"/>
              <a:t>icht</a:t>
            </a:r>
            <a:r>
              <a:rPr lang="en-US" altLang="de-DE" sz="2177" dirty="0" smtClean="0"/>
              <a:t> </a:t>
            </a:r>
            <a:r>
              <a:rPr lang="en-US" altLang="de-DE" sz="2177" dirty="0" err="1" smtClean="0"/>
              <a:t>schuldig</a:t>
            </a:r>
            <a:r>
              <a:rPr lang="en-US" altLang="de-DE" sz="2177" dirty="0" smtClean="0"/>
              <a:t>” </a:t>
            </a:r>
            <a:r>
              <a:rPr lang="en-US" altLang="de-DE" sz="2177" dirty="0" err="1" smtClean="0"/>
              <a:t>ist</a:t>
            </a:r>
            <a:r>
              <a:rPr lang="en-US" altLang="de-DE" sz="2177" dirty="0" smtClean="0"/>
              <a:t> das </a:t>
            </a:r>
            <a:r>
              <a:rPr lang="en-US" altLang="de-DE" sz="2177" dirty="0" err="1" smtClean="0"/>
              <a:t>Urteil</a:t>
            </a:r>
            <a:r>
              <a:rPr lang="en-US" altLang="de-DE" sz="2177" dirty="0" smtClean="0"/>
              <a:t>                  				“</a:t>
            </a:r>
            <a:r>
              <a:rPr lang="en-US" altLang="de-DE" sz="2177" dirty="0" err="1"/>
              <a:t>nicht</a:t>
            </a:r>
            <a:r>
              <a:rPr lang="en-US" altLang="de-DE" sz="2177" dirty="0"/>
              <a:t> </a:t>
            </a:r>
            <a:r>
              <a:rPr lang="en-US" altLang="de-DE" sz="2177" dirty="0" err="1"/>
              <a:t>schuldig</a:t>
            </a:r>
            <a:r>
              <a:rPr lang="en-US" altLang="de-DE" sz="2177" dirty="0" smtClean="0"/>
              <a:t>”</a:t>
            </a:r>
            <a:endParaRPr lang="en-US" altLang="de-DE" sz="2177" dirty="0"/>
          </a:p>
          <a:p>
            <a:pPr marL="725851" lvl="1" indent="-311079">
              <a:buFont typeface="Arial" panose="020B0604020202020204" pitchFamily="34" charset="0"/>
              <a:buChar char="•"/>
            </a:pPr>
            <a:endParaRPr lang="en-US" altLang="de-DE" sz="2177" dirty="0"/>
          </a:p>
          <a:p>
            <a:pPr marL="725851" lvl="1" indent="-311079">
              <a:buFont typeface="Arial" panose="020B0604020202020204" pitchFamily="34" charset="0"/>
              <a:buChar char="•"/>
            </a:pPr>
            <a:r>
              <a:rPr lang="en-US" altLang="de-DE" sz="2177" dirty="0" err="1" smtClean="0"/>
              <a:t>Aktionärsversammlung</a:t>
            </a:r>
            <a:r>
              <a:rPr lang="en-US" altLang="de-DE" sz="2177" dirty="0" smtClean="0"/>
              <a:t>:	</a:t>
            </a:r>
            <a:r>
              <a:rPr lang="en-US" altLang="de-DE" sz="2177" dirty="0" err="1" smtClean="0"/>
              <a:t>Hält</a:t>
            </a:r>
            <a:r>
              <a:rPr lang="en-US" altLang="de-DE" sz="2177" dirty="0" smtClean="0"/>
              <a:t> man </a:t>
            </a:r>
            <a:r>
              <a:rPr lang="en-US" altLang="de-DE" sz="2177" dirty="0" err="1" smtClean="0"/>
              <a:t>ein</a:t>
            </a:r>
            <a:r>
              <a:rPr lang="en-US" altLang="de-DE" sz="2177" dirty="0" smtClean="0"/>
              <a:t> </a:t>
            </a:r>
            <a:r>
              <a:rPr lang="en-US" altLang="de-DE" sz="2177" dirty="0" err="1" smtClean="0"/>
              <a:t>großes</a:t>
            </a:r>
            <a:r>
              <a:rPr lang="en-US" altLang="de-DE" sz="2177" dirty="0" smtClean="0"/>
              <a:t> </a:t>
            </a:r>
            <a:r>
              <a:rPr lang="en-US" altLang="de-DE" sz="2177" dirty="0" err="1" smtClean="0"/>
              <a:t>Aktienpaket</a:t>
            </a:r>
            <a:r>
              <a:rPr lang="en-US" altLang="de-DE" sz="2177" dirty="0" smtClean="0"/>
              <a:t>, hat man auf der JHV </a:t>
            </a:r>
            <a:r>
              <a:rPr lang="en-US" altLang="de-DE" sz="2177" dirty="0" err="1" smtClean="0"/>
              <a:t>ein</a:t>
            </a:r>
            <a:r>
              <a:rPr lang="en-US" altLang="de-DE" sz="2177" dirty="0" smtClean="0"/>
              <a:t> 				</a:t>
            </a:r>
            <a:r>
              <a:rPr lang="en-US" altLang="de-DE" sz="2177" dirty="0" err="1" smtClean="0"/>
              <a:t>stärkeres</a:t>
            </a:r>
            <a:r>
              <a:rPr lang="en-US" altLang="de-DE" sz="2177" dirty="0" smtClean="0"/>
              <a:t> </a:t>
            </a:r>
            <a:r>
              <a:rPr lang="en-US" altLang="de-DE" sz="2177" dirty="0" err="1" smtClean="0"/>
              <a:t>Gewicht</a:t>
            </a:r>
            <a:r>
              <a:rPr lang="en-US" altLang="de-DE" sz="2177" dirty="0" smtClean="0"/>
              <a:t>.</a:t>
            </a:r>
          </a:p>
          <a:p>
            <a:pPr marL="725851" lvl="1" indent="-311079">
              <a:buFont typeface="Arial" panose="020B0604020202020204" pitchFamily="34" charset="0"/>
              <a:buChar char="•"/>
            </a:pPr>
            <a:endParaRPr lang="en-US" altLang="de-DE" sz="2177" dirty="0"/>
          </a:p>
          <a:p>
            <a:pPr marL="725851" lvl="1" indent="-311079">
              <a:buFont typeface="Arial" panose="020B0604020202020204" pitchFamily="34" charset="0"/>
              <a:buChar char="•"/>
            </a:pPr>
            <a:r>
              <a:rPr lang="en-US" altLang="de-DE" sz="2177" dirty="0" smtClean="0"/>
              <a:t>EU: </a:t>
            </a:r>
          </a:p>
          <a:p>
            <a:pPr marL="725851" lvl="1" indent="-311079">
              <a:buFont typeface="Arial" panose="020B0604020202020204" pitchFamily="34" charset="0"/>
              <a:buChar char="•"/>
            </a:pPr>
            <a:endParaRPr lang="en-US" altLang="de-DE" sz="2177" dirty="0" smtClean="0"/>
          </a:p>
          <a:p>
            <a:pPr marL="1214872" lvl="2" indent="-342900">
              <a:buFont typeface="Wingdings" panose="05000000000000000000" pitchFamily="2" charset="2"/>
              <a:buChar char="Ø"/>
            </a:pPr>
            <a:r>
              <a:rPr lang="en-US" altLang="de-DE" sz="2177" dirty="0" err="1" smtClean="0"/>
              <a:t>Größere</a:t>
            </a:r>
            <a:r>
              <a:rPr lang="en-US" altLang="de-DE" sz="2177" dirty="0" smtClean="0"/>
              <a:t> </a:t>
            </a:r>
            <a:r>
              <a:rPr lang="en-US" altLang="de-DE" sz="2177" dirty="0" err="1" smtClean="0"/>
              <a:t>Länder</a:t>
            </a:r>
            <a:r>
              <a:rPr lang="en-US" altLang="de-DE" sz="2177" dirty="0" smtClean="0"/>
              <a:t> </a:t>
            </a:r>
            <a:r>
              <a:rPr lang="en-US" altLang="de-DE" sz="2177" dirty="0" err="1" smtClean="0"/>
              <a:t>haben</a:t>
            </a:r>
            <a:r>
              <a:rPr lang="en-US" altLang="de-DE" sz="2177" dirty="0" smtClean="0"/>
              <a:t> </a:t>
            </a:r>
            <a:r>
              <a:rPr lang="en-US" altLang="de-DE" sz="2177" dirty="0" err="1" smtClean="0"/>
              <a:t>bei</a:t>
            </a:r>
            <a:r>
              <a:rPr lang="en-US" altLang="de-DE" sz="2177" dirty="0" smtClean="0"/>
              <a:t> </a:t>
            </a:r>
            <a:r>
              <a:rPr lang="en-US" altLang="de-DE" sz="2177" dirty="0" err="1" smtClean="0"/>
              <a:t>einigen</a:t>
            </a:r>
            <a:r>
              <a:rPr lang="en-US" altLang="de-DE" sz="2177" dirty="0" smtClean="0"/>
              <a:t> </a:t>
            </a:r>
            <a:r>
              <a:rPr lang="en-US" altLang="de-DE" sz="2177" dirty="0" err="1" smtClean="0"/>
              <a:t>Abstimmungen</a:t>
            </a:r>
            <a:r>
              <a:rPr lang="en-US" altLang="de-DE" sz="2177" dirty="0" smtClean="0"/>
              <a:t> </a:t>
            </a:r>
            <a:r>
              <a:rPr lang="en-US" altLang="de-DE" sz="2177" dirty="0" err="1" smtClean="0"/>
              <a:t>mehr</a:t>
            </a:r>
            <a:r>
              <a:rPr lang="en-US" altLang="de-DE" sz="2177" dirty="0" smtClean="0"/>
              <a:t> </a:t>
            </a:r>
            <a:r>
              <a:rPr lang="en-US" altLang="de-DE" sz="2177" dirty="0" err="1" smtClean="0"/>
              <a:t>Gewicht</a:t>
            </a:r>
            <a:r>
              <a:rPr lang="en-US" altLang="de-DE" sz="2177" dirty="0" smtClean="0"/>
              <a:t>,</a:t>
            </a:r>
          </a:p>
          <a:p>
            <a:pPr marL="1214872" lvl="2" indent="-342900">
              <a:buFont typeface="Wingdings" panose="05000000000000000000" pitchFamily="2" charset="2"/>
              <a:buChar char="Ø"/>
            </a:pPr>
            <a:r>
              <a:rPr lang="en-US" altLang="de-DE" sz="2177" dirty="0" err="1" smtClean="0"/>
              <a:t>allerdings</a:t>
            </a:r>
            <a:r>
              <a:rPr lang="en-US" altLang="de-DE" sz="2177" dirty="0" smtClean="0"/>
              <a:t> </a:t>
            </a:r>
            <a:r>
              <a:rPr lang="en-US" altLang="de-DE" sz="2177" dirty="0" err="1" smtClean="0"/>
              <a:t>sind</a:t>
            </a:r>
            <a:r>
              <a:rPr lang="en-US" altLang="de-DE" sz="2177" dirty="0" smtClean="0"/>
              <a:t> in </a:t>
            </a:r>
            <a:r>
              <a:rPr lang="en-US" altLang="de-DE" sz="2177" dirty="0" err="1" smtClean="0"/>
              <a:t>großen</a:t>
            </a:r>
            <a:r>
              <a:rPr lang="en-US" altLang="de-DE" sz="2177" dirty="0" smtClean="0"/>
              <a:t> </a:t>
            </a:r>
            <a:r>
              <a:rPr lang="en-US" altLang="de-DE" sz="2177" dirty="0" err="1" smtClean="0"/>
              <a:t>Ländern</a:t>
            </a:r>
            <a:r>
              <a:rPr lang="en-US" altLang="de-DE" sz="2177" dirty="0" smtClean="0"/>
              <a:t> die </a:t>
            </a:r>
            <a:r>
              <a:rPr lang="en-US" altLang="de-DE" sz="2177" dirty="0"/>
              <a:t>P</a:t>
            </a:r>
            <a:r>
              <a:rPr lang="en-US" altLang="de-DE" sz="2177" dirty="0" smtClean="0"/>
              <a:t>ro-Kopf-</a:t>
            </a:r>
            <a:r>
              <a:rPr lang="en-US" altLang="de-DE" sz="2177" dirty="0" err="1" smtClean="0"/>
              <a:t>Gewichte</a:t>
            </a:r>
            <a:r>
              <a:rPr lang="en-US" altLang="de-DE" sz="2177" dirty="0" smtClean="0"/>
              <a:t> </a:t>
            </a:r>
            <a:r>
              <a:rPr lang="en-US" altLang="de-DE" sz="2177" dirty="0" err="1" smtClean="0"/>
              <a:t>niedriger</a:t>
            </a:r>
            <a:r>
              <a:rPr lang="en-US" altLang="de-DE" sz="2177" dirty="0" smtClean="0"/>
              <a:t> </a:t>
            </a:r>
            <a:r>
              <a:rPr lang="en-US" altLang="de-DE" sz="2177" dirty="0" err="1" smtClean="0"/>
              <a:t>als</a:t>
            </a:r>
            <a:r>
              <a:rPr lang="en-US" altLang="de-DE" sz="2177" dirty="0" smtClean="0"/>
              <a:t> in </a:t>
            </a:r>
            <a:r>
              <a:rPr lang="en-US" altLang="de-DE" sz="2177" dirty="0" err="1" smtClean="0"/>
              <a:t>kleinen</a:t>
            </a:r>
            <a:r>
              <a:rPr lang="en-US" altLang="de-DE" sz="2177" dirty="0" smtClean="0"/>
              <a:t> </a:t>
            </a:r>
            <a:r>
              <a:rPr lang="en-US" altLang="de-DE" sz="2177" dirty="0" err="1" smtClean="0"/>
              <a:t>Ländern</a:t>
            </a:r>
            <a:r>
              <a:rPr lang="en-US" altLang="de-DE" sz="2177" dirty="0" smtClean="0"/>
              <a:t>. </a:t>
            </a:r>
          </a:p>
          <a:p>
            <a:pPr marL="1214872" lvl="2" indent="-342900">
              <a:buFont typeface="Wingdings" panose="05000000000000000000" pitchFamily="2" charset="2"/>
              <a:buChar char="Ø"/>
            </a:pPr>
            <a:r>
              <a:rPr lang="en-US" altLang="de-DE" sz="2177" dirty="0" err="1" smtClean="0"/>
              <a:t>Zudem</a:t>
            </a:r>
            <a:r>
              <a:rPr lang="en-US" altLang="de-DE" sz="2177" dirty="0" smtClean="0"/>
              <a:t> gilt </a:t>
            </a:r>
            <a:r>
              <a:rPr lang="en-US" altLang="de-DE" sz="2177" dirty="0" err="1" smtClean="0"/>
              <a:t>immer</a:t>
            </a:r>
            <a:r>
              <a:rPr lang="en-US" altLang="de-DE" sz="2177" dirty="0" smtClean="0"/>
              <a:t> </a:t>
            </a:r>
            <a:r>
              <a:rPr lang="en-US" altLang="de-DE" sz="2177" dirty="0" err="1" smtClean="0"/>
              <a:t>noch</a:t>
            </a:r>
            <a:r>
              <a:rPr lang="en-US" altLang="de-DE" sz="2177" dirty="0" smtClean="0"/>
              <a:t> </a:t>
            </a:r>
            <a:r>
              <a:rPr lang="en-US" altLang="de-DE" sz="2177" dirty="0" err="1" smtClean="0"/>
              <a:t>bei</a:t>
            </a:r>
            <a:r>
              <a:rPr lang="en-US" altLang="de-DE" sz="2177" dirty="0" smtClean="0"/>
              <a:t> </a:t>
            </a:r>
            <a:r>
              <a:rPr lang="en-US" altLang="de-DE" sz="2177" dirty="0" err="1" smtClean="0"/>
              <a:t>vielen</a:t>
            </a:r>
            <a:r>
              <a:rPr lang="en-US" altLang="de-DE" sz="2177" dirty="0" smtClean="0"/>
              <a:t> </a:t>
            </a:r>
            <a:r>
              <a:rPr lang="en-US" altLang="de-DE" sz="2177" dirty="0" err="1" smtClean="0"/>
              <a:t>Abstimmung</a:t>
            </a:r>
            <a:r>
              <a:rPr lang="en-US" altLang="de-DE" sz="2177" dirty="0" smtClean="0"/>
              <a:t> der </a:t>
            </a:r>
            <a:r>
              <a:rPr lang="en-US" altLang="de-DE" sz="2177" dirty="0" err="1" smtClean="0"/>
              <a:t>Luxemburger</a:t>
            </a:r>
            <a:r>
              <a:rPr lang="en-US" altLang="de-DE" sz="2177" dirty="0" smtClean="0"/>
              <a:t> </a:t>
            </a:r>
            <a:r>
              <a:rPr lang="en-US" altLang="de-DE" sz="2177" dirty="0" err="1" smtClean="0"/>
              <a:t>Kompromiss</a:t>
            </a:r>
            <a:r>
              <a:rPr lang="en-US" altLang="de-DE" sz="2177" dirty="0" smtClean="0"/>
              <a:t>                  → </a:t>
            </a:r>
            <a:r>
              <a:rPr lang="en-US" altLang="de-DE" sz="2177" dirty="0" err="1" smtClean="0"/>
              <a:t>Vetorecht</a:t>
            </a:r>
            <a:r>
              <a:rPr lang="en-US" altLang="de-DE" sz="2177" dirty="0" smtClean="0"/>
              <a:t> </a:t>
            </a:r>
            <a:r>
              <a:rPr lang="en-US" altLang="de-DE" sz="2177" dirty="0" err="1" smtClean="0"/>
              <a:t>eines</a:t>
            </a:r>
            <a:r>
              <a:rPr lang="en-US" altLang="de-DE" sz="2177" dirty="0" smtClean="0"/>
              <a:t> </a:t>
            </a:r>
            <a:r>
              <a:rPr lang="en-US" altLang="de-DE" sz="2177" dirty="0" err="1" smtClean="0"/>
              <a:t>Mitgliedslandes</a:t>
            </a:r>
            <a:endParaRPr lang="en-US" altLang="de-DE" sz="2177" dirty="0"/>
          </a:p>
        </p:txBody>
      </p:sp>
    </p:spTree>
    <p:extLst>
      <p:ext uri="{BB962C8B-B14F-4D97-AF65-F5344CB8AC3E}">
        <p14:creationId xmlns:p14="http://schemas.microsoft.com/office/powerpoint/2010/main" val="35438300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endParaRPr lang="en-US" sz="2903" dirty="0">
              <a:solidFill>
                <a:sysClr val="windowText" lastClr="000000"/>
              </a:solidFill>
            </a:endParaRPr>
          </a:p>
        </p:txBody>
      </p:sp>
      <p:sp>
        <p:nvSpPr>
          <p:cNvPr id="3" name="Textfeld 2"/>
          <p:cNvSpPr txBox="1"/>
          <p:nvPr/>
        </p:nvSpPr>
        <p:spPr>
          <a:xfrm>
            <a:off x="2358705" y="849122"/>
            <a:ext cx="6760443" cy="3658164"/>
          </a:xfrm>
          <a:prstGeom prst="rect">
            <a:avLst/>
          </a:prstGeom>
          <a:noFill/>
        </p:spPr>
        <p:txBody>
          <a:bodyPr wrap="square" rtlCol="0">
            <a:noAutofit/>
          </a:bodyPr>
          <a:lstStyle/>
          <a:p>
            <a:pPr marL="311079" indent="-311079">
              <a:buFont typeface="Arial" panose="020B0604020202020204" pitchFamily="34" charset="0"/>
              <a:buChar char="•"/>
            </a:pPr>
            <a:r>
              <a:rPr lang="en-US" altLang="de-DE" sz="2177" dirty="0" err="1" smtClean="0"/>
              <a:t>Jeder</a:t>
            </a:r>
            <a:r>
              <a:rPr lang="en-US" altLang="de-DE" sz="2177" dirty="0" smtClean="0"/>
              <a:t> </a:t>
            </a:r>
            <a:r>
              <a:rPr lang="en-US" altLang="de-DE" sz="2177" dirty="0" err="1" smtClean="0"/>
              <a:t>Stimmberechtigte</a:t>
            </a:r>
            <a:r>
              <a:rPr lang="en-US" altLang="de-DE" sz="2177" dirty="0" smtClean="0"/>
              <a:t> hat </a:t>
            </a:r>
            <a:r>
              <a:rPr lang="en-US" altLang="de-DE" sz="2177" dirty="0" err="1" smtClean="0"/>
              <a:t>eine</a:t>
            </a:r>
            <a:r>
              <a:rPr lang="en-US" altLang="de-DE" sz="2177" dirty="0" smtClean="0"/>
              <a:t> </a:t>
            </a:r>
            <a:r>
              <a:rPr lang="en-US" altLang="de-DE" sz="2177" dirty="0" err="1" smtClean="0"/>
              <a:t>feste</a:t>
            </a:r>
            <a:r>
              <a:rPr lang="en-US" altLang="de-DE" sz="2177" dirty="0" smtClean="0"/>
              <a:t> </a:t>
            </a:r>
            <a:r>
              <a:rPr lang="en-US" altLang="de-DE" sz="2177" dirty="0" err="1" smtClean="0"/>
              <a:t>Anzahl</a:t>
            </a:r>
            <a:r>
              <a:rPr lang="en-US" altLang="de-DE" sz="2177" dirty="0" smtClean="0"/>
              <a:t> von </a:t>
            </a:r>
            <a:r>
              <a:rPr lang="en-US" altLang="de-DE" sz="2177" dirty="0" err="1" smtClean="0"/>
              <a:t>Stimmen</a:t>
            </a:r>
            <a:r>
              <a:rPr lang="en-US" altLang="de-DE" sz="2177" dirty="0" smtClean="0"/>
              <a:t>, die das </a:t>
            </a:r>
            <a:r>
              <a:rPr lang="en-US" altLang="de-DE" sz="2177" b="1" dirty="0" err="1" smtClean="0"/>
              <a:t>Stimmgewicht</a:t>
            </a:r>
            <a:r>
              <a:rPr lang="en-US" altLang="de-DE" sz="2177" dirty="0" smtClean="0"/>
              <a:t> </a:t>
            </a:r>
            <a:r>
              <a:rPr lang="en-US" altLang="de-DE" sz="2177" dirty="0" err="1" smtClean="0"/>
              <a:t>definieren</a:t>
            </a:r>
            <a:endParaRPr lang="en-US" altLang="de-DE" sz="2177" dirty="0" smtClean="0"/>
          </a:p>
          <a:p>
            <a:pPr marL="311079" indent="-311079">
              <a:buFont typeface="Arial" panose="020B0604020202020204" pitchFamily="34" charset="0"/>
              <a:buChar char="•"/>
            </a:pPr>
            <a:endParaRPr lang="en-US" altLang="de-DE" sz="2177" dirty="0"/>
          </a:p>
          <a:p>
            <a:pPr marL="311079" indent="-311079">
              <a:buFont typeface="Arial" panose="020B0604020202020204" pitchFamily="34" charset="0"/>
              <a:buChar char="•"/>
            </a:pPr>
            <a:r>
              <a:rPr lang="en-US" altLang="de-DE" sz="2177" dirty="0" smtClean="0"/>
              <a:t>Der </a:t>
            </a:r>
            <a:r>
              <a:rPr lang="en-US" altLang="de-DE" sz="2177" dirty="0" err="1" smtClean="0"/>
              <a:t>Einfachheit</a:t>
            </a:r>
            <a:r>
              <a:rPr lang="en-US" altLang="de-DE" sz="2177" dirty="0" smtClean="0"/>
              <a:t> </a:t>
            </a:r>
            <a:r>
              <a:rPr lang="en-US" altLang="de-DE" sz="2177" dirty="0" err="1" smtClean="0"/>
              <a:t>werden</a:t>
            </a:r>
            <a:r>
              <a:rPr lang="en-US" altLang="de-DE" sz="2177" dirty="0" smtClean="0"/>
              <a:t> </a:t>
            </a:r>
            <a:r>
              <a:rPr lang="en-US" altLang="de-DE" sz="2177" dirty="0" err="1" smtClean="0"/>
              <a:t>nur</a:t>
            </a:r>
            <a:r>
              <a:rPr lang="en-US" altLang="de-DE" sz="2177" dirty="0" smtClean="0"/>
              <a:t> </a:t>
            </a:r>
            <a:r>
              <a:rPr lang="en-US" altLang="de-DE" sz="2177" b="1" dirty="0" smtClean="0"/>
              <a:t>ja/nein</a:t>
            </a:r>
            <a:r>
              <a:rPr lang="en-US" altLang="de-DE" sz="2177" dirty="0" smtClean="0"/>
              <a:t>- </a:t>
            </a:r>
            <a:r>
              <a:rPr lang="en-US" altLang="de-DE" sz="2177" dirty="0" err="1" smtClean="0"/>
              <a:t>Entscheidungen</a:t>
            </a:r>
            <a:r>
              <a:rPr lang="en-US" altLang="de-DE" sz="2177" dirty="0" smtClean="0"/>
              <a:t> </a:t>
            </a:r>
            <a:r>
              <a:rPr lang="en-US" altLang="de-DE" sz="2177" dirty="0" err="1" smtClean="0"/>
              <a:t>betrachtet</a:t>
            </a:r>
            <a:endParaRPr lang="en-US" altLang="de-DE" sz="2177" dirty="0" smtClean="0"/>
          </a:p>
          <a:p>
            <a:pPr marL="311079" indent="-311079">
              <a:buFont typeface="Arial" panose="020B0604020202020204" pitchFamily="34" charset="0"/>
              <a:buChar char="•"/>
            </a:pPr>
            <a:endParaRPr lang="en-US" altLang="de-DE" sz="2177" dirty="0"/>
          </a:p>
          <a:p>
            <a:pPr marL="311079" indent="-311079">
              <a:buFont typeface="Arial" panose="020B0604020202020204" pitchFamily="34" charset="0"/>
              <a:buChar char="•"/>
            </a:pPr>
            <a:r>
              <a:rPr lang="en-US" altLang="de-DE" sz="2177" dirty="0" err="1" smtClean="0"/>
              <a:t>Es</a:t>
            </a:r>
            <a:r>
              <a:rPr lang="en-US" altLang="de-DE" sz="2177" dirty="0" smtClean="0"/>
              <a:t> </a:t>
            </a:r>
            <a:r>
              <a:rPr lang="en-US" altLang="de-DE" sz="2177" dirty="0" err="1" smtClean="0"/>
              <a:t>gibt</a:t>
            </a:r>
            <a:r>
              <a:rPr lang="en-US" altLang="de-DE" sz="2177" dirty="0" smtClean="0"/>
              <a:t> </a:t>
            </a:r>
            <a:r>
              <a:rPr lang="en-US" altLang="de-DE" sz="2177" dirty="0" err="1" smtClean="0"/>
              <a:t>ein</a:t>
            </a:r>
            <a:r>
              <a:rPr lang="en-US" altLang="de-DE" sz="2177" dirty="0" smtClean="0"/>
              <a:t> </a:t>
            </a:r>
            <a:r>
              <a:rPr lang="en-US" altLang="de-DE" sz="2177" dirty="0" err="1" smtClean="0"/>
              <a:t>Kriterium</a:t>
            </a:r>
            <a:r>
              <a:rPr lang="en-US" altLang="de-DE" sz="2177" dirty="0" smtClean="0"/>
              <a:t>, </a:t>
            </a:r>
            <a:r>
              <a:rPr lang="en-US" altLang="de-DE" sz="2177" dirty="0" err="1" smtClean="0"/>
              <a:t>dass</a:t>
            </a:r>
            <a:r>
              <a:rPr lang="en-US" altLang="de-DE" sz="2177" dirty="0" smtClean="0"/>
              <a:t> </a:t>
            </a:r>
            <a:r>
              <a:rPr lang="en-US" altLang="de-DE" sz="2177" dirty="0" err="1" smtClean="0"/>
              <a:t>bestimmt</a:t>
            </a:r>
            <a:r>
              <a:rPr lang="en-US" altLang="de-DE" sz="2177" dirty="0" smtClean="0"/>
              <a:t>, </a:t>
            </a:r>
            <a:r>
              <a:rPr lang="en-US" altLang="de-DE" sz="2177" dirty="0" err="1" smtClean="0"/>
              <a:t>ob</a:t>
            </a:r>
            <a:r>
              <a:rPr lang="en-US" altLang="de-DE" sz="2177" dirty="0" smtClean="0"/>
              <a:t> ja </a:t>
            </a:r>
            <a:r>
              <a:rPr lang="en-US" altLang="de-DE" sz="2177" dirty="0" err="1" smtClean="0"/>
              <a:t>oder</a:t>
            </a:r>
            <a:r>
              <a:rPr lang="en-US" altLang="de-DE" sz="2177" dirty="0" smtClean="0"/>
              <a:t> nein </a:t>
            </a:r>
            <a:r>
              <a:rPr lang="en-US" altLang="de-DE" sz="2177" dirty="0" err="1" smtClean="0"/>
              <a:t>gewinnt</a:t>
            </a:r>
            <a:r>
              <a:rPr lang="en-US" altLang="de-DE" sz="2177" dirty="0" smtClean="0"/>
              <a:t> → </a:t>
            </a:r>
            <a:r>
              <a:rPr lang="en-US" altLang="de-DE" sz="2177" b="1" dirty="0" smtClean="0"/>
              <a:t>Quote/Quorum</a:t>
            </a:r>
            <a:endParaRPr lang="en-US" altLang="de-DE" sz="2177" b="1" dirty="0"/>
          </a:p>
        </p:txBody>
      </p:sp>
      <p:sp>
        <p:nvSpPr>
          <p:cNvPr id="4" name="Rechteck 3"/>
          <p:cNvSpPr/>
          <p:nvPr/>
        </p:nvSpPr>
        <p:spPr>
          <a:xfrm>
            <a:off x="2608384" y="3715696"/>
            <a:ext cx="6096000" cy="2828467"/>
          </a:xfrm>
          <a:prstGeom prst="rect">
            <a:avLst/>
          </a:prstGeom>
        </p:spPr>
        <p:txBody>
          <a:bodyPr>
            <a:spAutoFit/>
          </a:bodyPr>
          <a:lstStyle/>
          <a:p>
            <a:pPr marL="107841" algn="ctr">
              <a:defRPr/>
            </a:pPr>
            <a:r>
              <a:rPr lang="en-US" sz="2540" dirty="0" err="1" smtClean="0"/>
              <a:t>Schreibweise</a:t>
            </a:r>
            <a:r>
              <a:rPr lang="en-US" sz="2540" dirty="0" smtClean="0"/>
              <a:t>:</a:t>
            </a:r>
          </a:p>
          <a:p>
            <a:pPr marL="107841">
              <a:defRPr/>
            </a:pPr>
            <a:endParaRPr lang="en-US" sz="2540" dirty="0" smtClean="0"/>
          </a:p>
          <a:p>
            <a:pPr marL="522613" indent="-414772">
              <a:buFont typeface="Arial" panose="020B0604020202020204" pitchFamily="34" charset="0"/>
              <a:buChar char="•"/>
              <a:defRPr/>
            </a:pPr>
            <a:r>
              <a:rPr lang="en-US" sz="2540" dirty="0" smtClean="0"/>
              <a:t>[</a:t>
            </a:r>
            <a:r>
              <a:rPr lang="en-US" sz="2540" dirty="0"/>
              <a:t>q; a, b, c, …]</a:t>
            </a:r>
          </a:p>
          <a:p>
            <a:pPr marL="829544" lvl="1" indent="-414772">
              <a:buFont typeface="Symbol" panose="05050102010706020507" pitchFamily="18" charset="2"/>
              <a:buChar char="-"/>
              <a:defRPr/>
            </a:pPr>
            <a:r>
              <a:rPr lang="en-US" sz="2540" dirty="0"/>
              <a:t>q</a:t>
            </a:r>
            <a:r>
              <a:rPr lang="en-US" sz="2540" dirty="0" smtClean="0"/>
              <a:t>: Quote</a:t>
            </a:r>
            <a:endParaRPr lang="en-US" sz="2540" dirty="0"/>
          </a:p>
          <a:p>
            <a:pPr marL="829544" lvl="1" indent="-414772">
              <a:buFont typeface="Symbol" panose="05050102010706020507" pitchFamily="18" charset="2"/>
              <a:buChar char="-"/>
              <a:defRPr/>
            </a:pPr>
            <a:r>
              <a:rPr lang="en-US" sz="2540" dirty="0"/>
              <a:t>a, b, c, </a:t>
            </a:r>
            <a:r>
              <a:rPr lang="en-US" sz="2540" dirty="0" smtClean="0"/>
              <a:t>… </a:t>
            </a:r>
            <a:r>
              <a:rPr lang="en-US" sz="2540" dirty="0" err="1" smtClean="0"/>
              <a:t>Gewichte</a:t>
            </a:r>
            <a:endParaRPr lang="en-US" sz="2540" dirty="0"/>
          </a:p>
          <a:p>
            <a:pPr marL="829544" lvl="1"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err="1" smtClean="0"/>
              <a:t>Beispiel</a:t>
            </a:r>
            <a:r>
              <a:rPr lang="en-US" sz="2540" dirty="0" smtClean="0"/>
              <a:t>: </a:t>
            </a:r>
            <a:r>
              <a:rPr lang="en-US" sz="2540" dirty="0"/>
              <a:t>[17; 10, 6, 5, 2]</a:t>
            </a:r>
          </a:p>
        </p:txBody>
      </p:sp>
    </p:spTree>
    <p:extLst>
      <p:ext uri="{BB962C8B-B14F-4D97-AF65-F5344CB8AC3E}">
        <p14:creationId xmlns:p14="http://schemas.microsoft.com/office/powerpoint/2010/main" val="12250008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852854" y="69012"/>
            <a:ext cx="8528538"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smtClean="0">
                <a:solidFill>
                  <a:sysClr val="windowText" lastClr="000000"/>
                </a:solidFill>
              </a:rPr>
              <a:t>Stimmen</a:t>
            </a:r>
            <a:r>
              <a:rPr lang="en-US" sz="2903" b="1" dirty="0" smtClean="0">
                <a:solidFill>
                  <a:sysClr val="windowText" lastClr="000000"/>
                </a:solidFill>
              </a:rPr>
              <a:t>: </a:t>
            </a:r>
            <a:r>
              <a:rPr lang="en-US" sz="2903" b="1" dirty="0" err="1" smtClean="0">
                <a:solidFill>
                  <a:sysClr val="windowText" lastClr="000000"/>
                </a:solidFill>
              </a:rPr>
              <a:t>Diktator</a:t>
            </a:r>
            <a:endParaRPr lang="en-US" sz="2903" dirty="0">
              <a:solidFill>
                <a:sysClr val="windowText" lastClr="000000"/>
              </a:solidFill>
            </a:endParaRPr>
          </a:p>
        </p:txBody>
      </p:sp>
      <p:sp>
        <p:nvSpPr>
          <p:cNvPr id="3" name="Textfeld 2"/>
          <p:cNvSpPr txBox="1"/>
          <p:nvPr/>
        </p:nvSpPr>
        <p:spPr>
          <a:xfrm>
            <a:off x="1660634" y="1599918"/>
            <a:ext cx="9426466" cy="3658164"/>
          </a:xfrm>
          <a:prstGeom prst="rect">
            <a:avLst/>
          </a:prstGeom>
          <a:noFill/>
        </p:spPr>
        <p:txBody>
          <a:bodyPr wrap="square" rtlCol="0">
            <a:noAutofit/>
          </a:bodyPr>
          <a:lstStyle/>
          <a:p>
            <a:pPr marL="522613" indent="-414772">
              <a:buFont typeface="Arial" panose="020B0604020202020204" pitchFamily="34" charset="0"/>
              <a:buChar char="•"/>
              <a:defRPr/>
            </a:pPr>
            <a:r>
              <a:rPr lang="en-US" sz="2540" dirty="0" err="1" smtClean="0"/>
              <a:t>Ein</a:t>
            </a:r>
            <a:r>
              <a:rPr lang="en-US" sz="2540" dirty="0" smtClean="0"/>
              <a:t> </a:t>
            </a:r>
            <a:r>
              <a:rPr lang="en-US" sz="2540" dirty="0" err="1" smtClean="0"/>
              <a:t>Diktator</a:t>
            </a:r>
            <a:r>
              <a:rPr lang="en-US" sz="2540" dirty="0" smtClean="0"/>
              <a:t> </a:t>
            </a:r>
            <a:r>
              <a:rPr lang="en-US" sz="2540" dirty="0" err="1" smtClean="0"/>
              <a:t>vereinigt</a:t>
            </a:r>
            <a:r>
              <a:rPr lang="en-US" sz="2540" dirty="0" smtClean="0"/>
              <a:t> </a:t>
            </a:r>
            <a:r>
              <a:rPr lang="en-US" sz="2540" dirty="0" err="1" smtClean="0"/>
              <a:t>alle</a:t>
            </a:r>
            <a:r>
              <a:rPr lang="en-US" sz="2540" dirty="0" smtClean="0"/>
              <a:t> </a:t>
            </a:r>
            <a:r>
              <a:rPr lang="en-US" sz="2540" dirty="0" err="1" smtClean="0"/>
              <a:t>Entscheidungsgewalt</a:t>
            </a:r>
            <a:r>
              <a:rPr lang="en-US" sz="2540" dirty="0" smtClean="0"/>
              <a:t> auf </a:t>
            </a:r>
            <a:r>
              <a:rPr lang="en-US" sz="2540" dirty="0" err="1" smtClean="0"/>
              <a:t>sich</a:t>
            </a:r>
            <a:r>
              <a:rPr lang="en-US" sz="2540" dirty="0" smtClean="0"/>
              <a:t>. </a:t>
            </a:r>
            <a:r>
              <a:rPr lang="en-US" sz="2540" dirty="0" err="1" smtClean="0"/>
              <a:t>Nur</a:t>
            </a:r>
            <a:r>
              <a:rPr lang="en-US" sz="2540" dirty="0" smtClean="0"/>
              <a:t> </a:t>
            </a:r>
            <a:r>
              <a:rPr lang="en-US" sz="2540" dirty="0" err="1" smtClean="0"/>
              <a:t>wenn</a:t>
            </a:r>
            <a:r>
              <a:rPr lang="en-US" sz="2540" dirty="0" smtClean="0"/>
              <a:t> </a:t>
            </a:r>
            <a:r>
              <a:rPr lang="en-US" sz="2540" dirty="0" err="1" smtClean="0"/>
              <a:t>er</a:t>
            </a:r>
            <a:r>
              <a:rPr lang="en-US" sz="2540" dirty="0" smtClean="0"/>
              <a:t> </a:t>
            </a:r>
            <a:r>
              <a:rPr lang="en-US" sz="2540" dirty="0" err="1" smtClean="0"/>
              <a:t>zustimmt</a:t>
            </a:r>
            <a:r>
              <a:rPr lang="en-US" sz="2540" dirty="0" smtClean="0"/>
              <a:t>, </a:t>
            </a:r>
            <a:r>
              <a:rPr lang="en-US" sz="2540" dirty="0" err="1" smtClean="0"/>
              <a:t>kann</a:t>
            </a:r>
            <a:r>
              <a:rPr lang="en-US" sz="2540" dirty="0" smtClean="0"/>
              <a:t> </a:t>
            </a:r>
            <a:r>
              <a:rPr lang="en-US" sz="2540" dirty="0" err="1" smtClean="0"/>
              <a:t>eine</a:t>
            </a:r>
            <a:r>
              <a:rPr lang="en-US" sz="2540" dirty="0" smtClean="0"/>
              <a:t> Alternative </a:t>
            </a:r>
            <a:r>
              <a:rPr lang="en-US" sz="2540" dirty="0" err="1" smtClean="0"/>
              <a:t>gewinnen</a:t>
            </a:r>
            <a:r>
              <a:rPr lang="en-US" sz="2540" dirty="0" smtClean="0"/>
              <a:t>                                    → </a:t>
            </a:r>
            <a:r>
              <a:rPr lang="en-US" sz="2540" dirty="0" err="1" smtClean="0"/>
              <a:t>gegen</a:t>
            </a:r>
            <a:r>
              <a:rPr lang="en-US" sz="2540" dirty="0" smtClean="0"/>
              <a:t> den </a:t>
            </a:r>
            <a:r>
              <a:rPr lang="en-US" sz="2540" dirty="0" err="1" smtClean="0"/>
              <a:t>Diktator</a:t>
            </a:r>
            <a:r>
              <a:rPr lang="en-US" sz="2540" dirty="0" smtClean="0"/>
              <a:t> </a:t>
            </a:r>
            <a:r>
              <a:rPr lang="en-US" sz="2540" dirty="0" err="1" smtClean="0"/>
              <a:t>kann</a:t>
            </a:r>
            <a:r>
              <a:rPr lang="en-US" sz="2540" dirty="0" smtClean="0"/>
              <a:t> </a:t>
            </a:r>
            <a:r>
              <a:rPr lang="en-US" sz="2540" dirty="0" err="1" smtClean="0"/>
              <a:t>keine</a:t>
            </a:r>
            <a:r>
              <a:rPr lang="en-US" sz="2540" dirty="0" smtClean="0"/>
              <a:t> </a:t>
            </a:r>
            <a:r>
              <a:rPr lang="en-US" sz="2540" dirty="0" err="1" smtClean="0"/>
              <a:t>Entscheidung</a:t>
            </a:r>
            <a:r>
              <a:rPr lang="en-US" sz="2540" dirty="0" smtClean="0"/>
              <a:t> </a:t>
            </a:r>
            <a:r>
              <a:rPr lang="en-US" sz="2540" dirty="0" err="1" smtClean="0"/>
              <a:t>getroffen</a:t>
            </a:r>
            <a:r>
              <a:rPr lang="en-US" sz="2540" dirty="0" smtClean="0"/>
              <a:t> </a:t>
            </a:r>
            <a:r>
              <a:rPr lang="en-US" sz="2540" dirty="0" err="1" smtClean="0"/>
              <a:t>werden</a:t>
            </a:r>
            <a:endParaRPr lang="en-US" sz="2540" dirty="0"/>
          </a:p>
          <a:p>
            <a:pPr marL="522613"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a:t>[51; 60, </a:t>
            </a:r>
            <a:r>
              <a:rPr lang="en-US" sz="2540" dirty="0" smtClean="0"/>
              <a:t>25, 15]</a:t>
            </a:r>
            <a:endParaRPr lang="en-US" sz="2540" dirty="0"/>
          </a:p>
          <a:p>
            <a:pPr marL="829544" lvl="1" indent="-414772">
              <a:buFont typeface="Symbol" panose="05050102010706020507" pitchFamily="18" charset="2"/>
              <a:buChar char="-"/>
              <a:defRPr/>
            </a:pPr>
            <a:r>
              <a:rPr lang="en-US" sz="2540" dirty="0" smtClean="0"/>
              <a:t>Der </a:t>
            </a:r>
            <a:r>
              <a:rPr lang="en-US" sz="2540" dirty="0" err="1" smtClean="0"/>
              <a:t>Spieler</a:t>
            </a:r>
            <a:r>
              <a:rPr lang="en-US" sz="2540" dirty="0" smtClean="0"/>
              <a:t> </a:t>
            </a:r>
            <a:r>
              <a:rPr lang="en-US" sz="2540" dirty="0" err="1" smtClean="0"/>
              <a:t>mit</a:t>
            </a:r>
            <a:r>
              <a:rPr lang="en-US" sz="2540" dirty="0" smtClean="0"/>
              <a:t> </a:t>
            </a:r>
            <a:r>
              <a:rPr lang="en-US" sz="2540" dirty="0" err="1" smtClean="0"/>
              <a:t>dem</a:t>
            </a:r>
            <a:r>
              <a:rPr lang="en-US" sz="2540" dirty="0" smtClean="0"/>
              <a:t> </a:t>
            </a:r>
            <a:r>
              <a:rPr lang="en-US" sz="2540" dirty="0" err="1" smtClean="0"/>
              <a:t>Gewicht</a:t>
            </a:r>
            <a:r>
              <a:rPr lang="en-US" sz="2540" dirty="0" smtClean="0"/>
              <a:t> 60 hat </a:t>
            </a:r>
            <a:r>
              <a:rPr lang="en-US" sz="2540" dirty="0" err="1" smtClean="0"/>
              <a:t>diktatorische</a:t>
            </a:r>
            <a:r>
              <a:rPr lang="en-US" sz="2540" dirty="0" smtClean="0"/>
              <a:t> </a:t>
            </a:r>
            <a:r>
              <a:rPr lang="en-US" sz="2540" dirty="0" err="1" smtClean="0"/>
              <a:t>Macht</a:t>
            </a:r>
            <a:endParaRPr lang="en-US" sz="2540" dirty="0"/>
          </a:p>
          <a:p>
            <a:pPr marL="829544" lvl="1" indent="-414772">
              <a:buFont typeface="Arial" panose="020B0604020202020204" pitchFamily="34" charset="0"/>
              <a:buChar char="•"/>
              <a:defRPr/>
            </a:pPr>
            <a:endParaRPr lang="en-US" sz="2540" dirty="0"/>
          </a:p>
          <a:p>
            <a:pPr marL="522613" indent="-414772">
              <a:buFont typeface="Arial" panose="020B0604020202020204" pitchFamily="34" charset="0"/>
              <a:buChar char="•"/>
              <a:defRPr/>
            </a:pPr>
            <a:r>
              <a:rPr lang="en-US" sz="2540" dirty="0"/>
              <a:t>[20; 15, 10, 5]</a:t>
            </a:r>
          </a:p>
          <a:p>
            <a:pPr marL="829544" lvl="1" indent="-414772">
              <a:buFont typeface="Symbol" panose="05050102010706020507" pitchFamily="18" charset="2"/>
              <a:buChar char="-"/>
              <a:defRPr/>
            </a:pPr>
            <a:r>
              <a:rPr lang="en-US" sz="2540" dirty="0" err="1" smtClean="0"/>
              <a:t>Kein</a:t>
            </a:r>
            <a:r>
              <a:rPr lang="en-US" sz="2540" dirty="0" smtClean="0"/>
              <a:t> </a:t>
            </a:r>
            <a:r>
              <a:rPr lang="en-US" sz="2540" dirty="0" err="1" smtClean="0"/>
              <a:t>Spieler</a:t>
            </a:r>
            <a:r>
              <a:rPr lang="en-US" sz="2540" dirty="0" smtClean="0"/>
              <a:t> </a:t>
            </a:r>
            <a:r>
              <a:rPr lang="en-US" sz="2540" dirty="0" err="1" smtClean="0"/>
              <a:t>ist</a:t>
            </a:r>
            <a:r>
              <a:rPr lang="en-US" sz="2540" dirty="0" smtClean="0"/>
              <a:t> </a:t>
            </a:r>
            <a:r>
              <a:rPr lang="en-US" sz="2540" dirty="0" err="1" smtClean="0"/>
              <a:t>Diktator</a:t>
            </a:r>
            <a:endParaRPr lang="en-US" sz="2540" dirty="0"/>
          </a:p>
          <a:p>
            <a:endParaRPr lang="en-US" altLang="de-DE" sz="2177" b="1" dirty="0"/>
          </a:p>
        </p:txBody>
      </p:sp>
    </p:spTree>
    <p:extLst>
      <p:ext uri="{BB962C8B-B14F-4D97-AF65-F5344CB8AC3E}">
        <p14:creationId xmlns:p14="http://schemas.microsoft.com/office/powerpoint/2010/main" val="2141382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smtClean="0">
                <a:solidFill>
                  <a:sysClr val="windowText" lastClr="000000"/>
                </a:solidFill>
              </a:rPr>
              <a:t>Stimmen</a:t>
            </a:r>
            <a:r>
              <a:rPr lang="en-US" sz="2903" b="1" dirty="0" smtClean="0">
                <a:solidFill>
                  <a:sysClr val="windowText" lastClr="000000"/>
                </a:solidFill>
              </a:rPr>
              <a:t>: Dummy</a:t>
            </a:r>
            <a:endParaRPr lang="en-US" sz="2903" dirty="0">
              <a:solidFill>
                <a:sysClr val="windowText" lastClr="000000"/>
              </a:solidFill>
            </a:endParaRPr>
          </a:p>
        </p:txBody>
      </p:sp>
      <p:sp>
        <p:nvSpPr>
          <p:cNvPr id="3" name="Textfeld 2"/>
          <p:cNvSpPr txBox="1"/>
          <p:nvPr/>
        </p:nvSpPr>
        <p:spPr>
          <a:xfrm>
            <a:off x="2437836" y="1599918"/>
            <a:ext cx="7600584" cy="3658164"/>
          </a:xfrm>
          <a:prstGeom prst="rect">
            <a:avLst/>
          </a:prstGeom>
          <a:noFill/>
        </p:spPr>
        <p:txBody>
          <a:bodyPr wrap="square" rtlCol="0">
            <a:noAutofit/>
          </a:bodyPr>
          <a:lstStyle/>
          <a:p>
            <a:pPr marL="418920" indent="-311079">
              <a:buFont typeface="Arial" panose="020B0604020202020204" pitchFamily="34" charset="0"/>
              <a:buChar char="•"/>
              <a:defRPr/>
            </a:pPr>
            <a:r>
              <a:rPr lang="en-US" sz="2177" dirty="0" err="1" smtClean="0"/>
              <a:t>Ein</a:t>
            </a:r>
            <a:r>
              <a:rPr lang="en-US" sz="2177" dirty="0" smtClean="0"/>
              <a:t> Dummy </a:t>
            </a:r>
            <a:r>
              <a:rPr lang="en-US" sz="2177" dirty="0" err="1" smtClean="0"/>
              <a:t>ist</a:t>
            </a:r>
            <a:r>
              <a:rPr lang="en-US" sz="2177" dirty="0" smtClean="0"/>
              <a:t> </a:t>
            </a:r>
            <a:r>
              <a:rPr lang="en-US" sz="2177" dirty="0" err="1" smtClean="0"/>
              <a:t>ein</a:t>
            </a:r>
            <a:r>
              <a:rPr lang="en-US" sz="2177" dirty="0" smtClean="0"/>
              <a:t> </a:t>
            </a:r>
            <a:r>
              <a:rPr lang="en-US" sz="2177" dirty="0" err="1" smtClean="0"/>
              <a:t>Spieler</a:t>
            </a:r>
            <a:r>
              <a:rPr lang="en-US" sz="2177" dirty="0" smtClean="0"/>
              <a:t>, </a:t>
            </a:r>
            <a:r>
              <a:rPr lang="en-US" sz="2177" dirty="0" err="1" smtClean="0"/>
              <a:t>dessen</a:t>
            </a:r>
            <a:r>
              <a:rPr lang="en-US" sz="2177" dirty="0" smtClean="0"/>
              <a:t> </a:t>
            </a:r>
            <a:r>
              <a:rPr lang="en-US" sz="2177" dirty="0" err="1" smtClean="0"/>
              <a:t>Abstimmung</a:t>
            </a:r>
            <a:r>
              <a:rPr lang="en-US" sz="2177" dirty="0" smtClean="0"/>
              <a:t> </a:t>
            </a:r>
            <a:r>
              <a:rPr lang="en-US" sz="2177" dirty="0" err="1" smtClean="0"/>
              <a:t>keine</a:t>
            </a:r>
            <a:r>
              <a:rPr lang="en-US" sz="2177" dirty="0" smtClean="0"/>
              <a:t> </a:t>
            </a:r>
            <a:r>
              <a:rPr lang="en-US" sz="2177" dirty="0" err="1" smtClean="0"/>
              <a:t>Auswirkung</a:t>
            </a:r>
            <a:r>
              <a:rPr lang="en-US" sz="2177" dirty="0" smtClean="0"/>
              <a:t> auf die </a:t>
            </a:r>
            <a:r>
              <a:rPr lang="en-US" sz="2177" err="1" smtClean="0"/>
              <a:t>Entscheidung</a:t>
            </a:r>
            <a:r>
              <a:rPr lang="en-US" sz="2177" smtClean="0"/>
              <a:t> hat                                           </a:t>
            </a:r>
            <a:r>
              <a:rPr lang="en-US" sz="2177" dirty="0" smtClean="0"/>
              <a:t>→ </a:t>
            </a:r>
            <a:r>
              <a:rPr lang="en-US" sz="2177" dirty="0" err="1" smtClean="0"/>
              <a:t>werden</a:t>
            </a:r>
            <a:r>
              <a:rPr lang="en-US" sz="2177" dirty="0" smtClean="0"/>
              <a:t> </a:t>
            </a:r>
            <a:r>
              <a:rPr lang="en-US" sz="2177" dirty="0" err="1" smtClean="0"/>
              <a:t>Koalitionen</a:t>
            </a:r>
            <a:r>
              <a:rPr lang="en-US" sz="2177" dirty="0" smtClean="0"/>
              <a:t> </a:t>
            </a:r>
            <a:r>
              <a:rPr lang="en-US" sz="2177" dirty="0" err="1" smtClean="0"/>
              <a:t>gebildet</a:t>
            </a:r>
            <a:r>
              <a:rPr lang="en-US" sz="2177" dirty="0" smtClean="0"/>
              <a:t>, so </a:t>
            </a:r>
            <a:r>
              <a:rPr lang="en-US" sz="2177" dirty="0" err="1" smtClean="0"/>
              <a:t>kann</a:t>
            </a:r>
            <a:r>
              <a:rPr lang="en-US" sz="2177" dirty="0" smtClean="0"/>
              <a:t> </a:t>
            </a:r>
            <a:r>
              <a:rPr lang="en-US" sz="2177" dirty="0" err="1" smtClean="0"/>
              <a:t>ein</a:t>
            </a:r>
            <a:r>
              <a:rPr lang="en-US" sz="2177" dirty="0" smtClean="0"/>
              <a:t> Dummy von </a:t>
            </a:r>
            <a:r>
              <a:rPr lang="en-US" sz="2177" dirty="0" err="1" smtClean="0"/>
              <a:t>jeder</a:t>
            </a:r>
            <a:r>
              <a:rPr lang="en-US" sz="2177" dirty="0" smtClean="0"/>
              <a:t> </a:t>
            </a:r>
            <a:r>
              <a:rPr lang="en-US" sz="2177" dirty="0" err="1" smtClean="0"/>
              <a:t>Koalition</a:t>
            </a:r>
            <a:r>
              <a:rPr lang="en-US" sz="2177" dirty="0" smtClean="0"/>
              <a:t> </a:t>
            </a:r>
            <a:r>
              <a:rPr lang="en-US" sz="2177" dirty="0" err="1" smtClean="0"/>
              <a:t>entfernt</a:t>
            </a:r>
            <a:r>
              <a:rPr lang="en-US" sz="2177" dirty="0" smtClean="0"/>
              <a:t> </a:t>
            </a:r>
            <a:r>
              <a:rPr lang="en-US" sz="2177" dirty="0" err="1" smtClean="0"/>
              <a:t>werden</a:t>
            </a:r>
            <a:r>
              <a:rPr lang="en-US" sz="2177" dirty="0" smtClean="0"/>
              <a:t>, </a:t>
            </a:r>
            <a:r>
              <a:rPr lang="en-US" sz="2177" dirty="0" err="1" smtClean="0"/>
              <a:t>ohne</a:t>
            </a:r>
            <a:r>
              <a:rPr lang="en-US" sz="2177" dirty="0" smtClean="0"/>
              <a:t>, </a:t>
            </a:r>
            <a:r>
              <a:rPr lang="en-US" sz="2177" dirty="0" err="1" smtClean="0"/>
              <a:t>dass</a:t>
            </a:r>
            <a:r>
              <a:rPr lang="en-US" sz="2177" dirty="0" smtClean="0"/>
              <a:t> </a:t>
            </a:r>
            <a:r>
              <a:rPr lang="en-US" sz="2177" dirty="0" err="1" smtClean="0"/>
              <a:t>sich</a:t>
            </a:r>
            <a:r>
              <a:rPr lang="en-US" sz="2177" dirty="0" smtClean="0"/>
              <a:t> die </a:t>
            </a:r>
            <a:r>
              <a:rPr lang="en-US" sz="2177" dirty="0" err="1" smtClean="0"/>
              <a:t>Entscheidung</a:t>
            </a:r>
            <a:r>
              <a:rPr lang="en-US" sz="2177" dirty="0" smtClean="0"/>
              <a:t> </a:t>
            </a:r>
            <a:r>
              <a:rPr lang="en-US" sz="2177" dirty="0" err="1" smtClean="0"/>
              <a:t>ändert</a:t>
            </a:r>
            <a:r>
              <a:rPr lang="en-US" sz="2177" dirty="0" smtClean="0"/>
              <a:t>.</a:t>
            </a:r>
            <a:endParaRPr lang="en-US" sz="2177" dirty="0"/>
          </a:p>
          <a:p>
            <a:pPr marL="418920"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[51; 26, 26, 26, 22]</a:t>
            </a:r>
          </a:p>
          <a:p>
            <a:pPr marL="725851" lvl="1" indent="-311079">
              <a:buFont typeface="Symbol" panose="05050102010706020507" pitchFamily="18" charset="2"/>
              <a:buChar char="-"/>
              <a:defRPr/>
            </a:pPr>
            <a:r>
              <a:rPr lang="en-US" sz="2177" dirty="0" smtClean="0"/>
              <a:t>Der </a:t>
            </a:r>
            <a:r>
              <a:rPr lang="en-US" sz="2177" dirty="0" err="1" smtClean="0"/>
              <a:t>Spieler</a:t>
            </a:r>
            <a:r>
              <a:rPr lang="en-US" sz="2177" dirty="0" smtClean="0"/>
              <a:t> </a:t>
            </a:r>
            <a:r>
              <a:rPr lang="en-US" sz="2177" dirty="0" err="1" smtClean="0"/>
              <a:t>mit</a:t>
            </a:r>
            <a:r>
              <a:rPr lang="en-US" sz="2177" dirty="0" smtClean="0"/>
              <a:t> </a:t>
            </a:r>
            <a:r>
              <a:rPr lang="en-US" sz="2177" dirty="0" err="1" smtClean="0"/>
              <a:t>dem</a:t>
            </a:r>
            <a:r>
              <a:rPr lang="en-US" sz="2177" dirty="0" smtClean="0"/>
              <a:t> </a:t>
            </a:r>
            <a:r>
              <a:rPr lang="en-US" sz="2177" dirty="0" err="1" smtClean="0"/>
              <a:t>Gewicht</a:t>
            </a:r>
            <a:r>
              <a:rPr lang="en-US" sz="2177" dirty="0" smtClean="0"/>
              <a:t> 22 </a:t>
            </a:r>
            <a:r>
              <a:rPr lang="en-US" sz="2177" dirty="0" err="1" smtClean="0"/>
              <a:t>ist</a:t>
            </a:r>
            <a:r>
              <a:rPr lang="en-US" sz="2177" dirty="0" smtClean="0"/>
              <a:t> irrelevant.</a:t>
            </a:r>
            <a:endParaRPr lang="en-US" altLang="de-DE" sz="2177" b="1" dirty="0"/>
          </a:p>
        </p:txBody>
      </p:sp>
    </p:spTree>
    <p:extLst>
      <p:ext uri="{BB962C8B-B14F-4D97-AF65-F5344CB8AC3E}">
        <p14:creationId xmlns:p14="http://schemas.microsoft.com/office/powerpoint/2010/main" val="27661736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Gewichtete</a:t>
            </a:r>
            <a:r>
              <a:rPr lang="en-US" sz="2903" b="1" dirty="0">
                <a:solidFill>
                  <a:sysClr val="windowText" lastClr="000000"/>
                </a:solidFill>
              </a:rPr>
              <a:t> </a:t>
            </a:r>
            <a:r>
              <a:rPr lang="en-US" sz="2903" b="1" dirty="0" err="1">
                <a:solidFill>
                  <a:sysClr val="windowText" lastClr="000000"/>
                </a:solidFill>
              </a:rPr>
              <a:t>Stimmen</a:t>
            </a:r>
            <a:r>
              <a:rPr lang="en-US" sz="2903" b="1" dirty="0">
                <a:solidFill>
                  <a:sysClr val="windowText" lastClr="000000"/>
                </a:solidFill>
              </a:rPr>
              <a:t> </a:t>
            </a:r>
            <a:r>
              <a:rPr lang="en-US" sz="2903" b="1" dirty="0" smtClean="0">
                <a:solidFill>
                  <a:sysClr val="windowText" lastClr="000000"/>
                </a:solidFill>
              </a:rPr>
              <a:t>: Veto</a:t>
            </a:r>
            <a:endParaRPr lang="en-US" sz="2903" dirty="0">
              <a:solidFill>
                <a:sysClr val="windowText" lastClr="000000"/>
              </a:solidFill>
            </a:endParaRPr>
          </a:p>
        </p:txBody>
      </p:sp>
      <p:sp>
        <p:nvSpPr>
          <p:cNvPr id="3" name="Textfeld 2"/>
          <p:cNvSpPr txBox="1"/>
          <p:nvPr/>
        </p:nvSpPr>
        <p:spPr>
          <a:xfrm>
            <a:off x="2437836" y="1599918"/>
            <a:ext cx="7600584" cy="3658164"/>
          </a:xfrm>
          <a:prstGeom prst="rect">
            <a:avLst/>
          </a:prstGeom>
          <a:noFill/>
        </p:spPr>
        <p:txBody>
          <a:bodyPr wrap="square" rtlCol="0">
            <a:noAutofit/>
          </a:bodyPr>
          <a:lstStyle/>
          <a:p>
            <a:pPr marL="418920" indent="-311079">
              <a:buFont typeface="Arial" panose="020B0604020202020204" pitchFamily="34" charset="0"/>
              <a:buChar char="•"/>
              <a:defRPr/>
            </a:pPr>
            <a:r>
              <a:rPr lang="en-US" sz="2177" dirty="0" err="1" smtClean="0"/>
              <a:t>Ein</a:t>
            </a:r>
            <a:r>
              <a:rPr lang="en-US" sz="2177" dirty="0" smtClean="0"/>
              <a:t> </a:t>
            </a:r>
            <a:r>
              <a:rPr lang="en-US" sz="2177" dirty="0" err="1" smtClean="0"/>
              <a:t>Spieler</a:t>
            </a:r>
            <a:r>
              <a:rPr lang="en-US" sz="2177" dirty="0" smtClean="0"/>
              <a:t>, </a:t>
            </a:r>
            <a:r>
              <a:rPr lang="en-US" sz="2177" dirty="0" err="1" smtClean="0"/>
              <a:t>dessen</a:t>
            </a:r>
            <a:r>
              <a:rPr lang="en-US" sz="2177" dirty="0" smtClean="0"/>
              <a:t> </a:t>
            </a:r>
            <a:r>
              <a:rPr lang="en-US" sz="2177" dirty="0" err="1" smtClean="0"/>
              <a:t>Stimme</a:t>
            </a:r>
            <a:r>
              <a:rPr lang="en-US" sz="2177" dirty="0" smtClean="0"/>
              <a:t> </a:t>
            </a:r>
            <a:r>
              <a:rPr lang="en-US" sz="2177" dirty="0" err="1" smtClean="0"/>
              <a:t>immer</a:t>
            </a:r>
            <a:r>
              <a:rPr lang="en-US" sz="2177" dirty="0" smtClean="0"/>
              <a:t> </a:t>
            </a:r>
            <a:r>
              <a:rPr lang="en-US" sz="2177" dirty="0" err="1" smtClean="0"/>
              <a:t>benötigt</a:t>
            </a:r>
            <a:r>
              <a:rPr lang="en-US" sz="2177" dirty="0" smtClean="0"/>
              <a:t> </a:t>
            </a:r>
            <a:r>
              <a:rPr lang="en-US" sz="2177" dirty="0" err="1" smtClean="0"/>
              <a:t>wird</a:t>
            </a:r>
            <a:r>
              <a:rPr lang="en-US" sz="2177" dirty="0" smtClean="0"/>
              <a:t>, um </a:t>
            </a:r>
            <a:r>
              <a:rPr lang="en-US" sz="2177" dirty="0" err="1" smtClean="0"/>
              <a:t>eine</a:t>
            </a:r>
            <a:r>
              <a:rPr lang="en-US" sz="2177" dirty="0" smtClean="0"/>
              <a:t> </a:t>
            </a:r>
            <a:r>
              <a:rPr lang="en-US" sz="2177" dirty="0" err="1" smtClean="0"/>
              <a:t>Entscheidung</a:t>
            </a:r>
            <a:r>
              <a:rPr lang="en-US" sz="2177" dirty="0" smtClean="0"/>
              <a:t> </a:t>
            </a:r>
            <a:r>
              <a:rPr lang="en-US" sz="2177" dirty="0" err="1" smtClean="0"/>
              <a:t>zu</a:t>
            </a:r>
            <a:r>
              <a:rPr lang="en-US" sz="2177" dirty="0" smtClean="0"/>
              <a:t> </a:t>
            </a:r>
            <a:r>
              <a:rPr lang="en-US" sz="2177" dirty="0" err="1" smtClean="0"/>
              <a:t>treffen</a:t>
            </a:r>
            <a:r>
              <a:rPr lang="en-US" sz="2177" dirty="0" smtClean="0"/>
              <a:t> hat </a:t>
            </a:r>
            <a:r>
              <a:rPr lang="en-US" sz="2177" dirty="0" err="1" smtClean="0"/>
              <a:t>ein</a:t>
            </a:r>
            <a:r>
              <a:rPr lang="en-US" sz="2177" dirty="0" smtClean="0"/>
              <a:t> </a:t>
            </a:r>
            <a:r>
              <a:rPr lang="en-US" sz="2177" dirty="0" err="1" smtClean="0"/>
              <a:t>Vetorecht</a:t>
            </a:r>
            <a:endParaRPr lang="en-US" sz="2177" dirty="0"/>
          </a:p>
          <a:p>
            <a:pPr marL="418920"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[21; 20, 15, 5]</a:t>
            </a:r>
          </a:p>
          <a:p>
            <a:pPr marL="725851" lvl="1" indent="-311079">
              <a:buFont typeface="Symbol" panose="05050102010706020507" pitchFamily="18" charset="2"/>
              <a:buChar char="-"/>
              <a:defRPr/>
            </a:pPr>
            <a:r>
              <a:rPr lang="en-US" sz="2177" dirty="0" smtClean="0"/>
              <a:t>Der </a:t>
            </a:r>
            <a:r>
              <a:rPr lang="en-US" sz="2177" dirty="0" err="1" smtClean="0"/>
              <a:t>Spieler</a:t>
            </a:r>
            <a:r>
              <a:rPr lang="en-US" sz="2177" dirty="0" smtClean="0"/>
              <a:t> </a:t>
            </a:r>
            <a:r>
              <a:rPr lang="en-US" sz="2177" dirty="0" err="1" smtClean="0"/>
              <a:t>mit</a:t>
            </a:r>
            <a:r>
              <a:rPr lang="en-US" sz="2177" dirty="0" smtClean="0"/>
              <a:t> </a:t>
            </a:r>
            <a:r>
              <a:rPr lang="en-US" sz="2177" dirty="0" err="1" smtClean="0"/>
              <a:t>dem</a:t>
            </a:r>
            <a:r>
              <a:rPr lang="en-US" sz="2177" dirty="0" smtClean="0"/>
              <a:t> </a:t>
            </a:r>
            <a:r>
              <a:rPr lang="en-US" sz="2177" dirty="0" err="1" smtClean="0"/>
              <a:t>Gewicht</a:t>
            </a:r>
            <a:r>
              <a:rPr lang="en-US" sz="2177" dirty="0" smtClean="0"/>
              <a:t> 20 hat </a:t>
            </a:r>
            <a:r>
              <a:rPr lang="en-US" sz="2177" dirty="0" err="1" smtClean="0"/>
              <a:t>ein</a:t>
            </a:r>
            <a:r>
              <a:rPr lang="en-US" sz="2177" dirty="0" smtClean="0"/>
              <a:t> </a:t>
            </a:r>
            <a:r>
              <a:rPr lang="en-US" sz="2177" dirty="0" err="1" smtClean="0"/>
              <a:t>Vetorecht</a:t>
            </a:r>
            <a:endParaRPr lang="en-US" sz="2177" dirty="0"/>
          </a:p>
          <a:p>
            <a:pPr marL="725851" lvl="1" indent="-311079">
              <a:buFont typeface="Arial" panose="020B0604020202020204" pitchFamily="34" charset="0"/>
              <a:buChar char="•"/>
              <a:defRPr/>
            </a:pPr>
            <a:endParaRPr lang="en-US" sz="2177" dirty="0"/>
          </a:p>
          <a:p>
            <a:pPr marL="418920" indent="-311079">
              <a:buFont typeface="Arial" panose="020B0604020202020204" pitchFamily="34" charset="0"/>
              <a:buChar char="•"/>
              <a:defRPr/>
            </a:pPr>
            <a:r>
              <a:rPr lang="en-US" sz="2177" dirty="0"/>
              <a:t>Jury: [12; 1, 1, 1, 1, 1, 1, 1, 1, 1, 1, 1, 1]</a:t>
            </a:r>
          </a:p>
          <a:p>
            <a:pPr marL="725851" lvl="1" indent="-311079">
              <a:buFont typeface="Symbol" panose="05050102010706020507" pitchFamily="18" charset="2"/>
              <a:buChar char="-"/>
              <a:defRPr/>
            </a:pPr>
            <a:r>
              <a:rPr lang="en-US" sz="2177" dirty="0" smtClean="0"/>
              <a:t>Da </a:t>
            </a:r>
            <a:r>
              <a:rPr lang="en-US" sz="2177" dirty="0" err="1" smtClean="0"/>
              <a:t>alle</a:t>
            </a:r>
            <a:r>
              <a:rPr lang="en-US" sz="2177" dirty="0" smtClean="0"/>
              <a:t> </a:t>
            </a:r>
            <a:r>
              <a:rPr lang="en-US" sz="2177" dirty="0" err="1" smtClean="0"/>
              <a:t>Mitglieder</a:t>
            </a:r>
            <a:r>
              <a:rPr lang="en-US" sz="2177" dirty="0" smtClean="0"/>
              <a:t> </a:t>
            </a:r>
            <a:r>
              <a:rPr lang="en-US" sz="2177" dirty="0" err="1" smtClean="0"/>
              <a:t>für</a:t>
            </a:r>
            <a:r>
              <a:rPr lang="en-US" sz="2177" dirty="0" smtClean="0"/>
              <a:t> </a:t>
            </a:r>
            <a:r>
              <a:rPr lang="en-US" sz="2177" dirty="0" err="1" smtClean="0"/>
              <a:t>einen</a:t>
            </a:r>
            <a:r>
              <a:rPr lang="en-US" sz="2177" dirty="0" smtClean="0"/>
              <a:t> </a:t>
            </a:r>
            <a:r>
              <a:rPr lang="en-US" sz="2177" dirty="0" err="1" smtClean="0"/>
              <a:t>Beschluss</a:t>
            </a:r>
            <a:r>
              <a:rPr lang="en-US" sz="2177" dirty="0" smtClean="0"/>
              <a:t> </a:t>
            </a:r>
            <a:r>
              <a:rPr lang="en-US" sz="2177" dirty="0" err="1" smtClean="0"/>
              <a:t>gebraucht</a:t>
            </a:r>
            <a:r>
              <a:rPr lang="en-US" sz="2177" dirty="0" smtClean="0"/>
              <a:t> </a:t>
            </a:r>
            <a:r>
              <a:rPr lang="en-US" sz="2177" dirty="0" err="1" smtClean="0"/>
              <a:t>werden</a:t>
            </a:r>
            <a:r>
              <a:rPr lang="en-US" sz="2177" dirty="0" smtClean="0"/>
              <a:t>, hat </a:t>
            </a:r>
            <a:r>
              <a:rPr lang="en-US" sz="2177" dirty="0" err="1" smtClean="0"/>
              <a:t>jeder</a:t>
            </a:r>
            <a:r>
              <a:rPr lang="en-US" sz="2177" dirty="0" smtClean="0"/>
              <a:t> </a:t>
            </a:r>
            <a:r>
              <a:rPr lang="en-US" sz="2177" dirty="0" err="1" smtClean="0"/>
              <a:t>ein</a:t>
            </a:r>
            <a:r>
              <a:rPr lang="en-US" sz="2177" dirty="0" smtClean="0"/>
              <a:t> </a:t>
            </a:r>
            <a:r>
              <a:rPr lang="en-US" sz="2177" dirty="0" err="1" smtClean="0"/>
              <a:t>Vetorecht</a:t>
            </a:r>
            <a:endParaRPr lang="en-US" altLang="de-DE" sz="2177" b="1" dirty="0"/>
          </a:p>
        </p:txBody>
      </p:sp>
    </p:spTree>
    <p:extLst>
      <p:ext uri="{BB962C8B-B14F-4D97-AF65-F5344CB8AC3E}">
        <p14:creationId xmlns:p14="http://schemas.microsoft.com/office/powerpoint/2010/main" val="3564833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Arrow – Unmöglichkeitstheorem</a:t>
            </a:r>
            <a:r>
              <a:rPr lang="de-DE" sz="2800" baseline="30000" dirty="0">
                <a:latin typeface="Times New Roman" panose="02020603050405020304" pitchFamily="18" charset="0"/>
                <a:cs typeface="Times New Roman" panose="02020603050405020304" pitchFamily="18" charset="0"/>
              </a:rPr>
              <a:t>1</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9524" y="456758"/>
            <a:ext cx="12172951" cy="5082363"/>
          </a:xfrm>
          <a:prstGeom prst="rect">
            <a:avLst/>
          </a:prstGeom>
          <a:noFill/>
        </p:spPr>
        <p:txBody>
          <a:bodyPr wrap="square" rtlCol="0">
            <a:noAutofit/>
          </a:bodyPr>
          <a:lstStyle/>
          <a:p>
            <a:r>
              <a:rPr lang="en-US" sz="2400" dirty="0" err="1">
                <a:latin typeface="Times New Roman" panose="02020603050405020304" pitchFamily="18" charset="0"/>
                <a:cs typeface="Times New Roman" panose="02020603050405020304" pitchFamily="18" charset="0"/>
              </a:rPr>
              <a:t>Kann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aus</a:t>
            </a:r>
            <a:r>
              <a:rPr lang="en-US" sz="2400" dirty="0">
                <a:latin typeface="Times New Roman" panose="02020603050405020304" pitchFamily="18" charset="0"/>
                <a:cs typeface="Times New Roman" panose="02020603050405020304" pitchFamily="18" charset="0"/>
              </a:rPr>
              <a:t> dem </a:t>
            </a:r>
            <a:r>
              <a:rPr lang="en-US" sz="2400" dirty="0" err="1">
                <a:latin typeface="Times New Roman" panose="02020603050405020304" pitchFamily="18" charset="0"/>
                <a:cs typeface="Times New Roman" panose="02020603050405020304" pitchFamily="18" charset="0"/>
              </a:rPr>
              <a:t>Paretokriterium</a:t>
            </a:r>
            <a:r>
              <a:rPr lang="en-US" sz="2400" dirty="0">
                <a:latin typeface="Times New Roman" panose="02020603050405020304" pitchFamily="18" charset="0"/>
                <a:cs typeface="Times New Roman" panose="02020603050405020304" pitchFamily="18" charset="0"/>
              </a:rPr>
              <a:t> und </a:t>
            </a:r>
            <a:r>
              <a:rPr lang="en-US" sz="2400" dirty="0" err="1">
                <a:latin typeface="Times New Roman" panose="02020603050405020304" pitchFamily="18" charset="0"/>
                <a:cs typeface="Times New Roman" panose="02020603050405020304" pitchFamily="18" charset="0"/>
              </a:rPr>
              <a:t>weiterer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sinnvoller</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Eigenschaften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eine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soziale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Wohlfahrtsfunktion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abgeleitet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werden</a:t>
            </a:r>
            <a:r>
              <a:rPr lang="en-US" sz="2400" dirty="0">
                <a:latin typeface="Times New Roman" panose="02020603050405020304" pitchFamily="18" charset="0"/>
                <a:cs typeface="Times New Roman" panose="02020603050405020304" pitchFamily="18" charset="0"/>
              </a:rPr>
              <a:t>?</a:t>
            </a:r>
          </a:p>
          <a:p>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V (</a:t>
            </a:r>
            <a:r>
              <a:rPr lang="en-US" sz="2000" dirty="0" err="1">
                <a:latin typeface="Times New Roman" panose="02020603050405020304" pitchFamily="18" charset="0"/>
                <a:cs typeface="Times New Roman" panose="02020603050405020304" pitchFamily="18" charset="0"/>
              </a:rPr>
              <a:t>Vollständigkeit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stellt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verknüpft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über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denkbaren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Kombinationen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individueller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Präferenzordnungen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zu</a:t>
            </a:r>
            <a:r>
              <a:rPr lang="en-US" sz="2000" dirty="0">
                <a:latin typeface="Times New Roman" panose="02020603050405020304" pitchFamily="18" charset="0"/>
                <a:cs typeface="Times New Roman" panose="02020603050405020304" pitchFamily="18" charset="0"/>
              </a:rPr>
              <a:t> Relation </a:t>
            </a:r>
            <a:r>
              <a:rPr lang="en-US" sz="2000" dirty="0" err="1">
                <a:latin typeface="Times New Roman" panose="02020603050405020304" pitchFamily="18" charset="0"/>
                <a:cs typeface="Times New Roman" panose="02020603050405020304" pitchFamily="18" charset="0"/>
              </a:rPr>
              <a:t>zueinander</a:t>
            </a:r>
            <a:r>
              <a:rPr lang="en-US" sz="2000" dirty="0">
                <a:latin typeface="Times New Roman" panose="02020603050405020304" pitchFamily="18" charset="0"/>
                <a:cs typeface="Times New Roman" panose="02020603050405020304" pitchFamily="18" charset="0"/>
              </a:rPr>
              <a:t>.</a:t>
            </a:r>
          </a:p>
          <a:p>
            <a:r>
              <a:rPr lang="en-US" sz="2000" dirty="0">
                <a:latin typeface="Times New Roman" panose="02020603050405020304" pitchFamily="18" charset="0"/>
                <a:cs typeface="Times New Roman" panose="02020603050405020304" pitchFamily="18" charset="0"/>
              </a:rPr>
              <a:t>T (</a:t>
            </a:r>
            <a:r>
              <a:rPr lang="en-US" sz="2000" dirty="0" err="1">
                <a:latin typeface="Times New Roman" panose="02020603050405020304" pitchFamily="18" charset="0"/>
                <a:cs typeface="Times New Roman" panose="02020603050405020304" pitchFamily="18" charset="0"/>
              </a:rPr>
              <a:t>Transitivität</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ist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transitiv</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bzgl</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jedes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Vergleichs</a:t>
            </a:r>
            <a:r>
              <a:rPr lang="en-US" sz="2000" dirty="0">
                <a:latin typeface="Times New Roman" panose="02020603050405020304" pitchFamily="18" charset="0"/>
                <a:cs typeface="Times New Roman" panose="02020603050405020304" pitchFamily="18" charset="0"/>
              </a:rPr>
              <a:t> von </a:t>
            </a:r>
            <a:r>
              <a:rPr lang="en-US" sz="2000" dirty="0" err="1">
                <a:latin typeface="Times New Roman" panose="02020603050405020304" pitchFamily="18" charset="0"/>
                <a:cs typeface="Times New Roman" panose="02020603050405020304" pitchFamily="18" charset="0"/>
              </a:rPr>
              <a:t>drei</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möglichen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Allokationen</a:t>
            </a:r>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P (</a:t>
            </a:r>
            <a:r>
              <a:rPr lang="en-US" sz="2000" dirty="0" err="1">
                <a:latin typeface="Times New Roman" panose="02020603050405020304" pitchFamily="18" charset="0"/>
                <a:cs typeface="Times New Roman" panose="02020603050405020304" pitchFamily="18" charset="0"/>
              </a:rPr>
              <a:t>schwaches</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Paretoprinzip</a:t>
            </a:r>
            <a:r>
              <a:rPr lang="en-US" sz="2000" dirty="0">
                <a:latin typeface="Times New Roman" panose="02020603050405020304" pitchFamily="18" charset="0"/>
                <a:cs typeface="Times New Roman" panose="02020603050405020304" pitchFamily="18" charset="0"/>
              </a:rPr>
              <a:t>):	Falls </a:t>
            </a:r>
            <a:r>
              <a:rPr lang="en-US" sz="2000" dirty="0" err="1">
                <a:latin typeface="Times New Roman" panose="02020603050405020304" pitchFamily="18" charset="0"/>
                <a:cs typeface="Times New Roman" panose="02020603050405020304" pitchFamily="18" charset="0"/>
              </a:rPr>
              <a:t>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Allokation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einer</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anderen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vorgezogen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wird</a:t>
            </a:r>
            <a:r>
              <a:rPr lang="en-US" sz="2000" dirty="0">
                <a:latin typeface="Times New Roman" panose="02020603050405020304" pitchFamily="18" charset="0"/>
                <a:cs typeface="Times New Roman" panose="02020603050405020304" pitchFamily="18" charset="0"/>
              </a:rPr>
              <a:t>, so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dies </a:t>
            </a:r>
            <a:r>
              <a:rPr lang="en-US" sz="2000" dirty="0" err="1">
                <a:latin typeface="Times New Roman" panose="02020603050405020304" pitchFamily="18" charset="0"/>
                <a:cs typeface="Times New Roman" panose="02020603050405020304" pitchFamily="18" charset="0"/>
              </a:rPr>
              <a:t>auch</a:t>
            </a:r>
            <a:r>
              <a:rPr lang="en-US" sz="2000" dirty="0">
                <a:latin typeface="Times New Roman" panose="02020603050405020304" pitchFamily="18" charset="0"/>
                <a:cs typeface="Times New Roman" panose="02020603050405020304" pitchFamily="18" charset="0"/>
              </a:rPr>
              <a:t> die Gesellschaft tun.</a:t>
            </a:r>
          </a:p>
          <a:p>
            <a:r>
              <a:rPr lang="en-US" sz="2000" dirty="0">
                <a:latin typeface="Times New Roman" panose="02020603050405020304" pitchFamily="18" charset="0"/>
                <a:cs typeface="Times New Roman" panose="02020603050405020304" pitchFamily="18" charset="0"/>
              </a:rPr>
              <a:t>D (</a:t>
            </a:r>
            <a:r>
              <a:rPr lang="en-US" sz="2000" dirty="0" err="1">
                <a:latin typeface="Times New Roman" panose="02020603050405020304" pitchFamily="18" charset="0"/>
                <a:cs typeface="Times New Roman" panose="02020603050405020304" pitchFamily="18" charset="0"/>
              </a:rPr>
              <a:t>Keine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Diktatur</a:t>
            </a:r>
            <a:r>
              <a:rPr lang="en-US" sz="2000" dirty="0">
                <a:latin typeface="Times New Roman" panose="02020603050405020304" pitchFamily="18" charset="0"/>
                <a:cs typeface="Times New Roman" panose="02020603050405020304" pitchFamily="18" charset="0"/>
              </a:rPr>
              <a:t>):		W </a:t>
            </a:r>
            <a:r>
              <a:rPr lang="en-US" sz="2000" dirty="0" err="1">
                <a:latin typeface="Times New Roman" panose="02020603050405020304" pitchFamily="18" charset="0"/>
                <a:cs typeface="Times New Roman" panose="02020603050405020304" pitchFamily="18" charset="0"/>
              </a:rPr>
              <a:t>sollte</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nicht</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durch</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ein</a:t>
            </a:r>
            <a:r>
              <a:rPr lang="en-US" sz="2000" dirty="0">
                <a:latin typeface="Times New Roman" panose="02020603050405020304" pitchFamily="18" charset="0"/>
                <a:cs typeface="Times New Roman" panose="02020603050405020304" pitchFamily="18" charset="0"/>
              </a:rPr>
              <a:t> Individuum </a:t>
            </a:r>
            <a:r>
              <a:rPr lang="en-US" sz="2000" dirty="0" err="1">
                <a:latin typeface="Times New Roman" panose="02020603050405020304" pitchFamily="18" charset="0"/>
                <a:cs typeface="Times New Roman" panose="02020603050405020304" pitchFamily="18" charset="0"/>
              </a:rPr>
              <a:t>bestimmt</a:t>
            </a:r>
            <a:r>
              <a:rPr lang="en-US" sz="2000" dirty="0">
                <a:latin typeface="Times New Roman" panose="02020603050405020304" pitchFamily="18" charset="0"/>
                <a:cs typeface="Times New Roman" panose="02020603050405020304" pitchFamily="18" charset="0"/>
              </a:rPr>
              <a:t> sein.</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I (</a:t>
            </a:r>
            <a:r>
              <a:rPr lang="en-US" sz="2000" dirty="0" err="1">
                <a:latin typeface="Times New Roman" panose="02020603050405020304" pitchFamily="18" charset="0"/>
                <a:cs typeface="Times New Roman" panose="02020603050405020304" pitchFamily="18" charset="0"/>
              </a:rPr>
              <a:t>Unabhängigkeit</a:t>
            </a:r>
            <a:r>
              <a:rPr lang="en-US" sz="2000" dirty="0">
                <a:latin typeface="Times New Roman" panose="02020603050405020304" pitchFamily="18" charset="0"/>
                <a:cs typeface="Times New Roman" panose="02020603050405020304" pitchFamily="18" charset="0"/>
              </a:rPr>
              <a:t>):		</a:t>
            </a:r>
            <a:r>
              <a:rPr lang="de-DE" sz="2000" dirty="0">
                <a:latin typeface="Times New Roman" panose="02020603050405020304" pitchFamily="18" charset="0"/>
                <a:cs typeface="Times New Roman" panose="02020603050405020304" pitchFamily="18" charset="0"/>
              </a:rPr>
              <a:t>W sollte die Anordnung zweier Alternativen nicht von irrelevanten sonstigen 					Alternativen abhängig machen</a:t>
            </a:r>
            <a:endParaRPr lang="en-US" sz="20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pPr algn="ctr"/>
            <a:r>
              <a:rPr lang="en-US" sz="2400" b="1" dirty="0" err="1">
                <a:latin typeface="Times New Roman" panose="02020603050405020304" pitchFamily="18" charset="0"/>
                <a:cs typeface="Times New Roman" panose="02020603050405020304" pitchFamily="18" charset="0"/>
              </a:rPr>
              <a:t>Unter</a:t>
            </a:r>
            <a:r>
              <a:rPr lang="en-US" sz="2400" b="1" dirty="0">
                <a:latin typeface="Times New Roman" panose="02020603050405020304" pitchFamily="18" charset="0"/>
                <a:cs typeface="Times New Roman" panose="02020603050405020304" pitchFamily="18" charset="0"/>
              </a:rPr>
              <a:t> VTPDI </a:t>
            </a:r>
            <a:r>
              <a:rPr lang="en-US" sz="2400" b="1" dirty="0" err="1">
                <a:latin typeface="Times New Roman" panose="02020603050405020304" pitchFamily="18" charset="0"/>
                <a:cs typeface="Times New Roman" panose="02020603050405020304" pitchFamily="18" charset="0"/>
              </a:rPr>
              <a:t>ist</a:t>
            </a:r>
            <a:r>
              <a:rPr lang="en-US" sz="2400" b="1" dirty="0">
                <a:latin typeface="Times New Roman" panose="02020603050405020304" pitchFamily="18" charset="0"/>
                <a:cs typeface="Times New Roman" panose="02020603050405020304" pitchFamily="18" charset="0"/>
              </a:rPr>
              <a:t> es </a:t>
            </a:r>
            <a:r>
              <a:rPr lang="en-US" sz="2400" b="1" dirty="0" err="1">
                <a:latin typeface="Times New Roman" panose="02020603050405020304" pitchFamily="18" charset="0"/>
                <a:cs typeface="Times New Roman" panose="02020603050405020304" pitchFamily="18" charset="0"/>
              </a:rPr>
              <a:t>nicht</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möglich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eine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soziale</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Wohlfahrtsfunktion</a:t>
            </a:r>
            <a:r>
              <a:rPr lang="en-US" sz="2400" b="1" dirty="0">
                <a:latin typeface="Times New Roman" panose="02020603050405020304" pitchFamily="18" charset="0"/>
                <a:cs typeface="Times New Roman" panose="02020603050405020304" pitchFamily="18" charset="0"/>
              </a:rPr>
              <a:t> W </a:t>
            </a:r>
            <a:r>
              <a:rPr lang="en-US" sz="2400" b="1" dirty="0" err="1">
                <a:latin typeface="Times New Roman" panose="02020603050405020304" pitchFamily="18" charset="0"/>
                <a:cs typeface="Times New Roman" panose="02020603050405020304" pitchFamily="18" charset="0"/>
              </a:rPr>
              <a:t>zu</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definieren</a:t>
            </a:r>
            <a:endParaRPr lang="en-US" sz="2400" b="1"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a:p>
            <a:r>
              <a:rPr lang="en-US" sz="1600" dirty="0">
                <a:latin typeface="Times New Roman" panose="02020603050405020304" pitchFamily="18" charset="0"/>
                <a:cs typeface="Times New Roman" panose="02020603050405020304" pitchFamily="18" charset="0"/>
              </a:rPr>
              <a:t>1) Arrow, K. J.: Social Choice and Individual Values, New York et al., 1951 (2. </a:t>
            </a:r>
            <a:r>
              <a:rPr lang="en-US" sz="1600" dirty="0" err="1">
                <a:latin typeface="Times New Roman" panose="02020603050405020304" pitchFamily="18" charset="0"/>
                <a:cs typeface="Times New Roman" panose="02020603050405020304" pitchFamily="18" charset="0"/>
              </a:rPr>
              <a:t>Aufl</a:t>
            </a:r>
            <a:r>
              <a:rPr lang="en-US" sz="1600" dirty="0">
                <a:latin typeface="Times New Roman" panose="02020603050405020304" pitchFamily="18" charset="0"/>
                <a:cs typeface="Times New Roman" panose="02020603050405020304" pitchFamily="18" charset="0"/>
              </a:rPr>
              <a:t>. 1963)</a:t>
            </a:r>
            <a:endParaRPr lang="de-DE"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04948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20</a:t>
            </a:fld>
            <a:endParaRPr lang="de-DE" dirty="0"/>
          </a:p>
        </p:txBody>
      </p:sp>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smtClean="0">
                <a:solidFill>
                  <a:sysClr val="windowText" lastClr="000000"/>
                </a:solidFill>
              </a:rPr>
              <a:t>Koalitionen</a:t>
            </a:r>
            <a:endParaRPr lang="en-US" sz="2903" dirty="0">
              <a:solidFill>
                <a:sysClr val="windowText" lastClr="000000"/>
              </a:solidFill>
            </a:endParaRPr>
          </a:p>
        </p:txBody>
      </p:sp>
      <p:sp>
        <p:nvSpPr>
          <p:cNvPr id="3" name="Textfeld 2"/>
          <p:cNvSpPr txBox="1"/>
          <p:nvPr/>
        </p:nvSpPr>
        <p:spPr>
          <a:xfrm>
            <a:off x="2437836" y="1599918"/>
            <a:ext cx="7600584" cy="4768678"/>
          </a:xfrm>
          <a:prstGeom prst="rect">
            <a:avLst/>
          </a:prstGeom>
          <a:noFill/>
        </p:spPr>
        <p:txBody>
          <a:bodyPr wrap="square" rtlCol="0">
            <a:noAutofit/>
          </a:bodyPr>
          <a:lstStyle/>
          <a:p>
            <a:pPr marL="311079" indent="-311079">
              <a:buFont typeface="Arial" panose="020B0604020202020204" pitchFamily="34" charset="0"/>
              <a:buChar char="•"/>
            </a:pPr>
            <a:r>
              <a:rPr lang="en-US" sz="2177" dirty="0" err="1"/>
              <a:t>K</a:t>
            </a:r>
            <a:r>
              <a:rPr lang="en-US" sz="2177" dirty="0" err="1" smtClean="0"/>
              <a:t>oalition</a:t>
            </a:r>
            <a:r>
              <a:rPr lang="en-US" sz="2177" dirty="0"/>
              <a:t>: </a:t>
            </a:r>
            <a:r>
              <a:rPr lang="en-US" sz="2177" dirty="0" err="1" smtClean="0"/>
              <a:t>Jede</a:t>
            </a:r>
            <a:r>
              <a:rPr lang="en-US" sz="2177" dirty="0" smtClean="0"/>
              <a:t> </a:t>
            </a:r>
            <a:r>
              <a:rPr lang="en-US" sz="2177" dirty="0" err="1" smtClean="0"/>
              <a:t>Menge</a:t>
            </a:r>
            <a:r>
              <a:rPr lang="en-US" sz="2177" dirty="0" smtClean="0"/>
              <a:t> von </a:t>
            </a:r>
            <a:r>
              <a:rPr lang="en-US" sz="2177" dirty="0" err="1" smtClean="0"/>
              <a:t>Spielern</a:t>
            </a:r>
            <a:endParaRPr lang="en-US" sz="2177" dirty="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smtClean="0"/>
              <a:t>Gewicht</a:t>
            </a:r>
            <a:r>
              <a:rPr lang="en-US" sz="2177" dirty="0" smtClean="0"/>
              <a:t> der </a:t>
            </a:r>
            <a:r>
              <a:rPr lang="en-US" sz="2177" dirty="0" err="1" smtClean="0"/>
              <a:t>Koalition</a:t>
            </a:r>
            <a:r>
              <a:rPr lang="en-US" sz="2177" dirty="0"/>
              <a:t>: </a:t>
            </a:r>
            <a:r>
              <a:rPr lang="en-US" sz="2177" dirty="0" err="1" smtClean="0"/>
              <a:t>Summe</a:t>
            </a:r>
            <a:r>
              <a:rPr lang="en-US" sz="2177" dirty="0" smtClean="0"/>
              <a:t> der </a:t>
            </a:r>
            <a:r>
              <a:rPr lang="en-US" sz="2177" dirty="0" err="1" smtClean="0"/>
              <a:t>Einzelgewichte</a:t>
            </a:r>
            <a:r>
              <a:rPr lang="en-US" sz="2177" dirty="0" smtClean="0"/>
              <a:t> der </a:t>
            </a:r>
            <a:r>
              <a:rPr lang="en-US" sz="2177" dirty="0" err="1" smtClean="0"/>
              <a:t>Mitglieder</a:t>
            </a:r>
            <a:r>
              <a:rPr lang="en-US" sz="2177" dirty="0" smtClean="0"/>
              <a:t> der </a:t>
            </a:r>
            <a:r>
              <a:rPr lang="en-US" sz="2177" dirty="0" err="1" smtClean="0"/>
              <a:t>Koalition</a:t>
            </a:r>
            <a:endParaRPr lang="en-US" sz="2177" dirty="0" smtClean="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smtClean="0"/>
              <a:t>Gewinnkoalition</a:t>
            </a:r>
            <a:r>
              <a:rPr lang="en-US" sz="2177" dirty="0" smtClean="0"/>
              <a:t>: </a:t>
            </a:r>
            <a:r>
              <a:rPr lang="en-US" sz="2177" dirty="0" err="1" smtClean="0"/>
              <a:t>Eine</a:t>
            </a:r>
            <a:r>
              <a:rPr lang="en-US" sz="2177" dirty="0" smtClean="0"/>
              <a:t> </a:t>
            </a:r>
            <a:r>
              <a:rPr lang="en-US" sz="2177" dirty="0" err="1" smtClean="0"/>
              <a:t>Koalition</a:t>
            </a:r>
            <a:r>
              <a:rPr lang="en-US" sz="2177" dirty="0" smtClean="0"/>
              <a:t>, die </a:t>
            </a:r>
            <a:r>
              <a:rPr lang="en-US" sz="2177" dirty="0" err="1" smtClean="0"/>
              <a:t>mindestens</a:t>
            </a:r>
            <a:r>
              <a:rPr lang="en-US" sz="2177" dirty="0" smtClean="0"/>
              <a:t> </a:t>
            </a:r>
            <a:r>
              <a:rPr lang="en-US" sz="2177" dirty="0" err="1" smtClean="0"/>
              <a:t>über</a:t>
            </a:r>
            <a:r>
              <a:rPr lang="en-US" sz="2177" dirty="0" smtClean="0"/>
              <a:t> </a:t>
            </a:r>
            <a:r>
              <a:rPr lang="en-US" sz="2177" dirty="0" err="1" smtClean="0"/>
              <a:t>ein</a:t>
            </a:r>
            <a:r>
              <a:rPr lang="en-US" sz="2177" dirty="0" smtClean="0"/>
              <a:t> </a:t>
            </a:r>
            <a:r>
              <a:rPr lang="en-US" sz="2177" dirty="0" err="1" smtClean="0"/>
              <a:t>Gewicht</a:t>
            </a:r>
            <a:r>
              <a:rPr lang="en-US" sz="2177" dirty="0" smtClean="0"/>
              <a:t> des Quorums q </a:t>
            </a:r>
            <a:r>
              <a:rPr lang="en-US" sz="2177" dirty="0" err="1" smtClean="0"/>
              <a:t>verfügt</a:t>
            </a:r>
            <a:endParaRPr lang="en-US" sz="2177" dirty="0" smtClean="0"/>
          </a:p>
          <a:p>
            <a:pPr marL="311079" indent="-311079">
              <a:buFont typeface="Arial" panose="020B0604020202020204" pitchFamily="34" charset="0"/>
              <a:buChar char="•"/>
            </a:pPr>
            <a:endParaRPr lang="en-US" sz="2177" dirty="0"/>
          </a:p>
          <a:p>
            <a:pPr marL="311079" indent="-311079">
              <a:buFont typeface="Arial" panose="020B0604020202020204" pitchFamily="34" charset="0"/>
              <a:buChar char="•"/>
            </a:pPr>
            <a:r>
              <a:rPr lang="en-US" sz="2177" dirty="0" err="1" smtClean="0"/>
              <a:t>Verlustkoalition</a:t>
            </a:r>
            <a:r>
              <a:rPr lang="en-US" sz="2177" dirty="0"/>
              <a:t>: </a:t>
            </a:r>
            <a:r>
              <a:rPr lang="en-US" sz="2177" dirty="0" err="1"/>
              <a:t>Eine</a:t>
            </a:r>
            <a:r>
              <a:rPr lang="en-US" sz="2177" dirty="0"/>
              <a:t> </a:t>
            </a:r>
            <a:r>
              <a:rPr lang="en-US" sz="2177" dirty="0" err="1"/>
              <a:t>Koalition</a:t>
            </a:r>
            <a:r>
              <a:rPr lang="en-US" sz="2177" dirty="0"/>
              <a:t>, </a:t>
            </a:r>
            <a:r>
              <a:rPr lang="en-US" sz="2177" dirty="0" smtClean="0"/>
              <a:t>die </a:t>
            </a:r>
            <a:r>
              <a:rPr lang="en-US" sz="2177" dirty="0" err="1" smtClean="0"/>
              <a:t>über</a:t>
            </a:r>
            <a:r>
              <a:rPr lang="en-US" sz="2177" dirty="0" smtClean="0"/>
              <a:t> </a:t>
            </a:r>
            <a:r>
              <a:rPr lang="en-US" sz="2177" dirty="0" err="1"/>
              <a:t>ein</a:t>
            </a:r>
            <a:r>
              <a:rPr lang="en-US" sz="2177" dirty="0"/>
              <a:t> </a:t>
            </a:r>
            <a:r>
              <a:rPr lang="en-US" sz="2177" dirty="0" err="1"/>
              <a:t>Gewicht</a:t>
            </a:r>
            <a:r>
              <a:rPr lang="en-US" sz="2177" dirty="0"/>
              <a:t> </a:t>
            </a:r>
            <a:r>
              <a:rPr lang="en-US" sz="2177" dirty="0" err="1" smtClean="0"/>
              <a:t>weniger</a:t>
            </a:r>
            <a:r>
              <a:rPr lang="en-US" sz="2177" dirty="0" smtClean="0"/>
              <a:t> </a:t>
            </a:r>
            <a:r>
              <a:rPr lang="en-US" sz="2177" dirty="0" err="1" smtClean="0"/>
              <a:t>als</a:t>
            </a:r>
            <a:r>
              <a:rPr lang="en-US" sz="2177" dirty="0" smtClean="0"/>
              <a:t> das Quorum </a:t>
            </a:r>
            <a:r>
              <a:rPr lang="en-US" sz="2177" dirty="0"/>
              <a:t>q </a:t>
            </a:r>
            <a:r>
              <a:rPr lang="en-US" sz="2177" dirty="0" err="1" smtClean="0"/>
              <a:t>verfügt</a:t>
            </a:r>
            <a:endParaRPr lang="en-US" sz="2177" dirty="0" smtClean="0"/>
          </a:p>
          <a:p>
            <a:pPr marL="311079" indent="-311079">
              <a:buFont typeface="Arial" panose="020B0604020202020204" pitchFamily="34" charset="0"/>
              <a:buChar char="•"/>
            </a:pPr>
            <a:endParaRPr lang="en-US" sz="2177" dirty="0"/>
          </a:p>
        </p:txBody>
      </p:sp>
    </p:spTree>
    <p:extLst>
      <p:ext uri="{BB962C8B-B14F-4D97-AF65-F5344CB8AC3E}">
        <p14:creationId xmlns:p14="http://schemas.microsoft.com/office/powerpoint/2010/main" val="28948416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21</a:t>
            </a:fld>
            <a:endParaRPr lang="de-DE" dirty="0"/>
          </a:p>
        </p:txBody>
      </p:sp>
      <p:sp>
        <p:nvSpPr>
          <p:cNvPr id="6" name="TextShape 2"/>
          <p:cNvSpPr txBox="1"/>
          <p:nvPr/>
        </p:nvSpPr>
        <p:spPr>
          <a:xfrm>
            <a:off x="1610779" y="104181"/>
            <a:ext cx="7598011" cy="744941"/>
          </a:xfrm>
          <a:prstGeom prst="rect">
            <a:avLst/>
          </a:prstGeom>
          <a:noFill/>
          <a:ln>
            <a:noFill/>
          </a:ln>
        </p:spPr>
        <p:txBody>
          <a:bodyPr lIns="81646" tIns="40823" rIns="81646" bIns="40823" anchor="ctr" anchorCtr="1"/>
          <a:lstStyle/>
          <a:p>
            <a:r>
              <a:rPr lang="en-US" sz="2903" b="1" dirty="0" err="1">
                <a:solidFill>
                  <a:sysClr val="windowText" lastClr="000000"/>
                </a:solidFill>
              </a:rPr>
              <a:t>K</a:t>
            </a:r>
            <a:r>
              <a:rPr lang="en-US" sz="2903" b="1" dirty="0" err="1" smtClean="0">
                <a:solidFill>
                  <a:sysClr val="windowText" lastClr="000000"/>
                </a:solidFill>
              </a:rPr>
              <a:t>oalitionen</a:t>
            </a:r>
            <a:endParaRPr lang="en-US" sz="2903" dirty="0">
              <a:solidFill>
                <a:sysClr val="windowText" lastClr="000000"/>
              </a:solidFill>
            </a:endParaRPr>
          </a:p>
        </p:txBody>
      </p:sp>
      <p:sp>
        <p:nvSpPr>
          <p:cNvPr id="3" name="Textfeld 2"/>
          <p:cNvSpPr txBox="1"/>
          <p:nvPr/>
        </p:nvSpPr>
        <p:spPr>
          <a:xfrm>
            <a:off x="2130307" y="1542805"/>
            <a:ext cx="6760443" cy="3658164"/>
          </a:xfrm>
          <a:prstGeom prst="rect">
            <a:avLst/>
          </a:prstGeom>
          <a:noFill/>
        </p:spPr>
        <p:txBody>
          <a:bodyPr wrap="square" rtlCol="0">
            <a:noAutofit/>
          </a:bodyPr>
          <a:lstStyle/>
          <a:p>
            <a:r>
              <a:rPr lang="en-US" sz="2540" dirty="0" err="1" smtClean="0"/>
              <a:t>Beispiel</a:t>
            </a:r>
            <a:r>
              <a:rPr lang="en-US" sz="2540" dirty="0" smtClean="0"/>
              <a:t>:</a:t>
            </a:r>
            <a:r>
              <a:rPr lang="en-US" sz="2540" dirty="0"/>
              <a:t>	</a:t>
            </a:r>
            <a:r>
              <a:rPr lang="en-US" sz="2540" dirty="0" smtClean="0"/>
              <a:t> [87; 58, 31, 31, 28, 21, 2, </a:t>
            </a:r>
            <a:r>
              <a:rPr lang="en-US" sz="2540" dirty="0"/>
              <a:t>2]:</a:t>
            </a:r>
          </a:p>
          <a:p>
            <a:endParaRPr lang="en-US" altLang="de-DE" sz="2540" dirty="0">
              <a:ea typeface="ＭＳ Ｐゴシック" pitchFamily="34" charset="-128"/>
            </a:endParaRPr>
          </a:p>
          <a:p>
            <a:r>
              <a:rPr lang="en-US" altLang="de-DE" sz="2540" dirty="0">
                <a:ea typeface="ＭＳ Ｐゴシック" pitchFamily="34" charset="-128"/>
              </a:rPr>
              <a:t>→ </a:t>
            </a:r>
            <a:r>
              <a:rPr lang="en-US" altLang="de-DE" sz="2540" dirty="0" smtClean="0">
                <a:ea typeface="ＭＳ Ｐゴシック" pitchFamily="34" charset="-128"/>
              </a:rPr>
              <a:t>{P2</a:t>
            </a:r>
            <a:r>
              <a:rPr lang="en-US" altLang="de-DE" sz="2540" dirty="0">
                <a:ea typeface="ＭＳ Ｐゴシック" pitchFamily="34" charset="-128"/>
              </a:rPr>
              <a:t>, P3, </a:t>
            </a:r>
            <a:r>
              <a:rPr lang="en-US" altLang="de-DE" sz="2540" dirty="0" smtClean="0">
                <a:ea typeface="ＭＳ Ｐゴシック" pitchFamily="34" charset="-128"/>
              </a:rPr>
              <a:t>P5} </a:t>
            </a:r>
            <a:r>
              <a:rPr lang="en-US" altLang="de-DE" sz="2540" dirty="0" err="1" smtClean="0">
                <a:ea typeface="ＭＳ Ｐゴシック" pitchFamily="34" charset="-128"/>
              </a:rPr>
              <a:t>Gewinn</a:t>
            </a:r>
            <a:r>
              <a:rPr lang="en-US" altLang="de-DE" sz="2540" dirty="0" smtClean="0">
                <a:ea typeface="ＭＳ Ｐゴシック" pitchFamily="34" charset="-128"/>
              </a:rPr>
              <a:t>/</a:t>
            </a:r>
            <a:r>
              <a:rPr lang="en-US" altLang="de-DE" sz="2540" dirty="0" err="1" smtClean="0">
                <a:ea typeface="ＭＳ Ｐゴシック" pitchFamily="34" charset="-128"/>
              </a:rPr>
              <a:t>Verlust</a:t>
            </a:r>
            <a:r>
              <a:rPr lang="en-US" altLang="de-DE" sz="2540" dirty="0" smtClean="0">
                <a:ea typeface="ＭＳ Ｐゴシック" pitchFamily="34" charset="-128"/>
              </a:rPr>
              <a:t>?</a:t>
            </a:r>
            <a:endParaRPr lang="en-US" altLang="de-DE" sz="2540" dirty="0">
              <a:ea typeface="ＭＳ Ｐゴシック" pitchFamily="34" charset="-128"/>
            </a:endParaRPr>
          </a:p>
          <a:p>
            <a:endParaRPr lang="en-US" altLang="de-DE" sz="2540" dirty="0">
              <a:ea typeface="ＭＳ Ｐゴシック" pitchFamily="34" charset="-128"/>
            </a:endParaRPr>
          </a:p>
          <a:p>
            <a:r>
              <a:rPr lang="en-US" altLang="de-DE" sz="2540" dirty="0">
                <a:ea typeface="ＭＳ Ｐゴシック" pitchFamily="34" charset="-128"/>
              </a:rPr>
              <a:t>→ </a:t>
            </a:r>
            <a:r>
              <a:rPr lang="en-US" altLang="de-DE" sz="2540" dirty="0" smtClean="0">
                <a:ea typeface="ＭＳ Ｐゴシック" pitchFamily="34" charset="-128"/>
              </a:rPr>
              <a:t>{P1</a:t>
            </a:r>
            <a:r>
              <a:rPr lang="en-US" altLang="de-DE" sz="2540" dirty="0">
                <a:ea typeface="ＭＳ Ｐゴシック" pitchFamily="34" charset="-128"/>
              </a:rPr>
              <a:t>, P4, P5, </a:t>
            </a:r>
            <a:r>
              <a:rPr lang="en-US" altLang="de-DE" sz="2540" dirty="0" smtClean="0">
                <a:ea typeface="ＭＳ Ｐゴシック" pitchFamily="34" charset="-128"/>
              </a:rPr>
              <a:t>P6} </a:t>
            </a:r>
            <a:r>
              <a:rPr lang="en-US" altLang="de-DE" sz="2540" dirty="0" err="1" smtClean="0">
                <a:ea typeface="ＭＳ Ｐゴシック" pitchFamily="34" charset="-128"/>
              </a:rPr>
              <a:t>Gewinn</a:t>
            </a:r>
            <a:r>
              <a:rPr lang="en-US" altLang="de-DE" sz="2540" dirty="0" smtClean="0">
                <a:ea typeface="ＭＳ Ｐゴシック" pitchFamily="34" charset="-128"/>
              </a:rPr>
              <a:t>/</a:t>
            </a:r>
            <a:r>
              <a:rPr lang="en-US" altLang="de-DE" sz="2540" dirty="0" err="1" smtClean="0">
                <a:ea typeface="ＭＳ Ｐゴシック" pitchFamily="34" charset="-128"/>
              </a:rPr>
              <a:t>Verlust</a:t>
            </a:r>
            <a:r>
              <a:rPr lang="en-US" altLang="de-DE" sz="2540" dirty="0" smtClean="0">
                <a:ea typeface="ＭＳ Ｐゴシック" pitchFamily="34" charset="-128"/>
              </a:rPr>
              <a:t>?</a:t>
            </a:r>
          </a:p>
          <a:p>
            <a:endParaRPr lang="en-US" altLang="de-DE" sz="2540" dirty="0">
              <a:ea typeface="ＭＳ Ｐゴシック" pitchFamily="34" charset="-128"/>
            </a:endParaRPr>
          </a:p>
          <a:p>
            <a:r>
              <a:rPr lang="en-US" altLang="de-DE" sz="2540" dirty="0" err="1" smtClean="0">
                <a:ea typeface="ＭＳ Ｐゴシック" pitchFamily="34" charset="-128"/>
              </a:rPr>
              <a:t>Wie</a:t>
            </a:r>
            <a:r>
              <a:rPr lang="en-US" altLang="de-DE" sz="2540" dirty="0" smtClean="0">
                <a:ea typeface="ＭＳ Ｐゴシック" pitchFamily="34" charset="-128"/>
              </a:rPr>
              <a:t> </a:t>
            </a:r>
            <a:r>
              <a:rPr lang="en-US" altLang="de-DE" sz="2540" dirty="0" err="1" smtClean="0">
                <a:ea typeface="ＭＳ Ｐゴシック" pitchFamily="34" charset="-128"/>
              </a:rPr>
              <a:t>viele</a:t>
            </a:r>
            <a:r>
              <a:rPr lang="en-US" altLang="de-DE" sz="2540" dirty="0" smtClean="0">
                <a:ea typeface="ＭＳ Ｐゴシック" pitchFamily="34" charset="-128"/>
              </a:rPr>
              <a:t> </a:t>
            </a:r>
            <a:r>
              <a:rPr lang="en-US" altLang="de-DE" sz="2540" dirty="0" err="1" smtClean="0">
                <a:ea typeface="ＭＳ Ｐゴシック" pitchFamily="34" charset="-128"/>
              </a:rPr>
              <a:t>mögliche</a:t>
            </a:r>
            <a:r>
              <a:rPr lang="en-US" altLang="de-DE" sz="2540" dirty="0" smtClean="0">
                <a:ea typeface="ＭＳ Ｐゴシック" pitchFamily="34" charset="-128"/>
              </a:rPr>
              <a:t> </a:t>
            </a:r>
            <a:r>
              <a:rPr lang="en-US" altLang="de-DE" sz="2540" dirty="0" err="1" smtClean="0">
                <a:ea typeface="ＭＳ Ｐゴシック" pitchFamily="34" charset="-128"/>
              </a:rPr>
              <a:t>Koalitionen</a:t>
            </a:r>
            <a:r>
              <a:rPr lang="en-US" altLang="de-DE" sz="2540" dirty="0" smtClean="0">
                <a:ea typeface="ＭＳ Ｐゴシック" pitchFamily="34" charset="-128"/>
              </a:rPr>
              <a:t> </a:t>
            </a:r>
            <a:r>
              <a:rPr lang="en-US" altLang="de-DE" sz="2540" dirty="0" err="1" smtClean="0">
                <a:ea typeface="ＭＳ Ｐゴシック" pitchFamily="34" charset="-128"/>
              </a:rPr>
              <a:t>gibt</a:t>
            </a:r>
            <a:r>
              <a:rPr lang="en-US" altLang="de-DE" sz="2540" dirty="0" smtClean="0">
                <a:ea typeface="ＭＳ Ｐゴシック" pitchFamily="34" charset="-128"/>
              </a:rPr>
              <a:t> </a:t>
            </a:r>
            <a:r>
              <a:rPr lang="en-US" altLang="de-DE" sz="2540" dirty="0" err="1" smtClean="0">
                <a:ea typeface="ＭＳ Ｐゴシック" pitchFamily="34" charset="-128"/>
              </a:rPr>
              <a:t>es</a:t>
            </a:r>
            <a:r>
              <a:rPr lang="en-US" altLang="de-DE" sz="2540" dirty="0" smtClean="0">
                <a:ea typeface="ＭＳ Ｐゴシック" pitchFamily="34" charset="-128"/>
              </a:rPr>
              <a:t>?</a:t>
            </a:r>
            <a:endParaRPr lang="en-US" altLang="de-DE" sz="2540" dirty="0">
              <a:ea typeface="ＭＳ Ｐゴシック" pitchFamily="34" charset="-128"/>
            </a:endParaRPr>
          </a:p>
          <a:p>
            <a:endParaRPr lang="en-US" altLang="de-DE" sz="2540" dirty="0">
              <a:ea typeface="ＭＳ Ｐゴシック" pitchFamily="34" charset="-128"/>
            </a:endParaRPr>
          </a:p>
          <a:p>
            <a:endParaRPr lang="en-GB" altLang="de-DE" sz="2540" dirty="0">
              <a:ea typeface="ＭＳ Ｐゴシック" pitchFamily="34" charset="-128"/>
            </a:endParaRPr>
          </a:p>
        </p:txBody>
      </p:sp>
    </p:spTree>
    <p:extLst>
      <p:ext uri="{BB962C8B-B14F-4D97-AF65-F5344CB8AC3E}">
        <p14:creationId xmlns:p14="http://schemas.microsoft.com/office/powerpoint/2010/main" val="38635407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smtClean="0">
                <a:solidFill>
                  <a:sysClr val="windowText" lastClr="000000"/>
                </a:solidFill>
              </a:rPr>
              <a:t>Koalitionstableau</a:t>
            </a:r>
            <a:endParaRPr lang="en-US" sz="2903" dirty="0">
              <a:solidFill>
                <a:sysClr val="windowText" lastClr="000000"/>
              </a:solidFill>
            </a:endParaRPr>
          </a:p>
        </p:txBody>
      </p:sp>
      <p:sp>
        <p:nvSpPr>
          <p:cNvPr id="3" name="Textfeld 2"/>
          <p:cNvSpPr txBox="1"/>
          <p:nvPr/>
        </p:nvSpPr>
        <p:spPr>
          <a:xfrm>
            <a:off x="2437836" y="1599918"/>
            <a:ext cx="6760443" cy="522595"/>
          </a:xfrm>
          <a:prstGeom prst="rect">
            <a:avLst/>
          </a:prstGeom>
          <a:noFill/>
        </p:spPr>
        <p:txBody>
          <a:bodyPr wrap="square" rtlCol="0">
            <a:noAutofit/>
          </a:bodyPr>
          <a:lstStyle/>
          <a:p>
            <a:r>
              <a:rPr lang="en-GB" sz="2903" dirty="0" err="1" smtClean="0">
                <a:ea typeface="ＭＳ Ｐゴシック" pitchFamily="34" charset="-128"/>
              </a:rPr>
              <a:t>Beispiel</a:t>
            </a:r>
            <a:r>
              <a:rPr lang="en-GB" sz="2903" dirty="0" smtClean="0">
                <a:ea typeface="ＭＳ Ｐゴシック" pitchFamily="34" charset="-128"/>
              </a:rPr>
              <a:t> </a:t>
            </a:r>
            <a:r>
              <a:rPr lang="de-DE" sz="2903" dirty="0" smtClean="0"/>
              <a:t>[12;8</a:t>
            </a:r>
            <a:r>
              <a:rPr lang="de-DE" sz="2903" dirty="0"/>
              <a:t>,</a:t>
            </a:r>
            <a:r>
              <a:rPr lang="de-DE" sz="2903" dirty="0" smtClean="0"/>
              <a:t> 5, 5, </a:t>
            </a:r>
            <a:r>
              <a:rPr lang="de-DE" sz="2903" dirty="0"/>
              <a:t>4].</a:t>
            </a:r>
            <a:endParaRPr lang="en-GB" altLang="de-DE" sz="2903" dirty="0">
              <a:ea typeface="ＭＳ Ｐゴシック" pitchFamily="34" charset="-128"/>
            </a:endParaRPr>
          </a:p>
        </p:txBody>
      </p:sp>
      <p:graphicFrame>
        <p:nvGraphicFramePr>
          <p:cNvPr id="4" name="Tabelle 3"/>
          <p:cNvGraphicFramePr>
            <a:graphicFrameLocks noGrp="1"/>
          </p:cNvGraphicFramePr>
          <p:nvPr>
            <p:extLst>
              <p:ext uri="{D42A27DB-BD31-4B8C-83A1-F6EECF244321}">
                <p14:modId xmlns:p14="http://schemas.microsoft.com/office/powerpoint/2010/main" val="1100303044"/>
              </p:ext>
            </p:extLst>
          </p:nvPr>
        </p:nvGraphicFramePr>
        <p:xfrm>
          <a:off x="2633810" y="2253162"/>
          <a:ext cx="6096639" cy="3027771"/>
        </p:xfrm>
        <a:graphic>
          <a:graphicData uri="http://schemas.openxmlformats.org/drawingml/2006/table">
            <a:tbl>
              <a:tblPr firstRow="1" bandRow="1">
                <a:tableStyleId>{5940675A-B579-460E-94D1-54222C63F5DA}</a:tableStyleId>
              </a:tblPr>
              <a:tblGrid>
                <a:gridCol w="2032213">
                  <a:extLst>
                    <a:ext uri="{9D8B030D-6E8A-4147-A177-3AD203B41FA5}">
                      <a16:colId xmlns:a16="http://schemas.microsoft.com/office/drawing/2014/main" val="20000"/>
                    </a:ext>
                  </a:extLst>
                </a:gridCol>
                <a:gridCol w="2032213">
                  <a:extLst>
                    <a:ext uri="{9D8B030D-6E8A-4147-A177-3AD203B41FA5}">
                      <a16:colId xmlns:a16="http://schemas.microsoft.com/office/drawing/2014/main" val="20001"/>
                    </a:ext>
                  </a:extLst>
                </a:gridCol>
                <a:gridCol w="2032213">
                  <a:extLst>
                    <a:ext uri="{9D8B030D-6E8A-4147-A177-3AD203B41FA5}">
                      <a16:colId xmlns:a16="http://schemas.microsoft.com/office/drawing/2014/main" val="20002"/>
                    </a:ext>
                  </a:extLst>
                </a:gridCol>
              </a:tblGrid>
              <a:tr h="336419">
                <a:tc>
                  <a:txBody>
                    <a:bodyPr/>
                    <a:lstStyle/>
                    <a:p>
                      <a:r>
                        <a:rPr lang="de-DE" sz="1600" b="0" i="0" u="none" strike="noStrike" baseline="0" dirty="0" smtClean="0">
                          <a:solidFill>
                            <a:schemeClr val="tx1"/>
                          </a:solidFill>
                          <a:latin typeface="+mn-lt"/>
                          <a:ea typeface="+mn-ea"/>
                          <a:cs typeface="+mn-cs"/>
                        </a:rPr>
                        <a:t>Koalition</a:t>
                      </a:r>
                      <a:endParaRPr lang="de-DE" sz="1600" dirty="0"/>
                    </a:p>
                  </a:txBody>
                  <a:tcPr marL="82953" marR="82953" marT="41476" marB="41476"/>
                </a:tc>
                <a:tc>
                  <a:txBody>
                    <a:bodyPr/>
                    <a:lstStyle/>
                    <a:p>
                      <a:r>
                        <a:rPr lang="de-DE" sz="1600" b="0" i="0" u="none" strike="noStrike" baseline="0" dirty="0" smtClean="0">
                          <a:solidFill>
                            <a:schemeClr val="tx1"/>
                          </a:solidFill>
                          <a:latin typeface="+mn-lt"/>
                          <a:ea typeface="+mn-ea"/>
                          <a:cs typeface="+mn-cs"/>
                        </a:rPr>
                        <a:t>Gewicht</a:t>
                      </a:r>
                      <a:endParaRPr lang="de-DE" sz="1600" dirty="0"/>
                    </a:p>
                  </a:txBody>
                  <a:tcPr marL="82953" marR="82953" marT="41476" marB="41476"/>
                </a:tc>
                <a:tc>
                  <a:txBody>
                    <a:bodyPr/>
                    <a:lstStyle/>
                    <a:p>
                      <a:r>
                        <a:rPr lang="de-DE" sz="1600" b="0" i="0" u="none" strike="noStrike" baseline="0" dirty="0" smtClean="0">
                          <a:solidFill>
                            <a:schemeClr val="tx1"/>
                          </a:solidFill>
                          <a:latin typeface="+mn-lt"/>
                          <a:ea typeface="+mn-ea"/>
                          <a:cs typeface="+mn-cs"/>
                        </a:rPr>
                        <a:t>Gewinn/Verlust</a:t>
                      </a:r>
                      <a:endParaRPr lang="de-DE" sz="1600" dirty="0"/>
                    </a:p>
                  </a:txBody>
                  <a:tcPr marL="82953" marR="82953" marT="41476" marB="41476"/>
                </a:tc>
                <a:extLst>
                  <a:ext uri="{0D108BD9-81ED-4DB2-BD59-A6C34878D82A}">
                    <a16:rowId xmlns:a16="http://schemas.microsoft.com/office/drawing/2014/main" val="10000"/>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336419">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3"/>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4"/>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5"/>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6"/>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7"/>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58472475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smtClean="0"/>
              <a:t>Äquivalenz</a:t>
            </a:r>
            <a:r>
              <a:rPr lang="en-US" sz="2903" dirty="0" smtClean="0"/>
              <a:t> von </a:t>
            </a:r>
            <a:r>
              <a:rPr lang="en-US" sz="2903" dirty="0" err="1" smtClean="0"/>
              <a:t>Stimmgewichten</a:t>
            </a:r>
            <a:endParaRPr lang="en-US" sz="2903" dirty="0">
              <a:solidFill>
                <a:sysClr val="windowText" lastClr="000000"/>
              </a:solidFill>
            </a:endParaRPr>
          </a:p>
        </p:txBody>
      </p:sp>
      <p:sp>
        <p:nvSpPr>
          <p:cNvPr id="3" name="Textfeld 2"/>
          <p:cNvSpPr txBox="1"/>
          <p:nvPr/>
        </p:nvSpPr>
        <p:spPr>
          <a:xfrm>
            <a:off x="2437836" y="1599918"/>
            <a:ext cx="7773598" cy="3658164"/>
          </a:xfrm>
          <a:prstGeom prst="rect">
            <a:avLst/>
          </a:prstGeom>
          <a:noFill/>
        </p:spPr>
        <p:txBody>
          <a:bodyPr wrap="square" rtlCol="0">
            <a:noAutofit/>
          </a:bodyPr>
          <a:lstStyle/>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smtClean="0"/>
              <a:t>Zwei</a:t>
            </a:r>
            <a:r>
              <a:rPr lang="en-US" sz="2540" dirty="0" smtClean="0"/>
              <a:t> </a:t>
            </a:r>
            <a:r>
              <a:rPr lang="en-US" sz="2540" dirty="0" err="1" smtClean="0"/>
              <a:t>Stimmgewichtungen</a:t>
            </a:r>
            <a:r>
              <a:rPr lang="en-US" sz="2540" dirty="0" smtClean="0"/>
              <a:t> </a:t>
            </a:r>
            <a:r>
              <a:rPr lang="en-US" sz="2540" dirty="0" err="1" smtClean="0"/>
              <a:t>sind</a:t>
            </a:r>
            <a:r>
              <a:rPr lang="en-US" sz="2540" dirty="0" smtClean="0"/>
              <a:t> </a:t>
            </a:r>
            <a:r>
              <a:rPr lang="en-US" sz="2540" dirty="0" err="1" smtClean="0"/>
              <a:t>dann</a:t>
            </a:r>
            <a:r>
              <a:rPr lang="en-US" sz="2540" dirty="0" smtClean="0"/>
              <a:t> </a:t>
            </a:r>
            <a:r>
              <a:rPr lang="en-US" sz="2540" dirty="0" err="1" smtClean="0"/>
              <a:t>äquivalent</a:t>
            </a:r>
            <a:r>
              <a:rPr lang="en-US" sz="2540" dirty="0" smtClean="0"/>
              <a:t>, </a:t>
            </a:r>
            <a:r>
              <a:rPr lang="en-US" sz="2540" dirty="0" err="1" smtClean="0"/>
              <a:t>wenn</a:t>
            </a:r>
            <a:r>
              <a:rPr lang="en-US" sz="2540" dirty="0" smtClean="0"/>
              <a:t> </a:t>
            </a:r>
            <a:r>
              <a:rPr lang="en-US" sz="2540" dirty="0" err="1" smtClean="0"/>
              <a:t>jeweils</a:t>
            </a:r>
            <a:r>
              <a:rPr lang="en-US" sz="2540" dirty="0" smtClean="0"/>
              <a:t> die </a:t>
            </a:r>
            <a:r>
              <a:rPr lang="en-US" sz="2540" dirty="0" err="1" smtClean="0"/>
              <a:t>gleichen</a:t>
            </a:r>
            <a:r>
              <a:rPr lang="en-US" sz="2540" dirty="0" smtClean="0"/>
              <a:t> </a:t>
            </a:r>
            <a:r>
              <a:rPr lang="en-US" sz="2540" dirty="0" err="1" smtClean="0"/>
              <a:t>Koalitionen</a:t>
            </a:r>
            <a:r>
              <a:rPr lang="en-US" sz="2540" dirty="0" smtClean="0"/>
              <a:t> </a:t>
            </a:r>
            <a:r>
              <a:rPr lang="en-US" sz="2540" dirty="0" err="1" smtClean="0"/>
              <a:t>gewinnen</a:t>
            </a:r>
            <a:endParaRPr lang="en-US" sz="2540" dirty="0" smtClean="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smtClean="0"/>
              <a:t>Beispiel</a:t>
            </a:r>
            <a:r>
              <a:rPr lang="en-US" sz="2540" dirty="0" smtClean="0"/>
              <a:t>: </a:t>
            </a:r>
            <a:r>
              <a:rPr lang="en-US" sz="2540" dirty="0" err="1" smtClean="0"/>
              <a:t>Vergleichen</a:t>
            </a:r>
            <a:r>
              <a:rPr lang="en-US" sz="2540" dirty="0" smtClean="0"/>
              <a:t> </a:t>
            </a:r>
            <a:r>
              <a:rPr lang="en-US" sz="2540" dirty="0" err="1" smtClean="0"/>
              <a:t>Sie</a:t>
            </a:r>
            <a:r>
              <a:rPr lang="en-US" sz="2540" dirty="0" smtClean="0"/>
              <a:t> </a:t>
            </a:r>
            <a:r>
              <a:rPr lang="en-US" sz="2540" dirty="0" err="1" smtClean="0"/>
              <a:t>beide</a:t>
            </a:r>
            <a:r>
              <a:rPr lang="en-US" sz="2540" dirty="0" smtClean="0"/>
              <a:t> </a:t>
            </a:r>
            <a:r>
              <a:rPr lang="en-US" sz="2540" dirty="0" err="1" smtClean="0"/>
              <a:t>Systeme</a:t>
            </a:r>
            <a:endParaRPr lang="en-US"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smtClean="0"/>
              <a:t>[13;10</a:t>
            </a:r>
            <a:r>
              <a:rPr lang="en-US" sz="2540" dirty="0"/>
              <a:t>,</a:t>
            </a:r>
            <a:r>
              <a:rPr lang="en-US" sz="2540" dirty="0" smtClean="0"/>
              <a:t> 5, 5, </a:t>
            </a:r>
            <a:r>
              <a:rPr lang="en-US" sz="2540" dirty="0"/>
              <a:t>4] and </a:t>
            </a:r>
            <a:r>
              <a:rPr lang="en-US" sz="2540" dirty="0" smtClean="0"/>
              <a:t>[60</a:t>
            </a:r>
            <a:r>
              <a:rPr lang="en-US" sz="2540" dirty="0"/>
              <a:t>;</a:t>
            </a:r>
            <a:r>
              <a:rPr lang="en-US" sz="2540" dirty="0" smtClean="0"/>
              <a:t> 44, 22, </a:t>
            </a:r>
            <a:r>
              <a:rPr lang="en-US" sz="2540" dirty="0"/>
              <a:t>11]:</a:t>
            </a:r>
            <a:endParaRPr lang="en-GB" altLang="de-DE" sz="2540" dirty="0">
              <a:ea typeface="ＭＳ Ｐゴシック" pitchFamily="34" charset="-128"/>
            </a:endParaRPr>
          </a:p>
        </p:txBody>
      </p:sp>
    </p:spTree>
    <p:extLst>
      <p:ext uri="{BB962C8B-B14F-4D97-AF65-F5344CB8AC3E}">
        <p14:creationId xmlns:p14="http://schemas.microsoft.com/office/powerpoint/2010/main" val="7627171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smtClean="0">
                <a:solidFill>
                  <a:sysClr val="windowText" lastClr="000000"/>
                </a:solidFill>
              </a:rPr>
              <a:t>Beispiel</a:t>
            </a:r>
            <a:endParaRPr lang="en-US" sz="2903" dirty="0">
              <a:solidFill>
                <a:sysClr val="windowText" lastClr="000000"/>
              </a:solidFill>
            </a:endParaRPr>
          </a:p>
        </p:txBody>
      </p:sp>
      <p:graphicFrame>
        <p:nvGraphicFramePr>
          <p:cNvPr id="7" name="Tabelle 6"/>
          <p:cNvGraphicFramePr>
            <a:graphicFrameLocks noGrp="1"/>
          </p:cNvGraphicFramePr>
          <p:nvPr>
            <p:extLst>
              <p:ext uri="{D42A27DB-BD31-4B8C-83A1-F6EECF244321}">
                <p14:modId xmlns:p14="http://schemas.microsoft.com/office/powerpoint/2010/main" val="448657201"/>
              </p:ext>
            </p:extLst>
          </p:nvPr>
        </p:nvGraphicFramePr>
        <p:xfrm>
          <a:off x="1600268" y="2187837"/>
          <a:ext cx="4442055" cy="3027771"/>
        </p:xfrm>
        <a:graphic>
          <a:graphicData uri="http://schemas.openxmlformats.org/drawingml/2006/table">
            <a:tbl>
              <a:tblPr firstRow="1" bandRow="1">
                <a:tableStyleId>{5940675A-B579-460E-94D1-54222C63F5DA}</a:tableStyleId>
              </a:tblPr>
              <a:tblGrid>
                <a:gridCol w="1480685">
                  <a:extLst>
                    <a:ext uri="{9D8B030D-6E8A-4147-A177-3AD203B41FA5}">
                      <a16:colId xmlns:a16="http://schemas.microsoft.com/office/drawing/2014/main" val="20000"/>
                    </a:ext>
                  </a:extLst>
                </a:gridCol>
                <a:gridCol w="1480685">
                  <a:extLst>
                    <a:ext uri="{9D8B030D-6E8A-4147-A177-3AD203B41FA5}">
                      <a16:colId xmlns:a16="http://schemas.microsoft.com/office/drawing/2014/main" val="20001"/>
                    </a:ext>
                  </a:extLst>
                </a:gridCol>
                <a:gridCol w="1480685">
                  <a:extLst>
                    <a:ext uri="{9D8B030D-6E8A-4147-A177-3AD203B41FA5}">
                      <a16:colId xmlns:a16="http://schemas.microsoft.com/office/drawing/2014/main" val="20002"/>
                    </a:ext>
                  </a:extLst>
                </a:gridCol>
              </a:tblGrid>
              <a:tr h="336419">
                <a:tc>
                  <a:txBody>
                    <a:bodyPr/>
                    <a:lstStyle/>
                    <a:p>
                      <a:r>
                        <a:rPr lang="de-DE" sz="1600" b="0" i="0" u="none" strike="noStrike" baseline="0" dirty="0" smtClean="0">
                          <a:solidFill>
                            <a:schemeClr val="tx1"/>
                          </a:solidFill>
                          <a:latin typeface="+mn-lt"/>
                          <a:ea typeface="+mn-ea"/>
                          <a:cs typeface="+mn-cs"/>
                        </a:rPr>
                        <a:t>Koalition</a:t>
                      </a:r>
                      <a:endParaRPr lang="de-DE" sz="1600" dirty="0"/>
                    </a:p>
                  </a:txBody>
                  <a:tcPr marL="82953" marR="82953" marT="41476" marB="41476"/>
                </a:tc>
                <a:tc>
                  <a:txBody>
                    <a:bodyPr/>
                    <a:lstStyle/>
                    <a:p>
                      <a:r>
                        <a:rPr lang="de-DE" sz="1600" b="0" i="0" u="none" strike="noStrike" baseline="0" dirty="0" smtClean="0">
                          <a:solidFill>
                            <a:schemeClr val="tx1"/>
                          </a:solidFill>
                          <a:latin typeface="+mn-lt"/>
                          <a:ea typeface="+mn-ea"/>
                          <a:cs typeface="+mn-cs"/>
                        </a:rPr>
                        <a:t>Stimmgewicht</a:t>
                      </a:r>
                      <a:endParaRPr lang="de-DE" sz="1600" dirty="0"/>
                    </a:p>
                  </a:txBody>
                  <a:tcPr marL="82953" marR="82953" marT="41476" marB="41476"/>
                </a:tc>
                <a:tc>
                  <a:txBody>
                    <a:bodyPr/>
                    <a:lstStyle/>
                    <a:p>
                      <a:r>
                        <a:rPr lang="de-DE" sz="1600" b="0" i="0" u="none" strike="noStrike" baseline="0" dirty="0" smtClean="0">
                          <a:solidFill>
                            <a:schemeClr val="tx1"/>
                          </a:solidFill>
                          <a:latin typeface="+mn-lt"/>
                          <a:ea typeface="+mn-ea"/>
                          <a:cs typeface="+mn-cs"/>
                        </a:rPr>
                        <a:t>Gewinn/Verlust</a:t>
                      </a:r>
                      <a:endParaRPr lang="de-DE" sz="1600" dirty="0"/>
                    </a:p>
                  </a:txBody>
                  <a:tcPr marL="82953" marR="82953" marT="41476" marB="41476"/>
                </a:tc>
                <a:extLst>
                  <a:ext uri="{0D108BD9-81ED-4DB2-BD59-A6C34878D82A}">
                    <a16:rowId xmlns:a16="http://schemas.microsoft.com/office/drawing/2014/main" val="10000"/>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336419">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3"/>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4"/>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5"/>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6"/>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7"/>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8"/>
                  </a:ext>
                </a:extLst>
              </a:tr>
            </a:tbl>
          </a:graphicData>
        </a:graphic>
      </p:graphicFrame>
      <p:graphicFrame>
        <p:nvGraphicFramePr>
          <p:cNvPr id="9" name="Tabelle 8"/>
          <p:cNvGraphicFramePr>
            <a:graphicFrameLocks noGrp="1"/>
          </p:cNvGraphicFramePr>
          <p:nvPr>
            <p:extLst>
              <p:ext uri="{D42A27DB-BD31-4B8C-83A1-F6EECF244321}">
                <p14:modId xmlns:p14="http://schemas.microsoft.com/office/powerpoint/2010/main" val="4163826585"/>
              </p:ext>
            </p:extLst>
          </p:nvPr>
        </p:nvGraphicFramePr>
        <p:xfrm>
          <a:off x="6238297" y="2187837"/>
          <a:ext cx="4442055" cy="3027771"/>
        </p:xfrm>
        <a:graphic>
          <a:graphicData uri="http://schemas.openxmlformats.org/drawingml/2006/table">
            <a:tbl>
              <a:tblPr firstRow="1" bandRow="1">
                <a:tableStyleId>{5940675A-B579-460E-94D1-54222C63F5DA}</a:tableStyleId>
              </a:tblPr>
              <a:tblGrid>
                <a:gridCol w="1480685">
                  <a:extLst>
                    <a:ext uri="{9D8B030D-6E8A-4147-A177-3AD203B41FA5}">
                      <a16:colId xmlns:a16="http://schemas.microsoft.com/office/drawing/2014/main" val="20000"/>
                    </a:ext>
                  </a:extLst>
                </a:gridCol>
                <a:gridCol w="1480685">
                  <a:extLst>
                    <a:ext uri="{9D8B030D-6E8A-4147-A177-3AD203B41FA5}">
                      <a16:colId xmlns:a16="http://schemas.microsoft.com/office/drawing/2014/main" val="20001"/>
                    </a:ext>
                  </a:extLst>
                </a:gridCol>
                <a:gridCol w="1480685">
                  <a:extLst>
                    <a:ext uri="{9D8B030D-6E8A-4147-A177-3AD203B41FA5}">
                      <a16:colId xmlns:a16="http://schemas.microsoft.com/office/drawing/2014/main" val="20002"/>
                    </a:ext>
                  </a:extLst>
                </a:gridCol>
              </a:tblGrid>
              <a:tr h="336419">
                <a:tc>
                  <a:txBody>
                    <a:bodyPr/>
                    <a:lstStyle/>
                    <a:p>
                      <a:r>
                        <a:rPr lang="de-DE" sz="1600" b="0" i="0" u="none" strike="noStrike" baseline="0" dirty="0" smtClean="0">
                          <a:solidFill>
                            <a:schemeClr val="tx1"/>
                          </a:solidFill>
                          <a:latin typeface="+mn-lt"/>
                          <a:ea typeface="+mn-ea"/>
                          <a:cs typeface="+mn-cs"/>
                        </a:rPr>
                        <a:t>Koalition</a:t>
                      </a:r>
                      <a:endParaRPr lang="de-DE" sz="1600" dirty="0"/>
                    </a:p>
                  </a:txBody>
                  <a:tcPr marL="82953" marR="82953" marT="41476" marB="41476"/>
                </a:tc>
                <a:tc>
                  <a:txBody>
                    <a:bodyPr/>
                    <a:lstStyle/>
                    <a:p>
                      <a:r>
                        <a:rPr lang="de-DE" sz="1600" b="0" i="0" u="none" strike="noStrike" baseline="0" dirty="0" smtClean="0">
                          <a:solidFill>
                            <a:schemeClr val="tx1"/>
                          </a:solidFill>
                          <a:latin typeface="+mn-lt"/>
                          <a:ea typeface="+mn-ea"/>
                          <a:cs typeface="+mn-cs"/>
                        </a:rPr>
                        <a:t>Stimmgewicht</a:t>
                      </a:r>
                      <a:endParaRPr lang="de-DE" sz="1600" dirty="0"/>
                    </a:p>
                  </a:txBody>
                  <a:tcPr marL="82953" marR="82953" marT="41476" marB="41476"/>
                </a:tc>
                <a:tc>
                  <a:txBody>
                    <a:bodyPr/>
                    <a:lstStyle/>
                    <a:p>
                      <a:r>
                        <a:rPr lang="de-DE" sz="1600" b="0" i="0" u="none" strike="noStrike" baseline="0" dirty="0" smtClean="0">
                          <a:solidFill>
                            <a:schemeClr val="tx1"/>
                          </a:solidFill>
                          <a:latin typeface="+mn-lt"/>
                          <a:ea typeface="+mn-ea"/>
                          <a:cs typeface="+mn-cs"/>
                        </a:rPr>
                        <a:t>Gewinn/Verlust</a:t>
                      </a:r>
                      <a:endParaRPr lang="de-DE" sz="1600" dirty="0"/>
                    </a:p>
                  </a:txBody>
                  <a:tcPr marL="82953" marR="82953" marT="41476" marB="41476"/>
                </a:tc>
                <a:extLst>
                  <a:ext uri="{0D108BD9-81ED-4DB2-BD59-A6C34878D82A}">
                    <a16:rowId xmlns:a16="http://schemas.microsoft.com/office/drawing/2014/main" val="10000"/>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3"/>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4"/>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5"/>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6"/>
                  </a:ext>
                </a:extLst>
              </a:tr>
              <a:tr h="336419">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7"/>
                  </a:ext>
                </a:extLst>
              </a:tr>
              <a:tr h="336419">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8"/>
                  </a:ext>
                </a:extLst>
              </a:tr>
            </a:tbl>
          </a:graphicData>
        </a:graphic>
      </p:graphicFrame>
      <p:sp>
        <p:nvSpPr>
          <p:cNvPr id="4" name="Rechteck 3"/>
          <p:cNvSpPr/>
          <p:nvPr/>
        </p:nvSpPr>
        <p:spPr>
          <a:xfrm>
            <a:off x="2998794" y="1705680"/>
            <a:ext cx="1592103" cy="369332"/>
          </a:xfrm>
          <a:prstGeom prst="rect">
            <a:avLst/>
          </a:prstGeom>
        </p:spPr>
        <p:txBody>
          <a:bodyPr wrap="none">
            <a:spAutoFit/>
          </a:bodyPr>
          <a:lstStyle/>
          <a:p>
            <a:r>
              <a:rPr lang="en-US" dirty="0" smtClean="0"/>
              <a:t>[13;10</a:t>
            </a:r>
            <a:r>
              <a:rPr lang="en-US" dirty="0"/>
              <a:t>,</a:t>
            </a:r>
            <a:r>
              <a:rPr lang="en-US" dirty="0" smtClean="0"/>
              <a:t> </a:t>
            </a:r>
            <a:r>
              <a:rPr lang="en-US" dirty="0"/>
              <a:t>5, 5, 4] </a:t>
            </a:r>
            <a:endParaRPr lang="de-DE" dirty="0"/>
          </a:p>
        </p:txBody>
      </p:sp>
      <p:sp>
        <p:nvSpPr>
          <p:cNvPr id="10" name="Rechteck 9"/>
          <p:cNvSpPr/>
          <p:nvPr/>
        </p:nvSpPr>
        <p:spPr>
          <a:xfrm>
            <a:off x="7255118" y="1705680"/>
            <a:ext cx="1943161" cy="369332"/>
          </a:xfrm>
          <a:prstGeom prst="rect">
            <a:avLst/>
          </a:prstGeom>
        </p:spPr>
        <p:txBody>
          <a:bodyPr wrap="none">
            <a:spAutoFit/>
          </a:bodyPr>
          <a:lstStyle/>
          <a:p>
            <a:r>
              <a:rPr lang="en-US" dirty="0"/>
              <a:t>[69; 60, 44, 22, 11]</a:t>
            </a:r>
            <a:endParaRPr lang="de-DE" dirty="0"/>
          </a:p>
        </p:txBody>
      </p:sp>
    </p:spTree>
    <p:extLst>
      <p:ext uri="{BB962C8B-B14F-4D97-AF65-F5344CB8AC3E}">
        <p14:creationId xmlns:p14="http://schemas.microsoft.com/office/powerpoint/2010/main" val="40949689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136599" y="129179"/>
            <a:ext cx="7598011" cy="744941"/>
          </a:xfrm>
          <a:prstGeom prst="rect">
            <a:avLst/>
          </a:prstGeom>
          <a:noFill/>
          <a:ln>
            <a:noFill/>
          </a:ln>
        </p:spPr>
        <p:txBody>
          <a:bodyPr lIns="81646" tIns="40823" rIns="81646" bIns="40823" anchor="ctr" anchorCtr="1"/>
          <a:lstStyle/>
          <a:p>
            <a:r>
              <a:rPr lang="de-DE" sz="2903" dirty="0" smtClean="0"/>
              <a:t>Kritischer Spieler</a:t>
            </a:r>
            <a:endParaRPr lang="en-US" sz="2903" dirty="0">
              <a:solidFill>
                <a:sysClr val="windowText" lastClr="000000"/>
              </a:solidFill>
            </a:endParaRPr>
          </a:p>
        </p:txBody>
      </p:sp>
      <p:sp>
        <p:nvSpPr>
          <p:cNvPr id="3" name="Textfeld 2"/>
          <p:cNvSpPr txBox="1"/>
          <p:nvPr/>
        </p:nvSpPr>
        <p:spPr>
          <a:xfrm>
            <a:off x="1691655" y="1019626"/>
            <a:ext cx="8361517" cy="5226316"/>
          </a:xfrm>
          <a:prstGeom prst="rect">
            <a:avLst/>
          </a:prstGeom>
          <a:noFill/>
        </p:spPr>
        <p:txBody>
          <a:bodyPr wrap="square" rtlCol="0">
            <a:noAutofit/>
          </a:bodyPr>
          <a:lstStyle/>
          <a:p>
            <a:pPr marL="414772" indent="-414772">
              <a:buFont typeface="Arial" panose="020B0604020202020204" pitchFamily="34" charset="0"/>
              <a:buChar char="•"/>
            </a:pPr>
            <a:r>
              <a:rPr lang="en-US" sz="2540" dirty="0" err="1" smtClean="0"/>
              <a:t>Wie</a:t>
            </a:r>
            <a:r>
              <a:rPr lang="en-US" sz="2540" dirty="0" smtClean="0"/>
              <a:t> </a:t>
            </a:r>
            <a:r>
              <a:rPr lang="en-US" sz="2540" dirty="0" err="1" smtClean="0"/>
              <a:t>lässt</a:t>
            </a:r>
            <a:r>
              <a:rPr lang="en-US" sz="2540" dirty="0" smtClean="0"/>
              <a:t> </a:t>
            </a:r>
            <a:r>
              <a:rPr lang="en-US" sz="2540" dirty="0" err="1" smtClean="0"/>
              <a:t>sich</a:t>
            </a:r>
            <a:r>
              <a:rPr lang="en-US" sz="2540" dirty="0" smtClean="0"/>
              <a:t> die </a:t>
            </a:r>
            <a:r>
              <a:rPr lang="en-US" sz="2540" dirty="0" err="1" smtClean="0"/>
              <a:t>Macht</a:t>
            </a:r>
            <a:r>
              <a:rPr lang="en-US" sz="2540" dirty="0" smtClean="0"/>
              <a:t> </a:t>
            </a:r>
            <a:r>
              <a:rPr lang="en-US" sz="2540" dirty="0" err="1" smtClean="0"/>
              <a:t>eines</a:t>
            </a:r>
            <a:r>
              <a:rPr lang="en-US" sz="2540" dirty="0" smtClean="0"/>
              <a:t> </a:t>
            </a:r>
            <a:r>
              <a:rPr lang="en-US" sz="2540" dirty="0" err="1" smtClean="0"/>
              <a:t>Spielers</a:t>
            </a:r>
            <a:r>
              <a:rPr lang="en-US" sz="2540" dirty="0" smtClean="0"/>
              <a:t> in </a:t>
            </a:r>
            <a:r>
              <a:rPr lang="en-US" sz="2540" dirty="0" err="1" smtClean="0"/>
              <a:t>einem</a:t>
            </a:r>
            <a:r>
              <a:rPr lang="en-US" sz="2540" dirty="0" smtClean="0"/>
              <a:t> </a:t>
            </a:r>
            <a:r>
              <a:rPr lang="en-US" sz="2540" dirty="0" err="1" smtClean="0"/>
              <a:t>Abstimmungssystem</a:t>
            </a:r>
            <a:r>
              <a:rPr lang="en-US" sz="2540" dirty="0" smtClean="0"/>
              <a:t> </a:t>
            </a:r>
            <a:r>
              <a:rPr lang="en-US" sz="2540" dirty="0" err="1" smtClean="0"/>
              <a:t>messen</a:t>
            </a:r>
            <a:r>
              <a:rPr lang="en-US" sz="2540" dirty="0" smtClean="0"/>
              <a:t>?</a:t>
            </a:r>
            <a:endParaRPr lang="en-US"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smtClean="0"/>
              <a:t>Idee</a:t>
            </a:r>
            <a:r>
              <a:rPr lang="en-US" sz="2540" dirty="0" smtClean="0"/>
              <a:t>: </a:t>
            </a:r>
            <a:r>
              <a:rPr lang="en-US" sz="2540" dirty="0" err="1" smtClean="0"/>
              <a:t>Wie</a:t>
            </a:r>
            <a:r>
              <a:rPr lang="en-US" sz="2540" dirty="0" smtClean="0"/>
              <a:t> oft </a:t>
            </a:r>
            <a:r>
              <a:rPr lang="en-US" sz="2540" dirty="0" err="1" smtClean="0"/>
              <a:t>ist</a:t>
            </a:r>
            <a:r>
              <a:rPr lang="en-US" sz="2540" dirty="0" smtClean="0"/>
              <a:t> </a:t>
            </a:r>
            <a:r>
              <a:rPr lang="en-US" sz="2540" dirty="0" err="1" smtClean="0"/>
              <a:t>ein</a:t>
            </a:r>
            <a:r>
              <a:rPr lang="en-US" sz="2540" dirty="0" smtClean="0"/>
              <a:t> </a:t>
            </a:r>
            <a:r>
              <a:rPr lang="en-US" sz="2540" dirty="0" err="1" smtClean="0"/>
              <a:t>Spieler</a:t>
            </a:r>
            <a:r>
              <a:rPr lang="en-US" sz="2540" dirty="0" smtClean="0"/>
              <a:t> in </a:t>
            </a:r>
            <a:r>
              <a:rPr lang="en-US" sz="2540" dirty="0" err="1" smtClean="0"/>
              <a:t>einem</a:t>
            </a:r>
            <a:r>
              <a:rPr lang="en-US" sz="2540" dirty="0" smtClean="0"/>
              <a:t> </a:t>
            </a:r>
            <a:r>
              <a:rPr lang="en-US" sz="2540" dirty="0" err="1" smtClean="0"/>
              <a:t>Abstimmungssystem</a:t>
            </a:r>
            <a:r>
              <a:rPr lang="en-US" sz="2540" dirty="0" smtClean="0"/>
              <a:t> </a:t>
            </a:r>
            <a:r>
              <a:rPr lang="en-US" sz="2540" dirty="0" err="1" smtClean="0"/>
              <a:t>entscheidend</a:t>
            </a:r>
            <a:r>
              <a:rPr lang="en-US" sz="2540" dirty="0" smtClean="0"/>
              <a:t>?</a:t>
            </a:r>
            <a:endParaRPr lang="de-DE" sz="2540" dirty="0"/>
          </a:p>
          <a:p>
            <a:pPr marL="414772" indent="-414772">
              <a:buFont typeface="Arial" panose="020B0604020202020204" pitchFamily="34" charset="0"/>
              <a:buChar char="•"/>
            </a:pPr>
            <a:endParaRPr lang="en-US" sz="2540" dirty="0"/>
          </a:p>
          <a:p>
            <a:pPr marL="414772" indent="-414772">
              <a:buFont typeface="Arial" panose="020B0604020202020204" pitchFamily="34" charset="0"/>
              <a:buChar char="•"/>
            </a:pPr>
            <a:r>
              <a:rPr lang="en-US" sz="2540" dirty="0" err="1" smtClean="0"/>
              <a:t>Bestimme</a:t>
            </a:r>
            <a:r>
              <a:rPr lang="en-US" sz="2540" dirty="0" smtClean="0"/>
              <a:t> </a:t>
            </a:r>
            <a:r>
              <a:rPr lang="en-US" sz="2540" dirty="0" err="1" smtClean="0"/>
              <a:t>für</a:t>
            </a:r>
            <a:r>
              <a:rPr lang="en-US" sz="2540" dirty="0" smtClean="0"/>
              <a:t> </a:t>
            </a:r>
            <a:r>
              <a:rPr lang="en-US" sz="2540" dirty="0" err="1" smtClean="0"/>
              <a:t>jeden</a:t>
            </a:r>
            <a:r>
              <a:rPr lang="en-US" sz="2540" dirty="0" smtClean="0"/>
              <a:t> </a:t>
            </a:r>
            <a:r>
              <a:rPr lang="en-US" sz="2540" dirty="0" err="1" smtClean="0"/>
              <a:t>Spieler</a:t>
            </a:r>
            <a:r>
              <a:rPr lang="en-US" sz="2540" dirty="0" smtClean="0"/>
              <a:t> die </a:t>
            </a:r>
            <a:r>
              <a:rPr lang="en-US" sz="2540" dirty="0" err="1" smtClean="0"/>
              <a:t>Wahscheinlichkeit</a:t>
            </a:r>
            <a:endParaRPr lang="en-US" sz="2540" dirty="0" smtClean="0"/>
          </a:p>
          <a:p>
            <a:pPr marL="414772" indent="-414772">
              <a:buFont typeface="Arial" panose="020B0604020202020204" pitchFamily="34" charset="0"/>
              <a:buChar char="•"/>
            </a:pPr>
            <a:endParaRPr lang="en-US" sz="2540" dirty="0" smtClean="0"/>
          </a:p>
          <a:p>
            <a:pPr marL="871972" lvl="1" indent="-414772">
              <a:buFont typeface="Arial" panose="020B0604020202020204" pitchFamily="34" charset="0"/>
              <a:buChar char="•"/>
            </a:pPr>
            <a:r>
              <a:rPr lang="en-US" sz="2540" dirty="0"/>
              <a:t>i</a:t>
            </a:r>
            <a:r>
              <a:rPr lang="en-US" sz="2540" dirty="0" smtClean="0"/>
              <a:t>n </a:t>
            </a:r>
            <a:r>
              <a:rPr lang="en-US" sz="2540" dirty="0" err="1" smtClean="0"/>
              <a:t>einer</a:t>
            </a:r>
            <a:r>
              <a:rPr lang="en-US" sz="2540" dirty="0" smtClean="0"/>
              <a:t> </a:t>
            </a:r>
            <a:r>
              <a:rPr lang="en-US" sz="2540" dirty="0" err="1" smtClean="0"/>
              <a:t>Gewinnkoalition</a:t>
            </a:r>
            <a:r>
              <a:rPr lang="en-US" sz="2540" dirty="0" smtClean="0"/>
              <a:t> </a:t>
            </a:r>
            <a:r>
              <a:rPr lang="en-US" sz="2540" dirty="0" err="1" smtClean="0"/>
              <a:t>zu</a:t>
            </a:r>
            <a:r>
              <a:rPr lang="en-US" sz="2540" dirty="0" smtClean="0"/>
              <a:t> sein</a:t>
            </a:r>
          </a:p>
          <a:p>
            <a:pPr marL="871972" lvl="1" indent="-414772">
              <a:buFont typeface="Arial" panose="020B0604020202020204" pitchFamily="34" charset="0"/>
              <a:buChar char="•"/>
            </a:pPr>
            <a:r>
              <a:rPr lang="en-US" sz="2540" dirty="0"/>
              <a:t>i</a:t>
            </a:r>
            <a:r>
              <a:rPr lang="en-US" sz="2540" dirty="0" smtClean="0"/>
              <a:t>n </a:t>
            </a:r>
            <a:r>
              <a:rPr lang="en-US" sz="2540" dirty="0" err="1" smtClean="0"/>
              <a:t>einer</a:t>
            </a:r>
            <a:r>
              <a:rPr lang="en-US" sz="2540" dirty="0" smtClean="0"/>
              <a:t> </a:t>
            </a:r>
            <a:r>
              <a:rPr lang="en-US" sz="2540" dirty="0" err="1" smtClean="0"/>
              <a:t>Koalition</a:t>
            </a:r>
            <a:r>
              <a:rPr lang="en-US" sz="2540" dirty="0" smtClean="0"/>
              <a:t> </a:t>
            </a:r>
            <a:r>
              <a:rPr lang="en-US" sz="2540" dirty="0" err="1" smtClean="0"/>
              <a:t>ausschlaggebend</a:t>
            </a:r>
            <a:r>
              <a:rPr lang="en-US" sz="2540" dirty="0" smtClean="0"/>
              <a:t> </a:t>
            </a:r>
            <a:r>
              <a:rPr lang="en-US" sz="2540" dirty="0" err="1" smtClean="0"/>
              <a:t>zu</a:t>
            </a:r>
            <a:r>
              <a:rPr lang="en-US" sz="2540" dirty="0" smtClean="0"/>
              <a:t> sein</a:t>
            </a:r>
          </a:p>
          <a:p>
            <a:pPr marL="871972" lvl="1" indent="-414772">
              <a:buFont typeface="Arial" panose="020B0604020202020204" pitchFamily="34" charset="0"/>
              <a:buChar char="•"/>
            </a:pPr>
            <a:endParaRPr lang="en-US" sz="2540" dirty="0"/>
          </a:p>
          <a:p>
            <a:r>
              <a:rPr lang="en-US" sz="2540" dirty="0" smtClean="0"/>
              <a:t>	→ 	</a:t>
            </a:r>
            <a:r>
              <a:rPr lang="en-US" sz="2540" dirty="0" err="1" smtClean="0"/>
              <a:t>Dieser</a:t>
            </a:r>
            <a:r>
              <a:rPr lang="en-US" sz="2540" dirty="0" smtClean="0"/>
              <a:t> </a:t>
            </a:r>
            <a:r>
              <a:rPr lang="en-US" sz="2540" dirty="0" err="1" smtClean="0"/>
              <a:t>Spieler</a:t>
            </a:r>
            <a:r>
              <a:rPr lang="en-US" sz="2540" dirty="0" smtClean="0"/>
              <a:t> </a:t>
            </a:r>
            <a:r>
              <a:rPr lang="en-US" sz="2540" dirty="0" err="1" smtClean="0"/>
              <a:t>wird</a:t>
            </a:r>
            <a:r>
              <a:rPr lang="en-US" sz="2540" dirty="0" smtClean="0"/>
              <a:t> </a:t>
            </a:r>
            <a:r>
              <a:rPr lang="en-US" sz="2540" dirty="0" err="1" smtClean="0"/>
              <a:t>als</a:t>
            </a:r>
            <a:r>
              <a:rPr lang="en-US" sz="2540" dirty="0" smtClean="0"/>
              <a:t> </a:t>
            </a:r>
            <a:r>
              <a:rPr lang="en-US" sz="2540" b="1" dirty="0" err="1" smtClean="0"/>
              <a:t>kritischer</a:t>
            </a:r>
            <a:r>
              <a:rPr lang="en-US" sz="2540" b="1" dirty="0" smtClean="0"/>
              <a:t> </a:t>
            </a:r>
            <a:r>
              <a:rPr lang="en-US" sz="2540" b="1" dirty="0" err="1" smtClean="0"/>
              <a:t>Spieler</a:t>
            </a:r>
            <a:r>
              <a:rPr lang="en-US" sz="2540" dirty="0" smtClean="0"/>
              <a:t> </a:t>
            </a:r>
            <a:r>
              <a:rPr lang="en-US" sz="2540" dirty="0" err="1" smtClean="0"/>
              <a:t>für</a:t>
            </a:r>
            <a:r>
              <a:rPr lang="en-US" sz="2540" dirty="0" smtClean="0"/>
              <a:t> die 		</a:t>
            </a:r>
            <a:r>
              <a:rPr lang="en-US" sz="2540" dirty="0" err="1" smtClean="0"/>
              <a:t>Gewinnkoalition</a:t>
            </a:r>
            <a:r>
              <a:rPr lang="en-US" sz="2540" dirty="0" smtClean="0"/>
              <a:t> </a:t>
            </a:r>
            <a:r>
              <a:rPr lang="en-US" sz="2540" dirty="0" err="1" smtClean="0"/>
              <a:t>bezeichnet</a:t>
            </a:r>
            <a:endParaRPr lang="en-GB" altLang="de-DE" sz="2540" dirty="0">
              <a:ea typeface="ＭＳ Ｐゴシック" pitchFamily="34" charset="-128"/>
            </a:endParaRPr>
          </a:p>
        </p:txBody>
      </p:sp>
    </p:spTree>
    <p:extLst>
      <p:ext uri="{BB962C8B-B14F-4D97-AF65-F5344CB8AC3E}">
        <p14:creationId xmlns:p14="http://schemas.microsoft.com/office/powerpoint/2010/main" val="19469492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dirty="0" smtClean="0"/>
              <a:t>Kritische Spieler</a:t>
            </a:r>
            <a:endParaRPr lang="en-US" sz="2903" dirty="0">
              <a:solidFill>
                <a:sysClr val="windowText" lastClr="000000"/>
              </a:solidFill>
            </a:endParaRPr>
          </a:p>
        </p:txBody>
      </p:sp>
      <p:sp>
        <p:nvSpPr>
          <p:cNvPr id="3" name="Textfeld 2"/>
          <p:cNvSpPr txBox="1"/>
          <p:nvPr/>
        </p:nvSpPr>
        <p:spPr>
          <a:xfrm>
            <a:off x="1927581" y="921138"/>
            <a:ext cx="8479827" cy="5055512"/>
          </a:xfrm>
          <a:prstGeom prst="rect">
            <a:avLst/>
          </a:prstGeom>
          <a:noFill/>
        </p:spPr>
        <p:txBody>
          <a:bodyPr wrap="square" rtlCol="0">
            <a:noAutofit/>
          </a:bodyPr>
          <a:lstStyle/>
          <a:p>
            <a:r>
              <a:rPr lang="en-GB" altLang="de-DE" sz="2540" dirty="0">
                <a:ea typeface="ＭＳ Ｐゴシック" pitchFamily="34" charset="-128"/>
              </a:rPr>
              <a:t>[14; 11, 7, 5, 4]</a:t>
            </a:r>
          </a:p>
          <a:p>
            <a:endParaRPr lang="de-DE" sz="2540" dirty="0"/>
          </a:p>
          <a:p>
            <a:r>
              <a:rPr lang="de-DE" sz="2540" dirty="0" smtClean="0"/>
              <a:t>Gewinnkoalitionen: </a:t>
            </a:r>
            <a:endParaRPr lang="de-DE" sz="2540" dirty="0"/>
          </a:p>
          <a:p>
            <a:endParaRPr lang="de-DE" sz="2540" dirty="0"/>
          </a:p>
          <a:p>
            <a:r>
              <a:rPr lang="de-DE" sz="2540" dirty="0"/>
              <a:t>{P1,P2}, {P1,P3}, {P1,P2,P3}</a:t>
            </a:r>
          </a:p>
          <a:p>
            <a:endParaRPr lang="de-DE" sz="2540" dirty="0"/>
          </a:p>
          <a:p>
            <a:pPr marL="414772" indent="-414772">
              <a:buFont typeface="Arial" panose="020B0604020202020204" pitchFamily="34" charset="0"/>
              <a:buChar char="•"/>
            </a:pPr>
            <a:r>
              <a:rPr lang="en-US" sz="2540" dirty="0"/>
              <a:t>In </a:t>
            </a:r>
            <a:r>
              <a:rPr lang="de-DE" sz="2540" dirty="0"/>
              <a:t>{</a:t>
            </a:r>
            <a:r>
              <a:rPr lang="de-DE" sz="2540" dirty="0" smtClean="0"/>
              <a:t>P1,P2} </a:t>
            </a:r>
            <a:r>
              <a:rPr lang="en-US" sz="2540" dirty="0" err="1" smtClean="0"/>
              <a:t>ist</a:t>
            </a:r>
            <a:r>
              <a:rPr lang="en-US" sz="2540" dirty="0" smtClean="0"/>
              <a:t> die </a:t>
            </a:r>
            <a:r>
              <a:rPr lang="en-US" sz="2540" dirty="0" err="1" smtClean="0"/>
              <a:t>Teilnahme</a:t>
            </a:r>
            <a:r>
              <a:rPr lang="en-US" sz="2540" dirty="0" smtClean="0"/>
              <a:t> von P2 </a:t>
            </a:r>
            <a:r>
              <a:rPr lang="en-US" sz="2540" dirty="0" err="1" smtClean="0"/>
              <a:t>notwendig</a:t>
            </a:r>
            <a:endParaRPr lang="de-DE" sz="2540" dirty="0"/>
          </a:p>
          <a:p>
            <a:pPr marL="414772" indent="-414772">
              <a:buFont typeface="Arial" panose="020B0604020202020204" pitchFamily="34" charset="0"/>
              <a:buChar char="•"/>
            </a:pPr>
            <a:endParaRPr lang="de-DE" sz="2540" dirty="0"/>
          </a:p>
          <a:p>
            <a:pPr marL="414772" indent="-414772">
              <a:buFont typeface="Arial" panose="020B0604020202020204" pitchFamily="34" charset="0"/>
              <a:buChar char="•"/>
            </a:pPr>
            <a:r>
              <a:rPr lang="en-US" sz="2540" dirty="0"/>
              <a:t>In </a:t>
            </a:r>
            <a:r>
              <a:rPr lang="de-DE" sz="2540" dirty="0"/>
              <a:t>{P1,P2,P3} </a:t>
            </a:r>
            <a:r>
              <a:rPr lang="de-DE" sz="2540" dirty="0" smtClean="0"/>
              <a:t>ist die Teilnahme von</a:t>
            </a:r>
            <a:r>
              <a:rPr lang="en-US" sz="2540" dirty="0" smtClean="0"/>
              <a:t> </a:t>
            </a:r>
            <a:r>
              <a:rPr lang="en-US" sz="2540" dirty="0"/>
              <a:t>P2 </a:t>
            </a:r>
            <a:r>
              <a:rPr lang="en-US" sz="2540" dirty="0" err="1" smtClean="0"/>
              <a:t>nicht</a:t>
            </a:r>
            <a:r>
              <a:rPr lang="en-US" sz="2540" dirty="0" smtClean="0"/>
              <a:t> </a:t>
            </a:r>
            <a:r>
              <a:rPr lang="en-US" sz="2540" dirty="0" err="1" smtClean="0"/>
              <a:t>notwendig</a:t>
            </a:r>
            <a:endParaRPr lang="en-US" sz="2540" dirty="0" smtClean="0"/>
          </a:p>
          <a:p>
            <a:pPr marL="414772" indent="-414772">
              <a:buFont typeface="Arial" panose="020B0604020202020204" pitchFamily="34" charset="0"/>
              <a:buChar char="•"/>
            </a:pPr>
            <a:endParaRPr lang="en-US" altLang="de-DE" sz="2540" dirty="0">
              <a:ea typeface="ＭＳ Ｐゴシック" pitchFamily="34" charset="-128"/>
            </a:endParaRPr>
          </a:p>
          <a:p>
            <a:pPr marL="414772" indent="-414772">
              <a:buFont typeface="Arial" panose="020B0604020202020204" pitchFamily="34" charset="0"/>
              <a:buChar char="•"/>
            </a:pPr>
            <a:r>
              <a:rPr lang="en-US" sz="2540" dirty="0" smtClean="0"/>
              <a:t>P2 </a:t>
            </a:r>
            <a:r>
              <a:rPr lang="en-US" sz="2540" dirty="0" err="1" smtClean="0"/>
              <a:t>ist</a:t>
            </a:r>
            <a:r>
              <a:rPr lang="en-US" sz="2540" dirty="0" smtClean="0"/>
              <a:t> </a:t>
            </a:r>
            <a:r>
              <a:rPr lang="en-US" sz="2540" dirty="0" err="1" smtClean="0"/>
              <a:t>kritisch</a:t>
            </a:r>
            <a:r>
              <a:rPr lang="en-US" sz="2540" dirty="0" smtClean="0"/>
              <a:t> </a:t>
            </a:r>
            <a:r>
              <a:rPr lang="en-US" sz="2540" dirty="0" err="1" smtClean="0"/>
              <a:t>für</a:t>
            </a:r>
            <a:r>
              <a:rPr lang="en-US" sz="2540" dirty="0" smtClean="0"/>
              <a:t> </a:t>
            </a:r>
            <a:r>
              <a:rPr lang="de-DE" sz="2540" dirty="0"/>
              <a:t>{P1,P2}</a:t>
            </a:r>
            <a:r>
              <a:rPr lang="en-US" sz="2540" dirty="0"/>
              <a:t>, </a:t>
            </a:r>
            <a:r>
              <a:rPr lang="en-US" sz="2540" dirty="0" err="1" smtClean="0"/>
              <a:t>aber</a:t>
            </a:r>
            <a:r>
              <a:rPr lang="en-US" sz="2540" dirty="0" smtClean="0"/>
              <a:t> </a:t>
            </a:r>
            <a:r>
              <a:rPr lang="en-US" sz="2540" dirty="0" err="1" smtClean="0"/>
              <a:t>nicht</a:t>
            </a:r>
            <a:r>
              <a:rPr lang="en-US" sz="2540" dirty="0" smtClean="0"/>
              <a:t> </a:t>
            </a:r>
            <a:r>
              <a:rPr lang="en-US" sz="2540" dirty="0" err="1" smtClean="0"/>
              <a:t>kritisch</a:t>
            </a:r>
            <a:r>
              <a:rPr lang="en-US" sz="2540" dirty="0" smtClean="0"/>
              <a:t> </a:t>
            </a:r>
            <a:r>
              <a:rPr lang="en-US" sz="2540" dirty="0" err="1" smtClean="0"/>
              <a:t>für</a:t>
            </a:r>
            <a:r>
              <a:rPr lang="en-US" sz="2540" dirty="0" smtClean="0"/>
              <a:t> </a:t>
            </a:r>
            <a:r>
              <a:rPr lang="de-DE" sz="2540" dirty="0"/>
              <a:t>{P1,P2,P3</a:t>
            </a:r>
            <a:r>
              <a:rPr lang="de-DE" sz="2540" dirty="0" smtClean="0"/>
              <a:t>}</a:t>
            </a:r>
            <a:endParaRPr lang="de-DE" sz="2540" dirty="0"/>
          </a:p>
        </p:txBody>
      </p:sp>
    </p:spTree>
    <p:extLst>
      <p:ext uri="{BB962C8B-B14F-4D97-AF65-F5344CB8AC3E}">
        <p14:creationId xmlns:p14="http://schemas.microsoft.com/office/powerpoint/2010/main" val="2098158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smtClean="0"/>
              <a:t>Kritischer</a:t>
            </a:r>
            <a:r>
              <a:rPr lang="en-US" sz="2903" dirty="0" smtClean="0"/>
              <a:t> Wert</a:t>
            </a:r>
            <a:endParaRPr lang="en-US" sz="2903" dirty="0">
              <a:solidFill>
                <a:sysClr val="windowText" lastClr="000000"/>
              </a:solidFill>
            </a:endParaRPr>
          </a:p>
        </p:txBody>
      </p:sp>
      <p:sp>
        <p:nvSpPr>
          <p:cNvPr id="3" name="Textfeld 2"/>
          <p:cNvSpPr txBox="1"/>
          <p:nvPr/>
        </p:nvSpPr>
        <p:spPr>
          <a:xfrm>
            <a:off x="2019052" y="927039"/>
            <a:ext cx="6760443" cy="653244"/>
          </a:xfrm>
          <a:prstGeom prst="rect">
            <a:avLst/>
          </a:prstGeom>
          <a:noFill/>
        </p:spPr>
        <p:txBody>
          <a:bodyPr wrap="square" rtlCol="0">
            <a:noAutofit/>
          </a:bodyPr>
          <a:lstStyle/>
          <a:p>
            <a:r>
              <a:rPr lang="de-DE" sz="2903" dirty="0" smtClean="0"/>
              <a:t>[14; 11</a:t>
            </a:r>
            <a:r>
              <a:rPr lang="de-DE" sz="2903" dirty="0"/>
              <a:t>,</a:t>
            </a:r>
            <a:r>
              <a:rPr lang="de-DE" sz="2903" dirty="0" smtClean="0"/>
              <a:t> 7</a:t>
            </a:r>
            <a:r>
              <a:rPr lang="de-DE" sz="2903" dirty="0"/>
              <a:t>,</a:t>
            </a:r>
            <a:r>
              <a:rPr lang="de-DE" sz="2903" dirty="0" smtClean="0"/>
              <a:t> 5, </a:t>
            </a:r>
            <a:r>
              <a:rPr lang="de-DE" sz="2903" dirty="0"/>
              <a:t>4]</a:t>
            </a:r>
          </a:p>
        </p:txBody>
      </p:sp>
      <p:graphicFrame>
        <p:nvGraphicFramePr>
          <p:cNvPr id="9" name="Tabelle 8"/>
          <p:cNvGraphicFramePr>
            <a:graphicFrameLocks noGrp="1"/>
          </p:cNvGraphicFramePr>
          <p:nvPr>
            <p:extLst>
              <p:ext uri="{D42A27DB-BD31-4B8C-83A1-F6EECF244321}">
                <p14:modId xmlns:p14="http://schemas.microsoft.com/office/powerpoint/2010/main" val="656929346"/>
              </p:ext>
            </p:extLst>
          </p:nvPr>
        </p:nvGraphicFramePr>
        <p:xfrm>
          <a:off x="2437837" y="1580283"/>
          <a:ext cx="6555396" cy="1691936"/>
        </p:xfrm>
        <a:graphic>
          <a:graphicData uri="http://schemas.openxmlformats.org/drawingml/2006/table">
            <a:tbl>
              <a:tblPr firstRow="1" bandRow="1">
                <a:tableStyleId>{5940675A-B579-460E-94D1-54222C63F5DA}</a:tableStyleId>
              </a:tblPr>
              <a:tblGrid>
                <a:gridCol w="2185132">
                  <a:extLst>
                    <a:ext uri="{9D8B030D-6E8A-4147-A177-3AD203B41FA5}">
                      <a16:colId xmlns:a16="http://schemas.microsoft.com/office/drawing/2014/main" val="20000"/>
                    </a:ext>
                  </a:extLst>
                </a:gridCol>
                <a:gridCol w="2185132">
                  <a:extLst>
                    <a:ext uri="{9D8B030D-6E8A-4147-A177-3AD203B41FA5}">
                      <a16:colId xmlns:a16="http://schemas.microsoft.com/office/drawing/2014/main" val="20001"/>
                    </a:ext>
                  </a:extLst>
                </a:gridCol>
                <a:gridCol w="2185132">
                  <a:extLst>
                    <a:ext uri="{9D8B030D-6E8A-4147-A177-3AD203B41FA5}">
                      <a16:colId xmlns:a16="http://schemas.microsoft.com/office/drawing/2014/main" val="20002"/>
                    </a:ext>
                  </a:extLst>
                </a:gridCol>
              </a:tblGrid>
              <a:tr h="422984">
                <a:tc>
                  <a:txBody>
                    <a:bodyPr/>
                    <a:lstStyle/>
                    <a:p>
                      <a:pPr algn="ctr"/>
                      <a:r>
                        <a:rPr lang="de-DE" sz="2200" b="0" i="0" u="none" strike="noStrike" baseline="0" dirty="0" smtClean="0">
                          <a:solidFill>
                            <a:schemeClr val="tx1"/>
                          </a:solidFill>
                          <a:latin typeface="+mn-lt"/>
                          <a:ea typeface="+mn-ea"/>
                          <a:cs typeface="+mn-cs"/>
                        </a:rPr>
                        <a:t>Gewinnkoalition</a:t>
                      </a:r>
                      <a:endParaRPr lang="de-DE" sz="2200" dirty="0"/>
                    </a:p>
                  </a:txBody>
                  <a:tcPr marL="82953" marR="82953" marT="41476" marB="41476"/>
                </a:tc>
                <a:tc>
                  <a:txBody>
                    <a:bodyPr/>
                    <a:lstStyle/>
                    <a:p>
                      <a:pPr algn="ctr"/>
                      <a:r>
                        <a:rPr lang="de-DE" sz="2200" b="0" i="0" u="none" strike="noStrike" baseline="0" dirty="0" smtClean="0">
                          <a:solidFill>
                            <a:schemeClr val="tx1"/>
                          </a:solidFill>
                          <a:latin typeface="+mn-lt"/>
                          <a:ea typeface="+mn-ea"/>
                          <a:cs typeface="+mn-cs"/>
                        </a:rPr>
                        <a:t>Gewicht</a:t>
                      </a:r>
                      <a:endParaRPr lang="de-DE" sz="2200" dirty="0"/>
                    </a:p>
                  </a:txBody>
                  <a:tcPr marL="82953" marR="82953" marT="41476" marB="41476"/>
                </a:tc>
                <a:tc>
                  <a:txBody>
                    <a:bodyPr/>
                    <a:lstStyle/>
                    <a:p>
                      <a:pPr algn="ctr"/>
                      <a:r>
                        <a:rPr lang="de-DE" sz="2200" b="0" i="0" u="none" strike="noStrike" baseline="0" dirty="0" smtClean="0">
                          <a:solidFill>
                            <a:schemeClr val="tx1"/>
                          </a:solidFill>
                          <a:latin typeface="+mn-lt"/>
                          <a:ea typeface="+mn-ea"/>
                          <a:cs typeface="+mn-cs"/>
                        </a:rPr>
                        <a:t>Kritischer Spieler</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10" name="Textfeld 9"/>
          <p:cNvSpPr txBox="1"/>
          <p:nvPr/>
        </p:nvSpPr>
        <p:spPr>
          <a:xfrm>
            <a:off x="1600268" y="3624973"/>
            <a:ext cx="9618717" cy="1894406"/>
          </a:xfrm>
          <a:prstGeom prst="rect">
            <a:avLst/>
          </a:prstGeom>
          <a:noFill/>
        </p:spPr>
        <p:txBody>
          <a:bodyPr wrap="square" rtlCol="0">
            <a:noAutofit/>
          </a:bodyPr>
          <a:lstStyle/>
          <a:p>
            <a:r>
              <a:rPr lang="en-US" sz="2903" dirty="0" err="1" smtClean="0"/>
              <a:t>Kritischer</a:t>
            </a:r>
            <a:r>
              <a:rPr lang="en-US" sz="2903" dirty="0" smtClean="0"/>
              <a:t> Wert = </a:t>
            </a:r>
            <a:r>
              <a:rPr lang="en-US" sz="2903" dirty="0"/>
              <a:t># </a:t>
            </a:r>
            <a:r>
              <a:rPr lang="en-US" sz="2903" dirty="0" err="1" smtClean="0"/>
              <a:t>Koalitionen</a:t>
            </a:r>
            <a:r>
              <a:rPr lang="en-US" sz="2903" dirty="0" smtClean="0"/>
              <a:t> in der </a:t>
            </a:r>
            <a:r>
              <a:rPr lang="en-US" sz="2903" dirty="0" err="1" smtClean="0"/>
              <a:t>ein</a:t>
            </a:r>
            <a:r>
              <a:rPr lang="en-US" sz="2903" dirty="0" smtClean="0"/>
              <a:t> </a:t>
            </a:r>
            <a:r>
              <a:rPr lang="en-US" sz="2903" dirty="0" err="1" smtClean="0"/>
              <a:t>Spieler</a:t>
            </a:r>
            <a:r>
              <a:rPr lang="en-US" sz="2903" dirty="0" smtClean="0"/>
              <a:t> </a:t>
            </a:r>
            <a:r>
              <a:rPr lang="en-US" sz="2903" dirty="0" err="1" smtClean="0"/>
              <a:t>kritisch</a:t>
            </a:r>
            <a:r>
              <a:rPr lang="en-US" sz="2903" dirty="0" smtClean="0"/>
              <a:t> </a:t>
            </a:r>
            <a:r>
              <a:rPr lang="en-US" sz="2903" dirty="0" err="1" smtClean="0"/>
              <a:t>ist</a:t>
            </a:r>
            <a:r>
              <a:rPr lang="en-US" sz="2903" dirty="0" smtClean="0"/>
              <a:t>.</a:t>
            </a:r>
            <a:endParaRPr lang="en-US" sz="2903" dirty="0"/>
          </a:p>
          <a:p>
            <a:endParaRPr lang="en-US" sz="2903" dirty="0"/>
          </a:p>
          <a:p>
            <a:r>
              <a:rPr lang="en-US" sz="2903" dirty="0" err="1" smtClean="0"/>
              <a:t>Kritischer</a:t>
            </a:r>
            <a:r>
              <a:rPr lang="en-US" sz="2903" dirty="0" smtClean="0"/>
              <a:t> Wert von P1 ?</a:t>
            </a:r>
            <a:endParaRPr lang="en-US" sz="2903" dirty="0"/>
          </a:p>
          <a:p>
            <a:r>
              <a:rPr lang="en-US" sz="2903" dirty="0" err="1" smtClean="0"/>
              <a:t>Kritische</a:t>
            </a:r>
            <a:r>
              <a:rPr lang="en-US" sz="2903" dirty="0" smtClean="0"/>
              <a:t> </a:t>
            </a:r>
            <a:r>
              <a:rPr lang="en-US" sz="2903" dirty="0" err="1" smtClean="0"/>
              <a:t>Werte</a:t>
            </a:r>
            <a:r>
              <a:rPr lang="en-US" sz="2903" dirty="0" smtClean="0"/>
              <a:t> von P2 und P3?</a:t>
            </a:r>
          </a:p>
          <a:p>
            <a:endParaRPr lang="en-US" sz="2903" dirty="0"/>
          </a:p>
          <a:p>
            <a:r>
              <a:rPr lang="de-DE" sz="2903" dirty="0"/>
              <a:t>→	</a:t>
            </a:r>
            <a:r>
              <a:rPr lang="de-DE" sz="2903" dirty="0" smtClean="0"/>
              <a:t>Summe der kritischen Werte = ?</a:t>
            </a:r>
            <a:endParaRPr lang="en-US" sz="2903" dirty="0"/>
          </a:p>
        </p:txBody>
      </p:sp>
    </p:spTree>
    <p:extLst>
      <p:ext uri="{BB962C8B-B14F-4D97-AF65-F5344CB8AC3E}">
        <p14:creationId xmlns:p14="http://schemas.microsoft.com/office/powerpoint/2010/main" val="31703654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smtClean="0"/>
              <a:t>Kritischer</a:t>
            </a:r>
            <a:r>
              <a:rPr lang="en-US" sz="2903" dirty="0" smtClean="0"/>
              <a:t> Wert – Banzhaf Wert</a:t>
            </a:r>
            <a:endParaRPr lang="en-US" sz="2903" dirty="0">
              <a:solidFill>
                <a:sysClr val="windowText" lastClr="000000"/>
              </a:solidFill>
            </a:endParaRPr>
          </a:p>
        </p:txBody>
      </p:sp>
      <p:sp>
        <p:nvSpPr>
          <p:cNvPr id="3" name="Textfeld 2"/>
          <p:cNvSpPr txBox="1"/>
          <p:nvPr/>
        </p:nvSpPr>
        <p:spPr>
          <a:xfrm>
            <a:off x="2019052" y="927039"/>
            <a:ext cx="6760443" cy="653244"/>
          </a:xfrm>
          <a:prstGeom prst="rect">
            <a:avLst/>
          </a:prstGeom>
          <a:noFill/>
        </p:spPr>
        <p:txBody>
          <a:bodyPr wrap="square" rtlCol="0">
            <a:noAutofit/>
          </a:bodyPr>
          <a:lstStyle/>
          <a:p>
            <a:r>
              <a:rPr lang="de-DE" sz="2903" dirty="0"/>
              <a:t>[14; 11, 7, 5, 4]</a:t>
            </a:r>
          </a:p>
        </p:txBody>
      </p:sp>
      <p:graphicFrame>
        <p:nvGraphicFramePr>
          <p:cNvPr id="9" name="Tabelle 8"/>
          <p:cNvGraphicFramePr>
            <a:graphicFrameLocks noGrp="1"/>
          </p:cNvGraphicFramePr>
          <p:nvPr>
            <p:extLst>
              <p:ext uri="{D42A27DB-BD31-4B8C-83A1-F6EECF244321}">
                <p14:modId xmlns:p14="http://schemas.microsoft.com/office/powerpoint/2010/main" val="320043979"/>
              </p:ext>
            </p:extLst>
          </p:nvPr>
        </p:nvGraphicFramePr>
        <p:xfrm>
          <a:off x="2437837" y="1580283"/>
          <a:ext cx="7600584" cy="1691936"/>
        </p:xfrm>
        <a:graphic>
          <a:graphicData uri="http://schemas.openxmlformats.org/drawingml/2006/table">
            <a:tbl>
              <a:tblPr firstRow="1" bandRow="1">
                <a:tableStyleId>{5940675A-B579-460E-94D1-54222C63F5DA}</a:tableStyleId>
              </a:tblPr>
              <a:tblGrid>
                <a:gridCol w="2533528">
                  <a:extLst>
                    <a:ext uri="{9D8B030D-6E8A-4147-A177-3AD203B41FA5}">
                      <a16:colId xmlns:a16="http://schemas.microsoft.com/office/drawing/2014/main" val="20000"/>
                    </a:ext>
                  </a:extLst>
                </a:gridCol>
                <a:gridCol w="2533528">
                  <a:extLst>
                    <a:ext uri="{9D8B030D-6E8A-4147-A177-3AD203B41FA5}">
                      <a16:colId xmlns:a16="http://schemas.microsoft.com/office/drawing/2014/main" val="20001"/>
                    </a:ext>
                  </a:extLst>
                </a:gridCol>
                <a:gridCol w="2533528">
                  <a:extLst>
                    <a:ext uri="{9D8B030D-6E8A-4147-A177-3AD203B41FA5}">
                      <a16:colId xmlns:a16="http://schemas.microsoft.com/office/drawing/2014/main" val="20002"/>
                    </a:ext>
                  </a:extLst>
                </a:gridCol>
              </a:tblGrid>
              <a:tr h="422984">
                <a:tc>
                  <a:txBody>
                    <a:bodyPr/>
                    <a:lstStyle/>
                    <a:p>
                      <a:pPr algn="ctr"/>
                      <a:r>
                        <a:rPr lang="de-DE" sz="2200" b="0" i="0" u="none" strike="noStrike" baseline="0" dirty="0" smtClean="0">
                          <a:solidFill>
                            <a:schemeClr val="tx1"/>
                          </a:solidFill>
                          <a:latin typeface="+mn-lt"/>
                          <a:ea typeface="+mn-ea"/>
                          <a:cs typeface="+mn-cs"/>
                        </a:rPr>
                        <a:t>Spieler</a:t>
                      </a:r>
                      <a:endParaRPr lang="de-DE" sz="2200" dirty="0"/>
                    </a:p>
                  </a:txBody>
                  <a:tcPr marL="82953" marR="82953" marT="41476" marB="41476"/>
                </a:tc>
                <a:tc>
                  <a:txBody>
                    <a:bodyPr/>
                    <a:lstStyle/>
                    <a:p>
                      <a:pPr algn="ctr"/>
                      <a:r>
                        <a:rPr lang="de-DE" sz="2200" b="0" i="0" u="none" strike="noStrike" baseline="0" dirty="0" smtClean="0">
                          <a:solidFill>
                            <a:schemeClr val="tx1"/>
                          </a:solidFill>
                          <a:latin typeface="+mn-lt"/>
                          <a:ea typeface="+mn-ea"/>
                          <a:cs typeface="+mn-cs"/>
                        </a:rPr>
                        <a:t>Kritischer Wert</a:t>
                      </a:r>
                      <a:endParaRPr lang="de-DE" sz="2200" dirty="0"/>
                    </a:p>
                  </a:txBody>
                  <a:tcPr marL="82953" marR="82953" marT="41476" marB="41476"/>
                </a:tc>
                <a:tc>
                  <a:txBody>
                    <a:bodyPr/>
                    <a:lstStyle/>
                    <a:p>
                      <a:pPr algn="ctr"/>
                      <a:r>
                        <a:rPr lang="de-DE" sz="2200" dirty="0" err="1" smtClean="0"/>
                        <a:t>Banzhaf</a:t>
                      </a:r>
                      <a:r>
                        <a:rPr lang="de-DE" sz="2200" baseline="0" dirty="0" smtClean="0"/>
                        <a:t> Wert</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dirty="0"/>
                    </a:p>
                  </a:txBody>
                  <a:tcPr marL="82953" marR="82953" marT="41476" marB="41476"/>
                </a:tc>
                <a:tc>
                  <a:txBody>
                    <a:bodyPr/>
                    <a:lstStyle/>
                    <a:p>
                      <a:endParaRPr lang="de-DE" sz="1600" dirty="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
        <p:nvSpPr>
          <p:cNvPr id="10" name="Textfeld 9"/>
          <p:cNvSpPr txBox="1"/>
          <p:nvPr/>
        </p:nvSpPr>
        <p:spPr>
          <a:xfrm>
            <a:off x="1535514" y="3602747"/>
            <a:ext cx="8919049" cy="2808947"/>
          </a:xfrm>
          <a:prstGeom prst="rect">
            <a:avLst/>
          </a:prstGeom>
          <a:noFill/>
        </p:spPr>
        <p:txBody>
          <a:bodyPr wrap="square" rtlCol="0">
            <a:noAutofit/>
          </a:bodyPr>
          <a:lstStyle/>
          <a:p>
            <a:pPr algn="ctr"/>
            <a:r>
              <a:rPr lang="de-DE" sz="2177" dirty="0" err="1"/>
              <a:t>Banzhaf</a:t>
            </a:r>
            <a:r>
              <a:rPr lang="de-DE" sz="2177" dirty="0"/>
              <a:t> Power Index </a:t>
            </a:r>
            <a:r>
              <a:rPr lang="de-DE" sz="2177" dirty="0" smtClean="0"/>
              <a:t>für Spieler i</a:t>
            </a:r>
            <a:endParaRPr lang="de-DE" sz="2177" dirty="0"/>
          </a:p>
          <a:p>
            <a:pPr algn="ctr"/>
            <a:endParaRPr lang="de-DE" sz="2177" dirty="0"/>
          </a:p>
          <a:p>
            <a:pPr algn="ctr"/>
            <a:r>
              <a:rPr lang="de-DE" sz="2177" dirty="0"/>
              <a:t>=</a:t>
            </a:r>
          </a:p>
          <a:p>
            <a:pPr algn="ctr"/>
            <a:endParaRPr lang="de-DE" sz="2177" dirty="0"/>
          </a:p>
          <a:p>
            <a:pPr algn="ctr"/>
            <a:r>
              <a:rPr lang="de-DE" sz="2177" dirty="0" smtClean="0"/>
              <a:t>Kritischer Wert des Spielers i</a:t>
            </a:r>
            <a:endParaRPr lang="de-DE" sz="2177" dirty="0"/>
          </a:p>
          <a:p>
            <a:pPr algn="ctr"/>
            <a:r>
              <a:rPr lang="de-DE" sz="2177" dirty="0"/>
              <a:t>____________________</a:t>
            </a:r>
          </a:p>
          <a:p>
            <a:pPr algn="ctr"/>
            <a:endParaRPr lang="de-DE" sz="2177" dirty="0"/>
          </a:p>
          <a:p>
            <a:pPr algn="ctr"/>
            <a:r>
              <a:rPr lang="de-DE" sz="2177" dirty="0" smtClean="0"/>
              <a:t>Summe aller kritischen Werte</a:t>
            </a:r>
            <a:endParaRPr lang="de-DE" sz="2177" dirty="0"/>
          </a:p>
          <a:p>
            <a:endParaRPr lang="en-US" sz="2903" dirty="0"/>
          </a:p>
        </p:txBody>
      </p:sp>
    </p:spTree>
    <p:extLst>
      <p:ext uri="{BB962C8B-B14F-4D97-AF65-F5344CB8AC3E}">
        <p14:creationId xmlns:p14="http://schemas.microsoft.com/office/powerpoint/2010/main" val="2189061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540" dirty="0"/>
              <a:t>John Banzhaf (1965): “Weighted Voting Doesn't Work"</a:t>
            </a:r>
            <a:endParaRPr lang="en-US" sz="2540" dirty="0">
              <a:solidFill>
                <a:sysClr val="windowText" lastClr="000000"/>
              </a:solidFill>
            </a:endParaRPr>
          </a:p>
        </p:txBody>
      </p:sp>
      <p:sp>
        <p:nvSpPr>
          <p:cNvPr id="3" name="Textfeld 2"/>
          <p:cNvSpPr txBox="1"/>
          <p:nvPr/>
        </p:nvSpPr>
        <p:spPr>
          <a:xfrm>
            <a:off x="1849917" y="1599918"/>
            <a:ext cx="8188503" cy="3658164"/>
          </a:xfrm>
          <a:prstGeom prst="rect">
            <a:avLst/>
          </a:prstGeom>
          <a:noFill/>
        </p:spPr>
        <p:txBody>
          <a:bodyPr wrap="square" rtlCol="0">
            <a:noAutofit/>
          </a:bodyPr>
          <a:lstStyle/>
          <a:p>
            <a:r>
              <a:rPr lang="de-DE" sz="2540" dirty="0"/>
              <a:t>"</a:t>
            </a:r>
            <a:r>
              <a:rPr lang="en-US" sz="2540" dirty="0"/>
              <a:t>In almost all cases weighted voting does not do the one thing which both its supporters and opponents assume that it does . . . voting power is not proportional to the number of votes a legislator </a:t>
            </a:r>
            <a:r>
              <a:rPr lang="de-DE" sz="2540" dirty="0" err="1"/>
              <a:t>may</a:t>
            </a:r>
            <a:r>
              <a:rPr lang="de-DE" sz="2540" dirty="0"/>
              <a:t> </a:t>
            </a:r>
            <a:r>
              <a:rPr lang="de-DE" sz="2540" dirty="0" err="1"/>
              <a:t>cast</a:t>
            </a:r>
            <a:r>
              <a:rPr lang="de-DE" sz="2540" dirty="0"/>
              <a:t>."</a:t>
            </a:r>
          </a:p>
          <a:p>
            <a:endParaRPr lang="de-DE" sz="2540" dirty="0"/>
          </a:p>
          <a:p>
            <a:r>
              <a:rPr lang="de-DE" sz="2540" dirty="0"/>
              <a:t>"</a:t>
            </a:r>
            <a:r>
              <a:rPr lang="en-US" sz="2540" dirty="0"/>
              <a:t>The purpose of this paper is neither to attack nor defend weighted voting per se. As with any objective mathematical analysis, its intent is only to explain the effects which necessarily follow once the mathematical model and the rules of its </a:t>
            </a:r>
            <a:r>
              <a:rPr lang="de-DE" sz="2540" dirty="0" err="1"/>
              <a:t>operation</a:t>
            </a:r>
            <a:r>
              <a:rPr lang="de-DE" sz="2540" dirty="0"/>
              <a:t> </a:t>
            </a:r>
            <a:r>
              <a:rPr lang="de-DE" sz="2540" dirty="0" err="1"/>
              <a:t>are</a:t>
            </a:r>
            <a:r>
              <a:rPr lang="de-DE" sz="2540" dirty="0"/>
              <a:t> </a:t>
            </a:r>
            <a:r>
              <a:rPr lang="de-DE" sz="2540" dirty="0" err="1"/>
              <a:t>established</a:t>
            </a:r>
            <a:r>
              <a:rPr lang="de-DE" sz="2540" dirty="0"/>
              <a:t>."</a:t>
            </a:r>
            <a:endParaRPr lang="en-GB" altLang="de-DE" sz="2540" dirty="0">
              <a:ea typeface="ＭＳ Ｐゴシック" pitchFamily="34" charset="-128"/>
            </a:endParaRPr>
          </a:p>
        </p:txBody>
      </p:sp>
    </p:spTree>
    <p:extLst>
      <p:ext uri="{BB962C8B-B14F-4D97-AF65-F5344CB8AC3E}">
        <p14:creationId xmlns:p14="http://schemas.microsoft.com/office/powerpoint/2010/main" val="30218458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Kaldor</a:t>
            </a:r>
            <a:r>
              <a:rPr lang="de-DE" sz="2800" dirty="0">
                <a:latin typeface="Times New Roman" panose="02020603050405020304" pitchFamily="18" charset="0"/>
                <a:cs typeface="Times New Roman" panose="02020603050405020304" pitchFamily="18" charset="0"/>
              </a:rPr>
              <a:t>-Test und Hicks-Test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552450"/>
            <a:ext cx="12172950" cy="6043433"/>
          </a:xfrm>
          <a:prstGeom prst="rect">
            <a:avLst/>
          </a:prstGeom>
          <a:noFill/>
        </p:spPr>
        <p:txBody>
          <a:bodyPr wrap="square" rtlCol="0">
            <a:noAutofit/>
          </a:bodyPr>
          <a:lstStyle/>
          <a:p>
            <a:pPr marL="342900" indent="-342900">
              <a:buFont typeface="Arial" panose="020B0604020202020204" pitchFamily="34" charset="0"/>
              <a:buChar char="•"/>
            </a:pPr>
            <a:r>
              <a:rPr lang="de-DE" sz="2000" b="1" u="sng" dirty="0" err="1">
                <a:latin typeface="Times New Roman" panose="02020603050405020304" pitchFamily="18" charset="0"/>
                <a:cs typeface="Times New Roman" panose="02020603050405020304" pitchFamily="18" charset="0"/>
              </a:rPr>
              <a:t>Kaldor</a:t>
            </a:r>
            <a:r>
              <a:rPr lang="de-DE" sz="2000" b="1" u="sng" dirty="0">
                <a:latin typeface="Times New Roman" panose="02020603050405020304" pitchFamily="18" charset="0"/>
                <a:cs typeface="Times New Roman" panose="02020603050405020304" pitchFamily="18" charset="0"/>
              </a:rPr>
              <a:t>-Test (1939):</a:t>
            </a:r>
          </a:p>
          <a:p>
            <a:r>
              <a:rPr lang="de-DE" sz="2000" dirty="0">
                <a:latin typeface="Times New Roman" panose="02020603050405020304" pitchFamily="18" charset="0"/>
                <a:cs typeface="Times New Roman" panose="02020603050405020304" pitchFamily="18" charset="0"/>
              </a:rPr>
              <a:t>	Eine Allokation y ist einer Allokation x vorzuziehen, wenn nach dem Übergang von x nach y alle 	Individuen, die danach besser gestellt worden sind, in der Lage sind alle Verlierer derart zu kompensieren, 	dass nach der Kompensation alle besser gestellt sind. Referenzsituation ist die Endsituation y.</a:t>
            </a:r>
          </a:p>
          <a:p>
            <a:pPr marL="342900" indent="-342900">
              <a:buFont typeface="Arial" panose="020B0604020202020204" pitchFamily="34" charset="0"/>
              <a:buChar char="•"/>
            </a:pPr>
            <a:endParaRPr lang="de-DE" sz="20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u="sng" dirty="0">
                <a:latin typeface="Times New Roman" panose="02020603050405020304" pitchFamily="18" charset="0"/>
                <a:cs typeface="Times New Roman" panose="02020603050405020304" pitchFamily="18" charset="0"/>
              </a:rPr>
              <a:t>Hicks-Test (1939):</a:t>
            </a:r>
          </a:p>
          <a:p>
            <a:r>
              <a:rPr lang="de-DE" sz="2000" dirty="0">
                <a:latin typeface="Times New Roman" panose="02020603050405020304" pitchFamily="18" charset="0"/>
                <a:cs typeface="Times New Roman" panose="02020603050405020304" pitchFamily="18" charset="0"/>
              </a:rPr>
              <a:t>	Eine Allokation y ist einer Allokation x vorzuziehen, wenn vor dem Übergang von x nach y die potenziellen 	Verlierer nach dem Übergang von x nach y nicht in der Lage sind, die potenziellen Gewinner derart zu 	entschädigen, so dass alle mindestens so gut gestellt sind, wie in x. Referenzsituation ist die 	Ausgangssituation x.</a:t>
            </a:r>
          </a:p>
          <a:p>
            <a:endParaRPr lang="de-DE" sz="2000" dirty="0">
              <a:latin typeface="Times New Roman" panose="02020603050405020304" pitchFamily="18" charset="0"/>
              <a:cs typeface="Times New Roman" panose="02020603050405020304" pitchFamily="18" charset="0"/>
            </a:endParaRPr>
          </a:p>
          <a:p>
            <a:r>
              <a:rPr lang="de-DE" sz="2000" b="1" u="sng" dirty="0">
                <a:latin typeface="Times New Roman" panose="02020603050405020304" pitchFamily="18" charset="0"/>
                <a:cs typeface="Times New Roman" panose="02020603050405020304" pitchFamily="18" charset="0"/>
              </a:rPr>
              <a:t>Wichtig!</a:t>
            </a:r>
            <a:r>
              <a:rPr lang="de-DE" sz="2000" dirty="0">
                <a:latin typeface="Times New Roman" panose="02020603050405020304" pitchFamily="18" charset="0"/>
                <a:cs typeface="Times New Roman" panose="02020603050405020304" pitchFamily="18" charset="0"/>
              </a:rPr>
              <a:t>	Die Kriterien beinhalten nicht den Aspekt, dass der Übergang von x nach y und die Umverteilung 			tatsächlich durchgeführt wird, sondern nur die Möglichkeit, denn ansonsten hätte man ja eine 			</a:t>
            </a:r>
            <a:r>
              <a:rPr lang="de-DE" sz="2000" dirty="0" err="1">
                <a:latin typeface="Times New Roman" panose="02020603050405020304" pitchFamily="18" charset="0"/>
                <a:cs typeface="Times New Roman" panose="02020603050405020304" pitchFamily="18" charset="0"/>
              </a:rPr>
              <a:t>Paretoverbesserung</a:t>
            </a:r>
            <a:r>
              <a:rPr lang="de-DE" sz="2000" dirty="0">
                <a:latin typeface="Times New Roman" panose="02020603050405020304" pitchFamily="18" charset="0"/>
                <a:cs typeface="Times New Roman" panose="02020603050405020304" pitchFamily="18" charset="0"/>
              </a:rPr>
              <a:t> (Vgl. das Modell spezifischer Faktoren im Außenhandel!)</a:t>
            </a:r>
          </a:p>
          <a:p>
            <a:endParaRPr lang="de-DE" sz="2000" dirty="0">
              <a:latin typeface="Times New Roman" panose="02020603050405020304" pitchFamily="18" charset="0"/>
              <a:cs typeface="Times New Roman" panose="02020603050405020304" pitchFamily="18" charset="0"/>
            </a:endParaRPr>
          </a:p>
          <a:p>
            <a:pPr algn="ctr"/>
            <a:r>
              <a:rPr lang="de-DE" sz="2400" dirty="0">
                <a:latin typeface="Times New Roman" panose="02020603050405020304" pitchFamily="18" charset="0"/>
                <a:cs typeface="Times New Roman" panose="02020603050405020304" pitchFamily="18" charset="0"/>
              </a:rPr>
              <a:t>Diese Kriterien bilden meistens die Grundlage in der </a:t>
            </a:r>
            <a:r>
              <a:rPr lang="de-DE" sz="2400" b="1" dirty="0" smtClean="0">
                <a:latin typeface="Times New Roman" panose="02020603050405020304" pitchFamily="18" charset="0"/>
                <a:cs typeface="Times New Roman" panose="02020603050405020304" pitchFamily="18" charset="0"/>
              </a:rPr>
              <a:t>Kosten-Nutzen-Analyse</a:t>
            </a:r>
            <a:r>
              <a:rPr lang="de-DE" sz="2400" dirty="0" smtClean="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rPr>
              <a:t>Im öffentlichen Bereich wird meist eine Maßnahme als sinnvoll erachtet, wenn die Summe der Zahlungsbereitschaften die Kosten der Maßnahme übersteigen.</a:t>
            </a:r>
          </a:p>
        </p:txBody>
      </p:sp>
    </p:spTree>
    <p:extLst>
      <p:ext uri="{BB962C8B-B14F-4D97-AF65-F5344CB8AC3E}">
        <p14:creationId xmlns:p14="http://schemas.microsoft.com/office/powerpoint/2010/main" val="33896134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30</a:t>
            </a:fld>
            <a:endParaRPr lang="de-DE" dirty="0"/>
          </a:p>
        </p:txBody>
      </p:sp>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de-DE" sz="2903" dirty="0" err="1" smtClean="0"/>
              <a:t>Banzhaf</a:t>
            </a:r>
            <a:r>
              <a:rPr lang="de-DE" sz="2903" dirty="0" smtClean="0"/>
              <a:t> </a:t>
            </a:r>
            <a:r>
              <a:rPr lang="de-DE" sz="2903" dirty="0"/>
              <a:t>Power </a:t>
            </a:r>
            <a:r>
              <a:rPr lang="de-DE" sz="2903" dirty="0" smtClean="0"/>
              <a:t>Index</a:t>
            </a:r>
            <a:endParaRPr lang="en-US" sz="2903" dirty="0">
              <a:solidFill>
                <a:sysClr val="windowText" lastClr="000000"/>
              </a:solidFill>
            </a:endParaRPr>
          </a:p>
        </p:txBody>
      </p:sp>
      <p:sp>
        <p:nvSpPr>
          <p:cNvPr id="3" name="Textfeld 2"/>
          <p:cNvSpPr txBox="1"/>
          <p:nvPr/>
        </p:nvSpPr>
        <p:spPr>
          <a:xfrm>
            <a:off x="2307187" y="1618250"/>
            <a:ext cx="8155659" cy="3658164"/>
          </a:xfrm>
          <a:prstGeom prst="rect">
            <a:avLst/>
          </a:prstGeom>
          <a:noFill/>
        </p:spPr>
        <p:txBody>
          <a:bodyPr wrap="square" rtlCol="0">
            <a:noAutofit/>
          </a:bodyPr>
          <a:lstStyle/>
          <a:p>
            <a:r>
              <a:rPr lang="en-US" sz="2177" dirty="0" err="1" smtClean="0"/>
              <a:t>Betrachte</a:t>
            </a:r>
            <a:r>
              <a:rPr lang="en-US" sz="2177" dirty="0" smtClean="0"/>
              <a:t> </a:t>
            </a:r>
            <a:r>
              <a:rPr lang="en-US" sz="2177" dirty="0" err="1" smtClean="0"/>
              <a:t>eine</a:t>
            </a:r>
            <a:r>
              <a:rPr lang="en-US" sz="2177" dirty="0" smtClean="0"/>
              <a:t> System </a:t>
            </a:r>
            <a:r>
              <a:rPr lang="en-US" sz="2177" dirty="0" err="1" smtClean="0"/>
              <a:t>mit</a:t>
            </a:r>
            <a:r>
              <a:rPr lang="en-US" sz="2177" dirty="0" smtClean="0"/>
              <a:t> N </a:t>
            </a:r>
            <a:r>
              <a:rPr lang="en-US" sz="2177" dirty="0" err="1" smtClean="0"/>
              <a:t>Spielern</a:t>
            </a:r>
            <a:r>
              <a:rPr lang="en-US" sz="2177" dirty="0" smtClean="0"/>
              <a:t>:</a:t>
            </a:r>
            <a:endParaRPr lang="en-US" sz="2177" dirty="0"/>
          </a:p>
          <a:p>
            <a:endParaRPr lang="en-US" sz="2177" dirty="0"/>
          </a:p>
          <a:p>
            <a:pPr marL="414772" indent="-414772">
              <a:buFont typeface="+mj-lt"/>
              <a:buAutoNum type="arabicPeriod"/>
            </a:pPr>
            <a:r>
              <a:rPr lang="en-US" sz="2177" dirty="0" err="1" smtClean="0"/>
              <a:t>Finde</a:t>
            </a:r>
            <a:r>
              <a:rPr lang="en-US" sz="2177" dirty="0" smtClean="0"/>
              <a:t> </a:t>
            </a:r>
            <a:r>
              <a:rPr lang="en-US" sz="2177" dirty="0" err="1" smtClean="0"/>
              <a:t>alle</a:t>
            </a:r>
            <a:r>
              <a:rPr lang="en-US" sz="2177" dirty="0" smtClean="0"/>
              <a:t> </a:t>
            </a:r>
            <a:r>
              <a:rPr lang="en-US" sz="2177" dirty="0" err="1" smtClean="0"/>
              <a:t>Gewinnkoalitionen</a:t>
            </a:r>
            <a:r>
              <a:rPr lang="en-US" sz="2177" dirty="0" smtClean="0"/>
              <a:t>.</a:t>
            </a:r>
            <a:endParaRPr lang="en-US" sz="2177" dirty="0"/>
          </a:p>
          <a:p>
            <a:pPr marL="414772" indent="-414772">
              <a:buFont typeface="+mj-lt"/>
              <a:buAutoNum type="arabicPeriod"/>
            </a:pPr>
            <a:r>
              <a:rPr lang="en-US" sz="2177" dirty="0" err="1" smtClean="0"/>
              <a:t>Bestimme</a:t>
            </a:r>
            <a:r>
              <a:rPr lang="en-US" sz="2177" dirty="0" smtClean="0"/>
              <a:t> </a:t>
            </a:r>
            <a:r>
              <a:rPr lang="en-US" sz="2177" dirty="0" err="1" smtClean="0"/>
              <a:t>für</a:t>
            </a:r>
            <a:r>
              <a:rPr lang="en-US" sz="2177" dirty="0" smtClean="0"/>
              <a:t> </a:t>
            </a:r>
            <a:r>
              <a:rPr lang="en-US" sz="2177" dirty="0" err="1" smtClean="0"/>
              <a:t>jede</a:t>
            </a:r>
            <a:r>
              <a:rPr lang="en-US" sz="2177" dirty="0" smtClean="0"/>
              <a:t> </a:t>
            </a:r>
            <a:r>
              <a:rPr lang="en-US" sz="2177" dirty="0" err="1" smtClean="0"/>
              <a:t>Gewinnkoalition</a:t>
            </a:r>
            <a:r>
              <a:rPr lang="en-US" sz="2177" dirty="0" smtClean="0"/>
              <a:t> die </a:t>
            </a:r>
            <a:r>
              <a:rPr lang="en-US" sz="2177" dirty="0" err="1" smtClean="0"/>
              <a:t>kritischen</a:t>
            </a:r>
            <a:r>
              <a:rPr lang="en-US" sz="2177" dirty="0" smtClean="0"/>
              <a:t> </a:t>
            </a:r>
            <a:r>
              <a:rPr lang="en-US" sz="2177" dirty="0" err="1" smtClean="0"/>
              <a:t>Spieler</a:t>
            </a:r>
            <a:r>
              <a:rPr lang="en-US" sz="2177" dirty="0" smtClean="0"/>
              <a:t>.</a:t>
            </a:r>
            <a:endParaRPr lang="en-US" sz="2177" dirty="0"/>
          </a:p>
          <a:p>
            <a:pPr marL="414772" indent="-414772">
              <a:buFont typeface="+mj-lt"/>
              <a:buAutoNum type="arabicPeriod"/>
            </a:pPr>
            <a:r>
              <a:rPr lang="de-DE" sz="2177" dirty="0" smtClean="0"/>
              <a:t>Bestimme für alle Spieler den kritischen Wert B</a:t>
            </a:r>
            <a:r>
              <a:rPr lang="de-DE" sz="2177" baseline="-25000" dirty="0" smtClean="0"/>
              <a:t>i</a:t>
            </a:r>
            <a:r>
              <a:rPr lang="de-DE" sz="2177" dirty="0" smtClean="0"/>
              <a:t> </a:t>
            </a:r>
            <a:r>
              <a:rPr lang="de-DE" sz="2177" dirty="0"/>
              <a:t>.</a:t>
            </a:r>
          </a:p>
          <a:p>
            <a:pPr marL="414772" indent="-414772">
              <a:buFont typeface="+mj-lt"/>
              <a:buAutoNum type="arabicPeriod"/>
            </a:pPr>
            <a:r>
              <a:rPr lang="en-US" sz="2177" dirty="0" smtClean="0"/>
              <a:t>Banzhaf </a:t>
            </a:r>
            <a:r>
              <a:rPr lang="en-US" sz="2177" dirty="0"/>
              <a:t>power </a:t>
            </a:r>
            <a:r>
              <a:rPr lang="en-US" sz="2177" dirty="0" smtClean="0"/>
              <a:t>index: </a:t>
            </a:r>
            <a:r>
              <a:rPr lang="el-GR" sz="2177" dirty="0" smtClean="0"/>
              <a:t>β</a:t>
            </a:r>
            <a:r>
              <a:rPr lang="de-DE" sz="2177" baseline="-25000" dirty="0"/>
              <a:t>i</a:t>
            </a:r>
            <a:r>
              <a:rPr lang="de-DE" sz="2177" dirty="0"/>
              <a:t> = B</a:t>
            </a:r>
            <a:r>
              <a:rPr lang="de-DE" sz="2177" baseline="-25000" dirty="0"/>
              <a:t>i</a:t>
            </a:r>
            <a:r>
              <a:rPr lang="de-DE" sz="2177" dirty="0"/>
              <a:t> /(B</a:t>
            </a:r>
            <a:r>
              <a:rPr lang="de-DE" sz="2177" baseline="-25000" dirty="0"/>
              <a:t>1</a:t>
            </a:r>
            <a:r>
              <a:rPr lang="de-DE" sz="2177" dirty="0"/>
              <a:t> + B</a:t>
            </a:r>
            <a:r>
              <a:rPr lang="de-DE" sz="2177" baseline="-25000" dirty="0"/>
              <a:t>2</a:t>
            </a:r>
            <a:r>
              <a:rPr lang="de-DE" sz="2177" dirty="0"/>
              <a:t> + B</a:t>
            </a:r>
            <a:r>
              <a:rPr lang="de-DE" sz="2177" baseline="-25000" dirty="0"/>
              <a:t>3</a:t>
            </a:r>
            <a:r>
              <a:rPr lang="de-DE" sz="2177" dirty="0"/>
              <a:t> +….+ B</a:t>
            </a:r>
            <a:r>
              <a:rPr lang="de-DE" sz="2177" baseline="-25000" dirty="0"/>
              <a:t>N</a:t>
            </a:r>
            <a:r>
              <a:rPr lang="de-DE" sz="2177" dirty="0"/>
              <a:t> </a:t>
            </a:r>
            <a:r>
              <a:rPr lang="de-DE" sz="2177" dirty="0" smtClean="0"/>
              <a:t>) für Spieler i</a:t>
            </a:r>
            <a:endParaRPr lang="de-DE" sz="2177" dirty="0"/>
          </a:p>
          <a:p>
            <a:endParaRPr lang="de-DE" sz="2177" dirty="0"/>
          </a:p>
          <a:p>
            <a:pPr marL="311079" indent="-311079">
              <a:buFont typeface="Arial" panose="020B0604020202020204" pitchFamily="34" charset="0"/>
              <a:buChar char="•"/>
            </a:pPr>
            <a:r>
              <a:rPr lang="en-US" sz="2177" dirty="0" smtClean="0"/>
              <a:t>Die </a:t>
            </a:r>
            <a:r>
              <a:rPr lang="en-US" sz="2177" dirty="0"/>
              <a:t>Banzhaf power </a:t>
            </a:r>
            <a:r>
              <a:rPr lang="en-US" sz="2177" dirty="0" err="1" smtClean="0"/>
              <a:t>Verteilung</a:t>
            </a:r>
            <a:r>
              <a:rPr lang="en-US" sz="2177" dirty="0" smtClean="0"/>
              <a:t> </a:t>
            </a:r>
            <a:r>
              <a:rPr lang="en-US" sz="2177" dirty="0" err="1" smtClean="0"/>
              <a:t>ist</a:t>
            </a:r>
            <a:r>
              <a:rPr lang="en-US" sz="2177" dirty="0" smtClean="0"/>
              <a:t> die </a:t>
            </a:r>
            <a:r>
              <a:rPr lang="en-US" sz="2177" dirty="0" err="1" smtClean="0"/>
              <a:t>Liste</a:t>
            </a:r>
            <a:endParaRPr lang="en-US" sz="2177" dirty="0"/>
          </a:p>
          <a:p>
            <a:endParaRPr lang="en-US" sz="2177" dirty="0"/>
          </a:p>
          <a:p>
            <a:r>
              <a:rPr lang="de-DE" sz="2177" dirty="0"/>
              <a:t>	(</a:t>
            </a:r>
            <a:r>
              <a:rPr lang="el-GR" sz="2177" dirty="0"/>
              <a:t>β</a:t>
            </a:r>
            <a:r>
              <a:rPr lang="de-DE" sz="2177" baseline="-25000" dirty="0"/>
              <a:t>1</a:t>
            </a:r>
            <a:r>
              <a:rPr lang="de-DE" sz="2177" dirty="0"/>
              <a:t> ,</a:t>
            </a:r>
            <a:r>
              <a:rPr lang="el-GR" sz="2177" dirty="0"/>
              <a:t> β</a:t>
            </a:r>
            <a:r>
              <a:rPr lang="de-DE" sz="2177" baseline="-25000" dirty="0"/>
              <a:t>2,</a:t>
            </a:r>
            <a:r>
              <a:rPr lang="de-DE" sz="2177" dirty="0"/>
              <a:t> ,</a:t>
            </a:r>
            <a:r>
              <a:rPr lang="el-GR" sz="2177" dirty="0"/>
              <a:t> β</a:t>
            </a:r>
            <a:r>
              <a:rPr lang="de-DE" sz="2177" baseline="-25000" dirty="0"/>
              <a:t>3,</a:t>
            </a:r>
            <a:r>
              <a:rPr lang="de-DE" sz="2177" dirty="0"/>
              <a:t>............. ,</a:t>
            </a:r>
            <a:r>
              <a:rPr lang="el-GR" sz="2177" dirty="0"/>
              <a:t> β</a:t>
            </a:r>
            <a:r>
              <a:rPr lang="de-DE" sz="2177" baseline="-25000" dirty="0"/>
              <a:t>N</a:t>
            </a:r>
            <a:r>
              <a:rPr lang="de-DE" sz="2177" dirty="0"/>
              <a:t>)</a:t>
            </a:r>
            <a:endParaRPr lang="en-GB" altLang="de-DE" sz="2177" dirty="0">
              <a:ea typeface="ＭＳ Ｐゴシック" pitchFamily="34" charset="-128"/>
            </a:endParaRPr>
          </a:p>
        </p:txBody>
      </p:sp>
    </p:spTree>
    <p:extLst>
      <p:ext uri="{BB962C8B-B14F-4D97-AF65-F5344CB8AC3E}">
        <p14:creationId xmlns:p14="http://schemas.microsoft.com/office/powerpoint/2010/main" val="1679745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3"/>
          <p:cNvSpPr>
            <a:spLocks noGrp="1"/>
          </p:cNvSpPr>
          <p:nvPr>
            <p:ph type="sldNum" sz="quarter" idx="12"/>
          </p:nvPr>
        </p:nvSpPr>
        <p:spPr/>
        <p:txBody>
          <a:bodyPr/>
          <a:lstStyle/>
          <a:p>
            <a:pPr lvl="0"/>
            <a:fld id="{5300DE9C-389F-4056-A799-8642F6081CF3}" type="slidenum">
              <a:t>31</a:t>
            </a:fld>
            <a:endParaRPr lang="de-DE" dirty="0"/>
          </a:p>
        </p:txBody>
      </p:sp>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dirty="0" err="1" smtClean="0"/>
              <a:t>Beispiel</a:t>
            </a:r>
            <a:endParaRPr lang="en-US" sz="2903" dirty="0">
              <a:solidFill>
                <a:sysClr val="windowText" lastClr="000000"/>
              </a:solidFill>
            </a:endParaRPr>
          </a:p>
        </p:txBody>
      </p:sp>
      <p:sp>
        <p:nvSpPr>
          <p:cNvPr id="3" name="Textfeld 2"/>
          <p:cNvSpPr txBox="1"/>
          <p:nvPr/>
        </p:nvSpPr>
        <p:spPr>
          <a:xfrm>
            <a:off x="2019052" y="927039"/>
            <a:ext cx="6760443" cy="653244"/>
          </a:xfrm>
          <a:prstGeom prst="rect">
            <a:avLst/>
          </a:prstGeom>
          <a:noFill/>
        </p:spPr>
        <p:txBody>
          <a:bodyPr wrap="square" rtlCol="0">
            <a:noAutofit/>
          </a:bodyPr>
          <a:lstStyle/>
          <a:p>
            <a:r>
              <a:rPr lang="de-DE" sz="2903" dirty="0" smtClean="0"/>
              <a:t>[12; 8</a:t>
            </a:r>
            <a:r>
              <a:rPr lang="de-DE" sz="2903" dirty="0"/>
              <a:t>,</a:t>
            </a:r>
            <a:r>
              <a:rPr lang="de-DE" sz="2903" dirty="0" smtClean="0"/>
              <a:t> 5, 5, </a:t>
            </a:r>
            <a:r>
              <a:rPr lang="de-DE" sz="2903" dirty="0"/>
              <a:t>4].</a:t>
            </a:r>
          </a:p>
        </p:txBody>
      </p:sp>
      <p:graphicFrame>
        <p:nvGraphicFramePr>
          <p:cNvPr id="9" name="Tabelle 8"/>
          <p:cNvGraphicFramePr>
            <a:graphicFrameLocks noGrp="1"/>
          </p:cNvGraphicFramePr>
          <p:nvPr>
            <p:extLst>
              <p:ext uri="{D42A27DB-BD31-4B8C-83A1-F6EECF244321}">
                <p14:modId xmlns:p14="http://schemas.microsoft.com/office/powerpoint/2010/main" val="112545609"/>
              </p:ext>
            </p:extLst>
          </p:nvPr>
        </p:nvGraphicFramePr>
        <p:xfrm>
          <a:off x="2437837" y="1580283"/>
          <a:ext cx="6555396" cy="1691936"/>
        </p:xfrm>
        <a:graphic>
          <a:graphicData uri="http://schemas.openxmlformats.org/drawingml/2006/table">
            <a:tbl>
              <a:tblPr firstRow="1" bandRow="1">
                <a:tableStyleId>{5940675A-B579-460E-94D1-54222C63F5DA}</a:tableStyleId>
              </a:tblPr>
              <a:tblGrid>
                <a:gridCol w="2185132">
                  <a:extLst>
                    <a:ext uri="{9D8B030D-6E8A-4147-A177-3AD203B41FA5}">
                      <a16:colId xmlns:a16="http://schemas.microsoft.com/office/drawing/2014/main" val="20000"/>
                    </a:ext>
                  </a:extLst>
                </a:gridCol>
                <a:gridCol w="2185132">
                  <a:extLst>
                    <a:ext uri="{9D8B030D-6E8A-4147-A177-3AD203B41FA5}">
                      <a16:colId xmlns:a16="http://schemas.microsoft.com/office/drawing/2014/main" val="20001"/>
                    </a:ext>
                  </a:extLst>
                </a:gridCol>
                <a:gridCol w="2185132">
                  <a:extLst>
                    <a:ext uri="{9D8B030D-6E8A-4147-A177-3AD203B41FA5}">
                      <a16:colId xmlns:a16="http://schemas.microsoft.com/office/drawing/2014/main" val="20002"/>
                    </a:ext>
                  </a:extLst>
                </a:gridCol>
              </a:tblGrid>
              <a:tr h="422984">
                <a:tc>
                  <a:txBody>
                    <a:bodyPr/>
                    <a:lstStyle/>
                    <a:p>
                      <a:pPr algn="ctr"/>
                      <a:r>
                        <a:rPr lang="de-DE" sz="2200" b="0" i="0" u="none" strike="noStrike" baseline="0" dirty="0" smtClean="0">
                          <a:solidFill>
                            <a:schemeClr val="tx1"/>
                          </a:solidFill>
                          <a:latin typeface="+mn-lt"/>
                          <a:ea typeface="+mn-ea"/>
                          <a:cs typeface="+mn-cs"/>
                        </a:rPr>
                        <a:t>Gewinnkoalition</a:t>
                      </a:r>
                      <a:endParaRPr lang="de-DE" sz="2200" dirty="0"/>
                    </a:p>
                  </a:txBody>
                  <a:tcPr marL="82953" marR="82953" marT="41476" marB="41476"/>
                </a:tc>
                <a:tc>
                  <a:txBody>
                    <a:bodyPr/>
                    <a:lstStyle/>
                    <a:p>
                      <a:pPr algn="ctr"/>
                      <a:r>
                        <a:rPr lang="de-DE" sz="2200" b="0" i="0" u="none" strike="noStrike" baseline="0" dirty="0" smtClean="0">
                          <a:solidFill>
                            <a:schemeClr val="tx1"/>
                          </a:solidFill>
                          <a:latin typeface="+mn-lt"/>
                          <a:ea typeface="+mn-ea"/>
                          <a:cs typeface="+mn-cs"/>
                        </a:rPr>
                        <a:t>Gewicht</a:t>
                      </a:r>
                      <a:endParaRPr lang="de-DE" sz="2200" dirty="0"/>
                    </a:p>
                  </a:txBody>
                  <a:tcPr marL="82953" marR="82953" marT="41476" marB="41476"/>
                </a:tc>
                <a:tc>
                  <a:txBody>
                    <a:bodyPr/>
                    <a:lstStyle/>
                    <a:p>
                      <a:pPr algn="ctr"/>
                      <a:r>
                        <a:rPr lang="de-DE" sz="2200" b="0" i="0" u="none" strike="noStrike" baseline="0" dirty="0" smtClean="0">
                          <a:solidFill>
                            <a:schemeClr val="tx1"/>
                          </a:solidFill>
                          <a:latin typeface="+mn-lt"/>
                          <a:ea typeface="+mn-ea"/>
                          <a:cs typeface="+mn-cs"/>
                        </a:rPr>
                        <a:t>Kritischer Spieler</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graphicFrame>
        <p:nvGraphicFramePr>
          <p:cNvPr id="8" name="Tabelle 7"/>
          <p:cNvGraphicFramePr>
            <a:graphicFrameLocks noGrp="1"/>
          </p:cNvGraphicFramePr>
          <p:nvPr>
            <p:extLst>
              <p:ext uri="{D42A27DB-BD31-4B8C-83A1-F6EECF244321}">
                <p14:modId xmlns:p14="http://schemas.microsoft.com/office/powerpoint/2010/main" val="1460625290"/>
              </p:ext>
            </p:extLst>
          </p:nvPr>
        </p:nvGraphicFramePr>
        <p:xfrm>
          <a:off x="1942281" y="3690297"/>
          <a:ext cx="7600584" cy="1691936"/>
        </p:xfrm>
        <a:graphic>
          <a:graphicData uri="http://schemas.openxmlformats.org/drawingml/2006/table">
            <a:tbl>
              <a:tblPr firstRow="1" bandRow="1">
                <a:tableStyleId>{5940675A-B579-460E-94D1-54222C63F5DA}</a:tableStyleId>
              </a:tblPr>
              <a:tblGrid>
                <a:gridCol w="2533528">
                  <a:extLst>
                    <a:ext uri="{9D8B030D-6E8A-4147-A177-3AD203B41FA5}">
                      <a16:colId xmlns:a16="http://schemas.microsoft.com/office/drawing/2014/main" val="20000"/>
                    </a:ext>
                  </a:extLst>
                </a:gridCol>
                <a:gridCol w="2533528">
                  <a:extLst>
                    <a:ext uri="{9D8B030D-6E8A-4147-A177-3AD203B41FA5}">
                      <a16:colId xmlns:a16="http://schemas.microsoft.com/office/drawing/2014/main" val="20001"/>
                    </a:ext>
                  </a:extLst>
                </a:gridCol>
                <a:gridCol w="2533528">
                  <a:extLst>
                    <a:ext uri="{9D8B030D-6E8A-4147-A177-3AD203B41FA5}">
                      <a16:colId xmlns:a16="http://schemas.microsoft.com/office/drawing/2014/main" val="20002"/>
                    </a:ext>
                  </a:extLst>
                </a:gridCol>
              </a:tblGrid>
              <a:tr h="422984">
                <a:tc>
                  <a:txBody>
                    <a:bodyPr/>
                    <a:lstStyle/>
                    <a:p>
                      <a:pPr algn="ctr"/>
                      <a:r>
                        <a:rPr lang="de-DE" sz="2200" b="0" i="0" u="none" strike="noStrike" baseline="0" dirty="0" smtClean="0">
                          <a:solidFill>
                            <a:schemeClr val="tx1"/>
                          </a:solidFill>
                          <a:latin typeface="+mn-lt"/>
                          <a:ea typeface="+mn-ea"/>
                          <a:cs typeface="+mn-cs"/>
                        </a:rPr>
                        <a:t>Spieler</a:t>
                      </a:r>
                      <a:endParaRPr lang="de-DE" sz="2200" dirty="0"/>
                    </a:p>
                  </a:txBody>
                  <a:tcPr marL="82953" marR="82953" marT="41476" marB="41476"/>
                </a:tc>
                <a:tc>
                  <a:txBody>
                    <a:bodyPr/>
                    <a:lstStyle/>
                    <a:p>
                      <a:pPr algn="ctr"/>
                      <a:r>
                        <a:rPr lang="de-DE" sz="2200" b="0" i="0" u="none" strike="noStrike" baseline="0" dirty="0" smtClean="0">
                          <a:solidFill>
                            <a:schemeClr val="tx1"/>
                          </a:solidFill>
                          <a:latin typeface="+mn-lt"/>
                          <a:ea typeface="+mn-ea"/>
                          <a:cs typeface="+mn-cs"/>
                        </a:rPr>
                        <a:t>Kritischer Wert</a:t>
                      </a:r>
                      <a:endParaRPr lang="de-DE" sz="2200" dirty="0"/>
                    </a:p>
                  </a:txBody>
                  <a:tcPr marL="82953" marR="82953" marT="41476" marB="41476"/>
                </a:tc>
                <a:tc>
                  <a:txBody>
                    <a:bodyPr/>
                    <a:lstStyle/>
                    <a:p>
                      <a:pPr algn="ctr"/>
                      <a:r>
                        <a:rPr lang="de-DE" sz="2200" dirty="0" err="1" smtClean="0"/>
                        <a:t>Banzhaf</a:t>
                      </a:r>
                      <a:r>
                        <a:rPr lang="de-DE" sz="2200" baseline="0" dirty="0" smtClean="0"/>
                        <a:t> Wert</a:t>
                      </a:r>
                      <a:endParaRPr lang="de-DE" sz="2200" dirty="0"/>
                    </a:p>
                  </a:txBody>
                  <a:tcPr marL="82953" marR="82953" marT="41476" marB="41476"/>
                </a:tc>
                <a:extLst>
                  <a:ext uri="{0D108BD9-81ED-4DB2-BD59-A6C34878D82A}">
                    <a16:rowId xmlns:a16="http://schemas.microsoft.com/office/drawing/2014/main" val="10000"/>
                  </a:ext>
                </a:extLst>
              </a:tr>
              <a:tr h="422984">
                <a:tc>
                  <a:txBody>
                    <a:bodyPr/>
                    <a:lstStyle/>
                    <a:p>
                      <a:endParaRPr lang="de-DE" sz="1600" dirty="0"/>
                    </a:p>
                  </a:txBody>
                  <a:tcPr marL="82953" marR="82953" marT="41476" marB="41476"/>
                </a:tc>
                <a:tc>
                  <a:txBody>
                    <a:bodyPr/>
                    <a:lstStyle/>
                    <a:p>
                      <a:endParaRPr lang="de-DE" sz="160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1"/>
                  </a:ext>
                </a:extLst>
              </a:tr>
              <a:tr h="422984">
                <a:tc>
                  <a:txBody>
                    <a:bodyPr/>
                    <a:lstStyle/>
                    <a:p>
                      <a:endParaRPr lang="de-DE" sz="1600"/>
                    </a:p>
                  </a:txBody>
                  <a:tcPr marL="82953" marR="82953" marT="41476" marB="41476"/>
                </a:tc>
                <a:tc>
                  <a:txBody>
                    <a:bodyPr/>
                    <a:lstStyle/>
                    <a:p>
                      <a:endParaRPr lang="de-DE" sz="1600" dirty="0"/>
                    </a:p>
                  </a:txBody>
                  <a:tcPr marL="82953" marR="82953" marT="41476" marB="41476"/>
                </a:tc>
                <a:tc>
                  <a:txBody>
                    <a:bodyPr/>
                    <a:lstStyle/>
                    <a:p>
                      <a:endParaRPr lang="de-DE" sz="1600"/>
                    </a:p>
                  </a:txBody>
                  <a:tcPr marL="82953" marR="82953" marT="41476" marB="41476"/>
                </a:tc>
                <a:extLst>
                  <a:ext uri="{0D108BD9-81ED-4DB2-BD59-A6C34878D82A}">
                    <a16:rowId xmlns:a16="http://schemas.microsoft.com/office/drawing/2014/main" val="10002"/>
                  </a:ext>
                </a:extLst>
              </a:tr>
              <a:tr h="422984">
                <a:tc>
                  <a:txBody>
                    <a:bodyPr/>
                    <a:lstStyle/>
                    <a:p>
                      <a:endParaRPr lang="de-DE" sz="1600"/>
                    </a:p>
                  </a:txBody>
                  <a:tcPr marL="82953" marR="82953" marT="41476" marB="41476"/>
                </a:tc>
                <a:tc>
                  <a:txBody>
                    <a:bodyPr/>
                    <a:lstStyle/>
                    <a:p>
                      <a:endParaRPr lang="de-DE" sz="1600"/>
                    </a:p>
                  </a:txBody>
                  <a:tcPr marL="82953" marR="82953" marT="41476" marB="41476"/>
                </a:tc>
                <a:tc>
                  <a:txBody>
                    <a:bodyPr/>
                    <a:lstStyle/>
                    <a:p>
                      <a:endParaRPr lang="de-DE" sz="1600" dirty="0"/>
                    </a:p>
                  </a:txBody>
                  <a:tcPr marL="82953" marR="82953" marT="41476" marB="41476"/>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120755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smtClean="0">
                <a:solidFill>
                  <a:sysClr val="windowText" lastClr="000000"/>
                </a:solidFill>
              </a:rPr>
              <a:t>Der </a:t>
            </a:r>
            <a:r>
              <a:rPr lang="en-US" sz="2903" b="1" dirty="0">
                <a:solidFill>
                  <a:sysClr val="windowText" lastClr="000000"/>
                </a:solidFill>
              </a:rPr>
              <a:t>Shapley-</a:t>
            </a:r>
            <a:r>
              <a:rPr lang="en-US" sz="2903" b="1" dirty="0" err="1">
                <a:solidFill>
                  <a:sysClr val="windowText" lastClr="000000"/>
                </a:solidFill>
              </a:rPr>
              <a:t>Shubik</a:t>
            </a:r>
            <a:r>
              <a:rPr lang="en-US" sz="2903" b="1" dirty="0">
                <a:solidFill>
                  <a:sysClr val="windowText" lastClr="000000"/>
                </a:solidFill>
              </a:rPr>
              <a:t>-Power-Index</a:t>
            </a:r>
            <a:endParaRPr lang="en-US" sz="2903" dirty="0">
              <a:solidFill>
                <a:sysClr val="windowText" lastClr="000000"/>
              </a:solidFill>
            </a:endParaRPr>
          </a:p>
        </p:txBody>
      </p:sp>
      <p:sp>
        <p:nvSpPr>
          <p:cNvPr id="3" name="Textfeld 2"/>
          <p:cNvSpPr txBox="1"/>
          <p:nvPr/>
        </p:nvSpPr>
        <p:spPr>
          <a:xfrm>
            <a:off x="315547" y="781052"/>
            <a:ext cx="11562554" cy="5155724"/>
          </a:xfrm>
          <a:prstGeom prst="rect">
            <a:avLst/>
          </a:prstGeom>
          <a:noFill/>
        </p:spPr>
        <p:txBody>
          <a:bodyPr wrap="square" rtlCol="0">
            <a:noAutofit/>
          </a:bodyPr>
          <a:lstStyle/>
          <a:p>
            <a:pPr marL="414772" indent="-414772">
              <a:buFont typeface="Arial" panose="020B0604020202020204" pitchFamily="34" charset="0"/>
              <a:buChar char="•"/>
            </a:pPr>
            <a:r>
              <a:rPr lang="en-US" altLang="de-DE" sz="2903" dirty="0" err="1" smtClean="0"/>
              <a:t>Ein</a:t>
            </a:r>
            <a:r>
              <a:rPr lang="en-US" altLang="de-DE" sz="2903" dirty="0" smtClean="0"/>
              <a:t> </a:t>
            </a:r>
            <a:r>
              <a:rPr lang="en-US" altLang="de-DE" sz="2903" dirty="0" err="1" smtClean="0"/>
              <a:t>dem</a:t>
            </a:r>
            <a:r>
              <a:rPr lang="en-US" altLang="de-DE" sz="2903" dirty="0" smtClean="0"/>
              <a:t> Banzhaf Wert </a:t>
            </a:r>
            <a:r>
              <a:rPr lang="en-US" altLang="de-DE" sz="2903" dirty="0" err="1" smtClean="0"/>
              <a:t>vergleichbares</a:t>
            </a:r>
            <a:r>
              <a:rPr lang="en-US" altLang="de-DE" sz="2903" dirty="0" smtClean="0"/>
              <a:t> </a:t>
            </a:r>
            <a:r>
              <a:rPr lang="en-US" altLang="de-DE" sz="2903" dirty="0" err="1" smtClean="0"/>
              <a:t>Konzept</a:t>
            </a:r>
            <a:r>
              <a:rPr lang="en-US" altLang="de-DE" sz="2903" dirty="0" smtClean="0"/>
              <a:t> </a:t>
            </a:r>
            <a:r>
              <a:rPr lang="en-US" altLang="de-DE" sz="2903" dirty="0" err="1" smtClean="0"/>
              <a:t>ist</a:t>
            </a:r>
            <a:r>
              <a:rPr lang="en-US" altLang="de-DE" sz="2903" dirty="0" smtClean="0"/>
              <a:t> der </a:t>
            </a:r>
            <a:r>
              <a:rPr lang="en-US" altLang="de-DE" sz="2903" dirty="0" err="1" smtClean="0"/>
              <a:t>Algorithmus</a:t>
            </a:r>
            <a:r>
              <a:rPr lang="en-US" altLang="de-DE" sz="2903" dirty="0" smtClean="0"/>
              <a:t> in </a:t>
            </a:r>
            <a:r>
              <a:rPr lang="en-US" altLang="de-DE" sz="2903" dirty="0" err="1" smtClean="0"/>
              <a:t>jeder</a:t>
            </a:r>
            <a:r>
              <a:rPr lang="en-US" altLang="de-DE" sz="2903" dirty="0" smtClean="0"/>
              <a:t> Permutation von </a:t>
            </a:r>
            <a:r>
              <a:rPr lang="en-US" altLang="de-DE" sz="2903" dirty="0" err="1" smtClean="0"/>
              <a:t>möglichen</a:t>
            </a:r>
            <a:r>
              <a:rPr lang="en-US" altLang="de-DE" sz="2903" dirty="0" smtClean="0"/>
              <a:t> </a:t>
            </a:r>
            <a:r>
              <a:rPr lang="en-US" altLang="de-DE" sz="2903" dirty="0" err="1" smtClean="0"/>
              <a:t>Abstimmungen</a:t>
            </a:r>
            <a:r>
              <a:rPr lang="en-US" altLang="de-DE" sz="2903" dirty="0" smtClean="0"/>
              <a:t> </a:t>
            </a:r>
            <a:r>
              <a:rPr lang="en-US" altLang="de-DE" sz="2903" dirty="0" err="1" smtClean="0"/>
              <a:t>zu</a:t>
            </a:r>
            <a:r>
              <a:rPr lang="en-US" altLang="de-DE" sz="2903" dirty="0" smtClean="0"/>
              <a:t> </a:t>
            </a:r>
            <a:r>
              <a:rPr lang="en-US" altLang="de-DE" sz="2903" dirty="0" err="1" smtClean="0"/>
              <a:t>bestimmen</a:t>
            </a:r>
            <a:r>
              <a:rPr lang="en-US" altLang="de-DE" sz="2903" dirty="0" smtClean="0"/>
              <a:t>, </a:t>
            </a:r>
            <a:r>
              <a:rPr lang="en-US" altLang="de-DE" sz="2903" dirty="0" err="1" smtClean="0"/>
              <a:t>ob</a:t>
            </a:r>
            <a:r>
              <a:rPr lang="en-US" altLang="de-DE" sz="2903" dirty="0" smtClean="0"/>
              <a:t> </a:t>
            </a:r>
            <a:r>
              <a:rPr lang="en-US" altLang="de-DE" sz="2903" dirty="0" err="1" smtClean="0"/>
              <a:t>ein</a:t>
            </a:r>
            <a:r>
              <a:rPr lang="en-US" altLang="de-DE" sz="2903" dirty="0" smtClean="0"/>
              <a:t> </a:t>
            </a:r>
            <a:r>
              <a:rPr lang="en-US" altLang="de-DE" sz="2903" dirty="0" err="1" smtClean="0"/>
              <a:t>Spieler</a:t>
            </a:r>
            <a:r>
              <a:rPr lang="en-US" altLang="de-DE" sz="2903" dirty="0" smtClean="0"/>
              <a:t> </a:t>
            </a:r>
            <a:r>
              <a:rPr lang="en-US" altLang="de-DE" sz="2903" dirty="0" err="1" smtClean="0"/>
              <a:t>ausschlaggebend</a:t>
            </a:r>
            <a:r>
              <a:rPr lang="en-US" altLang="de-DE" sz="2903" dirty="0" smtClean="0"/>
              <a:t> </a:t>
            </a:r>
            <a:r>
              <a:rPr lang="en-US" altLang="de-DE" sz="2903" dirty="0" err="1" smtClean="0"/>
              <a:t>ist</a:t>
            </a:r>
            <a:endParaRPr lang="en-US" altLang="de-DE" sz="2903" b="1" dirty="0"/>
          </a:p>
          <a:p>
            <a:pPr marL="414772" indent="-414772">
              <a:buFont typeface="Arial" panose="020B0604020202020204" pitchFamily="34" charset="0"/>
              <a:buChar char="•"/>
            </a:pPr>
            <a:endParaRPr lang="en-US" altLang="de-DE" sz="2903" b="1" dirty="0"/>
          </a:p>
          <a:p>
            <a:pPr marL="871972" lvl="1" indent="-414772">
              <a:buFont typeface="Arial" panose="020B0604020202020204" pitchFamily="34" charset="0"/>
              <a:buChar char="•"/>
            </a:pPr>
            <a:r>
              <a:rPr lang="en-US" altLang="de-DE" sz="2400" dirty="0" smtClean="0"/>
              <a:t>Dies </a:t>
            </a:r>
            <a:r>
              <a:rPr lang="en-US" altLang="de-DE" sz="2400" dirty="0" err="1" smtClean="0"/>
              <a:t>wird</a:t>
            </a:r>
            <a:r>
              <a:rPr lang="en-US" altLang="de-DE" sz="2400" dirty="0" smtClean="0"/>
              <a:t> </a:t>
            </a:r>
            <a:r>
              <a:rPr lang="en-US" altLang="de-DE" sz="2400" dirty="0" err="1" smtClean="0"/>
              <a:t>bspw</a:t>
            </a:r>
            <a:r>
              <a:rPr lang="en-US" altLang="de-DE" sz="2400" dirty="0" smtClean="0"/>
              <a:t>. </a:t>
            </a:r>
            <a:r>
              <a:rPr lang="en-US" altLang="de-DE" sz="2400" dirty="0" err="1"/>
              <a:t>i</a:t>
            </a:r>
            <a:r>
              <a:rPr lang="en-US" altLang="de-DE" sz="2400" dirty="0" err="1" smtClean="0"/>
              <a:t>m</a:t>
            </a:r>
            <a:r>
              <a:rPr lang="en-US" altLang="de-DE" sz="2400" dirty="0" smtClean="0"/>
              <a:t> </a:t>
            </a:r>
            <a:r>
              <a:rPr lang="en-US" altLang="de-DE" sz="2400" dirty="0" err="1" smtClean="0"/>
              <a:t>Risikomanagement</a:t>
            </a:r>
            <a:r>
              <a:rPr lang="en-US" altLang="de-DE" sz="2400" dirty="0" smtClean="0"/>
              <a:t> von </a:t>
            </a:r>
            <a:r>
              <a:rPr lang="en-US" altLang="de-DE" sz="2400" dirty="0" err="1" smtClean="0"/>
              <a:t>großen</a:t>
            </a:r>
            <a:r>
              <a:rPr lang="en-US" altLang="de-DE" sz="2400" dirty="0" smtClean="0"/>
              <a:t> </a:t>
            </a:r>
            <a:r>
              <a:rPr lang="en-US" altLang="de-DE" sz="2400" dirty="0" err="1" smtClean="0"/>
              <a:t>Unternehmen</a:t>
            </a:r>
            <a:r>
              <a:rPr lang="en-US" altLang="de-DE" sz="2400" dirty="0" smtClean="0"/>
              <a:t> </a:t>
            </a:r>
            <a:r>
              <a:rPr lang="en-US" altLang="de-DE" sz="2400" dirty="0" err="1" smtClean="0"/>
              <a:t>verwendet</a:t>
            </a:r>
            <a:r>
              <a:rPr lang="en-US" altLang="de-DE" sz="2400" dirty="0" smtClean="0"/>
              <a:t>. </a:t>
            </a:r>
            <a:r>
              <a:rPr lang="en-US" altLang="de-DE" sz="2400" dirty="0" err="1" smtClean="0"/>
              <a:t>Dadurch</a:t>
            </a:r>
            <a:r>
              <a:rPr lang="en-US" altLang="de-DE" sz="2400" dirty="0" smtClean="0"/>
              <a:t> </a:t>
            </a:r>
            <a:r>
              <a:rPr lang="en-US" altLang="de-DE" sz="2400" dirty="0" err="1" smtClean="0"/>
              <a:t>können</a:t>
            </a:r>
            <a:r>
              <a:rPr lang="en-US" altLang="de-DE" sz="2400" dirty="0" smtClean="0"/>
              <a:t> </a:t>
            </a:r>
            <a:r>
              <a:rPr lang="en-US" altLang="de-DE" sz="2400" dirty="0" err="1" smtClean="0"/>
              <a:t>Abteilungen</a:t>
            </a:r>
            <a:r>
              <a:rPr lang="en-US" altLang="de-DE" sz="2400" dirty="0" smtClean="0"/>
              <a:t> </a:t>
            </a:r>
            <a:r>
              <a:rPr lang="en-US" altLang="de-DE" sz="2400" dirty="0" err="1" smtClean="0"/>
              <a:t>identifiziert</a:t>
            </a:r>
            <a:r>
              <a:rPr lang="en-US" altLang="de-DE" sz="2400" dirty="0" smtClean="0"/>
              <a:t> </a:t>
            </a:r>
            <a:r>
              <a:rPr lang="en-US" altLang="de-DE" sz="2400" dirty="0" err="1" smtClean="0"/>
              <a:t>werden</a:t>
            </a:r>
            <a:r>
              <a:rPr lang="en-US" altLang="de-DE" sz="2400" dirty="0" smtClean="0"/>
              <a:t>, die </a:t>
            </a:r>
            <a:r>
              <a:rPr lang="en-US" altLang="de-DE" sz="2400" dirty="0" err="1" smtClean="0"/>
              <a:t>vordergründig</a:t>
            </a:r>
            <a:r>
              <a:rPr lang="en-US" altLang="de-DE" sz="2400" dirty="0" smtClean="0"/>
              <a:t> </a:t>
            </a:r>
            <a:r>
              <a:rPr lang="en-US" altLang="de-DE" sz="2400" dirty="0" err="1" smtClean="0"/>
              <a:t>nur</a:t>
            </a:r>
            <a:r>
              <a:rPr lang="en-US" altLang="de-DE" sz="2400" dirty="0" smtClean="0"/>
              <a:t> </a:t>
            </a:r>
            <a:r>
              <a:rPr lang="en-US" altLang="de-DE" sz="2400" dirty="0" err="1" smtClean="0"/>
              <a:t>wenig</a:t>
            </a:r>
            <a:r>
              <a:rPr lang="en-US" altLang="de-DE" sz="2400" dirty="0" smtClean="0"/>
              <a:t> </a:t>
            </a:r>
            <a:r>
              <a:rPr lang="en-US" altLang="de-DE" sz="2400" dirty="0" err="1" smtClean="0"/>
              <a:t>zum</a:t>
            </a:r>
            <a:r>
              <a:rPr lang="en-US" altLang="de-DE" sz="2400" dirty="0" smtClean="0"/>
              <a:t> ROI </a:t>
            </a:r>
            <a:r>
              <a:rPr lang="en-US" altLang="de-DE" sz="2400" dirty="0" err="1" smtClean="0"/>
              <a:t>oder</a:t>
            </a:r>
            <a:r>
              <a:rPr lang="en-US" altLang="de-DE" sz="2400" dirty="0" smtClean="0"/>
              <a:t> Cash-flow </a:t>
            </a:r>
            <a:r>
              <a:rPr lang="en-US" altLang="de-DE" sz="2400" dirty="0" err="1" smtClean="0"/>
              <a:t>beitragen</a:t>
            </a:r>
            <a:r>
              <a:rPr lang="en-US" altLang="de-DE" sz="2400" dirty="0" smtClean="0"/>
              <a:t>, die </a:t>
            </a:r>
            <a:r>
              <a:rPr lang="en-US" altLang="de-DE" sz="2400" dirty="0" err="1" smtClean="0"/>
              <a:t>aber</a:t>
            </a:r>
            <a:r>
              <a:rPr lang="en-US" altLang="de-DE" sz="2400" dirty="0" smtClean="0"/>
              <a:t> </a:t>
            </a:r>
            <a:r>
              <a:rPr lang="en-US" altLang="de-DE" sz="2400" dirty="0" err="1" smtClean="0"/>
              <a:t>unternehmensintern</a:t>
            </a:r>
            <a:r>
              <a:rPr lang="en-US" altLang="de-DE" sz="2400" dirty="0" smtClean="0"/>
              <a:t> </a:t>
            </a:r>
            <a:r>
              <a:rPr lang="en-US" altLang="de-DE" sz="2400" dirty="0" err="1" smtClean="0"/>
              <a:t>eine</a:t>
            </a:r>
            <a:r>
              <a:rPr lang="en-US" altLang="de-DE" sz="2400" dirty="0" smtClean="0"/>
              <a:t> </a:t>
            </a:r>
            <a:r>
              <a:rPr lang="en-US" altLang="de-DE" sz="2400" dirty="0" err="1" smtClean="0"/>
              <a:t>wichtige</a:t>
            </a:r>
            <a:r>
              <a:rPr lang="en-US" altLang="de-DE" sz="2400" dirty="0" smtClean="0"/>
              <a:t> </a:t>
            </a:r>
            <a:r>
              <a:rPr lang="en-US" altLang="de-DE" sz="2400" dirty="0" err="1" smtClean="0"/>
              <a:t>Schnittstellenfunktion</a:t>
            </a:r>
            <a:r>
              <a:rPr lang="en-US" altLang="de-DE" sz="2400" dirty="0" smtClean="0"/>
              <a:t> </a:t>
            </a:r>
            <a:r>
              <a:rPr lang="en-US" altLang="de-DE" sz="2400" dirty="0" err="1" smtClean="0"/>
              <a:t>ausfüllen</a:t>
            </a:r>
            <a:r>
              <a:rPr lang="en-US" altLang="de-DE" sz="2400" dirty="0" smtClean="0"/>
              <a:t> und </a:t>
            </a:r>
            <a:r>
              <a:rPr lang="en-US" altLang="de-DE" sz="2400" dirty="0" err="1" smtClean="0"/>
              <a:t>bei</a:t>
            </a:r>
            <a:r>
              <a:rPr lang="en-US" altLang="de-DE" sz="2400" dirty="0" smtClean="0"/>
              <a:t> </a:t>
            </a:r>
            <a:r>
              <a:rPr lang="en-US" altLang="de-DE" sz="2400" dirty="0" err="1" smtClean="0"/>
              <a:t>deren</a:t>
            </a:r>
            <a:r>
              <a:rPr lang="en-US" altLang="de-DE" sz="2400" dirty="0" smtClean="0"/>
              <a:t> </a:t>
            </a:r>
            <a:r>
              <a:rPr lang="en-US" altLang="de-DE" sz="2400" dirty="0" err="1" smtClean="0"/>
              <a:t>Wegfall</a:t>
            </a:r>
            <a:r>
              <a:rPr lang="en-US" altLang="de-DE" sz="2400" dirty="0" smtClean="0"/>
              <a:t> </a:t>
            </a:r>
            <a:r>
              <a:rPr lang="en-US" altLang="de-DE" sz="2400" dirty="0" err="1" smtClean="0"/>
              <a:t>oder</a:t>
            </a:r>
            <a:r>
              <a:rPr lang="en-US" altLang="de-DE" sz="2400" dirty="0" smtClean="0"/>
              <a:t> Outsourcing die </a:t>
            </a:r>
            <a:r>
              <a:rPr lang="en-US" altLang="de-DE" sz="2400" dirty="0" err="1" smtClean="0"/>
              <a:t>Netzwerstruktur</a:t>
            </a:r>
            <a:r>
              <a:rPr lang="en-US" altLang="de-DE" sz="2400" dirty="0" smtClean="0"/>
              <a:t> </a:t>
            </a:r>
            <a:r>
              <a:rPr lang="en-US" altLang="de-DE" sz="2400" dirty="0" err="1" smtClean="0"/>
              <a:t>eines</a:t>
            </a:r>
            <a:r>
              <a:rPr lang="en-US" altLang="de-DE" sz="2400" dirty="0" smtClean="0"/>
              <a:t> </a:t>
            </a:r>
            <a:r>
              <a:rPr lang="en-US" altLang="de-DE" sz="2400" dirty="0" err="1" smtClean="0"/>
              <a:t>Unternehmens</a:t>
            </a:r>
            <a:r>
              <a:rPr lang="en-US" altLang="de-DE" sz="2400" dirty="0" smtClean="0"/>
              <a:t> stark </a:t>
            </a:r>
            <a:r>
              <a:rPr lang="en-US" altLang="de-DE" sz="2400" dirty="0" err="1" smtClean="0"/>
              <a:t>beeinträchtig</a:t>
            </a:r>
            <a:r>
              <a:rPr lang="en-US" altLang="de-DE" sz="2400" dirty="0" smtClean="0"/>
              <a:t> </a:t>
            </a:r>
            <a:r>
              <a:rPr lang="en-US" altLang="de-DE" sz="2400" dirty="0" err="1" smtClean="0"/>
              <a:t>wird</a:t>
            </a:r>
            <a:r>
              <a:rPr lang="en-US" altLang="de-DE" sz="2400" dirty="0" smtClean="0"/>
              <a:t>.</a:t>
            </a:r>
          </a:p>
          <a:p>
            <a:pPr marL="871972" lvl="1" indent="-414772">
              <a:buFont typeface="Arial" panose="020B0604020202020204" pitchFamily="34" charset="0"/>
              <a:buChar char="•"/>
            </a:pPr>
            <a:endParaRPr lang="en-US" altLang="de-DE" sz="2400" dirty="0"/>
          </a:p>
          <a:p>
            <a:pPr marL="871972" lvl="1" indent="-414772">
              <a:buFont typeface="Arial" panose="020B0604020202020204" pitchFamily="34" charset="0"/>
              <a:buChar char="•"/>
            </a:pPr>
            <a:r>
              <a:rPr lang="en-US" altLang="de-DE" sz="2400" dirty="0" err="1" smtClean="0"/>
              <a:t>Klassische</a:t>
            </a:r>
            <a:r>
              <a:rPr lang="en-US" altLang="de-DE" sz="2400" dirty="0" smtClean="0"/>
              <a:t> </a:t>
            </a:r>
            <a:r>
              <a:rPr lang="en-US" altLang="de-DE" sz="2400" dirty="0" err="1" smtClean="0"/>
              <a:t>Beispiele</a:t>
            </a:r>
            <a:r>
              <a:rPr lang="en-US" altLang="de-DE" sz="2400" dirty="0" smtClean="0"/>
              <a:t> </a:t>
            </a:r>
            <a:r>
              <a:rPr lang="en-US" altLang="de-DE" sz="2400" dirty="0" err="1" smtClean="0"/>
              <a:t>sind</a:t>
            </a:r>
            <a:r>
              <a:rPr lang="en-US" altLang="de-DE" sz="2400" dirty="0" smtClean="0"/>
              <a:t> </a:t>
            </a:r>
            <a:r>
              <a:rPr lang="en-US" altLang="de-DE" sz="2400" dirty="0" err="1" smtClean="0"/>
              <a:t>dafür</a:t>
            </a:r>
            <a:r>
              <a:rPr lang="en-US" altLang="de-DE" sz="2400" dirty="0" smtClean="0"/>
              <a:t> die </a:t>
            </a:r>
            <a:r>
              <a:rPr lang="en-US" altLang="de-DE" sz="2400" dirty="0" err="1" smtClean="0"/>
              <a:t>früheren</a:t>
            </a:r>
            <a:r>
              <a:rPr lang="en-US" altLang="de-DE" sz="2400" dirty="0" smtClean="0"/>
              <a:t> </a:t>
            </a:r>
            <a:r>
              <a:rPr lang="en-US" altLang="de-DE" sz="2400" dirty="0" err="1" smtClean="0"/>
              <a:t>Hausmeister</a:t>
            </a:r>
            <a:r>
              <a:rPr lang="en-US" altLang="de-DE" sz="2400" dirty="0"/>
              <a:t> </a:t>
            </a:r>
            <a:r>
              <a:rPr lang="en-US" altLang="de-DE" sz="2400" dirty="0" smtClean="0"/>
              <a:t>(</a:t>
            </a:r>
            <a:r>
              <a:rPr lang="en-US" altLang="de-DE" sz="2400" dirty="0" err="1" smtClean="0"/>
              <a:t>neu-deutsch</a:t>
            </a:r>
            <a:r>
              <a:rPr lang="en-US" altLang="de-DE" sz="2400" dirty="0" smtClean="0"/>
              <a:t> facility management) </a:t>
            </a:r>
            <a:r>
              <a:rPr lang="en-US" altLang="de-DE" sz="2400" dirty="0" err="1" smtClean="0"/>
              <a:t>oder</a:t>
            </a:r>
            <a:r>
              <a:rPr lang="en-US" altLang="de-DE" sz="2400" dirty="0" smtClean="0"/>
              <a:t> die IT-</a:t>
            </a:r>
            <a:r>
              <a:rPr lang="en-US" altLang="de-DE" sz="2400" dirty="0" err="1" smtClean="0"/>
              <a:t>Abteilung</a:t>
            </a:r>
            <a:r>
              <a:rPr lang="en-US" altLang="de-DE" sz="2400" dirty="0" smtClean="0"/>
              <a:t>.</a:t>
            </a:r>
            <a:endParaRPr lang="en-US" altLang="de-DE" sz="2400" dirty="0"/>
          </a:p>
          <a:p>
            <a:endParaRPr lang="en-US" altLang="de-DE" sz="2903" dirty="0"/>
          </a:p>
          <a:p>
            <a:endParaRPr lang="en-US" altLang="de-DE" sz="2903" b="1" dirty="0"/>
          </a:p>
          <a:p>
            <a:endParaRPr lang="en-US" altLang="de-DE" sz="2903" dirty="0"/>
          </a:p>
        </p:txBody>
      </p:sp>
    </p:spTree>
    <p:extLst>
      <p:ext uri="{BB962C8B-B14F-4D97-AF65-F5344CB8AC3E}">
        <p14:creationId xmlns:p14="http://schemas.microsoft.com/office/powerpoint/2010/main" val="33392465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48035" y="329372"/>
            <a:ext cx="8519678" cy="744941"/>
          </a:xfrm>
          <a:prstGeom prst="rect">
            <a:avLst/>
          </a:prstGeom>
          <a:noFill/>
          <a:ln>
            <a:noFill/>
          </a:ln>
        </p:spPr>
        <p:txBody>
          <a:bodyPr lIns="81646" tIns="40823" rIns="81646" bIns="40823" anchor="ctr" anchorCtr="1"/>
          <a:lstStyle/>
          <a:p>
            <a:pPr algn="ctr"/>
            <a:r>
              <a:rPr lang="en-US" sz="2903" b="1" dirty="0" err="1" smtClean="0">
                <a:solidFill>
                  <a:sysClr val="windowText" lastClr="000000"/>
                </a:solidFill>
              </a:rPr>
              <a:t>Abstimmungsmacht</a:t>
            </a:r>
            <a:r>
              <a:rPr lang="en-US" sz="2903" b="1" dirty="0" smtClean="0">
                <a:solidFill>
                  <a:sysClr val="windowText" lastClr="000000"/>
                </a:solidFill>
              </a:rPr>
              <a:t> in der EU</a:t>
            </a:r>
            <a:endParaRPr lang="en-US" sz="2903" dirty="0">
              <a:solidFill>
                <a:sysClr val="windowText" lastClr="000000"/>
              </a:solidFill>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15434" y="2460654"/>
            <a:ext cx="8022986" cy="29395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feld 3"/>
          <p:cNvSpPr txBox="1"/>
          <p:nvPr/>
        </p:nvSpPr>
        <p:spPr>
          <a:xfrm>
            <a:off x="2031832" y="5647939"/>
            <a:ext cx="1663917" cy="343620"/>
          </a:xfrm>
          <a:prstGeom prst="rect">
            <a:avLst/>
          </a:prstGeom>
          <a:noFill/>
        </p:spPr>
        <p:txBody>
          <a:bodyPr wrap="none" rtlCol="0">
            <a:spAutoFit/>
          </a:bodyPr>
          <a:lstStyle/>
          <a:p>
            <a:r>
              <a:rPr lang="de-DE" sz="1633" dirty="0"/>
              <a:t>(1) </a:t>
            </a:r>
            <a:r>
              <a:rPr lang="de-DE" sz="1633" dirty="0" err="1"/>
              <a:t>until</a:t>
            </a:r>
            <a:r>
              <a:rPr lang="de-DE" sz="1633" dirty="0"/>
              <a:t> 10/2014 </a:t>
            </a:r>
          </a:p>
        </p:txBody>
      </p:sp>
      <p:sp>
        <p:nvSpPr>
          <p:cNvPr id="5" name="TextShape 2"/>
          <p:cNvSpPr txBox="1"/>
          <p:nvPr/>
        </p:nvSpPr>
        <p:spPr>
          <a:xfrm>
            <a:off x="1752668" y="1443939"/>
            <a:ext cx="8519678" cy="744941"/>
          </a:xfrm>
          <a:prstGeom prst="rect">
            <a:avLst/>
          </a:prstGeom>
          <a:noFill/>
          <a:ln>
            <a:noFill/>
          </a:ln>
        </p:spPr>
        <p:txBody>
          <a:bodyPr lIns="81646" tIns="40823" rIns="81646" bIns="40823" anchor="ctr" anchorCtr="1"/>
          <a:lstStyle/>
          <a:p>
            <a:pPr algn="ctr"/>
            <a:r>
              <a:rPr lang="en-US" sz="2903" b="1" dirty="0" err="1" smtClean="0">
                <a:solidFill>
                  <a:sysClr val="windowText" lastClr="000000"/>
                </a:solidFill>
              </a:rPr>
              <a:t>Ministerrat</a:t>
            </a:r>
            <a:r>
              <a:rPr lang="en-US" sz="2903" b="1" dirty="0" smtClean="0">
                <a:solidFill>
                  <a:sysClr val="windowText" lastClr="000000"/>
                </a:solidFill>
              </a:rPr>
              <a:t> – </a:t>
            </a:r>
            <a:r>
              <a:rPr lang="en-US" sz="2903" b="1" dirty="0" err="1" smtClean="0">
                <a:solidFill>
                  <a:sysClr val="windowText" lastClr="000000"/>
                </a:solidFill>
              </a:rPr>
              <a:t>Entscheidungsregeln</a:t>
            </a:r>
            <a:r>
              <a:rPr lang="en-US" sz="2903" b="1" dirty="0" smtClean="0">
                <a:solidFill>
                  <a:sysClr val="windowText" lastClr="000000"/>
                </a:solidFill>
              </a:rPr>
              <a:t> in der EU </a:t>
            </a:r>
            <a:r>
              <a:rPr lang="en-US" sz="2903" b="1" dirty="0" err="1" smtClean="0">
                <a:solidFill>
                  <a:sysClr val="windowText" lastClr="000000"/>
                </a:solidFill>
              </a:rPr>
              <a:t>bis</a:t>
            </a:r>
            <a:r>
              <a:rPr lang="en-US" sz="2903" b="1" dirty="0" smtClean="0">
                <a:solidFill>
                  <a:sysClr val="windowText" lastClr="000000"/>
                </a:solidFill>
              </a:rPr>
              <a:t> 2014</a:t>
            </a:r>
          </a:p>
          <a:p>
            <a:pPr algn="ctr"/>
            <a:r>
              <a:rPr lang="en-US" sz="2903" b="1" dirty="0" err="1" smtClean="0">
                <a:solidFill>
                  <a:sysClr val="windowText" lastClr="000000"/>
                </a:solidFill>
              </a:rPr>
              <a:t>Qualifizierte</a:t>
            </a:r>
            <a:r>
              <a:rPr lang="en-US" sz="2903" b="1" dirty="0" smtClean="0">
                <a:solidFill>
                  <a:sysClr val="windowText" lastClr="000000"/>
                </a:solidFill>
              </a:rPr>
              <a:t> </a:t>
            </a:r>
            <a:r>
              <a:rPr lang="en-US" sz="2903" b="1" dirty="0" err="1" smtClean="0">
                <a:solidFill>
                  <a:sysClr val="windowText" lastClr="000000"/>
                </a:solidFill>
              </a:rPr>
              <a:t>Merheitsregel</a:t>
            </a:r>
            <a:r>
              <a:rPr lang="en-US" sz="2903" b="1" dirty="0" smtClean="0">
                <a:solidFill>
                  <a:sysClr val="windowText" lastClr="000000"/>
                </a:solidFill>
              </a:rPr>
              <a:t> (QMV)</a:t>
            </a:r>
            <a:endParaRPr lang="en-US" sz="2903" dirty="0">
              <a:solidFill>
                <a:sysClr val="windowText" lastClr="000000"/>
              </a:solidFill>
            </a:endParaRPr>
          </a:p>
        </p:txBody>
      </p:sp>
    </p:spTree>
    <p:extLst>
      <p:ext uri="{BB962C8B-B14F-4D97-AF65-F5344CB8AC3E}">
        <p14:creationId xmlns:p14="http://schemas.microsoft.com/office/powerpoint/2010/main" val="17490252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619087"/>
            <a:ext cx="7598011" cy="744941"/>
          </a:xfrm>
          <a:prstGeom prst="rect">
            <a:avLst/>
          </a:prstGeom>
          <a:noFill/>
          <a:ln>
            <a:noFill/>
          </a:ln>
        </p:spPr>
        <p:txBody>
          <a:bodyPr lIns="81646" tIns="40823" rIns="81646" bIns="40823" anchor="ctr" anchorCtr="1"/>
          <a:lstStyle/>
          <a:p>
            <a:pPr algn="ctr"/>
            <a:r>
              <a:rPr lang="en-US" sz="2903" b="1" dirty="0" err="1" smtClean="0">
                <a:solidFill>
                  <a:sysClr val="windowText" lastClr="000000"/>
                </a:solidFill>
              </a:rPr>
              <a:t>Ministerrat</a:t>
            </a:r>
            <a:r>
              <a:rPr lang="en-US" sz="2903" b="1" dirty="0" smtClean="0">
                <a:solidFill>
                  <a:sysClr val="windowText" lastClr="000000"/>
                </a:solidFill>
              </a:rPr>
              <a:t> – </a:t>
            </a:r>
            <a:r>
              <a:rPr lang="en-US" sz="2903" b="1" dirty="0" err="1" smtClean="0">
                <a:solidFill>
                  <a:sysClr val="windowText" lastClr="000000"/>
                </a:solidFill>
              </a:rPr>
              <a:t>Aktuelle</a:t>
            </a:r>
            <a:r>
              <a:rPr lang="en-US" sz="2903" b="1" dirty="0" smtClean="0">
                <a:solidFill>
                  <a:sysClr val="windowText" lastClr="000000"/>
                </a:solidFill>
              </a:rPr>
              <a:t> </a:t>
            </a:r>
            <a:r>
              <a:rPr lang="en-US" sz="2903" b="1" dirty="0" err="1" smtClean="0">
                <a:solidFill>
                  <a:sysClr val="windowText" lastClr="000000"/>
                </a:solidFill>
              </a:rPr>
              <a:t>Entscheidungsregel</a:t>
            </a:r>
            <a:endParaRPr lang="en-US" sz="2903" b="1" dirty="0">
              <a:solidFill>
                <a:sysClr val="windowText" lastClr="000000"/>
              </a:solidFill>
            </a:endParaRPr>
          </a:p>
          <a:p>
            <a:pPr algn="ctr"/>
            <a:r>
              <a:rPr lang="en-US" sz="2903" b="1" dirty="0" err="1" smtClean="0">
                <a:solidFill>
                  <a:sysClr val="windowText" lastClr="000000"/>
                </a:solidFill>
              </a:rPr>
              <a:t>Doppelte</a:t>
            </a:r>
            <a:r>
              <a:rPr lang="en-US" sz="2903" b="1" dirty="0" smtClean="0">
                <a:solidFill>
                  <a:sysClr val="windowText" lastClr="000000"/>
                </a:solidFill>
              </a:rPr>
              <a:t> </a:t>
            </a:r>
            <a:r>
              <a:rPr lang="en-US" sz="2903" b="1" dirty="0" err="1" smtClean="0">
                <a:solidFill>
                  <a:sysClr val="windowText" lastClr="000000"/>
                </a:solidFill>
              </a:rPr>
              <a:t>Mehrheitsregel</a:t>
            </a:r>
            <a:r>
              <a:rPr lang="en-US" sz="2903" b="1" dirty="0" smtClean="0">
                <a:solidFill>
                  <a:sysClr val="windowText" lastClr="000000"/>
                </a:solidFill>
              </a:rPr>
              <a:t> (DMV</a:t>
            </a:r>
            <a:r>
              <a:rPr lang="en-US" sz="2903" b="1" dirty="0">
                <a:solidFill>
                  <a:sysClr val="windowText" lastClr="000000"/>
                </a:solidFill>
              </a:rPr>
              <a:t>) </a:t>
            </a:r>
            <a:endParaRPr lang="en-US" sz="2903" dirty="0">
              <a:solidFill>
                <a:sysClr val="windowText" lastClr="000000"/>
              </a:solidFill>
            </a:endParaRPr>
          </a:p>
        </p:txBody>
      </p:sp>
      <p:sp>
        <p:nvSpPr>
          <p:cNvPr id="3" name="Textfeld 2"/>
          <p:cNvSpPr txBox="1"/>
          <p:nvPr/>
        </p:nvSpPr>
        <p:spPr>
          <a:xfrm>
            <a:off x="1987200" y="3466446"/>
            <a:ext cx="8088571" cy="2998529"/>
          </a:xfrm>
          <a:prstGeom prst="rect">
            <a:avLst/>
          </a:prstGeom>
          <a:noFill/>
        </p:spPr>
        <p:txBody>
          <a:bodyPr wrap="square" rtlCol="0">
            <a:noAutofit/>
          </a:bodyPr>
          <a:lstStyle/>
          <a:p>
            <a:r>
              <a:rPr lang="en-US" altLang="de-DE" sz="2177" dirty="0" err="1" smtClean="0">
                <a:ea typeface="ＭＳ Ｐゴシック" pitchFamily="34" charset="-128"/>
              </a:rPr>
              <a:t>Ein</a:t>
            </a:r>
            <a:r>
              <a:rPr lang="en-US" altLang="de-DE" sz="2177" dirty="0" smtClean="0">
                <a:ea typeface="ＭＳ Ｐゴシック" pitchFamily="34" charset="-128"/>
              </a:rPr>
              <a:t> </a:t>
            </a:r>
            <a:r>
              <a:rPr lang="en-US" altLang="de-DE" sz="2177" dirty="0" err="1" smtClean="0">
                <a:ea typeface="ＭＳ Ｐゴシック" pitchFamily="34" charset="-128"/>
              </a:rPr>
              <a:t>Vorschlag</a:t>
            </a:r>
            <a:r>
              <a:rPr lang="en-US" altLang="de-DE" sz="2177" dirty="0" smtClean="0">
                <a:ea typeface="ＭＳ Ｐゴシック" pitchFamily="34" charset="-128"/>
              </a:rPr>
              <a:t> </a:t>
            </a:r>
            <a:r>
              <a:rPr lang="en-US" altLang="de-DE" sz="2177" dirty="0" err="1" smtClean="0">
                <a:ea typeface="ＭＳ Ｐゴシック" pitchFamily="34" charset="-128"/>
              </a:rPr>
              <a:t>wird</a:t>
            </a:r>
            <a:r>
              <a:rPr lang="en-US" altLang="de-DE" sz="2177" dirty="0" smtClean="0">
                <a:ea typeface="ＭＳ Ｐゴシック" pitchFamily="34" charset="-128"/>
              </a:rPr>
              <a:t> </a:t>
            </a:r>
            <a:r>
              <a:rPr lang="en-US" altLang="de-DE" sz="2177" dirty="0" err="1" smtClean="0">
                <a:ea typeface="ＭＳ Ｐゴシック" pitchFamily="34" charset="-128"/>
              </a:rPr>
              <a:t>angenommen</a:t>
            </a:r>
            <a:r>
              <a:rPr lang="en-US" altLang="de-DE" sz="2177" dirty="0" smtClean="0">
                <a:ea typeface="ＭＳ Ｐゴシック" pitchFamily="34" charset="-128"/>
              </a:rPr>
              <a:t>, falls</a:t>
            </a:r>
            <a:endParaRPr lang="en-US" altLang="de-DE" sz="2177" dirty="0">
              <a:ea typeface="ＭＳ Ｐゴシック" pitchFamily="34" charset="-128"/>
            </a:endParaRPr>
          </a:p>
          <a:p>
            <a:endParaRPr lang="en-US" altLang="de-DE" sz="2177" dirty="0">
              <a:ea typeface="ＭＳ Ｐゴシック" pitchFamily="34" charset="-128"/>
            </a:endParaRPr>
          </a:p>
          <a:p>
            <a:pPr marL="414772" indent="-414772">
              <a:buFont typeface="Arial" panose="020B0604020202020204" pitchFamily="34" charset="0"/>
              <a:buChar char="•"/>
            </a:pPr>
            <a:r>
              <a:rPr lang="en-US" altLang="de-DE" sz="2177" dirty="0">
                <a:ea typeface="ＭＳ Ｐゴシック" pitchFamily="34" charset="-128"/>
              </a:rPr>
              <a:t>55% </a:t>
            </a:r>
            <a:r>
              <a:rPr lang="en-US" altLang="de-DE" sz="2177" dirty="0" smtClean="0">
                <a:ea typeface="ＭＳ Ｐゴシック" pitchFamily="34" charset="-128"/>
              </a:rPr>
              <a:t>der </a:t>
            </a:r>
            <a:r>
              <a:rPr lang="en-US" altLang="de-DE" sz="2177" dirty="0" err="1" smtClean="0">
                <a:ea typeface="ＭＳ Ｐゴシック" pitchFamily="34" charset="-128"/>
              </a:rPr>
              <a:t>Mitgliedsländer</a:t>
            </a:r>
            <a:r>
              <a:rPr lang="en-US" altLang="de-DE" sz="2177" dirty="0" smtClean="0">
                <a:ea typeface="ＭＳ Ｐゴシック" pitchFamily="34" charset="-128"/>
              </a:rPr>
              <a:t> </a:t>
            </a:r>
            <a:r>
              <a:rPr lang="en-US" altLang="de-DE" sz="2177" dirty="0" err="1" smtClean="0">
                <a:ea typeface="ＭＳ Ｐゴシック" pitchFamily="34" charset="-128"/>
              </a:rPr>
              <a:t>dafür</a:t>
            </a:r>
            <a:r>
              <a:rPr lang="en-US" altLang="de-DE" sz="2177" dirty="0" smtClean="0">
                <a:ea typeface="ＭＳ Ｐゴシック" pitchFamily="34" charset="-128"/>
              </a:rPr>
              <a:t> </a:t>
            </a:r>
            <a:r>
              <a:rPr lang="en-US" altLang="de-DE" sz="2177" dirty="0" err="1" smtClean="0">
                <a:ea typeface="ＭＳ Ｐゴシック" pitchFamily="34" charset="-128"/>
              </a:rPr>
              <a:t>abstimmen</a:t>
            </a:r>
            <a:r>
              <a:rPr lang="en-US" altLang="de-DE" sz="2177" dirty="0" smtClean="0">
                <a:ea typeface="ＭＳ Ｐゴシック" pitchFamily="34" charset="-128"/>
              </a:rPr>
              <a:t> (16/28)</a:t>
            </a:r>
            <a:endParaRPr lang="en-US" altLang="de-DE" sz="2177" dirty="0">
              <a:ea typeface="ＭＳ Ｐゴシック" pitchFamily="34" charset="-128"/>
            </a:endParaRPr>
          </a:p>
          <a:p>
            <a:pPr marL="414772" indent="-414772">
              <a:buFont typeface="Arial" panose="020B0604020202020204" pitchFamily="34" charset="0"/>
              <a:buChar char="•"/>
            </a:pPr>
            <a:endParaRPr lang="en-US" altLang="de-DE" sz="2177" dirty="0">
              <a:ea typeface="ＭＳ Ｐゴシック" pitchFamily="34" charset="-128"/>
            </a:endParaRPr>
          </a:p>
          <a:p>
            <a:pPr marL="414772" indent="-414772">
              <a:buFont typeface="Arial" panose="020B0604020202020204" pitchFamily="34" charset="0"/>
              <a:buChar char="•"/>
            </a:pPr>
            <a:r>
              <a:rPr lang="en-US" altLang="de-DE" sz="2177" dirty="0" smtClean="0">
                <a:ea typeface="ＭＳ Ｐゴシック" pitchFamily="34" charset="-128"/>
              </a:rPr>
              <a:t>Der </a:t>
            </a:r>
            <a:r>
              <a:rPr lang="en-US" altLang="de-DE" sz="2177" dirty="0" err="1" smtClean="0">
                <a:ea typeface="ＭＳ Ｐゴシック" pitchFamily="34" charset="-128"/>
              </a:rPr>
              <a:t>Vorschlag</a:t>
            </a:r>
            <a:r>
              <a:rPr lang="en-US" altLang="de-DE" sz="2177" dirty="0" smtClean="0">
                <a:ea typeface="ＭＳ Ｐゴシック" pitchFamily="34" charset="-128"/>
              </a:rPr>
              <a:t> muss von </a:t>
            </a:r>
            <a:r>
              <a:rPr lang="en-US" altLang="de-DE" sz="2177" dirty="0" err="1" smtClean="0">
                <a:ea typeface="ＭＳ Ｐゴシック" pitchFamily="34" charset="-128"/>
              </a:rPr>
              <a:t>Staaten</a:t>
            </a:r>
            <a:r>
              <a:rPr lang="en-US" altLang="de-DE" sz="2177" dirty="0" smtClean="0">
                <a:ea typeface="ＭＳ Ｐゴシック" pitchFamily="34" charset="-128"/>
              </a:rPr>
              <a:t> </a:t>
            </a:r>
            <a:r>
              <a:rPr lang="en-US" altLang="de-DE" sz="2177" dirty="0" err="1" smtClean="0">
                <a:ea typeface="ＭＳ Ｐゴシック" pitchFamily="34" charset="-128"/>
              </a:rPr>
              <a:t>unterstützt</a:t>
            </a:r>
            <a:r>
              <a:rPr lang="en-US" altLang="de-DE" sz="2177" dirty="0" smtClean="0">
                <a:ea typeface="ＭＳ Ｐゴシック" pitchFamily="34" charset="-128"/>
              </a:rPr>
              <a:t> </a:t>
            </a:r>
            <a:r>
              <a:rPr lang="en-US" altLang="de-DE" sz="2177" dirty="0" err="1" smtClean="0">
                <a:ea typeface="ＭＳ Ｐゴシック" pitchFamily="34" charset="-128"/>
              </a:rPr>
              <a:t>werden</a:t>
            </a:r>
            <a:r>
              <a:rPr lang="en-US" altLang="de-DE" sz="2177" dirty="0" smtClean="0">
                <a:ea typeface="ＭＳ Ｐゴシック" pitchFamily="34" charset="-128"/>
              </a:rPr>
              <a:t>, die </a:t>
            </a:r>
            <a:r>
              <a:rPr lang="en-US" altLang="de-DE" sz="2177" dirty="0" err="1" smtClean="0">
                <a:ea typeface="ＭＳ Ｐゴシック" pitchFamily="34" charset="-128"/>
              </a:rPr>
              <a:t>zusammen</a:t>
            </a:r>
            <a:r>
              <a:rPr lang="en-US" altLang="de-DE" sz="2177" dirty="0" smtClean="0">
                <a:ea typeface="ＭＳ Ｐゴシック" pitchFamily="34" charset="-128"/>
              </a:rPr>
              <a:t> </a:t>
            </a:r>
            <a:r>
              <a:rPr lang="en-US" altLang="de-DE" sz="2177" dirty="0" err="1" smtClean="0">
                <a:ea typeface="ＭＳ Ｐゴシック" pitchFamily="34" charset="-128"/>
              </a:rPr>
              <a:t>mindestens</a:t>
            </a:r>
            <a:r>
              <a:rPr lang="en-US" altLang="de-DE" sz="2177" dirty="0" smtClean="0">
                <a:ea typeface="ＭＳ Ｐゴシック" pitchFamily="34" charset="-128"/>
              </a:rPr>
              <a:t> </a:t>
            </a:r>
            <a:r>
              <a:rPr lang="en-US" altLang="de-DE" sz="2177" dirty="0">
                <a:ea typeface="ＭＳ Ｐゴシック" pitchFamily="34" charset="-128"/>
              </a:rPr>
              <a:t>65% </a:t>
            </a:r>
            <a:r>
              <a:rPr lang="en-US" altLang="de-DE" sz="2177" dirty="0" smtClean="0">
                <a:ea typeface="ＭＳ Ｐゴシック" pitchFamily="34" charset="-128"/>
              </a:rPr>
              <a:t>der </a:t>
            </a:r>
            <a:r>
              <a:rPr lang="en-US" altLang="de-DE" sz="2177" dirty="0" err="1" smtClean="0">
                <a:ea typeface="ＭＳ Ｐゴシック" pitchFamily="34" charset="-128"/>
              </a:rPr>
              <a:t>Bevölkerung</a:t>
            </a:r>
            <a:r>
              <a:rPr lang="en-US" altLang="de-DE" sz="2177" dirty="0" smtClean="0">
                <a:ea typeface="ＭＳ Ｐゴシック" pitchFamily="34" charset="-128"/>
              </a:rPr>
              <a:t> der EU </a:t>
            </a:r>
            <a:r>
              <a:rPr lang="en-US" altLang="de-DE" sz="2177" dirty="0" err="1" smtClean="0">
                <a:ea typeface="ＭＳ Ｐゴシック" pitchFamily="34" charset="-128"/>
              </a:rPr>
              <a:t>ausmachen</a:t>
            </a:r>
            <a:endParaRPr lang="en-US" altLang="de-DE" sz="2177" dirty="0">
              <a:ea typeface="ＭＳ Ｐゴシック" pitchFamily="34" charset="-128"/>
            </a:endParaRPr>
          </a:p>
          <a:p>
            <a:pPr marL="414772" indent="-414772">
              <a:buFont typeface="Arial" panose="020B0604020202020204" pitchFamily="34" charset="0"/>
              <a:buChar char="•"/>
            </a:pPr>
            <a:endParaRPr lang="en-US" altLang="de-DE" sz="2177" dirty="0">
              <a:ea typeface="ＭＳ Ｐゴシック" pitchFamily="34" charset="-128"/>
            </a:endParaRPr>
          </a:p>
          <a:p>
            <a:endParaRPr lang="en-US" altLang="de-DE" sz="2177" dirty="0">
              <a:ea typeface="ＭＳ Ｐゴシック" pitchFamily="34" charset="-128"/>
            </a:endParaRPr>
          </a:p>
          <a:p>
            <a:endParaRPr lang="en-GB" altLang="de-DE" sz="2177" dirty="0">
              <a:ea typeface="ＭＳ Ｐゴシック" pitchFamily="34" charset="-128"/>
            </a:endParaRPr>
          </a:p>
        </p:txBody>
      </p:sp>
      <p:sp>
        <p:nvSpPr>
          <p:cNvPr id="4" name="TextShape 2"/>
          <p:cNvSpPr txBox="1"/>
          <p:nvPr/>
        </p:nvSpPr>
        <p:spPr>
          <a:xfrm>
            <a:off x="1648035" y="329372"/>
            <a:ext cx="8519678" cy="744941"/>
          </a:xfrm>
          <a:prstGeom prst="rect">
            <a:avLst/>
          </a:prstGeom>
          <a:noFill/>
          <a:ln>
            <a:noFill/>
          </a:ln>
        </p:spPr>
        <p:txBody>
          <a:bodyPr lIns="81646" tIns="40823" rIns="81646" bIns="40823" anchor="ctr" anchorCtr="1"/>
          <a:lstStyle/>
          <a:p>
            <a:pPr algn="ctr"/>
            <a:r>
              <a:rPr lang="en-US" sz="2903" b="1" dirty="0" err="1" smtClean="0">
                <a:solidFill>
                  <a:sysClr val="windowText" lastClr="000000"/>
                </a:solidFill>
              </a:rPr>
              <a:t>Abstimmungsmacht</a:t>
            </a:r>
            <a:r>
              <a:rPr lang="en-US" sz="2903" b="1" dirty="0" smtClean="0">
                <a:solidFill>
                  <a:sysClr val="windowText" lastClr="000000"/>
                </a:solidFill>
              </a:rPr>
              <a:t> in der EU</a:t>
            </a:r>
            <a:endParaRPr lang="en-US" sz="2903" dirty="0">
              <a:solidFill>
                <a:sysClr val="windowText" lastClr="000000"/>
              </a:solidFill>
            </a:endParaRPr>
          </a:p>
        </p:txBody>
      </p:sp>
    </p:spTree>
    <p:extLst>
      <p:ext uri="{BB962C8B-B14F-4D97-AF65-F5344CB8AC3E}">
        <p14:creationId xmlns:p14="http://schemas.microsoft.com/office/powerpoint/2010/main" val="36079226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a:solidFill>
                  <a:sysClr val="windowText" lastClr="000000"/>
                </a:solidFill>
              </a:rPr>
              <a:t>Banzhaf-Value</a:t>
            </a:r>
            <a:endParaRPr lang="en-US" sz="2903" dirty="0">
              <a:solidFill>
                <a:sysClr val="windowText" lastClr="000000"/>
              </a:solidFill>
            </a:endParaRPr>
          </a:p>
        </p:txBody>
      </p:sp>
      <p:sp>
        <p:nvSpPr>
          <p:cNvPr id="3" name="Textfeld 2"/>
          <p:cNvSpPr txBox="1"/>
          <p:nvPr/>
        </p:nvSpPr>
        <p:spPr>
          <a:xfrm>
            <a:off x="901583" y="6294209"/>
            <a:ext cx="4206747" cy="261297"/>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err="1">
                <a:ea typeface="ＭＳ Ｐゴシック" pitchFamily="34" charset="-128"/>
              </a:rPr>
              <a:t>Antonakakis</a:t>
            </a:r>
            <a:r>
              <a:rPr lang="en-GB" altLang="de-DE" sz="1089" dirty="0">
                <a:ea typeface="ＭＳ Ｐゴシック" pitchFamily="34" charset="-128"/>
              </a:rPr>
              <a:t>, </a:t>
            </a:r>
            <a:r>
              <a:rPr lang="en-GB" altLang="de-DE" sz="1089" dirty="0" err="1">
                <a:ea typeface="ＭＳ Ｐゴシック" pitchFamily="34" charset="-128"/>
              </a:rPr>
              <a:t>Badinger</a:t>
            </a:r>
            <a:r>
              <a:rPr lang="en-GB" altLang="de-DE" sz="1089" dirty="0">
                <a:ea typeface="ＭＳ Ｐゴシック" pitchFamily="34" charset="-128"/>
              </a:rPr>
              <a:t>, Reuter </a:t>
            </a:r>
            <a:r>
              <a:rPr lang="en-GB" altLang="de-DE" sz="1089" dirty="0" smtClean="0">
                <a:ea typeface="ＭＳ Ｐゴシック" pitchFamily="34" charset="-128"/>
              </a:rPr>
              <a:t>2014 und </a:t>
            </a:r>
            <a:r>
              <a:rPr lang="en-GB" altLang="de-DE" sz="1089" dirty="0" err="1" smtClean="0">
                <a:ea typeface="ＭＳ Ｐゴシック" pitchFamily="34" charset="-128"/>
              </a:rPr>
              <a:t>eigene</a:t>
            </a:r>
            <a:r>
              <a:rPr lang="en-GB" altLang="de-DE" sz="1089" dirty="0" smtClean="0">
                <a:ea typeface="ＭＳ Ｐゴシック" pitchFamily="34" charset="-128"/>
              </a:rPr>
              <a:t> </a:t>
            </a:r>
            <a:r>
              <a:rPr lang="en-GB" altLang="de-DE" sz="1089" dirty="0" err="1" smtClean="0">
                <a:ea typeface="ＭＳ Ｐゴシック" pitchFamily="34" charset="-128"/>
              </a:rPr>
              <a:t>Berechnungen</a:t>
            </a:r>
            <a:endParaRPr lang="en-GB" altLang="de-DE" sz="1089" dirty="0">
              <a:ea typeface="ＭＳ Ｐゴシック" pitchFamily="34" charset="-128"/>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32742" y="1142648"/>
            <a:ext cx="8295271" cy="49886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25908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a:solidFill>
                  <a:sysClr val="windowText" lastClr="000000"/>
                </a:solidFill>
              </a:rPr>
              <a:t>Banzhaf, Shapley and Population</a:t>
            </a:r>
            <a:endParaRPr lang="en-US" sz="2903" dirty="0">
              <a:solidFill>
                <a:sysClr val="windowText" lastClr="000000"/>
              </a:solidFill>
            </a:endParaRPr>
          </a:p>
        </p:txBody>
      </p:sp>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83990" y="1461754"/>
            <a:ext cx="8929765" cy="4253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feld 6"/>
          <p:cNvSpPr txBox="1"/>
          <p:nvPr/>
        </p:nvSpPr>
        <p:spPr>
          <a:xfrm>
            <a:off x="901583" y="6294209"/>
            <a:ext cx="4206747" cy="261297"/>
          </a:xfrm>
          <a:prstGeom prst="rect">
            <a:avLst/>
          </a:prstGeom>
          <a:noFill/>
        </p:spPr>
        <p:txBody>
          <a:bodyPr wrap="square" rtlCol="0">
            <a:noAutofit/>
          </a:bodyPr>
          <a:lstStyle/>
          <a:p>
            <a:r>
              <a:rPr lang="en-GB" altLang="de-DE" sz="1089" dirty="0">
                <a:ea typeface="ＭＳ Ｐゴシック" pitchFamily="34" charset="-128"/>
              </a:rPr>
              <a:t>Source: </a:t>
            </a:r>
            <a:r>
              <a:rPr lang="en-GB" altLang="de-DE" sz="1089" dirty="0" err="1">
                <a:ea typeface="ＭＳ Ｐゴシック" pitchFamily="34" charset="-128"/>
              </a:rPr>
              <a:t>Antonakakis</a:t>
            </a:r>
            <a:r>
              <a:rPr lang="en-GB" altLang="de-DE" sz="1089" dirty="0">
                <a:ea typeface="ＭＳ Ｐゴシック" pitchFamily="34" charset="-128"/>
              </a:rPr>
              <a:t>, </a:t>
            </a:r>
            <a:r>
              <a:rPr lang="en-GB" altLang="de-DE" sz="1089" dirty="0" err="1">
                <a:ea typeface="ＭＳ Ｐゴシック" pitchFamily="34" charset="-128"/>
              </a:rPr>
              <a:t>Badinger</a:t>
            </a:r>
            <a:r>
              <a:rPr lang="en-GB" altLang="de-DE" sz="1089" dirty="0">
                <a:ea typeface="ＭＳ Ｐゴシック" pitchFamily="34" charset="-128"/>
              </a:rPr>
              <a:t>, Reuter </a:t>
            </a:r>
            <a:r>
              <a:rPr lang="en-GB" altLang="de-DE" sz="1089" dirty="0" smtClean="0">
                <a:ea typeface="ＭＳ Ｐゴシック" pitchFamily="34" charset="-128"/>
              </a:rPr>
              <a:t>2014 und </a:t>
            </a:r>
            <a:r>
              <a:rPr lang="en-GB" altLang="de-DE" sz="1089" dirty="0" err="1" smtClean="0">
                <a:ea typeface="ＭＳ Ｐゴシック" pitchFamily="34" charset="-128"/>
              </a:rPr>
              <a:t>eigene</a:t>
            </a:r>
            <a:r>
              <a:rPr lang="en-GB" altLang="de-DE" sz="1089" dirty="0" smtClean="0">
                <a:ea typeface="ＭＳ Ｐゴシック" pitchFamily="34" charset="-128"/>
              </a:rPr>
              <a:t> </a:t>
            </a:r>
            <a:r>
              <a:rPr lang="en-GB" altLang="de-DE" sz="1089" dirty="0" err="1" smtClean="0">
                <a:ea typeface="ＭＳ Ｐゴシック" pitchFamily="34" charset="-128"/>
              </a:rPr>
              <a:t>Berechungen</a:t>
            </a:r>
            <a:endParaRPr lang="en-GB" altLang="de-DE" sz="1089" dirty="0">
              <a:ea typeface="ＭＳ Ｐゴシック" pitchFamily="34" charset="-128"/>
            </a:endParaRPr>
          </a:p>
        </p:txBody>
      </p:sp>
    </p:spTree>
    <p:extLst>
      <p:ext uri="{BB962C8B-B14F-4D97-AF65-F5344CB8AC3E}">
        <p14:creationId xmlns:p14="http://schemas.microsoft.com/office/powerpoint/2010/main" val="5142963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11963400" cy="492867"/>
          </a:xfrm>
          <a:prstGeom prst="rect">
            <a:avLst/>
          </a:prstGeom>
          <a:noFill/>
        </p:spPr>
        <p:txBody>
          <a:bodyPr wrap="square" rtlCol="0">
            <a:noAutofit/>
          </a:bodyPr>
          <a:lstStyle/>
          <a:p>
            <a:pPr algn="ctr"/>
            <a:r>
              <a:rPr lang="en-US" sz="2400" dirty="0" err="1" smtClean="0"/>
              <a:t>Machtverteilung</a:t>
            </a:r>
            <a:r>
              <a:rPr lang="en-US" sz="2400" dirty="0" smtClean="0"/>
              <a:t> in der EU</a:t>
            </a:r>
            <a:endParaRPr lang="en-US" sz="2400" dirty="0"/>
          </a:p>
        </p:txBody>
      </p:sp>
      <p:pic>
        <p:nvPicPr>
          <p:cNvPr id="4" name="Grafik 3"/>
          <p:cNvPicPr>
            <a:picLocks noChangeAspect="1"/>
          </p:cNvPicPr>
          <p:nvPr/>
        </p:nvPicPr>
        <p:blipFill>
          <a:blip r:embed="rId3"/>
          <a:stretch>
            <a:fillRect/>
          </a:stretch>
        </p:blipFill>
        <p:spPr>
          <a:xfrm>
            <a:off x="351117" y="488551"/>
            <a:ext cx="8495340" cy="5166229"/>
          </a:xfrm>
          <a:prstGeom prst="rect">
            <a:avLst/>
          </a:prstGeom>
        </p:spPr>
      </p:pic>
      <p:sp>
        <p:nvSpPr>
          <p:cNvPr id="5" name="Textfeld 4"/>
          <p:cNvSpPr txBox="1"/>
          <p:nvPr/>
        </p:nvSpPr>
        <p:spPr>
          <a:xfrm>
            <a:off x="140064" y="5994573"/>
            <a:ext cx="7980680" cy="523220"/>
          </a:xfrm>
          <a:prstGeom prst="rect">
            <a:avLst/>
          </a:prstGeom>
          <a:noFill/>
        </p:spPr>
        <p:txBody>
          <a:bodyPr wrap="square" rtlCol="0">
            <a:spAutoFit/>
          </a:bodyPr>
          <a:lstStyle/>
          <a:p>
            <a:r>
              <a:rPr lang="de-DE" sz="1400" dirty="0" smtClean="0"/>
              <a:t>Quelle: </a:t>
            </a:r>
            <a:r>
              <a:rPr lang="de-DE" sz="1400" dirty="0" err="1" smtClean="0"/>
              <a:t>Milushev</a:t>
            </a:r>
            <a:r>
              <a:rPr lang="de-DE" sz="1400" dirty="0" smtClean="0"/>
              <a:t>, </a:t>
            </a:r>
            <a:r>
              <a:rPr lang="de-DE" sz="1400" dirty="0" err="1" smtClean="0"/>
              <a:t>Rangel</a:t>
            </a:r>
            <a:r>
              <a:rPr lang="de-DE" sz="1400" dirty="0" smtClean="0"/>
              <a:t> (2019) </a:t>
            </a:r>
            <a:r>
              <a:rPr lang="en-US" sz="1400" b="1" dirty="0" smtClean="0"/>
              <a:t>Power </a:t>
            </a:r>
            <a:r>
              <a:rPr lang="en-US" sz="1400" b="1" dirty="0"/>
              <a:t>distribution in the EU before and after </a:t>
            </a:r>
            <a:r>
              <a:rPr lang="en-US" sz="1400" b="1" dirty="0" err="1" smtClean="0"/>
              <a:t>Brexit</a:t>
            </a:r>
            <a:r>
              <a:rPr lang="en-US" sz="1400" b="1" dirty="0" smtClean="0"/>
              <a:t>,</a:t>
            </a:r>
          </a:p>
          <a:p>
            <a:r>
              <a:rPr lang="en-US" sz="1400" b="1" dirty="0" smtClean="0"/>
              <a:t> https://blog.usejournal.com/power-distribution-in-the-eu-before-and-after-brexit-f485aa781419</a:t>
            </a:r>
            <a:endParaRPr lang="en-US" sz="1400" dirty="0"/>
          </a:p>
        </p:txBody>
      </p:sp>
    </p:spTree>
    <p:extLst>
      <p:ext uri="{BB962C8B-B14F-4D97-AF65-F5344CB8AC3E}">
        <p14:creationId xmlns:p14="http://schemas.microsoft.com/office/powerpoint/2010/main" val="2748500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6353628" cy="492867"/>
          </a:xfrm>
          <a:prstGeom prst="rect">
            <a:avLst/>
          </a:prstGeom>
          <a:noFill/>
        </p:spPr>
        <p:txBody>
          <a:bodyPr wrap="square" rtlCol="0">
            <a:noAutofit/>
          </a:bodyPr>
          <a:lstStyle/>
          <a:p>
            <a:pPr algn="ctr"/>
            <a:r>
              <a:rPr lang="en-US" sz="2400" dirty="0" err="1" smtClean="0"/>
              <a:t>Machtverteilung</a:t>
            </a:r>
            <a:r>
              <a:rPr lang="en-US" sz="2400" dirty="0" smtClean="0"/>
              <a:t> in der EU</a:t>
            </a:r>
            <a:endParaRPr lang="en-US" sz="2400" dirty="0"/>
          </a:p>
        </p:txBody>
      </p:sp>
      <p:sp>
        <p:nvSpPr>
          <p:cNvPr id="5" name="Textfeld 4"/>
          <p:cNvSpPr txBox="1"/>
          <p:nvPr/>
        </p:nvSpPr>
        <p:spPr>
          <a:xfrm>
            <a:off x="464269" y="5710933"/>
            <a:ext cx="7385594" cy="523220"/>
          </a:xfrm>
          <a:prstGeom prst="rect">
            <a:avLst/>
          </a:prstGeom>
          <a:noFill/>
        </p:spPr>
        <p:txBody>
          <a:bodyPr wrap="square" rtlCol="0">
            <a:spAutoFit/>
          </a:bodyPr>
          <a:lstStyle/>
          <a:p>
            <a:r>
              <a:rPr lang="de-DE" sz="1400" dirty="0" smtClean="0"/>
              <a:t>Quelle: </a:t>
            </a:r>
            <a:r>
              <a:rPr lang="de-DE" sz="1400" dirty="0" err="1" smtClean="0"/>
              <a:t>Milushev</a:t>
            </a:r>
            <a:r>
              <a:rPr lang="de-DE" sz="1400" dirty="0" smtClean="0"/>
              <a:t>, </a:t>
            </a:r>
            <a:r>
              <a:rPr lang="de-DE" sz="1400" dirty="0" err="1" smtClean="0"/>
              <a:t>Rangel</a:t>
            </a:r>
            <a:r>
              <a:rPr lang="de-DE" sz="1400" dirty="0" smtClean="0"/>
              <a:t> (2019) </a:t>
            </a:r>
            <a:r>
              <a:rPr lang="en-US" sz="1400" b="1" dirty="0" smtClean="0"/>
              <a:t>Power </a:t>
            </a:r>
            <a:r>
              <a:rPr lang="en-US" sz="1400" b="1" dirty="0"/>
              <a:t>distribution in the EU before and after </a:t>
            </a:r>
            <a:r>
              <a:rPr lang="en-US" sz="1400" b="1" dirty="0" err="1" smtClean="0"/>
              <a:t>Brexit</a:t>
            </a:r>
            <a:r>
              <a:rPr lang="en-US" sz="1400" b="1" dirty="0" smtClean="0"/>
              <a:t>, </a:t>
            </a:r>
          </a:p>
          <a:p>
            <a:r>
              <a:rPr lang="en-US" sz="1400" b="1" dirty="0" smtClean="0"/>
              <a:t> https://blog.usejournal.com/power-distribution-in-the-eu-before-and-after-brexit-f485aa781419</a:t>
            </a:r>
            <a:endParaRPr lang="en-US" sz="1400" dirty="0"/>
          </a:p>
        </p:txBody>
      </p:sp>
      <p:pic>
        <p:nvPicPr>
          <p:cNvPr id="3" name="Grafik 2"/>
          <p:cNvPicPr>
            <a:picLocks noChangeAspect="1"/>
          </p:cNvPicPr>
          <p:nvPr/>
        </p:nvPicPr>
        <p:blipFill>
          <a:blip r:embed="rId3"/>
          <a:stretch>
            <a:fillRect/>
          </a:stretch>
        </p:blipFill>
        <p:spPr>
          <a:xfrm>
            <a:off x="464269" y="656216"/>
            <a:ext cx="6198749" cy="4715884"/>
          </a:xfrm>
          <a:prstGeom prst="rect">
            <a:avLst/>
          </a:prstGeom>
        </p:spPr>
      </p:pic>
      <p:sp>
        <p:nvSpPr>
          <p:cNvPr id="6" name="Rechteck 5"/>
          <p:cNvSpPr/>
          <p:nvPr/>
        </p:nvSpPr>
        <p:spPr>
          <a:xfrm>
            <a:off x="6582229" y="55773"/>
            <a:ext cx="5466229" cy="3785652"/>
          </a:xfrm>
          <a:prstGeom prst="rect">
            <a:avLst/>
          </a:prstGeom>
        </p:spPr>
        <p:txBody>
          <a:bodyPr wrap="square">
            <a:spAutoFit/>
          </a:bodyPr>
          <a:lstStyle/>
          <a:p>
            <a:r>
              <a:rPr lang="en-US" sz="2000" dirty="0" smtClean="0"/>
              <a:t>After </a:t>
            </a:r>
            <a:r>
              <a:rPr lang="en-US" sz="2000" dirty="0" err="1" smtClean="0"/>
              <a:t>Brexit</a:t>
            </a:r>
            <a:r>
              <a:rPr lang="en-US" sz="2000" dirty="0" smtClean="0"/>
              <a:t> happens the power dynamic will become </a:t>
            </a:r>
            <a:r>
              <a:rPr lang="en-US" sz="2000" b="1" dirty="0" smtClean="0"/>
              <a:t>more concentrated </a:t>
            </a:r>
            <a:r>
              <a:rPr lang="en-US" sz="2000" dirty="0" smtClean="0"/>
              <a:t>in the hands of the top four countries: </a:t>
            </a:r>
            <a:r>
              <a:rPr lang="en-US" sz="2000" b="1" dirty="0" smtClean="0"/>
              <a:t>Germany, France, Italy, and Spain</a:t>
            </a:r>
            <a:r>
              <a:rPr lang="en-US" sz="2000" dirty="0" smtClean="0"/>
              <a:t>. Between the four of them lies almost half of the voting power of the Union. If those four countries were to agree on a specific piece of legislation the legislation is quite likely to pass. While </a:t>
            </a:r>
            <a:r>
              <a:rPr lang="en-US" sz="2000" b="1" dirty="0" smtClean="0"/>
              <a:t>the UK is in the union</a:t>
            </a:r>
            <a:r>
              <a:rPr lang="en-US" sz="2000" dirty="0" smtClean="0"/>
              <a:t>, the top four control </a:t>
            </a:r>
            <a:r>
              <a:rPr lang="en-US" sz="2000" b="1" dirty="0" smtClean="0"/>
              <a:t>about 43% </a:t>
            </a:r>
            <a:r>
              <a:rPr lang="en-US" sz="2000" dirty="0" smtClean="0"/>
              <a:t>of the total power, but as </a:t>
            </a:r>
            <a:r>
              <a:rPr lang="en-US" sz="2000" b="1" dirty="0" smtClean="0"/>
              <a:t>they leave </a:t>
            </a:r>
            <a:r>
              <a:rPr lang="en-US" sz="2000" dirty="0" smtClean="0"/>
              <a:t>this number is about to </a:t>
            </a:r>
            <a:r>
              <a:rPr lang="en-US" sz="2000" b="1" dirty="0" smtClean="0"/>
              <a:t>go up to about 48%. </a:t>
            </a:r>
            <a:r>
              <a:rPr lang="en-US" sz="2000" dirty="0" smtClean="0"/>
              <a:t>The UK provides a good power balance to the other four big players that are about to disappear.</a:t>
            </a:r>
            <a:endParaRPr lang="de-DE" sz="2000" dirty="0"/>
          </a:p>
        </p:txBody>
      </p:sp>
    </p:spTree>
    <p:extLst>
      <p:ext uri="{BB962C8B-B14F-4D97-AF65-F5344CB8AC3E}">
        <p14:creationId xmlns:p14="http://schemas.microsoft.com/office/powerpoint/2010/main" val="3036357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6921317" y="115380"/>
            <a:ext cx="3536575" cy="492867"/>
          </a:xfrm>
          <a:prstGeom prst="rect">
            <a:avLst/>
          </a:prstGeom>
          <a:noFill/>
        </p:spPr>
        <p:txBody>
          <a:bodyPr wrap="square" rtlCol="0">
            <a:noAutofit/>
          </a:bodyPr>
          <a:lstStyle/>
          <a:p>
            <a:pPr algn="ctr"/>
            <a:r>
              <a:rPr lang="en-US" sz="2400" b="1" dirty="0" smtClean="0"/>
              <a:t>UK-</a:t>
            </a:r>
            <a:r>
              <a:rPr lang="en-US" sz="2400" b="1" dirty="0" err="1" smtClean="0"/>
              <a:t>Unterhauswahlen</a:t>
            </a:r>
            <a:endParaRPr lang="en-US" sz="2400" b="1" dirty="0"/>
          </a:p>
        </p:txBody>
      </p:sp>
      <p:pic>
        <p:nvPicPr>
          <p:cNvPr id="4" name="Grafik 3"/>
          <p:cNvPicPr>
            <a:picLocks noChangeAspect="1"/>
          </p:cNvPicPr>
          <p:nvPr/>
        </p:nvPicPr>
        <p:blipFill>
          <a:blip r:embed="rId3"/>
          <a:stretch>
            <a:fillRect/>
          </a:stretch>
        </p:blipFill>
        <p:spPr>
          <a:xfrm>
            <a:off x="521020" y="-38611"/>
            <a:ext cx="6279776" cy="6769365"/>
          </a:xfrm>
          <a:prstGeom prst="rect">
            <a:avLst/>
          </a:prstGeom>
        </p:spPr>
      </p:pic>
    </p:spTree>
    <p:extLst>
      <p:ext uri="{BB962C8B-B14F-4D97-AF65-F5344CB8AC3E}">
        <p14:creationId xmlns:p14="http://schemas.microsoft.com/office/powerpoint/2010/main" val="20024391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Kritik am </a:t>
            </a:r>
            <a:r>
              <a:rPr lang="de-DE" sz="2800" dirty="0" err="1">
                <a:latin typeface="Times New Roman" panose="02020603050405020304" pitchFamily="18" charset="0"/>
                <a:cs typeface="Times New Roman" panose="02020603050405020304" pitchFamily="18" charset="0"/>
              </a:rPr>
              <a:t>Kaldor</a:t>
            </a:r>
            <a:r>
              <a:rPr lang="de-DE" sz="2800" dirty="0">
                <a:latin typeface="Times New Roman" panose="02020603050405020304" pitchFamily="18" charset="0"/>
                <a:cs typeface="Times New Roman" panose="02020603050405020304" pitchFamily="18" charset="0"/>
              </a:rPr>
              <a:t>-Test und Hicks-Test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6305550"/>
            <a:ext cx="12172950" cy="542926"/>
          </a:xfrm>
          <a:prstGeom prst="rect">
            <a:avLst/>
          </a:prstGeom>
          <a:noFill/>
        </p:spPr>
        <p:txBody>
          <a:bodyPr wrap="square" rtlCol="0">
            <a:noAutofit/>
          </a:bodyPr>
          <a:lstStyle/>
          <a:p>
            <a:endParaRPr lang="de-DE" sz="2400" dirty="0">
              <a:latin typeface="Times New Roman" panose="02020603050405020304" pitchFamily="18" charset="0"/>
              <a:cs typeface="Times New Roman" panose="02020603050405020304" pitchFamily="18" charset="0"/>
            </a:endParaRPr>
          </a:p>
        </p:txBody>
      </p:sp>
      <p:grpSp>
        <p:nvGrpSpPr>
          <p:cNvPr id="4" name="Gruppieren 3">
            <a:extLst>
              <a:ext uri="{FF2B5EF4-FFF2-40B4-BE49-F238E27FC236}">
                <a16:creationId xmlns:a16="http://schemas.microsoft.com/office/drawing/2014/main" id="{03BF41A5-C9D2-4509-81EF-510DBD68F94A}"/>
              </a:ext>
            </a:extLst>
          </p:cNvPr>
          <p:cNvGrpSpPr/>
          <p:nvPr/>
        </p:nvGrpSpPr>
        <p:grpSpPr>
          <a:xfrm>
            <a:off x="650239" y="487097"/>
            <a:ext cx="5300330" cy="3561575"/>
            <a:chOff x="1711842" y="845289"/>
            <a:chExt cx="7396716" cy="5167421"/>
          </a:xfrm>
        </p:grpSpPr>
        <p:cxnSp>
          <p:nvCxnSpPr>
            <p:cNvPr id="5" name="Gerade Verbindung mit Pfeil 4">
              <a:extLst>
                <a:ext uri="{FF2B5EF4-FFF2-40B4-BE49-F238E27FC236}">
                  <a16:creationId xmlns:a16="http://schemas.microsoft.com/office/drawing/2014/main" id="{9A959D10-E296-4974-8FC8-8550D11E7A6C}"/>
                </a:ext>
              </a:extLst>
            </p:cNvPr>
            <p:cNvCxnSpPr>
              <a:cxnSpLocks/>
            </p:cNvCxnSpPr>
            <p:nvPr/>
          </p:nvCxnSpPr>
          <p:spPr>
            <a:xfrm flipH="1" flipV="1">
              <a:off x="1711842" y="845289"/>
              <a:ext cx="74428" cy="516742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 name="Gerade Verbindung mit Pfeil 5">
              <a:extLst>
                <a:ext uri="{FF2B5EF4-FFF2-40B4-BE49-F238E27FC236}">
                  <a16:creationId xmlns:a16="http://schemas.microsoft.com/office/drawing/2014/main" id="{1AE7BE08-C306-4A41-A0BE-820BDABF2CFD}"/>
                </a:ext>
              </a:extLst>
            </p:cNvPr>
            <p:cNvCxnSpPr>
              <a:cxnSpLocks/>
            </p:cNvCxnSpPr>
            <p:nvPr/>
          </p:nvCxnSpPr>
          <p:spPr>
            <a:xfrm flipV="1">
              <a:off x="1786270" y="6012709"/>
              <a:ext cx="7322288" cy="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mc:AlternateContent xmlns:mc="http://schemas.openxmlformats.org/markup-compatibility/2006" xmlns:a14="http://schemas.microsoft.com/office/drawing/2010/main">
        <mc:Choice Requires="a14">
          <p:sp>
            <p:nvSpPr>
              <p:cNvPr id="7" name="Rechteck 6">
                <a:extLst>
                  <a:ext uri="{FF2B5EF4-FFF2-40B4-BE49-F238E27FC236}">
                    <a16:creationId xmlns:a16="http://schemas.microsoft.com/office/drawing/2014/main" id="{3B082099-AAA1-4E0D-BAD2-30A61DE029A2}"/>
                  </a:ext>
                </a:extLst>
              </p:cNvPr>
              <p:cNvSpPr/>
              <p:nvPr/>
            </p:nvSpPr>
            <p:spPr>
              <a:xfrm>
                <a:off x="5385158" y="4048671"/>
                <a:ext cx="56541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i="1">
                              <a:latin typeface="Cambria Math" panose="02040503050406030204" pitchFamily="18" charset="0"/>
                              <a:cs typeface="Times New Roman" panose="02020603050405020304" pitchFamily="18" charset="0"/>
                            </a:rPr>
                            <m:t>1</m:t>
                          </m:r>
                        </m:sub>
                      </m:sSub>
                    </m:oMath>
                  </m:oMathPara>
                </a14:m>
                <a:endParaRPr lang="de-DE" sz="2400" dirty="0"/>
              </a:p>
            </p:txBody>
          </p:sp>
        </mc:Choice>
        <mc:Fallback xmlns="">
          <p:sp>
            <p:nvSpPr>
              <p:cNvPr id="7" name="Rechteck 6">
                <a:extLst>
                  <a:ext uri="{FF2B5EF4-FFF2-40B4-BE49-F238E27FC236}">
                    <a16:creationId xmlns:a16="http://schemas.microsoft.com/office/drawing/2014/main" id="{3B082099-AAA1-4E0D-BAD2-30A61DE029A2}"/>
                  </a:ext>
                </a:extLst>
              </p:cNvPr>
              <p:cNvSpPr>
                <a:spLocks noRot="1" noChangeAspect="1" noMove="1" noResize="1" noEditPoints="1" noAdjustHandles="1" noChangeArrowheads="1" noChangeShapeType="1" noTextEdit="1"/>
              </p:cNvSpPr>
              <p:nvPr/>
            </p:nvSpPr>
            <p:spPr>
              <a:xfrm>
                <a:off x="5385158" y="4048671"/>
                <a:ext cx="565411" cy="461665"/>
              </a:xfrm>
              <a:prstGeom prst="rect">
                <a:avLst/>
              </a:prstGeom>
              <a:blipFill>
                <a:blip r:embed="rId2"/>
                <a:stretch>
                  <a:fillRect b="-131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Rechteck 7">
                <a:extLst>
                  <a:ext uri="{FF2B5EF4-FFF2-40B4-BE49-F238E27FC236}">
                    <a16:creationId xmlns:a16="http://schemas.microsoft.com/office/drawing/2014/main" id="{53B25FDE-A3E8-4A3D-87D1-A253DA1704D4}"/>
                  </a:ext>
                </a:extLst>
              </p:cNvPr>
              <p:cNvSpPr/>
              <p:nvPr/>
            </p:nvSpPr>
            <p:spPr>
              <a:xfrm>
                <a:off x="84828" y="484770"/>
                <a:ext cx="572529"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sz="2400" i="1" smtClean="0">
                              <a:latin typeface="Cambria Math" panose="02040503050406030204" pitchFamily="18" charset="0"/>
                              <a:cs typeface="Times New Roman" panose="02020603050405020304" pitchFamily="18" charset="0"/>
                            </a:rPr>
                          </m:ctrlPr>
                        </m:sSubPr>
                        <m:e>
                          <m:r>
                            <a:rPr lang="de-DE" sz="2400" i="1">
                              <a:latin typeface="Cambria Math" panose="02040503050406030204" pitchFamily="18" charset="0"/>
                              <a:cs typeface="Times New Roman" panose="02020603050405020304" pitchFamily="18" charset="0"/>
                            </a:rPr>
                            <m:t>𝑢</m:t>
                          </m:r>
                        </m:e>
                        <m:sub>
                          <m:r>
                            <a:rPr lang="de-DE" sz="2400" b="0" i="1" smtClean="0">
                              <a:latin typeface="Cambria Math" panose="02040503050406030204" pitchFamily="18" charset="0"/>
                              <a:cs typeface="Times New Roman" panose="02020603050405020304" pitchFamily="18" charset="0"/>
                            </a:rPr>
                            <m:t>2</m:t>
                          </m:r>
                        </m:sub>
                      </m:sSub>
                    </m:oMath>
                  </m:oMathPara>
                </a14:m>
                <a:endParaRPr lang="de-DE" sz="2400" dirty="0"/>
              </a:p>
            </p:txBody>
          </p:sp>
        </mc:Choice>
        <mc:Fallback xmlns="">
          <p:sp>
            <p:nvSpPr>
              <p:cNvPr id="8" name="Rechteck 7">
                <a:extLst>
                  <a:ext uri="{FF2B5EF4-FFF2-40B4-BE49-F238E27FC236}">
                    <a16:creationId xmlns:a16="http://schemas.microsoft.com/office/drawing/2014/main" id="{53B25FDE-A3E8-4A3D-87D1-A253DA1704D4}"/>
                  </a:ext>
                </a:extLst>
              </p:cNvPr>
              <p:cNvSpPr>
                <a:spLocks noRot="1" noChangeAspect="1" noMove="1" noResize="1" noEditPoints="1" noAdjustHandles="1" noChangeArrowheads="1" noChangeShapeType="1" noTextEdit="1"/>
              </p:cNvSpPr>
              <p:nvPr/>
            </p:nvSpPr>
            <p:spPr>
              <a:xfrm>
                <a:off x="84828" y="484770"/>
                <a:ext cx="572529" cy="461665"/>
              </a:xfrm>
              <a:prstGeom prst="rect">
                <a:avLst/>
              </a:prstGeom>
              <a:blipFill>
                <a:blip r:embed="rId3"/>
                <a:stretch>
                  <a:fillRect b="-1333"/>
                </a:stretch>
              </a:blipFill>
            </p:spPr>
            <p:txBody>
              <a:bodyPr/>
              <a:lstStyle/>
              <a:p>
                <a:r>
                  <a:rPr lang="de-DE">
                    <a:noFill/>
                  </a:rPr>
                  <a:t> </a:t>
                </a:r>
              </a:p>
            </p:txBody>
          </p:sp>
        </mc:Fallback>
      </mc:AlternateContent>
      <p:sp>
        <p:nvSpPr>
          <p:cNvPr id="3" name="Freihandform: Form 2">
            <a:extLst>
              <a:ext uri="{FF2B5EF4-FFF2-40B4-BE49-F238E27FC236}">
                <a16:creationId xmlns:a16="http://schemas.microsoft.com/office/drawing/2014/main" id="{DAAAAFB3-2679-4449-8E90-549544DE8236}"/>
              </a:ext>
            </a:extLst>
          </p:cNvPr>
          <p:cNvSpPr/>
          <p:nvPr/>
        </p:nvSpPr>
        <p:spPr>
          <a:xfrm>
            <a:off x="1250984" y="1241677"/>
            <a:ext cx="2551814" cy="2115879"/>
          </a:xfrm>
          <a:custGeom>
            <a:avLst/>
            <a:gdLst>
              <a:gd name="connsiteX0" fmla="*/ 0 w 2551814"/>
              <a:gd name="connsiteY0" fmla="*/ 0 h 2115879"/>
              <a:gd name="connsiteX1" fmla="*/ 1733107 w 2551814"/>
              <a:gd name="connsiteY1" fmla="*/ 552893 h 2115879"/>
              <a:gd name="connsiteX2" fmla="*/ 2551814 w 2551814"/>
              <a:gd name="connsiteY2" fmla="*/ 2115879 h 2115879"/>
              <a:gd name="connsiteX3" fmla="*/ 2551814 w 2551814"/>
              <a:gd name="connsiteY3" fmla="*/ 2115879 h 2115879"/>
            </a:gdLst>
            <a:ahLst/>
            <a:cxnLst>
              <a:cxn ang="0">
                <a:pos x="connsiteX0" y="connsiteY0"/>
              </a:cxn>
              <a:cxn ang="0">
                <a:pos x="connsiteX1" y="connsiteY1"/>
              </a:cxn>
              <a:cxn ang="0">
                <a:pos x="connsiteX2" y="connsiteY2"/>
              </a:cxn>
              <a:cxn ang="0">
                <a:pos x="connsiteX3" y="connsiteY3"/>
              </a:cxn>
            </a:cxnLst>
            <a:rect l="l" t="t" r="r" b="b"/>
            <a:pathLst>
              <a:path w="2551814" h="2115879">
                <a:moveTo>
                  <a:pt x="0" y="0"/>
                </a:moveTo>
                <a:cubicBezTo>
                  <a:pt x="653902" y="100123"/>
                  <a:pt x="1307805" y="200246"/>
                  <a:pt x="1733107" y="552893"/>
                </a:cubicBezTo>
                <a:cubicBezTo>
                  <a:pt x="2158409" y="905540"/>
                  <a:pt x="2551814" y="2115879"/>
                  <a:pt x="2551814" y="2115879"/>
                </a:cubicBezTo>
                <a:lnTo>
                  <a:pt x="2551814" y="2115879"/>
                </a:ln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Freihandform: Form 11">
            <a:extLst>
              <a:ext uri="{FF2B5EF4-FFF2-40B4-BE49-F238E27FC236}">
                <a16:creationId xmlns:a16="http://schemas.microsoft.com/office/drawing/2014/main" id="{8607287E-FD00-4493-B08D-042B4DBA2D69}"/>
              </a:ext>
            </a:extLst>
          </p:cNvPr>
          <p:cNvSpPr/>
          <p:nvPr/>
        </p:nvSpPr>
        <p:spPr>
          <a:xfrm>
            <a:off x="1250984" y="1747576"/>
            <a:ext cx="3582005" cy="1609960"/>
          </a:xfrm>
          <a:custGeom>
            <a:avLst/>
            <a:gdLst>
              <a:gd name="connsiteX0" fmla="*/ 0 w 2551814"/>
              <a:gd name="connsiteY0" fmla="*/ 0 h 2115879"/>
              <a:gd name="connsiteX1" fmla="*/ 1733107 w 2551814"/>
              <a:gd name="connsiteY1" fmla="*/ 552893 h 2115879"/>
              <a:gd name="connsiteX2" fmla="*/ 2551814 w 2551814"/>
              <a:gd name="connsiteY2" fmla="*/ 2115879 h 2115879"/>
              <a:gd name="connsiteX3" fmla="*/ 2551814 w 2551814"/>
              <a:gd name="connsiteY3" fmla="*/ 2115879 h 2115879"/>
            </a:gdLst>
            <a:ahLst/>
            <a:cxnLst>
              <a:cxn ang="0">
                <a:pos x="connsiteX0" y="connsiteY0"/>
              </a:cxn>
              <a:cxn ang="0">
                <a:pos x="connsiteX1" y="connsiteY1"/>
              </a:cxn>
              <a:cxn ang="0">
                <a:pos x="connsiteX2" y="connsiteY2"/>
              </a:cxn>
              <a:cxn ang="0">
                <a:pos x="connsiteX3" y="connsiteY3"/>
              </a:cxn>
            </a:cxnLst>
            <a:rect l="l" t="t" r="r" b="b"/>
            <a:pathLst>
              <a:path w="2551814" h="2115879">
                <a:moveTo>
                  <a:pt x="0" y="0"/>
                </a:moveTo>
                <a:cubicBezTo>
                  <a:pt x="653902" y="100123"/>
                  <a:pt x="1307805" y="200246"/>
                  <a:pt x="1733107" y="552893"/>
                </a:cubicBezTo>
                <a:cubicBezTo>
                  <a:pt x="2158409" y="905540"/>
                  <a:pt x="2551814" y="2115879"/>
                  <a:pt x="2551814" y="2115879"/>
                </a:cubicBezTo>
                <a:lnTo>
                  <a:pt x="2551814" y="2115879"/>
                </a:lnTo>
              </a:path>
            </a:pathLst>
          </a:custGeom>
          <a:noFill/>
          <a:ln w="254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Textfeld 8">
            <a:extLst>
              <a:ext uri="{FF2B5EF4-FFF2-40B4-BE49-F238E27FC236}">
                <a16:creationId xmlns:a16="http://schemas.microsoft.com/office/drawing/2014/main" id="{5174B506-2602-4D25-B606-3ABF51017EFD}"/>
              </a:ext>
            </a:extLst>
          </p:cNvPr>
          <p:cNvSpPr txBox="1"/>
          <p:nvPr/>
        </p:nvSpPr>
        <p:spPr>
          <a:xfrm>
            <a:off x="1614485" y="394721"/>
            <a:ext cx="444352" cy="1323439"/>
          </a:xfrm>
          <a:prstGeom prst="rect">
            <a:avLst/>
          </a:prstGeom>
          <a:noFill/>
        </p:spPr>
        <p:txBody>
          <a:bodyPr wrap="none" rtlCol="0">
            <a:spAutoFit/>
          </a:bodyPr>
          <a:lstStyle/>
          <a:p>
            <a:r>
              <a:rPr lang="de-DE" sz="8000" dirty="0"/>
              <a:t>.</a:t>
            </a:r>
          </a:p>
        </p:txBody>
      </p:sp>
      <p:sp>
        <p:nvSpPr>
          <p:cNvPr id="13" name="Textfeld 12">
            <a:extLst>
              <a:ext uri="{FF2B5EF4-FFF2-40B4-BE49-F238E27FC236}">
                <a16:creationId xmlns:a16="http://schemas.microsoft.com/office/drawing/2014/main" id="{EC4CC694-EECC-4C96-8FC6-2DC6DCCCBF98}"/>
              </a:ext>
            </a:extLst>
          </p:cNvPr>
          <p:cNvSpPr txBox="1"/>
          <p:nvPr/>
        </p:nvSpPr>
        <p:spPr>
          <a:xfrm>
            <a:off x="3337726" y="1777757"/>
            <a:ext cx="444352" cy="1323439"/>
          </a:xfrm>
          <a:prstGeom prst="rect">
            <a:avLst/>
          </a:prstGeom>
          <a:noFill/>
        </p:spPr>
        <p:txBody>
          <a:bodyPr wrap="none" rtlCol="0">
            <a:spAutoFit/>
          </a:bodyPr>
          <a:lstStyle/>
          <a:p>
            <a:r>
              <a:rPr lang="de-DE" sz="8000" dirty="0"/>
              <a:t>.</a:t>
            </a:r>
          </a:p>
        </p:txBody>
      </p:sp>
      <p:sp>
        <p:nvSpPr>
          <p:cNvPr id="14" name="Textfeld 13">
            <a:extLst>
              <a:ext uri="{FF2B5EF4-FFF2-40B4-BE49-F238E27FC236}">
                <a16:creationId xmlns:a16="http://schemas.microsoft.com/office/drawing/2014/main" id="{7A4CD2D2-56BE-4B73-81E3-F6632FC0B80F}"/>
              </a:ext>
            </a:extLst>
          </p:cNvPr>
          <p:cNvSpPr txBox="1"/>
          <p:nvPr/>
        </p:nvSpPr>
        <p:spPr>
          <a:xfrm>
            <a:off x="3890184" y="1530102"/>
            <a:ext cx="444352" cy="1323439"/>
          </a:xfrm>
          <a:prstGeom prst="rect">
            <a:avLst/>
          </a:prstGeom>
          <a:noFill/>
        </p:spPr>
        <p:txBody>
          <a:bodyPr wrap="none" rtlCol="0">
            <a:spAutoFit/>
          </a:bodyPr>
          <a:lstStyle/>
          <a:p>
            <a:r>
              <a:rPr lang="de-DE" sz="8000" dirty="0"/>
              <a:t>.</a:t>
            </a:r>
          </a:p>
        </p:txBody>
      </p:sp>
      <p:sp>
        <p:nvSpPr>
          <p:cNvPr id="15" name="Textfeld 14">
            <a:extLst>
              <a:ext uri="{FF2B5EF4-FFF2-40B4-BE49-F238E27FC236}">
                <a16:creationId xmlns:a16="http://schemas.microsoft.com/office/drawing/2014/main" id="{F2DECD43-42D9-4369-A2D0-795BF85CE3B5}"/>
              </a:ext>
            </a:extLst>
          </p:cNvPr>
          <p:cNvSpPr txBox="1"/>
          <p:nvPr/>
        </p:nvSpPr>
        <p:spPr>
          <a:xfrm>
            <a:off x="1370810" y="839528"/>
            <a:ext cx="444352" cy="1323439"/>
          </a:xfrm>
          <a:prstGeom prst="rect">
            <a:avLst/>
          </a:prstGeom>
          <a:noFill/>
        </p:spPr>
        <p:txBody>
          <a:bodyPr wrap="none" rtlCol="0">
            <a:spAutoFit/>
          </a:bodyPr>
          <a:lstStyle/>
          <a:p>
            <a:r>
              <a:rPr lang="de-DE" sz="8000" dirty="0"/>
              <a:t>.</a:t>
            </a:r>
          </a:p>
        </p:txBody>
      </p:sp>
      <p:grpSp>
        <p:nvGrpSpPr>
          <p:cNvPr id="21" name="Gruppieren 20">
            <a:extLst>
              <a:ext uri="{FF2B5EF4-FFF2-40B4-BE49-F238E27FC236}">
                <a16:creationId xmlns:a16="http://schemas.microsoft.com/office/drawing/2014/main" id="{BEFC0BC8-8ACC-49B4-9529-2BD30A0A55BD}"/>
              </a:ext>
            </a:extLst>
          </p:cNvPr>
          <p:cNvGrpSpPr/>
          <p:nvPr/>
        </p:nvGrpSpPr>
        <p:grpSpPr>
          <a:xfrm>
            <a:off x="1580112" y="872997"/>
            <a:ext cx="911580" cy="880249"/>
            <a:chOff x="6579833" y="1277164"/>
            <a:chExt cx="911580" cy="880249"/>
          </a:xfrm>
        </p:grpSpPr>
        <p:cxnSp>
          <p:nvCxnSpPr>
            <p:cNvPr id="17" name="Gerader Verbinder 16">
              <a:extLst>
                <a:ext uri="{FF2B5EF4-FFF2-40B4-BE49-F238E27FC236}">
                  <a16:creationId xmlns:a16="http://schemas.microsoft.com/office/drawing/2014/main" id="{E9501BBC-1074-4A36-9436-02220FBBFE6B}"/>
                </a:ext>
              </a:extLst>
            </p:cNvPr>
            <p:cNvCxnSpPr>
              <a:cxnSpLocks/>
            </p:cNvCxnSpPr>
            <p:nvPr/>
          </p:nvCxnSpPr>
          <p:spPr>
            <a:xfrm>
              <a:off x="6579833" y="1277164"/>
              <a:ext cx="0" cy="88024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Gerader Verbinder 18">
              <a:extLst>
                <a:ext uri="{FF2B5EF4-FFF2-40B4-BE49-F238E27FC236}">
                  <a16:creationId xmlns:a16="http://schemas.microsoft.com/office/drawing/2014/main" id="{6C40488D-F658-46D5-A70F-D8C7A7A0BEB6}"/>
                </a:ext>
              </a:extLst>
            </p:cNvPr>
            <p:cNvCxnSpPr>
              <a:cxnSpLocks/>
            </p:cNvCxnSpPr>
            <p:nvPr/>
          </p:nvCxnSpPr>
          <p:spPr>
            <a:xfrm flipH="1">
              <a:off x="6579833" y="2157413"/>
              <a:ext cx="9115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2" name="Gruppieren 21">
            <a:extLst>
              <a:ext uri="{FF2B5EF4-FFF2-40B4-BE49-F238E27FC236}">
                <a16:creationId xmlns:a16="http://schemas.microsoft.com/office/drawing/2014/main" id="{A38EA0E6-EEF2-4647-8ED8-B2C48A439E8E}"/>
              </a:ext>
            </a:extLst>
          </p:cNvPr>
          <p:cNvGrpSpPr/>
          <p:nvPr/>
        </p:nvGrpSpPr>
        <p:grpSpPr>
          <a:xfrm>
            <a:off x="3556558" y="1826979"/>
            <a:ext cx="911580" cy="880249"/>
            <a:chOff x="6579833" y="1277164"/>
            <a:chExt cx="911580" cy="880249"/>
          </a:xfrm>
        </p:grpSpPr>
        <p:cxnSp>
          <p:nvCxnSpPr>
            <p:cNvPr id="23" name="Gerader Verbinder 22">
              <a:extLst>
                <a:ext uri="{FF2B5EF4-FFF2-40B4-BE49-F238E27FC236}">
                  <a16:creationId xmlns:a16="http://schemas.microsoft.com/office/drawing/2014/main" id="{00D14BE3-B793-4F05-956B-7785CEEC788F}"/>
                </a:ext>
              </a:extLst>
            </p:cNvPr>
            <p:cNvCxnSpPr>
              <a:cxnSpLocks/>
            </p:cNvCxnSpPr>
            <p:nvPr/>
          </p:nvCxnSpPr>
          <p:spPr>
            <a:xfrm>
              <a:off x="6579833" y="1277164"/>
              <a:ext cx="0" cy="88024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Gerader Verbinder 23">
              <a:extLst>
                <a:ext uri="{FF2B5EF4-FFF2-40B4-BE49-F238E27FC236}">
                  <a16:creationId xmlns:a16="http://schemas.microsoft.com/office/drawing/2014/main" id="{388F88EB-B7FF-47C0-B2FA-776E2FD6FFA3}"/>
                </a:ext>
              </a:extLst>
            </p:cNvPr>
            <p:cNvCxnSpPr>
              <a:cxnSpLocks/>
            </p:cNvCxnSpPr>
            <p:nvPr/>
          </p:nvCxnSpPr>
          <p:spPr>
            <a:xfrm flipH="1">
              <a:off x="6579833" y="2157413"/>
              <a:ext cx="91158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5" name="Textfeld 24">
            <a:extLst>
              <a:ext uri="{FF2B5EF4-FFF2-40B4-BE49-F238E27FC236}">
                <a16:creationId xmlns:a16="http://schemas.microsoft.com/office/drawing/2014/main" id="{68151C7F-6607-443C-97D7-445F967AAAAB}"/>
              </a:ext>
            </a:extLst>
          </p:cNvPr>
          <p:cNvSpPr txBox="1"/>
          <p:nvPr/>
        </p:nvSpPr>
        <p:spPr>
          <a:xfrm>
            <a:off x="1410834" y="1718159"/>
            <a:ext cx="338554"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x</a:t>
            </a:r>
          </a:p>
        </p:txBody>
      </p:sp>
      <p:sp>
        <p:nvSpPr>
          <p:cNvPr id="26" name="Textfeld 25">
            <a:extLst>
              <a:ext uri="{FF2B5EF4-FFF2-40B4-BE49-F238E27FC236}">
                <a16:creationId xmlns:a16="http://schemas.microsoft.com/office/drawing/2014/main" id="{E8BDBC46-20B6-4C9F-8175-01EC47ED2093}"/>
              </a:ext>
            </a:extLst>
          </p:cNvPr>
          <p:cNvSpPr txBox="1"/>
          <p:nvPr/>
        </p:nvSpPr>
        <p:spPr>
          <a:xfrm>
            <a:off x="4122934" y="2060586"/>
            <a:ext cx="441146"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x´</a:t>
            </a:r>
          </a:p>
        </p:txBody>
      </p:sp>
      <p:sp>
        <p:nvSpPr>
          <p:cNvPr id="27" name="Textfeld 26">
            <a:extLst>
              <a:ext uri="{FF2B5EF4-FFF2-40B4-BE49-F238E27FC236}">
                <a16:creationId xmlns:a16="http://schemas.microsoft.com/office/drawing/2014/main" id="{990480C4-9F12-4A43-8B40-C569740FE468}"/>
              </a:ext>
            </a:extLst>
          </p:cNvPr>
          <p:cNvSpPr txBox="1"/>
          <p:nvPr/>
        </p:nvSpPr>
        <p:spPr>
          <a:xfrm>
            <a:off x="1836661" y="839528"/>
            <a:ext cx="441146"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y´</a:t>
            </a:r>
          </a:p>
        </p:txBody>
      </p:sp>
      <p:sp>
        <p:nvSpPr>
          <p:cNvPr id="28" name="Textfeld 27">
            <a:extLst>
              <a:ext uri="{FF2B5EF4-FFF2-40B4-BE49-F238E27FC236}">
                <a16:creationId xmlns:a16="http://schemas.microsoft.com/office/drawing/2014/main" id="{137D71CC-C7FA-4BCC-9337-F6F3DEA68ED2}"/>
              </a:ext>
            </a:extLst>
          </p:cNvPr>
          <p:cNvSpPr txBox="1"/>
          <p:nvPr/>
        </p:nvSpPr>
        <p:spPr>
          <a:xfrm>
            <a:off x="3218003" y="2476396"/>
            <a:ext cx="338554" cy="461665"/>
          </a:xfrm>
          <a:prstGeom prst="rect">
            <a:avLst/>
          </a:prstGeom>
          <a:noFill/>
        </p:spPr>
        <p:txBody>
          <a:bodyPr wrap="none" rtlCol="0">
            <a:spAutoFit/>
          </a:bodyPr>
          <a:lstStyle/>
          <a:p>
            <a:r>
              <a:rPr lang="de-DE" sz="2400" dirty="0">
                <a:latin typeface="Times New Roman" panose="02020603050405020304" pitchFamily="18" charset="0"/>
                <a:cs typeface="Times New Roman" panose="02020603050405020304" pitchFamily="18" charset="0"/>
              </a:rPr>
              <a:t>y</a:t>
            </a:r>
          </a:p>
        </p:txBody>
      </p:sp>
      <p:sp>
        <p:nvSpPr>
          <p:cNvPr id="29" name="Textfeld 28">
            <a:extLst>
              <a:ext uri="{FF2B5EF4-FFF2-40B4-BE49-F238E27FC236}">
                <a16:creationId xmlns:a16="http://schemas.microsoft.com/office/drawing/2014/main" id="{0C631B59-743D-4EAB-876A-C0F1E39BC166}"/>
              </a:ext>
            </a:extLst>
          </p:cNvPr>
          <p:cNvSpPr txBox="1"/>
          <p:nvPr/>
        </p:nvSpPr>
        <p:spPr>
          <a:xfrm>
            <a:off x="5986358" y="805043"/>
            <a:ext cx="6205642" cy="2738257"/>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Die beiden Kurven durch x und x´ sowie y und y´ bezeichnet man als Nutzenmöglichkeits-</a:t>
            </a:r>
          </a:p>
          <a:p>
            <a:r>
              <a:rPr lang="de-DE" sz="2400" dirty="0">
                <a:latin typeface="Times New Roman" panose="02020603050405020304" pitchFamily="18" charset="0"/>
                <a:cs typeface="Times New Roman" panose="02020603050405020304" pitchFamily="18" charset="0"/>
              </a:rPr>
              <a:t>kurven. Sie stellen jeweils alle Möglichkeiten dar, die ausgehend von x bzw. y durch Umverteilung erreicht werden können.</a:t>
            </a:r>
          </a:p>
          <a:p>
            <a:endParaRPr lang="de-DE" sz="2400" dirty="0">
              <a:latin typeface="Times New Roman" panose="02020603050405020304" pitchFamily="18" charset="0"/>
              <a:cs typeface="Times New Roman" panose="02020603050405020304" pitchFamily="18" charset="0"/>
            </a:endParaRPr>
          </a:p>
        </p:txBody>
      </p:sp>
      <p:sp>
        <p:nvSpPr>
          <p:cNvPr id="30" name="Textfeld 29">
            <a:extLst>
              <a:ext uri="{FF2B5EF4-FFF2-40B4-BE49-F238E27FC236}">
                <a16:creationId xmlns:a16="http://schemas.microsoft.com/office/drawing/2014/main" id="{D0150DE6-5FD0-4E20-B2DF-25399A1B009E}"/>
              </a:ext>
            </a:extLst>
          </p:cNvPr>
          <p:cNvSpPr txBox="1"/>
          <p:nvPr/>
        </p:nvSpPr>
        <p:spPr>
          <a:xfrm>
            <a:off x="25104" y="4713414"/>
            <a:ext cx="12166895" cy="1847230"/>
          </a:xfrm>
          <a:prstGeom prst="rect">
            <a:avLst/>
          </a:prstGeom>
          <a:noFill/>
        </p:spPr>
        <p:txBody>
          <a:bodyPr wrap="square" rtlCol="0">
            <a:noAutofit/>
          </a:bodyPr>
          <a:lstStyle/>
          <a:p>
            <a:pPr marL="342900" indent="-342900">
              <a:buFont typeface="Arial" panose="020B0604020202020204" pitchFamily="34" charset="0"/>
              <a:buChar char="•"/>
            </a:pPr>
            <a:r>
              <a:rPr lang="de-DE" sz="2300" dirty="0">
                <a:latin typeface="Times New Roman" panose="02020603050405020304" pitchFamily="18" charset="0"/>
                <a:cs typeface="Times New Roman" panose="02020603050405020304" pitchFamily="18" charset="0"/>
              </a:rPr>
              <a:t>Betrachte einen Übergang von x nach y. Da y und y´ auf der gleichen Nutzenmöglichkeitskurve liegen, folgt damit, dass nach dem </a:t>
            </a:r>
            <a:r>
              <a:rPr lang="de-DE" sz="2300" dirty="0" err="1">
                <a:latin typeface="Times New Roman" panose="02020603050405020304" pitchFamily="18" charset="0"/>
                <a:cs typeface="Times New Roman" panose="02020603050405020304" pitchFamily="18" charset="0"/>
              </a:rPr>
              <a:t>Kaldor</a:t>
            </a:r>
            <a:r>
              <a:rPr lang="de-DE" sz="2300" dirty="0">
                <a:latin typeface="Times New Roman" panose="02020603050405020304" pitchFamily="18" charset="0"/>
                <a:cs typeface="Times New Roman" panose="02020603050405020304" pitchFamily="18" charset="0"/>
              </a:rPr>
              <a:t>-Kriterium y gegenüber x vorzuziehen ist.</a:t>
            </a:r>
          </a:p>
          <a:p>
            <a:pPr marL="342900" indent="-342900">
              <a:buFont typeface="Arial" panose="020B0604020202020204" pitchFamily="34" charset="0"/>
              <a:buChar char="•"/>
            </a:pPr>
            <a:r>
              <a:rPr lang="de-DE" sz="2300" dirty="0">
                <a:latin typeface="Times New Roman" panose="02020603050405020304" pitchFamily="18" charset="0"/>
                <a:cs typeface="Times New Roman" panose="02020603050405020304" pitchFamily="18" charset="0"/>
              </a:rPr>
              <a:t>Betrachtet man aber einen Übergang von y nach x, </a:t>
            </a:r>
            <a:r>
              <a:rPr lang="de-DE" sz="2300">
                <a:latin typeface="Times New Roman" panose="02020603050405020304" pitchFamily="18" charset="0"/>
                <a:cs typeface="Times New Roman" panose="02020603050405020304" pitchFamily="18" charset="0"/>
              </a:rPr>
              <a:t>so </a:t>
            </a:r>
            <a:r>
              <a:rPr lang="de-DE" sz="2300" smtClean="0">
                <a:latin typeface="Times New Roman" panose="02020603050405020304" pitchFamily="18" charset="0"/>
                <a:cs typeface="Times New Roman" panose="02020603050405020304" pitchFamily="18" charset="0"/>
              </a:rPr>
              <a:t>gilt aus </a:t>
            </a:r>
            <a:r>
              <a:rPr lang="de-DE" sz="2300" dirty="0">
                <a:latin typeface="Times New Roman" panose="02020603050405020304" pitchFamily="18" charset="0"/>
                <a:cs typeface="Times New Roman" panose="02020603050405020304" pitchFamily="18" charset="0"/>
              </a:rPr>
              <a:t>dem gleichen Argument, dass x´ auf der gleichen Nutzenmöglichkeitskurve wie x liegt auch x nach </a:t>
            </a:r>
            <a:r>
              <a:rPr lang="de-DE" sz="2300" dirty="0" err="1">
                <a:latin typeface="Times New Roman" panose="02020603050405020304" pitchFamily="18" charset="0"/>
                <a:cs typeface="Times New Roman" panose="02020603050405020304" pitchFamily="18" charset="0"/>
              </a:rPr>
              <a:t>Kaldor</a:t>
            </a:r>
            <a:r>
              <a:rPr lang="de-DE" sz="2300" dirty="0">
                <a:latin typeface="Times New Roman" panose="02020603050405020304" pitchFamily="18" charset="0"/>
                <a:cs typeface="Times New Roman" panose="02020603050405020304" pitchFamily="18" charset="0"/>
              </a:rPr>
              <a:t> gegenüber y vorzuziehen.</a:t>
            </a:r>
          </a:p>
          <a:p>
            <a:pPr marL="800100" lvl="1" indent="-342900">
              <a:buFont typeface="Wingdings" panose="05000000000000000000" pitchFamily="2" charset="2"/>
              <a:buChar char="Ø"/>
            </a:pPr>
            <a:r>
              <a:rPr lang="de-DE" sz="2300" dirty="0">
                <a:latin typeface="Times New Roman" panose="02020603050405020304" pitchFamily="18" charset="0"/>
                <a:cs typeface="Times New Roman" panose="02020603050405020304" pitchFamily="18" charset="0"/>
              </a:rPr>
              <a:t>Zu einem gleichen Ergebnis gelangt man, wenn man den Hicks-Test durchführt.</a:t>
            </a:r>
          </a:p>
        </p:txBody>
      </p:sp>
    </p:spTree>
    <p:extLst>
      <p:ext uri="{BB962C8B-B14F-4D97-AF65-F5344CB8AC3E}">
        <p14:creationId xmlns:p14="http://schemas.microsoft.com/office/powerpoint/2010/main" val="416946035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11963400" cy="492867"/>
          </a:xfrm>
          <a:prstGeom prst="rect">
            <a:avLst/>
          </a:prstGeom>
          <a:noFill/>
        </p:spPr>
        <p:txBody>
          <a:bodyPr wrap="square" rtlCol="0">
            <a:noAutofit/>
          </a:bodyPr>
          <a:lstStyle/>
          <a:p>
            <a:pPr algn="ctr"/>
            <a:r>
              <a:rPr lang="en-US" sz="2400" b="1" dirty="0" smtClean="0"/>
              <a:t>US-</a:t>
            </a:r>
            <a:r>
              <a:rPr lang="en-US" sz="2400" b="1" dirty="0" err="1" smtClean="0"/>
              <a:t>Präsidentschaftswahl</a:t>
            </a:r>
            <a:endParaRPr lang="en-US" sz="2400" b="1" dirty="0"/>
          </a:p>
        </p:txBody>
      </p:sp>
      <p:pic>
        <p:nvPicPr>
          <p:cNvPr id="2" name="Grafik 1"/>
          <p:cNvPicPr>
            <a:picLocks noChangeAspect="1"/>
          </p:cNvPicPr>
          <p:nvPr/>
        </p:nvPicPr>
        <p:blipFill>
          <a:blip r:embed="rId3"/>
          <a:stretch>
            <a:fillRect/>
          </a:stretch>
        </p:blipFill>
        <p:spPr>
          <a:xfrm>
            <a:off x="416154" y="486959"/>
            <a:ext cx="7678271" cy="5965908"/>
          </a:xfrm>
          <a:prstGeom prst="rect">
            <a:avLst/>
          </a:prstGeom>
        </p:spPr>
      </p:pic>
    </p:spTree>
    <p:extLst>
      <p:ext uri="{BB962C8B-B14F-4D97-AF65-F5344CB8AC3E}">
        <p14:creationId xmlns:p14="http://schemas.microsoft.com/office/powerpoint/2010/main" val="7513282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p:cNvSpPr txBox="1"/>
          <p:nvPr/>
        </p:nvSpPr>
        <p:spPr>
          <a:xfrm>
            <a:off x="228601" y="55773"/>
            <a:ext cx="11963400" cy="492867"/>
          </a:xfrm>
          <a:prstGeom prst="rect">
            <a:avLst/>
          </a:prstGeom>
          <a:noFill/>
        </p:spPr>
        <p:txBody>
          <a:bodyPr wrap="square" rtlCol="0">
            <a:noAutofit/>
          </a:bodyPr>
          <a:lstStyle/>
          <a:p>
            <a:pPr algn="ctr"/>
            <a:r>
              <a:rPr lang="en-US" sz="2400" b="1" dirty="0" err="1" smtClean="0"/>
              <a:t>Bundestagswahl</a:t>
            </a:r>
            <a:r>
              <a:rPr lang="en-US" sz="2400" b="1" dirty="0" smtClean="0"/>
              <a:t> 2021</a:t>
            </a:r>
            <a:endParaRPr lang="en-US" sz="2400" b="1" dirty="0"/>
          </a:p>
        </p:txBody>
      </p:sp>
      <p:pic>
        <p:nvPicPr>
          <p:cNvPr id="3" name="Grafik 2"/>
          <p:cNvPicPr>
            <a:picLocks noChangeAspect="1"/>
          </p:cNvPicPr>
          <p:nvPr/>
        </p:nvPicPr>
        <p:blipFill>
          <a:blip r:embed="rId3"/>
          <a:stretch>
            <a:fillRect/>
          </a:stretch>
        </p:blipFill>
        <p:spPr>
          <a:xfrm>
            <a:off x="641210" y="617652"/>
            <a:ext cx="10695954" cy="3850832"/>
          </a:xfrm>
          <a:prstGeom prst="rect">
            <a:avLst/>
          </a:prstGeom>
        </p:spPr>
      </p:pic>
      <p:sp>
        <p:nvSpPr>
          <p:cNvPr id="4" name="Rechteck 3"/>
          <p:cNvSpPr/>
          <p:nvPr/>
        </p:nvSpPr>
        <p:spPr>
          <a:xfrm>
            <a:off x="460074" y="4578077"/>
            <a:ext cx="8839201" cy="369332"/>
          </a:xfrm>
          <a:prstGeom prst="rect">
            <a:avLst/>
          </a:prstGeom>
        </p:spPr>
        <p:txBody>
          <a:bodyPr wrap="square">
            <a:spAutoFit/>
          </a:bodyPr>
          <a:lstStyle/>
          <a:p>
            <a:r>
              <a:rPr lang="de-DE" dirty="0">
                <a:hlinkClick r:id="rId4"/>
              </a:rPr>
              <a:t>https://</a:t>
            </a:r>
            <a:r>
              <a:rPr lang="de-DE" dirty="0" smtClean="0">
                <a:hlinkClick r:id="rId4"/>
              </a:rPr>
              <a:t>www.bundeswahlleiter.de/bundestagswahlen/2021/ergebnisse/bund-99.html#sitze2</a:t>
            </a:r>
            <a:endParaRPr lang="de-DE" dirty="0"/>
          </a:p>
        </p:txBody>
      </p:sp>
    </p:spTree>
    <p:extLst>
      <p:ext uri="{BB962C8B-B14F-4D97-AF65-F5344CB8AC3E}">
        <p14:creationId xmlns:p14="http://schemas.microsoft.com/office/powerpoint/2010/main" val="351326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Scitovsky</a:t>
            </a:r>
            <a:r>
              <a:rPr lang="de-DE" sz="2800" dirty="0">
                <a:latin typeface="Times New Roman" panose="02020603050405020304" pitchFamily="18" charset="0"/>
                <a:cs typeface="Times New Roman" panose="02020603050405020304" pitchFamily="18" charset="0"/>
              </a:rPr>
              <a:t>-Test</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19050" y="1265274"/>
            <a:ext cx="12172950" cy="5583202"/>
          </a:xfrm>
          <a:prstGeom prst="rect">
            <a:avLst/>
          </a:prstGeom>
          <a:noFill/>
        </p:spPr>
        <p:txBody>
          <a:bodyPr wrap="square" rtlCol="0">
            <a:noAutofit/>
          </a:bodyPr>
          <a:lstStyle/>
          <a:p>
            <a:r>
              <a:rPr lang="de-DE" sz="2400" dirty="0">
                <a:latin typeface="Times New Roman" panose="02020603050405020304" pitchFamily="18" charset="0"/>
                <a:cs typeface="Times New Roman" panose="02020603050405020304" pitchFamily="18" charset="0"/>
              </a:rPr>
              <a:t>Für das Problem, dass weder durch den </a:t>
            </a:r>
            <a:r>
              <a:rPr lang="de-DE" sz="2400" dirty="0" err="1">
                <a:latin typeface="Times New Roman" panose="02020603050405020304" pitchFamily="18" charset="0"/>
                <a:cs typeface="Times New Roman" panose="02020603050405020304" pitchFamily="18" charset="0"/>
              </a:rPr>
              <a:t>Kaldor</a:t>
            </a:r>
            <a:r>
              <a:rPr lang="de-DE" sz="2400" dirty="0">
                <a:latin typeface="Times New Roman" panose="02020603050405020304" pitchFamily="18" charset="0"/>
                <a:cs typeface="Times New Roman" panose="02020603050405020304" pitchFamily="18" charset="0"/>
              </a:rPr>
              <a:t>-Test, noch durch Hicks-Test aufgrund der vorherigen Kritik eine gesellschaftliche Rangordnung für öffentliche Projekte abgeleitet werden kann wurde von Tibor de </a:t>
            </a:r>
            <a:r>
              <a:rPr lang="de-DE" sz="2400" dirty="0" err="1">
                <a:latin typeface="Times New Roman" panose="02020603050405020304" pitchFamily="18" charset="0"/>
                <a:cs typeface="Times New Roman" panose="02020603050405020304" pitchFamily="18" charset="0"/>
              </a:rPr>
              <a:t>Scitovsky</a:t>
            </a:r>
            <a:r>
              <a:rPr lang="de-DE" sz="2400" dirty="0">
                <a:latin typeface="Times New Roman" panose="02020603050405020304" pitchFamily="18" charset="0"/>
                <a:cs typeface="Times New Roman" panose="02020603050405020304" pitchFamily="18" charset="0"/>
              </a:rPr>
              <a:t> (1941) vorgeschlagen, beide Kriterien zusammenzuführen:</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smtClean="0">
                <a:latin typeface="Times New Roman" panose="02020603050405020304" pitchFamily="18" charset="0"/>
                <a:cs typeface="Times New Roman" panose="02020603050405020304" pitchFamily="18" charset="0"/>
              </a:rPr>
              <a:t>  </a:t>
            </a:r>
            <a:r>
              <a:rPr lang="de-DE" sz="2400" b="1" u="sng" smtClean="0">
                <a:latin typeface="Times New Roman" panose="02020603050405020304" pitchFamily="18" charset="0"/>
                <a:cs typeface="Times New Roman" panose="02020603050405020304" pitchFamily="18" charset="0"/>
              </a:rPr>
              <a:t>Scitovsky-Test </a:t>
            </a:r>
            <a:r>
              <a:rPr lang="de-DE" sz="2400" b="1" u="sng" dirty="0">
                <a:latin typeface="Times New Roman" panose="02020603050405020304" pitchFamily="18" charset="0"/>
                <a:cs typeface="Times New Roman" panose="02020603050405020304" pitchFamily="18" charset="0"/>
              </a:rPr>
              <a:t>(1939):</a:t>
            </a:r>
          </a:p>
          <a:p>
            <a:r>
              <a:rPr lang="de-DE" sz="2400" dirty="0">
                <a:latin typeface="Times New Roman" panose="02020603050405020304" pitchFamily="18" charset="0"/>
                <a:cs typeface="Times New Roman" panose="02020603050405020304" pitchFamily="18" charset="0"/>
              </a:rPr>
              <a:t>	Eine Allokation y ist einer Allokation x vorzuziehen, wenn y sowohl </a:t>
            </a:r>
            <a:r>
              <a:rPr lang="de-DE" sz="2400">
                <a:latin typeface="Times New Roman" panose="02020603050405020304" pitchFamily="18" charset="0"/>
                <a:cs typeface="Times New Roman" panose="02020603050405020304" pitchFamily="18" charset="0"/>
              </a:rPr>
              <a:t>nach </a:t>
            </a:r>
            <a:r>
              <a:rPr lang="de-DE" sz="2400" smtClean="0">
                <a:latin typeface="Times New Roman" panose="02020603050405020304" pitchFamily="18" charset="0"/>
                <a:cs typeface="Times New Roman" panose="02020603050405020304" pitchFamily="18" charset="0"/>
              </a:rPr>
              <a:t>dem                   </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Kaldor</a:t>
            </a:r>
            <a:r>
              <a:rPr lang="de-DE" sz="2400" dirty="0">
                <a:latin typeface="Times New Roman" panose="02020603050405020304" pitchFamily="18" charset="0"/>
                <a:cs typeface="Times New Roman" panose="02020603050405020304" pitchFamily="18" charset="0"/>
              </a:rPr>
              <a:t>-Test, als auch dem Hicks-Test der Allokation x vorgezogen wird.</a:t>
            </a: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Es kann gezeigt werden, dass der </a:t>
            </a:r>
            <a:r>
              <a:rPr lang="de-DE" sz="2400" dirty="0" err="1">
                <a:latin typeface="Times New Roman" panose="02020603050405020304" pitchFamily="18" charset="0"/>
                <a:cs typeface="Times New Roman" panose="02020603050405020304" pitchFamily="18" charset="0"/>
              </a:rPr>
              <a:t>Scitovsky</a:t>
            </a:r>
            <a:r>
              <a:rPr lang="de-DE" sz="2400" dirty="0">
                <a:latin typeface="Times New Roman" panose="02020603050405020304" pitchFamily="18" charset="0"/>
                <a:cs typeface="Times New Roman" panose="02020603050405020304" pitchFamily="18" charset="0"/>
              </a:rPr>
              <a:t>-Test das Problem der Widersprüchlichkeit wie der </a:t>
            </a:r>
            <a:r>
              <a:rPr lang="de-DE" sz="2400" dirty="0" err="1">
                <a:latin typeface="Times New Roman" panose="02020603050405020304" pitchFamily="18" charset="0"/>
                <a:cs typeface="Times New Roman" panose="02020603050405020304" pitchFamily="18" charset="0"/>
              </a:rPr>
              <a:t>Kaldor</a:t>
            </a:r>
            <a:r>
              <a:rPr lang="de-DE" sz="2400" dirty="0">
                <a:latin typeface="Times New Roman" panose="02020603050405020304" pitchFamily="18" charset="0"/>
                <a:cs typeface="Times New Roman" panose="02020603050405020304" pitchFamily="18" charset="0"/>
              </a:rPr>
              <a:t>-Test und der </a:t>
            </a:r>
            <a:r>
              <a:rPr lang="de-DE" sz="2400" dirty="0" err="1">
                <a:latin typeface="Times New Roman" panose="02020603050405020304" pitchFamily="18" charset="0"/>
                <a:cs typeface="Times New Roman" panose="02020603050405020304" pitchFamily="18" charset="0"/>
              </a:rPr>
              <a:t>Scitovsky</a:t>
            </a:r>
            <a:r>
              <a:rPr lang="de-DE" sz="2400" dirty="0">
                <a:latin typeface="Times New Roman" panose="02020603050405020304" pitchFamily="18" charset="0"/>
                <a:cs typeface="Times New Roman" panose="02020603050405020304" pitchFamily="18" charset="0"/>
              </a:rPr>
              <a:t>-Test nicht hat</a:t>
            </a:r>
          </a:p>
          <a:p>
            <a:endParaRPr lang="de-DE"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594463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err="1" smtClean="0">
                <a:solidFill>
                  <a:sysClr val="windowText" lastClr="000000"/>
                </a:solidFill>
              </a:rPr>
              <a:t>Entscheidungsregeln</a:t>
            </a:r>
            <a:endParaRPr lang="en-US" sz="2903" dirty="0">
              <a:solidFill>
                <a:sysClr val="windowText" lastClr="000000"/>
              </a:solidFill>
            </a:endParaRPr>
          </a:p>
        </p:txBody>
      </p:sp>
      <p:sp>
        <p:nvSpPr>
          <p:cNvPr id="7" name="Textfeld 6"/>
          <p:cNvSpPr txBox="1"/>
          <p:nvPr/>
        </p:nvSpPr>
        <p:spPr>
          <a:xfrm>
            <a:off x="422031" y="723089"/>
            <a:ext cx="11368453" cy="5898243"/>
          </a:xfrm>
          <a:prstGeom prst="rect">
            <a:avLst/>
          </a:prstGeom>
          <a:noFill/>
        </p:spPr>
        <p:txBody>
          <a:bodyPr wrap="square" rtlCol="0">
            <a:noAutofit/>
          </a:bodyPr>
          <a:lstStyle/>
          <a:p>
            <a:r>
              <a:rPr lang="en-GB" altLang="de-DE" sz="2600" dirty="0" smtClean="0">
                <a:ea typeface="ＭＳ Ｐゴシック" pitchFamily="34" charset="-128"/>
              </a:rPr>
              <a:t>In </a:t>
            </a:r>
            <a:r>
              <a:rPr lang="en-GB" altLang="de-DE" sz="2600" dirty="0" err="1" smtClean="0">
                <a:ea typeface="ＭＳ Ｐゴシック" pitchFamily="34" charset="-128"/>
              </a:rPr>
              <a:t>westlichen</a:t>
            </a:r>
            <a:r>
              <a:rPr lang="en-GB" altLang="de-DE" sz="2600" dirty="0" smtClean="0">
                <a:ea typeface="ＭＳ Ｐゴシック" pitchFamily="34" charset="-128"/>
              </a:rPr>
              <a:t> </a:t>
            </a:r>
            <a:r>
              <a:rPr lang="en-GB" altLang="de-DE" sz="2600" dirty="0" err="1" smtClean="0">
                <a:ea typeface="ＭＳ Ｐゴシック" pitchFamily="34" charset="-128"/>
              </a:rPr>
              <a:t>Demokratien</a:t>
            </a:r>
            <a:r>
              <a:rPr lang="en-GB" altLang="de-DE" sz="2600" dirty="0" smtClean="0">
                <a:ea typeface="ＭＳ Ｐゴシック" pitchFamily="34" charset="-128"/>
              </a:rPr>
              <a:t> </a:t>
            </a:r>
            <a:r>
              <a:rPr lang="en-GB" altLang="de-DE" sz="2600" dirty="0" err="1" smtClean="0">
                <a:ea typeface="ＭＳ Ｐゴシック" pitchFamily="34" charset="-128"/>
              </a:rPr>
              <a:t>sind</a:t>
            </a:r>
            <a:r>
              <a:rPr lang="en-GB" altLang="de-DE" sz="2600" dirty="0" smtClean="0">
                <a:ea typeface="ＭＳ Ｐゴシック" pitchFamily="34" charset="-128"/>
              </a:rPr>
              <a:t> </a:t>
            </a:r>
            <a:r>
              <a:rPr lang="en-GB" altLang="de-DE" sz="2600" dirty="0" err="1" smtClean="0">
                <a:ea typeface="ＭＳ Ｐゴシック" pitchFamily="34" charset="-128"/>
              </a:rPr>
              <a:t>wir</a:t>
            </a:r>
            <a:r>
              <a:rPr lang="en-GB" altLang="de-DE" sz="2600" dirty="0" smtClean="0">
                <a:ea typeface="ＭＳ Ｐゴシック" pitchFamily="34" charset="-128"/>
              </a:rPr>
              <a:t> </a:t>
            </a:r>
            <a:r>
              <a:rPr lang="en-GB" altLang="de-DE" sz="2600" dirty="0" err="1" smtClean="0">
                <a:ea typeface="ＭＳ Ｐゴシック" pitchFamily="34" charset="-128"/>
              </a:rPr>
              <a:t>häufig</a:t>
            </a:r>
            <a:r>
              <a:rPr lang="en-GB" altLang="de-DE" sz="2600" dirty="0" smtClean="0">
                <a:ea typeface="ＭＳ Ｐゴシック" pitchFamily="34" charset="-128"/>
              </a:rPr>
              <a:t> auf die 50+1 Regel </a:t>
            </a:r>
            <a:r>
              <a:rPr lang="en-GB" altLang="de-DE" sz="2600" dirty="0" err="1" smtClean="0">
                <a:ea typeface="ＭＳ Ｐゴシック" pitchFamily="34" charset="-128"/>
              </a:rPr>
              <a:t>bzw</a:t>
            </a:r>
            <a:r>
              <a:rPr lang="en-GB" altLang="de-DE" sz="2600" dirty="0" smtClean="0">
                <a:ea typeface="ＭＳ Ｐゴシック" pitchFamily="34" charset="-128"/>
              </a:rPr>
              <a:t>. </a:t>
            </a:r>
            <a:r>
              <a:rPr lang="en-GB" altLang="de-DE" sz="2600" dirty="0" err="1" smtClean="0">
                <a:ea typeface="ＭＳ Ｐゴシック" pitchFamily="34" charset="-128"/>
              </a:rPr>
              <a:t>Mehrheitsregeln</a:t>
            </a:r>
            <a:r>
              <a:rPr lang="en-GB" altLang="de-DE" sz="2600" dirty="0" smtClean="0">
                <a:ea typeface="ＭＳ Ｐゴシック" pitchFamily="34" charset="-128"/>
              </a:rPr>
              <a:t> </a:t>
            </a:r>
            <a:r>
              <a:rPr lang="en-GB" altLang="de-DE" sz="2600" dirty="0" err="1" smtClean="0">
                <a:ea typeface="ＭＳ Ｐゴシック" pitchFamily="34" charset="-128"/>
              </a:rPr>
              <a:t>geprägt</a:t>
            </a:r>
            <a:r>
              <a:rPr lang="en-GB" altLang="de-DE" sz="2600" dirty="0" smtClean="0">
                <a:ea typeface="ＭＳ Ｐゴシック" pitchFamily="34" charset="-128"/>
              </a:rPr>
              <a:t>, </a:t>
            </a:r>
            <a:r>
              <a:rPr lang="en-GB" altLang="de-DE" sz="2600" dirty="0" err="1" smtClean="0">
                <a:ea typeface="ＭＳ Ｐゴシック" pitchFamily="34" charset="-128"/>
              </a:rPr>
              <a:t>aber</a:t>
            </a:r>
            <a:r>
              <a:rPr lang="en-GB" altLang="de-DE" sz="2600" dirty="0" smtClean="0">
                <a:ea typeface="ＭＳ Ｐゴシック" pitchFamily="34" charset="-128"/>
              </a:rPr>
              <a:t> </a:t>
            </a:r>
            <a:r>
              <a:rPr lang="en-GB" altLang="de-DE" sz="2600" dirty="0" err="1" smtClean="0">
                <a:ea typeface="ＭＳ Ｐゴシック" pitchFamily="34" charset="-128"/>
              </a:rPr>
              <a:t>auch</a:t>
            </a:r>
            <a:r>
              <a:rPr lang="en-GB" altLang="de-DE" sz="2600" dirty="0" smtClean="0">
                <a:ea typeface="ＭＳ Ｐゴシック" pitchFamily="34" charset="-128"/>
              </a:rPr>
              <a:t> </a:t>
            </a:r>
            <a:r>
              <a:rPr lang="en-GB" altLang="de-DE" sz="2600" dirty="0" err="1" smtClean="0">
                <a:ea typeface="ＭＳ Ｐゴシック" pitchFamily="34" charset="-128"/>
              </a:rPr>
              <a:t>hier</a:t>
            </a:r>
            <a:r>
              <a:rPr lang="en-GB" altLang="de-DE" sz="2600" dirty="0" smtClean="0">
                <a:ea typeface="ＭＳ Ｐゴシック" pitchFamily="34" charset="-128"/>
              </a:rPr>
              <a:t> </a:t>
            </a:r>
            <a:r>
              <a:rPr lang="en-GB" altLang="de-DE" sz="2600" dirty="0" err="1" smtClean="0">
                <a:ea typeface="ＭＳ Ｐゴシック" pitchFamily="34" charset="-128"/>
              </a:rPr>
              <a:t>gibt</a:t>
            </a:r>
            <a:r>
              <a:rPr lang="en-GB" altLang="de-DE" sz="2600" dirty="0" smtClean="0">
                <a:ea typeface="ＭＳ Ｐゴシック" pitchFamily="34" charset="-128"/>
              </a:rPr>
              <a:t> </a:t>
            </a:r>
            <a:r>
              <a:rPr lang="en-GB" altLang="de-DE" sz="2600" dirty="0" err="1" smtClean="0">
                <a:ea typeface="ＭＳ Ｐゴシック" pitchFamily="34" charset="-128"/>
              </a:rPr>
              <a:t>es</a:t>
            </a:r>
            <a:r>
              <a:rPr lang="en-GB" altLang="de-DE" sz="2600" dirty="0" smtClean="0">
                <a:ea typeface="ＭＳ Ｐゴシック" pitchFamily="34" charset="-128"/>
              </a:rPr>
              <a:t> </a:t>
            </a:r>
            <a:r>
              <a:rPr lang="en-GB" altLang="de-DE" sz="2600" dirty="0" err="1" smtClean="0">
                <a:ea typeface="ＭＳ Ｐゴシック" pitchFamily="34" charset="-128"/>
              </a:rPr>
              <a:t>Probleme</a:t>
            </a:r>
            <a:r>
              <a:rPr lang="en-GB" altLang="de-DE" sz="2600" dirty="0" smtClean="0">
                <a:ea typeface="ＭＳ Ｐゴシック" pitchFamily="34" charset="-128"/>
              </a:rPr>
              <a:t>:</a:t>
            </a:r>
          </a:p>
          <a:p>
            <a:endParaRPr lang="en-GB" altLang="de-DE" sz="2600" dirty="0">
              <a:ea typeface="ＭＳ Ｐゴシック" pitchFamily="34" charset="-128"/>
            </a:endParaRPr>
          </a:p>
          <a:p>
            <a:pPr marL="514350" indent="-514350">
              <a:buFont typeface="Arial" panose="020B0604020202020204" pitchFamily="34" charset="0"/>
              <a:buChar char="•"/>
            </a:pPr>
            <a:r>
              <a:rPr lang="en-GB" altLang="de-DE" sz="2600" dirty="0" smtClean="0">
                <a:ea typeface="ＭＳ Ｐゴシック" pitchFamily="34" charset="-128"/>
              </a:rPr>
              <a:t>50% der </a:t>
            </a:r>
            <a:r>
              <a:rPr lang="en-GB" altLang="de-DE" sz="2600" dirty="0" err="1" smtClean="0">
                <a:ea typeface="ＭＳ Ｐゴシック" pitchFamily="34" charset="-128"/>
              </a:rPr>
              <a:t>abgebenen</a:t>
            </a:r>
            <a:r>
              <a:rPr lang="en-GB" altLang="de-DE" sz="2600" dirty="0" smtClean="0">
                <a:ea typeface="ＭＳ Ｐゴシック" pitchFamily="34" charset="-128"/>
              </a:rPr>
              <a:t> </a:t>
            </a:r>
            <a:r>
              <a:rPr lang="en-GB" altLang="de-DE" sz="2600" dirty="0" err="1" smtClean="0">
                <a:ea typeface="ＭＳ Ｐゴシック" pitchFamily="34" charset="-128"/>
              </a:rPr>
              <a:t>Stimmen</a:t>
            </a:r>
            <a:endParaRPr lang="en-GB" altLang="de-DE" sz="2600" dirty="0" smtClean="0">
              <a:ea typeface="ＭＳ Ｐゴシック" pitchFamily="34" charset="-128"/>
            </a:endParaRPr>
          </a:p>
          <a:p>
            <a:pPr marL="514350" indent="-514350">
              <a:buFont typeface="Arial" panose="020B0604020202020204" pitchFamily="34" charset="0"/>
              <a:buChar char="•"/>
            </a:pPr>
            <a:endParaRPr lang="en-GB" altLang="de-DE" sz="2600" dirty="0">
              <a:ea typeface="ＭＳ Ｐゴシック" pitchFamily="34" charset="-128"/>
            </a:endParaRPr>
          </a:p>
          <a:p>
            <a:pPr marL="514350" indent="-514350">
              <a:buFont typeface="Arial" panose="020B0604020202020204" pitchFamily="34" charset="0"/>
              <a:buChar char="•"/>
            </a:pPr>
            <a:r>
              <a:rPr lang="en-GB" altLang="de-DE" sz="2600" dirty="0" smtClean="0">
                <a:ea typeface="ＭＳ Ｐゴシック" pitchFamily="34" charset="-128"/>
              </a:rPr>
              <a:t>50% </a:t>
            </a:r>
            <a:r>
              <a:rPr lang="en-GB" altLang="de-DE" sz="2600" dirty="0" err="1" smtClean="0">
                <a:ea typeface="ＭＳ Ｐゴシック" pitchFamily="34" charset="-128"/>
              </a:rPr>
              <a:t>gültigen</a:t>
            </a:r>
            <a:r>
              <a:rPr lang="en-GB" altLang="de-DE" sz="2600" dirty="0" smtClean="0">
                <a:ea typeface="ＭＳ Ｐゴシック" pitchFamily="34" charset="-128"/>
              </a:rPr>
              <a:t> </a:t>
            </a:r>
            <a:r>
              <a:rPr lang="en-GB" altLang="de-DE" sz="2600" dirty="0" err="1" smtClean="0">
                <a:ea typeface="ＭＳ Ｐゴシック" pitchFamily="34" charset="-128"/>
              </a:rPr>
              <a:t>Stimmen</a:t>
            </a:r>
            <a:r>
              <a:rPr lang="en-GB" altLang="de-DE" sz="2600" dirty="0" smtClean="0">
                <a:ea typeface="ＭＳ Ｐゴシック" pitchFamily="34" charset="-128"/>
              </a:rPr>
              <a:t> </a:t>
            </a:r>
            <a:r>
              <a:rPr lang="en-GB" altLang="de-DE" sz="2600" dirty="0" err="1" smtClean="0">
                <a:ea typeface="ＭＳ Ｐゴシック" pitchFamily="34" charset="-128"/>
              </a:rPr>
              <a:t>bzw</a:t>
            </a:r>
            <a:r>
              <a:rPr lang="en-GB" altLang="de-DE" sz="2600" dirty="0" smtClean="0">
                <a:ea typeface="ＭＳ Ｐゴシック" pitchFamily="34" charset="-128"/>
              </a:rPr>
              <a:t>. </a:t>
            </a:r>
            <a:r>
              <a:rPr lang="en-GB" altLang="de-DE" sz="2600" dirty="0" err="1">
                <a:ea typeface="ＭＳ Ｐゴシック" pitchFamily="34" charset="-128"/>
              </a:rPr>
              <a:t>e</a:t>
            </a:r>
            <a:r>
              <a:rPr lang="en-GB" altLang="de-DE" sz="2600" dirty="0" err="1" smtClean="0">
                <a:ea typeface="ＭＳ Ｐゴシック" pitchFamily="34" charset="-128"/>
              </a:rPr>
              <a:t>ntscheidenden</a:t>
            </a:r>
            <a:r>
              <a:rPr lang="en-GB" altLang="de-DE" sz="2600" dirty="0" smtClean="0">
                <a:ea typeface="ＭＳ Ｐゴシック" pitchFamily="34" charset="-128"/>
              </a:rPr>
              <a:t> (also </a:t>
            </a:r>
            <a:r>
              <a:rPr lang="en-GB" altLang="de-DE" sz="2600" dirty="0" err="1" smtClean="0">
                <a:ea typeface="ＭＳ Ｐゴシック" pitchFamily="34" charset="-128"/>
              </a:rPr>
              <a:t>ohne</a:t>
            </a:r>
            <a:r>
              <a:rPr lang="en-GB" altLang="de-DE" sz="2600" dirty="0" smtClean="0">
                <a:ea typeface="ＭＳ Ｐゴシック" pitchFamily="34" charset="-128"/>
              </a:rPr>
              <a:t> </a:t>
            </a:r>
            <a:r>
              <a:rPr lang="en-GB" altLang="de-DE" sz="2600" dirty="0" err="1" smtClean="0">
                <a:ea typeface="ＭＳ Ｐゴシック" pitchFamily="34" charset="-128"/>
              </a:rPr>
              <a:t>Enthaltungen</a:t>
            </a:r>
            <a:r>
              <a:rPr lang="en-GB" altLang="de-DE" sz="2600" dirty="0" smtClean="0">
                <a:ea typeface="ＭＳ Ｐゴシック" pitchFamily="34" charset="-128"/>
              </a:rPr>
              <a:t>)</a:t>
            </a:r>
            <a:endParaRPr lang="en-GB" altLang="de-DE" sz="2600" dirty="0">
              <a:ea typeface="ＭＳ Ｐゴシック" pitchFamily="34" charset="-128"/>
            </a:endParaRPr>
          </a:p>
          <a:p>
            <a:endParaRPr lang="en-GB" altLang="de-DE" sz="2600" dirty="0" smtClean="0">
              <a:ea typeface="ＭＳ Ｐゴシック" pitchFamily="34" charset="-128"/>
            </a:endParaRPr>
          </a:p>
          <a:p>
            <a:pPr marL="457200" indent="-457200">
              <a:buFont typeface="Symbol" panose="05050102010706020507" pitchFamily="18" charset="2"/>
              <a:buChar char="-"/>
            </a:pPr>
            <a:r>
              <a:rPr lang="en-GB" altLang="de-DE" sz="2600" dirty="0" err="1" smtClean="0">
                <a:ea typeface="ＭＳ Ｐゴシック" pitchFamily="34" charset="-128"/>
              </a:rPr>
              <a:t>Mehrheit</a:t>
            </a:r>
            <a:r>
              <a:rPr lang="en-GB" altLang="de-DE" sz="2600" dirty="0" smtClean="0">
                <a:ea typeface="ＭＳ Ｐゴシック" pitchFamily="34" charset="-128"/>
              </a:rPr>
              <a:t> der </a:t>
            </a:r>
            <a:r>
              <a:rPr lang="en-GB" altLang="de-DE" sz="2600" dirty="0" err="1" smtClean="0">
                <a:ea typeface="ＭＳ Ｐゴシック" pitchFamily="34" charset="-128"/>
              </a:rPr>
              <a:t>abgebenen</a:t>
            </a:r>
            <a:r>
              <a:rPr lang="en-GB" altLang="de-DE" sz="2600" dirty="0" smtClean="0">
                <a:ea typeface="ＭＳ Ｐゴシック" pitchFamily="34" charset="-128"/>
              </a:rPr>
              <a:t> </a:t>
            </a:r>
            <a:r>
              <a:rPr lang="en-GB" altLang="de-DE" sz="2600" dirty="0" err="1" smtClean="0">
                <a:ea typeface="ＭＳ Ｐゴシック" pitchFamily="34" charset="-128"/>
              </a:rPr>
              <a:t>Stimmen</a:t>
            </a:r>
            <a:endParaRPr lang="en-GB" altLang="de-DE" sz="2600" dirty="0">
              <a:ea typeface="ＭＳ Ｐゴシック" pitchFamily="34" charset="-128"/>
            </a:endParaRPr>
          </a:p>
          <a:p>
            <a:pPr marL="457200" indent="-457200">
              <a:buFont typeface="Symbol" panose="05050102010706020507" pitchFamily="18" charset="2"/>
              <a:buChar char="-"/>
            </a:pPr>
            <a:endParaRPr lang="en-GB" altLang="de-DE" sz="2600" dirty="0" smtClean="0">
              <a:ea typeface="ＭＳ Ｐゴシック" pitchFamily="34" charset="-128"/>
            </a:endParaRPr>
          </a:p>
          <a:p>
            <a:pPr marL="457200" indent="-457200">
              <a:buFont typeface="Symbol" panose="05050102010706020507" pitchFamily="18" charset="2"/>
              <a:buChar char="-"/>
            </a:pPr>
            <a:r>
              <a:rPr lang="en-GB" altLang="de-DE" sz="2600" dirty="0" err="1" smtClean="0">
                <a:ea typeface="ＭＳ Ｐゴシック" pitchFamily="34" charset="-128"/>
              </a:rPr>
              <a:t>Mehrheit</a:t>
            </a:r>
            <a:r>
              <a:rPr lang="en-GB" altLang="de-DE" sz="2600" dirty="0" smtClean="0">
                <a:ea typeface="ＭＳ Ｐゴシック" pitchFamily="34" charset="-128"/>
              </a:rPr>
              <a:t> der </a:t>
            </a:r>
            <a:r>
              <a:rPr lang="en-GB" altLang="de-DE" sz="2600" dirty="0" err="1" smtClean="0">
                <a:ea typeface="ＭＳ Ｐゴシック" pitchFamily="34" charset="-128"/>
              </a:rPr>
              <a:t>gültigen</a:t>
            </a:r>
            <a:r>
              <a:rPr lang="en-GB" altLang="de-DE" sz="2600" dirty="0" smtClean="0">
                <a:ea typeface="ＭＳ Ｐゴシック" pitchFamily="34" charset="-128"/>
              </a:rPr>
              <a:t> </a:t>
            </a:r>
            <a:r>
              <a:rPr lang="en-GB" altLang="de-DE" sz="2600" dirty="0" err="1" smtClean="0">
                <a:ea typeface="ＭＳ Ｐゴシック" pitchFamily="34" charset="-128"/>
              </a:rPr>
              <a:t>Stimmen</a:t>
            </a:r>
            <a:r>
              <a:rPr lang="en-GB" altLang="de-DE" sz="2600" dirty="0" smtClean="0">
                <a:ea typeface="ＭＳ Ｐゴシック" pitchFamily="34" charset="-128"/>
              </a:rPr>
              <a:t> </a:t>
            </a:r>
            <a:r>
              <a:rPr lang="en-GB" altLang="de-DE" sz="2600" dirty="0" err="1" smtClean="0">
                <a:ea typeface="ＭＳ Ｐゴシック" pitchFamily="34" charset="-128"/>
              </a:rPr>
              <a:t>bzw</a:t>
            </a:r>
            <a:r>
              <a:rPr lang="en-GB" altLang="de-DE" sz="2600" dirty="0" smtClean="0">
                <a:ea typeface="ＭＳ Ｐゴシック" pitchFamily="34" charset="-128"/>
              </a:rPr>
              <a:t>. </a:t>
            </a:r>
            <a:r>
              <a:rPr lang="en-GB" altLang="de-DE" sz="2600" dirty="0" err="1" smtClean="0">
                <a:ea typeface="ＭＳ Ｐゴシック" pitchFamily="34" charset="-128"/>
              </a:rPr>
              <a:t>entscheidenden</a:t>
            </a:r>
            <a:r>
              <a:rPr lang="en-GB" altLang="de-DE" sz="2600" dirty="0" smtClean="0">
                <a:ea typeface="ＭＳ Ｐゴシック" pitchFamily="34" charset="-128"/>
              </a:rPr>
              <a:t>                                             (also </a:t>
            </a:r>
            <a:r>
              <a:rPr lang="en-GB" altLang="de-DE" sz="2600" dirty="0" err="1" smtClean="0">
                <a:ea typeface="ＭＳ Ｐゴシック" pitchFamily="34" charset="-128"/>
              </a:rPr>
              <a:t>ohne</a:t>
            </a:r>
            <a:r>
              <a:rPr lang="en-GB" altLang="de-DE" sz="2600" dirty="0" smtClean="0">
                <a:ea typeface="ＭＳ Ｐゴシック" pitchFamily="34" charset="-128"/>
              </a:rPr>
              <a:t> </a:t>
            </a:r>
            <a:r>
              <a:rPr lang="en-GB" altLang="de-DE" sz="2600" dirty="0" err="1" smtClean="0">
                <a:ea typeface="ＭＳ Ｐゴシック" pitchFamily="34" charset="-128"/>
              </a:rPr>
              <a:t>Enthaltungen</a:t>
            </a:r>
            <a:r>
              <a:rPr lang="en-GB" altLang="de-DE" sz="2600" dirty="0" smtClean="0">
                <a:ea typeface="ＭＳ Ｐゴシック" pitchFamily="34" charset="-128"/>
              </a:rPr>
              <a:t>)</a:t>
            </a:r>
          </a:p>
          <a:p>
            <a:endParaRPr lang="en-GB" altLang="de-DE" sz="2903" dirty="0" smtClean="0">
              <a:ea typeface="ＭＳ Ｐゴシック" pitchFamily="34" charset="-128"/>
            </a:endParaRPr>
          </a:p>
          <a:p>
            <a:pPr marL="914400" lvl="1" indent="-457200">
              <a:buFont typeface="Wingdings" panose="05000000000000000000" pitchFamily="2" charset="2"/>
              <a:buChar char="Ø"/>
            </a:pPr>
            <a:r>
              <a:rPr lang="en-GB" altLang="de-DE" sz="2903" dirty="0" smtClean="0">
                <a:ea typeface="ＭＳ Ｐゴシック" pitchFamily="34" charset="-128"/>
              </a:rPr>
              <a:t>Das </a:t>
            </a:r>
            <a:r>
              <a:rPr lang="en-GB" altLang="de-DE" sz="2903" dirty="0" err="1" smtClean="0">
                <a:ea typeface="ＭＳ Ｐゴシック" pitchFamily="34" charset="-128"/>
              </a:rPr>
              <a:t>grundsätzliche</a:t>
            </a:r>
            <a:r>
              <a:rPr lang="en-GB" altLang="de-DE" sz="2903" dirty="0" smtClean="0">
                <a:ea typeface="ＭＳ Ｐゴシック" pitchFamily="34" charset="-128"/>
              </a:rPr>
              <a:t> Problem des                                               Condorcet-</a:t>
            </a:r>
            <a:r>
              <a:rPr lang="en-GB" altLang="de-DE" sz="2903" dirty="0" err="1" smtClean="0">
                <a:ea typeface="ＭＳ Ｐゴシック" pitchFamily="34" charset="-128"/>
              </a:rPr>
              <a:t>Paradoxons</a:t>
            </a:r>
            <a:endParaRPr lang="en-GB" altLang="de-DE" sz="2903" dirty="0">
              <a:ea typeface="ＭＳ Ｐゴシック" pitchFamily="34" charset="-128"/>
            </a:endParaRPr>
          </a:p>
        </p:txBody>
      </p:sp>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Rechteck 7"/>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986659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0268" y="104181"/>
            <a:ext cx="7598011" cy="744941"/>
          </a:xfrm>
          <a:prstGeom prst="rect">
            <a:avLst/>
          </a:prstGeom>
          <a:noFill/>
          <a:ln>
            <a:noFill/>
          </a:ln>
        </p:spPr>
        <p:txBody>
          <a:bodyPr lIns="81646" tIns="40823" rIns="81646" bIns="40823" anchor="ctr" anchorCtr="1"/>
          <a:lstStyle/>
          <a:p>
            <a:r>
              <a:rPr lang="en-US" sz="2903" b="1" dirty="0">
                <a:solidFill>
                  <a:sysClr val="windowText" lastClr="000000"/>
                </a:solidFill>
              </a:rPr>
              <a:t>Condorcet </a:t>
            </a:r>
            <a:r>
              <a:rPr lang="en-US" sz="2903" b="1" dirty="0" err="1">
                <a:solidFill>
                  <a:sysClr val="windowText" lastClr="000000"/>
                </a:solidFill>
              </a:rPr>
              <a:t>Paradoxon</a:t>
            </a:r>
            <a:r>
              <a:rPr lang="en-US" sz="2903" b="1" dirty="0">
                <a:solidFill>
                  <a:sysClr val="windowText" lastClr="000000"/>
                </a:solidFill>
              </a:rPr>
              <a:t>	</a:t>
            </a:r>
            <a:endParaRPr lang="en-US" sz="2903" dirty="0">
              <a:solidFill>
                <a:sysClr val="windowText" lastClr="000000"/>
              </a:solidFill>
            </a:endParaRPr>
          </a:p>
        </p:txBody>
      </p:sp>
      <p:sp>
        <p:nvSpPr>
          <p:cNvPr id="3" name="Textfeld 2"/>
          <p:cNvSpPr txBox="1"/>
          <p:nvPr/>
        </p:nvSpPr>
        <p:spPr>
          <a:xfrm>
            <a:off x="2455767" y="3559649"/>
            <a:ext cx="6760443" cy="914541"/>
          </a:xfrm>
          <a:prstGeom prst="rect">
            <a:avLst/>
          </a:prstGeom>
          <a:noFill/>
        </p:spPr>
        <p:txBody>
          <a:bodyPr wrap="square" rtlCol="0">
            <a:noAutofit/>
          </a:bodyPr>
          <a:lstStyle/>
          <a:p>
            <a:r>
              <a:rPr lang="en-GB" altLang="de-DE" sz="2903" dirty="0" err="1" smtClean="0">
                <a:ea typeface="ＭＳ Ｐゴシック" pitchFamily="34" charset="-128"/>
              </a:rPr>
              <a:t>Bestimmen</a:t>
            </a:r>
            <a:r>
              <a:rPr lang="en-GB" altLang="de-DE" sz="2903" dirty="0" smtClean="0">
                <a:ea typeface="ＭＳ Ｐゴシック" pitchFamily="34" charset="-128"/>
              </a:rPr>
              <a:t> </a:t>
            </a:r>
            <a:r>
              <a:rPr lang="en-GB" altLang="de-DE" sz="2903" dirty="0" err="1" smtClean="0">
                <a:ea typeface="ＭＳ Ｐゴシック" pitchFamily="34" charset="-128"/>
              </a:rPr>
              <a:t>Sie</a:t>
            </a:r>
            <a:r>
              <a:rPr lang="en-GB" altLang="de-DE" sz="2903" dirty="0" smtClean="0">
                <a:ea typeface="ＭＳ Ｐゴシック" pitchFamily="34" charset="-128"/>
              </a:rPr>
              <a:t> den </a:t>
            </a:r>
            <a:r>
              <a:rPr lang="en-GB" altLang="de-DE" sz="2903" dirty="0" err="1" smtClean="0">
                <a:ea typeface="ＭＳ Ｐゴシック" pitchFamily="34" charset="-128"/>
              </a:rPr>
              <a:t>Gewinner</a:t>
            </a:r>
            <a:r>
              <a:rPr lang="en-GB" altLang="de-DE" sz="2903" dirty="0" smtClean="0">
                <a:ea typeface="ＭＳ Ｐゴシック" pitchFamily="34" charset="-128"/>
              </a:rPr>
              <a:t> </a:t>
            </a:r>
            <a:r>
              <a:rPr lang="en-GB" altLang="de-DE" sz="2903" dirty="0" err="1" smtClean="0">
                <a:ea typeface="ＭＳ Ｐゴシック" pitchFamily="34" charset="-128"/>
              </a:rPr>
              <a:t>bei</a:t>
            </a:r>
            <a:r>
              <a:rPr lang="en-GB" altLang="de-DE" sz="2903" dirty="0" smtClean="0">
                <a:ea typeface="ＭＳ Ｐゴシック" pitchFamily="34" charset="-128"/>
              </a:rPr>
              <a:t> </a:t>
            </a:r>
            <a:r>
              <a:rPr lang="en-GB" altLang="de-DE" sz="2903" dirty="0" err="1" smtClean="0">
                <a:ea typeface="ＭＳ Ｐゴシック" pitchFamily="34" charset="-128"/>
              </a:rPr>
              <a:t>einer</a:t>
            </a:r>
            <a:r>
              <a:rPr lang="en-GB" altLang="de-DE" sz="2903" dirty="0" smtClean="0">
                <a:ea typeface="ＭＳ Ｐゴシック" pitchFamily="34" charset="-128"/>
              </a:rPr>
              <a:t> </a:t>
            </a:r>
            <a:r>
              <a:rPr lang="en-GB" altLang="de-DE" sz="2903" dirty="0" err="1" smtClean="0">
                <a:ea typeface="ＭＳ Ｐゴシック" pitchFamily="34" charset="-128"/>
              </a:rPr>
              <a:t>paarweisen</a:t>
            </a:r>
            <a:r>
              <a:rPr lang="en-GB" altLang="de-DE" sz="2903" dirty="0" smtClean="0">
                <a:ea typeface="ＭＳ Ｐゴシック" pitchFamily="34" charset="-128"/>
              </a:rPr>
              <a:t> </a:t>
            </a:r>
            <a:r>
              <a:rPr lang="en-GB" altLang="de-DE" sz="2903" dirty="0" err="1" smtClean="0">
                <a:ea typeface="ＭＳ Ｐゴシック" pitchFamily="34" charset="-128"/>
              </a:rPr>
              <a:t>Abstimmung</a:t>
            </a:r>
            <a:r>
              <a:rPr lang="en-GB" altLang="de-DE" sz="2903" dirty="0" smtClean="0">
                <a:ea typeface="ＭＳ Ｐゴシック" pitchFamily="34" charset="-128"/>
              </a:rPr>
              <a:t>!</a:t>
            </a:r>
            <a:endParaRPr lang="en-GB" altLang="de-DE" sz="2903" dirty="0">
              <a:ea typeface="ＭＳ Ｐゴシック" pitchFamily="34" charset="-128"/>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29783" y="881351"/>
            <a:ext cx="5900188" cy="17637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54272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2083845" y="129179"/>
            <a:ext cx="7598011" cy="744941"/>
          </a:xfrm>
          <a:prstGeom prst="rect">
            <a:avLst/>
          </a:prstGeom>
          <a:noFill/>
          <a:ln>
            <a:noFill/>
          </a:ln>
        </p:spPr>
        <p:txBody>
          <a:bodyPr lIns="81646" tIns="40823" rIns="81646" bIns="40823" anchor="ctr" anchorCtr="1"/>
          <a:lstStyle/>
          <a:p>
            <a:r>
              <a:rPr lang="en-US" sz="2903" b="1" dirty="0" err="1" smtClean="0">
                <a:solidFill>
                  <a:sysClr val="windowText" lastClr="000000"/>
                </a:solidFill>
              </a:rPr>
              <a:t>Nicht</a:t>
            </a:r>
            <a:r>
              <a:rPr lang="en-US" sz="2903" b="1" dirty="0">
                <a:solidFill>
                  <a:sysClr val="windowText" lastClr="000000"/>
                </a:solidFill>
              </a:rPr>
              <a:t>-</a:t>
            </a:r>
            <a:r>
              <a:rPr lang="en-US" sz="2903" b="1" dirty="0" smtClean="0">
                <a:solidFill>
                  <a:sysClr val="windowText" lastClr="000000"/>
                </a:solidFill>
              </a:rPr>
              <a:t>transitive </a:t>
            </a:r>
            <a:r>
              <a:rPr lang="en-US" sz="2903" b="1" dirty="0" err="1" smtClean="0">
                <a:solidFill>
                  <a:sysClr val="windowText" lastClr="000000"/>
                </a:solidFill>
              </a:rPr>
              <a:t>Würfel</a:t>
            </a:r>
            <a:endParaRPr lang="en-US" sz="2903" dirty="0">
              <a:solidFill>
                <a:sysClr val="windowText" lastClr="000000"/>
              </a:solidFill>
            </a:endParaRPr>
          </a:p>
        </p:txBody>
      </p:sp>
      <p:sp>
        <p:nvSpPr>
          <p:cNvPr id="3" name="Textfeld 2"/>
          <p:cNvSpPr txBox="1"/>
          <p:nvPr/>
        </p:nvSpPr>
        <p:spPr>
          <a:xfrm>
            <a:off x="1507300" y="1447006"/>
            <a:ext cx="9191180" cy="3658164"/>
          </a:xfrm>
          <a:prstGeom prst="rect">
            <a:avLst/>
          </a:prstGeom>
          <a:noFill/>
        </p:spPr>
        <p:txBody>
          <a:bodyPr wrap="square" rtlCol="0">
            <a:noAutofit/>
          </a:bodyPr>
          <a:lstStyle/>
          <a:p>
            <a:r>
              <a:rPr lang="pt-BR" sz="2903" dirty="0" smtClean="0"/>
              <a:t>A:	4</a:t>
            </a:r>
            <a:r>
              <a:rPr lang="pt-BR" sz="2903" dirty="0"/>
              <a:t>, 4, 4, 4, 0, 0</a:t>
            </a:r>
          </a:p>
          <a:p>
            <a:r>
              <a:rPr lang="pt-BR" sz="2903" dirty="0" smtClean="0"/>
              <a:t>B:	3</a:t>
            </a:r>
            <a:r>
              <a:rPr lang="pt-BR" sz="2903" dirty="0"/>
              <a:t>, 3, 3, 3, 3, 3</a:t>
            </a:r>
          </a:p>
          <a:p>
            <a:r>
              <a:rPr lang="pt-BR" sz="2903" dirty="0" smtClean="0"/>
              <a:t>C:	6</a:t>
            </a:r>
            <a:r>
              <a:rPr lang="pt-BR" sz="2903" dirty="0"/>
              <a:t>, 6, 2, 2, 2, 2</a:t>
            </a:r>
          </a:p>
          <a:p>
            <a:r>
              <a:rPr lang="pt-BR" sz="2903" dirty="0" smtClean="0"/>
              <a:t>D:	5</a:t>
            </a:r>
            <a:r>
              <a:rPr lang="pt-BR" sz="2903" dirty="0"/>
              <a:t>, 5, 5, 1, 1, 1</a:t>
            </a:r>
          </a:p>
          <a:p>
            <a:endParaRPr lang="pt-BR" sz="2903" dirty="0"/>
          </a:p>
          <a:p>
            <a:r>
              <a:rPr lang="pt-BR" sz="2903" dirty="0" smtClean="0"/>
              <a:t>Ist es ein Vorteil, als erster einen Würfel wählen zu können?</a:t>
            </a:r>
            <a:endParaRPr lang="pt-BR" sz="2903" dirty="0"/>
          </a:p>
        </p:txBody>
      </p:sp>
    </p:spTree>
    <p:extLst>
      <p:ext uri="{BB962C8B-B14F-4D97-AF65-F5344CB8AC3E}">
        <p14:creationId xmlns:p14="http://schemas.microsoft.com/office/powerpoint/2010/main" val="23081034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Shape 2"/>
          <p:cNvSpPr txBox="1"/>
          <p:nvPr/>
        </p:nvSpPr>
        <p:spPr>
          <a:xfrm>
            <a:off x="1605647" y="0"/>
            <a:ext cx="7598011" cy="744941"/>
          </a:xfrm>
          <a:prstGeom prst="rect">
            <a:avLst/>
          </a:prstGeom>
          <a:noFill/>
          <a:ln>
            <a:noFill/>
          </a:ln>
        </p:spPr>
        <p:txBody>
          <a:bodyPr lIns="81646" tIns="40823" rIns="81646" bIns="40823" anchor="ctr" anchorCtr="1"/>
          <a:lstStyle/>
          <a:p>
            <a:r>
              <a:rPr lang="en-US" sz="2903" b="1" dirty="0" err="1" smtClean="0">
                <a:solidFill>
                  <a:sysClr val="windowText" lastClr="000000"/>
                </a:solidFill>
              </a:rPr>
              <a:t>Entscheidungsregeln</a:t>
            </a:r>
            <a:r>
              <a:rPr lang="en-US" sz="2903" b="1" dirty="0" smtClean="0">
                <a:solidFill>
                  <a:sysClr val="windowText" lastClr="000000"/>
                </a:solidFill>
              </a:rPr>
              <a:t> – </a:t>
            </a:r>
            <a:r>
              <a:rPr lang="en-US" sz="2903" b="1" dirty="0" err="1" smtClean="0">
                <a:solidFill>
                  <a:sysClr val="windowText" lastClr="000000"/>
                </a:solidFill>
              </a:rPr>
              <a:t>Beispiel</a:t>
            </a:r>
            <a:endParaRPr lang="en-US" sz="2903" b="1" dirty="0" smtClean="0">
              <a:solidFill>
                <a:sysClr val="windowText" lastClr="000000"/>
              </a:solidFill>
            </a:endParaRPr>
          </a:p>
        </p:txBody>
      </p:sp>
      <p:sp>
        <p:nvSpPr>
          <p:cNvPr id="5" name="Textfeld 4"/>
          <p:cNvSpPr txBox="1"/>
          <p:nvPr/>
        </p:nvSpPr>
        <p:spPr>
          <a:xfrm>
            <a:off x="335905" y="633642"/>
            <a:ext cx="11368453" cy="1740219"/>
          </a:xfrm>
          <a:prstGeom prst="rect">
            <a:avLst/>
          </a:prstGeom>
          <a:noFill/>
        </p:spPr>
        <p:txBody>
          <a:bodyPr wrap="square" rtlCol="0">
            <a:noAutofit/>
          </a:bodyPr>
          <a:lstStyle/>
          <a:p>
            <a:r>
              <a:rPr lang="en-GB" altLang="de-DE" sz="2600" dirty="0" smtClean="0">
                <a:ea typeface="ＭＳ Ｐゴシック" pitchFamily="34" charset="-128"/>
              </a:rPr>
              <a:t>Wahl des </a:t>
            </a:r>
            <a:r>
              <a:rPr lang="en-GB" altLang="de-DE" sz="2600" dirty="0" err="1" smtClean="0">
                <a:ea typeface="ＭＳ Ｐゴシック" pitchFamily="34" charset="-128"/>
              </a:rPr>
              <a:t>Präsidentschaftskandidaten</a:t>
            </a:r>
            <a:r>
              <a:rPr lang="en-GB" altLang="de-DE" sz="2600" dirty="0" smtClean="0">
                <a:ea typeface="ＭＳ Ｐゴシック" pitchFamily="34" charset="-128"/>
              </a:rPr>
              <a:t> der </a:t>
            </a:r>
            <a:r>
              <a:rPr lang="en-GB" altLang="de-DE" sz="2600" dirty="0" err="1" smtClean="0">
                <a:ea typeface="ＭＳ Ｐゴシック" pitchFamily="34" charset="-128"/>
              </a:rPr>
              <a:t>demokratischen</a:t>
            </a:r>
            <a:r>
              <a:rPr lang="en-GB" altLang="de-DE" sz="2600" dirty="0" smtClean="0">
                <a:ea typeface="ＭＳ Ｐゴシック" pitchFamily="34" charset="-128"/>
              </a:rPr>
              <a:t> </a:t>
            </a:r>
            <a:r>
              <a:rPr lang="en-GB" altLang="de-DE" sz="2600" dirty="0" err="1" smtClean="0">
                <a:ea typeface="ＭＳ Ｐゴシック" pitchFamily="34" charset="-128"/>
              </a:rPr>
              <a:t>Partei</a:t>
            </a:r>
            <a:r>
              <a:rPr lang="en-GB" altLang="de-DE" sz="2600" dirty="0" smtClean="0">
                <a:ea typeface="ＭＳ Ｐゴシック" pitchFamily="34" charset="-128"/>
              </a:rPr>
              <a:t> 2020:</a:t>
            </a:r>
          </a:p>
          <a:p>
            <a:r>
              <a:rPr lang="en-GB" altLang="de-DE" sz="2600" dirty="0" smtClean="0">
                <a:ea typeface="ＭＳ Ｐゴシック" pitchFamily="34" charset="-128"/>
              </a:rPr>
              <a:t>6 </a:t>
            </a:r>
            <a:r>
              <a:rPr lang="en-GB" altLang="de-DE" sz="2600" dirty="0" err="1" smtClean="0">
                <a:ea typeface="ＭＳ Ｐゴシック" pitchFamily="34" charset="-128"/>
              </a:rPr>
              <a:t>Gruppen</a:t>
            </a:r>
            <a:r>
              <a:rPr lang="en-GB" altLang="de-DE" sz="2600" dirty="0" smtClean="0">
                <a:ea typeface="ＭＳ Ｐゴシック" pitchFamily="34" charset="-128"/>
              </a:rPr>
              <a:t> (A-F) </a:t>
            </a:r>
            <a:r>
              <a:rPr lang="en-GB" altLang="de-DE" sz="2600" dirty="0" err="1" smtClean="0">
                <a:ea typeface="ＭＳ Ｐゴシック" pitchFamily="34" charset="-128"/>
              </a:rPr>
              <a:t>mit</a:t>
            </a:r>
            <a:r>
              <a:rPr lang="en-GB" altLang="de-DE" sz="2600" dirty="0" smtClean="0">
                <a:ea typeface="ＭＳ Ｐゴシック" pitchFamily="34" charset="-128"/>
              </a:rPr>
              <a:t> </a:t>
            </a:r>
          </a:p>
          <a:p>
            <a:pPr marL="914400" lvl="1" indent="-457200">
              <a:buFont typeface="Arial" panose="020B0604020202020204" pitchFamily="34" charset="0"/>
              <a:buChar char="•"/>
            </a:pPr>
            <a:r>
              <a:rPr lang="en-GB" altLang="de-DE" sz="2600" dirty="0" err="1" smtClean="0">
                <a:ea typeface="ＭＳ Ｐゴシック" pitchFamily="34" charset="-128"/>
              </a:rPr>
              <a:t>unterschiedlichen</a:t>
            </a:r>
            <a:r>
              <a:rPr lang="en-GB" altLang="de-DE" sz="2600" dirty="0" smtClean="0">
                <a:ea typeface="ＭＳ Ｐゴシック" pitchFamily="34" charset="-128"/>
              </a:rPr>
              <a:t> </a:t>
            </a:r>
            <a:r>
              <a:rPr lang="en-GB" altLang="de-DE" sz="2600" dirty="0" err="1" smtClean="0">
                <a:ea typeface="ＭＳ Ｐゴシック" pitchFamily="34" charset="-128"/>
              </a:rPr>
              <a:t>Stimmgewichten</a:t>
            </a:r>
            <a:r>
              <a:rPr lang="en-GB" altLang="de-DE" sz="2600" dirty="0" smtClean="0">
                <a:ea typeface="ＭＳ Ｐゴシック" pitchFamily="34" charset="-128"/>
              </a:rPr>
              <a:t> und </a:t>
            </a:r>
            <a:endParaRPr lang="en-GB" altLang="de-DE" sz="2600" dirty="0">
              <a:ea typeface="ＭＳ Ｐゴシック" pitchFamily="34" charset="-128"/>
            </a:endParaRPr>
          </a:p>
          <a:p>
            <a:pPr marL="914400" lvl="1" indent="-457200">
              <a:buFont typeface="Arial" panose="020B0604020202020204" pitchFamily="34" charset="0"/>
              <a:buChar char="•"/>
            </a:pPr>
            <a:r>
              <a:rPr lang="en-GB" altLang="de-DE" sz="2600" dirty="0" err="1" smtClean="0">
                <a:ea typeface="ＭＳ Ｐゴシック" pitchFamily="34" charset="-128"/>
              </a:rPr>
              <a:t>unterschiedlichen</a:t>
            </a:r>
            <a:r>
              <a:rPr lang="en-GB" altLang="de-DE" sz="2600" dirty="0" smtClean="0">
                <a:ea typeface="ＭＳ Ｐゴシック" pitchFamily="34" charset="-128"/>
              </a:rPr>
              <a:t> </a:t>
            </a:r>
            <a:r>
              <a:rPr lang="en-GB" altLang="de-DE" sz="2600" dirty="0" err="1" smtClean="0">
                <a:ea typeface="ＭＳ Ｐゴシック" pitchFamily="34" charset="-128"/>
              </a:rPr>
              <a:t>Präferenzen</a:t>
            </a:r>
            <a:r>
              <a:rPr lang="en-GB" altLang="de-DE" sz="2600" dirty="0" smtClean="0">
                <a:ea typeface="ＭＳ Ｐゴシック" pitchFamily="34" charset="-128"/>
              </a:rPr>
              <a:t> </a:t>
            </a:r>
            <a:r>
              <a:rPr lang="en-GB" altLang="de-DE" sz="2600" dirty="0" err="1" smtClean="0">
                <a:ea typeface="ＭＳ Ｐゴシック" pitchFamily="34" charset="-128"/>
              </a:rPr>
              <a:t>bzgl</a:t>
            </a:r>
            <a:r>
              <a:rPr lang="en-GB" altLang="de-DE" sz="2600" dirty="0" smtClean="0">
                <a:ea typeface="ＭＳ Ｐゴシック" pitchFamily="34" charset="-128"/>
              </a:rPr>
              <a:t>. der </a:t>
            </a:r>
            <a:r>
              <a:rPr lang="en-GB" altLang="de-DE" sz="2600" dirty="0" err="1" smtClean="0">
                <a:ea typeface="ＭＳ Ｐゴシック" pitchFamily="34" charset="-128"/>
              </a:rPr>
              <a:t>Reihenfolge</a:t>
            </a:r>
            <a:r>
              <a:rPr lang="en-GB" altLang="de-DE" sz="2600" dirty="0" smtClean="0">
                <a:ea typeface="ＭＳ Ｐゴシック" pitchFamily="34" charset="-128"/>
              </a:rPr>
              <a:t> der 5 </a:t>
            </a:r>
            <a:r>
              <a:rPr lang="en-GB" altLang="de-DE" sz="2600" dirty="0" err="1" smtClean="0">
                <a:ea typeface="ＭＳ Ｐゴシック" pitchFamily="34" charset="-128"/>
              </a:rPr>
              <a:t>Kandidaten</a:t>
            </a:r>
            <a:endParaRPr lang="en-GB" altLang="de-DE" sz="2600" dirty="0">
              <a:ea typeface="ＭＳ Ｐゴシック" pitchFamily="34" charset="-128"/>
            </a:endParaRPr>
          </a:p>
          <a:p>
            <a:endParaRPr lang="en-GB" altLang="de-DE" sz="2903" dirty="0">
              <a:ea typeface="ＭＳ Ｐゴシック" pitchFamily="34" charset="-128"/>
            </a:endParaRPr>
          </a:p>
        </p:txBody>
      </p:sp>
      <p:pic>
        <p:nvPicPr>
          <p:cNvPr id="3" name="Grafik 2"/>
          <p:cNvPicPr>
            <a:picLocks noChangeAspect="1"/>
          </p:cNvPicPr>
          <p:nvPr/>
        </p:nvPicPr>
        <p:blipFill>
          <a:blip r:embed="rId3"/>
          <a:stretch>
            <a:fillRect/>
          </a:stretch>
        </p:blipFill>
        <p:spPr>
          <a:xfrm>
            <a:off x="0" y="2337527"/>
            <a:ext cx="8606971" cy="2988081"/>
          </a:xfrm>
          <a:prstGeom prst="rect">
            <a:avLst/>
          </a:prstGeom>
        </p:spPr>
      </p:pic>
    </p:spTree>
    <p:extLst>
      <p:ext uri="{BB962C8B-B14F-4D97-AF65-F5344CB8AC3E}">
        <p14:creationId xmlns:p14="http://schemas.microsoft.com/office/powerpoint/2010/main" val="14294245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2420</Words>
  <Application>Microsoft Office PowerPoint</Application>
  <PresentationFormat>Breitbild</PresentationFormat>
  <Paragraphs>303</Paragraphs>
  <Slides>41</Slides>
  <Notes>36</Notes>
  <HiddenSlides>0</HiddenSlides>
  <MMClips>0</MMClips>
  <ScaleCrop>false</ScaleCrop>
  <HeadingPairs>
    <vt:vector size="6" baseType="variant">
      <vt:variant>
        <vt:lpstr>Verwendete Schriftarten</vt:lpstr>
      </vt:variant>
      <vt:variant>
        <vt:i4>8</vt:i4>
      </vt:variant>
      <vt:variant>
        <vt:lpstr>Design</vt:lpstr>
      </vt:variant>
      <vt:variant>
        <vt:i4>1</vt:i4>
      </vt:variant>
      <vt:variant>
        <vt:lpstr>Folientitel</vt:lpstr>
      </vt:variant>
      <vt:variant>
        <vt:i4>41</vt:i4>
      </vt:variant>
    </vt:vector>
  </HeadingPairs>
  <TitlesOfParts>
    <vt:vector size="50" baseType="lpstr">
      <vt:lpstr>ＭＳ Ｐゴシック</vt:lpstr>
      <vt:lpstr>Arial</vt:lpstr>
      <vt:lpstr>Calibri</vt:lpstr>
      <vt:lpstr>Calibri Light</vt:lpstr>
      <vt:lpstr>Cambria Math</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bjk</cp:lastModifiedBy>
  <cp:revision>429</cp:revision>
  <dcterms:created xsi:type="dcterms:W3CDTF">2019-02-11T10:45:01Z</dcterms:created>
  <dcterms:modified xsi:type="dcterms:W3CDTF">2021-11-21T20:58:31Z</dcterms:modified>
</cp:coreProperties>
</file>