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490" r:id="rId2"/>
    <p:sldId id="524" r:id="rId3"/>
    <p:sldId id="523" r:id="rId4"/>
    <p:sldId id="525" r:id="rId5"/>
    <p:sldId id="526" r:id="rId6"/>
    <p:sldId id="527" r:id="rId7"/>
    <p:sldId id="528" r:id="rId8"/>
    <p:sldId id="497" r:id="rId9"/>
    <p:sldId id="498" r:id="rId10"/>
    <p:sldId id="499" r:id="rId11"/>
    <p:sldId id="683" r:id="rId12"/>
    <p:sldId id="684" r:id="rId13"/>
    <p:sldId id="685" r:id="rId14"/>
    <p:sldId id="686" r:id="rId15"/>
    <p:sldId id="687" r:id="rId16"/>
    <p:sldId id="529" r:id="rId17"/>
    <p:sldId id="532" r:id="rId18"/>
    <p:sldId id="533" r:id="rId19"/>
    <p:sldId id="537" r:id="rId20"/>
    <p:sldId id="539" r:id="rId21"/>
    <p:sldId id="541" r:id="rId22"/>
    <p:sldId id="540" r:id="rId23"/>
    <p:sldId id="534" r:id="rId24"/>
    <p:sldId id="535" r:id="rId25"/>
    <p:sldId id="531" r:id="rId26"/>
    <p:sldId id="545" r:id="rId27"/>
    <p:sldId id="544" r:id="rId28"/>
    <p:sldId id="546" r:id="rId29"/>
    <p:sldId id="547" r:id="rId3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9" autoAdjust="0"/>
    <p:restoredTop sz="94660"/>
  </p:normalViewPr>
  <p:slideViewPr>
    <p:cSldViewPr snapToGrid="0">
      <p:cViewPr varScale="1">
        <p:scale>
          <a:sx n="90" d="100"/>
          <a:sy n="90" d="100"/>
        </p:scale>
        <p:origin x="57"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11.10.2021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00AE1517-30AD-46BE-9EB4-2836EBD01425}" type="datetimeFigureOut">
              <a:rPr lang="de-DE" smtClean="0"/>
              <a:t>11.10.2021</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00AE1517-30AD-46BE-9EB4-2836EBD01425}" type="datetimeFigureOut">
              <a:rPr lang="de-DE" smtClean="0"/>
              <a:t>11.10.2021</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00AE1517-30AD-46BE-9EB4-2836EBD01425}" type="datetimeFigureOut">
              <a:rPr lang="de-DE" smtClean="0"/>
              <a:t>11.10.2021</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00AE1517-30AD-46BE-9EB4-2836EBD01425}" type="datetimeFigureOut">
              <a:rPr lang="de-DE" smtClean="0"/>
              <a:t>11.10.2021</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00AE1517-30AD-46BE-9EB4-2836EBD01425}" type="datetimeFigureOut">
              <a:rPr lang="de-DE" smtClean="0"/>
              <a:t>11.10.2021</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00AE1517-30AD-46BE-9EB4-2836EBD01425}" type="datetimeFigureOut">
              <a:rPr lang="de-DE" smtClean="0"/>
              <a:t>11.10.2021</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00AE1517-30AD-46BE-9EB4-2836EBD01425}" type="datetimeFigureOut">
              <a:rPr lang="de-DE" smtClean="0"/>
              <a:t>11.10.2021</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00AE1517-30AD-46BE-9EB4-2836EBD01425}" type="datetimeFigureOut">
              <a:rPr lang="de-DE" smtClean="0"/>
              <a:t>11.10.2021</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00AE1517-30AD-46BE-9EB4-2836EBD01425}" type="datetimeFigureOut">
              <a:rPr lang="de-DE" smtClean="0"/>
              <a:t>11.10.2021</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00AE1517-30AD-46BE-9EB4-2836EBD01425}" type="datetimeFigureOut">
              <a:rPr lang="de-DE" smtClean="0"/>
              <a:t>11.10.2021</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00AE1517-30AD-46BE-9EB4-2836EBD01425}" type="datetimeFigureOut">
              <a:rPr lang="de-DE" smtClean="0"/>
              <a:t>11.10.2021</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AE1517-30AD-46BE-9EB4-2836EBD01425}" type="datetimeFigureOut">
              <a:rPr lang="de-DE" smtClean="0"/>
              <a:t>11.10.2021</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90.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00.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10.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20.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30.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NUL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0.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Grundproblem der Ökonomie</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0" y="452091"/>
                <a:ext cx="12172951" cy="6283246"/>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Haushalte unterliegen im Allgemeinen dem Grundproblem der </a:t>
                </a:r>
                <a:r>
                  <a:rPr lang="de-DE" sz="2400">
                    <a:latin typeface="Times New Roman" panose="02020603050405020304" pitchFamily="18" charset="0"/>
                    <a:cs typeface="Times New Roman" panose="02020603050405020304" pitchFamily="18" charset="0"/>
                  </a:rPr>
                  <a:t>Ökonomie</a:t>
                </a:r>
                <a:r>
                  <a:rPr lang="de-DE" sz="2400" smtClean="0">
                    <a:latin typeface="Times New Roman" panose="02020603050405020304" pitchFamily="18" charset="0"/>
                    <a:cs typeface="Times New Roman" panose="02020603050405020304" pitchFamily="18" charset="0"/>
                  </a:rPr>
                  <a:t>:                         </a:t>
                </a:r>
                <a:r>
                  <a:rPr lang="de-DE" sz="2400" dirty="0">
                    <a:latin typeface="Times New Roman" panose="02020603050405020304" pitchFamily="18" charset="0"/>
                    <a:cs typeface="Times New Roman" panose="02020603050405020304" pitchFamily="18" charset="0"/>
                  </a:rPr>
                  <a:t>Prinzipiell unbegrenzte Bedürfnisse sind mit begrenzten Ressourcen zu befriedigen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Die Summe aller konsumierten Güter aller Haushalte können die verfügbaren Mengen nicht überschreiten.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Betrachte eine Ökonomie mit Haushalte (A,B) und 2 Gütern </a:t>
                </a:r>
                <a14:m>
                  <m:oMath xmlns:m="http://schemas.openxmlformats.org/officeDocument/2006/math">
                    <m:r>
                      <a:rPr lang="de-DE" sz="2400" b="0" i="0"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𝑥</m:t>
                    </m:r>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𝑦</m:t>
                    </m:r>
                    <m:r>
                      <a:rPr lang="de-DE" sz="2400" b="0" i="1" smtClean="0">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mit den Konsummengen </a:t>
                </a:r>
                <a14:m>
                  <m:oMath xmlns:m="http://schemas.openxmlformats.org/officeDocument/2006/math">
                    <m:r>
                      <a:rPr lang="de-DE" sz="2400" b="0" i="0"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𝐴</m:t>
                        </m:r>
                      </m:sub>
                    </m:sSub>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𝐴</m:t>
                        </m:r>
                      </m:sub>
                    </m:sSub>
                  </m:oMath>
                </a14:m>
                <a:r>
                  <a:rPr lang="de-DE" sz="2400" dirty="0">
                    <a:latin typeface="Times New Roman" panose="02020603050405020304" pitchFamily="18" charset="0"/>
                    <a:cs typeface="Times New Roman" panose="02020603050405020304" pitchFamily="18" charset="0"/>
                  </a:rPr>
                  <a:t>) und </a:t>
                </a:r>
                <a14:m>
                  <m:oMath xmlns:m="http://schemas.openxmlformats.org/officeDocument/2006/math">
                    <m:r>
                      <a:rPr lang="de-DE" sz="240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𝐵</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e>
                      <m:sub>
                        <m:r>
                          <a:rPr lang="de-DE" sz="2400" b="0" i="1" smtClean="0">
                            <a:latin typeface="Cambria Math" panose="02040503050406030204" pitchFamily="18" charset="0"/>
                            <a:cs typeface="Times New Roman" panose="02020603050405020304" pitchFamily="18" charset="0"/>
                          </a:rPr>
                          <m:t>𝐵</m:t>
                        </m:r>
                      </m:sub>
                    </m:sSub>
                  </m:oMath>
                </a14:m>
                <a:r>
                  <a:rPr lang="de-DE" sz="2400" dirty="0">
                    <a:latin typeface="Times New Roman" panose="02020603050405020304" pitchFamily="18" charset="0"/>
                    <a:cs typeface="Times New Roman" panose="02020603050405020304" pitchFamily="18" charset="0"/>
                  </a:rPr>
                  <a:t>) und den Anfangsausstattungen </a:t>
                </a:r>
                <a14:m>
                  <m:oMath xmlns:m="http://schemas.openxmlformats.org/officeDocument/2006/math">
                    <m:r>
                      <a:rPr lang="de-DE" sz="240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i="1">
                            <a:latin typeface="Cambria Math" panose="02040503050406030204" pitchFamily="18" charset="0"/>
                            <a:cs typeface="Times New Roman" panose="02020603050405020304" pitchFamily="18" charset="0"/>
                          </a:rPr>
                          <m:t>𝐴</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𝑦</m:t>
                            </m:r>
                          </m:e>
                        </m:acc>
                      </m:e>
                      <m:sub>
                        <m:r>
                          <a:rPr lang="de-DE" sz="2400" i="1">
                            <a:latin typeface="Cambria Math" panose="02040503050406030204" pitchFamily="18" charset="0"/>
                            <a:cs typeface="Times New Roman" panose="02020603050405020304" pitchFamily="18" charset="0"/>
                          </a:rPr>
                          <m:t>𝐴</m:t>
                        </m:r>
                      </m:sub>
                    </m:sSub>
                  </m:oMath>
                </a14:m>
                <a:r>
                  <a:rPr lang="de-DE" sz="2400" dirty="0">
                    <a:latin typeface="Times New Roman" panose="02020603050405020304" pitchFamily="18" charset="0"/>
                    <a:cs typeface="Times New Roman" panose="02020603050405020304" pitchFamily="18" charset="0"/>
                  </a:rPr>
                  <a:t>) und </a:t>
                </a:r>
                <a14:m>
                  <m:oMath xmlns:m="http://schemas.openxmlformats.org/officeDocument/2006/math">
                    <m:r>
                      <a:rPr lang="de-DE" sz="240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b="0" i="1" smtClean="0">
                            <a:latin typeface="Cambria Math" panose="02040503050406030204" pitchFamily="18" charset="0"/>
                            <a:cs typeface="Times New Roman" panose="02020603050405020304" pitchFamily="18" charset="0"/>
                          </a:rPr>
                          <m:t>𝐵</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𝑦</m:t>
                            </m:r>
                          </m:e>
                        </m:acc>
                      </m:e>
                      <m:sub>
                        <m:r>
                          <a:rPr lang="de-DE" sz="2400" b="0" i="1" smtClean="0">
                            <a:latin typeface="Cambria Math" panose="02040503050406030204" pitchFamily="18" charset="0"/>
                            <a:cs typeface="Times New Roman" panose="02020603050405020304" pitchFamily="18" charset="0"/>
                          </a:rPr>
                          <m:t>𝐵</m:t>
                        </m:r>
                      </m:sub>
                    </m:sSub>
                  </m:oMath>
                </a14:m>
                <a:r>
                  <a:rPr lang="de-DE" sz="2400" dirty="0">
                    <a:latin typeface="Times New Roman" panose="02020603050405020304" pitchFamily="18" charset="0"/>
                    <a:cs typeface="Times New Roman" panose="02020603050405020304" pitchFamily="18" charset="0"/>
                  </a:rPr>
                  <a:t>) </a:t>
                </a:r>
              </a:p>
              <a:p>
                <a:endParaRPr lang="de-DE" sz="2400" dirty="0">
                  <a:latin typeface="Times New Roman" panose="02020603050405020304" pitchFamily="18" charset="0"/>
                  <a:cs typeface="Times New Roman" panose="02020603050405020304" pitchFamily="18" charset="0"/>
                </a:endParaRPr>
              </a:p>
              <a:p>
                <a:pPr algn="ctr"/>
                <a14:m>
                  <m:oMath xmlns:m="http://schemas.openxmlformats.org/officeDocument/2006/math">
                    <m:sSub>
                      <m:sSubPr>
                        <m:ctrlPr>
                          <a:rPr lang="de-DE" sz="2400" b="0" i="1" smtClean="0">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𝐴</m:t>
                        </m:r>
                      </m:sub>
                    </m:sSub>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𝐵</m:t>
                        </m:r>
                      </m:sub>
                    </m:sSub>
                    <m:r>
                      <a:rPr lang="de-DE" sz="2400" i="1" smtClean="0">
                        <a:latin typeface="Cambria Math" panose="02040503050406030204" pitchFamily="18" charset="0"/>
                        <a:ea typeface="Cambria Math" panose="02040503050406030204" pitchFamily="18" charset="0"/>
                        <a:cs typeface="Times New Roman" panose="02020603050405020304" pitchFamily="18" charset="0"/>
                      </a:rPr>
                      <m:t>≤</m:t>
                    </m:r>
                    <m:acc>
                      <m:accPr>
                        <m:chr m:val="̅"/>
                        <m:ctrlPr>
                          <a:rPr lang="de-DE" sz="2400" b="0" i="1" smtClean="0">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𝑥</m:t>
                        </m:r>
                      </m:e>
                    </m:acc>
                  </m:oMath>
                </a14:m>
                <a:r>
                  <a:rPr lang="de-DE" sz="2400" dirty="0">
                    <a:latin typeface="Times New Roman" panose="02020603050405020304" pitchFamily="18" charset="0"/>
                    <a:cs typeface="Times New Roman" panose="02020603050405020304" pitchFamily="18" charset="0"/>
                  </a:rPr>
                  <a:t> und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𝐴</m:t>
                        </m:r>
                      </m:sub>
                    </m:sSub>
                    <m:r>
                      <a:rPr lang="de-DE" sz="2400" i="1">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𝐵</m:t>
                        </m:r>
                      </m:sub>
                    </m:sSub>
                    <m:r>
                      <a:rPr lang="de-DE" sz="2400" i="1">
                        <a:latin typeface="Cambria Math" panose="02040503050406030204" pitchFamily="18" charset="0"/>
                        <a:ea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𝑦</m:t>
                        </m:r>
                      </m:e>
                    </m:acc>
                  </m:oMath>
                </a14:m>
                <a:endParaRPr lang="de-DE" sz="2400" dirty="0">
                  <a:latin typeface="Times New Roman" panose="02020603050405020304" pitchFamily="18" charset="0"/>
                  <a:cs typeface="Times New Roman" panose="02020603050405020304" pitchFamily="18" charset="0"/>
                </a:endParaRPr>
              </a:p>
              <a:p>
                <a:pPr algn="ct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i="1">
                            <a:latin typeface="Cambria Math" panose="02040503050406030204" pitchFamily="18" charset="0"/>
                            <a:cs typeface="Times New Roman" panose="02020603050405020304" pitchFamily="18" charset="0"/>
                          </a:rPr>
                          <m:t>𝐴</m:t>
                        </m:r>
                      </m:sub>
                    </m:sSub>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𝑥</m:t>
                            </m:r>
                          </m:e>
                        </m:acc>
                      </m:e>
                      <m:sub>
                        <m:r>
                          <a:rPr lang="de-DE" sz="2400" b="0" i="1" smtClean="0">
                            <a:latin typeface="Cambria Math" panose="02040503050406030204" pitchFamily="18" charset="0"/>
                            <a:cs typeface="Times New Roman" panose="02020603050405020304" pitchFamily="18" charset="0"/>
                          </a:rPr>
                          <m:t>𝐵</m:t>
                        </m:r>
                      </m:sub>
                    </m:sSub>
                    <m:r>
                      <a:rPr lang="de-DE" sz="2400" b="0" i="1" smtClean="0">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oMath>
                </a14:m>
                <a:r>
                  <a:rPr lang="de-DE" sz="2400" dirty="0">
                    <a:latin typeface="Times New Roman" panose="02020603050405020304" pitchFamily="18" charset="0"/>
                    <a:cs typeface="Times New Roman" panose="02020603050405020304" pitchFamily="18" charset="0"/>
                  </a:rPr>
                  <a:t> und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𝑦</m:t>
                            </m:r>
                          </m:e>
                        </m:acc>
                      </m:e>
                      <m:sub>
                        <m:r>
                          <a:rPr lang="de-DE" sz="2400" i="1">
                            <a:latin typeface="Cambria Math" panose="02040503050406030204" pitchFamily="18" charset="0"/>
                            <a:cs typeface="Times New Roman" panose="02020603050405020304" pitchFamily="18" charset="0"/>
                          </a:rPr>
                          <m:t>𝐴</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𝑦</m:t>
                            </m:r>
                          </m:e>
                        </m:acc>
                      </m:e>
                      <m:sub>
                        <m:r>
                          <a:rPr lang="de-DE" sz="2400" i="1">
                            <a:latin typeface="Cambria Math" panose="02040503050406030204" pitchFamily="18" charset="0"/>
                            <a:cs typeface="Times New Roman" panose="02020603050405020304" pitchFamily="18" charset="0"/>
                          </a:rPr>
                          <m:t>𝐵</m:t>
                        </m:r>
                      </m:sub>
                    </m:sSub>
                    <m:r>
                      <a:rPr lang="de-DE" sz="2400" i="1">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𝑦</m:t>
                        </m:r>
                      </m:e>
                    </m:acc>
                  </m:oMath>
                </a14:m>
                <a:endParaRPr lang="de-DE" sz="2400" dirty="0">
                  <a:latin typeface="Times New Roman" panose="02020603050405020304" pitchFamily="18" charset="0"/>
                  <a:cs typeface="Times New Roman" panose="02020603050405020304" pitchFamily="18" charset="0"/>
                </a:endParaRPr>
              </a:p>
              <a:p>
                <a:pPr algn="ctr"/>
                <a:endParaRPr lang="de-DE" sz="2400" dirty="0">
                  <a:latin typeface="Times New Roman" panose="02020603050405020304" pitchFamily="18" charset="0"/>
                  <a:cs typeface="Times New Roman" panose="02020603050405020304" pitchFamily="18" charset="0"/>
                </a:endParaRPr>
              </a:p>
              <a:p>
                <a:pPr algn="ctr"/>
                <a:r>
                  <a:rPr lang="de-DE" sz="2400" dirty="0">
                    <a:latin typeface="Times New Roman" panose="02020603050405020304" pitchFamily="18" charset="0"/>
                    <a:cs typeface="Times New Roman" panose="02020603050405020304" pitchFamily="18" charset="0"/>
                  </a:rPr>
                  <a:t>Präferenzen </a:t>
                </a:r>
                <a14:m>
                  <m:oMath xmlns:m="http://schemas.openxmlformats.org/officeDocument/2006/math">
                    <m:r>
                      <m:rPr>
                        <m:sty m:val="p"/>
                      </m:rPr>
                      <a:rPr lang="de-DE" sz="2400" b="0" i="0" smtClean="0">
                        <a:latin typeface="Cambria Math" panose="02040503050406030204" pitchFamily="18" charset="0"/>
                        <a:cs typeface="Times New Roman" panose="02020603050405020304" pitchFamily="18" charset="0"/>
                      </a:rPr>
                      <m:t>u</m:t>
                    </m:r>
                    <m:r>
                      <a:rPr lang="de-DE" sz="2400">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𝑥</m:t>
                    </m:r>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a:t>
                </a:r>
              </a:p>
              <a:p>
                <a:pPr algn="ctr"/>
                <a:endParaRPr lang="de-DE" sz="24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Monoton („mehr ist immer besser“)</a:t>
                </a: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Konvex („Mischungen sind besser als Extreme“)</a:t>
                </a: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Abnehmender Grenznutzen („Zuwachs auf hohem Niveau bringt nicht mehr soviel“)</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a:t>
                </a: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0" y="452091"/>
                <a:ext cx="12172951" cy="6283246"/>
              </a:xfrm>
              <a:prstGeom prst="rect">
                <a:avLst/>
              </a:prstGeom>
              <a:blipFill>
                <a:blip r:embed="rId2"/>
                <a:stretch>
                  <a:fillRect l="-651" t="-776" b="-2619"/>
                </a:stretch>
              </a:blipFill>
            </p:spPr>
            <p:txBody>
              <a:bodyPr/>
              <a:lstStyle/>
              <a:p>
                <a:r>
                  <a:rPr lang="de-DE">
                    <a:noFill/>
                  </a:rPr>
                  <a:t> </a:t>
                </a:r>
              </a:p>
            </p:txBody>
          </p:sp>
        </mc:Fallback>
      </mc:AlternateContent>
    </p:spTree>
    <p:extLst>
      <p:ext uri="{BB962C8B-B14F-4D97-AF65-F5344CB8AC3E}">
        <p14:creationId xmlns:p14="http://schemas.microsoft.com/office/powerpoint/2010/main" val="21135932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Interpretation der Hauptsätze der Wohlfahrtstheorie</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1140707"/>
            <a:ext cx="12172951" cy="5456861"/>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Unter vollkommener Konkurrenz wird ein </a:t>
            </a:r>
            <a:r>
              <a:rPr lang="de-DE" sz="2400" dirty="0" err="1">
                <a:latin typeface="Times New Roman" panose="02020603050405020304" pitchFamily="18" charset="0"/>
                <a:cs typeface="Times New Roman" panose="02020603050405020304" pitchFamily="18" charset="0"/>
              </a:rPr>
              <a:t>pareto-effizientes</a:t>
            </a:r>
            <a:r>
              <a:rPr lang="de-DE" sz="2400" dirty="0">
                <a:latin typeface="Times New Roman" panose="02020603050405020304" pitchFamily="18" charset="0"/>
                <a:cs typeface="Times New Roman" panose="02020603050405020304" pitchFamily="18" charset="0"/>
              </a:rPr>
              <a:t> Ergebnis erreicht (1. Hauptsatz).</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Der Staat muss nur eingreifen, wenn die Annahmen der vollkommenen Konkurrenz verletzt sind, also Marktversagen vorliegt.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b="1" u="sng" dirty="0">
                <a:latin typeface="Times New Roman" panose="02020603050405020304" pitchFamily="18" charset="0"/>
                <a:cs typeface="Times New Roman" panose="02020603050405020304" pitchFamily="18" charset="0"/>
              </a:rPr>
              <a:t>Aber</a:t>
            </a:r>
            <a:r>
              <a:rPr lang="de-DE" sz="2400" dirty="0">
                <a:latin typeface="Times New Roman" panose="02020603050405020304" pitchFamily="18" charset="0"/>
                <a:cs typeface="Times New Roman" panose="02020603050405020304" pitchFamily="18" charset="0"/>
              </a:rPr>
              <a:t>: Auch in einer </a:t>
            </a:r>
            <a:r>
              <a:rPr lang="de-DE" sz="2400" dirty="0" err="1">
                <a:latin typeface="Times New Roman" panose="02020603050405020304" pitchFamily="18" charset="0"/>
                <a:cs typeface="Times New Roman" panose="02020603050405020304" pitchFamily="18" charset="0"/>
              </a:rPr>
              <a:t>pareto</a:t>
            </a:r>
            <a:r>
              <a:rPr lang="de-DE" sz="2400" dirty="0">
                <a:latin typeface="Times New Roman" panose="02020603050405020304" pitchFamily="18" charset="0"/>
                <a:cs typeface="Times New Roman" panose="02020603050405020304" pitchFamily="18" charset="0"/>
              </a:rPr>
              <a:t>-effizienten Allokation kann die Verteilung der Markteinkommen extrem ungleich sein.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Aus dem 2. Hauptsatz folgt, dass jede beliebige </a:t>
            </a:r>
            <a:r>
              <a:rPr lang="de-DE" sz="2400" dirty="0" err="1">
                <a:latin typeface="Times New Roman" panose="02020603050405020304" pitchFamily="18" charset="0"/>
                <a:cs typeface="Times New Roman" panose="02020603050405020304" pitchFamily="18" charset="0"/>
              </a:rPr>
              <a:t>pareto</a:t>
            </a:r>
            <a:r>
              <a:rPr lang="de-DE" sz="2400" dirty="0">
                <a:latin typeface="Times New Roman" panose="02020603050405020304" pitchFamily="18" charset="0"/>
                <a:cs typeface="Times New Roman" panose="02020603050405020304" pitchFamily="18" charset="0"/>
              </a:rPr>
              <a:t>-effiziente Allokation durch eine Pauschalsteuer und Subventionen erreicht werden kann.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b="1" u="sng" dirty="0">
                <a:latin typeface="Times New Roman" panose="02020603050405020304" pitchFamily="18" charset="0"/>
                <a:cs typeface="Times New Roman" panose="02020603050405020304" pitchFamily="18" charset="0"/>
              </a:rPr>
              <a:t>Aber</a:t>
            </a:r>
            <a:r>
              <a:rPr lang="de-DE" sz="2400" dirty="0">
                <a:latin typeface="Times New Roman" panose="02020603050405020304" pitchFamily="18" charset="0"/>
                <a:cs typeface="Times New Roman" panose="02020603050405020304" pitchFamily="18" charset="0"/>
              </a:rPr>
              <a:t>: Aus den beiden Hauptsätzen kann keine Regel abgeleitet werden, welche Allokation angestrebt werden sollte!</a:t>
            </a:r>
          </a:p>
        </p:txBody>
      </p:sp>
    </p:spTree>
    <p:extLst>
      <p:ext uri="{BB962C8B-B14F-4D97-AF65-F5344CB8AC3E}">
        <p14:creationId xmlns:p14="http://schemas.microsoft.com/office/powerpoint/2010/main" val="13553954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Produktion</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0" y="501808"/>
                <a:ext cx="12182475" cy="5448994"/>
              </a:xfrm>
              <a:prstGeom prst="rect">
                <a:avLst/>
              </a:prstGeom>
              <a:noFill/>
            </p:spPr>
            <p:txBody>
              <a:bodyPr wrap="square" rtlCol="0">
                <a:noAutofit/>
              </a:bodyPr>
              <a:lstStyle/>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Die Steigung der Transformationskurve wird als Grenzrate der Transformation (GRT) bezeichnet:</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GRT gibt an:	Wieviel x kann mehr produziert werden,                                           					wenn eine Einheit y weniger produziert wird</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200" dirty="0">
                    <a:latin typeface="Times New Roman" panose="02020603050405020304" pitchFamily="18" charset="0"/>
                    <a:cs typeface="Times New Roman" panose="02020603050405020304" pitchFamily="18" charset="0"/>
                  </a:rPr>
                  <a:t>GRT kann damit als die Grenzkosten des Gutes x gemessen in Einheiten von y interpretiert werden:</a:t>
                </a:r>
              </a:p>
              <a:p>
                <a:pPr marL="800100" lvl="1" indent="-342900">
                  <a:buFont typeface="Wingdings" panose="05000000000000000000" pitchFamily="2" charset="2"/>
                  <a:buChar char="Ø"/>
                </a:pPr>
                <a:endParaRPr lang="de-DE" sz="2200" dirty="0">
                  <a:latin typeface="Times New Roman" panose="02020603050405020304" pitchFamily="18" charset="0"/>
                  <a:cs typeface="Times New Roman" panose="02020603050405020304" pitchFamily="18" charset="0"/>
                </a:endParaRPr>
              </a:p>
              <a:p>
                <a:pPr lvl="1" algn="ctr"/>
                <a:r>
                  <a:rPr lang="de-DE" sz="2200" dirty="0">
                    <a:solidFill>
                      <a:srgbClr val="000000"/>
                    </a:solidFill>
                    <a:latin typeface="Times New Roman" panose="02020603050405020304" pitchFamily="18" charset="0"/>
                    <a:cs typeface="Times New Roman" panose="02020603050405020304" pitchFamily="18" charset="0"/>
                  </a:rPr>
                  <a:t>GRT(</a:t>
                </a:r>
                <a14:m>
                  <m:oMath xmlns:m="http://schemas.openxmlformats.org/officeDocument/2006/math">
                    <m:r>
                      <a:rPr lang="de-DE" sz="2200" i="1" dirty="0">
                        <a:solidFill>
                          <a:srgbClr val="000000"/>
                        </a:solidFill>
                        <a:latin typeface="Cambria Math" panose="02040503050406030204" pitchFamily="18" charset="0"/>
                      </a:rPr>
                      <m:t>𝑥</m:t>
                    </m:r>
                    <m:r>
                      <a:rPr lang="de-DE" sz="2200" i="1" dirty="0">
                        <a:solidFill>
                          <a:srgbClr val="000000"/>
                        </a:solidFill>
                        <a:latin typeface="Cambria Math" panose="02040503050406030204" pitchFamily="18" charset="0"/>
                      </a:rPr>
                      <m:t>,</m:t>
                    </m:r>
                    <m:r>
                      <a:rPr lang="de-DE" sz="2200" i="1" dirty="0">
                        <a:solidFill>
                          <a:srgbClr val="000000"/>
                        </a:solidFill>
                        <a:latin typeface="Cambria Math" panose="02040503050406030204" pitchFamily="18" charset="0"/>
                      </a:rPr>
                      <m:t>𝑦</m:t>
                    </m:r>
                  </m:oMath>
                </a14:m>
                <a:r>
                  <a:rPr lang="de-DE" sz="2200" dirty="0">
                    <a:solidFill>
                      <a:srgbClr val="000000"/>
                    </a:solidFill>
                    <a:latin typeface="Times New Roman" panose="02020603050405020304" pitchFamily="18" charset="0"/>
                    <a:cs typeface="Times New Roman" panose="02020603050405020304" pitchFamily="18" charset="0"/>
                  </a:rPr>
                  <a:t>) = </a:t>
                </a:r>
                <a14:m>
                  <m:oMath xmlns:m="http://schemas.openxmlformats.org/officeDocument/2006/math">
                    <m:f>
                      <m:fPr>
                        <m:ctrlPr>
                          <a:rPr lang="de-DE" sz="2200" i="1">
                            <a:solidFill>
                              <a:srgbClr val="000000"/>
                            </a:solidFill>
                            <a:latin typeface="Cambria Math" panose="02040503050406030204" pitchFamily="18" charset="0"/>
                          </a:rPr>
                        </m:ctrlPr>
                      </m:fPr>
                      <m:num>
                        <m:r>
                          <m:rPr>
                            <m:nor/>
                          </m:rPr>
                          <a:rPr lang="de-DE" sz="2200" dirty="0">
                            <a:solidFill>
                              <a:srgbClr val="000000"/>
                            </a:solidFill>
                            <a:latin typeface="Times New Roman" panose="02020603050405020304" pitchFamily="18" charset="0"/>
                            <a:cs typeface="Times New Roman" panose="02020603050405020304" pitchFamily="18" charset="0"/>
                          </a:rPr>
                          <m:t>d</m:t>
                        </m:r>
                        <m:r>
                          <m:rPr>
                            <m:sty m:val="p"/>
                          </m:rPr>
                          <a:rPr lang="de-DE" sz="2200" dirty="0">
                            <a:solidFill>
                              <a:srgbClr val="000000"/>
                            </a:solidFill>
                            <a:latin typeface="Cambria Math" panose="02040503050406030204" pitchFamily="18" charset="0"/>
                            <a:cs typeface="Times New Roman" panose="02020603050405020304" pitchFamily="18" charset="0"/>
                          </a:rPr>
                          <m:t>y</m:t>
                        </m:r>
                      </m:num>
                      <m:den>
                        <m:r>
                          <m:rPr>
                            <m:nor/>
                          </m:rPr>
                          <a:rPr lang="de-DE" sz="2200" dirty="0">
                            <a:solidFill>
                              <a:srgbClr val="000000"/>
                            </a:solidFill>
                            <a:latin typeface="Times New Roman" panose="02020603050405020304" pitchFamily="18" charset="0"/>
                            <a:cs typeface="Times New Roman" panose="02020603050405020304" pitchFamily="18" charset="0"/>
                          </a:rPr>
                          <m:t>d</m:t>
                        </m:r>
                        <m:r>
                          <a:rPr lang="de-DE" sz="2200" i="1" dirty="0">
                            <a:solidFill>
                              <a:srgbClr val="000000"/>
                            </a:solidFill>
                            <a:latin typeface="Cambria Math" panose="02040503050406030204" pitchFamily="18" charset="0"/>
                            <a:cs typeface="Times New Roman" panose="02020603050405020304" pitchFamily="18" charset="0"/>
                          </a:rPr>
                          <m:t>𝑥</m:t>
                        </m:r>
                      </m:den>
                    </m:f>
                    <m:r>
                      <a:rPr lang="de-DE" sz="2200" i="1" baseline="-25000" dirty="0">
                        <a:solidFill>
                          <a:srgbClr val="000000"/>
                        </a:solidFill>
                        <a:latin typeface="Cambria Math" panose="02040503050406030204" pitchFamily="18" charset="0"/>
                      </a:rPr>
                      <m:t>  </m:t>
                    </m:r>
                  </m:oMath>
                </a14:m>
                <a:r>
                  <a:rPr lang="de-DE" sz="2200" dirty="0">
                    <a:solidFill>
                      <a:srgbClr val="000000"/>
                    </a:solidFill>
                    <a:latin typeface="Times New Roman" panose="02020603050405020304" pitchFamily="18" charset="0"/>
                    <a:cs typeface="Times New Roman" panose="02020603050405020304" pitchFamily="18" charset="0"/>
                  </a:rPr>
                  <a:t>=</a:t>
                </a:r>
                <a:r>
                  <a:rPr lang="de-DE" sz="2200" dirty="0">
                    <a:solidFill>
                      <a:srgbClr val="000000"/>
                    </a:solidFill>
                  </a:rPr>
                  <a:t> </a:t>
                </a:r>
                <a14:m>
                  <m:oMath xmlns:m="http://schemas.openxmlformats.org/officeDocument/2006/math">
                    <m:f>
                      <m:fPr>
                        <m:ctrlPr>
                          <a:rPr lang="de-DE" sz="2200" i="1">
                            <a:solidFill>
                              <a:srgbClr val="000000"/>
                            </a:solidFill>
                            <a:latin typeface="Cambria Math" panose="02040503050406030204" pitchFamily="18" charset="0"/>
                          </a:rPr>
                        </m:ctrlPr>
                      </m:fPr>
                      <m:num>
                        <m:f>
                          <m:fPr>
                            <m:ctrlPr>
                              <a:rPr lang="de-DE" sz="2200" i="1">
                                <a:solidFill>
                                  <a:srgbClr val="000000"/>
                                </a:solidFill>
                                <a:latin typeface="Cambria Math" panose="02040503050406030204" pitchFamily="18" charset="0"/>
                              </a:rPr>
                            </m:ctrlPr>
                          </m:fPr>
                          <m:num>
                            <m:r>
                              <a:rPr lang="el-GR" sz="2200" i="1">
                                <a:solidFill>
                                  <a:srgbClr val="000000"/>
                                </a:solidFill>
                                <a:latin typeface="Cambria Math" panose="02040503050406030204" pitchFamily="18" charset="0"/>
                                <a:ea typeface="Cambria Math" panose="020405030504060302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𝐹</m:t>
                                </m:r>
                              </m:e>
                              <m:sub>
                                <m:r>
                                  <a:rPr lang="de-DE" sz="2200" b="0" i="1" smtClean="0">
                                    <a:latin typeface="Cambria Math" panose="02040503050406030204" pitchFamily="18" charset="0"/>
                                    <a:cs typeface="Times New Roman" panose="02020603050405020304" pitchFamily="18" charset="0"/>
                                  </a:rPr>
                                  <m:t>𝑦</m:t>
                                </m:r>
                              </m:sub>
                            </m:sSub>
                            <m:d>
                              <m:dPr>
                                <m:ctrlPr>
                                  <a:rPr lang="de-DE" sz="2200" i="1">
                                    <a:latin typeface="Cambria Math" panose="02040503050406030204" pitchFamily="18" charset="0"/>
                                    <a:cs typeface="Times New Roman" panose="02020603050405020304" pitchFamily="18" charset="0"/>
                                  </a:rPr>
                                </m:ctrlPr>
                              </m:dPr>
                              <m:e>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𝐾</m:t>
                                    </m:r>
                                  </m:e>
                                  <m:sub>
                                    <m:r>
                                      <a:rPr lang="de-DE" sz="2200" b="0" i="1" smtClean="0">
                                        <a:latin typeface="Cambria Math" panose="02040503050406030204" pitchFamily="18" charset="0"/>
                                        <a:cs typeface="Times New Roman" panose="02020603050405020304" pitchFamily="18" charset="0"/>
                                      </a:rPr>
                                      <m:t>𝑦</m:t>
                                    </m:r>
                                  </m:sub>
                                </m:sSub>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m:t>
                                    </m:r>
                                    <m:r>
                                      <a:rPr lang="de-DE" sz="2200" i="1">
                                        <a:latin typeface="Cambria Math" panose="02040503050406030204" pitchFamily="18" charset="0"/>
                                        <a:cs typeface="Times New Roman" panose="02020603050405020304" pitchFamily="18" charset="0"/>
                                      </a:rPr>
                                      <m:t>𝐿</m:t>
                                    </m:r>
                                  </m:e>
                                  <m:sub>
                                    <m:r>
                                      <a:rPr lang="de-DE" sz="2200" b="0" i="1" smtClean="0">
                                        <a:latin typeface="Cambria Math" panose="02040503050406030204" pitchFamily="18" charset="0"/>
                                        <a:cs typeface="Times New Roman" panose="02020603050405020304" pitchFamily="18" charset="0"/>
                                      </a:rPr>
                                      <m:t>𝑦</m:t>
                                    </m:r>
                                  </m:sub>
                                </m:sSub>
                              </m:e>
                            </m:d>
                          </m:num>
                          <m:den>
                            <m:r>
                              <a:rPr lang="el-GR" sz="2200" i="1">
                                <a:solidFill>
                                  <a:srgbClr val="000000"/>
                                </a:solidFill>
                                <a:latin typeface="Cambria Math" panose="02040503050406030204" pitchFamily="18" charset="0"/>
                                <a:ea typeface="Cambria Math" panose="020405030504060302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𝐾</m:t>
                                </m:r>
                              </m:e>
                              <m:sub>
                                <m:r>
                                  <a:rPr lang="de-DE" sz="2200" b="0" i="1" smtClean="0">
                                    <a:latin typeface="Cambria Math" panose="02040503050406030204" pitchFamily="18" charset="0"/>
                                    <a:cs typeface="Times New Roman" panose="02020603050405020304" pitchFamily="18" charset="0"/>
                                  </a:rPr>
                                  <m:t>𝑦</m:t>
                                </m:r>
                              </m:sub>
                            </m:sSub>
                          </m:den>
                        </m:f>
                        <m:r>
                          <a:rPr lang="de-DE" sz="2200" b="0" i="1" smtClean="0">
                            <a:solidFill>
                              <a:srgbClr val="000000"/>
                            </a:solidFill>
                            <a:latin typeface="Cambria Math" panose="02040503050406030204" pitchFamily="18" charset="0"/>
                            <a:ea typeface="Cambria Math" panose="02040503050406030204" pitchFamily="18" charset="0"/>
                          </a:rPr>
                          <m:t>𝑑</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𝐾</m:t>
                            </m:r>
                          </m:e>
                          <m:sub>
                            <m:r>
                              <a:rPr lang="de-DE" sz="2200" b="0" i="1" smtClean="0">
                                <a:latin typeface="Cambria Math" panose="02040503050406030204" pitchFamily="18" charset="0"/>
                                <a:cs typeface="Times New Roman" panose="02020603050405020304" pitchFamily="18" charset="0"/>
                              </a:rPr>
                              <m:t>𝑦</m:t>
                            </m:r>
                          </m:sub>
                        </m:sSub>
                        <m:r>
                          <a:rPr lang="de-DE" sz="2200" b="0" i="1" smtClean="0">
                            <a:solidFill>
                              <a:srgbClr val="000000"/>
                            </a:solidFill>
                            <a:latin typeface="Cambria Math" panose="02040503050406030204" pitchFamily="18" charset="0"/>
                            <a:ea typeface="Cambria Math" panose="02040503050406030204" pitchFamily="18" charset="0"/>
                          </a:rPr>
                          <m:t>+ </m:t>
                        </m:r>
                        <m:f>
                          <m:fPr>
                            <m:ctrlPr>
                              <a:rPr lang="de-DE" sz="2200" i="1">
                                <a:solidFill>
                                  <a:srgbClr val="000000"/>
                                </a:solidFill>
                                <a:latin typeface="Cambria Math" panose="02040503050406030204" pitchFamily="18" charset="0"/>
                              </a:rPr>
                            </m:ctrlPr>
                          </m:fPr>
                          <m:num>
                            <m:r>
                              <a:rPr lang="el-GR" sz="2200" i="1">
                                <a:solidFill>
                                  <a:srgbClr val="000000"/>
                                </a:solidFill>
                                <a:latin typeface="Cambria Math" panose="02040503050406030204" pitchFamily="18" charset="0"/>
                                <a:ea typeface="Cambria Math" panose="020405030504060302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𝐹</m:t>
                                </m:r>
                              </m:e>
                              <m:sub>
                                <m:r>
                                  <a:rPr lang="de-DE" sz="2200" b="0" i="1" smtClean="0">
                                    <a:latin typeface="Cambria Math" panose="02040503050406030204" pitchFamily="18" charset="0"/>
                                    <a:cs typeface="Times New Roman" panose="02020603050405020304" pitchFamily="18" charset="0"/>
                                  </a:rPr>
                                  <m:t>𝑦</m:t>
                                </m:r>
                              </m:sub>
                            </m:sSub>
                            <m:d>
                              <m:dPr>
                                <m:ctrlPr>
                                  <a:rPr lang="de-DE" sz="2200" i="1">
                                    <a:latin typeface="Cambria Math" panose="02040503050406030204" pitchFamily="18" charset="0"/>
                                    <a:cs typeface="Times New Roman" panose="02020603050405020304" pitchFamily="18" charset="0"/>
                                  </a:rPr>
                                </m:ctrlPr>
                              </m:dPr>
                              <m:e>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𝐾</m:t>
                                    </m:r>
                                  </m:e>
                                  <m:sub>
                                    <m:r>
                                      <a:rPr lang="de-DE" sz="2200" b="0" i="1" smtClean="0">
                                        <a:latin typeface="Cambria Math" panose="02040503050406030204" pitchFamily="18" charset="0"/>
                                        <a:cs typeface="Times New Roman" panose="02020603050405020304" pitchFamily="18" charset="0"/>
                                      </a:rPr>
                                      <m:t>𝑦</m:t>
                                    </m:r>
                                  </m:sub>
                                </m:sSub>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m:t>
                                    </m:r>
                                    <m:r>
                                      <a:rPr lang="de-DE" sz="2200" i="1">
                                        <a:latin typeface="Cambria Math" panose="02040503050406030204" pitchFamily="18" charset="0"/>
                                        <a:cs typeface="Times New Roman" panose="02020603050405020304" pitchFamily="18" charset="0"/>
                                      </a:rPr>
                                      <m:t>𝐿</m:t>
                                    </m:r>
                                  </m:e>
                                  <m:sub>
                                    <m:r>
                                      <a:rPr lang="de-DE" sz="2200" b="0" i="1" smtClean="0">
                                        <a:latin typeface="Cambria Math" panose="02040503050406030204" pitchFamily="18" charset="0"/>
                                        <a:cs typeface="Times New Roman" panose="02020603050405020304" pitchFamily="18" charset="0"/>
                                      </a:rPr>
                                      <m:t>𝑦</m:t>
                                    </m:r>
                                  </m:sub>
                                </m:sSub>
                              </m:e>
                            </m:d>
                          </m:num>
                          <m:den>
                            <m:r>
                              <a:rPr lang="el-GR" sz="2200" i="1">
                                <a:solidFill>
                                  <a:srgbClr val="000000"/>
                                </a:solidFill>
                                <a:latin typeface="Cambria Math" panose="02040503050406030204" pitchFamily="18" charset="0"/>
                                <a:ea typeface="Cambria Math" panose="020405030504060302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b="0" i="1" smtClean="0">
                                    <a:latin typeface="Cambria Math" panose="02040503050406030204" pitchFamily="18" charset="0"/>
                                    <a:cs typeface="Times New Roman" panose="02020603050405020304" pitchFamily="18" charset="0"/>
                                  </a:rPr>
                                  <m:t>𝐿</m:t>
                                </m:r>
                              </m:e>
                              <m:sub>
                                <m:r>
                                  <a:rPr lang="de-DE" sz="2200" b="0" i="1" smtClean="0">
                                    <a:latin typeface="Cambria Math" panose="02040503050406030204" pitchFamily="18" charset="0"/>
                                    <a:cs typeface="Times New Roman" panose="02020603050405020304" pitchFamily="18" charset="0"/>
                                  </a:rPr>
                                  <m:t>𝑦</m:t>
                                </m:r>
                              </m:sub>
                            </m:sSub>
                          </m:den>
                        </m:f>
                        <m:r>
                          <a:rPr lang="de-DE" sz="2200" i="1">
                            <a:solidFill>
                              <a:srgbClr val="000000"/>
                            </a:solidFill>
                            <a:latin typeface="Cambria Math" panose="02040503050406030204" pitchFamily="18" charset="0"/>
                            <a:ea typeface="Cambria Math" panose="02040503050406030204" pitchFamily="18" charset="0"/>
                          </a:rPr>
                          <m:t>𝑑</m:t>
                        </m:r>
                        <m:sSub>
                          <m:sSubPr>
                            <m:ctrlPr>
                              <a:rPr lang="de-DE" sz="2200" i="1">
                                <a:latin typeface="Cambria Math" panose="02040503050406030204" pitchFamily="18" charset="0"/>
                                <a:cs typeface="Times New Roman" panose="02020603050405020304" pitchFamily="18" charset="0"/>
                              </a:rPr>
                            </m:ctrlPr>
                          </m:sSubPr>
                          <m:e>
                            <m:r>
                              <a:rPr lang="de-DE" sz="2200" b="0" i="1" smtClean="0">
                                <a:latin typeface="Cambria Math" panose="02040503050406030204" pitchFamily="18" charset="0"/>
                                <a:cs typeface="Times New Roman" panose="02020603050405020304" pitchFamily="18" charset="0"/>
                              </a:rPr>
                              <m:t>𝐿</m:t>
                            </m:r>
                          </m:e>
                          <m:sub>
                            <m:r>
                              <a:rPr lang="de-DE" sz="2200" b="0" i="1" smtClean="0">
                                <a:latin typeface="Cambria Math" panose="02040503050406030204" pitchFamily="18" charset="0"/>
                                <a:cs typeface="Times New Roman" panose="02020603050405020304" pitchFamily="18" charset="0"/>
                              </a:rPr>
                              <m:t>𝑦</m:t>
                            </m:r>
                          </m:sub>
                        </m:sSub>
                      </m:num>
                      <m:den>
                        <m:f>
                          <m:fPr>
                            <m:ctrlPr>
                              <a:rPr lang="de-DE" sz="2200" i="1">
                                <a:solidFill>
                                  <a:srgbClr val="000000"/>
                                </a:solidFill>
                                <a:latin typeface="Cambria Math" panose="02040503050406030204" pitchFamily="18" charset="0"/>
                              </a:rPr>
                            </m:ctrlPr>
                          </m:fPr>
                          <m:num>
                            <m:r>
                              <a:rPr lang="el-GR" sz="2200" i="1">
                                <a:solidFill>
                                  <a:srgbClr val="000000"/>
                                </a:solidFill>
                                <a:latin typeface="Cambria Math" panose="02040503050406030204" pitchFamily="18" charset="0"/>
                                <a:ea typeface="Cambria Math" panose="020405030504060302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𝐹</m:t>
                                </m:r>
                              </m:e>
                              <m:sub>
                                <m:r>
                                  <a:rPr lang="de-DE" sz="2200" i="1">
                                    <a:latin typeface="Cambria Math" panose="02040503050406030204" pitchFamily="18" charset="0"/>
                                    <a:cs typeface="Times New Roman" panose="02020603050405020304" pitchFamily="18" charset="0"/>
                                  </a:rPr>
                                  <m:t>𝑥</m:t>
                                </m:r>
                              </m:sub>
                            </m:sSub>
                            <m:d>
                              <m:dPr>
                                <m:ctrlPr>
                                  <a:rPr lang="de-DE" sz="2200" i="1">
                                    <a:latin typeface="Cambria Math" panose="02040503050406030204" pitchFamily="18" charset="0"/>
                                    <a:cs typeface="Times New Roman" panose="02020603050405020304" pitchFamily="18" charset="0"/>
                                  </a:rPr>
                                </m:ctrlPr>
                              </m:dPr>
                              <m:e>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𝐾</m:t>
                                    </m:r>
                                  </m:e>
                                  <m:sub>
                                    <m:r>
                                      <a:rPr lang="de-DE" sz="2200" i="1">
                                        <a:latin typeface="Cambria Math" panose="02040503050406030204" pitchFamily="18" charset="0"/>
                                        <a:cs typeface="Times New Roman" panose="02020603050405020304" pitchFamily="18" charset="0"/>
                                      </a:rPr>
                                      <m:t>𝑥</m:t>
                                    </m:r>
                                  </m:sub>
                                </m:sSub>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m:t>
                                    </m:r>
                                    <m:r>
                                      <a:rPr lang="de-DE" sz="2200" i="1">
                                        <a:latin typeface="Cambria Math" panose="02040503050406030204" pitchFamily="18" charset="0"/>
                                        <a:cs typeface="Times New Roman" panose="02020603050405020304" pitchFamily="18" charset="0"/>
                                      </a:rPr>
                                      <m:t>𝐿</m:t>
                                    </m:r>
                                  </m:e>
                                  <m:sub>
                                    <m:r>
                                      <a:rPr lang="de-DE" sz="2200" i="1">
                                        <a:latin typeface="Cambria Math" panose="02040503050406030204" pitchFamily="18" charset="0"/>
                                        <a:cs typeface="Times New Roman" panose="02020603050405020304" pitchFamily="18" charset="0"/>
                                      </a:rPr>
                                      <m:t>𝑥</m:t>
                                    </m:r>
                                  </m:sub>
                                </m:sSub>
                              </m:e>
                            </m:d>
                          </m:num>
                          <m:den>
                            <m:r>
                              <a:rPr lang="el-GR" sz="2200" i="1">
                                <a:solidFill>
                                  <a:srgbClr val="000000"/>
                                </a:solidFill>
                                <a:latin typeface="Cambria Math" panose="02040503050406030204" pitchFamily="18" charset="0"/>
                                <a:ea typeface="Cambria Math" panose="020405030504060302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𝐾</m:t>
                                </m:r>
                              </m:e>
                              <m:sub>
                                <m:r>
                                  <a:rPr lang="de-DE" sz="2200" i="1">
                                    <a:latin typeface="Cambria Math" panose="02040503050406030204" pitchFamily="18" charset="0"/>
                                    <a:cs typeface="Times New Roman" panose="02020603050405020304" pitchFamily="18" charset="0"/>
                                  </a:rPr>
                                  <m:t>𝑥</m:t>
                                </m:r>
                              </m:sub>
                            </m:sSub>
                          </m:den>
                        </m:f>
                        <m:r>
                          <a:rPr lang="de-DE" sz="2200" i="1">
                            <a:solidFill>
                              <a:srgbClr val="000000"/>
                            </a:solidFill>
                            <a:latin typeface="Cambria Math" panose="02040503050406030204" pitchFamily="18" charset="0"/>
                            <a:ea typeface="Cambria Math" panose="02040503050406030204" pitchFamily="18" charset="0"/>
                          </a:rPr>
                          <m:t>𝑑</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𝐾</m:t>
                            </m:r>
                          </m:e>
                          <m:sub>
                            <m:r>
                              <a:rPr lang="de-DE" sz="2200" i="1">
                                <a:latin typeface="Cambria Math" panose="02040503050406030204" pitchFamily="18" charset="0"/>
                                <a:cs typeface="Times New Roman" panose="02020603050405020304" pitchFamily="18" charset="0"/>
                              </a:rPr>
                              <m:t>𝑥</m:t>
                            </m:r>
                          </m:sub>
                        </m:sSub>
                        <m:r>
                          <a:rPr lang="de-DE" sz="2200" i="1">
                            <a:solidFill>
                              <a:srgbClr val="000000"/>
                            </a:solidFill>
                            <a:latin typeface="Cambria Math" panose="02040503050406030204" pitchFamily="18" charset="0"/>
                            <a:ea typeface="Cambria Math" panose="02040503050406030204" pitchFamily="18" charset="0"/>
                          </a:rPr>
                          <m:t>+ </m:t>
                        </m:r>
                        <m:f>
                          <m:fPr>
                            <m:ctrlPr>
                              <a:rPr lang="de-DE" sz="2200" i="1">
                                <a:solidFill>
                                  <a:srgbClr val="000000"/>
                                </a:solidFill>
                                <a:latin typeface="Cambria Math" panose="02040503050406030204" pitchFamily="18" charset="0"/>
                              </a:rPr>
                            </m:ctrlPr>
                          </m:fPr>
                          <m:num>
                            <m:r>
                              <a:rPr lang="el-GR" sz="2200" i="1">
                                <a:solidFill>
                                  <a:srgbClr val="000000"/>
                                </a:solidFill>
                                <a:latin typeface="Cambria Math" panose="02040503050406030204" pitchFamily="18" charset="0"/>
                                <a:ea typeface="Cambria Math" panose="020405030504060302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𝐹</m:t>
                                </m:r>
                              </m:e>
                              <m:sub>
                                <m:r>
                                  <a:rPr lang="de-DE" sz="2200" i="1">
                                    <a:latin typeface="Cambria Math" panose="02040503050406030204" pitchFamily="18" charset="0"/>
                                    <a:cs typeface="Times New Roman" panose="02020603050405020304" pitchFamily="18" charset="0"/>
                                  </a:rPr>
                                  <m:t>𝑥</m:t>
                                </m:r>
                              </m:sub>
                            </m:sSub>
                            <m:d>
                              <m:dPr>
                                <m:ctrlPr>
                                  <a:rPr lang="de-DE" sz="2200" i="1">
                                    <a:latin typeface="Cambria Math" panose="02040503050406030204" pitchFamily="18" charset="0"/>
                                    <a:cs typeface="Times New Roman" panose="02020603050405020304" pitchFamily="18" charset="0"/>
                                  </a:rPr>
                                </m:ctrlPr>
                              </m:dPr>
                              <m:e>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𝐾</m:t>
                                    </m:r>
                                  </m:e>
                                  <m:sub>
                                    <m:r>
                                      <a:rPr lang="de-DE" sz="2200" i="1">
                                        <a:latin typeface="Cambria Math" panose="02040503050406030204" pitchFamily="18" charset="0"/>
                                        <a:cs typeface="Times New Roman" panose="02020603050405020304" pitchFamily="18" charset="0"/>
                                      </a:rPr>
                                      <m:t>𝑥</m:t>
                                    </m:r>
                                  </m:sub>
                                </m:sSub>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m:t>
                                    </m:r>
                                    <m:r>
                                      <a:rPr lang="de-DE" sz="2200" i="1">
                                        <a:latin typeface="Cambria Math" panose="02040503050406030204" pitchFamily="18" charset="0"/>
                                        <a:cs typeface="Times New Roman" panose="02020603050405020304" pitchFamily="18" charset="0"/>
                                      </a:rPr>
                                      <m:t>𝐿</m:t>
                                    </m:r>
                                  </m:e>
                                  <m:sub>
                                    <m:r>
                                      <a:rPr lang="de-DE" sz="2200" i="1">
                                        <a:latin typeface="Cambria Math" panose="02040503050406030204" pitchFamily="18" charset="0"/>
                                        <a:cs typeface="Times New Roman" panose="02020603050405020304" pitchFamily="18" charset="0"/>
                                      </a:rPr>
                                      <m:t>𝑥</m:t>
                                    </m:r>
                                  </m:sub>
                                </m:sSub>
                              </m:e>
                            </m:d>
                          </m:num>
                          <m:den>
                            <m:r>
                              <a:rPr lang="el-GR" sz="2200" i="1">
                                <a:solidFill>
                                  <a:srgbClr val="000000"/>
                                </a:solidFill>
                                <a:latin typeface="Cambria Math" panose="02040503050406030204" pitchFamily="18" charset="0"/>
                                <a:ea typeface="Cambria Math" panose="020405030504060302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𝐿</m:t>
                                </m:r>
                              </m:e>
                              <m:sub>
                                <m:r>
                                  <a:rPr lang="de-DE" sz="2200" i="1">
                                    <a:latin typeface="Cambria Math" panose="02040503050406030204" pitchFamily="18" charset="0"/>
                                    <a:cs typeface="Times New Roman" panose="02020603050405020304" pitchFamily="18" charset="0"/>
                                  </a:rPr>
                                  <m:t>𝑥</m:t>
                                </m:r>
                              </m:sub>
                            </m:sSub>
                          </m:den>
                        </m:f>
                        <m:r>
                          <a:rPr lang="de-DE" sz="2200" i="1">
                            <a:solidFill>
                              <a:srgbClr val="000000"/>
                            </a:solidFill>
                            <a:latin typeface="Cambria Math" panose="02040503050406030204" pitchFamily="18" charset="0"/>
                            <a:ea typeface="Cambria Math" panose="02040503050406030204" pitchFamily="18" charset="0"/>
                          </a:rPr>
                          <m:t>𝑑</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𝐿</m:t>
                            </m:r>
                          </m:e>
                          <m:sub>
                            <m:r>
                              <a:rPr lang="de-DE" sz="2200" i="1">
                                <a:latin typeface="Cambria Math" panose="02040503050406030204" pitchFamily="18" charset="0"/>
                                <a:cs typeface="Times New Roman" panose="02020603050405020304" pitchFamily="18" charset="0"/>
                              </a:rPr>
                              <m:t>𝑥</m:t>
                            </m:r>
                          </m:sub>
                        </m:sSub>
                      </m:den>
                    </m:f>
                    <m:r>
                      <a:rPr lang="de-DE" sz="2200" b="0" i="0" smtClean="0">
                        <a:solidFill>
                          <a:srgbClr val="000000"/>
                        </a:solidFill>
                        <a:latin typeface="Cambria Math" panose="02040503050406030204" pitchFamily="18" charset="0"/>
                        <a:ea typeface="Cambria Math" panose="02040503050406030204" pitchFamily="18" charset="0"/>
                      </a:rPr>
                      <m:t>=</m:t>
                    </m:r>
                  </m:oMath>
                </a14:m>
                <a:r>
                  <a:rPr lang="de-DE" sz="2200" dirty="0">
                    <a:solidFill>
                      <a:srgbClr val="000000"/>
                    </a:solidFill>
                  </a:rPr>
                  <a:t> </a:t>
                </a:r>
                <a14:m>
                  <m:oMath xmlns:m="http://schemas.openxmlformats.org/officeDocument/2006/math">
                    <m:r>
                      <a:rPr lang="de-DE" sz="2200" b="0" i="0" smtClean="0">
                        <a:solidFill>
                          <a:srgbClr val="000000"/>
                        </a:solidFill>
                        <a:latin typeface="Cambria Math" panose="02040503050406030204" pitchFamily="18" charset="0"/>
                      </a:rPr>
                      <m:t>−</m:t>
                    </m:r>
                    <m:f>
                      <m:fPr>
                        <m:ctrlPr>
                          <a:rPr lang="de-DE" sz="2200" i="1">
                            <a:solidFill>
                              <a:srgbClr val="000000"/>
                            </a:solidFill>
                            <a:latin typeface="Cambria Math" panose="02040503050406030204" pitchFamily="18" charset="0"/>
                          </a:rPr>
                        </m:ctrlPr>
                      </m:fPr>
                      <m:num>
                        <m:f>
                          <m:fPr>
                            <m:ctrlPr>
                              <a:rPr lang="de-DE" sz="2200" i="1">
                                <a:solidFill>
                                  <a:srgbClr val="000000"/>
                                </a:solidFill>
                                <a:latin typeface="Cambria Math" panose="02040503050406030204" pitchFamily="18" charset="0"/>
                              </a:rPr>
                            </m:ctrlPr>
                          </m:fPr>
                          <m:num>
                            <m:r>
                              <a:rPr lang="el-GR" sz="2200" i="1">
                                <a:solidFill>
                                  <a:srgbClr val="000000"/>
                                </a:solidFill>
                                <a:latin typeface="Cambria Math" panose="02040503050406030204" pitchFamily="18" charset="0"/>
                                <a:ea typeface="Cambria Math" panose="020405030504060302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𝐹</m:t>
                                </m:r>
                              </m:e>
                              <m:sub>
                                <m:r>
                                  <a:rPr lang="de-DE" sz="2200" i="1">
                                    <a:latin typeface="Cambria Math" panose="02040503050406030204" pitchFamily="18" charset="0"/>
                                    <a:cs typeface="Times New Roman" panose="02020603050405020304" pitchFamily="18" charset="0"/>
                                  </a:rPr>
                                  <m:t>𝑦</m:t>
                                </m:r>
                              </m:sub>
                            </m:sSub>
                            <m:d>
                              <m:dPr>
                                <m:ctrlPr>
                                  <a:rPr lang="de-DE" sz="2200" i="1">
                                    <a:latin typeface="Cambria Math" panose="02040503050406030204" pitchFamily="18" charset="0"/>
                                    <a:cs typeface="Times New Roman" panose="02020603050405020304" pitchFamily="18" charset="0"/>
                                  </a:rPr>
                                </m:ctrlPr>
                              </m:dPr>
                              <m:e>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𝐾</m:t>
                                    </m:r>
                                  </m:e>
                                  <m:sub>
                                    <m:r>
                                      <a:rPr lang="de-DE" sz="2200" i="1">
                                        <a:latin typeface="Cambria Math" panose="02040503050406030204" pitchFamily="18" charset="0"/>
                                        <a:cs typeface="Times New Roman" panose="02020603050405020304" pitchFamily="18" charset="0"/>
                                      </a:rPr>
                                      <m:t>𝑦</m:t>
                                    </m:r>
                                  </m:sub>
                                </m:sSub>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m:t>
                                    </m:r>
                                    <m:r>
                                      <a:rPr lang="de-DE" sz="2200" i="1">
                                        <a:latin typeface="Cambria Math" panose="02040503050406030204" pitchFamily="18" charset="0"/>
                                        <a:cs typeface="Times New Roman" panose="02020603050405020304" pitchFamily="18" charset="0"/>
                                      </a:rPr>
                                      <m:t>𝐿</m:t>
                                    </m:r>
                                  </m:e>
                                  <m:sub>
                                    <m:r>
                                      <a:rPr lang="de-DE" sz="2200" i="1">
                                        <a:latin typeface="Cambria Math" panose="02040503050406030204" pitchFamily="18" charset="0"/>
                                        <a:cs typeface="Times New Roman" panose="02020603050405020304" pitchFamily="18" charset="0"/>
                                      </a:rPr>
                                      <m:t>𝑦</m:t>
                                    </m:r>
                                  </m:sub>
                                </m:sSub>
                              </m:e>
                            </m:d>
                          </m:num>
                          <m:den>
                            <m:r>
                              <a:rPr lang="el-GR" sz="2200" i="1">
                                <a:solidFill>
                                  <a:srgbClr val="000000"/>
                                </a:solidFill>
                                <a:latin typeface="Cambria Math" panose="02040503050406030204" pitchFamily="18" charset="0"/>
                                <a:ea typeface="Cambria Math" panose="020405030504060302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𝐾</m:t>
                                </m:r>
                              </m:e>
                              <m:sub>
                                <m:r>
                                  <a:rPr lang="de-DE" sz="2200" i="1">
                                    <a:latin typeface="Cambria Math" panose="02040503050406030204" pitchFamily="18" charset="0"/>
                                    <a:cs typeface="Times New Roman" panose="02020603050405020304" pitchFamily="18" charset="0"/>
                                  </a:rPr>
                                  <m:t>𝑦</m:t>
                                </m:r>
                              </m:sub>
                            </m:sSub>
                          </m:den>
                        </m:f>
                      </m:num>
                      <m:den>
                        <m:f>
                          <m:fPr>
                            <m:ctrlPr>
                              <a:rPr lang="de-DE" sz="2200" i="1">
                                <a:solidFill>
                                  <a:srgbClr val="000000"/>
                                </a:solidFill>
                                <a:latin typeface="Cambria Math" panose="02040503050406030204" pitchFamily="18" charset="0"/>
                              </a:rPr>
                            </m:ctrlPr>
                          </m:fPr>
                          <m:num>
                            <m:r>
                              <a:rPr lang="el-GR" sz="2200" i="1">
                                <a:solidFill>
                                  <a:srgbClr val="000000"/>
                                </a:solidFill>
                                <a:latin typeface="Cambria Math" panose="02040503050406030204" pitchFamily="18" charset="0"/>
                                <a:ea typeface="Cambria Math" panose="020405030504060302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𝐹</m:t>
                                </m:r>
                              </m:e>
                              <m:sub>
                                <m:r>
                                  <a:rPr lang="de-DE" sz="2200" i="1">
                                    <a:latin typeface="Cambria Math" panose="02040503050406030204" pitchFamily="18" charset="0"/>
                                    <a:cs typeface="Times New Roman" panose="02020603050405020304" pitchFamily="18" charset="0"/>
                                  </a:rPr>
                                  <m:t>𝑥</m:t>
                                </m:r>
                              </m:sub>
                            </m:sSub>
                            <m:d>
                              <m:dPr>
                                <m:ctrlPr>
                                  <a:rPr lang="de-DE" sz="2200" i="1">
                                    <a:latin typeface="Cambria Math" panose="02040503050406030204" pitchFamily="18" charset="0"/>
                                    <a:cs typeface="Times New Roman" panose="02020603050405020304" pitchFamily="18" charset="0"/>
                                  </a:rPr>
                                </m:ctrlPr>
                              </m:dPr>
                              <m:e>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𝐾</m:t>
                                    </m:r>
                                  </m:e>
                                  <m:sub>
                                    <m:r>
                                      <a:rPr lang="de-DE" sz="2200" i="1">
                                        <a:latin typeface="Cambria Math" panose="02040503050406030204" pitchFamily="18" charset="0"/>
                                        <a:cs typeface="Times New Roman" panose="02020603050405020304" pitchFamily="18" charset="0"/>
                                      </a:rPr>
                                      <m:t>𝑥</m:t>
                                    </m:r>
                                  </m:sub>
                                </m:sSub>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m:t>
                                    </m:r>
                                    <m:r>
                                      <a:rPr lang="de-DE" sz="2200" i="1">
                                        <a:latin typeface="Cambria Math" panose="02040503050406030204" pitchFamily="18" charset="0"/>
                                        <a:cs typeface="Times New Roman" panose="02020603050405020304" pitchFamily="18" charset="0"/>
                                      </a:rPr>
                                      <m:t>𝐿</m:t>
                                    </m:r>
                                  </m:e>
                                  <m:sub>
                                    <m:r>
                                      <a:rPr lang="de-DE" sz="2200" i="1">
                                        <a:latin typeface="Cambria Math" panose="02040503050406030204" pitchFamily="18" charset="0"/>
                                        <a:cs typeface="Times New Roman" panose="02020603050405020304" pitchFamily="18" charset="0"/>
                                      </a:rPr>
                                      <m:t>𝑥</m:t>
                                    </m:r>
                                  </m:sub>
                                </m:sSub>
                              </m:e>
                            </m:d>
                          </m:num>
                          <m:den>
                            <m:r>
                              <a:rPr lang="el-GR" sz="2200" i="1">
                                <a:solidFill>
                                  <a:srgbClr val="000000"/>
                                </a:solidFill>
                                <a:latin typeface="Cambria Math" panose="02040503050406030204" pitchFamily="18" charset="0"/>
                                <a:ea typeface="Cambria Math" panose="020405030504060302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𝐾</m:t>
                                </m:r>
                              </m:e>
                              <m:sub>
                                <m:r>
                                  <a:rPr lang="de-DE" sz="2200" i="1">
                                    <a:latin typeface="Cambria Math" panose="02040503050406030204" pitchFamily="18" charset="0"/>
                                    <a:cs typeface="Times New Roman" panose="02020603050405020304" pitchFamily="18" charset="0"/>
                                  </a:rPr>
                                  <m:t>𝑥</m:t>
                                </m:r>
                              </m:sub>
                            </m:sSub>
                          </m:den>
                        </m:f>
                      </m:den>
                    </m:f>
                    <m:r>
                      <a:rPr lang="de-DE" sz="2200" b="0" i="1" smtClean="0">
                        <a:latin typeface="Cambria Math" panose="02040503050406030204" pitchFamily="18" charset="0"/>
                        <a:cs typeface="Times New Roman" panose="02020603050405020304" pitchFamily="18" charset="0"/>
                      </a:rPr>
                      <m:t>=−</m:t>
                    </m:r>
                    <m:f>
                      <m:fPr>
                        <m:ctrlPr>
                          <a:rPr lang="de-DE" sz="2200" i="1">
                            <a:solidFill>
                              <a:srgbClr val="000000"/>
                            </a:solidFill>
                            <a:latin typeface="Cambria Math" panose="02040503050406030204" pitchFamily="18" charset="0"/>
                          </a:rPr>
                        </m:ctrlPr>
                      </m:fPr>
                      <m:num>
                        <m:f>
                          <m:fPr>
                            <m:ctrlPr>
                              <a:rPr lang="de-DE" sz="2200" i="1">
                                <a:solidFill>
                                  <a:srgbClr val="000000"/>
                                </a:solidFill>
                                <a:latin typeface="Cambria Math" panose="02040503050406030204" pitchFamily="18" charset="0"/>
                              </a:rPr>
                            </m:ctrlPr>
                          </m:fPr>
                          <m:num>
                            <m:r>
                              <a:rPr lang="el-GR" sz="2200" i="1">
                                <a:solidFill>
                                  <a:srgbClr val="000000"/>
                                </a:solidFill>
                                <a:latin typeface="Cambria Math" panose="02040503050406030204" pitchFamily="18" charset="0"/>
                                <a:ea typeface="Cambria Math" panose="020405030504060302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𝐹</m:t>
                                </m:r>
                              </m:e>
                              <m:sub>
                                <m:r>
                                  <a:rPr lang="de-DE" sz="2200" i="1">
                                    <a:latin typeface="Cambria Math" panose="02040503050406030204" pitchFamily="18" charset="0"/>
                                    <a:cs typeface="Times New Roman" panose="02020603050405020304" pitchFamily="18" charset="0"/>
                                  </a:rPr>
                                  <m:t>𝑦</m:t>
                                </m:r>
                              </m:sub>
                            </m:sSub>
                            <m:d>
                              <m:dPr>
                                <m:ctrlPr>
                                  <a:rPr lang="de-DE" sz="2200" i="1">
                                    <a:latin typeface="Cambria Math" panose="02040503050406030204" pitchFamily="18" charset="0"/>
                                    <a:cs typeface="Times New Roman" panose="02020603050405020304" pitchFamily="18" charset="0"/>
                                  </a:rPr>
                                </m:ctrlPr>
                              </m:dPr>
                              <m:e>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𝐾</m:t>
                                    </m:r>
                                  </m:e>
                                  <m:sub>
                                    <m:r>
                                      <a:rPr lang="de-DE" sz="2200" i="1">
                                        <a:latin typeface="Cambria Math" panose="02040503050406030204" pitchFamily="18" charset="0"/>
                                        <a:cs typeface="Times New Roman" panose="02020603050405020304" pitchFamily="18" charset="0"/>
                                      </a:rPr>
                                      <m:t>𝑦</m:t>
                                    </m:r>
                                  </m:sub>
                                </m:sSub>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m:t>
                                    </m:r>
                                    <m:r>
                                      <a:rPr lang="de-DE" sz="2200" i="1">
                                        <a:latin typeface="Cambria Math" panose="02040503050406030204" pitchFamily="18" charset="0"/>
                                        <a:cs typeface="Times New Roman" panose="02020603050405020304" pitchFamily="18" charset="0"/>
                                      </a:rPr>
                                      <m:t>𝐿</m:t>
                                    </m:r>
                                  </m:e>
                                  <m:sub>
                                    <m:r>
                                      <a:rPr lang="de-DE" sz="2200" i="1">
                                        <a:latin typeface="Cambria Math" panose="02040503050406030204" pitchFamily="18" charset="0"/>
                                        <a:cs typeface="Times New Roman" panose="02020603050405020304" pitchFamily="18" charset="0"/>
                                      </a:rPr>
                                      <m:t>𝑦</m:t>
                                    </m:r>
                                  </m:sub>
                                </m:sSub>
                              </m:e>
                            </m:d>
                          </m:num>
                          <m:den>
                            <m:r>
                              <a:rPr lang="el-GR" sz="2200" i="1">
                                <a:solidFill>
                                  <a:srgbClr val="000000"/>
                                </a:solidFill>
                                <a:latin typeface="Cambria Math" panose="02040503050406030204" pitchFamily="18" charset="0"/>
                                <a:ea typeface="Cambria Math" panose="020405030504060302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𝐿</m:t>
                                </m:r>
                              </m:e>
                              <m:sub>
                                <m:r>
                                  <a:rPr lang="de-DE" sz="2200" i="1">
                                    <a:latin typeface="Cambria Math" panose="02040503050406030204" pitchFamily="18" charset="0"/>
                                    <a:cs typeface="Times New Roman" panose="02020603050405020304" pitchFamily="18" charset="0"/>
                                  </a:rPr>
                                  <m:t>𝑦</m:t>
                                </m:r>
                              </m:sub>
                            </m:sSub>
                          </m:den>
                        </m:f>
                      </m:num>
                      <m:den>
                        <m:f>
                          <m:fPr>
                            <m:ctrlPr>
                              <a:rPr lang="de-DE" sz="2200" i="1">
                                <a:solidFill>
                                  <a:srgbClr val="000000"/>
                                </a:solidFill>
                                <a:latin typeface="Cambria Math" panose="02040503050406030204" pitchFamily="18" charset="0"/>
                              </a:rPr>
                            </m:ctrlPr>
                          </m:fPr>
                          <m:num>
                            <m:r>
                              <a:rPr lang="el-GR" sz="2200" i="1">
                                <a:solidFill>
                                  <a:srgbClr val="000000"/>
                                </a:solidFill>
                                <a:latin typeface="Cambria Math" panose="02040503050406030204" pitchFamily="18" charset="0"/>
                                <a:ea typeface="Cambria Math" panose="020405030504060302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𝐹</m:t>
                                </m:r>
                              </m:e>
                              <m:sub>
                                <m:r>
                                  <a:rPr lang="de-DE" sz="2200" i="1">
                                    <a:latin typeface="Cambria Math" panose="02040503050406030204" pitchFamily="18" charset="0"/>
                                    <a:cs typeface="Times New Roman" panose="02020603050405020304" pitchFamily="18" charset="0"/>
                                  </a:rPr>
                                  <m:t>𝑥</m:t>
                                </m:r>
                              </m:sub>
                            </m:sSub>
                            <m:d>
                              <m:dPr>
                                <m:ctrlPr>
                                  <a:rPr lang="de-DE" sz="2200" i="1">
                                    <a:latin typeface="Cambria Math" panose="02040503050406030204" pitchFamily="18" charset="0"/>
                                    <a:cs typeface="Times New Roman" panose="02020603050405020304" pitchFamily="18" charset="0"/>
                                  </a:rPr>
                                </m:ctrlPr>
                              </m:dPr>
                              <m:e>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𝐾</m:t>
                                    </m:r>
                                  </m:e>
                                  <m:sub>
                                    <m:r>
                                      <a:rPr lang="de-DE" sz="2200" i="1">
                                        <a:latin typeface="Cambria Math" panose="02040503050406030204" pitchFamily="18" charset="0"/>
                                        <a:cs typeface="Times New Roman" panose="02020603050405020304" pitchFamily="18" charset="0"/>
                                      </a:rPr>
                                      <m:t>𝑥</m:t>
                                    </m:r>
                                  </m:sub>
                                </m:sSub>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m:t>
                                    </m:r>
                                    <m:r>
                                      <a:rPr lang="de-DE" sz="2200" i="1">
                                        <a:latin typeface="Cambria Math" panose="02040503050406030204" pitchFamily="18" charset="0"/>
                                        <a:cs typeface="Times New Roman" panose="02020603050405020304" pitchFamily="18" charset="0"/>
                                      </a:rPr>
                                      <m:t>𝐿</m:t>
                                    </m:r>
                                  </m:e>
                                  <m:sub>
                                    <m:r>
                                      <a:rPr lang="de-DE" sz="2200" i="1">
                                        <a:latin typeface="Cambria Math" panose="02040503050406030204" pitchFamily="18" charset="0"/>
                                        <a:cs typeface="Times New Roman" panose="02020603050405020304" pitchFamily="18" charset="0"/>
                                      </a:rPr>
                                      <m:t>𝑥</m:t>
                                    </m:r>
                                  </m:sub>
                                </m:sSub>
                              </m:e>
                            </m:d>
                          </m:num>
                          <m:den>
                            <m:r>
                              <a:rPr lang="el-GR" sz="2200" i="1">
                                <a:solidFill>
                                  <a:srgbClr val="000000"/>
                                </a:solidFill>
                                <a:latin typeface="Cambria Math" panose="02040503050406030204" pitchFamily="18" charset="0"/>
                                <a:ea typeface="Cambria Math" panose="020405030504060302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𝐿</m:t>
                                </m:r>
                              </m:e>
                              <m:sub>
                                <m:r>
                                  <a:rPr lang="de-DE" sz="2200" i="1">
                                    <a:latin typeface="Cambria Math" panose="02040503050406030204" pitchFamily="18" charset="0"/>
                                    <a:cs typeface="Times New Roman" panose="02020603050405020304" pitchFamily="18" charset="0"/>
                                  </a:rPr>
                                  <m:t>𝑥</m:t>
                                </m:r>
                              </m:sub>
                            </m:sSub>
                          </m:den>
                        </m:f>
                      </m:den>
                    </m:f>
                  </m:oMath>
                </a14:m>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GRT =</a:t>
                </a:r>
                <a:r>
                  <a:rPr lang="de-DE" sz="2200" dirty="0">
                    <a:solidFill>
                      <a:srgbClr val="000000"/>
                    </a:solidFill>
                  </a:rPr>
                  <a:t> </a:t>
                </a:r>
                <a14:m>
                  <m:oMath xmlns:m="http://schemas.openxmlformats.org/officeDocument/2006/math">
                    <m:r>
                      <a:rPr lang="de-DE" sz="2200">
                        <a:solidFill>
                          <a:srgbClr val="000000"/>
                        </a:solidFill>
                        <a:latin typeface="Cambria Math" panose="02040503050406030204" pitchFamily="18" charset="0"/>
                      </a:rPr>
                      <m:t>−</m:t>
                    </m:r>
                    <m:f>
                      <m:fPr>
                        <m:ctrlPr>
                          <a:rPr lang="de-DE" sz="2200" i="1">
                            <a:solidFill>
                              <a:srgbClr val="000000"/>
                            </a:solidFill>
                            <a:latin typeface="Cambria Math" panose="02040503050406030204" pitchFamily="18" charset="0"/>
                          </a:rPr>
                        </m:ctrlPr>
                      </m:fPr>
                      <m:num>
                        <m:r>
                          <a:rPr lang="de-DE" sz="2200" b="0" i="1" smtClean="0">
                            <a:solidFill>
                              <a:srgbClr val="000000"/>
                            </a:solidFill>
                            <a:latin typeface="Cambria Math" panose="02040503050406030204" pitchFamily="18" charset="0"/>
                          </a:rPr>
                          <m:t>𝐺𝑟𝑒𝑛𝑧𝑝𝑟𝑜𝑑𝑢𝑘𝑡𝑖𝑜𝑣𝑖𝑡</m:t>
                        </m:r>
                        <m:r>
                          <a:rPr lang="de-DE" sz="2200" b="0" i="1" smtClean="0">
                            <a:solidFill>
                              <a:srgbClr val="000000"/>
                            </a:solidFill>
                            <a:latin typeface="Cambria Math" panose="02040503050406030204" pitchFamily="18" charset="0"/>
                          </a:rPr>
                          <m:t>ä</m:t>
                        </m:r>
                        <m:r>
                          <a:rPr lang="de-DE" sz="2200" b="0" i="1" smtClean="0">
                            <a:solidFill>
                              <a:srgbClr val="000000"/>
                            </a:solidFill>
                            <a:latin typeface="Cambria Math" panose="02040503050406030204" pitchFamily="18" charset="0"/>
                          </a:rPr>
                          <m:t>𝑡</m:t>
                        </m:r>
                        <m:r>
                          <a:rPr lang="de-DE" sz="2200" b="0" i="1" smtClean="0">
                            <a:solidFill>
                              <a:srgbClr val="000000"/>
                            </a:solidFill>
                            <a:latin typeface="Cambria Math" panose="02040503050406030204" pitchFamily="18" charset="0"/>
                          </a:rPr>
                          <m:t> </m:t>
                        </m:r>
                        <m:r>
                          <a:rPr lang="de-DE" sz="2200" b="0" i="1" smtClean="0">
                            <a:solidFill>
                              <a:srgbClr val="000000"/>
                            </a:solidFill>
                            <a:latin typeface="Cambria Math" panose="02040503050406030204" pitchFamily="18" charset="0"/>
                          </a:rPr>
                          <m:t>𝑑𝑒𝑠</m:t>
                        </m:r>
                        <m:r>
                          <a:rPr lang="de-DE" sz="2200" b="0" i="1" smtClean="0">
                            <a:solidFill>
                              <a:srgbClr val="000000"/>
                            </a:solidFill>
                            <a:latin typeface="Cambria Math" panose="02040503050406030204" pitchFamily="18" charset="0"/>
                          </a:rPr>
                          <m:t> </m:t>
                        </m:r>
                        <m:r>
                          <a:rPr lang="de-DE" sz="2200" b="0" i="1" smtClean="0">
                            <a:solidFill>
                              <a:srgbClr val="000000"/>
                            </a:solidFill>
                            <a:latin typeface="Cambria Math" panose="02040503050406030204" pitchFamily="18" charset="0"/>
                          </a:rPr>
                          <m:t>𝐾𝑎𝑝𝑖𝑡𝑎𝑙𝑠𝑑𝑒𝑠</m:t>
                        </m:r>
                        <m:r>
                          <a:rPr lang="de-DE" sz="2200" i="1">
                            <a:solidFill>
                              <a:srgbClr val="000000"/>
                            </a:solidFill>
                            <a:latin typeface="Cambria Math" panose="02040503050406030204" pitchFamily="18" charset="0"/>
                          </a:rPr>
                          <m:t> </m:t>
                        </m:r>
                        <m:r>
                          <a:rPr lang="de-DE" sz="2200" i="1">
                            <a:solidFill>
                              <a:srgbClr val="000000"/>
                            </a:solidFill>
                            <a:latin typeface="Cambria Math" panose="02040503050406030204" pitchFamily="18" charset="0"/>
                          </a:rPr>
                          <m:t>𝐺𝑢𝑡𝑒𝑠</m:t>
                        </m:r>
                        <m:r>
                          <a:rPr lang="de-DE" sz="2200" b="0" i="1" smtClean="0">
                            <a:solidFill>
                              <a:srgbClr val="000000"/>
                            </a:solidFill>
                            <a:latin typeface="Cambria Math" panose="02040503050406030204" pitchFamily="18" charset="0"/>
                          </a:rPr>
                          <m:t> </m:t>
                        </m:r>
                        <m:r>
                          <a:rPr lang="de-DE" sz="2200" b="0" i="1" smtClean="0">
                            <a:solidFill>
                              <a:srgbClr val="000000"/>
                            </a:solidFill>
                            <a:latin typeface="Cambria Math" panose="02040503050406030204" pitchFamily="18" charset="0"/>
                          </a:rPr>
                          <m:t>𝑦</m:t>
                        </m:r>
                      </m:num>
                      <m:den>
                        <m:r>
                          <a:rPr lang="de-DE" sz="2200" i="1">
                            <a:solidFill>
                              <a:srgbClr val="000000"/>
                            </a:solidFill>
                            <a:latin typeface="Cambria Math" panose="02040503050406030204" pitchFamily="18" charset="0"/>
                          </a:rPr>
                          <m:t>𝐺𝑟𝑒𝑛𝑧𝑝𝑟𝑜𝑑𝑢𝑘𝑡𝑖𝑜𝑣𝑖𝑡</m:t>
                        </m:r>
                        <m:r>
                          <a:rPr lang="de-DE" sz="2200" i="1">
                            <a:solidFill>
                              <a:srgbClr val="000000"/>
                            </a:solidFill>
                            <a:latin typeface="Cambria Math" panose="02040503050406030204" pitchFamily="18" charset="0"/>
                          </a:rPr>
                          <m:t>ä</m:t>
                        </m:r>
                        <m:r>
                          <a:rPr lang="de-DE" sz="2200" i="1">
                            <a:solidFill>
                              <a:srgbClr val="000000"/>
                            </a:solidFill>
                            <a:latin typeface="Cambria Math" panose="02040503050406030204" pitchFamily="18" charset="0"/>
                          </a:rPr>
                          <m:t>𝑡</m:t>
                        </m:r>
                        <m:r>
                          <a:rPr lang="de-DE" sz="2200" i="1">
                            <a:solidFill>
                              <a:srgbClr val="000000"/>
                            </a:solidFill>
                            <a:latin typeface="Cambria Math" panose="02040503050406030204" pitchFamily="18" charset="0"/>
                          </a:rPr>
                          <m:t> </m:t>
                        </m:r>
                        <m:r>
                          <a:rPr lang="de-DE" sz="2200" i="1">
                            <a:solidFill>
                              <a:srgbClr val="000000"/>
                            </a:solidFill>
                            <a:latin typeface="Cambria Math" panose="02040503050406030204" pitchFamily="18" charset="0"/>
                          </a:rPr>
                          <m:t>𝑑𝑒𝑠</m:t>
                        </m:r>
                        <m:r>
                          <a:rPr lang="de-DE" sz="2200" i="1">
                            <a:solidFill>
                              <a:srgbClr val="000000"/>
                            </a:solidFill>
                            <a:latin typeface="Cambria Math" panose="02040503050406030204" pitchFamily="18" charset="0"/>
                          </a:rPr>
                          <m:t> </m:t>
                        </m:r>
                        <m:r>
                          <a:rPr lang="de-DE" sz="2200" i="1">
                            <a:solidFill>
                              <a:srgbClr val="000000"/>
                            </a:solidFill>
                            <a:latin typeface="Cambria Math" panose="02040503050406030204" pitchFamily="18" charset="0"/>
                          </a:rPr>
                          <m:t>𝐾𝑎𝑝𝑖𝑡𝑎𝑙𝑠</m:t>
                        </m:r>
                        <m:r>
                          <a:rPr lang="de-DE" sz="2200" b="0" i="1" smtClean="0">
                            <a:solidFill>
                              <a:srgbClr val="000000"/>
                            </a:solidFill>
                            <a:latin typeface="Cambria Math" panose="02040503050406030204" pitchFamily="18" charset="0"/>
                          </a:rPr>
                          <m:t> </m:t>
                        </m:r>
                        <m:r>
                          <a:rPr lang="de-DE" sz="2200" i="1">
                            <a:solidFill>
                              <a:srgbClr val="000000"/>
                            </a:solidFill>
                            <a:latin typeface="Cambria Math" panose="02040503050406030204" pitchFamily="18" charset="0"/>
                          </a:rPr>
                          <m:t>𝑑𝑒𝑠</m:t>
                        </m:r>
                        <m:r>
                          <a:rPr lang="de-DE" sz="2200" i="1">
                            <a:solidFill>
                              <a:srgbClr val="000000"/>
                            </a:solidFill>
                            <a:latin typeface="Cambria Math" panose="02040503050406030204" pitchFamily="18" charset="0"/>
                          </a:rPr>
                          <m:t> </m:t>
                        </m:r>
                        <m:r>
                          <a:rPr lang="de-DE" sz="2200" i="1">
                            <a:solidFill>
                              <a:srgbClr val="000000"/>
                            </a:solidFill>
                            <a:latin typeface="Cambria Math" panose="02040503050406030204" pitchFamily="18" charset="0"/>
                          </a:rPr>
                          <m:t>𝐺𝑢𝑡𝑒𝑠</m:t>
                        </m:r>
                        <m:r>
                          <a:rPr lang="de-DE" sz="2200" b="0" i="1" smtClean="0">
                            <a:solidFill>
                              <a:srgbClr val="000000"/>
                            </a:solidFill>
                            <a:latin typeface="Cambria Math" panose="02040503050406030204" pitchFamily="18" charset="0"/>
                          </a:rPr>
                          <m:t> </m:t>
                        </m:r>
                        <m:r>
                          <a:rPr lang="de-DE" sz="2200" b="0" i="1" smtClean="0">
                            <a:solidFill>
                              <a:srgbClr val="000000"/>
                            </a:solidFill>
                            <a:latin typeface="Cambria Math" panose="02040503050406030204" pitchFamily="18" charset="0"/>
                          </a:rPr>
                          <m:t>𝑥</m:t>
                        </m:r>
                      </m:den>
                    </m:f>
                    <m:r>
                      <a:rPr lang="de-DE" sz="2200" i="1">
                        <a:latin typeface="Cambria Math" panose="02040503050406030204" pitchFamily="18" charset="0"/>
                        <a:cs typeface="Times New Roman" panose="02020603050405020304" pitchFamily="18" charset="0"/>
                      </a:rPr>
                      <m:t>=</m:t>
                    </m:r>
                    <m:r>
                      <a:rPr lang="de-DE" sz="2200">
                        <a:solidFill>
                          <a:srgbClr val="000000"/>
                        </a:solidFill>
                        <a:latin typeface="Cambria Math" panose="02040503050406030204" pitchFamily="18" charset="0"/>
                      </a:rPr>
                      <m:t>−</m:t>
                    </m:r>
                    <m:f>
                      <m:fPr>
                        <m:ctrlPr>
                          <a:rPr lang="de-DE" sz="2200" i="1">
                            <a:solidFill>
                              <a:srgbClr val="000000"/>
                            </a:solidFill>
                            <a:latin typeface="Cambria Math" panose="02040503050406030204" pitchFamily="18" charset="0"/>
                          </a:rPr>
                        </m:ctrlPr>
                      </m:fPr>
                      <m:num>
                        <m:r>
                          <a:rPr lang="de-DE" sz="2200" i="1">
                            <a:solidFill>
                              <a:srgbClr val="000000"/>
                            </a:solidFill>
                            <a:latin typeface="Cambria Math" panose="02040503050406030204" pitchFamily="18" charset="0"/>
                          </a:rPr>
                          <m:t>𝐺𝑟𝑒𝑛𝑧𝑝𝑟𝑜𝑑𝑢𝑘𝑡𝑖𝑜𝑣𝑖𝑡</m:t>
                        </m:r>
                        <m:r>
                          <a:rPr lang="de-DE" sz="2200" i="1">
                            <a:solidFill>
                              <a:srgbClr val="000000"/>
                            </a:solidFill>
                            <a:latin typeface="Cambria Math" panose="02040503050406030204" pitchFamily="18" charset="0"/>
                          </a:rPr>
                          <m:t>ä</m:t>
                        </m:r>
                        <m:r>
                          <a:rPr lang="de-DE" sz="2200" i="1">
                            <a:solidFill>
                              <a:srgbClr val="000000"/>
                            </a:solidFill>
                            <a:latin typeface="Cambria Math" panose="02040503050406030204" pitchFamily="18" charset="0"/>
                          </a:rPr>
                          <m:t>𝑡</m:t>
                        </m:r>
                        <m:r>
                          <a:rPr lang="de-DE" sz="2200" i="1">
                            <a:solidFill>
                              <a:srgbClr val="000000"/>
                            </a:solidFill>
                            <a:latin typeface="Cambria Math" panose="02040503050406030204" pitchFamily="18" charset="0"/>
                          </a:rPr>
                          <m:t> </m:t>
                        </m:r>
                        <m:r>
                          <a:rPr lang="de-DE" sz="2200" b="0" i="1" smtClean="0">
                            <a:solidFill>
                              <a:srgbClr val="000000"/>
                            </a:solidFill>
                            <a:latin typeface="Cambria Math" panose="02040503050406030204" pitchFamily="18" charset="0"/>
                          </a:rPr>
                          <m:t>𝑑𝑒𝑟</m:t>
                        </m:r>
                        <m:r>
                          <a:rPr lang="de-DE" sz="2200" i="1">
                            <a:solidFill>
                              <a:srgbClr val="000000"/>
                            </a:solidFill>
                            <a:latin typeface="Cambria Math" panose="02040503050406030204" pitchFamily="18" charset="0"/>
                          </a:rPr>
                          <m:t> </m:t>
                        </m:r>
                        <m:r>
                          <a:rPr lang="de-DE" sz="2200" b="0" i="1" smtClean="0">
                            <a:solidFill>
                              <a:srgbClr val="000000"/>
                            </a:solidFill>
                            <a:latin typeface="Cambria Math" panose="02040503050406030204" pitchFamily="18" charset="0"/>
                          </a:rPr>
                          <m:t>𝐴𝑟𝑏𝑒𝑖𝑡</m:t>
                        </m:r>
                        <m:r>
                          <a:rPr lang="de-DE" sz="2200" b="0" i="1" smtClean="0">
                            <a:solidFill>
                              <a:srgbClr val="000000"/>
                            </a:solidFill>
                            <a:latin typeface="Cambria Math" panose="02040503050406030204" pitchFamily="18" charset="0"/>
                          </a:rPr>
                          <m:t> </m:t>
                        </m:r>
                        <m:r>
                          <a:rPr lang="de-DE" sz="2200" b="0" i="1" smtClean="0">
                            <a:solidFill>
                              <a:srgbClr val="000000"/>
                            </a:solidFill>
                            <a:latin typeface="Cambria Math" panose="02040503050406030204" pitchFamily="18" charset="0"/>
                          </a:rPr>
                          <m:t>𝑑𝑒𝑠</m:t>
                        </m:r>
                        <m:r>
                          <a:rPr lang="de-DE" sz="2200" b="0" i="1" smtClean="0">
                            <a:solidFill>
                              <a:srgbClr val="000000"/>
                            </a:solidFill>
                            <a:latin typeface="Cambria Math" panose="02040503050406030204" pitchFamily="18" charset="0"/>
                          </a:rPr>
                          <m:t> </m:t>
                        </m:r>
                        <m:r>
                          <a:rPr lang="de-DE" sz="2200" b="0" i="1" smtClean="0">
                            <a:solidFill>
                              <a:srgbClr val="000000"/>
                            </a:solidFill>
                            <a:latin typeface="Cambria Math" panose="02040503050406030204" pitchFamily="18" charset="0"/>
                          </a:rPr>
                          <m:t>𝐺𝑢𝑡𝑒𝑠</m:t>
                        </m:r>
                        <m:r>
                          <a:rPr lang="de-DE" sz="2200" i="1">
                            <a:solidFill>
                              <a:srgbClr val="000000"/>
                            </a:solidFill>
                            <a:latin typeface="Cambria Math" panose="02040503050406030204" pitchFamily="18" charset="0"/>
                          </a:rPr>
                          <m:t> </m:t>
                        </m:r>
                        <m:r>
                          <a:rPr lang="de-DE" sz="2200" i="1">
                            <a:solidFill>
                              <a:srgbClr val="000000"/>
                            </a:solidFill>
                            <a:latin typeface="Cambria Math" panose="02040503050406030204" pitchFamily="18" charset="0"/>
                          </a:rPr>
                          <m:t>𝑦</m:t>
                        </m:r>
                      </m:num>
                      <m:den>
                        <m:r>
                          <a:rPr lang="de-DE" sz="2200" i="1">
                            <a:solidFill>
                              <a:srgbClr val="000000"/>
                            </a:solidFill>
                            <a:latin typeface="Cambria Math" panose="02040503050406030204" pitchFamily="18" charset="0"/>
                          </a:rPr>
                          <m:t>𝐺𝑟𝑒𝑛𝑧𝑝𝑟𝑜𝑑𝑢𝑘𝑡𝑖𝑜𝑣𝑖𝑡</m:t>
                        </m:r>
                        <m:r>
                          <a:rPr lang="de-DE" sz="2200" i="1">
                            <a:solidFill>
                              <a:srgbClr val="000000"/>
                            </a:solidFill>
                            <a:latin typeface="Cambria Math" panose="02040503050406030204" pitchFamily="18" charset="0"/>
                          </a:rPr>
                          <m:t>ä</m:t>
                        </m:r>
                        <m:r>
                          <a:rPr lang="de-DE" sz="2200" i="1">
                            <a:solidFill>
                              <a:srgbClr val="000000"/>
                            </a:solidFill>
                            <a:latin typeface="Cambria Math" panose="02040503050406030204" pitchFamily="18" charset="0"/>
                          </a:rPr>
                          <m:t>𝑡</m:t>
                        </m:r>
                        <m:r>
                          <a:rPr lang="de-DE" sz="2200" i="1">
                            <a:solidFill>
                              <a:srgbClr val="000000"/>
                            </a:solidFill>
                            <a:latin typeface="Cambria Math" panose="02040503050406030204" pitchFamily="18" charset="0"/>
                          </a:rPr>
                          <m:t> </m:t>
                        </m:r>
                        <m:r>
                          <a:rPr lang="de-DE" sz="2200" i="1">
                            <a:solidFill>
                              <a:srgbClr val="000000"/>
                            </a:solidFill>
                            <a:latin typeface="Cambria Math" panose="02040503050406030204" pitchFamily="18" charset="0"/>
                          </a:rPr>
                          <m:t>𝑑𝑒𝑟</m:t>
                        </m:r>
                        <m:r>
                          <a:rPr lang="de-DE" sz="2200" b="0" i="1" smtClean="0">
                            <a:solidFill>
                              <a:srgbClr val="000000"/>
                            </a:solidFill>
                            <a:latin typeface="Cambria Math" panose="02040503050406030204" pitchFamily="18" charset="0"/>
                          </a:rPr>
                          <m:t> </m:t>
                        </m:r>
                        <m:r>
                          <a:rPr lang="de-DE" sz="2200" b="0" i="1" smtClean="0">
                            <a:solidFill>
                              <a:srgbClr val="000000"/>
                            </a:solidFill>
                            <a:latin typeface="Cambria Math" panose="02040503050406030204" pitchFamily="18" charset="0"/>
                          </a:rPr>
                          <m:t>𝐴𝑟𝑏𝑒𝑖𝑡𝑑𝑒𝑠</m:t>
                        </m:r>
                        <m:r>
                          <a:rPr lang="de-DE" sz="2200" i="1">
                            <a:solidFill>
                              <a:srgbClr val="000000"/>
                            </a:solidFill>
                            <a:latin typeface="Cambria Math" panose="02040503050406030204" pitchFamily="18" charset="0"/>
                          </a:rPr>
                          <m:t> </m:t>
                        </m:r>
                        <m:r>
                          <a:rPr lang="de-DE" sz="2200" i="1">
                            <a:solidFill>
                              <a:srgbClr val="000000"/>
                            </a:solidFill>
                            <a:latin typeface="Cambria Math" panose="02040503050406030204" pitchFamily="18" charset="0"/>
                          </a:rPr>
                          <m:t>𝐺𝑢𝑡𝑒𝑠</m:t>
                        </m:r>
                        <m:r>
                          <a:rPr lang="de-DE" sz="2200" b="0" i="1" smtClean="0">
                            <a:solidFill>
                              <a:srgbClr val="000000"/>
                            </a:solidFill>
                            <a:latin typeface="Cambria Math" panose="02040503050406030204" pitchFamily="18" charset="0"/>
                          </a:rPr>
                          <m:t> </m:t>
                        </m:r>
                        <m:r>
                          <a:rPr lang="de-DE" sz="2200" i="1">
                            <a:solidFill>
                              <a:srgbClr val="000000"/>
                            </a:solidFill>
                            <a:latin typeface="Cambria Math" panose="02040503050406030204" pitchFamily="18" charset="0"/>
                          </a:rPr>
                          <m:t>𝑥</m:t>
                        </m:r>
                      </m:den>
                    </m:f>
                  </m:oMath>
                </a14:m>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Unter den gängigen Annahmen positiver abnehmender Grenzerträge und konstanter Skalenerträge ist die Transformationskurve konkav.</a:t>
                </a: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0" y="501808"/>
                <a:ext cx="12182475" cy="5448994"/>
              </a:xfrm>
              <a:prstGeom prst="rect">
                <a:avLst/>
              </a:prstGeom>
              <a:blipFill>
                <a:blip r:embed="rId2"/>
                <a:stretch>
                  <a:fillRect l="-551" t="-671" b="-4922"/>
                </a:stretch>
              </a:blipFill>
            </p:spPr>
            <p:txBody>
              <a:bodyPr/>
              <a:lstStyle/>
              <a:p>
                <a:r>
                  <a:rPr lang="de-DE">
                    <a:noFill/>
                  </a:rPr>
                  <a:t> </a:t>
                </a:r>
              </a:p>
            </p:txBody>
          </p:sp>
        </mc:Fallback>
      </mc:AlternateContent>
    </p:spTree>
    <p:extLst>
      <p:ext uri="{BB962C8B-B14F-4D97-AF65-F5344CB8AC3E}">
        <p14:creationId xmlns:p14="http://schemas.microsoft.com/office/powerpoint/2010/main" val="34499897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Transformationskurve</a:t>
            </a:r>
          </a:p>
        </p:txBody>
      </p:sp>
      <p:cxnSp>
        <p:nvCxnSpPr>
          <p:cNvPr id="4" name="Gerade Verbindung mit Pfeil 3">
            <a:extLst>
              <a:ext uri="{FF2B5EF4-FFF2-40B4-BE49-F238E27FC236}">
                <a16:creationId xmlns:a16="http://schemas.microsoft.com/office/drawing/2014/main" id="{4571542A-F26C-423F-9461-1CC81AFB7D26}"/>
              </a:ext>
            </a:extLst>
          </p:cNvPr>
          <p:cNvCxnSpPr>
            <a:cxnSpLocks/>
          </p:cNvCxnSpPr>
          <p:nvPr/>
        </p:nvCxnSpPr>
        <p:spPr>
          <a:xfrm flipV="1">
            <a:off x="2835705" y="1013071"/>
            <a:ext cx="0" cy="407866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 name="Gerade Verbindung mit Pfeil 4">
            <a:extLst>
              <a:ext uri="{FF2B5EF4-FFF2-40B4-BE49-F238E27FC236}">
                <a16:creationId xmlns:a16="http://schemas.microsoft.com/office/drawing/2014/main" id="{BA1A057A-459D-4A61-82B1-5DD63FFFBE2F}"/>
              </a:ext>
            </a:extLst>
          </p:cNvPr>
          <p:cNvCxnSpPr>
            <a:cxnSpLocks/>
          </p:cNvCxnSpPr>
          <p:nvPr/>
        </p:nvCxnSpPr>
        <p:spPr>
          <a:xfrm>
            <a:off x="2835705" y="5091739"/>
            <a:ext cx="7088361"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 name="Textfeld 5">
            <a:extLst>
              <a:ext uri="{FF2B5EF4-FFF2-40B4-BE49-F238E27FC236}">
                <a16:creationId xmlns:a16="http://schemas.microsoft.com/office/drawing/2014/main" id="{7130236F-5606-491D-A4C7-63B756D726B2}"/>
              </a:ext>
            </a:extLst>
          </p:cNvPr>
          <p:cNvSpPr txBox="1"/>
          <p:nvPr/>
        </p:nvSpPr>
        <p:spPr>
          <a:xfrm>
            <a:off x="2709421" y="691377"/>
            <a:ext cx="252568" cy="369332"/>
          </a:xfrm>
          <a:prstGeom prst="rect">
            <a:avLst/>
          </a:prstGeom>
          <a:noFill/>
        </p:spPr>
        <p:txBody>
          <a:bodyPr wrap="square" rtlCol="0">
            <a:spAutoFit/>
          </a:bodyPr>
          <a:lstStyle/>
          <a:p>
            <a:r>
              <a:rPr lang="de-DE" dirty="0"/>
              <a:t>y</a:t>
            </a:r>
          </a:p>
        </p:txBody>
      </p:sp>
      <p:sp>
        <p:nvSpPr>
          <p:cNvPr id="7" name="Textfeld 6">
            <a:extLst>
              <a:ext uri="{FF2B5EF4-FFF2-40B4-BE49-F238E27FC236}">
                <a16:creationId xmlns:a16="http://schemas.microsoft.com/office/drawing/2014/main" id="{5878D159-F1A1-4C28-AABA-BE273E1262FC}"/>
              </a:ext>
            </a:extLst>
          </p:cNvPr>
          <p:cNvSpPr txBox="1"/>
          <p:nvPr/>
        </p:nvSpPr>
        <p:spPr>
          <a:xfrm>
            <a:off x="9924066" y="4894698"/>
            <a:ext cx="248362" cy="369332"/>
          </a:xfrm>
          <a:prstGeom prst="rect">
            <a:avLst/>
          </a:prstGeom>
          <a:noFill/>
        </p:spPr>
        <p:txBody>
          <a:bodyPr wrap="square" rtlCol="0">
            <a:spAutoFit/>
          </a:bodyPr>
          <a:lstStyle/>
          <a:p>
            <a:r>
              <a:rPr lang="de-DE" dirty="0"/>
              <a:t>x</a:t>
            </a:r>
          </a:p>
        </p:txBody>
      </p:sp>
      <p:sp>
        <p:nvSpPr>
          <p:cNvPr id="9" name="Freihandform: Form 8">
            <a:extLst>
              <a:ext uri="{FF2B5EF4-FFF2-40B4-BE49-F238E27FC236}">
                <a16:creationId xmlns:a16="http://schemas.microsoft.com/office/drawing/2014/main" id="{5C24D7EC-3692-4FC8-94B1-D20015EBFF52}"/>
              </a:ext>
            </a:extLst>
          </p:cNvPr>
          <p:cNvSpPr/>
          <p:nvPr/>
        </p:nvSpPr>
        <p:spPr>
          <a:xfrm>
            <a:off x="2810107" y="1583473"/>
            <a:ext cx="4661210" cy="3501483"/>
          </a:xfrm>
          <a:custGeom>
            <a:avLst/>
            <a:gdLst>
              <a:gd name="connsiteX0" fmla="*/ 0 w 4661210"/>
              <a:gd name="connsiteY0" fmla="*/ 0 h 3501483"/>
              <a:gd name="connsiteX1" fmla="*/ 2910469 w 4661210"/>
              <a:gd name="connsiteY1" fmla="*/ 1237786 h 3501483"/>
              <a:gd name="connsiteX2" fmla="*/ 4661210 w 4661210"/>
              <a:gd name="connsiteY2" fmla="*/ 3501483 h 3501483"/>
            </a:gdLst>
            <a:ahLst/>
            <a:cxnLst>
              <a:cxn ang="0">
                <a:pos x="connsiteX0" y="connsiteY0"/>
              </a:cxn>
              <a:cxn ang="0">
                <a:pos x="connsiteX1" y="connsiteY1"/>
              </a:cxn>
              <a:cxn ang="0">
                <a:pos x="connsiteX2" y="connsiteY2"/>
              </a:cxn>
            </a:cxnLst>
            <a:rect l="l" t="t" r="r" b="b"/>
            <a:pathLst>
              <a:path w="4661210" h="3501483">
                <a:moveTo>
                  <a:pt x="0" y="0"/>
                </a:moveTo>
                <a:cubicBezTo>
                  <a:pt x="1066800" y="327103"/>
                  <a:pt x="2133601" y="654206"/>
                  <a:pt x="2910469" y="1237786"/>
                </a:cubicBezTo>
                <a:cubicBezTo>
                  <a:pt x="3687337" y="1821367"/>
                  <a:pt x="4174273" y="2661425"/>
                  <a:pt x="4661210" y="3501483"/>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12" name="Freihandform: Form 11">
            <a:extLst>
              <a:ext uri="{FF2B5EF4-FFF2-40B4-BE49-F238E27FC236}">
                <a16:creationId xmlns:a16="http://schemas.microsoft.com/office/drawing/2014/main" id="{CF1016DC-C72B-4E12-8815-9339A7651DA9}"/>
              </a:ext>
            </a:extLst>
          </p:cNvPr>
          <p:cNvSpPr/>
          <p:nvPr/>
        </p:nvSpPr>
        <p:spPr>
          <a:xfrm>
            <a:off x="4159411" y="1360449"/>
            <a:ext cx="2665141" cy="2430966"/>
          </a:xfrm>
          <a:custGeom>
            <a:avLst/>
            <a:gdLst>
              <a:gd name="connsiteX0" fmla="*/ 0 w 2665141"/>
              <a:gd name="connsiteY0" fmla="*/ 0 h 2430966"/>
              <a:gd name="connsiteX1" fmla="*/ 2665141 w 2665141"/>
              <a:gd name="connsiteY1" fmla="*/ 2430966 h 2430966"/>
            </a:gdLst>
            <a:ahLst/>
            <a:cxnLst>
              <a:cxn ang="0">
                <a:pos x="connsiteX0" y="connsiteY0"/>
              </a:cxn>
              <a:cxn ang="0">
                <a:pos x="connsiteX1" y="connsiteY1"/>
              </a:cxn>
            </a:cxnLst>
            <a:rect l="l" t="t" r="r" b="b"/>
            <a:pathLst>
              <a:path w="2665141" h="2430966">
                <a:moveTo>
                  <a:pt x="0" y="0"/>
                </a:moveTo>
                <a:lnTo>
                  <a:pt x="2665141" y="2430966"/>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Textfeld 12">
            <a:extLst>
              <a:ext uri="{FF2B5EF4-FFF2-40B4-BE49-F238E27FC236}">
                <a16:creationId xmlns:a16="http://schemas.microsoft.com/office/drawing/2014/main" id="{09B64CBE-CD3E-469A-8624-AB521FBEBA5C}"/>
              </a:ext>
            </a:extLst>
          </p:cNvPr>
          <p:cNvSpPr txBox="1"/>
          <p:nvPr/>
        </p:nvSpPr>
        <p:spPr>
          <a:xfrm>
            <a:off x="4370170" y="1287295"/>
            <a:ext cx="837455" cy="369332"/>
          </a:xfrm>
          <a:prstGeom prst="rect">
            <a:avLst/>
          </a:prstGeom>
          <a:noFill/>
        </p:spPr>
        <p:txBody>
          <a:bodyPr wrap="square" rtlCol="0">
            <a:spAutoFit/>
          </a:bodyPr>
          <a:lstStyle/>
          <a:p>
            <a:r>
              <a:rPr lang="de-DE" dirty="0">
                <a:latin typeface="Times New Roman" panose="02020603050405020304" pitchFamily="18" charset="0"/>
                <a:cs typeface="Times New Roman" panose="02020603050405020304" pitchFamily="18" charset="0"/>
              </a:rPr>
              <a:t>GRT</a:t>
            </a:r>
          </a:p>
        </p:txBody>
      </p:sp>
    </p:spTree>
    <p:extLst>
      <p:ext uri="{BB962C8B-B14F-4D97-AF65-F5344CB8AC3E}">
        <p14:creationId xmlns:p14="http://schemas.microsoft.com/office/powerpoint/2010/main" val="4049161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Produktion und Gewinnmaximierung</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11152" y="434904"/>
                <a:ext cx="12126719" cy="5448996"/>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Unter vollkommener Konkurrenz maximieren die Unternehmen ihren Gewinn bei gegeben Güterpreisen </a:t>
                </a:r>
                <a14:m>
                  <m:oMath xmlns:m="http://schemas.openxmlformats.org/officeDocument/2006/math">
                    <m:r>
                      <a:rPr lang="de-DE" sz="2400" i="1">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Sub>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und Faktorpreisen (</a:t>
                </a:r>
                <a:r>
                  <a:rPr lang="de-DE" sz="2400" dirty="0" err="1">
                    <a:latin typeface="Times New Roman" panose="02020603050405020304" pitchFamily="18" charset="0"/>
                    <a:cs typeface="Times New Roman" panose="02020603050405020304" pitchFamily="18" charset="0"/>
                  </a:rPr>
                  <a:t>r,w</a:t>
                </a:r>
                <a:r>
                  <a:rPr lang="de-DE" sz="2400" dirty="0">
                    <a:latin typeface="Times New Roman" panose="02020603050405020304" pitchFamily="18" charset="0"/>
                    <a:cs typeface="Times New Roman" panose="02020603050405020304" pitchFamily="18" charset="0"/>
                  </a:rPr>
                  <a:t>):</a:t>
                </a:r>
              </a:p>
              <a:p>
                <a:endParaRPr lang="de-DE" sz="2400" dirty="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func>
                        <m:funcPr>
                          <m:ctrlPr>
                            <a:rPr lang="de-DE" sz="2400" i="1">
                              <a:latin typeface="Cambria Math" panose="02040503050406030204" pitchFamily="18" charset="0"/>
                              <a:cs typeface="Times New Roman" panose="02020603050405020304" pitchFamily="18" charset="0"/>
                            </a:rPr>
                          </m:ctrlPr>
                        </m:funcPr>
                        <m:fName>
                          <m:limLow>
                            <m:limLowPr>
                              <m:ctrlPr>
                                <a:rPr lang="de-DE" sz="2400" i="1">
                                  <a:latin typeface="Cambria Math" panose="02040503050406030204" pitchFamily="18" charset="0"/>
                                  <a:cs typeface="Times New Roman" panose="02020603050405020304" pitchFamily="18" charset="0"/>
                                </a:rPr>
                              </m:ctrlPr>
                            </m:limLowPr>
                            <m:e>
                              <m:r>
                                <m:rPr>
                                  <m:sty m:val="p"/>
                                </m:rPr>
                                <a:rPr lang="de-DE" sz="2400">
                                  <a:latin typeface="Cambria Math" panose="02040503050406030204" pitchFamily="18" charset="0"/>
                                  <a:cs typeface="Times New Roman" panose="02020603050405020304" pitchFamily="18" charset="0"/>
                                </a:rPr>
                                <m:t>max</m:t>
                              </m:r>
                            </m:e>
                            <m:lim>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𝐾</m:t>
                                  </m:r>
                                </m:e>
                                <m:sub>
                                  <m:r>
                                    <a:rPr lang="de-DE" sz="2400" i="1">
                                      <a:latin typeface="Cambria Math" panose="02040503050406030204" pitchFamily="18" charset="0"/>
                                      <a:cs typeface="Times New Roman" panose="02020603050405020304" pitchFamily="18" charset="0"/>
                                    </a:rPr>
                                    <m:t>𝑥</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𝐿</m:t>
                                  </m:r>
                                </m:e>
                                <m:sub>
                                  <m:r>
                                    <a:rPr lang="de-DE" sz="2400" i="1">
                                      <a:latin typeface="Cambria Math" panose="02040503050406030204" pitchFamily="18" charset="0"/>
                                      <a:cs typeface="Times New Roman" panose="02020603050405020304" pitchFamily="18" charset="0"/>
                                    </a:rPr>
                                    <m:t>𝑥</m:t>
                                  </m:r>
                                </m:sub>
                              </m:sSub>
                              <m:r>
                                <a:rPr lang="de-DE" sz="2400" i="1">
                                  <a:latin typeface="Cambria Math" panose="02040503050406030204" pitchFamily="18" charset="0"/>
                                  <a:cs typeface="Times New Roman" panose="02020603050405020304" pitchFamily="18" charset="0"/>
                                </a:rPr>
                                <m:t> </m:t>
                              </m:r>
                            </m:lim>
                          </m:limLow>
                        </m:fName>
                        <m:e>
                          <m:r>
                            <a:rPr lang="de-DE" sz="2400" i="1">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m:rPr>
                                  <m:sty m:val="p"/>
                                </m:rPr>
                                <a:rPr lang="el-GR" sz="2400" i="1" smtClean="0">
                                  <a:latin typeface="Cambria Math" panose="02040503050406030204" pitchFamily="18" charset="0"/>
                                  <a:cs typeface="Times New Roman" panose="02020603050405020304" pitchFamily="18" charset="0"/>
                                </a:rPr>
                                <m:t>π</m:t>
                              </m:r>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r>
                                <a:rPr lang="de-DE" sz="2400" i="1">
                                  <a:latin typeface="Cambria Math" panose="02040503050406030204" pitchFamily="18" charset="0"/>
                                  <a:cs typeface="Times New Roman" panose="02020603050405020304" pitchFamily="18" charset="0"/>
                                </a:rPr>
                                <m:t>𝐹</m:t>
                              </m:r>
                            </m:e>
                            <m:sub>
                              <m:r>
                                <a:rPr lang="de-DE" sz="2400" i="1">
                                  <a:latin typeface="Cambria Math" panose="02040503050406030204" pitchFamily="18" charset="0"/>
                                  <a:cs typeface="Times New Roman" panose="02020603050405020304" pitchFamily="18" charset="0"/>
                                </a:rPr>
                                <m:t>𝑥</m:t>
                              </m:r>
                            </m:sub>
                          </m:sSub>
                          <m:d>
                            <m:dPr>
                              <m:ctrlPr>
                                <a:rPr lang="de-DE" sz="2400" i="1">
                                  <a:latin typeface="Cambria Math" panose="02040503050406030204" pitchFamily="18" charset="0"/>
                                  <a:cs typeface="Times New Roman" panose="02020603050405020304" pitchFamily="18" charset="0"/>
                                </a:rPr>
                              </m:ctrlPr>
                            </m:dPr>
                            <m:e>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𝐾</m:t>
                                  </m:r>
                                </m:e>
                                <m:sub>
                                  <m:r>
                                    <a:rPr lang="de-DE" sz="2400" i="1">
                                      <a:latin typeface="Cambria Math" panose="02040503050406030204" pitchFamily="18" charset="0"/>
                                      <a:cs typeface="Times New Roman" panose="02020603050405020304" pitchFamily="18" charset="0"/>
                                    </a:rPr>
                                    <m:t>𝑥</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𝐿</m:t>
                                  </m:r>
                                </m:e>
                                <m:sub>
                                  <m:r>
                                    <a:rPr lang="de-DE" sz="2400" i="1">
                                      <a:latin typeface="Cambria Math" panose="02040503050406030204" pitchFamily="18" charset="0"/>
                                      <a:cs typeface="Times New Roman" panose="02020603050405020304" pitchFamily="18" charset="0"/>
                                    </a:rPr>
                                    <m:t>𝑥</m:t>
                                  </m:r>
                                </m:sub>
                              </m:sSub>
                            </m:e>
                          </m:d>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𝑟</m:t>
                              </m:r>
                              <m:r>
                                <a:rPr lang="de-DE" sz="2400" i="1">
                                  <a:latin typeface="Cambria Math" panose="02040503050406030204" pitchFamily="18" charset="0"/>
                                  <a:cs typeface="Times New Roman" panose="02020603050405020304" pitchFamily="18" charset="0"/>
                                </a:rPr>
                                <m:t>𝐾</m:t>
                              </m:r>
                            </m:e>
                            <m:sub>
                              <m:r>
                                <a:rPr lang="de-DE" sz="2400" i="1">
                                  <a:latin typeface="Cambria Math" panose="02040503050406030204" pitchFamily="18" charset="0"/>
                                  <a:cs typeface="Times New Roman" panose="02020603050405020304" pitchFamily="18" charset="0"/>
                                </a:rPr>
                                <m:t>𝑥</m:t>
                              </m:r>
                            </m:sub>
                          </m:sSub>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𝑤𝐿</m:t>
                              </m:r>
                            </m:e>
                            <m:sub>
                              <m:r>
                                <a:rPr lang="de-DE" sz="2400" i="1">
                                  <a:latin typeface="Cambria Math" panose="02040503050406030204" pitchFamily="18" charset="0"/>
                                  <a:cs typeface="Times New Roman" panose="02020603050405020304" pitchFamily="18" charset="0"/>
                                </a:rPr>
                                <m:t>𝑥</m:t>
                              </m:r>
                            </m:sub>
                          </m:sSub>
                          <m:r>
                            <a:rPr lang="de-DE" sz="2400" b="0" i="1" smtClean="0">
                              <a:latin typeface="Cambria Math" panose="02040503050406030204" pitchFamily="18" charset="0"/>
                              <a:cs typeface="Times New Roman" panose="02020603050405020304" pitchFamily="18" charset="0"/>
                            </a:rPr>
                            <m:t>)</m:t>
                          </m:r>
                        </m:e>
                      </m:func>
                      <m:r>
                        <a:rPr lang="de-DE" sz="2400" i="1" dirty="0">
                          <a:latin typeface="Cambria Math" panose="02040503050406030204" pitchFamily="18" charset="0"/>
                          <a:cs typeface="Times New Roman" panose="02020603050405020304" pitchFamily="18" charset="0"/>
                        </a:rPr>
                        <m:t>]</m:t>
                      </m:r>
                    </m:oMath>
                  </m:oMathPara>
                </a14:m>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Damit ergibt sich:	Wertgrenzprodukt = Faktorpreis</a:t>
                </a:r>
              </a:p>
              <a:p>
                <a:endParaRPr lang="de-DE" sz="2400" dirty="0">
                  <a:latin typeface="Times New Roman" panose="02020603050405020304" pitchFamily="18" charset="0"/>
                  <a:cs typeface="Times New Roman" panose="02020603050405020304" pitchFamily="18" charset="0"/>
                </a:endParaRPr>
              </a:p>
              <a:p>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f>
                      <m:fPr>
                        <m:ctrlPr>
                          <a:rPr lang="de-DE" sz="2400" i="1">
                            <a:solidFill>
                              <a:srgbClr val="000000"/>
                            </a:solidFill>
                            <a:latin typeface="Cambria Math" panose="02040503050406030204" pitchFamily="18" charset="0"/>
                          </a:rPr>
                        </m:ctrlPr>
                      </m:fPr>
                      <m:num>
                        <m:r>
                          <a:rPr lang="el-GR" sz="2400" i="1">
                            <a:solidFill>
                              <a:srgbClr val="000000"/>
                            </a:solidFill>
                            <a:latin typeface="Cambria Math" panose="02040503050406030204" pitchFamily="18" charset="0"/>
                            <a:ea typeface="Cambria Math" panose="020405030504060302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𝐹</m:t>
                            </m:r>
                          </m:e>
                          <m:sub>
                            <m:r>
                              <a:rPr lang="de-DE" sz="2400" i="1">
                                <a:latin typeface="Cambria Math" panose="02040503050406030204" pitchFamily="18" charset="0"/>
                                <a:cs typeface="Times New Roman" panose="02020603050405020304" pitchFamily="18" charset="0"/>
                              </a:rPr>
                              <m:t>𝑥</m:t>
                            </m:r>
                          </m:sub>
                        </m:sSub>
                        <m:r>
                          <a:rPr lang="de-DE" sz="240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𝐾</m:t>
                            </m:r>
                          </m:e>
                          <m:sub>
                            <m:r>
                              <a:rPr lang="de-DE" sz="2400" i="1">
                                <a:latin typeface="Cambria Math" panose="02040503050406030204" pitchFamily="18" charset="0"/>
                                <a:cs typeface="Times New Roman" panose="02020603050405020304" pitchFamily="18" charset="0"/>
                              </a:rPr>
                              <m:t>𝑥</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𝐿</m:t>
                            </m:r>
                          </m:e>
                          <m:sub>
                            <m:r>
                              <a:rPr lang="de-DE" sz="2400" i="1">
                                <a:latin typeface="Cambria Math" panose="02040503050406030204" pitchFamily="18" charset="0"/>
                                <a:cs typeface="Times New Roman" panose="02020603050405020304" pitchFamily="18" charset="0"/>
                              </a:rPr>
                              <m:t>𝑥</m:t>
                            </m:r>
                          </m:sub>
                        </m:sSub>
                        <m:r>
                          <a:rPr lang="de-DE" sz="2400" i="1">
                            <a:latin typeface="Cambria Math" panose="02040503050406030204" pitchFamily="18" charset="0"/>
                            <a:cs typeface="Times New Roman" panose="02020603050405020304" pitchFamily="18" charset="0"/>
                          </a:rPr>
                          <m:t>)</m:t>
                        </m:r>
                      </m:num>
                      <m:den>
                        <m:r>
                          <a:rPr lang="el-GR" sz="2400" i="1">
                            <a:solidFill>
                              <a:srgbClr val="000000"/>
                            </a:solidFill>
                            <a:latin typeface="Cambria Math" panose="02040503050406030204" pitchFamily="18" charset="0"/>
                            <a:ea typeface="Cambria Math" panose="020405030504060302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𝐾</m:t>
                            </m:r>
                          </m:e>
                          <m:sub>
                            <m:r>
                              <a:rPr lang="de-DE" sz="2400" i="1">
                                <a:latin typeface="Cambria Math" panose="02040503050406030204" pitchFamily="18" charset="0"/>
                                <a:cs typeface="Times New Roman" panose="02020603050405020304" pitchFamily="18" charset="0"/>
                              </a:rPr>
                              <m:t>𝑥</m:t>
                            </m:r>
                          </m:sub>
                        </m:sSub>
                      </m:den>
                    </m:f>
                    <m:r>
                      <a:rPr lang="de-DE" sz="2400" b="0" i="1" smtClean="0">
                        <a:latin typeface="Cambria Math" panose="02040503050406030204" pitchFamily="18" charset="0"/>
                        <a:cs typeface="Times New Roman" panose="02020603050405020304" pitchFamily="18" charset="0"/>
                      </a:rPr>
                      <m:t>           =      </m:t>
                    </m:r>
                    <m:r>
                      <a:rPr lang="de-DE" sz="2400" b="0" i="1" smtClean="0">
                        <a:latin typeface="Cambria Math" panose="02040503050406030204" pitchFamily="18" charset="0"/>
                        <a:cs typeface="Times New Roman" panose="02020603050405020304" pitchFamily="18" charset="0"/>
                      </a:rPr>
                      <m:t>𝑟</m:t>
                    </m:r>
                    <m:r>
                      <a:rPr lang="de-DE" sz="2400" b="0" i="1" smtClean="0">
                        <a:latin typeface="Cambria Math" panose="02040503050406030204" pitchFamily="18" charset="0"/>
                        <a:cs typeface="Times New Roman" panose="02020603050405020304" pitchFamily="18" charset="0"/>
                      </a:rPr>
                      <m:t>   =       </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𝑦</m:t>
                        </m:r>
                      </m:sub>
                    </m:sSub>
                    <m:f>
                      <m:fPr>
                        <m:ctrlPr>
                          <a:rPr lang="de-DE" sz="2400" i="1">
                            <a:solidFill>
                              <a:srgbClr val="000000"/>
                            </a:solidFill>
                            <a:latin typeface="Cambria Math" panose="02040503050406030204" pitchFamily="18" charset="0"/>
                          </a:rPr>
                        </m:ctrlPr>
                      </m:fPr>
                      <m:num>
                        <m:r>
                          <a:rPr lang="el-GR" sz="2400" i="1">
                            <a:solidFill>
                              <a:srgbClr val="000000"/>
                            </a:solidFill>
                            <a:latin typeface="Cambria Math" panose="02040503050406030204" pitchFamily="18" charset="0"/>
                            <a:ea typeface="Cambria Math" panose="020405030504060302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𝐹</m:t>
                            </m:r>
                          </m:e>
                          <m:sub>
                            <m:r>
                              <a:rPr lang="de-DE" sz="2400" b="0" i="1" smtClean="0">
                                <a:latin typeface="Cambria Math" panose="02040503050406030204" pitchFamily="18" charset="0"/>
                                <a:cs typeface="Times New Roman" panose="02020603050405020304" pitchFamily="18" charset="0"/>
                              </a:rPr>
                              <m:t>𝑦</m:t>
                            </m:r>
                          </m:sub>
                        </m:sSub>
                        <m:r>
                          <a:rPr lang="de-DE" sz="240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𝐾</m:t>
                            </m:r>
                          </m:e>
                          <m:sub>
                            <m:r>
                              <a:rPr lang="de-DE" sz="2400" b="0" i="1" smtClean="0">
                                <a:latin typeface="Cambria Math" panose="02040503050406030204" pitchFamily="18" charset="0"/>
                                <a:cs typeface="Times New Roman" panose="02020603050405020304" pitchFamily="18" charset="0"/>
                              </a:rPr>
                              <m:t>𝑦</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𝐿</m:t>
                            </m:r>
                          </m:e>
                          <m:sub>
                            <m:r>
                              <a:rPr lang="de-DE" sz="2400" b="0" i="1" smtClean="0">
                                <a:latin typeface="Cambria Math" panose="02040503050406030204" pitchFamily="18" charset="0"/>
                                <a:cs typeface="Times New Roman" panose="02020603050405020304" pitchFamily="18" charset="0"/>
                              </a:rPr>
                              <m:t>𝑦</m:t>
                            </m:r>
                          </m:sub>
                        </m:sSub>
                        <m:r>
                          <a:rPr lang="de-DE" sz="2400" i="1">
                            <a:latin typeface="Cambria Math" panose="02040503050406030204" pitchFamily="18" charset="0"/>
                            <a:cs typeface="Times New Roman" panose="02020603050405020304" pitchFamily="18" charset="0"/>
                          </a:rPr>
                          <m:t>)</m:t>
                        </m:r>
                      </m:num>
                      <m:den>
                        <m:r>
                          <a:rPr lang="el-GR" sz="2400" i="1">
                            <a:solidFill>
                              <a:srgbClr val="000000"/>
                            </a:solidFill>
                            <a:latin typeface="Cambria Math" panose="02040503050406030204" pitchFamily="18" charset="0"/>
                            <a:ea typeface="Cambria Math" panose="020405030504060302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𝐾</m:t>
                            </m:r>
                          </m:e>
                          <m:sub>
                            <m:r>
                              <a:rPr lang="de-DE" sz="2400" b="0" i="1" smtClean="0">
                                <a:latin typeface="Cambria Math" panose="02040503050406030204" pitchFamily="18" charset="0"/>
                                <a:cs typeface="Times New Roman" panose="02020603050405020304" pitchFamily="18" charset="0"/>
                              </a:rPr>
                              <m:t>𝑦</m:t>
                            </m:r>
                          </m:sub>
                        </m:sSub>
                      </m:den>
                    </m:f>
                  </m:oMath>
                </a14:m>
                <a:r>
                  <a:rPr lang="de-DE" sz="24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f>
                      <m:fPr>
                        <m:ctrlPr>
                          <a:rPr lang="de-DE" sz="2400" i="1">
                            <a:solidFill>
                              <a:srgbClr val="000000"/>
                            </a:solidFill>
                            <a:latin typeface="Cambria Math" panose="02040503050406030204" pitchFamily="18" charset="0"/>
                          </a:rPr>
                        </m:ctrlPr>
                      </m:fPr>
                      <m:num>
                        <m:r>
                          <a:rPr lang="el-GR" sz="2400" i="1">
                            <a:solidFill>
                              <a:srgbClr val="000000"/>
                            </a:solidFill>
                            <a:latin typeface="Cambria Math" panose="02040503050406030204" pitchFamily="18" charset="0"/>
                            <a:ea typeface="Cambria Math" panose="020405030504060302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𝐹</m:t>
                            </m:r>
                          </m:e>
                          <m:sub>
                            <m:r>
                              <a:rPr lang="de-DE" sz="2400" i="1">
                                <a:latin typeface="Cambria Math" panose="02040503050406030204" pitchFamily="18" charset="0"/>
                                <a:cs typeface="Times New Roman" panose="02020603050405020304" pitchFamily="18" charset="0"/>
                              </a:rPr>
                              <m:t>𝑥</m:t>
                            </m:r>
                          </m:sub>
                        </m:sSub>
                        <m:r>
                          <a:rPr lang="de-DE" sz="240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𝐾</m:t>
                            </m:r>
                          </m:e>
                          <m:sub>
                            <m:r>
                              <a:rPr lang="de-DE" sz="2400" i="1">
                                <a:latin typeface="Cambria Math" panose="02040503050406030204" pitchFamily="18" charset="0"/>
                                <a:cs typeface="Times New Roman" panose="02020603050405020304" pitchFamily="18" charset="0"/>
                              </a:rPr>
                              <m:t>𝑥</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𝐿</m:t>
                            </m:r>
                          </m:e>
                          <m:sub>
                            <m:r>
                              <a:rPr lang="de-DE" sz="2400" i="1">
                                <a:latin typeface="Cambria Math" panose="02040503050406030204" pitchFamily="18" charset="0"/>
                                <a:cs typeface="Times New Roman" panose="02020603050405020304" pitchFamily="18" charset="0"/>
                              </a:rPr>
                              <m:t>𝑥</m:t>
                            </m:r>
                          </m:sub>
                        </m:sSub>
                        <m:r>
                          <a:rPr lang="de-DE" sz="2400" i="1">
                            <a:latin typeface="Cambria Math" panose="02040503050406030204" pitchFamily="18" charset="0"/>
                            <a:cs typeface="Times New Roman" panose="02020603050405020304" pitchFamily="18" charset="0"/>
                          </a:rPr>
                          <m:t>)</m:t>
                        </m:r>
                      </m:num>
                      <m:den>
                        <m:r>
                          <a:rPr lang="el-GR" sz="2400" i="1">
                            <a:solidFill>
                              <a:srgbClr val="000000"/>
                            </a:solidFill>
                            <a:latin typeface="Cambria Math" panose="02040503050406030204" pitchFamily="18" charset="0"/>
                            <a:ea typeface="Cambria Math" panose="020405030504060302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𝐿</m:t>
                            </m:r>
                          </m:e>
                          <m:sub>
                            <m:r>
                              <a:rPr lang="de-DE" sz="2400" i="1">
                                <a:latin typeface="Cambria Math" panose="02040503050406030204" pitchFamily="18" charset="0"/>
                                <a:cs typeface="Times New Roman" panose="02020603050405020304" pitchFamily="18" charset="0"/>
                              </a:rPr>
                              <m:t>𝑥</m:t>
                            </m:r>
                          </m:sub>
                        </m:sSub>
                      </m:den>
                    </m:f>
                    <m:r>
                      <a:rPr lang="de-DE" sz="2400" b="0" i="1" smtClean="0">
                        <a:latin typeface="Cambria Math" panose="02040503050406030204" pitchFamily="18" charset="0"/>
                        <a:cs typeface="Times New Roman" panose="02020603050405020304" pitchFamily="18" charset="0"/>
                      </a:rPr>
                      <m:t>           </m:t>
                    </m:r>
                    <m:r>
                      <a:rPr lang="de-DE" sz="2400" i="1">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      </m:t>
                    </m:r>
                    <m:r>
                      <a:rPr lang="de-DE" sz="2400" b="0" i="1" smtClean="0">
                        <a:latin typeface="Cambria Math" panose="02040503050406030204" pitchFamily="18" charset="0"/>
                        <a:cs typeface="Times New Roman" panose="02020603050405020304" pitchFamily="18" charset="0"/>
                      </a:rPr>
                      <m:t>𝑤</m:t>
                    </m:r>
                    <m:r>
                      <a:rPr lang="de-DE" sz="2400" b="0" i="1" smtClean="0">
                        <a:latin typeface="Cambria Math" panose="02040503050406030204" pitchFamily="18" charset="0"/>
                        <a:cs typeface="Times New Roman" panose="02020603050405020304" pitchFamily="18" charset="0"/>
                      </a:rPr>
                      <m:t>  =       </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𝑦</m:t>
                        </m:r>
                      </m:sub>
                    </m:sSub>
                    <m:f>
                      <m:fPr>
                        <m:ctrlPr>
                          <a:rPr lang="de-DE" sz="2400" i="1">
                            <a:solidFill>
                              <a:srgbClr val="000000"/>
                            </a:solidFill>
                            <a:latin typeface="Cambria Math" panose="02040503050406030204" pitchFamily="18" charset="0"/>
                          </a:rPr>
                        </m:ctrlPr>
                      </m:fPr>
                      <m:num>
                        <m:r>
                          <a:rPr lang="el-GR" sz="2400" i="1">
                            <a:solidFill>
                              <a:srgbClr val="000000"/>
                            </a:solidFill>
                            <a:latin typeface="Cambria Math" panose="02040503050406030204" pitchFamily="18" charset="0"/>
                            <a:ea typeface="Cambria Math" panose="020405030504060302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𝐹</m:t>
                            </m:r>
                          </m:e>
                          <m:sub>
                            <m:r>
                              <a:rPr lang="de-DE" sz="2400" b="0" i="1" smtClean="0">
                                <a:latin typeface="Cambria Math" panose="02040503050406030204" pitchFamily="18" charset="0"/>
                                <a:cs typeface="Times New Roman" panose="02020603050405020304" pitchFamily="18" charset="0"/>
                              </a:rPr>
                              <m:t>𝑦</m:t>
                            </m:r>
                          </m:sub>
                        </m:sSub>
                        <m:r>
                          <a:rPr lang="de-DE" sz="240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𝐾</m:t>
                            </m:r>
                          </m:e>
                          <m:sub>
                            <m:r>
                              <a:rPr lang="de-DE" sz="2400" b="0" i="1" smtClean="0">
                                <a:latin typeface="Cambria Math" panose="02040503050406030204" pitchFamily="18" charset="0"/>
                                <a:cs typeface="Times New Roman" panose="02020603050405020304" pitchFamily="18" charset="0"/>
                              </a:rPr>
                              <m:t>𝑦</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𝐿</m:t>
                            </m:r>
                          </m:e>
                          <m:sub>
                            <m:r>
                              <a:rPr lang="de-DE" sz="2400" b="0" i="1" smtClean="0">
                                <a:latin typeface="Cambria Math" panose="02040503050406030204" pitchFamily="18" charset="0"/>
                                <a:cs typeface="Times New Roman" panose="02020603050405020304" pitchFamily="18" charset="0"/>
                              </a:rPr>
                              <m:t>𝑦</m:t>
                            </m:r>
                          </m:sub>
                        </m:sSub>
                        <m:r>
                          <a:rPr lang="de-DE" sz="2400" i="1">
                            <a:latin typeface="Cambria Math" panose="02040503050406030204" pitchFamily="18" charset="0"/>
                            <a:cs typeface="Times New Roman" panose="02020603050405020304" pitchFamily="18" charset="0"/>
                          </a:rPr>
                          <m:t>)</m:t>
                        </m:r>
                      </m:num>
                      <m:den>
                        <m:r>
                          <a:rPr lang="el-GR" sz="2400" i="1">
                            <a:solidFill>
                              <a:srgbClr val="000000"/>
                            </a:solidFill>
                            <a:latin typeface="Cambria Math" panose="02040503050406030204" pitchFamily="18" charset="0"/>
                            <a:ea typeface="Cambria Math" panose="020405030504060302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𝐿</m:t>
                            </m:r>
                          </m:e>
                          <m:sub>
                            <m:r>
                              <a:rPr lang="de-DE" sz="2400" b="0" i="1" smtClean="0">
                                <a:latin typeface="Cambria Math" panose="02040503050406030204" pitchFamily="18" charset="0"/>
                                <a:cs typeface="Times New Roman" panose="02020603050405020304" pitchFamily="18" charset="0"/>
                              </a:rPr>
                              <m:t>𝑦</m:t>
                            </m:r>
                          </m:sub>
                        </m:sSub>
                      </m:den>
                    </m:f>
                  </m:oMath>
                </a14:m>
                <a:r>
                  <a:rPr lang="de-DE" sz="2400" dirty="0">
                    <a:latin typeface="Times New Roman" panose="02020603050405020304" pitchFamily="18" charset="0"/>
                    <a:cs typeface="Times New Roman" panose="02020603050405020304" pitchFamily="18" charset="0"/>
                  </a:rPr>
                  <a:t>	</a:t>
                </a: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Bei effizienter Produktion folgt damit </a:t>
                </a:r>
              </a:p>
              <a:p>
                <a:pPr/>
                <a14:m>
                  <m:oMathPara xmlns:m="http://schemas.openxmlformats.org/officeDocument/2006/math">
                    <m:oMathParaPr>
                      <m:jc m:val="centerGroup"/>
                    </m:oMathParaPr>
                    <m:oMath xmlns:m="http://schemas.openxmlformats.org/officeDocument/2006/math">
                      <m:r>
                        <a:rPr lang="de-DE" sz="2000" i="1">
                          <a:solidFill>
                            <a:srgbClr val="000000"/>
                          </a:solidFill>
                          <a:latin typeface="Cambria Math" panose="02040503050406030204" pitchFamily="18" charset="0"/>
                          <a:ea typeface="Cambria Math" panose="02040503050406030204" pitchFamily="18" charset="0"/>
                        </a:rPr>
                        <m:t>𝐺𝑅</m:t>
                      </m:r>
                      <m:r>
                        <a:rPr lang="de-DE" sz="2000" b="0" i="1" smtClean="0">
                          <a:solidFill>
                            <a:srgbClr val="000000"/>
                          </a:solidFill>
                          <a:latin typeface="Cambria Math" panose="02040503050406030204" pitchFamily="18" charset="0"/>
                          <a:ea typeface="Cambria Math" panose="02040503050406030204" pitchFamily="18" charset="0"/>
                        </a:rPr>
                        <m:t>𝑇</m:t>
                      </m:r>
                      <m:r>
                        <a:rPr lang="de-DE" sz="2000" i="1">
                          <a:solidFill>
                            <a:srgbClr val="000000"/>
                          </a:solidFill>
                          <a:latin typeface="Cambria Math" panose="02040503050406030204" pitchFamily="18" charset="0"/>
                          <a:ea typeface="Cambria Math" panose="02040503050406030204" pitchFamily="18" charset="0"/>
                        </a:rPr>
                        <m:t>=</m:t>
                      </m:r>
                      <m:r>
                        <a:rPr lang="de-DE" sz="2000">
                          <a:solidFill>
                            <a:srgbClr val="000000"/>
                          </a:solidFill>
                          <a:latin typeface="Cambria Math" panose="02040503050406030204" pitchFamily="18" charset="0"/>
                        </a:rPr>
                        <m:t>−</m:t>
                      </m:r>
                      <m:f>
                        <m:fPr>
                          <m:ctrlPr>
                            <a:rPr lang="de-DE" sz="2000" i="1">
                              <a:solidFill>
                                <a:srgbClr val="000000"/>
                              </a:solidFill>
                              <a:latin typeface="Cambria Math" panose="02040503050406030204" pitchFamily="18" charset="0"/>
                            </a:rPr>
                          </m:ctrlPr>
                        </m:fPr>
                        <m:num>
                          <m:f>
                            <m:fPr>
                              <m:ctrlPr>
                                <a:rPr lang="de-DE" sz="2000" i="1">
                                  <a:solidFill>
                                    <a:srgbClr val="000000"/>
                                  </a:solidFill>
                                  <a:latin typeface="Cambria Math" panose="02040503050406030204" pitchFamily="18" charset="0"/>
                                </a:rPr>
                              </m:ctrlPr>
                            </m:fPr>
                            <m:num>
                              <m:r>
                                <a:rPr lang="el-GR" sz="2000" i="1">
                                  <a:solidFill>
                                    <a:srgbClr val="000000"/>
                                  </a:solidFill>
                                  <a:latin typeface="Cambria Math" panose="02040503050406030204" pitchFamily="18" charset="0"/>
                                  <a:ea typeface="Cambria Math" panose="02040503050406030204" pitchFamily="18" charset="0"/>
                                </a:rPr>
                                <m:t>𝜕</m:t>
                              </m:r>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𝐹</m:t>
                                  </m:r>
                                </m:e>
                                <m:sub>
                                  <m:r>
                                    <a:rPr lang="de-DE" sz="2000" i="1">
                                      <a:latin typeface="Cambria Math" panose="02040503050406030204" pitchFamily="18" charset="0"/>
                                      <a:cs typeface="Times New Roman" panose="02020603050405020304" pitchFamily="18" charset="0"/>
                                    </a:rPr>
                                    <m:t>𝑦</m:t>
                                  </m:r>
                                </m:sub>
                              </m:sSub>
                              <m:d>
                                <m:dPr>
                                  <m:ctrlPr>
                                    <a:rPr lang="de-DE" sz="2000" i="1">
                                      <a:latin typeface="Cambria Math" panose="02040503050406030204" pitchFamily="18" charset="0"/>
                                      <a:cs typeface="Times New Roman" panose="02020603050405020304" pitchFamily="18" charset="0"/>
                                    </a:rPr>
                                  </m:ctrlPr>
                                </m:dPr>
                                <m:e>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𝐾</m:t>
                                      </m:r>
                                    </m:e>
                                    <m:sub>
                                      <m:r>
                                        <a:rPr lang="de-DE" sz="2000" i="1">
                                          <a:latin typeface="Cambria Math" panose="02040503050406030204" pitchFamily="18" charset="0"/>
                                          <a:cs typeface="Times New Roman" panose="02020603050405020304" pitchFamily="18" charset="0"/>
                                        </a:rPr>
                                        <m:t>𝑦</m:t>
                                      </m:r>
                                    </m:sub>
                                  </m:sSub>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m:t>
                                      </m:r>
                                      <m:r>
                                        <a:rPr lang="de-DE" sz="2000" i="1">
                                          <a:latin typeface="Cambria Math" panose="02040503050406030204" pitchFamily="18" charset="0"/>
                                          <a:cs typeface="Times New Roman" panose="02020603050405020304" pitchFamily="18" charset="0"/>
                                        </a:rPr>
                                        <m:t>𝐿</m:t>
                                      </m:r>
                                    </m:e>
                                    <m:sub>
                                      <m:r>
                                        <a:rPr lang="de-DE" sz="2000" i="1">
                                          <a:latin typeface="Cambria Math" panose="02040503050406030204" pitchFamily="18" charset="0"/>
                                          <a:cs typeface="Times New Roman" panose="02020603050405020304" pitchFamily="18" charset="0"/>
                                        </a:rPr>
                                        <m:t>𝑦</m:t>
                                      </m:r>
                                    </m:sub>
                                  </m:sSub>
                                </m:e>
                              </m:d>
                            </m:num>
                            <m:den>
                              <m:r>
                                <a:rPr lang="el-GR" sz="2000" i="1">
                                  <a:solidFill>
                                    <a:srgbClr val="000000"/>
                                  </a:solidFill>
                                  <a:latin typeface="Cambria Math" panose="02040503050406030204" pitchFamily="18" charset="0"/>
                                  <a:ea typeface="Cambria Math" panose="02040503050406030204" pitchFamily="18" charset="0"/>
                                </a:rPr>
                                <m:t>𝜕</m:t>
                              </m:r>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𝐾</m:t>
                                  </m:r>
                                </m:e>
                                <m:sub>
                                  <m:r>
                                    <a:rPr lang="de-DE" sz="2000" i="1">
                                      <a:latin typeface="Cambria Math" panose="02040503050406030204" pitchFamily="18" charset="0"/>
                                      <a:cs typeface="Times New Roman" panose="02020603050405020304" pitchFamily="18" charset="0"/>
                                    </a:rPr>
                                    <m:t>𝑦</m:t>
                                  </m:r>
                                </m:sub>
                              </m:sSub>
                            </m:den>
                          </m:f>
                        </m:num>
                        <m:den>
                          <m:f>
                            <m:fPr>
                              <m:ctrlPr>
                                <a:rPr lang="de-DE" sz="2000" i="1">
                                  <a:solidFill>
                                    <a:srgbClr val="000000"/>
                                  </a:solidFill>
                                  <a:latin typeface="Cambria Math" panose="02040503050406030204" pitchFamily="18" charset="0"/>
                                </a:rPr>
                              </m:ctrlPr>
                            </m:fPr>
                            <m:num>
                              <m:r>
                                <a:rPr lang="el-GR" sz="2000" i="1">
                                  <a:solidFill>
                                    <a:srgbClr val="000000"/>
                                  </a:solidFill>
                                  <a:latin typeface="Cambria Math" panose="02040503050406030204" pitchFamily="18" charset="0"/>
                                  <a:ea typeface="Cambria Math" panose="02040503050406030204" pitchFamily="18" charset="0"/>
                                </a:rPr>
                                <m:t>𝜕</m:t>
                              </m:r>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𝐹</m:t>
                                  </m:r>
                                </m:e>
                                <m:sub>
                                  <m:r>
                                    <a:rPr lang="de-DE" sz="2000" i="1">
                                      <a:latin typeface="Cambria Math" panose="02040503050406030204" pitchFamily="18" charset="0"/>
                                      <a:cs typeface="Times New Roman" panose="02020603050405020304" pitchFamily="18" charset="0"/>
                                    </a:rPr>
                                    <m:t>𝑥</m:t>
                                  </m:r>
                                </m:sub>
                              </m:sSub>
                              <m:d>
                                <m:dPr>
                                  <m:ctrlPr>
                                    <a:rPr lang="de-DE" sz="2000" i="1">
                                      <a:latin typeface="Cambria Math" panose="02040503050406030204" pitchFamily="18" charset="0"/>
                                      <a:cs typeface="Times New Roman" panose="02020603050405020304" pitchFamily="18" charset="0"/>
                                    </a:rPr>
                                  </m:ctrlPr>
                                </m:dPr>
                                <m:e>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𝐾</m:t>
                                      </m:r>
                                    </m:e>
                                    <m:sub>
                                      <m:r>
                                        <a:rPr lang="de-DE" sz="2000" i="1">
                                          <a:latin typeface="Cambria Math" panose="02040503050406030204" pitchFamily="18" charset="0"/>
                                          <a:cs typeface="Times New Roman" panose="02020603050405020304" pitchFamily="18" charset="0"/>
                                        </a:rPr>
                                        <m:t>𝑥</m:t>
                                      </m:r>
                                    </m:sub>
                                  </m:sSub>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m:t>
                                      </m:r>
                                      <m:r>
                                        <a:rPr lang="de-DE" sz="2000" i="1">
                                          <a:latin typeface="Cambria Math" panose="02040503050406030204" pitchFamily="18" charset="0"/>
                                          <a:cs typeface="Times New Roman" panose="02020603050405020304" pitchFamily="18" charset="0"/>
                                        </a:rPr>
                                        <m:t>𝐿</m:t>
                                      </m:r>
                                    </m:e>
                                    <m:sub>
                                      <m:r>
                                        <a:rPr lang="de-DE" sz="2000" i="1">
                                          <a:latin typeface="Cambria Math" panose="02040503050406030204" pitchFamily="18" charset="0"/>
                                          <a:cs typeface="Times New Roman" panose="02020603050405020304" pitchFamily="18" charset="0"/>
                                        </a:rPr>
                                        <m:t>𝑥</m:t>
                                      </m:r>
                                    </m:sub>
                                  </m:sSub>
                                </m:e>
                              </m:d>
                            </m:num>
                            <m:den>
                              <m:r>
                                <a:rPr lang="el-GR" sz="2000" i="1">
                                  <a:solidFill>
                                    <a:srgbClr val="000000"/>
                                  </a:solidFill>
                                  <a:latin typeface="Cambria Math" panose="02040503050406030204" pitchFamily="18" charset="0"/>
                                  <a:ea typeface="Cambria Math" panose="02040503050406030204" pitchFamily="18" charset="0"/>
                                </a:rPr>
                                <m:t>𝜕</m:t>
                              </m:r>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𝐾</m:t>
                                  </m:r>
                                </m:e>
                                <m:sub>
                                  <m:r>
                                    <a:rPr lang="de-DE" sz="2000" i="1">
                                      <a:latin typeface="Cambria Math" panose="02040503050406030204" pitchFamily="18" charset="0"/>
                                      <a:cs typeface="Times New Roman" panose="02020603050405020304" pitchFamily="18" charset="0"/>
                                    </a:rPr>
                                    <m:t>𝑥</m:t>
                                  </m:r>
                                </m:sub>
                              </m:sSub>
                            </m:den>
                          </m:f>
                        </m:den>
                      </m:f>
                      <m:r>
                        <a:rPr lang="de-DE" sz="2000" i="1">
                          <a:latin typeface="Cambria Math" panose="02040503050406030204" pitchFamily="18" charset="0"/>
                          <a:cs typeface="Times New Roman" panose="02020603050405020304" pitchFamily="18" charset="0"/>
                        </a:rPr>
                        <m:t>=−</m:t>
                      </m:r>
                      <m:f>
                        <m:fPr>
                          <m:ctrlPr>
                            <a:rPr lang="de-DE" sz="2000" i="1">
                              <a:solidFill>
                                <a:srgbClr val="000000"/>
                              </a:solidFill>
                              <a:latin typeface="Cambria Math" panose="02040503050406030204" pitchFamily="18" charset="0"/>
                            </a:rPr>
                          </m:ctrlPr>
                        </m:fPr>
                        <m:num>
                          <m:f>
                            <m:fPr>
                              <m:ctrlPr>
                                <a:rPr lang="de-DE" sz="2000" i="1">
                                  <a:solidFill>
                                    <a:srgbClr val="000000"/>
                                  </a:solidFill>
                                  <a:latin typeface="Cambria Math" panose="02040503050406030204" pitchFamily="18" charset="0"/>
                                </a:rPr>
                              </m:ctrlPr>
                            </m:fPr>
                            <m:num>
                              <m:r>
                                <a:rPr lang="el-GR" sz="2000" i="1">
                                  <a:solidFill>
                                    <a:srgbClr val="000000"/>
                                  </a:solidFill>
                                  <a:latin typeface="Cambria Math" panose="02040503050406030204" pitchFamily="18" charset="0"/>
                                  <a:ea typeface="Cambria Math" panose="02040503050406030204" pitchFamily="18" charset="0"/>
                                </a:rPr>
                                <m:t>𝜕</m:t>
                              </m:r>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𝐹</m:t>
                                  </m:r>
                                </m:e>
                                <m:sub>
                                  <m:r>
                                    <a:rPr lang="de-DE" sz="2000" i="1">
                                      <a:latin typeface="Cambria Math" panose="02040503050406030204" pitchFamily="18" charset="0"/>
                                      <a:cs typeface="Times New Roman" panose="02020603050405020304" pitchFamily="18" charset="0"/>
                                    </a:rPr>
                                    <m:t>𝑦</m:t>
                                  </m:r>
                                </m:sub>
                              </m:sSub>
                              <m:d>
                                <m:dPr>
                                  <m:ctrlPr>
                                    <a:rPr lang="de-DE" sz="2000" i="1">
                                      <a:latin typeface="Cambria Math" panose="02040503050406030204" pitchFamily="18" charset="0"/>
                                      <a:cs typeface="Times New Roman" panose="02020603050405020304" pitchFamily="18" charset="0"/>
                                    </a:rPr>
                                  </m:ctrlPr>
                                </m:dPr>
                                <m:e>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𝐾</m:t>
                                      </m:r>
                                    </m:e>
                                    <m:sub>
                                      <m:r>
                                        <a:rPr lang="de-DE" sz="2000" i="1">
                                          <a:latin typeface="Cambria Math" panose="02040503050406030204" pitchFamily="18" charset="0"/>
                                          <a:cs typeface="Times New Roman" panose="02020603050405020304" pitchFamily="18" charset="0"/>
                                        </a:rPr>
                                        <m:t>𝑦</m:t>
                                      </m:r>
                                    </m:sub>
                                  </m:sSub>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m:t>
                                      </m:r>
                                      <m:r>
                                        <a:rPr lang="de-DE" sz="2000" i="1">
                                          <a:latin typeface="Cambria Math" panose="02040503050406030204" pitchFamily="18" charset="0"/>
                                          <a:cs typeface="Times New Roman" panose="02020603050405020304" pitchFamily="18" charset="0"/>
                                        </a:rPr>
                                        <m:t>𝐿</m:t>
                                      </m:r>
                                    </m:e>
                                    <m:sub>
                                      <m:r>
                                        <a:rPr lang="de-DE" sz="2000" i="1">
                                          <a:latin typeface="Cambria Math" panose="02040503050406030204" pitchFamily="18" charset="0"/>
                                          <a:cs typeface="Times New Roman" panose="02020603050405020304" pitchFamily="18" charset="0"/>
                                        </a:rPr>
                                        <m:t>𝑦</m:t>
                                      </m:r>
                                    </m:sub>
                                  </m:sSub>
                                </m:e>
                              </m:d>
                            </m:num>
                            <m:den>
                              <m:r>
                                <a:rPr lang="el-GR" sz="2000" i="1">
                                  <a:solidFill>
                                    <a:srgbClr val="000000"/>
                                  </a:solidFill>
                                  <a:latin typeface="Cambria Math" panose="02040503050406030204" pitchFamily="18" charset="0"/>
                                  <a:ea typeface="Cambria Math" panose="02040503050406030204" pitchFamily="18" charset="0"/>
                                </a:rPr>
                                <m:t>𝜕</m:t>
                              </m:r>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𝐿</m:t>
                                  </m:r>
                                </m:e>
                                <m:sub>
                                  <m:r>
                                    <a:rPr lang="de-DE" sz="2000" i="1">
                                      <a:latin typeface="Cambria Math" panose="02040503050406030204" pitchFamily="18" charset="0"/>
                                      <a:cs typeface="Times New Roman" panose="02020603050405020304" pitchFamily="18" charset="0"/>
                                    </a:rPr>
                                    <m:t>𝑦</m:t>
                                  </m:r>
                                </m:sub>
                              </m:sSub>
                            </m:den>
                          </m:f>
                        </m:num>
                        <m:den>
                          <m:f>
                            <m:fPr>
                              <m:ctrlPr>
                                <a:rPr lang="de-DE" sz="2000" i="1">
                                  <a:solidFill>
                                    <a:srgbClr val="000000"/>
                                  </a:solidFill>
                                  <a:latin typeface="Cambria Math" panose="02040503050406030204" pitchFamily="18" charset="0"/>
                                </a:rPr>
                              </m:ctrlPr>
                            </m:fPr>
                            <m:num>
                              <m:r>
                                <a:rPr lang="el-GR" sz="2000" i="1">
                                  <a:solidFill>
                                    <a:srgbClr val="000000"/>
                                  </a:solidFill>
                                  <a:latin typeface="Cambria Math" panose="02040503050406030204" pitchFamily="18" charset="0"/>
                                  <a:ea typeface="Cambria Math" panose="02040503050406030204" pitchFamily="18" charset="0"/>
                                </a:rPr>
                                <m:t>𝜕</m:t>
                              </m:r>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𝐹</m:t>
                                  </m:r>
                                </m:e>
                                <m:sub>
                                  <m:r>
                                    <a:rPr lang="de-DE" sz="2000" i="1">
                                      <a:latin typeface="Cambria Math" panose="02040503050406030204" pitchFamily="18" charset="0"/>
                                      <a:cs typeface="Times New Roman" panose="02020603050405020304" pitchFamily="18" charset="0"/>
                                    </a:rPr>
                                    <m:t>𝑥</m:t>
                                  </m:r>
                                </m:sub>
                              </m:sSub>
                              <m:d>
                                <m:dPr>
                                  <m:ctrlPr>
                                    <a:rPr lang="de-DE" sz="2000" i="1">
                                      <a:latin typeface="Cambria Math" panose="02040503050406030204" pitchFamily="18" charset="0"/>
                                      <a:cs typeface="Times New Roman" panose="02020603050405020304" pitchFamily="18" charset="0"/>
                                    </a:rPr>
                                  </m:ctrlPr>
                                </m:dPr>
                                <m:e>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𝐾</m:t>
                                      </m:r>
                                    </m:e>
                                    <m:sub>
                                      <m:r>
                                        <a:rPr lang="de-DE" sz="2000" i="1">
                                          <a:latin typeface="Cambria Math" panose="02040503050406030204" pitchFamily="18" charset="0"/>
                                          <a:cs typeface="Times New Roman" panose="02020603050405020304" pitchFamily="18" charset="0"/>
                                        </a:rPr>
                                        <m:t>𝑥</m:t>
                                      </m:r>
                                    </m:sub>
                                  </m:sSub>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m:t>
                                      </m:r>
                                      <m:r>
                                        <a:rPr lang="de-DE" sz="2000" i="1">
                                          <a:latin typeface="Cambria Math" panose="02040503050406030204" pitchFamily="18" charset="0"/>
                                          <a:cs typeface="Times New Roman" panose="02020603050405020304" pitchFamily="18" charset="0"/>
                                        </a:rPr>
                                        <m:t>𝐿</m:t>
                                      </m:r>
                                    </m:e>
                                    <m:sub>
                                      <m:r>
                                        <a:rPr lang="de-DE" sz="2000" i="1">
                                          <a:latin typeface="Cambria Math" panose="02040503050406030204" pitchFamily="18" charset="0"/>
                                          <a:cs typeface="Times New Roman" panose="02020603050405020304" pitchFamily="18" charset="0"/>
                                        </a:rPr>
                                        <m:t>𝑥</m:t>
                                      </m:r>
                                    </m:sub>
                                  </m:sSub>
                                </m:e>
                              </m:d>
                            </m:num>
                            <m:den>
                              <m:r>
                                <a:rPr lang="el-GR" sz="2000" i="1">
                                  <a:solidFill>
                                    <a:srgbClr val="000000"/>
                                  </a:solidFill>
                                  <a:latin typeface="Cambria Math" panose="02040503050406030204" pitchFamily="18" charset="0"/>
                                  <a:ea typeface="Cambria Math" panose="02040503050406030204" pitchFamily="18" charset="0"/>
                                </a:rPr>
                                <m:t>𝜕</m:t>
                              </m:r>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𝐿</m:t>
                                  </m:r>
                                </m:e>
                                <m:sub>
                                  <m:r>
                                    <a:rPr lang="de-DE" sz="2000" i="1">
                                      <a:latin typeface="Cambria Math" panose="02040503050406030204" pitchFamily="18" charset="0"/>
                                      <a:cs typeface="Times New Roman" panose="02020603050405020304" pitchFamily="18" charset="0"/>
                                    </a:rPr>
                                    <m:t>𝑥</m:t>
                                  </m:r>
                                </m:sub>
                              </m:sSub>
                            </m:den>
                          </m:f>
                        </m:den>
                      </m:f>
                      <m:r>
                        <a:rPr lang="de-DE" sz="2000" b="0" i="1" smtClean="0">
                          <a:latin typeface="Cambria Math" panose="02040503050406030204" pitchFamily="18" charset="0"/>
                          <a:cs typeface="Times New Roman" panose="02020603050405020304" pitchFamily="18" charset="0"/>
                        </a:rPr>
                        <m:t>=−</m:t>
                      </m:r>
                      <m:f>
                        <m:fPr>
                          <m:ctrlPr>
                            <a:rPr lang="de-DE" sz="2000" i="1">
                              <a:solidFill>
                                <a:srgbClr val="000000"/>
                              </a:solidFill>
                              <a:latin typeface="Cambria Math" panose="02040503050406030204" pitchFamily="18" charset="0"/>
                              <a:ea typeface="Cambria Math" panose="02040503050406030204" pitchFamily="18" charset="0"/>
                            </a:rPr>
                          </m:ctrlPr>
                        </m:fPr>
                        <m:num>
                          <m:sSub>
                            <m:sSubPr>
                              <m:ctrlPr>
                                <a:rPr lang="de-DE" sz="2000" i="1">
                                  <a:solidFill>
                                    <a:srgbClr val="000000"/>
                                  </a:solidFill>
                                  <a:latin typeface="Cambria Math" panose="02040503050406030204" pitchFamily="18" charset="0"/>
                                  <a:ea typeface="Cambria Math" panose="02040503050406030204" pitchFamily="18" charset="0"/>
                                </a:rPr>
                              </m:ctrlPr>
                            </m:sSubPr>
                            <m:e>
                              <m:r>
                                <a:rPr lang="de-DE" sz="2000" i="1">
                                  <a:solidFill>
                                    <a:srgbClr val="000000"/>
                                  </a:solidFill>
                                  <a:latin typeface="Cambria Math" panose="02040503050406030204" pitchFamily="18" charset="0"/>
                                  <a:ea typeface="Cambria Math" panose="02040503050406030204" pitchFamily="18" charset="0"/>
                                </a:rPr>
                                <m:t>𝑝</m:t>
                              </m:r>
                            </m:e>
                            <m:sub>
                              <m:r>
                                <a:rPr lang="de-DE" sz="2000" i="1">
                                  <a:solidFill>
                                    <a:srgbClr val="000000"/>
                                  </a:solidFill>
                                  <a:latin typeface="Cambria Math" panose="02040503050406030204" pitchFamily="18" charset="0"/>
                                  <a:ea typeface="Cambria Math" panose="02040503050406030204" pitchFamily="18" charset="0"/>
                                </a:rPr>
                                <m:t>𝑥</m:t>
                              </m:r>
                            </m:sub>
                          </m:sSub>
                        </m:num>
                        <m:den>
                          <m:sSub>
                            <m:sSubPr>
                              <m:ctrlPr>
                                <a:rPr lang="de-DE" sz="2000" i="1">
                                  <a:solidFill>
                                    <a:srgbClr val="000000"/>
                                  </a:solidFill>
                                  <a:latin typeface="Cambria Math" panose="02040503050406030204" pitchFamily="18" charset="0"/>
                                  <a:ea typeface="Cambria Math" panose="02040503050406030204" pitchFamily="18" charset="0"/>
                                </a:rPr>
                              </m:ctrlPr>
                            </m:sSubPr>
                            <m:e>
                              <m:r>
                                <a:rPr lang="de-DE" sz="2000" i="1">
                                  <a:solidFill>
                                    <a:srgbClr val="000000"/>
                                  </a:solidFill>
                                  <a:latin typeface="Cambria Math" panose="02040503050406030204" pitchFamily="18" charset="0"/>
                                  <a:ea typeface="Cambria Math" panose="02040503050406030204" pitchFamily="18" charset="0"/>
                                </a:rPr>
                                <m:t>𝑝</m:t>
                              </m:r>
                            </m:e>
                            <m:sub>
                              <m:r>
                                <a:rPr lang="de-DE" sz="2000" i="1">
                                  <a:solidFill>
                                    <a:srgbClr val="000000"/>
                                  </a:solidFill>
                                  <a:latin typeface="Cambria Math" panose="02040503050406030204" pitchFamily="18" charset="0"/>
                                  <a:ea typeface="Cambria Math" panose="02040503050406030204" pitchFamily="18" charset="0"/>
                                </a:rPr>
                                <m:t>𝑦</m:t>
                              </m:r>
                            </m:sub>
                          </m:sSub>
                        </m:den>
                      </m:f>
                    </m:oMath>
                  </m:oMathPara>
                </a14:m>
                <a:endParaRPr lang="de-DE" sz="2000" dirty="0">
                  <a:latin typeface="Times New Roman" panose="02020603050405020304" pitchFamily="18" charset="0"/>
                  <a:cs typeface="Times New Roman" panose="02020603050405020304" pitchFamily="18" charset="0"/>
                </a:endParaRPr>
              </a:p>
              <a:p>
                <a:endParaRPr lang="de-DE" sz="20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11152" y="434904"/>
                <a:ext cx="12126719" cy="5448996"/>
              </a:xfrm>
              <a:prstGeom prst="rect">
                <a:avLst/>
              </a:prstGeom>
              <a:blipFill>
                <a:blip r:embed="rId2"/>
                <a:stretch>
                  <a:fillRect l="-804" t="-895" b="-11633"/>
                </a:stretch>
              </a:blipFill>
            </p:spPr>
            <p:txBody>
              <a:bodyPr/>
              <a:lstStyle/>
              <a:p>
                <a:r>
                  <a:rPr lang="de-DE">
                    <a:noFill/>
                  </a:rPr>
                  <a:t> </a:t>
                </a:r>
              </a:p>
            </p:txBody>
          </p:sp>
        </mc:Fallback>
      </mc:AlternateContent>
    </p:spTree>
    <p:extLst>
      <p:ext uri="{BB962C8B-B14F-4D97-AF65-F5344CB8AC3E}">
        <p14:creationId xmlns:p14="http://schemas.microsoft.com/office/powerpoint/2010/main" val="26988561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Produktion – Tausch – Allgemeines Gleichgewicht </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9524" y="682201"/>
                <a:ext cx="12182475" cy="5493598"/>
              </a:xfrm>
              <a:prstGeom prst="rect">
                <a:avLst/>
              </a:prstGeom>
              <a:noFill/>
            </p:spPr>
            <p:txBody>
              <a:bodyPr wrap="square" rtlCol="0">
                <a:noAutofit/>
              </a:bodyPr>
              <a:lstStyle/>
              <a:p>
                <a:pPr marL="342900" indent="-342900">
                  <a:buFont typeface="Wingdings" panose="05000000000000000000" pitchFamily="2" charset="2"/>
                  <a:buChar char="§"/>
                </a:pPr>
                <a:r>
                  <a:rPr lang="de-DE" sz="2400" dirty="0">
                    <a:latin typeface="Times New Roman" panose="02020603050405020304" pitchFamily="18" charset="0"/>
                    <a:cs typeface="Times New Roman" panose="02020603050405020304" pitchFamily="18" charset="0"/>
                  </a:rPr>
                  <a:t> Aus der Bedingung des Wettbewerbsgleichgewicht der Tauschökonomie folgt:</a:t>
                </a:r>
              </a:p>
              <a:p>
                <a:endParaRPr lang="de-DE" sz="2400" dirty="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𝐺𝑅𝑆</m:t>
                          </m:r>
                        </m:e>
                        <m:sub>
                          <m:r>
                            <a:rPr lang="de-DE" sz="2400" i="1">
                              <a:latin typeface="Cambria Math" panose="02040503050406030204" pitchFamily="18" charset="0"/>
                              <a:cs typeface="Times New Roman" panose="02020603050405020304" pitchFamily="18" charset="0"/>
                            </a:rPr>
                            <m:t>𝐴</m:t>
                          </m:r>
                        </m:sub>
                      </m:sSub>
                      <m:r>
                        <a:rPr lang="de-DE" sz="2400" i="1">
                          <a:solidFill>
                            <a:srgbClr val="000000"/>
                          </a:solidFill>
                          <a:latin typeface="Cambria Math" panose="02040503050406030204" pitchFamily="18" charset="0"/>
                          <a:ea typeface="Cambria Math" panose="02040503050406030204" pitchFamily="18" charset="0"/>
                        </a:rPr>
                        <m:t>=</m:t>
                      </m:r>
                      <m:r>
                        <a:rPr lang="de-DE" sz="2400" b="0" i="1" smtClean="0">
                          <a:solidFill>
                            <a:srgbClr val="000000"/>
                          </a:solidFill>
                          <a:latin typeface="Cambria Math" panose="02040503050406030204" pitchFamily="18" charset="0"/>
                          <a:ea typeface="Cambria Math" panose="02040503050406030204" pitchFamily="18" charset="0"/>
                        </a:rPr>
                        <m:t>−</m:t>
                      </m:r>
                      <m:f>
                        <m:fPr>
                          <m:ctrlPr>
                            <a:rPr lang="de-DE" sz="2400" i="1">
                              <a:solidFill>
                                <a:srgbClr val="000000"/>
                              </a:solidFill>
                              <a:latin typeface="Cambria Math" panose="02040503050406030204" pitchFamily="18" charset="0"/>
                              <a:ea typeface="Cambria Math" panose="02040503050406030204" pitchFamily="18" charset="0"/>
                            </a:rPr>
                          </m:ctrlPr>
                        </m:fPr>
                        <m:num>
                          <m:sSub>
                            <m:sSubPr>
                              <m:ctrlPr>
                                <a:rPr lang="de-DE" sz="2400" i="1">
                                  <a:solidFill>
                                    <a:srgbClr val="000000"/>
                                  </a:solidFill>
                                  <a:latin typeface="Cambria Math" panose="02040503050406030204" pitchFamily="18" charset="0"/>
                                  <a:ea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𝑝</m:t>
                              </m:r>
                            </m:e>
                            <m:sub>
                              <m:r>
                                <a:rPr lang="de-DE" sz="2400" i="1">
                                  <a:solidFill>
                                    <a:srgbClr val="000000"/>
                                  </a:solidFill>
                                  <a:latin typeface="Cambria Math" panose="02040503050406030204" pitchFamily="18" charset="0"/>
                                  <a:ea typeface="Cambria Math" panose="02040503050406030204" pitchFamily="18" charset="0"/>
                                </a:rPr>
                                <m:t>𝑥</m:t>
                              </m:r>
                            </m:sub>
                          </m:sSub>
                        </m:num>
                        <m:den>
                          <m:sSub>
                            <m:sSubPr>
                              <m:ctrlPr>
                                <a:rPr lang="de-DE" sz="2400" i="1">
                                  <a:solidFill>
                                    <a:srgbClr val="000000"/>
                                  </a:solidFill>
                                  <a:latin typeface="Cambria Math" panose="02040503050406030204" pitchFamily="18" charset="0"/>
                                  <a:ea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𝑝</m:t>
                              </m:r>
                            </m:e>
                            <m:sub>
                              <m:r>
                                <a:rPr lang="de-DE" sz="2400" i="1">
                                  <a:solidFill>
                                    <a:srgbClr val="000000"/>
                                  </a:solidFill>
                                  <a:latin typeface="Cambria Math" panose="02040503050406030204" pitchFamily="18" charset="0"/>
                                  <a:ea typeface="Cambria Math" panose="02040503050406030204" pitchFamily="18" charset="0"/>
                                </a:rPr>
                                <m:t>𝑦</m:t>
                              </m:r>
                            </m:sub>
                          </m:sSub>
                        </m:den>
                      </m:f>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𝐺𝑅𝑆</m:t>
                          </m:r>
                        </m:e>
                        <m:sub>
                          <m:r>
                            <a:rPr lang="de-DE" sz="2400" i="1">
                              <a:latin typeface="Cambria Math" panose="02040503050406030204" pitchFamily="18" charset="0"/>
                              <a:cs typeface="Times New Roman" panose="02020603050405020304" pitchFamily="18" charset="0"/>
                            </a:rPr>
                            <m:t>𝐵</m:t>
                          </m:r>
                        </m:sub>
                      </m:sSub>
                    </m:oMath>
                  </m:oMathPara>
                </a14:m>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de-DE" sz="2400" dirty="0">
                    <a:latin typeface="Times New Roman" panose="02020603050405020304" pitchFamily="18" charset="0"/>
                    <a:cs typeface="Times New Roman" panose="02020603050405020304" pitchFamily="18" charset="0"/>
                  </a:rPr>
                  <a:t>Aus der Gewinnmaximierung bei effizientem Faktoreinsatz folgt:</a:t>
                </a:r>
              </a:p>
              <a:p>
                <a:endParaRPr lang="de-DE" sz="2400" dirty="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r>
                        <a:rPr lang="de-DE" sz="2400" i="1">
                          <a:solidFill>
                            <a:srgbClr val="000000"/>
                          </a:solidFill>
                          <a:latin typeface="Cambria Math" panose="02040503050406030204" pitchFamily="18" charset="0"/>
                          <a:ea typeface="Cambria Math" panose="02040503050406030204" pitchFamily="18" charset="0"/>
                        </a:rPr>
                        <m:t>𝐺𝑅𝑇</m:t>
                      </m:r>
                      <m:r>
                        <a:rPr lang="de-DE" sz="2400" i="1">
                          <a:solidFill>
                            <a:srgbClr val="000000"/>
                          </a:solidFill>
                          <a:latin typeface="Cambria Math" panose="02040503050406030204" pitchFamily="18" charset="0"/>
                          <a:ea typeface="Cambria Math" panose="02040503050406030204" pitchFamily="18" charset="0"/>
                        </a:rPr>
                        <m:t>=−</m:t>
                      </m:r>
                      <m:f>
                        <m:fPr>
                          <m:ctrlPr>
                            <a:rPr lang="de-DE" sz="2400" i="1">
                              <a:solidFill>
                                <a:srgbClr val="000000"/>
                              </a:solidFill>
                              <a:latin typeface="Cambria Math" panose="02040503050406030204" pitchFamily="18" charset="0"/>
                              <a:ea typeface="Cambria Math" panose="02040503050406030204" pitchFamily="18" charset="0"/>
                            </a:rPr>
                          </m:ctrlPr>
                        </m:fPr>
                        <m:num>
                          <m:sSub>
                            <m:sSubPr>
                              <m:ctrlPr>
                                <a:rPr lang="de-DE" sz="2400" i="1">
                                  <a:solidFill>
                                    <a:srgbClr val="000000"/>
                                  </a:solidFill>
                                  <a:latin typeface="Cambria Math" panose="02040503050406030204" pitchFamily="18" charset="0"/>
                                  <a:ea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𝑝</m:t>
                              </m:r>
                            </m:e>
                            <m:sub>
                              <m:r>
                                <a:rPr lang="de-DE" sz="2400" i="1">
                                  <a:solidFill>
                                    <a:srgbClr val="000000"/>
                                  </a:solidFill>
                                  <a:latin typeface="Cambria Math" panose="02040503050406030204" pitchFamily="18" charset="0"/>
                                  <a:ea typeface="Cambria Math" panose="02040503050406030204" pitchFamily="18" charset="0"/>
                                </a:rPr>
                                <m:t>𝑥</m:t>
                              </m:r>
                            </m:sub>
                          </m:sSub>
                        </m:num>
                        <m:den>
                          <m:sSub>
                            <m:sSubPr>
                              <m:ctrlPr>
                                <a:rPr lang="de-DE" sz="2400" i="1">
                                  <a:solidFill>
                                    <a:srgbClr val="000000"/>
                                  </a:solidFill>
                                  <a:latin typeface="Cambria Math" panose="02040503050406030204" pitchFamily="18" charset="0"/>
                                  <a:ea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𝑝</m:t>
                              </m:r>
                            </m:e>
                            <m:sub>
                              <m:r>
                                <a:rPr lang="de-DE" sz="2400" i="1">
                                  <a:solidFill>
                                    <a:srgbClr val="000000"/>
                                  </a:solidFill>
                                  <a:latin typeface="Cambria Math" panose="02040503050406030204" pitchFamily="18" charset="0"/>
                                  <a:ea typeface="Cambria Math" panose="02040503050406030204" pitchFamily="18" charset="0"/>
                                </a:rPr>
                                <m:t>𝑦</m:t>
                              </m:r>
                            </m:sub>
                          </m:sSub>
                        </m:den>
                      </m:f>
                    </m:oMath>
                  </m:oMathPara>
                </a14:m>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Damit gilt für das allgemeine Gleichgewicht:</a:t>
                </a:r>
              </a:p>
              <a:p>
                <a:endParaRPr lang="de-DE" sz="2400" dirty="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r>
                        <a:rPr lang="de-DE" sz="2400" b="0" i="1" smtClean="0">
                          <a:solidFill>
                            <a:srgbClr val="000000"/>
                          </a:solidFill>
                          <a:latin typeface="Cambria Math" panose="02040503050406030204" pitchFamily="18" charset="0"/>
                          <a:ea typeface="Cambria Math" panose="02040503050406030204" pitchFamily="18" charset="0"/>
                        </a:rPr>
                        <m:t>𝐺𝑅𝑇</m:t>
                      </m:r>
                      <m:r>
                        <a:rPr lang="de-DE" sz="2400" b="0" i="1" smtClean="0">
                          <a:solidFill>
                            <a:srgbClr val="000000"/>
                          </a:solidFill>
                          <a:latin typeface="Cambria Math" panose="02040503050406030204" pitchFamily="18" charset="0"/>
                          <a:ea typeface="Cambria Math" panose="020405030504060302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𝐺𝑅𝑆</m:t>
                          </m:r>
                        </m:e>
                        <m:sub>
                          <m:r>
                            <a:rPr lang="de-DE" sz="2400" i="1">
                              <a:latin typeface="Cambria Math" panose="02040503050406030204" pitchFamily="18" charset="0"/>
                              <a:cs typeface="Times New Roman" panose="02020603050405020304" pitchFamily="18" charset="0"/>
                            </a:rPr>
                            <m:t>𝐴</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𝐺𝑅𝑆</m:t>
                          </m:r>
                        </m:e>
                        <m:sub>
                          <m:r>
                            <a:rPr lang="de-DE" sz="2400" i="1">
                              <a:latin typeface="Cambria Math" panose="02040503050406030204" pitchFamily="18" charset="0"/>
                              <a:cs typeface="Times New Roman" panose="02020603050405020304" pitchFamily="18" charset="0"/>
                            </a:rPr>
                            <m:t>𝐵</m:t>
                          </m:r>
                        </m:sub>
                      </m:sSub>
                    </m:oMath>
                  </m:oMathPara>
                </a14:m>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9524" y="682201"/>
                <a:ext cx="12182475" cy="5493598"/>
              </a:xfrm>
              <a:prstGeom prst="rect">
                <a:avLst/>
              </a:prstGeom>
              <a:blipFill>
                <a:blip r:embed="rId2"/>
                <a:stretch>
                  <a:fillRect l="-650" t="-888"/>
                </a:stretch>
              </a:blipFill>
            </p:spPr>
            <p:txBody>
              <a:bodyPr/>
              <a:lstStyle/>
              <a:p>
                <a:r>
                  <a:rPr lang="de-DE">
                    <a:noFill/>
                  </a:rPr>
                  <a:t> </a:t>
                </a:r>
              </a:p>
            </p:txBody>
          </p:sp>
        </mc:Fallback>
      </mc:AlternateContent>
    </p:spTree>
    <p:extLst>
      <p:ext uri="{BB962C8B-B14F-4D97-AF65-F5344CB8AC3E}">
        <p14:creationId xmlns:p14="http://schemas.microsoft.com/office/powerpoint/2010/main" val="1776995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14840"/>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Gesamtwirtschaftliche </a:t>
            </a:r>
            <a:r>
              <a:rPr lang="de-DE" sz="2800" dirty="0" smtClean="0">
                <a:latin typeface="Times New Roman" panose="02020603050405020304" pitchFamily="18" charset="0"/>
                <a:cs typeface="Times New Roman" panose="02020603050405020304" pitchFamily="18" charset="0"/>
              </a:rPr>
              <a:t>Effizienz – Allgemeines Gleichgewicht</a:t>
            </a:r>
            <a:endParaRPr lang="de-DE" sz="2800" dirty="0">
              <a:latin typeface="Times New Roman" panose="02020603050405020304" pitchFamily="18" charset="0"/>
              <a:cs typeface="Times New Roman" panose="02020603050405020304" pitchFamily="18" charset="0"/>
            </a:endParaRPr>
          </a:p>
        </p:txBody>
      </p:sp>
      <p:cxnSp>
        <p:nvCxnSpPr>
          <p:cNvPr id="4" name="Gerade Verbindung mit Pfeil 3">
            <a:extLst>
              <a:ext uri="{FF2B5EF4-FFF2-40B4-BE49-F238E27FC236}">
                <a16:creationId xmlns:a16="http://schemas.microsoft.com/office/drawing/2014/main" id="{924C1F44-D123-41C3-9FA6-5394D558FCE4}"/>
              </a:ext>
            </a:extLst>
          </p:cNvPr>
          <p:cNvCxnSpPr>
            <a:cxnSpLocks/>
          </p:cNvCxnSpPr>
          <p:nvPr/>
        </p:nvCxnSpPr>
        <p:spPr>
          <a:xfrm flipV="1">
            <a:off x="2835705" y="1013071"/>
            <a:ext cx="0" cy="407866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 name="Gerade Verbindung mit Pfeil 4">
            <a:extLst>
              <a:ext uri="{FF2B5EF4-FFF2-40B4-BE49-F238E27FC236}">
                <a16:creationId xmlns:a16="http://schemas.microsoft.com/office/drawing/2014/main" id="{B19D0066-5A81-497A-8E52-70BA2C0B6F0F}"/>
              </a:ext>
            </a:extLst>
          </p:cNvPr>
          <p:cNvCxnSpPr>
            <a:cxnSpLocks/>
          </p:cNvCxnSpPr>
          <p:nvPr/>
        </p:nvCxnSpPr>
        <p:spPr>
          <a:xfrm>
            <a:off x="2835705" y="5091739"/>
            <a:ext cx="7088361"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 name="Textfeld 5">
            <a:extLst>
              <a:ext uri="{FF2B5EF4-FFF2-40B4-BE49-F238E27FC236}">
                <a16:creationId xmlns:a16="http://schemas.microsoft.com/office/drawing/2014/main" id="{8C49C1BB-6147-49C8-8CB9-36B1A3E24E4E}"/>
              </a:ext>
            </a:extLst>
          </p:cNvPr>
          <p:cNvSpPr txBox="1"/>
          <p:nvPr/>
        </p:nvSpPr>
        <p:spPr>
          <a:xfrm>
            <a:off x="2709421" y="691377"/>
            <a:ext cx="252568" cy="369332"/>
          </a:xfrm>
          <a:prstGeom prst="rect">
            <a:avLst/>
          </a:prstGeom>
          <a:noFill/>
        </p:spPr>
        <p:txBody>
          <a:bodyPr wrap="square" rtlCol="0">
            <a:spAutoFit/>
          </a:bodyPr>
          <a:lstStyle/>
          <a:p>
            <a:r>
              <a:rPr lang="de-DE" dirty="0"/>
              <a:t>y</a:t>
            </a:r>
          </a:p>
        </p:txBody>
      </p:sp>
      <p:sp>
        <p:nvSpPr>
          <p:cNvPr id="7" name="Textfeld 6">
            <a:extLst>
              <a:ext uri="{FF2B5EF4-FFF2-40B4-BE49-F238E27FC236}">
                <a16:creationId xmlns:a16="http://schemas.microsoft.com/office/drawing/2014/main" id="{CE0A1816-E07C-49F2-810B-8EC9A54E06C1}"/>
              </a:ext>
            </a:extLst>
          </p:cNvPr>
          <p:cNvSpPr txBox="1"/>
          <p:nvPr/>
        </p:nvSpPr>
        <p:spPr>
          <a:xfrm>
            <a:off x="9924066" y="4894698"/>
            <a:ext cx="248362" cy="369332"/>
          </a:xfrm>
          <a:prstGeom prst="rect">
            <a:avLst/>
          </a:prstGeom>
          <a:noFill/>
        </p:spPr>
        <p:txBody>
          <a:bodyPr wrap="square" rtlCol="0">
            <a:spAutoFit/>
          </a:bodyPr>
          <a:lstStyle/>
          <a:p>
            <a:r>
              <a:rPr lang="de-DE" dirty="0"/>
              <a:t>x</a:t>
            </a:r>
          </a:p>
        </p:txBody>
      </p:sp>
      <p:sp>
        <p:nvSpPr>
          <p:cNvPr id="9" name="Freihandform: Form 8">
            <a:extLst>
              <a:ext uri="{FF2B5EF4-FFF2-40B4-BE49-F238E27FC236}">
                <a16:creationId xmlns:a16="http://schemas.microsoft.com/office/drawing/2014/main" id="{D9430673-9AB9-497B-824D-1816F0F5A4D4}"/>
              </a:ext>
            </a:extLst>
          </p:cNvPr>
          <p:cNvSpPr/>
          <p:nvPr/>
        </p:nvSpPr>
        <p:spPr>
          <a:xfrm>
            <a:off x="4936268" y="3553524"/>
            <a:ext cx="1616926" cy="1047550"/>
          </a:xfrm>
          <a:custGeom>
            <a:avLst/>
            <a:gdLst>
              <a:gd name="connsiteX0" fmla="*/ 0 w 1616926"/>
              <a:gd name="connsiteY0" fmla="*/ 0 h 903248"/>
              <a:gd name="connsiteX1" fmla="*/ 858644 w 1616926"/>
              <a:gd name="connsiteY1" fmla="*/ 278780 h 903248"/>
              <a:gd name="connsiteX2" fmla="*/ 1616926 w 1616926"/>
              <a:gd name="connsiteY2" fmla="*/ 903248 h 903248"/>
            </a:gdLst>
            <a:ahLst/>
            <a:cxnLst>
              <a:cxn ang="0">
                <a:pos x="connsiteX0" y="connsiteY0"/>
              </a:cxn>
              <a:cxn ang="0">
                <a:pos x="connsiteX1" y="connsiteY1"/>
              </a:cxn>
              <a:cxn ang="0">
                <a:pos x="connsiteX2" y="connsiteY2"/>
              </a:cxn>
            </a:cxnLst>
            <a:rect l="l" t="t" r="r" b="b"/>
            <a:pathLst>
              <a:path w="1616926" h="903248">
                <a:moveTo>
                  <a:pt x="0" y="0"/>
                </a:moveTo>
                <a:cubicBezTo>
                  <a:pt x="294578" y="64119"/>
                  <a:pt x="589156" y="128239"/>
                  <a:pt x="858644" y="278780"/>
                </a:cubicBezTo>
                <a:cubicBezTo>
                  <a:pt x="1128132" y="429321"/>
                  <a:pt x="1372529" y="666284"/>
                  <a:pt x="1616926" y="90324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Freihandform: Form 11">
            <a:extLst>
              <a:ext uri="{FF2B5EF4-FFF2-40B4-BE49-F238E27FC236}">
                <a16:creationId xmlns:a16="http://schemas.microsoft.com/office/drawing/2014/main" id="{CC43CABD-C66A-400B-8809-1EA7100C3CB5}"/>
              </a:ext>
            </a:extLst>
          </p:cNvPr>
          <p:cNvSpPr/>
          <p:nvPr/>
        </p:nvSpPr>
        <p:spPr>
          <a:xfrm>
            <a:off x="5293110" y="3104419"/>
            <a:ext cx="1115122" cy="984363"/>
          </a:xfrm>
          <a:custGeom>
            <a:avLst/>
            <a:gdLst>
              <a:gd name="connsiteX0" fmla="*/ 0 w 1115122"/>
              <a:gd name="connsiteY0" fmla="*/ 0 h 702527"/>
              <a:gd name="connsiteX1" fmla="*/ 434897 w 1115122"/>
              <a:gd name="connsiteY1" fmla="*/ 501805 h 702527"/>
              <a:gd name="connsiteX2" fmla="*/ 1115122 w 1115122"/>
              <a:gd name="connsiteY2" fmla="*/ 702527 h 702527"/>
            </a:gdLst>
            <a:ahLst/>
            <a:cxnLst>
              <a:cxn ang="0">
                <a:pos x="connsiteX0" y="connsiteY0"/>
              </a:cxn>
              <a:cxn ang="0">
                <a:pos x="connsiteX1" y="connsiteY1"/>
              </a:cxn>
              <a:cxn ang="0">
                <a:pos x="connsiteX2" y="connsiteY2"/>
              </a:cxn>
            </a:cxnLst>
            <a:rect l="l" t="t" r="r" b="b"/>
            <a:pathLst>
              <a:path w="1115122" h="702527">
                <a:moveTo>
                  <a:pt x="0" y="0"/>
                </a:moveTo>
                <a:cubicBezTo>
                  <a:pt x="124521" y="192358"/>
                  <a:pt x="249043" y="384717"/>
                  <a:pt x="434897" y="501805"/>
                </a:cubicBezTo>
                <a:cubicBezTo>
                  <a:pt x="620751" y="618893"/>
                  <a:pt x="867936" y="660710"/>
                  <a:pt x="1115122" y="70252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Textfeld 12">
            <a:extLst>
              <a:ext uri="{FF2B5EF4-FFF2-40B4-BE49-F238E27FC236}">
                <a16:creationId xmlns:a16="http://schemas.microsoft.com/office/drawing/2014/main" id="{11928FBC-04A8-465C-92EC-F3C6F004062B}"/>
              </a:ext>
            </a:extLst>
          </p:cNvPr>
          <p:cNvSpPr txBox="1"/>
          <p:nvPr/>
        </p:nvSpPr>
        <p:spPr>
          <a:xfrm>
            <a:off x="4702334" y="3375101"/>
            <a:ext cx="401208" cy="369332"/>
          </a:xfrm>
          <a:prstGeom prst="rect">
            <a:avLst/>
          </a:prstGeom>
          <a:noFill/>
        </p:spPr>
        <p:txBody>
          <a:bodyPr wrap="square" rtlCol="0">
            <a:spAutoFit/>
          </a:bodyPr>
          <a:lstStyle/>
          <a:p>
            <a:r>
              <a:rPr lang="de-DE" dirty="0"/>
              <a:t>I</a:t>
            </a:r>
            <a:r>
              <a:rPr lang="de-DE" baseline="-25000" dirty="0"/>
              <a:t>B</a:t>
            </a:r>
          </a:p>
        </p:txBody>
      </p:sp>
      <p:cxnSp>
        <p:nvCxnSpPr>
          <p:cNvPr id="14" name="Gerader Verbinder 13">
            <a:extLst>
              <a:ext uri="{FF2B5EF4-FFF2-40B4-BE49-F238E27FC236}">
                <a16:creationId xmlns:a16="http://schemas.microsoft.com/office/drawing/2014/main" id="{AEC268F6-592B-4875-B6B2-D63637DF70B8}"/>
              </a:ext>
            </a:extLst>
          </p:cNvPr>
          <p:cNvCxnSpPr>
            <a:cxnSpLocks/>
          </p:cNvCxnSpPr>
          <p:nvPr/>
        </p:nvCxnSpPr>
        <p:spPr>
          <a:xfrm>
            <a:off x="4427034" y="2940203"/>
            <a:ext cx="2854712" cy="1915200"/>
          </a:xfrm>
          <a:prstGeom prst="line">
            <a:avLst/>
          </a:prstGeom>
        </p:spPr>
        <p:style>
          <a:lnRef idx="1">
            <a:schemeClr val="accent1"/>
          </a:lnRef>
          <a:fillRef idx="0">
            <a:schemeClr val="accent1"/>
          </a:fillRef>
          <a:effectRef idx="0">
            <a:schemeClr val="accent1"/>
          </a:effectRef>
          <a:fontRef idx="minor">
            <a:schemeClr val="tx1"/>
          </a:fontRef>
        </p:style>
      </p:cxnSp>
      <p:sp>
        <p:nvSpPr>
          <p:cNvPr id="3" name="Freihandform: Form 2">
            <a:extLst>
              <a:ext uri="{FF2B5EF4-FFF2-40B4-BE49-F238E27FC236}">
                <a16:creationId xmlns:a16="http://schemas.microsoft.com/office/drawing/2014/main" id="{E1F9712D-2537-4C30-983B-5501D97A994E}"/>
              </a:ext>
            </a:extLst>
          </p:cNvPr>
          <p:cNvSpPr/>
          <p:nvPr/>
        </p:nvSpPr>
        <p:spPr>
          <a:xfrm>
            <a:off x="2832410" y="2698595"/>
            <a:ext cx="3713356" cy="2386361"/>
          </a:xfrm>
          <a:custGeom>
            <a:avLst/>
            <a:gdLst>
              <a:gd name="connsiteX0" fmla="*/ 0 w 3713356"/>
              <a:gd name="connsiteY0" fmla="*/ 2386361 h 2386361"/>
              <a:gd name="connsiteX1" fmla="*/ 2397512 w 3713356"/>
              <a:gd name="connsiteY1" fmla="*/ 1918010 h 2386361"/>
              <a:gd name="connsiteX2" fmla="*/ 3300761 w 3713356"/>
              <a:gd name="connsiteY2" fmla="*/ 434898 h 2386361"/>
              <a:gd name="connsiteX3" fmla="*/ 3713356 w 3713356"/>
              <a:gd name="connsiteY3" fmla="*/ 0 h 2386361"/>
            </a:gdLst>
            <a:ahLst/>
            <a:cxnLst>
              <a:cxn ang="0">
                <a:pos x="connsiteX0" y="connsiteY0"/>
              </a:cxn>
              <a:cxn ang="0">
                <a:pos x="connsiteX1" y="connsiteY1"/>
              </a:cxn>
              <a:cxn ang="0">
                <a:pos x="connsiteX2" y="connsiteY2"/>
              </a:cxn>
              <a:cxn ang="0">
                <a:pos x="connsiteX3" y="connsiteY3"/>
              </a:cxn>
            </a:cxnLst>
            <a:rect l="l" t="t" r="r" b="b"/>
            <a:pathLst>
              <a:path w="3713356" h="2386361">
                <a:moveTo>
                  <a:pt x="0" y="2386361"/>
                </a:moveTo>
                <a:cubicBezTo>
                  <a:pt x="923692" y="2314807"/>
                  <a:pt x="1847385" y="2243254"/>
                  <a:pt x="2397512" y="1918010"/>
                </a:cubicBezTo>
                <a:cubicBezTo>
                  <a:pt x="2947639" y="1592766"/>
                  <a:pt x="3081454" y="754566"/>
                  <a:pt x="3300761" y="434898"/>
                </a:cubicBezTo>
                <a:cubicBezTo>
                  <a:pt x="3520068" y="115230"/>
                  <a:pt x="3616712" y="57615"/>
                  <a:pt x="3713356"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7" name="Gerader Verbinder 16">
            <a:extLst>
              <a:ext uri="{FF2B5EF4-FFF2-40B4-BE49-F238E27FC236}">
                <a16:creationId xmlns:a16="http://schemas.microsoft.com/office/drawing/2014/main" id="{0B246830-624F-44C1-82DC-D69B80E4B94E}"/>
              </a:ext>
            </a:extLst>
          </p:cNvPr>
          <p:cNvCxnSpPr>
            <a:cxnSpLocks/>
          </p:cNvCxnSpPr>
          <p:nvPr/>
        </p:nvCxnSpPr>
        <p:spPr>
          <a:xfrm>
            <a:off x="5226200" y="1821361"/>
            <a:ext cx="2854712" cy="1915200"/>
          </a:xfrm>
          <a:prstGeom prst="line">
            <a:avLst/>
          </a:prstGeom>
        </p:spPr>
        <p:style>
          <a:lnRef idx="1">
            <a:schemeClr val="accent1"/>
          </a:lnRef>
          <a:fillRef idx="0">
            <a:schemeClr val="accent1"/>
          </a:fillRef>
          <a:effectRef idx="0">
            <a:schemeClr val="accent1"/>
          </a:effectRef>
          <a:fontRef idx="minor">
            <a:schemeClr val="tx1"/>
          </a:fontRef>
        </p:style>
      </p:cxnSp>
      <p:sp>
        <p:nvSpPr>
          <p:cNvPr id="18" name="Freihandform: Form 17">
            <a:extLst>
              <a:ext uri="{FF2B5EF4-FFF2-40B4-BE49-F238E27FC236}">
                <a16:creationId xmlns:a16="http://schemas.microsoft.com/office/drawing/2014/main" id="{A1F9E4DF-BEE4-4BFB-AE58-DB483EA5D110}"/>
              </a:ext>
            </a:extLst>
          </p:cNvPr>
          <p:cNvSpPr/>
          <p:nvPr/>
        </p:nvSpPr>
        <p:spPr>
          <a:xfrm>
            <a:off x="2843561" y="1839951"/>
            <a:ext cx="5330283" cy="3267308"/>
          </a:xfrm>
          <a:custGeom>
            <a:avLst/>
            <a:gdLst>
              <a:gd name="connsiteX0" fmla="*/ 0 w 5330283"/>
              <a:gd name="connsiteY0" fmla="*/ 0 h 3267308"/>
              <a:gd name="connsiteX1" fmla="*/ 3713356 w 5330283"/>
              <a:gd name="connsiteY1" fmla="*/ 869795 h 3267308"/>
              <a:gd name="connsiteX2" fmla="*/ 5330283 w 5330283"/>
              <a:gd name="connsiteY2" fmla="*/ 3267308 h 3267308"/>
            </a:gdLst>
            <a:ahLst/>
            <a:cxnLst>
              <a:cxn ang="0">
                <a:pos x="connsiteX0" y="connsiteY0"/>
              </a:cxn>
              <a:cxn ang="0">
                <a:pos x="connsiteX1" y="connsiteY1"/>
              </a:cxn>
              <a:cxn ang="0">
                <a:pos x="connsiteX2" y="connsiteY2"/>
              </a:cxn>
            </a:cxnLst>
            <a:rect l="l" t="t" r="r" b="b"/>
            <a:pathLst>
              <a:path w="5330283" h="3267308">
                <a:moveTo>
                  <a:pt x="0" y="0"/>
                </a:moveTo>
                <a:cubicBezTo>
                  <a:pt x="1412488" y="162622"/>
                  <a:pt x="2824976" y="325244"/>
                  <a:pt x="3713356" y="869795"/>
                </a:cubicBezTo>
                <a:cubicBezTo>
                  <a:pt x="4601736" y="1414346"/>
                  <a:pt x="4966009" y="2340827"/>
                  <a:pt x="5330283" y="326730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Textfeld 18">
            <a:extLst>
              <a:ext uri="{FF2B5EF4-FFF2-40B4-BE49-F238E27FC236}">
                <a16:creationId xmlns:a16="http://schemas.microsoft.com/office/drawing/2014/main" id="{7F0CB711-E3A1-4E43-A23E-FC18D298048C}"/>
              </a:ext>
            </a:extLst>
          </p:cNvPr>
          <p:cNvSpPr txBox="1"/>
          <p:nvPr/>
        </p:nvSpPr>
        <p:spPr>
          <a:xfrm>
            <a:off x="6385942" y="1992347"/>
            <a:ext cx="279896" cy="1011944"/>
          </a:xfrm>
          <a:prstGeom prst="rect">
            <a:avLst/>
          </a:prstGeom>
          <a:noFill/>
        </p:spPr>
        <p:txBody>
          <a:bodyPr wrap="square" rtlCol="0">
            <a:spAutoFit/>
          </a:bodyPr>
          <a:lstStyle/>
          <a:p>
            <a:r>
              <a:rPr lang="de-DE" sz="6000" dirty="0"/>
              <a:t>.</a:t>
            </a:r>
          </a:p>
        </p:txBody>
      </p:sp>
      <mc:AlternateContent xmlns:mc="http://schemas.openxmlformats.org/markup-compatibility/2006" xmlns:a14="http://schemas.microsoft.com/office/drawing/2010/main">
        <mc:Choice Requires="a14">
          <p:sp>
            <p:nvSpPr>
              <p:cNvPr id="20" name="Textfeld 19">
                <a:extLst>
                  <a:ext uri="{FF2B5EF4-FFF2-40B4-BE49-F238E27FC236}">
                    <a16:creationId xmlns:a16="http://schemas.microsoft.com/office/drawing/2014/main" id="{C4A03609-E87B-45C3-8E3F-DC74AA38CDCA}"/>
                  </a:ext>
                </a:extLst>
              </p:cNvPr>
              <p:cNvSpPr txBox="1"/>
              <p:nvPr/>
            </p:nvSpPr>
            <p:spPr>
              <a:xfrm>
                <a:off x="6552523" y="2347439"/>
                <a:ext cx="4148938" cy="472052"/>
              </a:xfrm>
              <a:prstGeom prst="rect">
                <a:avLst/>
              </a:prstGeom>
              <a:noFill/>
            </p:spPr>
            <p:txBody>
              <a:bodyPr wrap="square" rtlCol="0">
                <a:spAutoFit/>
              </a:bodyPr>
              <a:lstStyle/>
              <a:p>
                <a:r>
                  <a:rPr lang="de-DE" sz="2400" dirty="0"/>
                  <a:t>Produktionspunkt </a:t>
                </a:r>
                <a14:m>
                  <m:oMath xmlns:m="http://schemas.openxmlformats.org/officeDocument/2006/math">
                    <m:r>
                      <a:rPr lang="de-DE" sz="2400" b="0" i="0" smtClean="0">
                        <a:latin typeface="Cambria Math" panose="02040503050406030204" pitchFamily="18" charset="0"/>
                        <a:cs typeface="Times New Roman" panose="02020603050405020304" pitchFamily="18" charset="0"/>
                      </a:rPr>
                      <m:t>(</m:t>
                    </m:r>
                    <m:acc>
                      <m:accPr>
                        <m:chr m:val="̅"/>
                        <m:ctrlPr>
                          <a:rPr lang="de-DE" sz="2400" i="1" smtClean="0">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oMath>
                </a14:m>
                <a:r>
                  <a:rPr lang="de-DE" sz="2400" dirty="0"/>
                  <a:t>,</a:t>
                </a:r>
                <a:r>
                  <a:rPr lang="de-DE" sz="2400" dirty="0">
                    <a:cs typeface="Times New Roman" panose="02020603050405020304" pitchFamily="18" charset="0"/>
                  </a:rPr>
                  <a:t> </a:t>
                </a:r>
                <a14:m>
                  <m:oMath xmlns:m="http://schemas.openxmlformats.org/officeDocument/2006/math">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𝑦</m:t>
                        </m:r>
                      </m:e>
                    </m:acc>
                    <m:r>
                      <a:rPr lang="de-DE" sz="2400" b="0" i="1" smtClean="0">
                        <a:latin typeface="Cambria Math" panose="02040503050406030204" pitchFamily="18" charset="0"/>
                        <a:cs typeface="Times New Roman" panose="02020603050405020304" pitchFamily="18" charset="0"/>
                      </a:rPr>
                      <m:t>)</m:t>
                    </m:r>
                  </m:oMath>
                </a14:m>
                <a:r>
                  <a:rPr lang="de-DE" sz="2400" dirty="0"/>
                  <a:t> </a:t>
                </a:r>
                <a:endParaRPr lang="de-DE" sz="2400" baseline="-25000" dirty="0"/>
              </a:p>
            </p:txBody>
          </p:sp>
        </mc:Choice>
        <mc:Fallback xmlns="">
          <p:sp>
            <p:nvSpPr>
              <p:cNvPr id="20" name="Textfeld 19">
                <a:extLst>
                  <a:ext uri="{FF2B5EF4-FFF2-40B4-BE49-F238E27FC236}">
                    <a16:creationId xmlns:a16="http://schemas.microsoft.com/office/drawing/2014/main" id="{C4A03609-E87B-45C3-8E3F-DC74AA38CDCA}"/>
                  </a:ext>
                </a:extLst>
              </p:cNvPr>
              <p:cNvSpPr txBox="1">
                <a:spLocks noRot="1" noChangeAspect="1" noMove="1" noResize="1" noEditPoints="1" noAdjustHandles="1" noChangeArrowheads="1" noChangeShapeType="1" noTextEdit="1"/>
              </p:cNvSpPr>
              <p:nvPr/>
            </p:nvSpPr>
            <p:spPr>
              <a:xfrm>
                <a:off x="6552523" y="2347439"/>
                <a:ext cx="4148938" cy="472052"/>
              </a:xfrm>
              <a:prstGeom prst="rect">
                <a:avLst/>
              </a:prstGeom>
              <a:blipFill>
                <a:blip r:embed="rId2"/>
                <a:stretch>
                  <a:fillRect l="-2353" t="-10256" b="-25641"/>
                </a:stretch>
              </a:blipFill>
            </p:spPr>
            <p:txBody>
              <a:bodyPr/>
              <a:lstStyle/>
              <a:p>
                <a:r>
                  <a:rPr lang="de-DE">
                    <a:noFill/>
                  </a:rPr>
                  <a:t> </a:t>
                </a:r>
              </a:p>
            </p:txBody>
          </p:sp>
        </mc:Fallback>
      </mc:AlternateContent>
      <p:sp>
        <p:nvSpPr>
          <p:cNvPr id="21" name="Textfeld 20">
            <a:extLst>
              <a:ext uri="{FF2B5EF4-FFF2-40B4-BE49-F238E27FC236}">
                <a16:creationId xmlns:a16="http://schemas.microsoft.com/office/drawing/2014/main" id="{2AABE6D4-E830-4E2B-A8A9-6EACAD8DA20B}"/>
              </a:ext>
            </a:extLst>
          </p:cNvPr>
          <p:cNvSpPr txBox="1"/>
          <p:nvPr/>
        </p:nvSpPr>
        <p:spPr>
          <a:xfrm>
            <a:off x="6292300" y="3790930"/>
            <a:ext cx="401208" cy="369332"/>
          </a:xfrm>
          <a:prstGeom prst="rect">
            <a:avLst/>
          </a:prstGeom>
          <a:noFill/>
        </p:spPr>
        <p:txBody>
          <a:bodyPr wrap="square" rtlCol="0">
            <a:spAutoFit/>
          </a:bodyPr>
          <a:lstStyle/>
          <a:p>
            <a:r>
              <a:rPr lang="de-DE" dirty="0"/>
              <a:t>I</a:t>
            </a:r>
            <a:r>
              <a:rPr lang="de-DE" baseline="-25000" dirty="0"/>
              <a:t>A</a:t>
            </a:r>
          </a:p>
        </p:txBody>
      </p:sp>
      <p:sp>
        <p:nvSpPr>
          <p:cNvPr id="23" name="Textfeld 22">
            <a:extLst>
              <a:ext uri="{FF2B5EF4-FFF2-40B4-BE49-F238E27FC236}">
                <a16:creationId xmlns:a16="http://schemas.microsoft.com/office/drawing/2014/main" id="{6F5A603A-33A2-4757-AD88-21D0552BFAEF}"/>
              </a:ext>
            </a:extLst>
          </p:cNvPr>
          <p:cNvSpPr txBox="1"/>
          <p:nvPr/>
        </p:nvSpPr>
        <p:spPr>
          <a:xfrm>
            <a:off x="5612791" y="3170659"/>
            <a:ext cx="279896" cy="1011944"/>
          </a:xfrm>
          <a:prstGeom prst="rect">
            <a:avLst/>
          </a:prstGeom>
          <a:noFill/>
        </p:spPr>
        <p:txBody>
          <a:bodyPr wrap="square" rtlCol="0">
            <a:spAutoFit/>
          </a:bodyPr>
          <a:lstStyle/>
          <a:p>
            <a:r>
              <a:rPr lang="de-DE" sz="6000" dirty="0"/>
              <a:t>.</a:t>
            </a:r>
          </a:p>
        </p:txBody>
      </p:sp>
      <p:sp>
        <p:nvSpPr>
          <p:cNvPr id="24" name="Textfeld 23">
            <a:extLst>
              <a:ext uri="{FF2B5EF4-FFF2-40B4-BE49-F238E27FC236}">
                <a16:creationId xmlns:a16="http://schemas.microsoft.com/office/drawing/2014/main" id="{E7A55B17-99FA-4BED-94DB-DE1574483E11}"/>
              </a:ext>
            </a:extLst>
          </p:cNvPr>
          <p:cNvSpPr txBox="1"/>
          <p:nvPr/>
        </p:nvSpPr>
        <p:spPr>
          <a:xfrm>
            <a:off x="4062109" y="3692023"/>
            <a:ext cx="1830608" cy="461665"/>
          </a:xfrm>
          <a:prstGeom prst="rect">
            <a:avLst/>
          </a:prstGeom>
          <a:noFill/>
        </p:spPr>
        <p:txBody>
          <a:bodyPr wrap="square" rtlCol="0">
            <a:spAutoFit/>
          </a:bodyPr>
          <a:lstStyle/>
          <a:p>
            <a:r>
              <a:rPr lang="de-DE" sz="2400" dirty="0"/>
              <a:t>Tauschpunkt </a:t>
            </a:r>
            <a:endParaRPr lang="de-DE" sz="2400" baseline="-25000" dirty="0"/>
          </a:p>
        </p:txBody>
      </p:sp>
      <mc:AlternateContent xmlns:mc="http://schemas.openxmlformats.org/markup-compatibility/2006" xmlns:a14="http://schemas.microsoft.com/office/drawing/2010/main">
        <mc:Choice Requires="a14">
          <p:sp>
            <p:nvSpPr>
              <p:cNvPr id="25" name="Rechteck 24">
                <a:extLst>
                  <a:ext uri="{FF2B5EF4-FFF2-40B4-BE49-F238E27FC236}">
                    <a16:creationId xmlns:a16="http://schemas.microsoft.com/office/drawing/2014/main" id="{CFA90E80-619B-4292-83B2-A3F02C7560BC}"/>
                  </a:ext>
                </a:extLst>
              </p:cNvPr>
              <p:cNvSpPr/>
              <p:nvPr/>
            </p:nvSpPr>
            <p:spPr>
              <a:xfrm>
                <a:off x="5322988" y="1467183"/>
                <a:ext cx="1331262" cy="525016"/>
              </a:xfrm>
              <a:prstGeom prst="rect">
                <a:avLst/>
              </a:prstGeom>
            </p:spPr>
            <p:txBody>
              <a:bodyPr wrap="none">
                <a:spAutoFit/>
              </a:bodyPr>
              <a:lstStyle/>
              <a:p>
                <a:r>
                  <a:rPr lang="de-DE" dirty="0">
                    <a:solidFill>
                      <a:srgbClr val="000000"/>
                    </a:solidFill>
                    <a:ea typeface="Cambria Math" panose="02040503050406030204" pitchFamily="18" charset="0"/>
                  </a:rPr>
                  <a:t>|</a:t>
                </a:r>
                <a14:m>
                  <m:oMath xmlns:m="http://schemas.openxmlformats.org/officeDocument/2006/math">
                    <m:r>
                      <a:rPr lang="de-DE" i="1">
                        <a:solidFill>
                          <a:srgbClr val="000000"/>
                        </a:solidFill>
                        <a:latin typeface="Cambria Math" panose="02040503050406030204" pitchFamily="18" charset="0"/>
                        <a:ea typeface="Cambria Math" panose="02040503050406030204" pitchFamily="18" charset="0"/>
                      </a:rPr>
                      <m:t>𝐺𝑅𝑇</m:t>
                    </m:r>
                    <m:r>
                      <m:rPr>
                        <m:nor/>
                      </m:rPr>
                      <a:rPr lang="de-DE" dirty="0">
                        <a:solidFill>
                          <a:srgbClr val="000000"/>
                        </a:solidFill>
                        <a:ea typeface="Cambria Math" panose="02040503050406030204" pitchFamily="18" charset="0"/>
                      </a:rPr>
                      <m:t>|</m:t>
                    </m:r>
                    <m:r>
                      <a:rPr lang="de-DE" i="1">
                        <a:solidFill>
                          <a:srgbClr val="000000"/>
                        </a:solidFill>
                        <a:latin typeface="Cambria Math" panose="02040503050406030204" pitchFamily="18" charset="0"/>
                        <a:ea typeface="Cambria Math" panose="02040503050406030204" pitchFamily="18" charset="0"/>
                      </a:rPr>
                      <m:t>=</m:t>
                    </m:r>
                    <m:f>
                      <m:fPr>
                        <m:ctrlPr>
                          <a:rPr lang="de-DE" i="1">
                            <a:solidFill>
                              <a:srgbClr val="000000"/>
                            </a:solidFill>
                            <a:latin typeface="Cambria Math" panose="02040503050406030204" pitchFamily="18" charset="0"/>
                            <a:ea typeface="Cambria Math" panose="02040503050406030204" pitchFamily="18" charset="0"/>
                          </a:rPr>
                        </m:ctrlPr>
                      </m:fPr>
                      <m:num>
                        <m:sSub>
                          <m:sSubPr>
                            <m:ctrlPr>
                              <a:rPr lang="de-DE" i="1">
                                <a:solidFill>
                                  <a:srgbClr val="000000"/>
                                </a:solidFill>
                                <a:latin typeface="Cambria Math" panose="02040503050406030204" pitchFamily="18" charset="0"/>
                                <a:ea typeface="Cambria Math" panose="02040503050406030204" pitchFamily="18" charset="0"/>
                              </a:rPr>
                            </m:ctrlPr>
                          </m:sSubPr>
                          <m:e>
                            <m:r>
                              <a:rPr lang="de-DE" i="1">
                                <a:solidFill>
                                  <a:srgbClr val="000000"/>
                                </a:solidFill>
                                <a:latin typeface="Cambria Math" panose="02040503050406030204" pitchFamily="18" charset="0"/>
                                <a:ea typeface="Cambria Math" panose="02040503050406030204" pitchFamily="18" charset="0"/>
                              </a:rPr>
                              <m:t>𝑝</m:t>
                            </m:r>
                          </m:e>
                          <m:sub>
                            <m:r>
                              <a:rPr lang="de-DE" i="1">
                                <a:solidFill>
                                  <a:srgbClr val="000000"/>
                                </a:solidFill>
                                <a:latin typeface="Cambria Math" panose="02040503050406030204" pitchFamily="18" charset="0"/>
                                <a:ea typeface="Cambria Math" panose="02040503050406030204" pitchFamily="18" charset="0"/>
                              </a:rPr>
                              <m:t>𝑥</m:t>
                            </m:r>
                          </m:sub>
                        </m:sSub>
                      </m:num>
                      <m:den>
                        <m:sSub>
                          <m:sSubPr>
                            <m:ctrlPr>
                              <a:rPr lang="de-DE" i="1">
                                <a:solidFill>
                                  <a:srgbClr val="000000"/>
                                </a:solidFill>
                                <a:latin typeface="Cambria Math" panose="02040503050406030204" pitchFamily="18" charset="0"/>
                                <a:ea typeface="Cambria Math" panose="02040503050406030204" pitchFamily="18" charset="0"/>
                              </a:rPr>
                            </m:ctrlPr>
                          </m:sSubPr>
                          <m:e>
                            <m:r>
                              <a:rPr lang="de-DE" i="1">
                                <a:solidFill>
                                  <a:srgbClr val="000000"/>
                                </a:solidFill>
                                <a:latin typeface="Cambria Math" panose="02040503050406030204" pitchFamily="18" charset="0"/>
                                <a:ea typeface="Cambria Math" panose="02040503050406030204" pitchFamily="18" charset="0"/>
                              </a:rPr>
                              <m:t>𝑝</m:t>
                            </m:r>
                          </m:e>
                          <m:sub>
                            <m:r>
                              <a:rPr lang="de-DE" i="1">
                                <a:solidFill>
                                  <a:srgbClr val="000000"/>
                                </a:solidFill>
                                <a:latin typeface="Cambria Math" panose="02040503050406030204" pitchFamily="18" charset="0"/>
                                <a:ea typeface="Cambria Math" panose="02040503050406030204" pitchFamily="18" charset="0"/>
                              </a:rPr>
                              <m:t>𝑦</m:t>
                            </m:r>
                          </m:sub>
                        </m:sSub>
                      </m:den>
                    </m:f>
                  </m:oMath>
                </a14:m>
                <a:endParaRPr lang="de-DE" dirty="0"/>
              </a:p>
            </p:txBody>
          </p:sp>
        </mc:Choice>
        <mc:Fallback xmlns="">
          <p:sp>
            <p:nvSpPr>
              <p:cNvPr id="25" name="Rechteck 24">
                <a:extLst>
                  <a:ext uri="{FF2B5EF4-FFF2-40B4-BE49-F238E27FC236}">
                    <a16:creationId xmlns:a16="http://schemas.microsoft.com/office/drawing/2014/main" id="{CFA90E80-619B-4292-83B2-A3F02C7560BC}"/>
                  </a:ext>
                </a:extLst>
              </p:cNvPr>
              <p:cNvSpPr>
                <a:spLocks noRot="1" noChangeAspect="1" noMove="1" noResize="1" noEditPoints="1" noAdjustHandles="1" noChangeArrowheads="1" noChangeShapeType="1" noTextEdit="1"/>
              </p:cNvSpPr>
              <p:nvPr/>
            </p:nvSpPr>
            <p:spPr>
              <a:xfrm>
                <a:off x="5322988" y="1467183"/>
                <a:ext cx="1331262" cy="525016"/>
              </a:xfrm>
              <a:prstGeom prst="rect">
                <a:avLst/>
              </a:prstGeom>
              <a:blipFill>
                <a:blip r:embed="rId3"/>
                <a:stretch>
                  <a:fillRect l="-3653" b="-1163"/>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6" name="Rechteck 25">
                <a:extLst>
                  <a:ext uri="{FF2B5EF4-FFF2-40B4-BE49-F238E27FC236}">
                    <a16:creationId xmlns:a16="http://schemas.microsoft.com/office/drawing/2014/main" id="{AF37AEB9-CC7F-4885-B79E-54FDD8404E1E}"/>
                  </a:ext>
                </a:extLst>
              </p:cNvPr>
              <p:cNvSpPr/>
              <p:nvPr/>
            </p:nvSpPr>
            <p:spPr>
              <a:xfrm>
                <a:off x="3245148" y="3035788"/>
                <a:ext cx="1307217" cy="525016"/>
              </a:xfrm>
              <a:prstGeom prst="rect">
                <a:avLst/>
              </a:prstGeom>
            </p:spPr>
            <p:txBody>
              <a:bodyPr wrap="none">
                <a:spAutoFit/>
              </a:bodyPr>
              <a:lstStyle/>
              <a:p>
                <a:r>
                  <a:rPr lang="de-DE" dirty="0">
                    <a:solidFill>
                      <a:srgbClr val="000000"/>
                    </a:solidFill>
                    <a:ea typeface="Cambria Math" panose="02040503050406030204" pitchFamily="18" charset="0"/>
                  </a:rPr>
                  <a:t>|</a:t>
                </a:r>
                <a14:m>
                  <m:oMath xmlns:m="http://schemas.openxmlformats.org/officeDocument/2006/math">
                    <m:r>
                      <a:rPr lang="de-DE" i="1">
                        <a:solidFill>
                          <a:srgbClr val="000000"/>
                        </a:solidFill>
                        <a:latin typeface="Cambria Math" panose="02040503050406030204" pitchFamily="18" charset="0"/>
                        <a:ea typeface="Cambria Math" panose="02040503050406030204" pitchFamily="18" charset="0"/>
                      </a:rPr>
                      <m:t>𝐺𝑅</m:t>
                    </m:r>
                    <m:r>
                      <m:rPr>
                        <m:nor/>
                      </m:rPr>
                      <a:rPr lang="de-DE" b="0" i="0" smtClean="0">
                        <a:solidFill>
                          <a:srgbClr val="000000"/>
                        </a:solidFill>
                        <a:latin typeface="Cambria Math" panose="02040503050406030204" pitchFamily="18" charset="0"/>
                        <a:ea typeface="Cambria Math" panose="02040503050406030204" pitchFamily="18" charset="0"/>
                      </a:rPr>
                      <m:t>S</m:t>
                    </m:r>
                    <m:r>
                      <m:rPr>
                        <m:nor/>
                      </m:rPr>
                      <a:rPr lang="de-DE" dirty="0">
                        <a:solidFill>
                          <a:srgbClr val="000000"/>
                        </a:solidFill>
                        <a:ea typeface="Cambria Math" panose="02040503050406030204" pitchFamily="18" charset="0"/>
                      </a:rPr>
                      <m:t>|</m:t>
                    </m:r>
                    <m:r>
                      <a:rPr lang="de-DE" i="1">
                        <a:solidFill>
                          <a:srgbClr val="000000"/>
                        </a:solidFill>
                        <a:latin typeface="Cambria Math" panose="02040503050406030204" pitchFamily="18" charset="0"/>
                        <a:ea typeface="Cambria Math" panose="02040503050406030204" pitchFamily="18" charset="0"/>
                      </a:rPr>
                      <m:t>=</m:t>
                    </m:r>
                    <m:f>
                      <m:fPr>
                        <m:ctrlPr>
                          <a:rPr lang="de-DE" i="1">
                            <a:solidFill>
                              <a:srgbClr val="000000"/>
                            </a:solidFill>
                            <a:latin typeface="Cambria Math" panose="02040503050406030204" pitchFamily="18" charset="0"/>
                            <a:ea typeface="Cambria Math" panose="02040503050406030204" pitchFamily="18" charset="0"/>
                          </a:rPr>
                        </m:ctrlPr>
                      </m:fPr>
                      <m:num>
                        <m:sSub>
                          <m:sSubPr>
                            <m:ctrlPr>
                              <a:rPr lang="de-DE" i="1">
                                <a:solidFill>
                                  <a:srgbClr val="000000"/>
                                </a:solidFill>
                                <a:latin typeface="Cambria Math" panose="02040503050406030204" pitchFamily="18" charset="0"/>
                                <a:ea typeface="Cambria Math" panose="02040503050406030204" pitchFamily="18" charset="0"/>
                              </a:rPr>
                            </m:ctrlPr>
                          </m:sSubPr>
                          <m:e>
                            <m:r>
                              <a:rPr lang="de-DE" i="1">
                                <a:solidFill>
                                  <a:srgbClr val="000000"/>
                                </a:solidFill>
                                <a:latin typeface="Cambria Math" panose="02040503050406030204" pitchFamily="18" charset="0"/>
                                <a:ea typeface="Cambria Math" panose="02040503050406030204" pitchFamily="18" charset="0"/>
                              </a:rPr>
                              <m:t>𝑝</m:t>
                            </m:r>
                          </m:e>
                          <m:sub>
                            <m:r>
                              <a:rPr lang="de-DE" i="1">
                                <a:solidFill>
                                  <a:srgbClr val="000000"/>
                                </a:solidFill>
                                <a:latin typeface="Cambria Math" panose="02040503050406030204" pitchFamily="18" charset="0"/>
                                <a:ea typeface="Cambria Math" panose="02040503050406030204" pitchFamily="18" charset="0"/>
                              </a:rPr>
                              <m:t>𝑥</m:t>
                            </m:r>
                          </m:sub>
                        </m:sSub>
                      </m:num>
                      <m:den>
                        <m:sSub>
                          <m:sSubPr>
                            <m:ctrlPr>
                              <a:rPr lang="de-DE" i="1">
                                <a:solidFill>
                                  <a:srgbClr val="000000"/>
                                </a:solidFill>
                                <a:latin typeface="Cambria Math" panose="02040503050406030204" pitchFamily="18" charset="0"/>
                                <a:ea typeface="Cambria Math" panose="02040503050406030204" pitchFamily="18" charset="0"/>
                              </a:rPr>
                            </m:ctrlPr>
                          </m:sSubPr>
                          <m:e>
                            <m:r>
                              <a:rPr lang="de-DE" i="1">
                                <a:solidFill>
                                  <a:srgbClr val="000000"/>
                                </a:solidFill>
                                <a:latin typeface="Cambria Math" panose="02040503050406030204" pitchFamily="18" charset="0"/>
                                <a:ea typeface="Cambria Math" panose="02040503050406030204" pitchFamily="18" charset="0"/>
                              </a:rPr>
                              <m:t>𝑝</m:t>
                            </m:r>
                          </m:e>
                          <m:sub>
                            <m:r>
                              <a:rPr lang="de-DE" i="1">
                                <a:solidFill>
                                  <a:srgbClr val="000000"/>
                                </a:solidFill>
                                <a:latin typeface="Cambria Math" panose="02040503050406030204" pitchFamily="18" charset="0"/>
                                <a:ea typeface="Cambria Math" panose="02040503050406030204" pitchFamily="18" charset="0"/>
                              </a:rPr>
                              <m:t>𝑦</m:t>
                            </m:r>
                          </m:sub>
                        </m:sSub>
                      </m:den>
                    </m:f>
                  </m:oMath>
                </a14:m>
                <a:endParaRPr lang="de-DE" dirty="0"/>
              </a:p>
            </p:txBody>
          </p:sp>
        </mc:Choice>
        <mc:Fallback xmlns="">
          <p:sp>
            <p:nvSpPr>
              <p:cNvPr id="26" name="Rechteck 25">
                <a:extLst>
                  <a:ext uri="{FF2B5EF4-FFF2-40B4-BE49-F238E27FC236}">
                    <a16:creationId xmlns:a16="http://schemas.microsoft.com/office/drawing/2014/main" id="{AF37AEB9-CC7F-4885-B79E-54FDD8404E1E}"/>
                  </a:ext>
                </a:extLst>
              </p:cNvPr>
              <p:cNvSpPr>
                <a:spLocks noRot="1" noChangeAspect="1" noMove="1" noResize="1" noEditPoints="1" noAdjustHandles="1" noChangeArrowheads="1" noChangeShapeType="1" noTextEdit="1"/>
              </p:cNvSpPr>
              <p:nvPr/>
            </p:nvSpPr>
            <p:spPr>
              <a:xfrm>
                <a:off x="3245148" y="3035788"/>
                <a:ext cx="1307217" cy="525016"/>
              </a:xfrm>
              <a:prstGeom prst="rect">
                <a:avLst/>
              </a:prstGeom>
              <a:blipFill>
                <a:blip r:embed="rId4"/>
                <a:stretch>
                  <a:fillRect l="-3721" b="-1163"/>
                </a:stretch>
              </a:blipFill>
            </p:spPr>
            <p:txBody>
              <a:bodyPr/>
              <a:lstStyle/>
              <a:p>
                <a:r>
                  <a:rPr lang="de-DE">
                    <a:noFill/>
                  </a:rPr>
                  <a:t> </a:t>
                </a:r>
              </a:p>
            </p:txBody>
          </p:sp>
        </mc:Fallback>
      </mc:AlternateContent>
      <p:cxnSp>
        <p:nvCxnSpPr>
          <p:cNvPr id="27" name="Gerader Verbinder 26">
            <a:extLst>
              <a:ext uri="{FF2B5EF4-FFF2-40B4-BE49-F238E27FC236}">
                <a16:creationId xmlns:a16="http://schemas.microsoft.com/office/drawing/2014/main" id="{96BAB732-1D17-44E5-A173-D190CEAD83D1}"/>
              </a:ext>
            </a:extLst>
          </p:cNvPr>
          <p:cNvCxnSpPr>
            <a:cxnSpLocks/>
          </p:cNvCxnSpPr>
          <p:nvPr/>
        </p:nvCxnSpPr>
        <p:spPr>
          <a:xfrm flipH="1">
            <a:off x="6563032" y="2655759"/>
            <a:ext cx="8640" cy="2417686"/>
          </a:xfrm>
          <a:prstGeom prst="line">
            <a:avLst/>
          </a:prstGeom>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2" name="Rechteck 21">
                <a:extLst>
                  <a:ext uri="{FF2B5EF4-FFF2-40B4-BE49-F238E27FC236}">
                    <a16:creationId xmlns:a16="http://schemas.microsoft.com/office/drawing/2014/main" id="{1BFDE70A-D161-4D89-8221-50CB17721CFB}"/>
                  </a:ext>
                </a:extLst>
              </p:cNvPr>
              <p:cNvSpPr/>
              <p:nvPr/>
            </p:nvSpPr>
            <p:spPr>
              <a:xfrm>
                <a:off x="2496071" y="2471093"/>
                <a:ext cx="334537" cy="369332"/>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acc>
                        <m:accPr>
                          <m:chr m:val="̅"/>
                          <m:ctrlPr>
                            <a:rPr lang="de-DE" i="1">
                              <a:latin typeface="Cambria Math" panose="02040503050406030204" pitchFamily="18" charset="0"/>
                              <a:cs typeface="Times New Roman" panose="02020603050405020304" pitchFamily="18" charset="0"/>
                            </a:rPr>
                          </m:ctrlPr>
                        </m:accPr>
                        <m:e>
                          <m:r>
                            <a:rPr lang="de-DE" i="1">
                              <a:latin typeface="Cambria Math" panose="02040503050406030204" pitchFamily="18" charset="0"/>
                              <a:cs typeface="Times New Roman" panose="02020603050405020304" pitchFamily="18" charset="0"/>
                            </a:rPr>
                            <m:t>𝑦</m:t>
                          </m:r>
                        </m:e>
                      </m:acc>
                    </m:oMath>
                  </m:oMathPara>
                </a14:m>
                <a:endParaRPr lang="de-DE" dirty="0"/>
              </a:p>
            </p:txBody>
          </p:sp>
        </mc:Choice>
        <mc:Fallback xmlns="">
          <p:sp>
            <p:nvSpPr>
              <p:cNvPr id="22" name="Rechteck 21">
                <a:extLst>
                  <a:ext uri="{FF2B5EF4-FFF2-40B4-BE49-F238E27FC236}">
                    <a16:creationId xmlns:a16="http://schemas.microsoft.com/office/drawing/2014/main" id="{1BFDE70A-D161-4D89-8221-50CB17721CFB}"/>
                  </a:ext>
                </a:extLst>
              </p:cNvPr>
              <p:cNvSpPr>
                <a:spLocks noRot="1" noChangeAspect="1" noMove="1" noResize="1" noEditPoints="1" noAdjustHandles="1" noChangeArrowheads="1" noChangeShapeType="1" noTextEdit="1"/>
              </p:cNvSpPr>
              <p:nvPr/>
            </p:nvSpPr>
            <p:spPr>
              <a:xfrm>
                <a:off x="2496071" y="2471093"/>
                <a:ext cx="334537" cy="369332"/>
              </a:xfrm>
              <a:prstGeom prst="rect">
                <a:avLst/>
              </a:prstGeom>
              <a:blipFill>
                <a:blip r:embed="rId5"/>
                <a:stretch>
                  <a:fillRect b="-6557"/>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8" name="Rechteck 27">
                <a:extLst>
                  <a:ext uri="{FF2B5EF4-FFF2-40B4-BE49-F238E27FC236}">
                    <a16:creationId xmlns:a16="http://schemas.microsoft.com/office/drawing/2014/main" id="{AFF7983C-7729-414A-A3C4-EA0135C9EDE3}"/>
                  </a:ext>
                </a:extLst>
              </p:cNvPr>
              <p:cNvSpPr/>
              <p:nvPr/>
            </p:nvSpPr>
            <p:spPr>
              <a:xfrm>
                <a:off x="6368530" y="5073445"/>
                <a:ext cx="367985"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acc>
                        <m:accPr>
                          <m:chr m:val="̅"/>
                          <m:ctrlPr>
                            <a:rPr lang="de-DE" i="1">
                              <a:latin typeface="Cambria Math" panose="02040503050406030204" pitchFamily="18" charset="0"/>
                              <a:cs typeface="Times New Roman" panose="02020603050405020304" pitchFamily="18" charset="0"/>
                            </a:rPr>
                          </m:ctrlPr>
                        </m:accPr>
                        <m:e>
                          <m:r>
                            <a:rPr lang="de-DE" i="1">
                              <a:latin typeface="Cambria Math" panose="02040503050406030204" pitchFamily="18" charset="0"/>
                              <a:cs typeface="Times New Roman" panose="02020603050405020304" pitchFamily="18" charset="0"/>
                            </a:rPr>
                            <m:t>𝑥</m:t>
                          </m:r>
                        </m:e>
                      </m:acc>
                    </m:oMath>
                  </m:oMathPara>
                </a14:m>
                <a:endParaRPr lang="de-DE" dirty="0"/>
              </a:p>
            </p:txBody>
          </p:sp>
        </mc:Choice>
        <mc:Fallback xmlns="">
          <p:sp>
            <p:nvSpPr>
              <p:cNvPr id="28" name="Rechteck 27">
                <a:extLst>
                  <a:ext uri="{FF2B5EF4-FFF2-40B4-BE49-F238E27FC236}">
                    <a16:creationId xmlns:a16="http://schemas.microsoft.com/office/drawing/2014/main" id="{AFF7983C-7729-414A-A3C4-EA0135C9EDE3}"/>
                  </a:ext>
                </a:extLst>
              </p:cNvPr>
              <p:cNvSpPr>
                <a:spLocks noRot="1" noChangeAspect="1" noMove="1" noResize="1" noEditPoints="1" noAdjustHandles="1" noChangeArrowheads="1" noChangeShapeType="1" noTextEdit="1"/>
              </p:cNvSpPr>
              <p:nvPr/>
            </p:nvSpPr>
            <p:spPr>
              <a:xfrm>
                <a:off x="6368530" y="5073445"/>
                <a:ext cx="367985" cy="369332"/>
              </a:xfrm>
              <a:prstGeom prst="rect">
                <a:avLst/>
              </a:prstGeom>
              <a:blipFill>
                <a:blip r:embed="rId6"/>
                <a:stretch>
                  <a:fillRect r="-21667"/>
                </a:stretch>
              </a:blipFill>
            </p:spPr>
            <p:txBody>
              <a:bodyPr/>
              <a:lstStyle/>
              <a:p>
                <a:r>
                  <a:rPr lang="de-DE">
                    <a:noFill/>
                  </a:rPr>
                  <a:t> </a:t>
                </a:r>
              </a:p>
            </p:txBody>
          </p:sp>
        </mc:Fallback>
      </mc:AlternateContent>
      <p:cxnSp>
        <p:nvCxnSpPr>
          <p:cNvPr id="34" name="Gerader Verbinder 33">
            <a:extLst>
              <a:ext uri="{FF2B5EF4-FFF2-40B4-BE49-F238E27FC236}">
                <a16:creationId xmlns:a16="http://schemas.microsoft.com/office/drawing/2014/main" id="{1498F908-7A93-4E7D-88BC-4E1F4B890A44}"/>
              </a:ext>
            </a:extLst>
          </p:cNvPr>
          <p:cNvCxnSpPr>
            <a:cxnSpLocks/>
          </p:cNvCxnSpPr>
          <p:nvPr/>
        </p:nvCxnSpPr>
        <p:spPr>
          <a:xfrm flipH="1" flipV="1">
            <a:off x="2827850" y="2656515"/>
            <a:ext cx="3724673" cy="30186"/>
          </a:xfrm>
          <a:prstGeom prst="line">
            <a:avLst/>
          </a:prstGeom>
        </p:spPr>
        <p:style>
          <a:lnRef idx="1">
            <a:schemeClr val="accent1"/>
          </a:lnRef>
          <a:fillRef idx="0">
            <a:schemeClr val="accent1"/>
          </a:fillRef>
          <a:effectRef idx="0">
            <a:schemeClr val="accent1"/>
          </a:effectRef>
          <a:fontRef idx="minor">
            <a:schemeClr val="tx1"/>
          </a:fontRef>
        </p:style>
      </p:cxnSp>
      <p:sp>
        <p:nvSpPr>
          <p:cNvPr id="29" name="Textfeld 28">
            <a:extLst>
              <a:ext uri="{FF2B5EF4-FFF2-40B4-BE49-F238E27FC236}">
                <a16:creationId xmlns:a16="http://schemas.microsoft.com/office/drawing/2014/main" id="{DD6EAC0D-7BE4-42ED-B719-86D8C2F519BA}"/>
              </a:ext>
            </a:extLst>
          </p:cNvPr>
          <p:cNvSpPr txBox="1"/>
          <p:nvPr/>
        </p:nvSpPr>
        <p:spPr>
          <a:xfrm>
            <a:off x="13737" y="5555254"/>
            <a:ext cx="12172951" cy="1302745"/>
          </a:xfrm>
          <a:prstGeom prst="rect">
            <a:avLst/>
          </a:prstGeom>
          <a:noFill/>
        </p:spPr>
        <p:txBody>
          <a:bodyPr wrap="square" rtlCol="0">
            <a:noAutofit/>
          </a:bodyPr>
          <a:lstStyle/>
          <a:p>
            <a:r>
              <a:rPr lang="de-DE" sz="2800" dirty="0" smtClean="0">
                <a:latin typeface="Times New Roman" panose="02020603050405020304" pitchFamily="18" charset="0"/>
                <a:cs typeface="Times New Roman" panose="02020603050405020304" pitchFamily="18" charset="0"/>
              </a:rPr>
              <a:t>Über die Transformationskurve und das Güterpreisverhältnis wird der Produktionspunkt bestimmt. Dieser bestimmt die „Größe“ der </a:t>
            </a:r>
            <a:r>
              <a:rPr lang="de-DE" sz="2800" dirty="0" err="1" smtClean="0">
                <a:latin typeface="Times New Roman" panose="02020603050405020304" pitchFamily="18" charset="0"/>
                <a:cs typeface="Times New Roman" panose="02020603050405020304" pitchFamily="18" charset="0"/>
              </a:rPr>
              <a:t>Edgeworthbox</a:t>
            </a:r>
            <a:r>
              <a:rPr lang="de-DE" sz="2800" dirty="0" smtClean="0">
                <a:latin typeface="Times New Roman" panose="02020603050405020304" pitchFamily="18" charset="0"/>
                <a:cs typeface="Times New Roman" panose="02020603050405020304" pitchFamily="18" charset="0"/>
              </a:rPr>
              <a:t> und auf der Kontraktkurve ergibt sich gleichzeitig die </a:t>
            </a:r>
            <a:r>
              <a:rPr lang="de-DE" sz="2800" dirty="0" err="1" smtClean="0">
                <a:latin typeface="Times New Roman" panose="02020603050405020304" pitchFamily="18" charset="0"/>
                <a:cs typeface="Times New Roman" panose="02020603050405020304" pitchFamily="18" charset="0"/>
              </a:rPr>
              <a:t>paretoeffiziente</a:t>
            </a:r>
            <a:r>
              <a:rPr lang="de-DE" sz="2800" dirty="0" smtClean="0">
                <a:latin typeface="Times New Roman" panose="02020603050405020304" pitchFamily="18" charset="0"/>
                <a:cs typeface="Times New Roman" panose="02020603050405020304" pitchFamily="18" charset="0"/>
              </a:rPr>
              <a:t> Allokation</a:t>
            </a:r>
            <a:endParaRPr lang="de-DE"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11624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Gerechtigkeitstheorien und soziale Wohlfahrt</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0" y="1386036"/>
            <a:ext cx="12172951" cy="4812747"/>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Die zentrale Frage, die aus den beiden Hauptsätzen der Wohlfahrtstheorie und dem allgemeinen Marktprozess, auch wenn er auf vollkommenen Märkten stattfindet, nicht beantwortet werden kann, ist: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lvl="5"/>
            <a:r>
              <a:rPr lang="de-DE" sz="2400" b="1" dirty="0">
                <a:latin typeface="Times New Roman" panose="02020603050405020304" pitchFamily="18" charset="0"/>
                <a:cs typeface="Times New Roman" panose="02020603050405020304" pitchFamily="18" charset="0"/>
              </a:rPr>
              <a:t>Welche Allokation ist in einer Gesellschaft anzustreben?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2628900" lvl="5"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Als Konsequenz, stellt sich damit die Frage, welche Verteilung in der Gesellschaft als gerecht bezeichnet werden kann!</a:t>
            </a: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74370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Der wohlwollende (</a:t>
            </a:r>
            <a:r>
              <a:rPr lang="de-DE" sz="2800" dirty="0" err="1">
                <a:latin typeface="Times New Roman" panose="02020603050405020304" pitchFamily="18" charset="0"/>
                <a:cs typeface="Times New Roman" panose="02020603050405020304" pitchFamily="18" charset="0"/>
              </a:rPr>
              <a:t>benevolente</a:t>
            </a:r>
            <a:r>
              <a:rPr lang="de-DE" sz="2800" dirty="0">
                <a:latin typeface="Times New Roman" panose="02020603050405020304" pitchFamily="18" charset="0"/>
                <a:cs typeface="Times New Roman" panose="02020603050405020304" pitchFamily="18" charset="0"/>
              </a:rPr>
              <a:t>) Diktator</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514159"/>
            <a:ext cx="12172951" cy="6067387"/>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a:t>
            </a:r>
            <a:r>
              <a:rPr lang="de-DE" sz="2400" i="1" dirty="0">
                <a:latin typeface="Times New Roman" panose="02020603050405020304" pitchFamily="18" charset="0"/>
                <a:cs typeface="Times New Roman" panose="02020603050405020304" pitchFamily="18" charset="0"/>
              </a:rPr>
              <a:t>Wenn nicht, sprach ich, entweder die Philosophen Könige werden in den Staaten, oder die jetzt so genannten Könige und Gewalthaber wahrhaft und gründlich philosophieren, und also dieses beides zusammenfällt, die Staatsgewalt und die Philosophie, die vielerlei Naturen aber, die jetzt zu jedem von beiden einzeln hinzunahen, durch eine Notwendigkeit ausgeschlossen werden, ehe gibt es keine Erholung von dem Übel für die Staaten,…“</a:t>
            </a:r>
          </a:p>
          <a:p>
            <a:endParaRPr lang="de-DE" sz="2400" dirty="0">
              <a:latin typeface="Times New Roman" panose="02020603050405020304" pitchFamily="18" charset="0"/>
              <a:cs typeface="Times New Roman" panose="02020603050405020304" pitchFamily="18" charset="0"/>
            </a:endParaRPr>
          </a:p>
          <a:p>
            <a:pPr algn="r"/>
            <a:r>
              <a:rPr lang="de-DE" sz="1400" dirty="0">
                <a:latin typeface="Times New Roman" panose="02020603050405020304" pitchFamily="18" charset="0"/>
                <a:cs typeface="Times New Roman" panose="02020603050405020304" pitchFamily="18" charset="0"/>
              </a:rPr>
              <a:t>Platon, Der Staat (</a:t>
            </a:r>
            <a:r>
              <a:rPr lang="de-DE" sz="1400" dirty="0" err="1">
                <a:latin typeface="Times New Roman" panose="02020603050405020304" pitchFamily="18" charset="0"/>
                <a:cs typeface="Times New Roman" panose="02020603050405020304" pitchFamily="18" charset="0"/>
              </a:rPr>
              <a:t>Politea</a:t>
            </a:r>
            <a:r>
              <a:rPr lang="de-DE" sz="1400" dirty="0">
                <a:latin typeface="Times New Roman" panose="02020603050405020304" pitchFamily="18" charset="0"/>
                <a:cs typeface="Times New Roman" panose="02020603050405020304" pitchFamily="18" charset="0"/>
              </a:rPr>
              <a:t>), fünftes Buch (nach einer Übersetzung von F. Schleiermacher)</a:t>
            </a:r>
          </a:p>
          <a:p>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Die Auswahl der Allokation kann also eine Person oder Gruppe delegiert werden, bei Platon der Philosophenkönig.</a:t>
            </a: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In den Wirtschaftswissenschaften wird in Modellen der </a:t>
            </a:r>
            <a:r>
              <a:rPr lang="de-DE" sz="2400" dirty="0" err="1">
                <a:latin typeface="Times New Roman" panose="02020603050405020304" pitchFamily="18" charset="0"/>
                <a:cs typeface="Times New Roman" panose="02020603050405020304" pitchFamily="18" charset="0"/>
              </a:rPr>
              <a:t>benevolente</a:t>
            </a:r>
            <a:r>
              <a:rPr lang="de-DE" sz="2400" dirty="0">
                <a:latin typeface="Times New Roman" panose="02020603050405020304" pitchFamily="18" charset="0"/>
                <a:cs typeface="Times New Roman" panose="02020603050405020304" pitchFamily="18" charset="0"/>
              </a:rPr>
              <a:t> Diktator häufig als Benchmark für die First-Best-Lösung verwendet. </a:t>
            </a: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Im Zuge der Menschheitsentwicklung hat sich aber in der westlichen Welt die Demokratie als die vorherrschende Staatsform durchgesetzt und damit soll im Prinzip die Auswahl der Allokation im Allgemeinen auf Freiwilligkeit beruhen.</a:t>
            </a:r>
          </a:p>
        </p:txBody>
      </p:sp>
    </p:spTree>
    <p:extLst>
      <p:ext uri="{BB962C8B-B14F-4D97-AF65-F5344CB8AC3E}">
        <p14:creationId xmlns:p14="http://schemas.microsoft.com/office/powerpoint/2010/main" val="27583820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Naturzustand</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460994"/>
            <a:ext cx="12172951" cy="6067387"/>
          </a:xfrm>
          <a:prstGeom prst="rect">
            <a:avLst/>
          </a:prstGeom>
          <a:noFill/>
        </p:spPr>
        <p:txBody>
          <a:bodyPr wrap="square" rtlCol="0">
            <a:noAutofit/>
          </a:bodyPr>
          <a:lstStyle/>
          <a:p>
            <a:pPr marL="342900" indent="-342900">
              <a:buFont typeface="Arial" panose="020B0604020202020204" pitchFamily="34" charset="0"/>
              <a:buChar char="•"/>
            </a:pPr>
            <a:r>
              <a:rPr lang="de-DE" sz="1900" dirty="0">
                <a:latin typeface="Times New Roman" panose="02020603050405020304" pitchFamily="18" charset="0"/>
                <a:cs typeface="Times New Roman" panose="02020603050405020304" pitchFamily="18" charset="0"/>
              </a:rPr>
              <a:t>Thomas Hobbes (1588 – 1679)</a:t>
            </a:r>
          </a:p>
          <a:p>
            <a:pPr marL="800100" lvl="1" indent="-342900">
              <a:buFont typeface="Wingdings" panose="05000000000000000000" pitchFamily="2" charset="2"/>
              <a:buChar char="§"/>
            </a:pPr>
            <a:r>
              <a:rPr lang="de-DE" sz="1900" dirty="0">
                <a:latin typeface="Times New Roman" panose="02020603050405020304" pitchFamily="18" charset="0"/>
                <a:cs typeface="Times New Roman" panose="02020603050405020304" pitchFamily="18" charset="0"/>
              </a:rPr>
              <a:t>Der Naturzustand wird als Kampf aller gegen alle bezeichnet und es ist daher von den Menschen gewünscht den Naturzustand zu verlassen: </a:t>
            </a:r>
            <a:r>
              <a:rPr lang="de-DE" sz="1900" i="1" dirty="0">
                <a:latin typeface="Times New Roman" panose="02020603050405020304" pitchFamily="18" charset="0"/>
                <a:cs typeface="Times New Roman" panose="02020603050405020304" pitchFamily="18" charset="0"/>
              </a:rPr>
              <a:t>Homo homini </a:t>
            </a:r>
            <a:r>
              <a:rPr lang="de-DE" sz="1900" i="1" dirty="0" err="1">
                <a:latin typeface="Times New Roman" panose="02020603050405020304" pitchFamily="18" charset="0"/>
                <a:cs typeface="Times New Roman" panose="02020603050405020304" pitchFamily="18" charset="0"/>
              </a:rPr>
              <a:t>lupus</a:t>
            </a:r>
            <a:r>
              <a:rPr lang="de-DE" sz="1900" i="1" dirty="0">
                <a:latin typeface="Times New Roman" panose="02020603050405020304" pitchFamily="18" charset="0"/>
                <a:cs typeface="Times New Roman" panose="02020603050405020304" pitchFamily="18" charset="0"/>
              </a:rPr>
              <a:t> </a:t>
            </a:r>
            <a:r>
              <a:rPr lang="de-DE" sz="1900" i="1" dirty="0" err="1" smtClean="0">
                <a:latin typeface="Times New Roman" panose="02020603050405020304" pitchFamily="18" charset="0"/>
                <a:cs typeface="Times New Roman" panose="02020603050405020304" pitchFamily="18" charset="0"/>
              </a:rPr>
              <a:t>est</a:t>
            </a:r>
            <a:r>
              <a:rPr lang="de-DE" sz="1900" i="1" dirty="0" smtClean="0">
                <a:latin typeface="Times New Roman" panose="02020603050405020304" pitchFamily="18" charset="0"/>
                <a:cs typeface="Times New Roman" panose="02020603050405020304" pitchFamily="18" charset="0"/>
              </a:rPr>
              <a:t>                                                                                        (</a:t>
            </a:r>
            <a:r>
              <a:rPr lang="de-DE" sz="1900" dirty="0">
                <a:latin typeface="Times New Roman" panose="02020603050405020304" pitchFamily="18" charset="0"/>
                <a:cs typeface="Times New Roman" panose="02020603050405020304" pitchFamily="18" charset="0"/>
              </a:rPr>
              <a:t>Leviathan, 1651) </a:t>
            </a:r>
            <a:r>
              <a:rPr lang="de-DE" sz="1500" dirty="0">
                <a:latin typeface="Times New Roman" panose="02020603050405020304" pitchFamily="18" charset="0"/>
                <a:cs typeface="Times New Roman" panose="02020603050405020304" pitchFamily="18" charset="0"/>
              </a:rPr>
              <a:t>vgl. Equilibrium in </a:t>
            </a:r>
            <a:r>
              <a:rPr lang="de-DE" sz="1500" dirty="0" err="1">
                <a:latin typeface="Times New Roman" panose="02020603050405020304" pitchFamily="18" charset="0"/>
                <a:cs typeface="Times New Roman" panose="02020603050405020304" pitchFamily="18" charset="0"/>
              </a:rPr>
              <a:t>the</a:t>
            </a:r>
            <a:r>
              <a:rPr lang="de-DE" sz="1500" dirty="0">
                <a:latin typeface="Times New Roman" panose="02020603050405020304" pitchFamily="18" charset="0"/>
                <a:cs typeface="Times New Roman" panose="02020603050405020304" pitchFamily="18" charset="0"/>
              </a:rPr>
              <a:t> </a:t>
            </a:r>
            <a:r>
              <a:rPr lang="de-DE" sz="1500" dirty="0" err="1">
                <a:latin typeface="Times New Roman" panose="02020603050405020304" pitchFamily="18" charset="0"/>
                <a:cs typeface="Times New Roman" panose="02020603050405020304" pitchFamily="18" charset="0"/>
              </a:rPr>
              <a:t>Jungle</a:t>
            </a:r>
            <a:r>
              <a:rPr lang="de-DE" sz="1500" dirty="0">
                <a:latin typeface="Times New Roman" panose="02020603050405020304" pitchFamily="18" charset="0"/>
                <a:cs typeface="Times New Roman" panose="02020603050405020304" pitchFamily="18" charset="0"/>
              </a:rPr>
              <a:t>, </a:t>
            </a:r>
            <a:r>
              <a:rPr lang="de-DE" sz="1500" dirty="0" err="1">
                <a:latin typeface="Times New Roman" panose="02020603050405020304" pitchFamily="18" charset="0"/>
                <a:cs typeface="Times New Roman" panose="02020603050405020304" pitchFamily="18" charset="0"/>
              </a:rPr>
              <a:t>Piccione</a:t>
            </a:r>
            <a:r>
              <a:rPr lang="de-DE" sz="1500" dirty="0">
                <a:latin typeface="Times New Roman" panose="02020603050405020304" pitchFamily="18" charset="0"/>
                <a:cs typeface="Times New Roman" panose="02020603050405020304" pitchFamily="18" charset="0"/>
              </a:rPr>
              <a:t>, M. and Rubinstein, A. (2007), </a:t>
            </a:r>
            <a:r>
              <a:rPr lang="en-US" sz="1500" dirty="0">
                <a:latin typeface="Times New Roman" panose="02020603050405020304" pitchFamily="18" charset="0"/>
                <a:cs typeface="Times New Roman" panose="02020603050405020304" pitchFamily="18" charset="0"/>
              </a:rPr>
              <a:t>The Economic Journal, 117 (July), 883–896. </a:t>
            </a:r>
            <a:endParaRPr lang="de-DE" sz="1500" i="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1900" i="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900" dirty="0">
                <a:latin typeface="Times New Roman" panose="02020603050405020304" pitchFamily="18" charset="0"/>
                <a:cs typeface="Times New Roman" panose="02020603050405020304" pitchFamily="18" charset="0"/>
              </a:rPr>
              <a:t>John Locke (1632 – 1704)</a:t>
            </a:r>
            <a:r>
              <a:rPr lang="fr-FR" sz="1900" dirty="0">
                <a:latin typeface="Times New Roman" panose="02020603050405020304" pitchFamily="18" charset="0"/>
                <a:cs typeface="Times New Roman" panose="02020603050405020304" pitchFamily="18" charset="0"/>
              </a:rPr>
              <a:t> </a:t>
            </a:r>
          </a:p>
          <a:p>
            <a:pPr marL="800100" lvl="1" indent="-342900">
              <a:buFont typeface="Wingdings" panose="05000000000000000000" pitchFamily="2" charset="2"/>
              <a:buChar char="§"/>
            </a:pPr>
            <a:r>
              <a:rPr lang="fr-FR" sz="1900" dirty="0">
                <a:latin typeface="Times New Roman" panose="02020603050405020304" pitchFamily="18" charset="0"/>
                <a:cs typeface="Times New Roman" panose="02020603050405020304" pitchFamily="18" charset="0"/>
              </a:rPr>
              <a:t>Der </a:t>
            </a:r>
            <a:r>
              <a:rPr lang="fr-FR" sz="1900" dirty="0" err="1">
                <a:latin typeface="Times New Roman" panose="02020603050405020304" pitchFamily="18" charset="0"/>
                <a:cs typeface="Times New Roman" panose="02020603050405020304" pitchFamily="18" charset="0"/>
              </a:rPr>
              <a:t>Naturzustand</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ist</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zwar</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kein</a:t>
            </a:r>
            <a:r>
              <a:rPr lang="fr-FR" sz="1900" dirty="0">
                <a:latin typeface="Times New Roman" panose="02020603050405020304" pitchFamily="18" charset="0"/>
                <a:cs typeface="Times New Roman" panose="02020603050405020304" pitchFamily="18" charset="0"/>
              </a:rPr>
              <a:t> Kampf, aber er </a:t>
            </a:r>
            <a:r>
              <a:rPr lang="fr-FR" sz="1900" dirty="0" err="1">
                <a:latin typeface="Times New Roman" panose="02020603050405020304" pitchFamily="18" charset="0"/>
                <a:cs typeface="Times New Roman" panose="02020603050405020304" pitchFamily="18" charset="0"/>
              </a:rPr>
              <a:t>zeichnet</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sich</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als</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ein</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Zustand</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vollkommener</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Freiheit</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aus</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weswegen</a:t>
            </a:r>
            <a:r>
              <a:rPr lang="fr-FR" sz="1900" dirty="0">
                <a:latin typeface="Times New Roman" panose="02020603050405020304" pitchFamily="18" charset="0"/>
                <a:cs typeface="Times New Roman" panose="02020603050405020304" pitchFamily="18" charset="0"/>
              </a:rPr>
              <a:t> es </a:t>
            </a:r>
            <a:r>
              <a:rPr lang="fr-FR" sz="1900" dirty="0" err="1">
                <a:latin typeface="Times New Roman" panose="02020603050405020304" pitchFamily="18" charset="0"/>
                <a:cs typeface="Times New Roman" panose="02020603050405020304" pitchFamily="18" charset="0"/>
              </a:rPr>
              <a:t>keinen</a:t>
            </a:r>
            <a:r>
              <a:rPr lang="fr-FR" sz="1900" dirty="0">
                <a:latin typeface="Times New Roman" panose="02020603050405020304" pitchFamily="18" charset="0"/>
                <a:cs typeface="Times New Roman" panose="02020603050405020304" pitchFamily="18" charset="0"/>
              </a:rPr>
              <a:t> Schutz des </a:t>
            </a:r>
            <a:r>
              <a:rPr lang="fr-FR" sz="1900" dirty="0" err="1">
                <a:latin typeface="Times New Roman" panose="02020603050405020304" pitchFamily="18" charset="0"/>
                <a:cs typeface="Times New Roman" panose="02020603050405020304" pitchFamily="18" charset="0"/>
              </a:rPr>
              <a:t>Eigentums</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geben</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kann</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und</a:t>
            </a:r>
            <a:r>
              <a:rPr lang="fr-FR" sz="1900" dirty="0">
                <a:latin typeface="Times New Roman" panose="02020603050405020304" pitchFamily="18" charset="0"/>
                <a:cs typeface="Times New Roman" panose="02020603050405020304" pitchFamily="18" charset="0"/>
              </a:rPr>
              <a:t> die </a:t>
            </a:r>
            <a:r>
              <a:rPr lang="fr-FR" sz="1900" dirty="0" err="1">
                <a:latin typeface="Times New Roman" panose="02020603050405020304" pitchFamily="18" charset="0"/>
                <a:cs typeface="Times New Roman" panose="02020603050405020304" pitchFamily="18" charset="0"/>
              </a:rPr>
              <a:t>Menschen</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daher</a:t>
            </a:r>
            <a:r>
              <a:rPr lang="fr-FR" sz="1900" dirty="0">
                <a:latin typeface="Times New Roman" panose="02020603050405020304" pitchFamily="18" charset="0"/>
                <a:cs typeface="Times New Roman" panose="02020603050405020304" pitchFamily="18" charset="0"/>
              </a:rPr>
              <a:t> den </a:t>
            </a:r>
            <a:r>
              <a:rPr lang="fr-FR" sz="1900" dirty="0" err="1">
                <a:latin typeface="Times New Roman" panose="02020603050405020304" pitchFamily="18" charset="0"/>
                <a:cs typeface="Times New Roman" panose="02020603050405020304" pitchFamily="18" charset="0"/>
              </a:rPr>
              <a:t>Naturzustand</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verlassen</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weil</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sie</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nach</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Besitz</a:t>
            </a:r>
            <a:r>
              <a:rPr lang="fr-FR" sz="1900" dirty="0">
                <a:latin typeface="Times New Roman" panose="02020603050405020304" pitchFamily="18" charset="0"/>
                <a:cs typeface="Times New Roman" panose="02020603050405020304" pitchFamily="18" charset="0"/>
              </a:rPr>
              <a:t> </a:t>
            </a:r>
            <a:r>
              <a:rPr lang="fr-FR" sz="1900" dirty="0" err="1" smtClean="0">
                <a:latin typeface="Times New Roman" panose="02020603050405020304" pitchFamily="18" charset="0"/>
                <a:cs typeface="Times New Roman" panose="02020603050405020304" pitchFamily="18" charset="0"/>
              </a:rPr>
              <a:t>streben</a:t>
            </a:r>
            <a:r>
              <a:rPr lang="fr-FR" sz="1900" dirty="0" smtClean="0">
                <a:latin typeface="Times New Roman" panose="02020603050405020304" pitchFamily="18" charset="0"/>
                <a:cs typeface="Times New Roman" panose="02020603050405020304" pitchFamily="18" charset="0"/>
              </a:rPr>
              <a:t>                                                                                                                                                                           </a:t>
            </a:r>
            <a:r>
              <a:rPr lang="en-US" sz="1900" dirty="0">
                <a:latin typeface="Times New Roman" panose="02020603050405020304" pitchFamily="18" charset="0"/>
                <a:cs typeface="Times New Roman" panose="02020603050405020304" pitchFamily="18" charset="0"/>
              </a:rPr>
              <a:t>(Two Treatises of Government, 1690)</a:t>
            </a: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1900" i="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900" dirty="0">
                <a:latin typeface="Times New Roman" panose="02020603050405020304" pitchFamily="18" charset="0"/>
                <a:cs typeface="Times New Roman" panose="02020603050405020304" pitchFamily="18" charset="0"/>
              </a:rPr>
              <a:t>Jean Jaques Rousseau (1712 – 1778)</a:t>
            </a:r>
          </a:p>
          <a:p>
            <a:pPr marL="800100" lvl="1" indent="-342900">
              <a:buFont typeface="Wingdings" panose="05000000000000000000" pitchFamily="2" charset="2"/>
              <a:buChar char="§"/>
            </a:pPr>
            <a:r>
              <a:rPr lang="de-DE" sz="1900" dirty="0">
                <a:latin typeface="Times New Roman" panose="02020603050405020304" pitchFamily="18" charset="0"/>
                <a:cs typeface="Times New Roman" panose="02020603050405020304" pitchFamily="18" charset="0"/>
              </a:rPr>
              <a:t>Der Naturzustand ist eine Art Paradies, in dem der Mensch aufgrund von drei Grundeigenschaften ursprünglich lebt:</a:t>
            </a:r>
          </a:p>
          <a:p>
            <a:pPr marL="1257300" lvl="2" indent="-342900">
              <a:buFont typeface="Symbol" panose="05050102010706020507" pitchFamily="18" charset="2"/>
              <a:buChar char="-"/>
            </a:pPr>
            <a:r>
              <a:rPr lang="de-DE" sz="1900" dirty="0">
                <a:latin typeface="Times New Roman" panose="02020603050405020304" pitchFamily="18" charset="0"/>
                <a:cs typeface="Times New Roman" panose="02020603050405020304" pitchFamily="18" charset="0"/>
              </a:rPr>
              <a:t>Selbstliebe (</a:t>
            </a:r>
            <a:r>
              <a:rPr lang="de-DE" sz="1900" dirty="0" err="1">
                <a:latin typeface="Times New Roman" panose="02020603050405020304" pitchFamily="18" charset="0"/>
                <a:cs typeface="Times New Roman" panose="02020603050405020304" pitchFamily="18" charset="0"/>
              </a:rPr>
              <a:t>amour</a:t>
            </a:r>
            <a:r>
              <a:rPr lang="de-DE" sz="1900" dirty="0">
                <a:latin typeface="Times New Roman" panose="02020603050405020304" pitchFamily="18" charset="0"/>
                <a:cs typeface="Times New Roman" panose="02020603050405020304" pitchFamily="18" charset="0"/>
              </a:rPr>
              <a:t> de </a:t>
            </a:r>
            <a:r>
              <a:rPr lang="de-DE" sz="1900" dirty="0" err="1">
                <a:latin typeface="Times New Roman" panose="02020603050405020304" pitchFamily="18" charset="0"/>
                <a:cs typeface="Times New Roman" panose="02020603050405020304" pitchFamily="18" charset="0"/>
              </a:rPr>
              <a:t>soi</a:t>
            </a:r>
            <a:r>
              <a:rPr lang="de-DE" sz="1900" dirty="0">
                <a:latin typeface="Times New Roman" panose="02020603050405020304" pitchFamily="18" charset="0"/>
                <a:cs typeface="Times New Roman" panose="02020603050405020304" pitchFamily="18" charset="0"/>
              </a:rPr>
              <a:t>): Zum Überleben bezieht der Mensch sich nur auf sich selbst </a:t>
            </a:r>
          </a:p>
          <a:p>
            <a:pPr marL="1257300" lvl="2" indent="-342900">
              <a:buFont typeface="Symbol" panose="05050102010706020507" pitchFamily="18" charset="2"/>
              <a:buChar char="-"/>
            </a:pPr>
            <a:r>
              <a:rPr lang="de-DE" sz="1900" dirty="0">
                <a:latin typeface="Times New Roman" panose="02020603050405020304" pitchFamily="18" charset="0"/>
                <a:cs typeface="Times New Roman" panose="02020603050405020304" pitchFamily="18" charset="0"/>
              </a:rPr>
              <a:t>Mitleid (</a:t>
            </a:r>
            <a:r>
              <a:rPr lang="de-DE" sz="1900" dirty="0" err="1">
                <a:latin typeface="Times New Roman" panose="02020603050405020304" pitchFamily="18" charset="0"/>
                <a:cs typeface="Times New Roman" panose="02020603050405020304" pitchFamily="18" charset="0"/>
              </a:rPr>
              <a:t>pitié</a:t>
            </a:r>
            <a:r>
              <a:rPr lang="de-DE" sz="1900" dirty="0">
                <a:latin typeface="Times New Roman" panose="02020603050405020304" pitchFamily="18" charset="0"/>
                <a:cs typeface="Times New Roman" panose="02020603050405020304" pitchFamily="18" charset="0"/>
              </a:rPr>
              <a:t>): Das Individuum kann ein anderes Individuum nicht leiden sehen</a:t>
            </a:r>
          </a:p>
          <a:p>
            <a:pPr marL="1257300" lvl="2" indent="-342900">
              <a:buFont typeface="Symbol" panose="05050102010706020507" pitchFamily="18" charset="2"/>
              <a:buChar char="-"/>
            </a:pPr>
            <a:r>
              <a:rPr lang="de-DE" sz="1900" dirty="0">
                <a:latin typeface="Times New Roman" panose="02020603050405020304" pitchFamily="18" charset="0"/>
                <a:cs typeface="Times New Roman" panose="02020603050405020304" pitchFamily="18" charset="0"/>
              </a:rPr>
              <a:t>Perfektibilität (</a:t>
            </a:r>
            <a:r>
              <a:rPr lang="de-DE" sz="1900" dirty="0" err="1">
                <a:latin typeface="Times New Roman" panose="02020603050405020304" pitchFamily="18" charset="0"/>
                <a:cs typeface="Times New Roman" panose="02020603050405020304" pitchFamily="18" charset="0"/>
              </a:rPr>
              <a:t>perfectibilité</a:t>
            </a:r>
            <a:r>
              <a:rPr lang="de-DE" sz="1900" dirty="0">
                <a:latin typeface="Times New Roman" panose="02020603050405020304" pitchFamily="18" charset="0"/>
                <a:cs typeface="Times New Roman" panose="02020603050405020304" pitchFamily="18" charset="0"/>
              </a:rPr>
              <a:t>): Das Individuum kann sich selbst </a:t>
            </a:r>
            <a:r>
              <a:rPr lang="de-DE" sz="1900" dirty="0" smtClean="0">
                <a:latin typeface="Times New Roman" panose="02020603050405020304" pitchFamily="18" charset="0"/>
                <a:cs typeface="Times New Roman" panose="02020603050405020304" pitchFamily="18" charset="0"/>
              </a:rPr>
              <a:t>vervollkommnen                        </a:t>
            </a:r>
            <a:endParaRPr lang="de-DE" sz="1900" dirty="0">
              <a:latin typeface="Times New Roman" panose="02020603050405020304" pitchFamily="18" charset="0"/>
              <a:cs typeface="Times New Roman" panose="02020603050405020304" pitchFamily="18" charset="0"/>
            </a:endParaRPr>
          </a:p>
          <a:p>
            <a:pPr lvl="2"/>
            <a:r>
              <a:rPr lang="fr-FR" sz="1900" dirty="0" err="1">
                <a:latin typeface="Times New Roman" panose="02020603050405020304" pitchFamily="18" charset="0"/>
                <a:cs typeface="Times New Roman" panose="02020603050405020304" pitchFamily="18" charset="0"/>
              </a:rPr>
              <a:t>Erst</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durch</a:t>
            </a:r>
            <a:r>
              <a:rPr lang="fr-FR" sz="1900" dirty="0">
                <a:latin typeface="Times New Roman" panose="02020603050405020304" pitchFamily="18" charset="0"/>
                <a:cs typeface="Times New Roman" panose="02020603050405020304" pitchFamily="18" charset="0"/>
              </a:rPr>
              <a:t> die </a:t>
            </a:r>
            <a:r>
              <a:rPr lang="fr-FR" sz="1900" dirty="0" err="1">
                <a:latin typeface="Times New Roman" panose="02020603050405020304" pitchFamily="18" charset="0"/>
                <a:cs typeface="Times New Roman" panose="02020603050405020304" pitchFamily="18" charset="0"/>
              </a:rPr>
              <a:t>Selbsterkenntnis</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verlässt</a:t>
            </a:r>
            <a:r>
              <a:rPr lang="fr-FR" sz="1900" dirty="0">
                <a:latin typeface="Times New Roman" panose="02020603050405020304" pitchFamily="18" charset="0"/>
                <a:cs typeface="Times New Roman" panose="02020603050405020304" pitchFamily="18" charset="0"/>
              </a:rPr>
              <a:t> er </a:t>
            </a:r>
            <a:r>
              <a:rPr lang="fr-FR" sz="1900" dirty="0" err="1">
                <a:latin typeface="Times New Roman" panose="02020603050405020304" pitchFamily="18" charset="0"/>
                <a:cs typeface="Times New Roman" panose="02020603050405020304" pitchFamily="18" charset="0"/>
              </a:rPr>
              <a:t>diesen</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Zustand</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Das</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Streben</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nach</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Eigentum</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wird</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dabei</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allerdings</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als</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Übel</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betrachtet</a:t>
            </a:r>
            <a:r>
              <a:rPr lang="fr-FR" sz="1900" dirty="0" smtClean="0">
                <a:latin typeface="Times New Roman" panose="02020603050405020304" pitchFamily="18" charset="0"/>
                <a:cs typeface="Times New Roman" panose="02020603050405020304" pitchFamily="18" charset="0"/>
              </a:rPr>
              <a:t>.                                                                                                                                                                          (</a:t>
            </a:r>
            <a:r>
              <a:rPr lang="fr-FR" sz="1900" dirty="0">
                <a:latin typeface="Times New Roman" panose="02020603050405020304" pitchFamily="18" charset="0"/>
                <a:cs typeface="Times New Roman" panose="02020603050405020304" pitchFamily="18" charset="0"/>
              </a:rPr>
              <a:t>Discours sur l’origine et les fondements de l’inégalité parmi les hommes, 1755)</a:t>
            </a:r>
            <a:endParaRPr lang="de-DE" sz="22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48792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Vertragstheorie/Kontraktualismus</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49" y="1003267"/>
            <a:ext cx="12172951" cy="4079098"/>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Ausgehend vom Naturzustand entwickelt sich ein Gesellschaftsvertrag</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Im Naturzustand befinden sich alle Individuen in der gleichen Situation bzgl. gewisser gerechtigkeitsrelevanter Variablen, welche im Allgemeinen durch den Schleier des Nichtwissens erzeugt wird.</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a:latin typeface="Times New Roman" panose="02020603050405020304" pitchFamily="18" charset="0"/>
                <a:cs typeface="Times New Roman" panose="02020603050405020304" pitchFamily="18" charset="0"/>
              </a:rPr>
              <a:t>Die </a:t>
            </a:r>
            <a:r>
              <a:rPr lang="de-DE" sz="2400" dirty="0">
                <a:latin typeface="Times New Roman" panose="02020603050405020304" pitchFamily="18" charset="0"/>
                <a:cs typeface="Times New Roman" panose="02020603050405020304" pitchFamily="18" charset="0"/>
              </a:rPr>
              <a:t>Individuen verfügen </a:t>
            </a:r>
            <a:r>
              <a:rPr lang="de-DE" sz="2400">
                <a:latin typeface="Times New Roman" panose="02020603050405020304" pitchFamily="18" charset="0"/>
                <a:cs typeface="Times New Roman" panose="02020603050405020304" pitchFamily="18" charset="0"/>
              </a:rPr>
              <a:t>über bestimmte </a:t>
            </a:r>
            <a:r>
              <a:rPr lang="de-DE" sz="2400" dirty="0">
                <a:latin typeface="Times New Roman" panose="02020603050405020304" pitchFamily="18" charset="0"/>
                <a:cs typeface="Times New Roman" panose="02020603050405020304" pitchFamily="18" charset="0"/>
              </a:rPr>
              <a:t>Interessen in diesem Urzustand</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Als gerecht erachtete Institutionen werden aufgrund rationalen Verhaltens einstimmig ausgehend vom Urzustand beschlossen.</a:t>
            </a:r>
          </a:p>
          <a:p>
            <a:endParaRPr lang="de-DE"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954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Pareto-Effizienz</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9524" y="1140707"/>
                <a:ext cx="12172951" cy="5456861"/>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Um verschiedene Aufteilungen/Allokationen der Güter </a:t>
                </a:r>
                <a14:m>
                  <m:oMath xmlns:m="http://schemas.openxmlformats.org/officeDocument/2006/math">
                    <m:r>
                      <a:rPr lang="de-DE" sz="2400">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𝑥</m:t>
                    </m:r>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zwischen den Konsumenten (A,B) zu vergleichen verwendet man das Kriterium der Pareto-Effizienz.</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Eine Allokation wird als </a:t>
                </a:r>
                <a:r>
                  <a:rPr lang="de-DE" sz="2400" b="1" dirty="0" err="1">
                    <a:latin typeface="Times New Roman" panose="02020603050405020304" pitchFamily="18" charset="0"/>
                    <a:cs typeface="Times New Roman" panose="02020603050405020304" pitchFamily="18" charset="0"/>
                  </a:rPr>
                  <a:t>pareto</a:t>
                </a:r>
                <a:r>
                  <a:rPr lang="de-DE" sz="2400" b="1" dirty="0">
                    <a:latin typeface="Times New Roman" panose="02020603050405020304" pitchFamily="18" charset="0"/>
                    <a:cs typeface="Times New Roman" panose="02020603050405020304" pitchFamily="18" charset="0"/>
                  </a:rPr>
                  <a:t>-effizient</a:t>
                </a:r>
                <a:r>
                  <a:rPr lang="de-DE" sz="2400" dirty="0">
                    <a:latin typeface="Times New Roman" panose="02020603050405020304" pitchFamily="18" charset="0"/>
                    <a:cs typeface="Times New Roman" panose="02020603050405020304" pitchFamily="18" charset="0"/>
                  </a:rPr>
                  <a:t> bezeichnet, wenn es nicht möglich ist, durch Umverteilung der Güter einen Konsumenten besser zu stellen, ohne einen anderen Konsumenten dadurch schlechter zu stellen.</a:t>
                </a: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Eine </a:t>
                </a:r>
                <a:r>
                  <a:rPr lang="de-DE" sz="2400" b="1" dirty="0">
                    <a:latin typeface="Times New Roman" panose="02020603050405020304" pitchFamily="18" charset="0"/>
                    <a:cs typeface="Times New Roman" panose="02020603050405020304" pitchFamily="18" charset="0"/>
                  </a:rPr>
                  <a:t>Pareto-Verbesserung</a:t>
                </a:r>
                <a:r>
                  <a:rPr lang="de-DE" sz="2400" dirty="0">
                    <a:latin typeface="Times New Roman" panose="02020603050405020304" pitchFamily="18" charset="0"/>
                    <a:cs typeface="Times New Roman" panose="02020603050405020304" pitchFamily="18" charset="0"/>
                  </a:rPr>
                  <a:t> liegt vor, wenn beim Übergang von einer Allokation zu einer anderen Allokation mindestens ein Konsument besser gestellt wird, ohne dass ein anderer Konsument dadurch schlechter gestellt wird. </a:t>
                </a: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9524" y="1140707"/>
                <a:ext cx="12172951" cy="5456861"/>
              </a:xfrm>
              <a:prstGeom prst="rect">
                <a:avLst/>
              </a:prstGeom>
              <a:blipFill>
                <a:blip r:embed="rId2"/>
                <a:stretch>
                  <a:fillRect l="-802" t="-894"/>
                </a:stretch>
              </a:blipFill>
            </p:spPr>
            <p:txBody>
              <a:bodyPr/>
              <a:lstStyle/>
              <a:p>
                <a:r>
                  <a:rPr lang="de-DE">
                    <a:noFill/>
                  </a:rPr>
                  <a:t> </a:t>
                </a:r>
              </a:p>
            </p:txBody>
          </p:sp>
        </mc:Fallback>
      </mc:AlternateContent>
    </p:spTree>
    <p:extLst>
      <p:ext uri="{BB962C8B-B14F-4D97-AF65-F5344CB8AC3E}">
        <p14:creationId xmlns:p14="http://schemas.microsoft.com/office/powerpoint/2010/main" val="14579206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Beispiel: Gleichverteilung</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631126"/>
            <a:ext cx="12172951" cy="6078017"/>
          </a:xfrm>
          <a:prstGeom prst="rect">
            <a:avLst/>
          </a:prstGeom>
          <a:noFill/>
        </p:spPr>
        <p:txBody>
          <a:bodyPr wrap="square" rtlCol="0">
            <a:noAutofit/>
          </a:bodyPr>
          <a:lstStyle/>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Gerechtigkeit einer Institution ist eine Frage der Begründbarkeit.</a:t>
            </a: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Dies impliziert Rationalität in der Entscheidung.</a:t>
            </a:r>
          </a:p>
          <a:p>
            <a:pPr marL="800100" lvl="1"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1257300" lvl="2"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Welche Ressourcenaufteilung soll für einen Kuchen der Größe 4 gewählt werden</a:t>
            </a:r>
            <a:r>
              <a:rPr lang="de-DE" sz="2400" dirty="0" smtClean="0">
                <a:latin typeface="Times New Roman" panose="02020603050405020304" pitchFamily="18" charset="0"/>
                <a:cs typeface="Times New Roman" panose="02020603050405020304" pitchFamily="18" charset="0"/>
              </a:rPr>
              <a:t>?                      </a:t>
            </a:r>
            <a:r>
              <a:rPr lang="de-DE" sz="2400" dirty="0">
                <a:latin typeface="Times New Roman" panose="02020603050405020304" pitchFamily="18" charset="0"/>
                <a:cs typeface="Times New Roman" panose="02020603050405020304" pitchFamily="18" charset="0"/>
              </a:rPr>
              <a:t>					(3,1);(2,2);(1,3)</a:t>
            </a:r>
          </a:p>
          <a:p>
            <a:pPr marL="1257300" lvl="2"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1714500" lvl="3"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Da prinzipiell nicht begründet werden kann, warum (3,1) (1,3) vorzuziehen ist, kann eine Entscheidung für eine der beiden Aufteilungen nicht rational sein und es </a:t>
            </a:r>
            <a:r>
              <a:rPr lang="de-DE" sz="2400" dirty="0" smtClean="0">
                <a:latin typeface="Times New Roman" panose="02020603050405020304" pitchFamily="18" charset="0"/>
                <a:cs typeface="Times New Roman" panose="02020603050405020304" pitchFamily="18" charset="0"/>
              </a:rPr>
              <a:t>verbleibt </a:t>
            </a:r>
            <a:r>
              <a:rPr lang="de-DE" sz="2400" dirty="0">
                <a:latin typeface="Times New Roman" panose="02020603050405020304" pitchFamily="18" charset="0"/>
                <a:cs typeface="Times New Roman" panose="02020603050405020304" pitchFamily="18" charset="0"/>
              </a:rPr>
              <a:t>die Gleichverteilung (2,2), die dieses Problem aufgrund der Symmetrie nicht hat.</a:t>
            </a:r>
          </a:p>
          <a:p>
            <a:pPr marL="342900" indent="-342900">
              <a:buFont typeface="Wingdings" panose="05000000000000000000" pitchFamily="2" charset="2"/>
              <a:buChar char="§"/>
            </a:pPr>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de-DE" sz="2400" dirty="0" smtClean="0">
                <a:latin typeface="Times New Roman" panose="02020603050405020304" pitchFamily="18" charset="0"/>
                <a:cs typeface="Times New Roman" panose="02020603050405020304" pitchFamily="18" charset="0"/>
              </a:rPr>
              <a:t>Vgl.		– der </a:t>
            </a:r>
            <a:r>
              <a:rPr lang="de-DE" sz="2400" dirty="0">
                <a:latin typeface="Times New Roman" panose="02020603050405020304" pitchFamily="18" charset="0"/>
                <a:cs typeface="Times New Roman" panose="02020603050405020304" pitchFamily="18" charset="0"/>
              </a:rPr>
              <a:t>gerechte Mechanismus zur Zweiteilung eines </a:t>
            </a:r>
            <a:r>
              <a:rPr lang="de-DE" sz="2400" dirty="0" smtClean="0">
                <a:latin typeface="Times New Roman" panose="02020603050405020304" pitchFamily="18" charset="0"/>
                <a:cs typeface="Times New Roman" panose="02020603050405020304" pitchFamily="18" charset="0"/>
              </a:rPr>
              <a:t>Butterbrots</a:t>
            </a:r>
          </a:p>
          <a:p>
            <a:r>
              <a:rPr lang="de-DE" sz="2400" dirty="0">
                <a:latin typeface="Times New Roman" panose="02020603050405020304" pitchFamily="18" charset="0"/>
                <a:cs typeface="Times New Roman" panose="02020603050405020304" pitchFamily="18" charset="0"/>
              </a:rPr>
              <a:t>	</a:t>
            </a:r>
            <a:r>
              <a:rPr lang="de-DE" sz="2400" dirty="0" smtClean="0">
                <a:latin typeface="Times New Roman" panose="02020603050405020304" pitchFamily="18" charset="0"/>
                <a:cs typeface="Times New Roman" panose="02020603050405020304" pitchFamily="18" charset="0"/>
              </a:rPr>
              <a:t>	– </a:t>
            </a:r>
            <a:r>
              <a:rPr lang="de-DE" sz="2400" dirty="0">
                <a:latin typeface="Times New Roman" panose="02020603050405020304" pitchFamily="18" charset="0"/>
                <a:cs typeface="Times New Roman" panose="02020603050405020304" pitchFamily="18" charset="0"/>
              </a:rPr>
              <a:t>Parabel aus 1001 </a:t>
            </a:r>
            <a:r>
              <a:rPr lang="de-DE" sz="2400" dirty="0" smtClean="0">
                <a:latin typeface="Times New Roman" panose="02020603050405020304" pitchFamily="18" charset="0"/>
                <a:cs typeface="Times New Roman" panose="02020603050405020304" pitchFamily="18" charset="0"/>
              </a:rPr>
              <a:t>Nacht: Zwei Prinzen müssen das Problem lösen, dass derjenige 		   die Prinzessin heiraten darf, dessen Pferd bei einem Wettreiten der beiden als 			   letztes durchs Ziel geht</a:t>
            </a:r>
            <a:endParaRPr lang="de-DE"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19116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Beispiel: Robert Nozicks Anspruchstheorie</a:t>
            </a:r>
            <a:r>
              <a:rPr lang="de-DE" sz="2800" baseline="30000" dirty="0">
                <a:latin typeface="Times New Roman" panose="02020603050405020304" pitchFamily="18" charset="0"/>
                <a:cs typeface="Times New Roman" panose="02020603050405020304" pitchFamily="18" charset="0"/>
              </a:rPr>
              <a:t>1</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631127"/>
            <a:ext cx="12172951" cy="4079098"/>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Eine Verteilung ist dann gerecht, wenn jeder auf die Güter, die er besitzt einen Anspruch hat. Ansprüche können gemäß folgernder drei Prinzipien definiert werden:</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914400" lvl="1" indent="-457200">
              <a:buFont typeface="+mj-lt"/>
              <a:buAutoNum type="arabicPeriod"/>
            </a:pPr>
            <a:r>
              <a:rPr lang="de-DE" sz="2400" dirty="0">
                <a:latin typeface="Times New Roman" panose="02020603050405020304" pitchFamily="18" charset="0"/>
                <a:cs typeface="Times New Roman" panose="02020603050405020304" pitchFamily="18" charset="0"/>
              </a:rPr>
              <a:t>Gerechte Aneignung herrenloser Güter</a:t>
            </a:r>
          </a:p>
          <a:p>
            <a:pPr marL="457200" indent="-457200">
              <a:buFont typeface="+mj-lt"/>
              <a:buAutoNum type="arabicPeriod"/>
            </a:pPr>
            <a:endParaRPr lang="de-DE" sz="2400" dirty="0">
              <a:latin typeface="Times New Roman" panose="02020603050405020304" pitchFamily="18" charset="0"/>
              <a:cs typeface="Times New Roman" panose="02020603050405020304" pitchFamily="18" charset="0"/>
            </a:endParaRPr>
          </a:p>
          <a:p>
            <a:pPr marL="914400" lvl="1" indent="-457200">
              <a:buFont typeface="+mj-lt"/>
              <a:buAutoNum type="arabicPeriod" startAt="2"/>
            </a:pPr>
            <a:r>
              <a:rPr lang="de-DE" sz="2400" dirty="0">
                <a:latin typeface="Times New Roman" panose="02020603050405020304" pitchFamily="18" charset="0"/>
                <a:cs typeface="Times New Roman" panose="02020603050405020304" pitchFamily="18" charset="0"/>
              </a:rPr>
              <a:t>Freiwillige Übertragung</a:t>
            </a:r>
          </a:p>
          <a:p>
            <a:pPr marL="457200" indent="-457200">
              <a:buFont typeface="+mj-lt"/>
              <a:buAutoNum type="arabicPeriod"/>
            </a:pPr>
            <a:endParaRPr lang="de-DE" sz="2400" dirty="0">
              <a:latin typeface="Times New Roman" panose="02020603050405020304" pitchFamily="18" charset="0"/>
              <a:cs typeface="Times New Roman" panose="02020603050405020304" pitchFamily="18" charset="0"/>
            </a:endParaRPr>
          </a:p>
          <a:p>
            <a:pPr marL="914400" lvl="1" indent="-457200">
              <a:buFont typeface="+mj-lt"/>
              <a:buAutoNum type="arabicPeriod" startAt="3"/>
            </a:pPr>
            <a:r>
              <a:rPr lang="de-DE" sz="2400" dirty="0">
                <a:latin typeface="Times New Roman" panose="02020603050405020304" pitchFamily="18" charset="0"/>
                <a:cs typeface="Times New Roman" panose="02020603050405020304" pitchFamily="18" charset="0"/>
              </a:rPr>
              <a:t>Wiedergutmachung aufgrund früherer Verstöße gegen 1./2.</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Jede Umverteilung verstößt damit gegen eine solche institutionelle Ordnung, während der pure Marktprozess mit dieser Institution kompatibel ist.</a:t>
            </a:r>
          </a:p>
          <a:p>
            <a:endParaRPr lang="de-DE" sz="2400" dirty="0">
              <a:latin typeface="Times New Roman" panose="02020603050405020304" pitchFamily="18" charset="0"/>
              <a:cs typeface="Times New Roman" panose="02020603050405020304" pitchFamily="18" charset="0"/>
            </a:endParaRPr>
          </a:p>
          <a:p>
            <a:r>
              <a:rPr lang="de-DE" sz="1600" dirty="0">
                <a:latin typeface="Times New Roman" panose="02020603050405020304" pitchFamily="18" charset="0"/>
                <a:cs typeface="Times New Roman" panose="02020603050405020304" pitchFamily="18" charset="0"/>
              </a:rPr>
              <a:t>1) Nozick, R. (1974), Anarchy, State and Utopia</a:t>
            </a:r>
          </a:p>
        </p:txBody>
      </p:sp>
    </p:spTree>
    <p:extLst>
      <p:ext uri="{BB962C8B-B14F-4D97-AF65-F5344CB8AC3E}">
        <p14:creationId xmlns:p14="http://schemas.microsoft.com/office/powerpoint/2010/main" val="24109338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Beispiel: Hayeks Liberalismus</a:t>
            </a:r>
            <a:endParaRPr lang="de-DE" sz="2800" baseline="300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0" y="552450"/>
            <a:ext cx="12172951" cy="5897264"/>
          </a:xfrm>
          <a:prstGeom prst="rect">
            <a:avLst/>
          </a:prstGeom>
          <a:noFill/>
        </p:spPr>
        <p:txBody>
          <a:bodyPr wrap="square" rtlCol="0">
            <a:noAutofit/>
          </a:bodyPr>
          <a:lstStyle/>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Negativdefinition von Freiheit: Freiheit ist die Abwesenheit von staatlichem Zwang. </a:t>
            </a: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Daraus wird aber nicht die Verneinung des Staates und seiner Aufgaben geschlussfolgert.</a:t>
            </a:r>
          </a:p>
          <a:p>
            <a:pPr marL="1257300" lvl="2"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Vielmehr wird angenommen, dass das Wissen des einzelnen Individuums unzureichend ist (Schleier der Unwissenheit).</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de-DE" sz="2400" dirty="0">
                <a:latin typeface="Times New Roman" panose="02020603050405020304" pitchFamily="18" charset="0"/>
                <a:cs typeface="Times New Roman" panose="02020603050405020304" pitchFamily="18" charset="0"/>
              </a:rPr>
              <a:t>Da nur das Individuum über seine Präferenzen und Ziele Bescheid weiß, sollte der Staat möglichst große Spielräume lassen, um diese zu verwirklichen.</a:t>
            </a:r>
          </a:p>
          <a:p>
            <a:pPr marL="457200" indent="-457200">
              <a:buFont typeface="+mj-lt"/>
              <a:buAutoNum type="arabicPeriod"/>
            </a:pPr>
            <a:endParaRPr lang="de-DE" sz="24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de-DE" sz="2400" dirty="0">
                <a:latin typeface="Times New Roman" panose="02020603050405020304" pitchFamily="18" charset="0"/>
                <a:cs typeface="Times New Roman" panose="02020603050405020304" pitchFamily="18" charset="0"/>
              </a:rPr>
              <a:t>Die Individuen und damit der Staat befindet sich in einer kulturellen Evolution. Damit ist das Wissen in den Institutionen, Bräuchen, Moral oder Normen gespeichert, welches das Wissen des einzelnen übersteigt und für das Individuum nicht überschaubar ist.</a:t>
            </a:r>
          </a:p>
          <a:p>
            <a:pPr marL="457200" indent="-457200">
              <a:buFont typeface="+mj-lt"/>
              <a:buAutoNum type="arabicPeriod"/>
            </a:pPr>
            <a:endParaRPr lang="de-DE" sz="24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de-DE" sz="2400" dirty="0">
                <a:latin typeface="Times New Roman" panose="02020603050405020304" pitchFamily="18" charset="0"/>
                <a:cs typeface="Times New Roman" panose="02020603050405020304" pitchFamily="18" charset="0"/>
              </a:rPr>
              <a:t>Zukünftige Entscheidungen und Implikation sind unüberschaubar und damit ist der institutionelle Aufbau nicht planbar und sollte das Prinzip von Versuch und Irrtum, welches letztlich den Fortschritt garantiert nicht behindern.</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15115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err="1">
                <a:latin typeface="Times New Roman" panose="02020603050405020304" pitchFamily="18" charset="0"/>
                <a:cs typeface="Times New Roman" panose="02020603050405020304" pitchFamily="18" charset="0"/>
              </a:rPr>
              <a:t>Wohlfahrtsordung</a:t>
            </a:r>
            <a:r>
              <a:rPr lang="de-DE" sz="2800" dirty="0">
                <a:latin typeface="Times New Roman" panose="02020603050405020304" pitchFamily="18" charset="0"/>
                <a:cs typeface="Times New Roman" panose="02020603050405020304" pitchFamily="18" charset="0"/>
              </a:rPr>
              <a:t> und Wohlfahrtsfunktion</a:t>
            </a:r>
            <a:r>
              <a:rPr lang="de-DE" sz="2800" baseline="30000" dirty="0">
                <a:latin typeface="Times New Roman" panose="02020603050405020304" pitchFamily="18" charset="0"/>
                <a:cs typeface="Times New Roman" panose="02020603050405020304" pitchFamily="18" charset="0"/>
              </a:rPr>
              <a:t>1</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0" y="395306"/>
                <a:ext cx="12172951" cy="6067387"/>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Wohlfahrtsordnung (vgl. Präferenzen und Nutzenfunktion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𝑢</m:t>
                        </m:r>
                      </m:e>
                      <m:sub>
                        <m:r>
                          <a:rPr lang="de-DE" sz="2400" i="1">
                            <a:latin typeface="Cambria Math" panose="02040503050406030204" pitchFamily="18" charset="0"/>
                            <a:cs typeface="Times New Roman" panose="02020603050405020304" pitchFamily="18" charset="0"/>
                          </a:rPr>
                          <m:t>𝑟</m:t>
                        </m:r>
                      </m:sub>
                    </m:sSub>
                    <m:r>
                      <a:rPr lang="de-DE" sz="2400" b="0" i="0"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𝑟</m:t>
                        </m:r>
                      </m:sub>
                    </m:sSub>
                    <m:r>
                      <a:rPr lang="de-DE" sz="2400" b="0" i="1" smtClean="0">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aus der Mikroökonomie): Der Menge der zulässigen Allokation </a:t>
                </a:r>
                <a14:m>
                  <m:oMath xmlns:m="http://schemas.openxmlformats.org/officeDocument/2006/math">
                    <m:r>
                      <a:rPr lang="de-DE" sz="2400" b="0" i="1" smtClean="0">
                        <a:latin typeface="Cambria Math" panose="02040503050406030204" pitchFamily="18" charset="0"/>
                        <a:cs typeface="Times New Roman" panose="02020603050405020304" pitchFamily="18" charset="0"/>
                      </a:rPr>
                      <m:t>𝑋</m:t>
                    </m:r>
                    <m:r>
                      <a:rPr lang="de-DE" sz="2400" b="0" i="1" smtClean="0">
                        <a:latin typeface="Cambria Math" panose="02040503050406030204" pitchFamily="18" charset="0"/>
                        <a:cs typeface="Times New Roman" panose="02020603050405020304" pitchFamily="18" charset="0"/>
                      </a:rPr>
                      <m:t>=</m:t>
                    </m:r>
                    <m:sSub>
                      <m:sSubPr>
                        <m:ctrlPr>
                          <a:rPr lang="de-DE" sz="2400" b="0" i="1" smtClean="0">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b="0" i="1" smtClean="0">
                            <a:latin typeface="Cambria Math" panose="02040503050406030204" pitchFamily="18" charset="0"/>
                            <a:cs typeface="Times New Roman" panose="02020603050405020304" pitchFamily="18" charset="0"/>
                          </a:rPr>
                          <m:t>1</m:t>
                        </m:r>
                      </m:sub>
                    </m:sSub>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b="0" i="1" smtClean="0">
                            <a:latin typeface="Cambria Math" panose="02040503050406030204" pitchFamily="18" charset="0"/>
                            <a:cs typeface="Times New Roman" panose="02020603050405020304" pitchFamily="18" charset="0"/>
                          </a:rPr>
                          <m:t>2</m:t>
                        </m:r>
                      </m:sub>
                    </m:sSub>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b="0" i="1" smtClean="0">
                            <a:latin typeface="Cambria Math" panose="02040503050406030204" pitchFamily="18" charset="0"/>
                            <a:cs typeface="Times New Roman" panose="02020603050405020304" pitchFamily="18" charset="0"/>
                          </a:rPr>
                          <m:t>𝑛</m:t>
                        </m:r>
                      </m:sub>
                    </m:sSub>
                    <m:r>
                      <a:rPr lang="de-DE" sz="2400" b="0" i="1" smtClean="0">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wird eine vollständige und </a:t>
                </a:r>
                <a:r>
                  <a:rPr lang="de-DE" sz="2400" dirty="0" err="1">
                    <a:latin typeface="Times New Roman" panose="02020603050405020304" pitchFamily="18" charset="0"/>
                    <a:cs typeface="Times New Roman" panose="02020603050405020304" pitchFamily="18" charset="0"/>
                  </a:rPr>
                  <a:t>transititve</a:t>
                </a:r>
                <a:r>
                  <a:rPr lang="de-DE" sz="2400" dirty="0">
                    <a:latin typeface="Times New Roman" panose="02020603050405020304" pitchFamily="18" charset="0"/>
                    <a:cs typeface="Times New Roman" panose="02020603050405020304" pitchFamily="18" charset="0"/>
                  </a:rPr>
                  <a:t> Relation „</a:t>
                </a:r>
                <a:r>
                  <a:rPr lang="de-DE" sz="2400" dirty="0">
                    <a:latin typeface="Cambria Math" panose="02040503050406030204" pitchFamily="18" charset="0"/>
                    <a:ea typeface="Cambria Math" panose="02040503050406030204" pitchFamily="18" charset="0"/>
                    <a:cs typeface="Times New Roman" panose="02020603050405020304" pitchFamily="18" charset="0"/>
                  </a:rPr>
                  <a:t>≽“ zu geordnet:</a:t>
                </a:r>
              </a:p>
              <a:p>
                <a:endParaRPr lang="de-DE" sz="2400" dirty="0">
                  <a:latin typeface="Cambria Math" panose="02040503050406030204" pitchFamily="18" charset="0"/>
                  <a:ea typeface="Cambria Math" panose="02040503050406030204" pitchFamily="18" charset="0"/>
                  <a:cs typeface="Times New Roman" panose="02020603050405020304" pitchFamily="18" charset="0"/>
                </a:endParaRPr>
              </a:p>
              <a:p>
                <a:pPr marL="914400" lvl="1" indent="-457200">
                  <a:buAutoNum type="arabicPeriod"/>
                </a:pPr>
                <a:r>
                  <a:rPr lang="de-DE" sz="2400" dirty="0">
                    <a:latin typeface="Cambria Math" panose="02040503050406030204" pitchFamily="18" charset="0"/>
                    <a:ea typeface="Cambria Math" panose="02040503050406030204" pitchFamily="18" charset="0"/>
                    <a:cs typeface="Times New Roman" panose="02020603050405020304" pitchFamily="18" charset="0"/>
                  </a:rPr>
                  <a:t>Vollständigkeit: Für alle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b="0" i="1" smtClean="0">
                            <a:latin typeface="Cambria Math" panose="02040503050406030204" pitchFamily="18" charset="0"/>
                            <a:cs typeface="Times New Roman" panose="02020603050405020304" pitchFamily="18" charset="0"/>
                          </a:rPr>
                          <m:t>𝑖</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b="0" i="1" smtClean="0">
                            <a:latin typeface="Cambria Math" panose="02040503050406030204" pitchFamily="18" charset="0"/>
                            <a:cs typeface="Times New Roman" panose="02020603050405020304" pitchFamily="18" charset="0"/>
                          </a:rPr>
                          <m:t>𝑗</m:t>
                        </m:r>
                      </m:sub>
                    </m:sSub>
                  </m:oMath>
                </a14:m>
                <a:r>
                  <a:rPr lang="de-DE" sz="2400" dirty="0">
                    <a:latin typeface="Times New Roman" panose="02020603050405020304" pitchFamily="18" charset="0"/>
                    <a:cs typeface="Times New Roman" panose="02020603050405020304" pitchFamily="18" charset="0"/>
                  </a:rPr>
                  <a:t> gilt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i="1">
                            <a:latin typeface="Cambria Math" panose="02040503050406030204" pitchFamily="18" charset="0"/>
                            <a:cs typeface="Times New Roman" panose="02020603050405020304" pitchFamily="18" charset="0"/>
                          </a:rPr>
                          <m:t>𝑖</m:t>
                        </m:r>
                      </m:sub>
                    </m:sSub>
                    <m:r>
                      <m:rPr>
                        <m:nor/>
                      </m:rPr>
                      <a:rPr lang="de-DE" sz="2400" dirty="0">
                        <a:latin typeface="Cambria Math" panose="02040503050406030204" pitchFamily="18" charset="0"/>
                        <a:ea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b="0" i="1" smtClean="0">
                            <a:latin typeface="Cambria Math" panose="02040503050406030204" pitchFamily="18" charset="0"/>
                            <a:cs typeface="Times New Roman" panose="02020603050405020304" pitchFamily="18" charset="0"/>
                          </a:rPr>
                          <m:t>𝑗</m:t>
                        </m:r>
                      </m:sub>
                    </m:sSub>
                  </m:oMath>
                </a14:m>
                <a:r>
                  <a:rPr lang="de-DE" sz="2400" dirty="0">
                    <a:latin typeface="Times New Roman" panose="02020603050405020304" pitchFamily="18" charset="0"/>
                    <a:cs typeface="Times New Roman" panose="02020603050405020304" pitchFamily="18" charset="0"/>
                  </a:rPr>
                  <a:t> oder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b="0" i="1" smtClean="0">
                            <a:latin typeface="Cambria Math" panose="02040503050406030204" pitchFamily="18" charset="0"/>
                            <a:cs typeface="Times New Roman" panose="02020603050405020304" pitchFamily="18" charset="0"/>
                          </a:rPr>
                          <m:t>𝑗</m:t>
                        </m:r>
                      </m:sub>
                    </m:sSub>
                    <m:r>
                      <m:rPr>
                        <m:nor/>
                      </m:rPr>
                      <a:rPr lang="de-DE" sz="2400" dirty="0" smtClean="0">
                        <a:latin typeface="Cambria Math" panose="02040503050406030204" pitchFamily="18" charset="0"/>
                        <a:ea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b="0" i="1" smtClean="0">
                            <a:latin typeface="Cambria Math" panose="02040503050406030204" pitchFamily="18" charset="0"/>
                            <a:cs typeface="Times New Roman" panose="02020603050405020304" pitchFamily="18" charset="0"/>
                          </a:rPr>
                          <m:t>𝑖</m:t>
                        </m:r>
                      </m:sub>
                    </m:sSub>
                  </m:oMath>
                </a14:m>
                <a:endParaRPr lang="de-DE" sz="2400" dirty="0">
                  <a:latin typeface="Times New Roman" panose="02020603050405020304" pitchFamily="18" charset="0"/>
                  <a:cs typeface="Times New Roman" panose="02020603050405020304" pitchFamily="18" charset="0"/>
                </a:endParaRPr>
              </a:p>
              <a:p>
                <a:pPr marL="914400" lvl="1" indent="-457200">
                  <a:buAutoNum type="arabicPeriod"/>
                </a:pPr>
                <a:r>
                  <a:rPr lang="de-DE" sz="2400" dirty="0">
                    <a:latin typeface="Times New Roman" panose="02020603050405020304" pitchFamily="18" charset="0"/>
                    <a:cs typeface="Times New Roman" panose="02020603050405020304" pitchFamily="18" charset="0"/>
                  </a:rPr>
                  <a:t>Transitivität: </a:t>
                </a:r>
                <a:r>
                  <a:rPr lang="de-DE" sz="2400" dirty="0">
                    <a:latin typeface="Cambria Math" panose="02040503050406030204" pitchFamily="18" charset="0"/>
                    <a:ea typeface="Cambria Math" panose="02040503050406030204" pitchFamily="18" charset="0"/>
                    <a:cs typeface="Times New Roman" panose="02020603050405020304" pitchFamily="18" charset="0"/>
                  </a:rPr>
                  <a:t>Für alle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i="1">
                            <a:latin typeface="Cambria Math" panose="02040503050406030204" pitchFamily="18" charset="0"/>
                            <a:cs typeface="Times New Roman" panose="02020603050405020304" pitchFamily="18" charset="0"/>
                          </a:rPr>
                          <m:t>𝑖</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i="1">
                            <a:latin typeface="Cambria Math" panose="02040503050406030204" pitchFamily="18" charset="0"/>
                            <a:cs typeface="Times New Roman" panose="02020603050405020304" pitchFamily="18" charset="0"/>
                          </a:rPr>
                          <m:t>𝑗</m:t>
                        </m:r>
                      </m:sub>
                    </m:sSub>
                    <m:r>
                      <a:rPr lang="de-DE" sz="2400" b="0" i="0" smtClean="0">
                        <a:latin typeface="Cambria Math" panose="02040503050406030204" pitchFamily="18" charset="0"/>
                        <a:cs typeface="Times New Roman" panose="02020603050405020304" pitchFamily="18" charset="0"/>
                      </a:rPr>
                      <m:t>,</m:t>
                    </m:r>
                  </m:oMath>
                </a14:m>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b="0" i="1" smtClean="0">
                            <a:latin typeface="Cambria Math" panose="02040503050406030204" pitchFamily="18" charset="0"/>
                            <a:cs typeface="Times New Roman" panose="02020603050405020304" pitchFamily="18" charset="0"/>
                          </a:rPr>
                          <m:t>𝑘</m:t>
                        </m:r>
                      </m:sub>
                    </m:sSub>
                  </m:oMath>
                </a14:m>
                <a:r>
                  <a:rPr lang="de-DE" sz="2400" dirty="0">
                    <a:latin typeface="Times New Roman" panose="02020603050405020304" pitchFamily="18" charset="0"/>
                    <a:cs typeface="Times New Roman" panose="02020603050405020304" pitchFamily="18" charset="0"/>
                  </a:rPr>
                  <a:t> gilt, wenn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i="1">
                            <a:latin typeface="Cambria Math" panose="02040503050406030204" pitchFamily="18" charset="0"/>
                            <a:cs typeface="Times New Roman" panose="02020603050405020304" pitchFamily="18" charset="0"/>
                          </a:rPr>
                          <m:t>𝑖</m:t>
                        </m:r>
                      </m:sub>
                    </m:sSub>
                    <m:r>
                      <m:rPr>
                        <m:nor/>
                      </m:rPr>
                      <a:rPr lang="de-DE" sz="2400" dirty="0">
                        <a:latin typeface="Cambria Math" panose="02040503050406030204" pitchFamily="18" charset="0"/>
                        <a:ea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i="1">
                            <a:latin typeface="Cambria Math" panose="02040503050406030204" pitchFamily="18" charset="0"/>
                            <a:cs typeface="Times New Roman" panose="02020603050405020304" pitchFamily="18" charset="0"/>
                          </a:rPr>
                          <m:t>𝑗</m:t>
                        </m:r>
                      </m:sub>
                    </m:sSub>
                  </m:oMath>
                </a14:m>
                <a:r>
                  <a:rPr lang="de-DE" sz="2400" dirty="0">
                    <a:latin typeface="Times New Roman" panose="02020603050405020304" pitchFamily="18" charset="0"/>
                    <a:cs typeface="Times New Roman" panose="02020603050405020304" pitchFamily="18" charset="0"/>
                  </a:rPr>
                  <a:t> und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i="1">
                            <a:latin typeface="Cambria Math" panose="02040503050406030204" pitchFamily="18" charset="0"/>
                            <a:cs typeface="Times New Roman" panose="02020603050405020304" pitchFamily="18" charset="0"/>
                          </a:rPr>
                          <m:t>𝑗</m:t>
                        </m:r>
                      </m:sub>
                    </m:sSub>
                    <m:r>
                      <m:rPr>
                        <m:nor/>
                      </m:rPr>
                      <a:rPr lang="de-DE" sz="2400" dirty="0">
                        <a:latin typeface="Cambria Math" panose="02040503050406030204" pitchFamily="18" charset="0"/>
                        <a:ea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b="0" i="1" smtClean="0">
                            <a:latin typeface="Cambria Math" panose="02040503050406030204" pitchFamily="18" charset="0"/>
                            <a:cs typeface="Times New Roman" panose="02020603050405020304" pitchFamily="18" charset="0"/>
                          </a:rPr>
                          <m:t>𝑘</m:t>
                        </m:r>
                      </m:sub>
                    </m:sSub>
                  </m:oMath>
                </a14:m>
                <a:r>
                  <a:rPr lang="de-DE" sz="2400" dirty="0">
                    <a:latin typeface="Times New Roman" panose="02020603050405020304" pitchFamily="18" charset="0"/>
                    <a:cs typeface="Times New Roman" panose="02020603050405020304" pitchFamily="18" charset="0"/>
                  </a:rPr>
                  <a:t> dann gilt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b="0" i="1" smtClean="0">
                            <a:latin typeface="Cambria Math" panose="02040503050406030204" pitchFamily="18" charset="0"/>
                            <a:cs typeface="Times New Roman" panose="02020603050405020304" pitchFamily="18" charset="0"/>
                          </a:rPr>
                          <m:t>𝑖</m:t>
                        </m:r>
                      </m:sub>
                    </m:sSub>
                    <m:r>
                      <m:rPr>
                        <m:nor/>
                      </m:rPr>
                      <a:rPr lang="de-DE" sz="2400" dirty="0">
                        <a:latin typeface="Cambria Math" panose="02040503050406030204" pitchFamily="18" charset="0"/>
                        <a:ea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i="1">
                            <a:latin typeface="Cambria Math" panose="02040503050406030204" pitchFamily="18" charset="0"/>
                            <a:cs typeface="Times New Roman" panose="02020603050405020304" pitchFamily="18" charset="0"/>
                          </a:rPr>
                          <m:t>𝑘</m:t>
                        </m:r>
                      </m:sub>
                    </m:sSub>
                  </m:oMath>
                </a14:m>
                <a:r>
                  <a:rPr lang="de-DE" sz="2400" dirty="0">
                    <a:latin typeface="Times New Roman" panose="02020603050405020304" pitchFamily="18" charset="0"/>
                    <a:cs typeface="Times New Roman" panose="02020603050405020304" pitchFamily="18" charset="0"/>
                  </a:rPr>
                  <a:t> </a:t>
                </a:r>
              </a:p>
              <a:p>
                <a:pPr marL="457200" indent="-457200">
                  <a:buAutoNum type="arabicPeriod"/>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Daraus kann unter gewissen Stetigkeitsannahmen und der Annahme der Abgeschlossenheit eine Funktion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𝑊</m:t>
                        </m:r>
                        <m:r>
                          <a:rPr lang="de-DE" sz="2400" b="0" i="1" smtClean="0">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i="1">
                            <a:latin typeface="Cambria Math" panose="02040503050406030204" pitchFamily="18" charset="0"/>
                            <a:cs typeface="Times New Roman" panose="02020603050405020304" pitchFamily="18" charset="0"/>
                          </a:rPr>
                          <m:t>𝑖</m:t>
                        </m:r>
                      </m:sub>
                    </m:sSub>
                    <m:r>
                      <a:rPr lang="de-DE" sz="2400" b="0" i="1" smtClean="0">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auf den rationalen Zahlen definiert werden, mit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𝑊</m:t>
                        </m:r>
                        <m:r>
                          <a:rPr lang="de-DE" sz="2400" i="1">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i="1">
                            <a:latin typeface="Cambria Math" panose="02040503050406030204" pitchFamily="18" charset="0"/>
                            <a:cs typeface="Times New Roman" panose="02020603050405020304" pitchFamily="18" charset="0"/>
                          </a:rPr>
                          <m:t>𝑖</m:t>
                        </m:r>
                      </m:sub>
                    </m:sSub>
                    <m:r>
                      <a:rPr lang="de-DE" sz="2400" i="1">
                        <a:latin typeface="Cambria Math" panose="02040503050406030204" pitchFamily="18" charset="0"/>
                        <a:cs typeface="Times New Roman" panose="02020603050405020304" pitchFamily="18" charset="0"/>
                      </a:rPr>
                      <m:t>)</m:t>
                    </m:r>
                  </m:oMath>
                </a14:m>
                <a:r>
                  <a:rPr lang="de-DE" sz="2400" dirty="0">
                    <a:latin typeface="Cambria Math" panose="02040503050406030204" pitchFamily="18" charset="0"/>
                    <a:ea typeface="Cambria Math" panose="020405030504060302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𝑊</m:t>
                        </m:r>
                        <m:r>
                          <a:rPr lang="de-DE" sz="2400" i="1">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b="0" i="1" smtClean="0">
                            <a:latin typeface="Cambria Math" panose="02040503050406030204" pitchFamily="18" charset="0"/>
                            <a:cs typeface="Times New Roman" panose="02020603050405020304" pitchFamily="18" charset="0"/>
                          </a:rPr>
                          <m:t>𝑗</m:t>
                        </m:r>
                      </m:sub>
                    </m:sSub>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genau dann, wenn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i="1">
                            <a:latin typeface="Cambria Math" panose="02040503050406030204" pitchFamily="18" charset="0"/>
                            <a:cs typeface="Times New Roman" panose="02020603050405020304" pitchFamily="18" charset="0"/>
                          </a:rPr>
                          <m:t>𝑖</m:t>
                        </m:r>
                      </m:sub>
                    </m:sSub>
                    <m:r>
                      <m:rPr>
                        <m:nor/>
                      </m:rPr>
                      <a:rPr lang="de-DE" sz="2400" dirty="0">
                        <a:latin typeface="Cambria Math" panose="02040503050406030204" pitchFamily="18" charset="0"/>
                        <a:ea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i="1">
                            <a:latin typeface="Cambria Math" panose="02040503050406030204" pitchFamily="18" charset="0"/>
                            <a:cs typeface="Times New Roman" panose="02020603050405020304" pitchFamily="18" charset="0"/>
                          </a:rPr>
                          <m:t>𝑗</m:t>
                        </m:r>
                      </m:sub>
                    </m:sSub>
                  </m:oMath>
                </a14:m>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Zusammen mit den </a:t>
                </a:r>
                <a:r>
                  <a:rPr lang="de-DE" sz="2400" dirty="0" err="1">
                    <a:latin typeface="Times New Roman" panose="02020603050405020304" pitchFamily="18" charset="0"/>
                    <a:cs typeface="Times New Roman" panose="02020603050405020304" pitchFamily="18" charset="0"/>
                  </a:rPr>
                  <a:t>indivuellen</a:t>
                </a:r>
                <a:r>
                  <a:rPr lang="de-DE" sz="2400" dirty="0">
                    <a:latin typeface="Times New Roman" panose="02020603050405020304" pitchFamily="18" charset="0"/>
                    <a:cs typeface="Times New Roman" panose="02020603050405020304" pitchFamily="18" charset="0"/>
                  </a:rPr>
                  <a:t> Nutzenfunktionen </a:t>
                </a:r>
                <a14:m>
                  <m:oMath xmlns:m="http://schemas.openxmlformats.org/officeDocument/2006/math">
                    <m:sSub>
                      <m:sSubPr>
                        <m:ctrlPr>
                          <a:rPr lang="de-DE" sz="2400" i="1" smtClean="0">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𝑢</m:t>
                        </m:r>
                      </m:e>
                      <m:sub>
                        <m:r>
                          <a:rPr lang="de-DE" sz="2400" b="0" i="1" smtClean="0">
                            <a:latin typeface="Cambria Math" panose="02040503050406030204" pitchFamily="18" charset="0"/>
                            <a:cs typeface="Times New Roman" panose="02020603050405020304" pitchFamily="18" charset="0"/>
                          </a:rPr>
                          <m:t>𝑟</m:t>
                        </m:r>
                      </m:sub>
                    </m:sSub>
                    <m:d>
                      <m:dPr>
                        <m:ctrlPr>
                          <a:rPr lang="de-DE" sz="2400" i="1" smtClean="0">
                            <a:latin typeface="Cambria Math" panose="02040503050406030204" pitchFamily="18" charset="0"/>
                            <a:cs typeface="Times New Roman" panose="02020603050405020304" pitchFamily="18" charset="0"/>
                          </a:rPr>
                        </m:ctrlPr>
                      </m:dPr>
                      <m:e>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𝑟</m:t>
                            </m:r>
                          </m:sub>
                        </m:sSub>
                      </m:e>
                    </m:d>
                  </m:oMath>
                </a14:m>
                <a:r>
                  <a:rPr lang="de-DE" sz="2400" dirty="0">
                    <a:latin typeface="Times New Roman" panose="02020603050405020304" pitchFamily="18" charset="0"/>
                    <a:cs typeface="Times New Roman" panose="02020603050405020304" pitchFamily="18" charset="0"/>
                  </a:rPr>
                  <a:t> </a:t>
                </a:r>
                <a:r>
                  <a:rPr lang="de-DE" sz="2400" dirty="0" err="1">
                    <a:latin typeface="Times New Roman" panose="02020603050405020304" pitchFamily="18" charset="0"/>
                    <a:cs typeface="Times New Roman" panose="02020603050405020304" pitchFamily="18" charset="0"/>
                  </a:rPr>
                  <a:t>läßt</a:t>
                </a:r>
                <a:r>
                  <a:rPr lang="de-DE" sz="2400" dirty="0">
                    <a:latin typeface="Times New Roman" panose="02020603050405020304" pitchFamily="18" charset="0"/>
                    <a:cs typeface="Times New Roman" panose="02020603050405020304" pitchFamily="18" charset="0"/>
                  </a:rPr>
                  <a:t> sich die Wohlfahrtsfunktion auch über den Nutzen definieren</a:t>
                </a:r>
              </a:p>
              <a:p>
                <a:r>
                  <a:rPr lang="de-DE" sz="2400" b="0" dirty="0">
                    <a:latin typeface="Times New Roman" panose="02020603050405020304" pitchFamily="18" charset="0"/>
                    <a:cs typeface="Times New Roman" panose="02020603050405020304" pitchFamily="18" charset="0"/>
                  </a:rPr>
                  <a:t>					</a:t>
                </a:r>
                <a14:m>
                  <m:oMath xmlns:m="http://schemas.openxmlformats.org/officeDocument/2006/math">
                    <m:r>
                      <m:rPr>
                        <m:sty m:val="p"/>
                      </m:rPr>
                      <a:rPr lang="de-DE" sz="2400" b="0" i="0" smtClean="0">
                        <a:latin typeface="Cambria Math" panose="02040503050406030204" pitchFamily="18" charset="0"/>
                        <a:cs typeface="Times New Roman" panose="02020603050405020304" pitchFamily="18" charset="0"/>
                      </a:rPr>
                      <m:t>W</m:t>
                    </m:r>
                    <m:r>
                      <a:rPr lang="de-DE" sz="2400" b="0" i="0"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𝑢</m:t>
                        </m:r>
                      </m:e>
                      <m:sub>
                        <m:r>
                          <a:rPr lang="de-DE" sz="2400" b="0" i="1" smtClean="0">
                            <a:latin typeface="Cambria Math" panose="02040503050406030204" pitchFamily="18" charset="0"/>
                            <a:cs typeface="Times New Roman" panose="02020603050405020304" pitchFamily="18" charset="0"/>
                          </a:rPr>
                          <m:t>1,…,</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𝑢</m:t>
                        </m:r>
                      </m:e>
                      <m:sub>
                        <m:r>
                          <a:rPr lang="de-DE" sz="2400" b="0" i="1" smtClean="0">
                            <a:latin typeface="Cambria Math" panose="02040503050406030204" pitchFamily="18" charset="0"/>
                            <a:cs typeface="Times New Roman" panose="02020603050405020304" pitchFamily="18" charset="0"/>
                          </a:rPr>
                          <m:t>𝑛</m:t>
                        </m:r>
                      </m:sub>
                    </m:sSub>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a:t>
                </a:r>
              </a:p>
              <a:p>
                <a:endParaRPr lang="de-DE" sz="1600" dirty="0">
                  <a:latin typeface="Times New Roman" panose="02020603050405020304" pitchFamily="18" charset="0"/>
                  <a:cs typeface="Times New Roman" panose="02020603050405020304" pitchFamily="18" charset="0"/>
                </a:endParaRPr>
              </a:p>
              <a:p>
                <a:r>
                  <a:rPr lang="de-DE" sz="1600" dirty="0">
                    <a:latin typeface="Times New Roman" panose="02020603050405020304" pitchFamily="18" charset="0"/>
                    <a:cs typeface="Times New Roman" panose="02020603050405020304" pitchFamily="18" charset="0"/>
                  </a:rPr>
                  <a:t>1) </a:t>
                </a:r>
                <a:r>
                  <a:rPr lang="en-US" sz="1600" dirty="0">
                    <a:latin typeface="Times New Roman" panose="02020603050405020304" pitchFamily="18" charset="0"/>
                    <a:cs typeface="Times New Roman" panose="02020603050405020304" pitchFamily="18" charset="0"/>
                  </a:rPr>
                  <a:t>Bergson, A </a:t>
                </a:r>
                <a:r>
                  <a:rPr lang="en-US" sz="1600" i="1" dirty="0">
                    <a:latin typeface="Times New Roman" panose="02020603050405020304" pitchFamily="18" charset="0"/>
                    <a:cs typeface="Times New Roman" panose="02020603050405020304" pitchFamily="18" charset="0"/>
                  </a:rPr>
                  <a:t>A reformulation of certain aspects of welfare economics </a:t>
                </a:r>
                <a:r>
                  <a:rPr lang="en-US" sz="1600" dirty="0">
                    <a:latin typeface="Times New Roman" panose="02020603050405020304" pitchFamily="18" charset="0"/>
                    <a:cs typeface="Times New Roman" panose="02020603050405020304" pitchFamily="18" charset="0"/>
                  </a:rPr>
                  <a:t>(1938), The Quarterly Journal of Economics. 52, Nr. 2, S. 310–334</a:t>
                </a:r>
                <a:endParaRPr lang="de-DE" sz="16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0" y="395306"/>
                <a:ext cx="12172951" cy="6067387"/>
              </a:xfrm>
              <a:prstGeom prst="rect">
                <a:avLst/>
              </a:prstGeom>
              <a:blipFill>
                <a:blip r:embed="rId2"/>
                <a:stretch>
                  <a:fillRect l="-651" t="-804" r="-351" b="-3015"/>
                </a:stretch>
              </a:blipFill>
            </p:spPr>
            <p:txBody>
              <a:bodyPr/>
              <a:lstStyle/>
              <a:p>
                <a:r>
                  <a:rPr lang="de-DE">
                    <a:noFill/>
                  </a:rPr>
                  <a:t> </a:t>
                </a:r>
              </a:p>
            </p:txBody>
          </p:sp>
        </mc:Fallback>
      </mc:AlternateContent>
    </p:spTree>
    <p:extLst>
      <p:ext uri="{BB962C8B-B14F-4D97-AF65-F5344CB8AC3E}">
        <p14:creationId xmlns:p14="http://schemas.microsoft.com/office/powerpoint/2010/main" val="39233326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Nutzenmöglichkeiten und Wohlfahrtsfunktion</a:t>
            </a:r>
          </a:p>
        </p:txBody>
      </p:sp>
      <p:grpSp>
        <p:nvGrpSpPr>
          <p:cNvPr id="7" name="Gruppieren 6">
            <a:extLst>
              <a:ext uri="{FF2B5EF4-FFF2-40B4-BE49-F238E27FC236}">
                <a16:creationId xmlns:a16="http://schemas.microsoft.com/office/drawing/2014/main" id="{96C8EE8D-034E-4AE1-8B13-2FBC5EF6A4EC}"/>
              </a:ext>
            </a:extLst>
          </p:cNvPr>
          <p:cNvGrpSpPr/>
          <p:nvPr/>
        </p:nvGrpSpPr>
        <p:grpSpPr>
          <a:xfrm>
            <a:off x="2397642" y="659549"/>
            <a:ext cx="7396716" cy="5167421"/>
            <a:chOff x="1711842" y="845289"/>
            <a:chExt cx="7396716" cy="5167421"/>
          </a:xfrm>
        </p:grpSpPr>
        <p:cxnSp>
          <p:nvCxnSpPr>
            <p:cNvPr id="3" name="Gerade Verbindung mit Pfeil 2">
              <a:extLst>
                <a:ext uri="{FF2B5EF4-FFF2-40B4-BE49-F238E27FC236}">
                  <a16:creationId xmlns:a16="http://schemas.microsoft.com/office/drawing/2014/main" id="{A6E1D633-4C17-4989-BF96-083B4943EB23}"/>
                </a:ext>
              </a:extLst>
            </p:cNvPr>
            <p:cNvCxnSpPr>
              <a:cxnSpLocks/>
            </p:cNvCxnSpPr>
            <p:nvPr/>
          </p:nvCxnSpPr>
          <p:spPr>
            <a:xfrm flipH="1" flipV="1">
              <a:off x="1711842" y="845289"/>
              <a:ext cx="74428" cy="516742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Gerade Verbindung mit Pfeil 7">
              <a:extLst>
                <a:ext uri="{FF2B5EF4-FFF2-40B4-BE49-F238E27FC236}">
                  <a16:creationId xmlns:a16="http://schemas.microsoft.com/office/drawing/2014/main" id="{DB0C9E4A-1742-401A-8F0F-D83893C7BD67}"/>
                </a:ext>
              </a:extLst>
            </p:cNvPr>
            <p:cNvCxnSpPr>
              <a:cxnSpLocks/>
            </p:cNvCxnSpPr>
            <p:nvPr/>
          </p:nvCxnSpPr>
          <p:spPr>
            <a:xfrm flipV="1">
              <a:off x="1786270" y="6012709"/>
              <a:ext cx="7322288" cy="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9" name="Freihandform: Form 8">
            <a:extLst>
              <a:ext uri="{FF2B5EF4-FFF2-40B4-BE49-F238E27FC236}">
                <a16:creationId xmlns:a16="http://schemas.microsoft.com/office/drawing/2014/main" id="{4A793460-14F8-4BE6-AEBC-2FF6A8FAF91A}"/>
              </a:ext>
            </a:extLst>
          </p:cNvPr>
          <p:cNvSpPr/>
          <p:nvPr/>
        </p:nvSpPr>
        <p:spPr>
          <a:xfrm>
            <a:off x="2428875" y="1400172"/>
            <a:ext cx="6500813" cy="4429125"/>
          </a:xfrm>
          <a:custGeom>
            <a:avLst/>
            <a:gdLst>
              <a:gd name="connsiteX0" fmla="*/ 0 w 6500813"/>
              <a:gd name="connsiteY0" fmla="*/ 0 h 4429125"/>
              <a:gd name="connsiteX1" fmla="*/ 2028825 w 6500813"/>
              <a:gd name="connsiteY1" fmla="*/ 742950 h 4429125"/>
              <a:gd name="connsiteX2" fmla="*/ 3357563 w 6500813"/>
              <a:gd name="connsiteY2" fmla="*/ 2414588 h 4429125"/>
              <a:gd name="connsiteX3" fmla="*/ 5257800 w 6500813"/>
              <a:gd name="connsiteY3" fmla="*/ 3086100 h 4429125"/>
              <a:gd name="connsiteX4" fmla="*/ 6500813 w 6500813"/>
              <a:gd name="connsiteY4" fmla="*/ 4429125 h 4429125"/>
              <a:gd name="connsiteX5" fmla="*/ 6500813 w 6500813"/>
              <a:gd name="connsiteY5" fmla="*/ 4429125 h 4429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500813" h="4429125">
                <a:moveTo>
                  <a:pt x="0" y="0"/>
                </a:moveTo>
                <a:cubicBezTo>
                  <a:pt x="734615" y="170259"/>
                  <a:pt x="1469231" y="340519"/>
                  <a:pt x="2028825" y="742950"/>
                </a:cubicBezTo>
                <a:cubicBezTo>
                  <a:pt x="2588419" y="1145381"/>
                  <a:pt x="2819401" y="2024063"/>
                  <a:pt x="3357563" y="2414588"/>
                </a:cubicBezTo>
                <a:cubicBezTo>
                  <a:pt x="3895726" y="2805113"/>
                  <a:pt x="4733925" y="2750344"/>
                  <a:pt x="5257800" y="3086100"/>
                </a:cubicBezTo>
                <a:cubicBezTo>
                  <a:pt x="5781675" y="3421856"/>
                  <a:pt x="6500813" y="4429125"/>
                  <a:pt x="6500813" y="4429125"/>
                </a:cubicBezTo>
                <a:lnTo>
                  <a:pt x="6500813" y="4429125"/>
                </a:lnTo>
              </a:path>
            </a:pathLst>
          </a:cu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Freihandform: Form 12">
            <a:extLst>
              <a:ext uri="{FF2B5EF4-FFF2-40B4-BE49-F238E27FC236}">
                <a16:creationId xmlns:a16="http://schemas.microsoft.com/office/drawing/2014/main" id="{CE2FB305-AE35-4B0E-B939-3FE2CFEE5733}"/>
              </a:ext>
            </a:extLst>
          </p:cNvPr>
          <p:cNvSpPr/>
          <p:nvPr/>
        </p:nvSpPr>
        <p:spPr>
          <a:xfrm>
            <a:off x="6629401" y="2571762"/>
            <a:ext cx="2686050" cy="2185988"/>
          </a:xfrm>
          <a:custGeom>
            <a:avLst/>
            <a:gdLst>
              <a:gd name="connsiteX0" fmla="*/ 0 w 2686050"/>
              <a:gd name="connsiteY0" fmla="*/ 0 h 2185988"/>
              <a:gd name="connsiteX1" fmla="*/ 728663 w 2686050"/>
              <a:gd name="connsiteY1" fmla="*/ 1685925 h 2185988"/>
              <a:gd name="connsiteX2" fmla="*/ 2686050 w 2686050"/>
              <a:gd name="connsiteY2" fmla="*/ 2185988 h 2185988"/>
            </a:gdLst>
            <a:ahLst/>
            <a:cxnLst>
              <a:cxn ang="0">
                <a:pos x="connsiteX0" y="connsiteY0"/>
              </a:cxn>
              <a:cxn ang="0">
                <a:pos x="connsiteX1" y="connsiteY1"/>
              </a:cxn>
              <a:cxn ang="0">
                <a:pos x="connsiteX2" y="connsiteY2"/>
              </a:cxn>
            </a:cxnLst>
            <a:rect l="l" t="t" r="r" b="b"/>
            <a:pathLst>
              <a:path w="2686050" h="2185988">
                <a:moveTo>
                  <a:pt x="0" y="0"/>
                </a:moveTo>
                <a:cubicBezTo>
                  <a:pt x="140494" y="660797"/>
                  <a:pt x="280988" y="1321594"/>
                  <a:pt x="728663" y="1685925"/>
                </a:cubicBezTo>
                <a:cubicBezTo>
                  <a:pt x="1176338" y="2050256"/>
                  <a:pt x="1931194" y="2118122"/>
                  <a:pt x="2686050" y="2185988"/>
                </a:cubicBezTo>
              </a:path>
            </a:pathLst>
          </a:cu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14" name="Rechteck 13">
                <a:extLst>
                  <a:ext uri="{FF2B5EF4-FFF2-40B4-BE49-F238E27FC236}">
                    <a16:creationId xmlns:a16="http://schemas.microsoft.com/office/drawing/2014/main" id="{92E728F5-609E-48E1-868A-CC3AA928BC56}"/>
                  </a:ext>
                </a:extLst>
              </p:cNvPr>
              <p:cNvSpPr/>
              <p:nvPr/>
            </p:nvSpPr>
            <p:spPr>
              <a:xfrm>
                <a:off x="9321729" y="5824642"/>
                <a:ext cx="565411"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𝑢</m:t>
                          </m:r>
                        </m:e>
                        <m:sub>
                          <m:r>
                            <a:rPr lang="de-DE" sz="2400" i="1">
                              <a:latin typeface="Cambria Math" panose="02040503050406030204" pitchFamily="18" charset="0"/>
                              <a:cs typeface="Times New Roman" panose="02020603050405020304" pitchFamily="18" charset="0"/>
                            </a:rPr>
                            <m:t>1</m:t>
                          </m:r>
                        </m:sub>
                      </m:sSub>
                    </m:oMath>
                  </m:oMathPara>
                </a14:m>
                <a:endParaRPr lang="de-DE" sz="2400" dirty="0"/>
              </a:p>
            </p:txBody>
          </p:sp>
        </mc:Choice>
        <mc:Fallback xmlns="">
          <p:sp>
            <p:nvSpPr>
              <p:cNvPr id="14" name="Rechteck 13">
                <a:extLst>
                  <a:ext uri="{FF2B5EF4-FFF2-40B4-BE49-F238E27FC236}">
                    <a16:creationId xmlns:a16="http://schemas.microsoft.com/office/drawing/2014/main" id="{92E728F5-609E-48E1-868A-CC3AA928BC56}"/>
                  </a:ext>
                </a:extLst>
              </p:cNvPr>
              <p:cNvSpPr>
                <a:spLocks noRot="1" noChangeAspect="1" noMove="1" noResize="1" noEditPoints="1" noAdjustHandles="1" noChangeArrowheads="1" noChangeShapeType="1" noTextEdit="1"/>
              </p:cNvSpPr>
              <p:nvPr/>
            </p:nvSpPr>
            <p:spPr>
              <a:xfrm>
                <a:off x="9321729" y="5824642"/>
                <a:ext cx="565411" cy="461665"/>
              </a:xfrm>
              <a:prstGeom prst="rect">
                <a:avLst/>
              </a:prstGeom>
              <a:blipFill>
                <a:blip r:embed="rId2"/>
                <a:stretch>
                  <a:fillRect b="-1316"/>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5" name="Rechteck 14">
                <a:extLst>
                  <a:ext uri="{FF2B5EF4-FFF2-40B4-BE49-F238E27FC236}">
                    <a16:creationId xmlns:a16="http://schemas.microsoft.com/office/drawing/2014/main" id="{AE481E59-C7A6-477F-ABFD-D341DA98CA46}"/>
                  </a:ext>
                </a:extLst>
              </p:cNvPr>
              <p:cNvSpPr/>
              <p:nvPr/>
            </p:nvSpPr>
            <p:spPr>
              <a:xfrm>
                <a:off x="1832231" y="657222"/>
                <a:ext cx="572529"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de-DE" sz="2400" i="1" smtClean="0">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𝑢</m:t>
                          </m:r>
                        </m:e>
                        <m:sub>
                          <m:r>
                            <a:rPr lang="de-DE" sz="2400" b="0" i="1" smtClean="0">
                              <a:latin typeface="Cambria Math" panose="02040503050406030204" pitchFamily="18" charset="0"/>
                              <a:cs typeface="Times New Roman" panose="02020603050405020304" pitchFamily="18" charset="0"/>
                            </a:rPr>
                            <m:t>2</m:t>
                          </m:r>
                        </m:sub>
                      </m:sSub>
                    </m:oMath>
                  </m:oMathPara>
                </a14:m>
                <a:endParaRPr lang="de-DE" sz="2400" dirty="0"/>
              </a:p>
            </p:txBody>
          </p:sp>
        </mc:Choice>
        <mc:Fallback xmlns="">
          <p:sp>
            <p:nvSpPr>
              <p:cNvPr id="15" name="Rechteck 14">
                <a:extLst>
                  <a:ext uri="{FF2B5EF4-FFF2-40B4-BE49-F238E27FC236}">
                    <a16:creationId xmlns:a16="http://schemas.microsoft.com/office/drawing/2014/main" id="{AE481E59-C7A6-477F-ABFD-D341DA98CA46}"/>
                  </a:ext>
                </a:extLst>
              </p:cNvPr>
              <p:cNvSpPr>
                <a:spLocks noRot="1" noChangeAspect="1" noMove="1" noResize="1" noEditPoints="1" noAdjustHandles="1" noChangeArrowheads="1" noChangeShapeType="1" noTextEdit="1"/>
              </p:cNvSpPr>
              <p:nvPr/>
            </p:nvSpPr>
            <p:spPr>
              <a:xfrm>
                <a:off x="1832231" y="657222"/>
                <a:ext cx="572529" cy="461665"/>
              </a:xfrm>
              <a:prstGeom prst="rect">
                <a:avLst/>
              </a:prstGeom>
              <a:blipFill>
                <a:blip r:embed="rId3"/>
                <a:stretch>
                  <a:fillRect/>
                </a:stretch>
              </a:blipFill>
            </p:spPr>
            <p:txBody>
              <a:bodyPr/>
              <a:lstStyle/>
              <a:p>
                <a:r>
                  <a:rPr lang="de-DE">
                    <a:noFill/>
                  </a:rPr>
                  <a:t> </a:t>
                </a:r>
              </a:p>
            </p:txBody>
          </p:sp>
        </mc:Fallback>
      </mc:AlternateContent>
      <p:sp>
        <p:nvSpPr>
          <p:cNvPr id="16" name="Textfeld 15">
            <a:extLst>
              <a:ext uri="{FF2B5EF4-FFF2-40B4-BE49-F238E27FC236}">
                <a16:creationId xmlns:a16="http://schemas.microsoft.com/office/drawing/2014/main" id="{41542390-D751-4642-94FD-8A57657133EC}"/>
              </a:ext>
            </a:extLst>
          </p:cNvPr>
          <p:cNvSpPr txBox="1"/>
          <p:nvPr/>
        </p:nvSpPr>
        <p:spPr>
          <a:xfrm>
            <a:off x="5998832" y="1996878"/>
            <a:ext cx="3586495" cy="461665"/>
          </a:xfrm>
          <a:prstGeom prst="rect">
            <a:avLst/>
          </a:prstGeom>
          <a:noFill/>
        </p:spPr>
        <p:txBody>
          <a:bodyPr wrap="none" rtlCol="0">
            <a:spAutoFit/>
          </a:bodyPr>
          <a:lstStyle/>
          <a:p>
            <a:r>
              <a:rPr lang="de-DE" sz="2400" dirty="0">
                <a:latin typeface="Times New Roman" panose="02020603050405020304" pitchFamily="18" charset="0"/>
                <a:cs typeface="Times New Roman" panose="02020603050405020304" pitchFamily="18" charset="0"/>
              </a:rPr>
              <a:t>Wohlfahrtsindifferenzkurve</a:t>
            </a:r>
          </a:p>
        </p:txBody>
      </p:sp>
      <p:sp>
        <p:nvSpPr>
          <p:cNvPr id="17" name="Textfeld 16">
            <a:extLst>
              <a:ext uri="{FF2B5EF4-FFF2-40B4-BE49-F238E27FC236}">
                <a16:creationId xmlns:a16="http://schemas.microsoft.com/office/drawing/2014/main" id="{8B427484-E417-440E-B1CC-C07137EDFA19}"/>
              </a:ext>
            </a:extLst>
          </p:cNvPr>
          <p:cNvSpPr txBox="1"/>
          <p:nvPr/>
        </p:nvSpPr>
        <p:spPr>
          <a:xfrm>
            <a:off x="3222294" y="1118887"/>
            <a:ext cx="3360215" cy="461665"/>
          </a:xfrm>
          <a:prstGeom prst="rect">
            <a:avLst/>
          </a:prstGeom>
          <a:noFill/>
        </p:spPr>
        <p:txBody>
          <a:bodyPr wrap="none" rtlCol="0">
            <a:spAutoFit/>
          </a:bodyPr>
          <a:lstStyle/>
          <a:p>
            <a:r>
              <a:rPr lang="de-DE" sz="2400" dirty="0">
                <a:latin typeface="Times New Roman" panose="02020603050405020304" pitchFamily="18" charset="0"/>
                <a:cs typeface="Times New Roman" panose="02020603050405020304" pitchFamily="18" charset="0"/>
              </a:rPr>
              <a:t>Nutzenmöglichkeitskurve</a:t>
            </a:r>
          </a:p>
        </p:txBody>
      </p:sp>
    </p:spTree>
    <p:extLst>
      <p:ext uri="{BB962C8B-B14F-4D97-AF65-F5344CB8AC3E}">
        <p14:creationId xmlns:p14="http://schemas.microsoft.com/office/powerpoint/2010/main" val="2776360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Spezielle Wohlfahrtsfunktionen</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0" y="811880"/>
                <a:ext cx="12172951" cy="5456861"/>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Utilitaristische Wohlfahrtsfunktion: </a:t>
                </a:r>
                <a14:m>
                  <m:oMath xmlns:m="http://schemas.openxmlformats.org/officeDocument/2006/math">
                    <m:r>
                      <a:rPr lang="de-DE" sz="2400" b="0" i="1" smtClean="0">
                        <a:latin typeface="Cambria Math" panose="02040503050406030204" pitchFamily="18" charset="0"/>
                        <a:cs typeface="Times New Roman" panose="02020603050405020304" pitchFamily="18" charset="0"/>
                      </a:rPr>
                      <m:t>𝑊</m:t>
                    </m:r>
                    <m:d>
                      <m:dPr>
                        <m:ctrlPr>
                          <a:rPr lang="de-DE" sz="2400" b="0" i="1" smtClean="0">
                            <a:latin typeface="Cambria Math" panose="02040503050406030204" pitchFamily="18" charset="0"/>
                            <a:cs typeface="Times New Roman" panose="02020603050405020304" pitchFamily="18" charset="0"/>
                          </a:rPr>
                        </m:ctrlPr>
                      </m:dPr>
                      <m:e>
                        <m:r>
                          <a:rPr lang="de-DE" sz="2400" b="0" i="1" smtClean="0">
                            <a:latin typeface="Cambria Math" panose="02040503050406030204" pitchFamily="18" charset="0"/>
                            <a:cs typeface="Times New Roman" panose="02020603050405020304" pitchFamily="18" charset="0"/>
                          </a:rPr>
                          <m:t>𝑥</m:t>
                        </m:r>
                      </m:e>
                    </m:d>
                    <m:r>
                      <a:rPr lang="de-DE" sz="2400" b="0" i="1" smtClean="0">
                        <a:latin typeface="Cambria Math" panose="02040503050406030204" pitchFamily="18" charset="0"/>
                        <a:cs typeface="Times New Roman" panose="02020603050405020304" pitchFamily="18" charset="0"/>
                      </a:rPr>
                      <m:t>=</m:t>
                    </m:r>
                    <m:nary>
                      <m:naryPr>
                        <m:chr m:val="∑"/>
                        <m:ctrlPr>
                          <a:rPr lang="pt-BR" sz="2400" b="0" i="1" smtClean="0">
                            <a:latin typeface="Cambria Math" panose="02040503050406030204" pitchFamily="18" charset="0"/>
                            <a:cs typeface="Times New Roman" panose="02020603050405020304" pitchFamily="18" charset="0"/>
                          </a:rPr>
                        </m:ctrlPr>
                      </m:naryPr>
                      <m:sub>
                        <m:r>
                          <m:rPr>
                            <m:brk m:alnAt="23"/>
                          </m:rPr>
                          <a:rPr lang="de-DE" sz="2400" b="0" i="1" smtClean="0">
                            <a:latin typeface="Cambria Math" panose="02040503050406030204" pitchFamily="18" charset="0"/>
                            <a:cs typeface="Times New Roman" panose="02020603050405020304" pitchFamily="18" charset="0"/>
                          </a:rPr>
                          <m:t>𝑖</m:t>
                        </m:r>
                        <m:r>
                          <a:rPr lang="pt-BR" sz="2400" b="0" i="1" smtClean="0">
                            <a:latin typeface="Cambria Math" panose="02040503050406030204" pitchFamily="18" charset="0"/>
                            <a:cs typeface="Times New Roman" panose="02020603050405020304" pitchFamily="18" charset="0"/>
                          </a:rPr>
                          <m:t>=0</m:t>
                        </m:r>
                      </m:sub>
                      <m:sup>
                        <m:r>
                          <a:rPr lang="pt-BR" sz="2400" b="0" i="1" smtClean="0">
                            <a:latin typeface="Cambria Math" panose="02040503050406030204" pitchFamily="18" charset="0"/>
                            <a:cs typeface="Times New Roman" panose="02020603050405020304" pitchFamily="18" charset="0"/>
                          </a:rPr>
                          <m:t>𝑛</m:t>
                        </m:r>
                      </m:sup>
                      <m:e>
                        <m:sSub>
                          <m:sSubPr>
                            <m:ctrlPr>
                              <a:rPr lang="de-DE" sz="2400" i="1" dirty="0">
                                <a:latin typeface="Cambria Math" panose="02040503050406030204" pitchFamily="18" charset="0"/>
                                <a:cs typeface="Times New Roman" panose="02020603050405020304" pitchFamily="18" charset="0"/>
                              </a:rPr>
                            </m:ctrlPr>
                          </m:sSubPr>
                          <m:e>
                            <m:r>
                              <m:rPr>
                                <m:sty m:val="p"/>
                              </m:rPr>
                              <a:rPr lang="el-GR" sz="2400" i="1">
                                <a:latin typeface="Cambria Math" panose="02040503050406030204" pitchFamily="18" charset="0"/>
                                <a:cs typeface="Times New Roman" panose="02020603050405020304" pitchFamily="18" charset="0"/>
                              </a:rPr>
                              <m:t>α</m:t>
                            </m:r>
                          </m:e>
                          <m:sub>
                            <m:r>
                              <a:rPr lang="de-DE" sz="2400" i="1" dirty="0">
                                <a:latin typeface="Cambria Math" panose="02040503050406030204" pitchFamily="18" charset="0"/>
                                <a:cs typeface="Times New Roman" panose="02020603050405020304" pitchFamily="18" charset="0"/>
                              </a:rPr>
                              <m:t>𝑖</m:t>
                            </m:r>
                          </m:sub>
                        </m:sSub>
                        <m:sSub>
                          <m:sSubPr>
                            <m:ctrlPr>
                              <a:rPr lang="de-DE" sz="2400" i="1" dirty="0">
                                <a:latin typeface="Cambria Math" panose="02040503050406030204" pitchFamily="18" charset="0"/>
                                <a:cs typeface="Times New Roman" panose="02020603050405020304" pitchFamily="18" charset="0"/>
                              </a:rPr>
                            </m:ctrlPr>
                          </m:sSubPr>
                          <m:e>
                            <m:r>
                              <a:rPr lang="de-DE" sz="2400" b="0" i="1" dirty="0" smtClean="0">
                                <a:latin typeface="Cambria Math" panose="02040503050406030204" pitchFamily="18" charset="0"/>
                                <a:cs typeface="Times New Roman" panose="02020603050405020304" pitchFamily="18" charset="0"/>
                              </a:rPr>
                              <m:t>𝑢</m:t>
                            </m:r>
                          </m:e>
                          <m:sub>
                            <m:r>
                              <a:rPr lang="de-DE" sz="2400" i="1" dirty="0">
                                <a:latin typeface="Cambria Math" panose="02040503050406030204" pitchFamily="18" charset="0"/>
                                <a:cs typeface="Times New Roman" panose="02020603050405020304" pitchFamily="18" charset="0"/>
                              </a:rPr>
                              <m:t>𝑖</m:t>
                            </m:r>
                          </m:sub>
                        </m:sSub>
                        <m:r>
                          <a:rPr lang="de-DE" sz="2400" b="0" i="1" dirty="0" smtClean="0">
                            <a:latin typeface="Cambria Math" panose="02040503050406030204" pitchFamily="18" charset="0"/>
                            <a:cs typeface="Times New Roman" panose="02020603050405020304" pitchFamily="18" charset="0"/>
                          </a:rPr>
                          <m:t>(</m:t>
                        </m:r>
                        <m:r>
                          <a:rPr lang="de-DE" sz="2400" b="0" i="1" dirty="0" smtClean="0">
                            <a:latin typeface="Cambria Math" panose="02040503050406030204" pitchFamily="18" charset="0"/>
                            <a:cs typeface="Times New Roman" panose="02020603050405020304" pitchFamily="18" charset="0"/>
                          </a:rPr>
                          <m:t>𝑥</m:t>
                        </m:r>
                        <m:r>
                          <a:rPr lang="de-DE" sz="2400" b="0" i="1" dirty="0" smtClean="0">
                            <a:latin typeface="Cambria Math" panose="02040503050406030204" pitchFamily="18" charset="0"/>
                            <a:cs typeface="Times New Roman" panose="02020603050405020304" pitchFamily="18" charset="0"/>
                          </a:rPr>
                          <m:t>)</m:t>
                        </m:r>
                      </m:e>
                    </m:nary>
                  </m:oMath>
                </a14:m>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a:t>
                </a:r>
              </a:p>
              <a:p>
                <a:r>
                  <a:rPr lang="de-DE" sz="2400" dirty="0">
                    <a:latin typeface="Times New Roman" panose="02020603050405020304" pitchFamily="18" charset="0"/>
                    <a:cs typeface="Times New Roman" panose="02020603050405020304" pitchFamily="18" charset="0"/>
                  </a:rPr>
                  <a:t>	</a:t>
                </a:r>
              </a:p>
              <a:p>
                <a:r>
                  <a:rPr lang="de-DE" sz="2400" dirty="0">
                    <a:latin typeface="Times New Roman" panose="02020603050405020304" pitchFamily="18" charset="0"/>
                    <a:cs typeface="Times New Roman" panose="02020603050405020304" pitchFamily="18" charset="0"/>
                  </a:rPr>
                  <a:t>	Ein gerechter Zustand wird dadurch erreicht, dass die gewichtete Summe individuellen 	Glücksempfinden maximiert wird. Individuelle Nutzen können damit direkt 	gegeneinander aufgewogen werden.</a:t>
                </a:r>
              </a:p>
              <a:p>
                <a:r>
                  <a:rPr lang="de-DE" sz="2400" dirty="0">
                    <a:latin typeface="Times New Roman" panose="02020603050405020304" pitchFamily="18" charset="0"/>
                    <a:cs typeface="Times New Roman" panose="02020603050405020304" pitchFamily="18" charset="0"/>
                  </a:rPr>
                  <a:t>	(Bentham, J. (1748 – 1832) und Mill, J.S. (1806 – 1873)).</a:t>
                </a: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Aus heutiger Sicht erscheint dieser Ansatz, dass das Glück des einen das Glück der 	anderen aufwiegen kann mitunter unsozial, bzw. aufgrund der Gewichtung relativ 	willkürlich. Zur Wende des 18./19.Jh. des sich in der Industriellen Revolution 	befindlichen Vereinigten Königreichs mit seinem sich ausbildenden Proletariat </a:t>
                </a:r>
                <a:r>
                  <a:rPr lang="de-DE" sz="2400" dirty="0" smtClean="0">
                    <a:latin typeface="Times New Roman" panose="02020603050405020304" pitchFamily="18" charset="0"/>
                    <a:cs typeface="Times New Roman" panose="02020603050405020304" pitchFamily="18" charset="0"/>
                  </a:rPr>
                  <a:t>	(Manchesterkapitalismus) erscheint die </a:t>
                </a:r>
                <a:r>
                  <a:rPr lang="de-DE" sz="2400" dirty="0">
                    <a:latin typeface="Times New Roman" panose="02020603050405020304" pitchFamily="18" charset="0"/>
                    <a:cs typeface="Times New Roman" panose="02020603050405020304" pitchFamily="18" charset="0"/>
                  </a:rPr>
                  <a:t>Idee in die soziale Wohlfahrt das Glück einer </a:t>
                </a:r>
                <a:r>
                  <a:rPr lang="de-DE" sz="2400" dirty="0" smtClean="0">
                    <a:latin typeface="Times New Roman" panose="02020603050405020304" pitchFamily="18" charset="0"/>
                    <a:cs typeface="Times New Roman" panose="02020603050405020304" pitchFamily="18" charset="0"/>
                  </a:rPr>
                  <a:t>	immer </a:t>
                </a:r>
                <a:r>
                  <a:rPr lang="de-DE" sz="2400" dirty="0">
                    <a:latin typeface="Times New Roman" panose="02020603050405020304" pitchFamily="18" charset="0"/>
                    <a:cs typeface="Times New Roman" panose="02020603050405020304" pitchFamily="18" charset="0"/>
                  </a:rPr>
                  <a:t>größer werdenden Schicht von </a:t>
                </a:r>
                <a:r>
                  <a:rPr lang="de-DE" sz="2400" dirty="0" smtClean="0">
                    <a:latin typeface="Times New Roman" panose="02020603050405020304" pitchFamily="18" charset="0"/>
                    <a:cs typeface="Times New Roman" panose="02020603050405020304" pitchFamily="18" charset="0"/>
                  </a:rPr>
                  <a:t>relativ </a:t>
                </a:r>
                <a:r>
                  <a:rPr lang="de-DE" sz="2400" dirty="0">
                    <a:latin typeface="Times New Roman" panose="02020603050405020304" pitchFamily="18" charset="0"/>
                    <a:cs typeface="Times New Roman" panose="02020603050405020304" pitchFamily="18" charset="0"/>
                  </a:rPr>
                  <a:t>a</a:t>
                </a:r>
                <a:r>
                  <a:rPr lang="de-DE" sz="2400" dirty="0" smtClean="0">
                    <a:latin typeface="Times New Roman" panose="02020603050405020304" pitchFamily="18" charset="0"/>
                    <a:cs typeface="Times New Roman" panose="02020603050405020304" pitchFamily="18" charset="0"/>
                  </a:rPr>
                  <a:t>rmen </a:t>
                </a:r>
                <a:r>
                  <a:rPr lang="de-DE" sz="2400" dirty="0">
                    <a:latin typeface="Times New Roman" panose="02020603050405020304" pitchFamily="18" charset="0"/>
                    <a:cs typeface="Times New Roman" panose="02020603050405020304" pitchFamily="18" charset="0"/>
                  </a:rPr>
                  <a:t>Menschen einzubeziehen dagegen </a:t>
                </a:r>
                <a:r>
                  <a:rPr lang="de-DE" sz="2400" dirty="0" smtClean="0">
                    <a:latin typeface="Times New Roman" panose="02020603050405020304" pitchFamily="18" charset="0"/>
                    <a:cs typeface="Times New Roman" panose="02020603050405020304" pitchFamily="18" charset="0"/>
                  </a:rPr>
                  <a:t>	eher </a:t>
                </a:r>
                <a:r>
                  <a:rPr lang="de-DE" sz="2400" dirty="0">
                    <a:latin typeface="Times New Roman" panose="02020603050405020304" pitchFamily="18" charset="0"/>
                    <a:cs typeface="Times New Roman" panose="02020603050405020304" pitchFamily="18" charset="0"/>
                  </a:rPr>
                  <a:t>sozialrevolutionär. </a:t>
                </a: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0" y="811880"/>
                <a:ext cx="12172951" cy="5456861"/>
              </a:xfrm>
              <a:prstGeom prst="rect">
                <a:avLst/>
              </a:prstGeom>
              <a:blipFill>
                <a:blip r:embed="rId2"/>
                <a:stretch>
                  <a:fillRect l="-651" t="-10950" b="-4916"/>
                </a:stretch>
              </a:blipFill>
            </p:spPr>
            <p:txBody>
              <a:bodyPr/>
              <a:lstStyle/>
              <a:p>
                <a:r>
                  <a:rPr lang="de-DE">
                    <a:noFill/>
                  </a:rPr>
                  <a:t> </a:t>
                </a:r>
              </a:p>
            </p:txBody>
          </p:sp>
        </mc:Fallback>
      </mc:AlternateContent>
    </p:spTree>
    <p:extLst>
      <p:ext uri="{BB962C8B-B14F-4D97-AF65-F5344CB8AC3E}">
        <p14:creationId xmlns:p14="http://schemas.microsoft.com/office/powerpoint/2010/main" val="248879030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Spezielle Wohlfahrtsfunktionen</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0" y="471634"/>
                <a:ext cx="12172951" cy="5456861"/>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Rawlssche Wohlfahrtsfunktion: </a:t>
                </a:r>
                <a14:m>
                  <m:oMath xmlns:m="http://schemas.openxmlformats.org/officeDocument/2006/math">
                    <m:r>
                      <a:rPr lang="de-DE" sz="2400" i="1">
                        <a:latin typeface="Cambria Math" panose="02040503050406030204" pitchFamily="18" charset="0"/>
                        <a:cs typeface="Times New Roman" panose="02020603050405020304" pitchFamily="18" charset="0"/>
                      </a:rPr>
                      <m:t>𝑊</m:t>
                    </m:r>
                    <m:d>
                      <m:dPr>
                        <m:ctrlPr>
                          <a:rPr lang="de-DE" sz="2400" i="1">
                            <a:latin typeface="Cambria Math" panose="02040503050406030204" pitchFamily="18" charset="0"/>
                            <a:cs typeface="Times New Roman" panose="02020603050405020304" pitchFamily="18" charset="0"/>
                          </a:rPr>
                        </m:ctrlPr>
                      </m:dPr>
                      <m:e>
                        <m:r>
                          <a:rPr lang="de-DE" sz="2400" i="1">
                            <a:latin typeface="Cambria Math" panose="02040503050406030204" pitchFamily="18" charset="0"/>
                            <a:cs typeface="Times New Roman" panose="02020603050405020304" pitchFamily="18" charset="0"/>
                          </a:rPr>
                          <m:t>𝑥</m:t>
                        </m:r>
                      </m:e>
                    </m:d>
                    <m:r>
                      <a:rPr lang="de-DE" sz="2400" i="1">
                        <a:latin typeface="Cambria Math" panose="02040503050406030204" pitchFamily="18" charset="0"/>
                        <a:cs typeface="Times New Roman" panose="02020603050405020304" pitchFamily="18" charset="0"/>
                      </a:rPr>
                      <m:t>=</m:t>
                    </m:r>
                    <m:sSub>
                      <m:sSubPr>
                        <m:ctrlPr>
                          <a:rPr lang="de-DE" sz="2400" i="1" dirty="0">
                            <a:latin typeface="Cambria Math" panose="02040503050406030204" pitchFamily="18" charset="0"/>
                            <a:cs typeface="Times New Roman" panose="02020603050405020304" pitchFamily="18" charset="0"/>
                          </a:rPr>
                        </m:ctrlPr>
                      </m:sSubPr>
                      <m:e>
                        <m:r>
                          <m:rPr>
                            <m:sty m:val="p"/>
                          </m:rPr>
                          <a:rPr lang="de-DE" sz="2400" b="0" i="0" dirty="0" smtClean="0">
                            <a:latin typeface="Cambria Math" panose="02040503050406030204" pitchFamily="18" charset="0"/>
                            <a:cs typeface="Times New Roman" panose="02020603050405020304" pitchFamily="18" charset="0"/>
                          </a:rPr>
                          <m:t>min</m:t>
                        </m:r>
                        <m:r>
                          <a:rPr lang="de-DE" sz="2400" b="0" i="1" dirty="0" smtClean="0">
                            <a:latin typeface="Cambria Math" panose="02040503050406030204" pitchFamily="18" charset="0"/>
                            <a:cs typeface="Times New Roman" panose="02020603050405020304" pitchFamily="18" charset="0"/>
                          </a:rPr>
                          <m:t>⁡{</m:t>
                        </m:r>
                        <m:r>
                          <a:rPr lang="de-DE" sz="2400" i="1" dirty="0">
                            <a:latin typeface="Cambria Math" panose="02040503050406030204" pitchFamily="18" charset="0"/>
                            <a:cs typeface="Times New Roman" panose="02020603050405020304" pitchFamily="18" charset="0"/>
                          </a:rPr>
                          <m:t>𝑢</m:t>
                        </m:r>
                      </m:e>
                      <m:sub>
                        <m:r>
                          <a:rPr lang="de-DE" sz="2400" b="0" i="1" dirty="0" smtClean="0">
                            <a:latin typeface="Cambria Math" panose="02040503050406030204" pitchFamily="18" charset="0"/>
                            <a:cs typeface="Times New Roman" panose="02020603050405020304" pitchFamily="18" charset="0"/>
                          </a:rPr>
                          <m:t>1</m:t>
                        </m:r>
                      </m:sub>
                    </m:sSub>
                    <m:d>
                      <m:dPr>
                        <m:ctrlPr>
                          <a:rPr lang="de-DE" sz="2400" i="1" dirty="0">
                            <a:latin typeface="Cambria Math" panose="02040503050406030204" pitchFamily="18" charset="0"/>
                            <a:cs typeface="Times New Roman" panose="02020603050405020304" pitchFamily="18" charset="0"/>
                          </a:rPr>
                        </m:ctrlPr>
                      </m:dPr>
                      <m:e>
                        <m:r>
                          <a:rPr lang="de-DE" sz="2400" i="1" dirty="0">
                            <a:latin typeface="Cambria Math" panose="02040503050406030204" pitchFamily="18" charset="0"/>
                            <a:cs typeface="Times New Roman" panose="02020603050405020304" pitchFamily="18" charset="0"/>
                          </a:rPr>
                          <m:t>𝑥</m:t>
                        </m:r>
                      </m:e>
                    </m:d>
                    <m:r>
                      <a:rPr lang="de-DE" sz="2400" b="0" i="1" dirty="0" smtClean="0">
                        <a:latin typeface="Cambria Math" panose="02040503050406030204" pitchFamily="18" charset="0"/>
                        <a:cs typeface="Times New Roman" panose="02020603050405020304" pitchFamily="18" charset="0"/>
                      </a:rPr>
                      <m:t>,…,</m:t>
                    </m:r>
                    <m:sSub>
                      <m:sSubPr>
                        <m:ctrlPr>
                          <a:rPr lang="de-DE" sz="2400" i="1" dirty="0">
                            <a:latin typeface="Cambria Math" panose="02040503050406030204" pitchFamily="18" charset="0"/>
                            <a:cs typeface="Times New Roman" panose="02020603050405020304" pitchFamily="18" charset="0"/>
                          </a:rPr>
                        </m:ctrlPr>
                      </m:sSubPr>
                      <m:e>
                        <m:r>
                          <a:rPr lang="de-DE" sz="2400" i="1" dirty="0">
                            <a:latin typeface="Cambria Math" panose="02040503050406030204" pitchFamily="18" charset="0"/>
                            <a:cs typeface="Times New Roman" panose="02020603050405020304" pitchFamily="18" charset="0"/>
                          </a:rPr>
                          <m:t>𝑢</m:t>
                        </m:r>
                      </m:e>
                      <m:sub>
                        <m:r>
                          <a:rPr lang="de-DE" sz="2400" b="0" i="1" dirty="0" smtClean="0">
                            <a:latin typeface="Cambria Math" panose="02040503050406030204" pitchFamily="18" charset="0"/>
                            <a:cs typeface="Times New Roman" panose="02020603050405020304" pitchFamily="18" charset="0"/>
                          </a:rPr>
                          <m:t>𝑛</m:t>
                        </m:r>
                      </m:sub>
                    </m:sSub>
                    <m:d>
                      <m:dPr>
                        <m:ctrlPr>
                          <a:rPr lang="de-DE" sz="2400" i="1" dirty="0">
                            <a:latin typeface="Cambria Math" panose="02040503050406030204" pitchFamily="18" charset="0"/>
                            <a:cs typeface="Times New Roman" panose="02020603050405020304" pitchFamily="18" charset="0"/>
                          </a:rPr>
                        </m:ctrlPr>
                      </m:dPr>
                      <m:e>
                        <m:r>
                          <a:rPr lang="de-DE" sz="2400" i="1" dirty="0">
                            <a:latin typeface="Cambria Math" panose="02040503050406030204" pitchFamily="18" charset="0"/>
                            <a:cs typeface="Times New Roman" panose="02020603050405020304" pitchFamily="18" charset="0"/>
                          </a:rPr>
                          <m:t>𝑥</m:t>
                        </m:r>
                      </m:e>
                    </m:d>
                    <m:r>
                      <a:rPr lang="de-DE" sz="2400" b="0" i="1" dirty="0" smtClean="0">
                        <a:latin typeface="Cambria Math" panose="02040503050406030204" pitchFamily="18" charset="0"/>
                        <a:cs typeface="Times New Roman" panose="02020603050405020304" pitchFamily="18" charset="0"/>
                      </a:rPr>
                      <m:t>}</m:t>
                    </m:r>
                  </m:oMath>
                </a14:m>
                <a:endParaRPr lang="de-DE" sz="2400" dirty="0">
                  <a:latin typeface="Times New Roman" panose="02020603050405020304" pitchFamily="18" charset="0"/>
                  <a:cs typeface="Times New Roman" panose="02020603050405020304" pitchFamily="18" charset="0"/>
                </a:endParaRPr>
              </a:p>
              <a:p>
                <a:pPr lvl="1"/>
                <a:r>
                  <a:rPr lang="de-DE" sz="2400" dirty="0">
                    <a:latin typeface="Times New Roman" panose="02020603050405020304" pitchFamily="18" charset="0"/>
                    <a:cs typeface="Times New Roman" panose="02020603050405020304" pitchFamily="18" charset="0"/>
                  </a:rPr>
                  <a:t>	</a:t>
                </a:r>
              </a:p>
              <a:p>
                <a:pPr lvl="1"/>
                <a:r>
                  <a:rPr lang="de-DE" sz="2400" dirty="0">
                    <a:latin typeface="Times New Roman" panose="02020603050405020304" pitchFamily="18" charset="0"/>
                    <a:cs typeface="Times New Roman" panose="02020603050405020304" pitchFamily="18" charset="0"/>
                  </a:rPr>
                  <a:t>	Ein gerechter Zustand wird erreicht, wenn der Nutzen des am schlechtesten </a:t>
                </a:r>
                <a:r>
                  <a:rPr lang="de-DE" sz="2400" dirty="0" smtClean="0">
                    <a:latin typeface="Times New Roman" panose="02020603050405020304" pitchFamily="18" charset="0"/>
                    <a:cs typeface="Times New Roman" panose="02020603050405020304" pitchFamily="18" charset="0"/>
                  </a:rPr>
                  <a:t>gestellten 	Individuums maximiert </a:t>
                </a:r>
                <a:r>
                  <a:rPr lang="de-DE" sz="2400" dirty="0">
                    <a:latin typeface="Times New Roman" panose="02020603050405020304" pitchFamily="18" charset="0"/>
                    <a:cs typeface="Times New Roman" panose="02020603050405020304" pitchFamily="18" charset="0"/>
                  </a:rPr>
                  <a:t>wird (vgl. </a:t>
                </a:r>
                <a:r>
                  <a:rPr lang="de-DE" sz="2400" dirty="0" err="1">
                    <a:latin typeface="Times New Roman" panose="02020603050405020304" pitchFamily="18" charset="0"/>
                    <a:cs typeface="Times New Roman" panose="02020603050405020304" pitchFamily="18" charset="0"/>
                  </a:rPr>
                  <a:t>maxmin</a:t>
                </a:r>
                <a:r>
                  <a:rPr lang="de-DE" sz="2400" dirty="0">
                    <a:latin typeface="Times New Roman" panose="02020603050405020304" pitchFamily="18" charset="0"/>
                    <a:cs typeface="Times New Roman" panose="02020603050405020304" pitchFamily="18" charset="0"/>
                  </a:rPr>
                  <a:t>- oder </a:t>
                </a:r>
                <a:r>
                  <a:rPr lang="de-DE" sz="2400" dirty="0" err="1">
                    <a:latin typeface="Times New Roman" panose="02020603050405020304" pitchFamily="18" charset="0"/>
                    <a:cs typeface="Times New Roman" panose="02020603050405020304" pitchFamily="18" charset="0"/>
                  </a:rPr>
                  <a:t>minmax</a:t>
                </a:r>
                <a:r>
                  <a:rPr lang="de-DE" sz="2400" dirty="0">
                    <a:latin typeface="Times New Roman" panose="02020603050405020304" pitchFamily="18" charset="0"/>
                    <a:cs typeface="Times New Roman" panose="02020603050405020304" pitchFamily="18" charset="0"/>
                  </a:rPr>
                  <a:t>-Prinzip aus der </a:t>
                </a:r>
                <a:r>
                  <a:rPr lang="de-DE" sz="2400" dirty="0" smtClean="0">
                    <a:latin typeface="Times New Roman" panose="02020603050405020304" pitchFamily="18" charset="0"/>
                    <a:cs typeface="Times New Roman" panose="02020603050405020304" pitchFamily="18" charset="0"/>
                  </a:rPr>
                  <a:t>	Entscheidungstheorie</a:t>
                </a:r>
                <a:r>
                  <a:rPr lang="de-DE" sz="2400" dirty="0">
                    <a:latin typeface="Times New Roman" panose="02020603050405020304" pitchFamily="18" charset="0"/>
                    <a:cs typeface="Times New Roman" panose="02020603050405020304" pitchFamily="18" charset="0"/>
                  </a:rPr>
                  <a:t>). </a:t>
                </a:r>
                <a:r>
                  <a:rPr lang="de-DE" sz="2400" dirty="0" smtClean="0">
                    <a:latin typeface="Times New Roman" panose="02020603050405020304" pitchFamily="18" charset="0"/>
                    <a:cs typeface="Times New Roman" panose="02020603050405020304" pitchFamily="18" charset="0"/>
                  </a:rPr>
                  <a:t>Hintergrund </a:t>
                </a:r>
                <a:r>
                  <a:rPr lang="de-DE" sz="2400" dirty="0">
                    <a:latin typeface="Times New Roman" panose="02020603050405020304" pitchFamily="18" charset="0"/>
                    <a:cs typeface="Times New Roman" panose="02020603050405020304" pitchFamily="18" charset="0"/>
                  </a:rPr>
                  <a:t>ist die Idee einer fairen politischen Idee der </a:t>
                </a:r>
                <a:r>
                  <a:rPr lang="de-DE" sz="2400" dirty="0" smtClean="0">
                    <a:latin typeface="Times New Roman" panose="02020603050405020304" pitchFamily="18" charset="0"/>
                    <a:cs typeface="Times New Roman" panose="02020603050405020304" pitchFamily="18" charset="0"/>
                  </a:rPr>
                  <a:t>	Gerechtigkeit</a:t>
                </a:r>
                <a:endParaRPr lang="de-DE" sz="2400" dirty="0">
                  <a:latin typeface="Times New Roman" panose="02020603050405020304" pitchFamily="18" charset="0"/>
                  <a:cs typeface="Times New Roman" panose="02020603050405020304" pitchFamily="18" charset="0"/>
                </a:endParaRPr>
              </a:p>
              <a:p>
                <a:pPr lvl="1"/>
                <a:r>
                  <a:rPr lang="de-DE" sz="2400" dirty="0">
                    <a:latin typeface="Times New Roman" panose="02020603050405020304" pitchFamily="18" charset="0"/>
                    <a:cs typeface="Times New Roman" panose="02020603050405020304" pitchFamily="18" charset="0"/>
                  </a:rPr>
                  <a:t>	(Rawls, J. (1971), A </a:t>
                </a:r>
                <a:r>
                  <a:rPr lang="de-DE" sz="2400" dirty="0" err="1">
                    <a:latin typeface="Times New Roman" panose="02020603050405020304" pitchFamily="18" charset="0"/>
                    <a:cs typeface="Times New Roman" panose="02020603050405020304" pitchFamily="18" charset="0"/>
                  </a:rPr>
                  <a:t>T</a:t>
                </a:r>
                <a:r>
                  <a:rPr lang="de-DE" sz="2400" dirty="0" err="1" smtClean="0">
                    <a:latin typeface="Times New Roman" panose="02020603050405020304" pitchFamily="18" charset="0"/>
                    <a:cs typeface="Times New Roman" panose="02020603050405020304" pitchFamily="18" charset="0"/>
                  </a:rPr>
                  <a:t>heory</a:t>
                </a:r>
                <a:r>
                  <a:rPr lang="de-DE" sz="2400" dirty="0" smtClean="0">
                    <a:latin typeface="Times New Roman" panose="02020603050405020304" pitchFamily="18" charset="0"/>
                    <a:cs typeface="Times New Roman" panose="02020603050405020304" pitchFamily="18" charset="0"/>
                  </a:rPr>
                  <a:t> </a:t>
                </a:r>
                <a:r>
                  <a:rPr lang="de-DE" sz="2400" dirty="0" err="1">
                    <a:latin typeface="Times New Roman" panose="02020603050405020304" pitchFamily="18" charset="0"/>
                    <a:cs typeface="Times New Roman" panose="02020603050405020304" pitchFamily="18" charset="0"/>
                  </a:rPr>
                  <a:t>of</a:t>
                </a:r>
                <a:r>
                  <a:rPr lang="de-DE" sz="2400" dirty="0">
                    <a:latin typeface="Times New Roman" panose="02020603050405020304" pitchFamily="18" charset="0"/>
                    <a:cs typeface="Times New Roman" panose="02020603050405020304" pitchFamily="18" charset="0"/>
                  </a:rPr>
                  <a:t> Justice).</a:t>
                </a:r>
              </a:p>
              <a:p>
                <a:pPr lvl="1"/>
                <a:endParaRPr lang="de-DE" sz="2400" dirty="0">
                  <a:latin typeface="Times New Roman" panose="02020603050405020304" pitchFamily="18" charset="0"/>
                  <a:cs typeface="Times New Roman" panose="02020603050405020304" pitchFamily="18" charset="0"/>
                </a:endParaRPr>
              </a:p>
              <a:p>
                <a:pPr lvl="1"/>
                <a:r>
                  <a:rPr lang="de-DE" sz="2400" dirty="0">
                    <a:latin typeface="Times New Roman" panose="02020603050405020304" pitchFamily="18" charset="0"/>
                    <a:cs typeface="Times New Roman" panose="02020603050405020304" pitchFamily="18" charset="0"/>
                  </a:rPr>
                  <a:t>	Idee ist es, eine Gesellschaftsform anzustreben, in der unter freien Individuen es nicht 	möglich ist, dass ein Individuum einem anderen Institutionen aufzwingt, die nicht 	öffentlich nachvollziehbar begründet werden können. Unter dem Schleier der 	Unwissenheit über die genaue Position wo man in der Gesellschaft steht, ergibt sich dann 	das formulierte Wohlfahrtskonzept. </a:t>
                </a: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0" y="471634"/>
                <a:ext cx="12172951" cy="5456861"/>
              </a:xfrm>
              <a:prstGeom prst="rect">
                <a:avLst/>
              </a:prstGeom>
              <a:blipFill>
                <a:blip r:embed="rId2"/>
                <a:stretch>
                  <a:fillRect l="-651"/>
                </a:stretch>
              </a:blipFill>
            </p:spPr>
            <p:txBody>
              <a:bodyPr/>
              <a:lstStyle/>
              <a:p>
                <a:r>
                  <a:rPr lang="de-DE">
                    <a:noFill/>
                  </a:rPr>
                  <a:t> </a:t>
                </a:r>
              </a:p>
            </p:txBody>
          </p:sp>
        </mc:Fallback>
      </mc:AlternateContent>
    </p:spTree>
    <p:extLst>
      <p:ext uri="{BB962C8B-B14F-4D97-AF65-F5344CB8AC3E}">
        <p14:creationId xmlns:p14="http://schemas.microsoft.com/office/powerpoint/2010/main" val="8257923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Spezielle Wohlfahrtsfunktionen</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0" y="471634"/>
                <a:ext cx="12172951" cy="6386366"/>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Nash-Wohlfahrtsfunktion: </a:t>
                </a:r>
                <a14:m>
                  <m:oMath xmlns:m="http://schemas.openxmlformats.org/officeDocument/2006/math">
                    <m:r>
                      <a:rPr lang="de-DE" sz="2400" b="0" i="1" smtClean="0">
                        <a:latin typeface="Cambria Math" panose="02040503050406030204" pitchFamily="18" charset="0"/>
                        <a:cs typeface="Times New Roman" panose="02020603050405020304" pitchFamily="18" charset="0"/>
                      </a:rPr>
                      <m:t>𝑊</m:t>
                    </m:r>
                    <m:d>
                      <m:dPr>
                        <m:ctrlPr>
                          <a:rPr lang="de-DE" sz="2400" b="0" i="1" smtClean="0">
                            <a:latin typeface="Cambria Math" panose="02040503050406030204" pitchFamily="18" charset="0"/>
                            <a:cs typeface="Times New Roman" panose="02020603050405020304" pitchFamily="18" charset="0"/>
                          </a:rPr>
                        </m:ctrlPr>
                      </m:dPr>
                      <m:e>
                        <m:r>
                          <a:rPr lang="de-DE" sz="2400" b="0" i="1" smtClean="0">
                            <a:latin typeface="Cambria Math" panose="02040503050406030204" pitchFamily="18" charset="0"/>
                            <a:cs typeface="Times New Roman" panose="02020603050405020304" pitchFamily="18" charset="0"/>
                          </a:rPr>
                          <m:t>𝑥</m:t>
                        </m:r>
                      </m:e>
                    </m:d>
                    <m:r>
                      <a:rPr lang="de-DE" sz="2400" b="0" i="1" smtClean="0">
                        <a:latin typeface="Cambria Math" panose="02040503050406030204" pitchFamily="18" charset="0"/>
                        <a:cs typeface="Times New Roman" panose="02020603050405020304" pitchFamily="18" charset="0"/>
                      </a:rPr>
                      <m:t>=</m:t>
                    </m:r>
                    <m:nary>
                      <m:naryPr>
                        <m:chr m:val="∏"/>
                        <m:limLoc m:val="subSup"/>
                        <m:ctrlPr>
                          <a:rPr lang="de-DE" sz="2400" b="0" i="1" smtClean="0">
                            <a:latin typeface="Cambria Math" panose="02040503050406030204" pitchFamily="18" charset="0"/>
                            <a:cs typeface="Times New Roman" panose="02020603050405020304" pitchFamily="18" charset="0"/>
                          </a:rPr>
                        </m:ctrlPr>
                      </m:naryPr>
                      <m:sub>
                        <m:r>
                          <m:rPr>
                            <m:brk m:alnAt="25"/>
                          </m:rPr>
                          <a:rPr lang="de-DE" sz="2400" b="0" i="1" smtClean="0">
                            <a:latin typeface="Cambria Math" panose="02040503050406030204" pitchFamily="18" charset="0"/>
                            <a:cs typeface="Times New Roman" panose="02020603050405020304" pitchFamily="18" charset="0"/>
                          </a:rPr>
                          <m:t>𝑖</m:t>
                        </m:r>
                        <m:r>
                          <a:rPr lang="de-DE" sz="2400" b="0" i="1" smtClean="0">
                            <a:latin typeface="Cambria Math" panose="02040503050406030204" pitchFamily="18" charset="0"/>
                            <a:cs typeface="Times New Roman" panose="02020603050405020304" pitchFamily="18" charset="0"/>
                          </a:rPr>
                          <m:t>=1</m:t>
                        </m:r>
                      </m:sub>
                      <m:sup>
                        <m:r>
                          <a:rPr lang="de-DE" sz="2400" b="0" i="1" smtClean="0">
                            <a:latin typeface="Cambria Math" panose="02040503050406030204" pitchFamily="18" charset="0"/>
                            <a:cs typeface="Times New Roman" panose="02020603050405020304" pitchFamily="18" charset="0"/>
                          </a:rPr>
                          <m:t>𝑛</m:t>
                        </m:r>
                      </m:sup>
                      <m:e>
                        <m:sSup>
                          <m:sSupPr>
                            <m:ctrlPr>
                              <a:rPr lang="de-DE" sz="2400" i="1">
                                <a:latin typeface="Cambria Math" panose="02040503050406030204" pitchFamily="18" charset="0"/>
                                <a:cs typeface="Times New Roman" panose="02020603050405020304" pitchFamily="18" charset="0"/>
                              </a:rPr>
                            </m:ctrlPr>
                          </m:sSupPr>
                          <m:e>
                            <m:sSub>
                              <m:sSubPr>
                                <m:ctrlPr>
                                  <a:rPr lang="de-DE" sz="2400" i="1" dirty="0">
                                    <a:latin typeface="Cambria Math" panose="02040503050406030204" pitchFamily="18" charset="0"/>
                                    <a:cs typeface="Times New Roman" panose="02020603050405020304" pitchFamily="18" charset="0"/>
                                  </a:rPr>
                                </m:ctrlPr>
                              </m:sSubPr>
                              <m:e>
                                <m:r>
                                  <a:rPr lang="de-DE" sz="2400" i="1" dirty="0">
                                    <a:latin typeface="Cambria Math" panose="02040503050406030204" pitchFamily="18" charset="0"/>
                                    <a:cs typeface="Times New Roman" panose="02020603050405020304" pitchFamily="18" charset="0"/>
                                  </a:rPr>
                                  <m:t>[</m:t>
                                </m:r>
                                <m:r>
                                  <a:rPr lang="de-DE" sz="2400" i="1" dirty="0">
                                    <a:latin typeface="Cambria Math" panose="02040503050406030204" pitchFamily="18" charset="0"/>
                                    <a:cs typeface="Times New Roman" panose="02020603050405020304" pitchFamily="18" charset="0"/>
                                  </a:rPr>
                                  <m:t>𝑢</m:t>
                                </m:r>
                              </m:e>
                              <m:sub>
                                <m:r>
                                  <a:rPr lang="de-DE" sz="2400" i="1" dirty="0">
                                    <a:latin typeface="Cambria Math" panose="02040503050406030204" pitchFamily="18" charset="0"/>
                                    <a:cs typeface="Times New Roman" panose="02020603050405020304" pitchFamily="18" charset="0"/>
                                  </a:rPr>
                                  <m:t>𝑖</m:t>
                                </m:r>
                              </m:sub>
                            </m:sSub>
                            <m:r>
                              <a:rPr lang="de-DE" sz="2400" i="1" dirty="0">
                                <a:latin typeface="Cambria Math" panose="02040503050406030204" pitchFamily="18" charset="0"/>
                                <a:cs typeface="Times New Roman" panose="02020603050405020304" pitchFamily="18" charset="0"/>
                              </a:rPr>
                              <m:t>(</m:t>
                            </m:r>
                            <m:r>
                              <a:rPr lang="de-DE" sz="2400" i="1" dirty="0">
                                <a:latin typeface="Cambria Math" panose="02040503050406030204" pitchFamily="18" charset="0"/>
                                <a:cs typeface="Times New Roman" panose="02020603050405020304" pitchFamily="18" charset="0"/>
                              </a:rPr>
                              <m:t>𝑥</m:t>
                            </m:r>
                            <m:r>
                              <a:rPr lang="de-DE" sz="2400" i="1" dirty="0">
                                <a:latin typeface="Cambria Math" panose="02040503050406030204" pitchFamily="18" charset="0"/>
                                <a:cs typeface="Times New Roman" panose="02020603050405020304" pitchFamily="18" charset="0"/>
                              </a:rPr>
                              <m:t>)]</m:t>
                            </m:r>
                          </m:e>
                          <m:sup>
                            <m:sSub>
                              <m:sSubPr>
                                <m:ctrlPr>
                                  <a:rPr lang="de-DE" sz="2400" i="1" dirty="0">
                                    <a:latin typeface="Cambria Math" panose="02040503050406030204" pitchFamily="18" charset="0"/>
                                    <a:cs typeface="Times New Roman" panose="02020603050405020304" pitchFamily="18" charset="0"/>
                                  </a:rPr>
                                </m:ctrlPr>
                              </m:sSubPr>
                              <m:e>
                                <m:r>
                                  <m:rPr>
                                    <m:sty m:val="p"/>
                                  </m:rPr>
                                  <a:rPr lang="el-GR" sz="2400" i="1">
                                    <a:latin typeface="Cambria Math" panose="02040503050406030204" pitchFamily="18" charset="0"/>
                                    <a:cs typeface="Times New Roman" panose="02020603050405020304" pitchFamily="18" charset="0"/>
                                  </a:rPr>
                                  <m:t>α</m:t>
                                </m:r>
                              </m:e>
                              <m:sub>
                                <m:r>
                                  <a:rPr lang="de-DE" sz="2400" i="1" dirty="0">
                                    <a:latin typeface="Cambria Math" panose="02040503050406030204" pitchFamily="18" charset="0"/>
                                    <a:cs typeface="Times New Roman" panose="02020603050405020304" pitchFamily="18" charset="0"/>
                                  </a:rPr>
                                  <m:t>𝑖</m:t>
                                </m:r>
                              </m:sub>
                            </m:sSub>
                          </m:sup>
                        </m:sSup>
                      </m:e>
                    </m:nary>
                  </m:oMath>
                </a14:m>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a:t>
                </a:r>
              </a:p>
              <a:p>
                <a:r>
                  <a:rPr lang="de-DE" sz="2400" dirty="0">
                    <a:latin typeface="Times New Roman" panose="02020603050405020304" pitchFamily="18" charset="0"/>
                    <a:cs typeface="Times New Roman" panose="02020603050405020304" pitchFamily="18" charset="0"/>
                  </a:rPr>
                  <a:t>	Ein gerechter Zustand wird dadurch erreicht, dass das gewichtete Produkt individuellen 	Glücksempfinden maximiert wird. Gegenüber der utilitaristischen Wohlfahrtsfunktion sind 	die individuellen Nutzen keine perfekten Substitute mehr, aber auch keine perfekten 	Komplemente, wie bei Rawls. Die Nash-Wohlfahrtsfunktion stellt damit einen 	Kompromiss zwischen beiden Extremen dar.</a:t>
                </a: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err="1">
                    <a:latin typeface="Times New Roman" panose="02020603050405020304" pitchFamily="18" charset="0"/>
                    <a:cs typeface="Times New Roman" panose="02020603050405020304" pitchFamily="18" charset="0"/>
                  </a:rPr>
                  <a:t>Isoelastische</a:t>
                </a:r>
                <a:r>
                  <a:rPr lang="de-DE" sz="2400" dirty="0">
                    <a:latin typeface="Times New Roman" panose="02020603050405020304" pitchFamily="18" charset="0"/>
                    <a:cs typeface="Times New Roman" panose="02020603050405020304" pitchFamily="18" charset="0"/>
                  </a:rPr>
                  <a:t> Wohlfahrtsfunktion:: </a:t>
                </a:r>
                <a14:m>
                  <m:oMath xmlns:m="http://schemas.openxmlformats.org/officeDocument/2006/math">
                    <m:r>
                      <a:rPr lang="de-DE" sz="2400" i="1">
                        <a:latin typeface="Cambria Math" panose="02040503050406030204" pitchFamily="18" charset="0"/>
                        <a:cs typeface="Times New Roman" panose="02020603050405020304" pitchFamily="18" charset="0"/>
                      </a:rPr>
                      <m:t>𝑊</m:t>
                    </m:r>
                    <m:d>
                      <m:dPr>
                        <m:ctrlPr>
                          <a:rPr lang="de-DE" sz="2400" i="1">
                            <a:latin typeface="Cambria Math" panose="02040503050406030204" pitchFamily="18" charset="0"/>
                            <a:cs typeface="Times New Roman" panose="02020603050405020304" pitchFamily="18" charset="0"/>
                          </a:rPr>
                        </m:ctrlPr>
                      </m:dPr>
                      <m:e>
                        <m:r>
                          <a:rPr lang="de-DE" sz="2400" i="1">
                            <a:latin typeface="Cambria Math" panose="02040503050406030204" pitchFamily="18" charset="0"/>
                            <a:cs typeface="Times New Roman" panose="02020603050405020304" pitchFamily="18" charset="0"/>
                          </a:rPr>
                          <m:t>𝑥</m:t>
                        </m:r>
                      </m:e>
                    </m:d>
                    <m:r>
                      <a:rPr lang="de-DE" sz="2400" i="1">
                        <a:latin typeface="Cambria Math" panose="02040503050406030204" pitchFamily="18" charset="0"/>
                        <a:cs typeface="Times New Roman" panose="02020603050405020304" pitchFamily="18" charset="0"/>
                      </a:rPr>
                      <m:t>=</m:t>
                    </m:r>
                    <m:f>
                      <m:fPr>
                        <m:ctrlPr>
                          <a:rPr lang="de-DE" sz="2400" i="1" smtClean="0">
                            <a:latin typeface="Cambria Math" panose="02040503050406030204" pitchFamily="18" charset="0"/>
                            <a:cs typeface="Times New Roman" panose="02020603050405020304" pitchFamily="18" charset="0"/>
                          </a:rPr>
                        </m:ctrlPr>
                      </m:fPr>
                      <m:num>
                        <m:r>
                          <a:rPr lang="de-DE" sz="2400" b="0" i="1" smtClean="0">
                            <a:latin typeface="Cambria Math" panose="02040503050406030204" pitchFamily="18" charset="0"/>
                            <a:cs typeface="Times New Roman" panose="02020603050405020304" pitchFamily="18" charset="0"/>
                          </a:rPr>
                          <m:t>1</m:t>
                        </m:r>
                      </m:num>
                      <m:den>
                        <m:r>
                          <a:rPr lang="de-DE" sz="2400" b="0" i="1" smtClean="0">
                            <a:latin typeface="Cambria Math" panose="02040503050406030204" pitchFamily="18" charset="0"/>
                            <a:cs typeface="Times New Roman" panose="02020603050405020304" pitchFamily="18" charset="0"/>
                          </a:rPr>
                          <m:t>1−</m:t>
                        </m:r>
                        <m:r>
                          <m:rPr>
                            <m:sty m:val="p"/>
                          </m:rPr>
                          <a:rPr lang="el-GR" sz="2400" i="1" dirty="0">
                            <a:latin typeface="Cambria Math" panose="02040503050406030204" pitchFamily="18" charset="0"/>
                            <a:cs typeface="Times New Roman" panose="02020603050405020304" pitchFamily="18" charset="0"/>
                          </a:rPr>
                          <m:t>ρ</m:t>
                        </m:r>
                      </m:den>
                    </m:f>
                    <m:nary>
                      <m:naryPr>
                        <m:chr m:val="∑"/>
                        <m:ctrlPr>
                          <a:rPr lang="pt-BR" sz="2400" i="1">
                            <a:latin typeface="Cambria Math" panose="02040503050406030204" pitchFamily="18" charset="0"/>
                            <a:cs typeface="Times New Roman" panose="02020603050405020304" pitchFamily="18" charset="0"/>
                          </a:rPr>
                        </m:ctrlPr>
                      </m:naryPr>
                      <m:sub>
                        <m:r>
                          <m:rPr>
                            <m:brk m:alnAt="23"/>
                          </m:rPr>
                          <a:rPr lang="de-DE" sz="2400" i="1">
                            <a:latin typeface="Cambria Math" panose="02040503050406030204" pitchFamily="18" charset="0"/>
                            <a:cs typeface="Times New Roman" panose="02020603050405020304" pitchFamily="18" charset="0"/>
                          </a:rPr>
                          <m:t>𝑖</m:t>
                        </m:r>
                        <m:r>
                          <a:rPr lang="pt-BR" sz="2400" i="1">
                            <a:latin typeface="Cambria Math" panose="02040503050406030204" pitchFamily="18" charset="0"/>
                            <a:cs typeface="Times New Roman" panose="02020603050405020304" pitchFamily="18" charset="0"/>
                          </a:rPr>
                          <m:t>=0</m:t>
                        </m:r>
                      </m:sub>
                      <m:sup>
                        <m:r>
                          <a:rPr lang="pt-BR" sz="2400" i="1">
                            <a:latin typeface="Cambria Math" panose="02040503050406030204" pitchFamily="18" charset="0"/>
                            <a:cs typeface="Times New Roman" panose="02020603050405020304" pitchFamily="18" charset="0"/>
                          </a:rPr>
                          <m:t>𝑛</m:t>
                        </m:r>
                      </m:sup>
                      <m:e>
                        <m:sSub>
                          <m:sSubPr>
                            <m:ctrlPr>
                              <a:rPr lang="de-DE" sz="2400" i="1" dirty="0">
                                <a:latin typeface="Cambria Math" panose="02040503050406030204" pitchFamily="18" charset="0"/>
                                <a:cs typeface="Times New Roman" panose="02020603050405020304" pitchFamily="18" charset="0"/>
                              </a:rPr>
                            </m:ctrlPr>
                          </m:sSubPr>
                          <m:e>
                            <m:r>
                              <m:rPr>
                                <m:sty m:val="p"/>
                              </m:rPr>
                              <a:rPr lang="el-GR" sz="2400" i="1">
                                <a:latin typeface="Cambria Math" panose="02040503050406030204" pitchFamily="18" charset="0"/>
                                <a:cs typeface="Times New Roman" panose="02020603050405020304" pitchFamily="18" charset="0"/>
                              </a:rPr>
                              <m:t>α</m:t>
                            </m:r>
                          </m:e>
                          <m:sub>
                            <m:r>
                              <a:rPr lang="de-DE" sz="2400" i="1" dirty="0">
                                <a:latin typeface="Cambria Math" panose="02040503050406030204" pitchFamily="18" charset="0"/>
                                <a:cs typeface="Times New Roman" panose="02020603050405020304" pitchFamily="18" charset="0"/>
                              </a:rPr>
                              <m:t>𝑖</m:t>
                            </m:r>
                          </m:sub>
                        </m:sSub>
                        <m:sSup>
                          <m:sSupPr>
                            <m:ctrlPr>
                              <a:rPr lang="de-DE" sz="2400" i="1">
                                <a:latin typeface="Cambria Math" panose="02040503050406030204" pitchFamily="18" charset="0"/>
                                <a:cs typeface="Times New Roman" panose="02020603050405020304" pitchFamily="18" charset="0"/>
                              </a:rPr>
                            </m:ctrlPr>
                          </m:sSupPr>
                          <m:e>
                            <m:sSub>
                              <m:sSubPr>
                                <m:ctrlPr>
                                  <a:rPr lang="de-DE" sz="2400" i="1" dirty="0">
                                    <a:latin typeface="Cambria Math" panose="02040503050406030204" pitchFamily="18" charset="0"/>
                                    <a:cs typeface="Times New Roman" panose="02020603050405020304" pitchFamily="18" charset="0"/>
                                  </a:rPr>
                                </m:ctrlPr>
                              </m:sSubPr>
                              <m:e>
                                <m:r>
                                  <a:rPr lang="de-DE" sz="2400" i="1" dirty="0">
                                    <a:latin typeface="Cambria Math" panose="02040503050406030204" pitchFamily="18" charset="0"/>
                                    <a:cs typeface="Times New Roman" panose="02020603050405020304" pitchFamily="18" charset="0"/>
                                  </a:rPr>
                                  <m:t>[</m:t>
                                </m:r>
                                <m:r>
                                  <a:rPr lang="de-DE" sz="2400" i="1" dirty="0">
                                    <a:latin typeface="Cambria Math" panose="02040503050406030204" pitchFamily="18" charset="0"/>
                                    <a:cs typeface="Times New Roman" panose="02020603050405020304" pitchFamily="18" charset="0"/>
                                  </a:rPr>
                                  <m:t>𝑢</m:t>
                                </m:r>
                              </m:e>
                              <m:sub>
                                <m:r>
                                  <a:rPr lang="de-DE" sz="2400" i="1" dirty="0">
                                    <a:latin typeface="Cambria Math" panose="02040503050406030204" pitchFamily="18" charset="0"/>
                                    <a:cs typeface="Times New Roman" panose="02020603050405020304" pitchFamily="18" charset="0"/>
                                  </a:rPr>
                                  <m:t>𝑖</m:t>
                                </m:r>
                              </m:sub>
                            </m:sSub>
                            <m:r>
                              <a:rPr lang="de-DE" sz="2400" i="1" dirty="0">
                                <a:latin typeface="Cambria Math" panose="02040503050406030204" pitchFamily="18" charset="0"/>
                                <a:cs typeface="Times New Roman" panose="02020603050405020304" pitchFamily="18" charset="0"/>
                              </a:rPr>
                              <m:t>(</m:t>
                            </m:r>
                            <m:r>
                              <a:rPr lang="de-DE" sz="2400" i="1" dirty="0">
                                <a:latin typeface="Cambria Math" panose="02040503050406030204" pitchFamily="18" charset="0"/>
                                <a:cs typeface="Times New Roman" panose="02020603050405020304" pitchFamily="18" charset="0"/>
                              </a:rPr>
                              <m:t>𝑥</m:t>
                            </m:r>
                            <m:r>
                              <a:rPr lang="de-DE" sz="2400" i="1" dirty="0">
                                <a:latin typeface="Cambria Math" panose="02040503050406030204" pitchFamily="18" charset="0"/>
                                <a:cs typeface="Times New Roman" panose="02020603050405020304" pitchFamily="18" charset="0"/>
                              </a:rPr>
                              <m:t>)]</m:t>
                            </m:r>
                          </m:e>
                          <m:sup>
                            <m:r>
                              <a:rPr lang="de-DE" sz="2400" b="0" i="1" dirty="0" smtClean="0">
                                <a:latin typeface="Cambria Math" panose="02040503050406030204" pitchFamily="18" charset="0"/>
                                <a:cs typeface="Times New Roman" panose="02020603050405020304" pitchFamily="18" charset="0"/>
                              </a:rPr>
                              <m:t>1−</m:t>
                            </m:r>
                            <m:r>
                              <m:rPr>
                                <m:sty m:val="p"/>
                              </m:rPr>
                              <a:rPr lang="el-GR" sz="2400" i="1" dirty="0" smtClean="0">
                                <a:latin typeface="Cambria Math" panose="02040503050406030204" pitchFamily="18" charset="0"/>
                                <a:cs typeface="Times New Roman" panose="02020603050405020304" pitchFamily="18" charset="0"/>
                              </a:rPr>
                              <m:t>ρ</m:t>
                            </m:r>
                          </m:sup>
                        </m:sSup>
                      </m:e>
                    </m:nary>
                  </m:oMath>
                </a14:m>
                <a:endParaRPr lang="de-DE" sz="2400" dirty="0">
                  <a:latin typeface="Times New Roman" panose="02020603050405020304" pitchFamily="18" charset="0"/>
                  <a:cs typeface="Times New Roman" panose="02020603050405020304" pitchFamily="18" charset="0"/>
                </a:endParaRPr>
              </a:p>
              <a:p>
                <a:pPr lvl="1"/>
                <a:r>
                  <a:rPr lang="de-DE" sz="2400" dirty="0">
                    <a:latin typeface="Times New Roman" panose="02020603050405020304" pitchFamily="18" charset="0"/>
                    <a:cs typeface="Times New Roman" panose="02020603050405020304" pitchFamily="18" charset="0"/>
                  </a:rPr>
                  <a:t>Die </a:t>
                </a:r>
                <a:r>
                  <a:rPr lang="de-DE" sz="2400" dirty="0" err="1">
                    <a:latin typeface="Times New Roman" panose="02020603050405020304" pitchFamily="18" charset="0"/>
                    <a:cs typeface="Times New Roman" panose="02020603050405020304" pitchFamily="18" charset="0"/>
                  </a:rPr>
                  <a:t>Isoelastische</a:t>
                </a:r>
                <a:r>
                  <a:rPr lang="de-DE" sz="2400" dirty="0">
                    <a:latin typeface="Times New Roman" panose="02020603050405020304" pitchFamily="18" charset="0"/>
                    <a:cs typeface="Times New Roman" panose="02020603050405020304" pitchFamily="18" charset="0"/>
                  </a:rPr>
                  <a:t> Wohlfahrtsfunktion verallgemeinert die drei vorher diskutierten Wohlfahrtsfunktionen. Der Parameter </a:t>
                </a:r>
                <a14:m>
                  <m:oMath xmlns:m="http://schemas.openxmlformats.org/officeDocument/2006/math">
                    <m:r>
                      <m:rPr>
                        <m:sty m:val="p"/>
                      </m:rPr>
                      <a:rPr lang="el-GR" sz="2400" i="1" dirty="0">
                        <a:latin typeface="Cambria Math" panose="02040503050406030204" pitchFamily="18" charset="0"/>
                        <a:cs typeface="Times New Roman" panose="02020603050405020304" pitchFamily="18" charset="0"/>
                      </a:rPr>
                      <m:t>ρ</m:t>
                    </m:r>
                    <m:r>
                      <a:rPr lang="el-GR" sz="2400" i="1" dirty="0">
                        <a:latin typeface="Cambria Math" panose="02040503050406030204" pitchFamily="18" charset="0"/>
                        <a:cs typeface="Times New Roman" panose="02020603050405020304" pitchFamily="18" charset="0"/>
                      </a:rPr>
                      <m:t> </m:t>
                    </m:r>
                  </m:oMath>
                </a14:m>
                <a:r>
                  <a:rPr lang="de-DE" sz="2400" dirty="0">
                    <a:latin typeface="Times New Roman" panose="02020603050405020304" pitchFamily="18" charset="0"/>
                    <a:cs typeface="Times New Roman" panose="02020603050405020304" pitchFamily="18" charset="0"/>
                  </a:rPr>
                  <a:t>als Ungleichheitsaversionsparameter interpretiert werden:</a:t>
                </a:r>
              </a:p>
              <a:p>
                <a:pPr lvl="1"/>
                <a:endParaRPr lang="de-DE" sz="2400" dirty="0">
                  <a:latin typeface="Times New Roman" panose="02020603050405020304" pitchFamily="18" charset="0"/>
                  <a:cs typeface="Times New Roman" panose="02020603050405020304" pitchFamily="18" charset="0"/>
                </a:endParaRPr>
              </a:p>
              <a:p>
                <a:pPr lvl="1"/>
                <a14:m>
                  <m:oMath xmlns:m="http://schemas.openxmlformats.org/officeDocument/2006/math">
                    <m:r>
                      <m:rPr>
                        <m:sty m:val="p"/>
                      </m:rPr>
                      <a:rPr lang="el-GR" sz="2400" i="1" dirty="0" smtClean="0">
                        <a:latin typeface="Cambria Math" panose="02040503050406030204" pitchFamily="18" charset="0"/>
                        <a:cs typeface="Times New Roman" panose="02020603050405020304" pitchFamily="18" charset="0"/>
                      </a:rPr>
                      <m:t>ρ</m:t>
                    </m:r>
                    <m:r>
                      <a:rPr lang="de-DE" sz="2400" b="0" i="0" dirty="0" smtClean="0">
                        <a:latin typeface="Cambria Math" panose="02040503050406030204" pitchFamily="18" charset="0"/>
                        <a:cs typeface="Times New Roman" panose="02020603050405020304" pitchFamily="18" charset="0"/>
                      </a:rPr>
                      <m:t>=0</m:t>
                    </m:r>
                  </m:oMath>
                </a14:m>
                <a:r>
                  <a:rPr lang="de-DE" sz="2400" dirty="0">
                    <a:latin typeface="Times New Roman" panose="02020603050405020304" pitchFamily="18" charset="0"/>
                    <a:cs typeface="Times New Roman" panose="02020603050405020304" pitchFamily="18" charset="0"/>
                  </a:rPr>
                  <a:t>:	Utilitaristisch</a:t>
                </a:r>
              </a:p>
              <a:p>
                <a:pPr lvl="1"/>
                <a14:m>
                  <m:oMath xmlns:m="http://schemas.openxmlformats.org/officeDocument/2006/math">
                    <m:r>
                      <m:rPr>
                        <m:sty m:val="p"/>
                      </m:rPr>
                      <a:rPr lang="el-GR" sz="2400" i="1" dirty="0">
                        <a:latin typeface="Cambria Math" panose="02040503050406030204" pitchFamily="18" charset="0"/>
                        <a:cs typeface="Times New Roman" panose="02020603050405020304" pitchFamily="18" charset="0"/>
                      </a:rPr>
                      <m:t>ρ</m:t>
                    </m:r>
                    <m:r>
                      <a:rPr lang="de-DE" sz="2400" dirty="0">
                        <a:latin typeface="Cambria Math" panose="02040503050406030204" pitchFamily="18" charset="0"/>
                        <a:cs typeface="Times New Roman" panose="02020603050405020304" pitchFamily="18" charset="0"/>
                      </a:rPr>
                      <m:t>=</m:t>
                    </m:r>
                    <m:r>
                      <a:rPr lang="de-DE" sz="2400" b="0" i="0" dirty="0" smtClean="0">
                        <a:latin typeface="Cambria Math" panose="02040503050406030204" pitchFamily="18" charset="0"/>
                        <a:cs typeface="Times New Roman" panose="02020603050405020304" pitchFamily="18" charset="0"/>
                      </a:rPr>
                      <m:t> </m:t>
                    </m:r>
                    <m:r>
                      <a:rPr lang="de-DE" sz="2400" b="0" i="1" dirty="0" smtClean="0">
                        <a:latin typeface="Cambria Math" panose="02040503050406030204" pitchFamily="18" charset="0"/>
                        <a:ea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Rawls</a:t>
                </a:r>
              </a:p>
              <a:p>
                <a:pPr lvl="1"/>
                <a14:m>
                  <m:oMath xmlns:m="http://schemas.openxmlformats.org/officeDocument/2006/math">
                    <m:r>
                      <m:rPr>
                        <m:sty m:val="p"/>
                      </m:rPr>
                      <a:rPr lang="el-GR" sz="2400" i="1" dirty="0">
                        <a:latin typeface="Cambria Math" panose="02040503050406030204" pitchFamily="18" charset="0"/>
                        <a:cs typeface="Times New Roman" panose="02020603050405020304" pitchFamily="18" charset="0"/>
                      </a:rPr>
                      <m:t>ρ</m:t>
                    </m:r>
                    <m:r>
                      <a:rPr lang="de-DE" sz="2400" dirty="0">
                        <a:latin typeface="Cambria Math" panose="02040503050406030204" pitchFamily="18" charset="0"/>
                        <a:cs typeface="Times New Roman" panose="02020603050405020304" pitchFamily="18" charset="0"/>
                      </a:rPr>
                      <m:t>=</m:t>
                    </m:r>
                    <m:r>
                      <a:rPr lang="de-DE" sz="2400" b="0" i="0" dirty="0" smtClean="0">
                        <a:latin typeface="Cambria Math" panose="02040503050406030204" pitchFamily="18" charset="0"/>
                        <a:cs typeface="Times New Roman" panose="02020603050405020304" pitchFamily="18" charset="0"/>
                      </a:rPr>
                      <m:t>1</m:t>
                    </m:r>
                  </m:oMath>
                </a14:m>
                <a:r>
                  <a:rPr lang="de-DE" sz="2400" dirty="0">
                    <a:latin typeface="Times New Roman" panose="02020603050405020304" pitchFamily="18" charset="0"/>
                    <a:cs typeface="Times New Roman" panose="02020603050405020304" pitchFamily="18" charset="0"/>
                  </a:rPr>
                  <a:t>:	Nash</a:t>
                </a:r>
              </a:p>
              <a:p>
                <a:pPr lvl="1"/>
                <a:endParaRPr lang="de-DE" sz="2400" dirty="0">
                  <a:latin typeface="Times New Roman" panose="02020603050405020304" pitchFamily="18" charset="0"/>
                  <a:cs typeface="Times New Roman" panose="02020603050405020304" pitchFamily="18" charset="0"/>
                </a:endParaRPr>
              </a:p>
              <a:p>
                <a:pPr lvl="1"/>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0" y="471634"/>
                <a:ext cx="12172951" cy="6386366"/>
              </a:xfrm>
              <a:prstGeom prst="rect">
                <a:avLst/>
              </a:prstGeom>
              <a:blipFill>
                <a:blip r:embed="rId2"/>
                <a:stretch>
                  <a:fillRect l="-651" t="-9351" r="-1252"/>
                </a:stretch>
              </a:blipFill>
            </p:spPr>
            <p:txBody>
              <a:bodyPr/>
              <a:lstStyle/>
              <a:p>
                <a:r>
                  <a:rPr lang="de-DE">
                    <a:noFill/>
                  </a:rPr>
                  <a:t> </a:t>
                </a:r>
              </a:p>
            </p:txBody>
          </p:sp>
        </mc:Fallback>
      </mc:AlternateContent>
    </p:spTree>
    <p:extLst>
      <p:ext uri="{BB962C8B-B14F-4D97-AF65-F5344CB8AC3E}">
        <p14:creationId xmlns:p14="http://schemas.microsoft.com/office/powerpoint/2010/main" val="15171389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Wohlfahrtsindifferenzkurven</a:t>
            </a:r>
          </a:p>
        </p:txBody>
      </p:sp>
      <p:pic>
        <p:nvPicPr>
          <p:cNvPr id="3" name="Grafik 2">
            <a:extLst>
              <a:ext uri="{FF2B5EF4-FFF2-40B4-BE49-F238E27FC236}">
                <a16:creationId xmlns:a16="http://schemas.microsoft.com/office/drawing/2014/main" id="{F793E866-6D65-413F-952E-541D357F142B}"/>
              </a:ext>
            </a:extLst>
          </p:cNvPr>
          <p:cNvPicPr>
            <a:picLocks noChangeAspect="1"/>
          </p:cNvPicPr>
          <p:nvPr/>
        </p:nvPicPr>
        <p:blipFill>
          <a:blip r:embed="rId2"/>
          <a:stretch>
            <a:fillRect/>
          </a:stretch>
        </p:blipFill>
        <p:spPr>
          <a:xfrm>
            <a:off x="6105524" y="1387429"/>
            <a:ext cx="5661782" cy="3778911"/>
          </a:xfrm>
          <a:prstGeom prst="rect">
            <a:avLst/>
          </a:prstGeom>
        </p:spPr>
      </p:pic>
      <p:pic>
        <p:nvPicPr>
          <p:cNvPr id="4" name="Grafik 3">
            <a:extLst>
              <a:ext uri="{FF2B5EF4-FFF2-40B4-BE49-F238E27FC236}">
                <a16:creationId xmlns:a16="http://schemas.microsoft.com/office/drawing/2014/main" id="{7B550355-FFBB-403B-B31E-409E6F45026C}"/>
              </a:ext>
            </a:extLst>
          </p:cNvPr>
          <p:cNvPicPr>
            <a:picLocks noChangeAspect="1"/>
          </p:cNvPicPr>
          <p:nvPr/>
        </p:nvPicPr>
        <p:blipFill>
          <a:blip r:embed="rId3"/>
          <a:stretch>
            <a:fillRect/>
          </a:stretch>
        </p:blipFill>
        <p:spPr>
          <a:xfrm>
            <a:off x="424694" y="1387429"/>
            <a:ext cx="5869780" cy="3817053"/>
          </a:xfrm>
          <a:prstGeom prst="rect">
            <a:avLst/>
          </a:prstGeom>
        </p:spPr>
      </p:pic>
      <p:sp>
        <p:nvSpPr>
          <p:cNvPr id="5" name="Textfeld 4">
            <a:extLst>
              <a:ext uri="{FF2B5EF4-FFF2-40B4-BE49-F238E27FC236}">
                <a16:creationId xmlns:a16="http://schemas.microsoft.com/office/drawing/2014/main" id="{129DABC1-DD59-4246-B350-B452AF7762BD}"/>
              </a:ext>
            </a:extLst>
          </p:cNvPr>
          <p:cNvSpPr txBox="1"/>
          <p:nvPr/>
        </p:nvSpPr>
        <p:spPr>
          <a:xfrm>
            <a:off x="2638874" y="1127052"/>
            <a:ext cx="1441420" cy="369332"/>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Utilitaristisch</a:t>
            </a:r>
          </a:p>
        </p:txBody>
      </p:sp>
      <p:sp>
        <p:nvSpPr>
          <p:cNvPr id="8" name="Textfeld 7">
            <a:extLst>
              <a:ext uri="{FF2B5EF4-FFF2-40B4-BE49-F238E27FC236}">
                <a16:creationId xmlns:a16="http://schemas.microsoft.com/office/drawing/2014/main" id="{9197C008-4DF4-47AD-AE15-DAB80FB97709}"/>
              </a:ext>
            </a:extLst>
          </p:cNvPr>
          <p:cNvSpPr txBox="1"/>
          <p:nvPr/>
        </p:nvSpPr>
        <p:spPr>
          <a:xfrm>
            <a:off x="8867031" y="1049996"/>
            <a:ext cx="761747" cy="369332"/>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Rawls</a:t>
            </a:r>
          </a:p>
        </p:txBody>
      </p:sp>
    </p:spTree>
    <p:extLst>
      <p:ext uri="{BB962C8B-B14F-4D97-AF65-F5344CB8AC3E}">
        <p14:creationId xmlns:p14="http://schemas.microsoft.com/office/powerpoint/2010/main" val="34698150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Wohlfahrtsindifferenzkurven</a:t>
            </a:r>
          </a:p>
        </p:txBody>
      </p:sp>
      <p:sp>
        <p:nvSpPr>
          <p:cNvPr id="5" name="Textfeld 4">
            <a:extLst>
              <a:ext uri="{FF2B5EF4-FFF2-40B4-BE49-F238E27FC236}">
                <a16:creationId xmlns:a16="http://schemas.microsoft.com/office/drawing/2014/main" id="{129DABC1-DD59-4246-B350-B452AF7762BD}"/>
              </a:ext>
            </a:extLst>
          </p:cNvPr>
          <p:cNvSpPr txBox="1"/>
          <p:nvPr/>
        </p:nvSpPr>
        <p:spPr>
          <a:xfrm>
            <a:off x="2638874" y="1127052"/>
            <a:ext cx="659155" cy="369332"/>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Nash</a:t>
            </a:r>
          </a:p>
        </p:txBody>
      </p:sp>
      <p:sp>
        <p:nvSpPr>
          <p:cNvPr id="8" name="Textfeld 7">
            <a:extLst>
              <a:ext uri="{FF2B5EF4-FFF2-40B4-BE49-F238E27FC236}">
                <a16:creationId xmlns:a16="http://schemas.microsoft.com/office/drawing/2014/main" id="{9197C008-4DF4-47AD-AE15-DAB80FB97709}"/>
              </a:ext>
            </a:extLst>
          </p:cNvPr>
          <p:cNvSpPr txBox="1"/>
          <p:nvPr/>
        </p:nvSpPr>
        <p:spPr>
          <a:xfrm>
            <a:off x="8462994" y="1049996"/>
            <a:ext cx="1261884" cy="369332"/>
          </a:xfrm>
          <a:prstGeom prst="rect">
            <a:avLst/>
          </a:prstGeom>
          <a:noFill/>
        </p:spPr>
        <p:txBody>
          <a:bodyPr wrap="none" rtlCol="0">
            <a:spAutoFit/>
          </a:bodyPr>
          <a:lstStyle/>
          <a:p>
            <a:r>
              <a:rPr lang="de-DE" dirty="0" err="1">
                <a:latin typeface="Times New Roman" panose="02020603050405020304" pitchFamily="18" charset="0"/>
                <a:cs typeface="Times New Roman" panose="02020603050405020304" pitchFamily="18" charset="0"/>
              </a:rPr>
              <a:t>Isoelastisch</a:t>
            </a:r>
            <a:endParaRPr lang="de-DE" dirty="0">
              <a:latin typeface="Times New Roman" panose="02020603050405020304" pitchFamily="18" charset="0"/>
              <a:cs typeface="Times New Roman" panose="02020603050405020304" pitchFamily="18" charset="0"/>
            </a:endParaRPr>
          </a:p>
        </p:txBody>
      </p:sp>
      <p:pic>
        <p:nvPicPr>
          <p:cNvPr id="2" name="Grafik 1">
            <a:extLst>
              <a:ext uri="{FF2B5EF4-FFF2-40B4-BE49-F238E27FC236}">
                <a16:creationId xmlns:a16="http://schemas.microsoft.com/office/drawing/2014/main" id="{07C18B29-3ED7-4AB1-AFE4-C2271ABD100E}"/>
              </a:ext>
            </a:extLst>
          </p:cNvPr>
          <p:cNvPicPr>
            <a:picLocks noChangeAspect="1"/>
          </p:cNvPicPr>
          <p:nvPr/>
        </p:nvPicPr>
        <p:blipFill>
          <a:blip r:embed="rId2"/>
          <a:stretch>
            <a:fillRect/>
          </a:stretch>
        </p:blipFill>
        <p:spPr>
          <a:xfrm>
            <a:off x="875248" y="1496384"/>
            <a:ext cx="4968671" cy="3822523"/>
          </a:xfrm>
          <a:prstGeom prst="rect">
            <a:avLst/>
          </a:prstGeom>
        </p:spPr>
      </p:pic>
      <p:pic>
        <p:nvPicPr>
          <p:cNvPr id="6" name="Grafik 5">
            <a:extLst>
              <a:ext uri="{FF2B5EF4-FFF2-40B4-BE49-F238E27FC236}">
                <a16:creationId xmlns:a16="http://schemas.microsoft.com/office/drawing/2014/main" id="{531B60F5-5203-4F6E-A7D4-8C795D18D064}"/>
              </a:ext>
            </a:extLst>
          </p:cNvPr>
          <p:cNvPicPr>
            <a:picLocks noChangeAspect="1"/>
          </p:cNvPicPr>
          <p:nvPr/>
        </p:nvPicPr>
        <p:blipFill>
          <a:blip r:embed="rId3"/>
          <a:stretch>
            <a:fillRect/>
          </a:stretch>
        </p:blipFill>
        <p:spPr>
          <a:xfrm>
            <a:off x="6105523" y="1496383"/>
            <a:ext cx="5600923" cy="4065186"/>
          </a:xfrm>
          <a:prstGeom prst="rect">
            <a:avLst/>
          </a:prstGeom>
        </p:spPr>
      </p:pic>
    </p:spTree>
    <p:extLst>
      <p:ext uri="{BB962C8B-B14F-4D97-AF65-F5344CB8AC3E}">
        <p14:creationId xmlns:p14="http://schemas.microsoft.com/office/powerpoint/2010/main" val="26909222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Tauschökonomie – </a:t>
            </a:r>
            <a:r>
              <a:rPr lang="de-DE" sz="2800" dirty="0" err="1">
                <a:latin typeface="Times New Roman" panose="02020603050405020304" pitchFamily="18" charset="0"/>
                <a:cs typeface="Times New Roman" panose="02020603050405020304" pitchFamily="18" charset="0"/>
              </a:rPr>
              <a:t>Edgeworthbox</a:t>
            </a:r>
            <a:endParaRPr lang="de-DE" sz="2800" dirty="0">
              <a:latin typeface="Times New Roman" panose="02020603050405020304" pitchFamily="18" charset="0"/>
              <a:cs typeface="Times New Roman" panose="02020603050405020304" pitchFamily="18" charset="0"/>
            </a:endParaRPr>
          </a:p>
        </p:txBody>
      </p:sp>
      <p:cxnSp>
        <p:nvCxnSpPr>
          <p:cNvPr id="13" name="Gerade Verbindung mit Pfeil 12">
            <a:extLst>
              <a:ext uri="{FF2B5EF4-FFF2-40B4-BE49-F238E27FC236}">
                <a16:creationId xmlns:a16="http://schemas.microsoft.com/office/drawing/2014/main" id="{7258E8A6-EE12-4BE4-B82A-379D3DEF4B46}"/>
              </a:ext>
            </a:extLst>
          </p:cNvPr>
          <p:cNvCxnSpPr/>
          <p:nvPr/>
        </p:nvCxnSpPr>
        <p:spPr>
          <a:xfrm flipV="1">
            <a:off x="2835705" y="645081"/>
            <a:ext cx="0" cy="407866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Gerade Verbindung mit Pfeil 13">
            <a:extLst>
              <a:ext uri="{FF2B5EF4-FFF2-40B4-BE49-F238E27FC236}">
                <a16:creationId xmlns:a16="http://schemas.microsoft.com/office/drawing/2014/main" id="{F647DF2B-B397-42C7-B88C-B296D2787CD9}"/>
              </a:ext>
            </a:extLst>
          </p:cNvPr>
          <p:cNvCxnSpPr>
            <a:cxnSpLocks/>
          </p:cNvCxnSpPr>
          <p:nvPr/>
        </p:nvCxnSpPr>
        <p:spPr>
          <a:xfrm>
            <a:off x="2835705" y="4723749"/>
            <a:ext cx="7088361"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Gerade Verbindung mit Pfeil 15">
            <a:extLst>
              <a:ext uri="{FF2B5EF4-FFF2-40B4-BE49-F238E27FC236}">
                <a16:creationId xmlns:a16="http://schemas.microsoft.com/office/drawing/2014/main" id="{0EED1774-D07A-4CBB-B7B5-019CE43E41B8}"/>
              </a:ext>
            </a:extLst>
          </p:cNvPr>
          <p:cNvCxnSpPr/>
          <p:nvPr/>
        </p:nvCxnSpPr>
        <p:spPr>
          <a:xfrm rot="10800000" flipV="1">
            <a:off x="9542632" y="1127933"/>
            <a:ext cx="0" cy="391751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Gerade Verbindung mit Pfeil 16">
            <a:extLst>
              <a:ext uri="{FF2B5EF4-FFF2-40B4-BE49-F238E27FC236}">
                <a16:creationId xmlns:a16="http://schemas.microsoft.com/office/drawing/2014/main" id="{90BF705B-1EF7-4FF9-997C-8C8ADC181B6B}"/>
              </a:ext>
            </a:extLst>
          </p:cNvPr>
          <p:cNvCxnSpPr>
            <a:cxnSpLocks/>
          </p:cNvCxnSpPr>
          <p:nvPr/>
        </p:nvCxnSpPr>
        <p:spPr>
          <a:xfrm rot="10800000">
            <a:off x="2417626" y="1127933"/>
            <a:ext cx="712500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1" name="Gruppieren 20">
            <a:extLst>
              <a:ext uri="{FF2B5EF4-FFF2-40B4-BE49-F238E27FC236}">
                <a16:creationId xmlns:a16="http://schemas.microsoft.com/office/drawing/2014/main" id="{5F9B9511-4EB7-48EB-BEFD-1F31C4604D00}"/>
              </a:ext>
            </a:extLst>
          </p:cNvPr>
          <p:cNvGrpSpPr/>
          <p:nvPr/>
        </p:nvGrpSpPr>
        <p:grpSpPr>
          <a:xfrm>
            <a:off x="1839951" y="1127932"/>
            <a:ext cx="357505" cy="3600172"/>
            <a:chOff x="1159727" y="1436302"/>
            <a:chExt cx="408878" cy="4322956"/>
          </a:xfrm>
        </p:grpSpPr>
        <p:cxnSp>
          <p:nvCxnSpPr>
            <p:cNvPr id="9" name="Gerader Verbinder 8">
              <a:extLst>
                <a:ext uri="{FF2B5EF4-FFF2-40B4-BE49-F238E27FC236}">
                  <a16:creationId xmlns:a16="http://schemas.microsoft.com/office/drawing/2014/main" id="{5F6A1F40-0787-479F-B5CB-C5C5E4B91A51}"/>
                </a:ext>
              </a:extLst>
            </p:cNvPr>
            <p:cNvCxnSpPr/>
            <p:nvPr/>
          </p:nvCxnSpPr>
          <p:spPr>
            <a:xfrm>
              <a:off x="1371600" y="1436302"/>
              <a:ext cx="0" cy="431772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Gerader Verbinder 18">
              <a:extLst>
                <a:ext uri="{FF2B5EF4-FFF2-40B4-BE49-F238E27FC236}">
                  <a16:creationId xmlns:a16="http://schemas.microsoft.com/office/drawing/2014/main" id="{682B15FA-8923-45A8-BACD-D39BBAAF29E1}"/>
                </a:ext>
              </a:extLst>
            </p:cNvPr>
            <p:cNvCxnSpPr/>
            <p:nvPr/>
          </p:nvCxnSpPr>
          <p:spPr>
            <a:xfrm>
              <a:off x="1159727" y="1436302"/>
              <a:ext cx="39029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Gerader Verbinder 19">
              <a:extLst>
                <a:ext uri="{FF2B5EF4-FFF2-40B4-BE49-F238E27FC236}">
                  <a16:creationId xmlns:a16="http://schemas.microsoft.com/office/drawing/2014/main" id="{8A8CF520-5638-41BD-BBD7-A9FEAF179B4C}"/>
                </a:ext>
              </a:extLst>
            </p:cNvPr>
            <p:cNvCxnSpPr/>
            <p:nvPr/>
          </p:nvCxnSpPr>
          <p:spPr>
            <a:xfrm>
              <a:off x="1178312" y="5759258"/>
              <a:ext cx="39029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9" name="Gruppieren 28">
            <a:extLst>
              <a:ext uri="{FF2B5EF4-FFF2-40B4-BE49-F238E27FC236}">
                <a16:creationId xmlns:a16="http://schemas.microsoft.com/office/drawing/2014/main" id="{135FB202-A16A-4E2B-A248-1B13DB16C994}"/>
              </a:ext>
            </a:extLst>
          </p:cNvPr>
          <p:cNvGrpSpPr/>
          <p:nvPr/>
        </p:nvGrpSpPr>
        <p:grpSpPr>
          <a:xfrm>
            <a:off x="2822807" y="5278594"/>
            <a:ext cx="6707040" cy="340514"/>
            <a:chOff x="2460796" y="5819673"/>
            <a:chExt cx="7670843" cy="408877"/>
          </a:xfrm>
        </p:grpSpPr>
        <p:cxnSp>
          <p:nvCxnSpPr>
            <p:cNvPr id="23" name="Gerader Verbinder 22">
              <a:extLst>
                <a:ext uri="{FF2B5EF4-FFF2-40B4-BE49-F238E27FC236}">
                  <a16:creationId xmlns:a16="http://schemas.microsoft.com/office/drawing/2014/main" id="{797F414E-9728-4781-AC57-7AA308407970}"/>
                </a:ext>
              </a:extLst>
            </p:cNvPr>
            <p:cNvCxnSpPr>
              <a:cxnSpLocks/>
            </p:cNvCxnSpPr>
            <p:nvPr/>
          </p:nvCxnSpPr>
          <p:spPr>
            <a:xfrm flipH="1" flipV="1">
              <a:off x="2466025" y="6031546"/>
              <a:ext cx="7665483" cy="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Gerader Verbinder 23">
              <a:extLst>
                <a:ext uri="{FF2B5EF4-FFF2-40B4-BE49-F238E27FC236}">
                  <a16:creationId xmlns:a16="http://schemas.microsoft.com/office/drawing/2014/main" id="{CBC0AFD5-8E05-47AF-9BF5-86AF8CE43F95}"/>
                </a:ext>
              </a:extLst>
            </p:cNvPr>
            <p:cNvCxnSpPr>
              <a:cxnSpLocks/>
            </p:cNvCxnSpPr>
            <p:nvPr/>
          </p:nvCxnSpPr>
          <p:spPr>
            <a:xfrm>
              <a:off x="10131639" y="5819673"/>
              <a:ext cx="0" cy="39029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Gerader Verbinder 24">
              <a:extLst>
                <a:ext uri="{FF2B5EF4-FFF2-40B4-BE49-F238E27FC236}">
                  <a16:creationId xmlns:a16="http://schemas.microsoft.com/office/drawing/2014/main" id="{648D8ED9-A33F-4179-BB8B-F2F805C65080}"/>
                </a:ext>
              </a:extLst>
            </p:cNvPr>
            <p:cNvCxnSpPr>
              <a:cxnSpLocks/>
            </p:cNvCxnSpPr>
            <p:nvPr/>
          </p:nvCxnSpPr>
          <p:spPr>
            <a:xfrm>
              <a:off x="2460796" y="5838258"/>
              <a:ext cx="0" cy="39029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0" name="Textfeld 29">
            <a:extLst>
              <a:ext uri="{FF2B5EF4-FFF2-40B4-BE49-F238E27FC236}">
                <a16:creationId xmlns:a16="http://schemas.microsoft.com/office/drawing/2014/main" id="{BD931DF5-E7AF-4003-ADA5-40A4988D6133}"/>
              </a:ext>
            </a:extLst>
          </p:cNvPr>
          <p:cNvSpPr txBox="1"/>
          <p:nvPr/>
        </p:nvSpPr>
        <p:spPr>
          <a:xfrm>
            <a:off x="2709421" y="323387"/>
            <a:ext cx="252568" cy="307581"/>
          </a:xfrm>
          <a:prstGeom prst="rect">
            <a:avLst/>
          </a:prstGeom>
          <a:noFill/>
        </p:spPr>
        <p:txBody>
          <a:bodyPr wrap="none" rtlCol="0">
            <a:spAutoFit/>
          </a:bodyPr>
          <a:lstStyle/>
          <a:p>
            <a:r>
              <a:rPr lang="de-DE" dirty="0"/>
              <a:t>y</a:t>
            </a:r>
          </a:p>
        </p:txBody>
      </p:sp>
      <p:sp>
        <p:nvSpPr>
          <p:cNvPr id="31" name="Textfeld 30">
            <a:extLst>
              <a:ext uri="{FF2B5EF4-FFF2-40B4-BE49-F238E27FC236}">
                <a16:creationId xmlns:a16="http://schemas.microsoft.com/office/drawing/2014/main" id="{C8B57EC5-B09D-4470-8A66-5BE28C2EEF47}"/>
              </a:ext>
            </a:extLst>
          </p:cNvPr>
          <p:cNvSpPr txBox="1"/>
          <p:nvPr/>
        </p:nvSpPr>
        <p:spPr>
          <a:xfrm>
            <a:off x="9924066" y="4526708"/>
            <a:ext cx="248362" cy="307581"/>
          </a:xfrm>
          <a:prstGeom prst="rect">
            <a:avLst/>
          </a:prstGeom>
          <a:noFill/>
        </p:spPr>
        <p:txBody>
          <a:bodyPr wrap="none" rtlCol="0">
            <a:spAutoFit/>
          </a:bodyPr>
          <a:lstStyle/>
          <a:p>
            <a:r>
              <a:rPr lang="de-DE" dirty="0"/>
              <a:t>x</a:t>
            </a:r>
          </a:p>
        </p:txBody>
      </p:sp>
      <p:sp>
        <p:nvSpPr>
          <p:cNvPr id="32" name="Textfeld 31">
            <a:extLst>
              <a:ext uri="{FF2B5EF4-FFF2-40B4-BE49-F238E27FC236}">
                <a16:creationId xmlns:a16="http://schemas.microsoft.com/office/drawing/2014/main" id="{94E80C94-1353-48BA-B5B1-E7F23920DA1F}"/>
              </a:ext>
            </a:extLst>
          </p:cNvPr>
          <p:cNvSpPr txBox="1"/>
          <p:nvPr/>
        </p:nvSpPr>
        <p:spPr>
          <a:xfrm>
            <a:off x="2194206" y="950858"/>
            <a:ext cx="248362" cy="307581"/>
          </a:xfrm>
          <a:prstGeom prst="rect">
            <a:avLst/>
          </a:prstGeom>
          <a:noFill/>
        </p:spPr>
        <p:txBody>
          <a:bodyPr wrap="none" rtlCol="0">
            <a:spAutoFit/>
          </a:bodyPr>
          <a:lstStyle/>
          <a:p>
            <a:r>
              <a:rPr lang="de-DE" dirty="0"/>
              <a:t>x</a:t>
            </a:r>
          </a:p>
        </p:txBody>
      </p:sp>
      <p:sp>
        <p:nvSpPr>
          <p:cNvPr id="33" name="Textfeld 32">
            <a:extLst>
              <a:ext uri="{FF2B5EF4-FFF2-40B4-BE49-F238E27FC236}">
                <a16:creationId xmlns:a16="http://schemas.microsoft.com/office/drawing/2014/main" id="{D8C10518-537D-4731-9D75-44121256EF3C}"/>
              </a:ext>
            </a:extLst>
          </p:cNvPr>
          <p:cNvSpPr txBox="1"/>
          <p:nvPr/>
        </p:nvSpPr>
        <p:spPr>
          <a:xfrm>
            <a:off x="9416348" y="4944083"/>
            <a:ext cx="252568" cy="307581"/>
          </a:xfrm>
          <a:prstGeom prst="rect">
            <a:avLst/>
          </a:prstGeom>
          <a:noFill/>
        </p:spPr>
        <p:txBody>
          <a:bodyPr wrap="none" rtlCol="0">
            <a:spAutoFit/>
          </a:bodyPr>
          <a:lstStyle/>
          <a:p>
            <a:r>
              <a:rPr lang="de-DE" dirty="0"/>
              <a:t>y</a:t>
            </a:r>
          </a:p>
        </p:txBody>
      </p:sp>
      <p:sp>
        <p:nvSpPr>
          <p:cNvPr id="34" name="Textfeld 33">
            <a:extLst>
              <a:ext uri="{FF2B5EF4-FFF2-40B4-BE49-F238E27FC236}">
                <a16:creationId xmlns:a16="http://schemas.microsoft.com/office/drawing/2014/main" id="{AB8185BD-464A-4542-8C24-8EC545D45F54}"/>
              </a:ext>
            </a:extLst>
          </p:cNvPr>
          <p:cNvSpPr txBox="1"/>
          <p:nvPr/>
        </p:nvSpPr>
        <p:spPr>
          <a:xfrm>
            <a:off x="9513483" y="826638"/>
            <a:ext cx="270788" cy="307581"/>
          </a:xfrm>
          <a:prstGeom prst="rect">
            <a:avLst/>
          </a:prstGeom>
          <a:noFill/>
        </p:spPr>
        <p:txBody>
          <a:bodyPr wrap="none" rtlCol="0">
            <a:spAutoFit/>
          </a:bodyPr>
          <a:lstStyle/>
          <a:p>
            <a:r>
              <a:rPr lang="de-DE" dirty="0"/>
              <a:t>B</a:t>
            </a:r>
          </a:p>
        </p:txBody>
      </p:sp>
      <p:sp>
        <p:nvSpPr>
          <p:cNvPr id="35" name="Textfeld 34">
            <a:extLst>
              <a:ext uri="{FF2B5EF4-FFF2-40B4-BE49-F238E27FC236}">
                <a16:creationId xmlns:a16="http://schemas.microsoft.com/office/drawing/2014/main" id="{E50C8829-9A3C-4650-9954-7D617F4DBD2E}"/>
              </a:ext>
            </a:extLst>
          </p:cNvPr>
          <p:cNvSpPr txBox="1"/>
          <p:nvPr/>
        </p:nvSpPr>
        <p:spPr>
          <a:xfrm>
            <a:off x="2587343" y="4680140"/>
            <a:ext cx="277797" cy="307581"/>
          </a:xfrm>
          <a:prstGeom prst="rect">
            <a:avLst/>
          </a:prstGeom>
          <a:noFill/>
        </p:spPr>
        <p:txBody>
          <a:bodyPr wrap="none" rtlCol="0">
            <a:spAutoFit/>
          </a:bodyPr>
          <a:lstStyle/>
          <a:p>
            <a:r>
              <a:rPr lang="de-DE" dirty="0"/>
              <a:t>A</a:t>
            </a:r>
          </a:p>
        </p:txBody>
      </p:sp>
      <p:sp>
        <p:nvSpPr>
          <p:cNvPr id="38" name="Freihandform: Form 37">
            <a:extLst>
              <a:ext uri="{FF2B5EF4-FFF2-40B4-BE49-F238E27FC236}">
                <a16:creationId xmlns:a16="http://schemas.microsoft.com/office/drawing/2014/main" id="{36E260EA-A193-47E0-86EF-73E319236959}"/>
              </a:ext>
            </a:extLst>
          </p:cNvPr>
          <p:cNvSpPr/>
          <p:nvPr/>
        </p:nvSpPr>
        <p:spPr>
          <a:xfrm>
            <a:off x="4243203" y="1663601"/>
            <a:ext cx="3159355" cy="2898672"/>
          </a:xfrm>
          <a:custGeom>
            <a:avLst/>
            <a:gdLst>
              <a:gd name="connsiteX0" fmla="*/ 0 w 3613355"/>
              <a:gd name="connsiteY0" fmla="*/ 0 h 3480620"/>
              <a:gd name="connsiteX1" fmla="*/ 2227007 w 3613355"/>
              <a:gd name="connsiteY1" fmla="*/ 943897 h 3480620"/>
              <a:gd name="connsiteX2" fmla="*/ 3613355 w 3613355"/>
              <a:gd name="connsiteY2" fmla="*/ 3480620 h 3480620"/>
            </a:gdLst>
            <a:ahLst/>
            <a:cxnLst>
              <a:cxn ang="0">
                <a:pos x="connsiteX0" y="connsiteY0"/>
              </a:cxn>
              <a:cxn ang="0">
                <a:pos x="connsiteX1" y="connsiteY1"/>
              </a:cxn>
              <a:cxn ang="0">
                <a:pos x="connsiteX2" y="connsiteY2"/>
              </a:cxn>
            </a:cxnLst>
            <a:rect l="l" t="t" r="r" b="b"/>
            <a:pathLst>
              <a:path w="3613355" h="3480620">
                <a:moveTo>
                  <a:pt x="0" y="0"/>
                </a:moveTo>
                <a:cubicBezTo>
                  <a:pt x="812390" y="181897"/>
                  <a:pt x="1624781" y="363794"/>
                  <a:pt x="2227007" y="943897"/>
                </a:cubicBezTo>
                <a:cubicBezTo>
                  <a:pt x="2829233" y="1524000"/>
                  <a:pt x="3221294" y="2502310"/>
                  <a:pt x="3613355" y="3480620"/>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Freihandform: Form 38">
            <a:extLst>
              <a:ext uri="{FF2B5EF4-FFF2-40B4-BE49-F238E27FC236}">
                <a16:creationId xmlns:a16="http://schemas.microsoft.com/office/drawing/2014/main" id="{E399173E-0972-411E-8832-4B370A4E8322}"/>
              </a:ext>
            </a:extLst>
          </p:cNvPr>
          <p:cNvSpPr/>
          <p:nvPr/>
        </p:nvSpPr>
        <p:spPr>
          <a:xfrm>
            <a:off x="4359262" y="1405669"/>
            <a:ext cx="3288308" cy="2910954"/>
          </a:xfrm>
          <a:custGeom>
            <a:avLst/>
            <a:gdLst>
              <a:gd name="connsiteX0" fmla="*/ 0 w 3760838"/>
              <a:gd name="connsiteY0" fmla="*/ 0 h 3495368"/>
              <a:gd name="connsiteX1" fmla="*/ 1224116 w 3760838"/>
              <a:gd name="connsiteY1" fmla="*/ 2625213 h 3495368"/>
              <a:gd name="connsiteX2" fmla="*/ 3760838 w 3760838"/>
              <a:gd name="connsiteY2" fmla="*/ 3495368 h 3495368"/>
            </a:gdLst>
            <a:ahLst/>
            <a:cxnLst>
              <a:cxn ang="0">
                <a:pos x="connsiteX0" y="connsiteY0"/>
              </a:cxn>
              <a:cxn ang="0">
                <a:pos x="connsiteX1" y="connsiteY1"/>
              </a:cxn>
              <a:cxn ang="0">
                <a:pos x="connsiteX2" y="connsiteY2"/>
              </a:cxn>
            </a:cxnLst>
            <a:rect l="l" t="t" r="r" b="b"/>
            <a:pathLst>
              <a:path w="3760838" h="3495368">
                <a:moveTo>
                  <a:pt x="0" y="0"/>
                </a:moveTo>
                <a:cubicBezTo>
                  <a:pt x="298655" y="1021326"/>
                  <a:pt x="597310" y="2042652"/>
                  <a:pt x="1224116" y="2625213"/>
                </a:cubicBezTo>
                <a:cubicBezTo>
                  <a:pt x="1850922" y="3207774"/>
                  <a:pt x="2805880" y="3351571"/>
                  <a:pt x="3760838" y="3495368"/>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Textfeld 39">
            <a:extLst>
              <a:ext uri="{FF2B5EF4-FFF2-40B4-BE49-F238E27FC236}">
                <a16:creationId xmlns:a16="http://schemas.microsoft.com/office/drawing/2014/main" id="{EA7989C9-40ED-494F-8164-7F2112C94119}"/>
              </a:ext>
            </a:extLst>
          </p:cNvPr>
          <p:cNvSpPr txBox="1"/>
          <p:nvPr/>
        </p:nvSpPr>
        <p:spPr>
          <a:xfrm>
            <a:off x="6244491" y="2022808"/>
            <a:ext cx="284804" cy="307581"/>
          </a:xfrm>
          <a:prstGeom prst="rect">
            <a:avLst/>
          </a:prstGeom>
          <a:noFill/>
        </p:spPr>
        <p:txBody>
          <a:bodyPr wrap="none" rtlCol="0">
            <a:spAutoFit/>
          </a:bodyPr>
          <a:lstStyle/>
          <a:p>
            <a:r>
              <a:rPr lang="de-DE" dirty="0"/>
              <a:t>I</a:t>
            </a:r>
            <a:r>
              <a:rPr lang="de-DE" baseline="-25000" dirty="0"/>
              <a:t>B</a:t>
            </a:r>
          </a:p>
        </p:txBody>
      </p:sp>
      <p:sp>
        <p:nvSpPr>
          <p:cNvPr id="41" name="Textfeld 40">
            <a:extLst>
              <a:ext uri="{FF2B5EF4-FFF2-40B4-BE49-F238E27FC236}">
                <a16:creationId xmlns:a16="http://schemas.microsoft.com/office/drawing/2014/main" id="{F2641B34-E397-474C-9154-F3ED7E8EFD9A}"/>
              </a:ext>
            </a:extLst>
          </p:cNvPr>
          <p:cNvSpPr txBox="1"/>
          <p:nvPr/>
        </p:nvSpPr>
        <p:spPr>
          <a:xfrm>
            <a:off x="5780299" y="4045444"/>
            <a:ext cx="290410" cy="307581"/>
          </a:xfrm>
          <a:prstGeom prst="rect">
            <a:avLst/>
          </a:prstGeom>
          <a:noFill/>
        </p:spPr>
        <p:txBody>
          <a:bodyPr wrap="none" rtlCol="0">
            <a:spAutoFit/>
          </a:bodyPr>
          <a:lstStyle/>
          <a:p>
            <a:r>
              <a:rPr lang="de-DE" dirty="0"/>
              <a:t>I</a:t>
            </a:r>
            <a:r>
              <a:rPr lang="de-DE" baseline="-25000" dirty="0"/>
              <a:t>A</a:t>
            </a:r>
          </a:p>
        </p:txBody>
      </p:sp>
      <p:cxnSp>
        <p:nvCxnSpPr>
          <p:cNvPr id="43" name="Gerade Verbindung mit Pfeil 42">
            <a:extLst>
              <a:ext uri="{FF2B5EF4-FFF2-40B4-BE49-F238E27FC236}">
                <a16:creationId xmlns:a16="http://schemas.microsoft.com/office/drawing/2014/main" id="{1CF78867-7464-4CF8-9A39-75CCEE050626}"/>
              </a:ext>
            </a:extLst>
          </p:cNvPr>
          <p:cNvCxnSpPr/>
          <p:nvPr/>
        </p:nvCxnSpPr>
        <p:spPr>
          <a:xfrm flipV="1">
            <a:off x="6244491" y="2994912"/>
            <a:ext cx="761242" cy="8383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Gerade Verbindung mit Pfeil 43">
            <a:extLst>
              <a:ext uri="{FF2B5EF4-FFF2-40B4-BE49-F238E27FC236}">
                <a16:creationId xmlns:a16="http://schemas.microsoft.com/office/drawing/2014/main" id="{63CE75A9-EEC1-459D-ABB6-1EAC1D3FC4D6}"/>
              </a:ext>
            </a:extLst>
          </p:cNvPr>
          <p:cNvCxnSpPr>
            <a:cxnSpLocks/>
          </p:cNvCxnSpPr>
          <p:nvPr/>
        </p:nvCxnSpPr>
        <p:spPr>
          <a:xfrm flipH="1">
            <a:off x="4759347" y="2437011"/>
            <a:ext cx="1166156" cy="83502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 name="Textfeld 45">
            <a:extLst>
              <a:ext uri="{FF2B5EF4-FFF2-40B4-BE49-F238E27FC236}">
                <a16:creationId xmlns:a16="http://schemas.microsoft.com/office/drawing/2014/main" id="{4315E8B1-220C-4713-ADB5-FFC2C1295530}"/>
              </a:ext>
            </a:extLst>
          </p:cNvPr>
          <p:cNvSpPr txBox="1"/>
          <p:nvPr/>
        </p:nvSpPr>
        <p:spPr>
          <a:xfrm>
            <a:off x="3432702" y="3347605"/>
            <a:ext cx="1627369" cy="369332"/>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Bessermenge B</a:t>
            </a:r>
          </a:p>
        </p:txBody>
      </p:sp>
      <p:sp>
        <p:nvSpPr>
          <p:cNvPr id="47" name="Textfeld 46">
            <a:extLst>
              <a:ext uri="{FF2B5EF4-FFF2-40B4-BE49-F238E27FC236}">
                <a16:creationId xmlns:a16="http://schemas.microsoft.com/office/drawing/2014/main" id="{0D26A887-6386-4903-8D4B-5BCED37E341C}"/>
              </a:ext>
            </a:extLst>
          </p:cNvPr>
          <p:cNvSpPr txBox="1"/>
          <p:nvPr/>
        </p:nvSpPr>
        <p:spPr>
          <a:xfrm>
            <a:off x="6693352" y="2637558"/>
            <a:ext cx="1630254" cy="369332"/>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Bessermenge A</a:t>
            </a:r>
          </a:p>
        </p:txBody>
      </p:sp>
      <p:sp>
        <p:nvSpPr>
          <p:cNvPr id="49" name="Textfeld 48">
            <a:extLst>
              <a:ext uri="{FF2B5EF4-FFF2-40B4-BE49-F238E27FC236}">
                <a16:creationId xmlns:a16="http://schemas.microsoft.com/office/drawing/2014/main" id="{ED55FDF9-F124-4820-B22C-A0AE0F99FAA0}"/>
              </a:ext>
            </a:extLst>
          </p:cNvPr>
          <p:cNvSpPr txBox="1"/>
          <p:nvPr/>
        </p:nvSpPr>
        <p:spPr>
          <a:xfrm>
            <a:off x="1726729" y="5992696"/>
            <a:ext cx="8757590" cy="646331"/>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Innerhalb der Linse können sich beide Konsumenten A und B durch Tausch gegenüber ihren</a:t>
            </a:r>
          </a:p>
          <a:p>
            <a:r>
              <a:rPr lang="de-DE" dirty="0">
                <a:latin typeface="Times New Roman" panose="02020603050405020304" pitchFamily="18" charset="0"/>
                <a:cs typeface="Times New Roman" panose="02020603050405020304" pitchFamily="18" charset="0"/>
              </a:rPr>
              <a:t>Indifferenzkurven I</a:t>
            </a:r>
            <a:r>
              <a:rPr lang="de-DE" baseline="-25000" dirty="0">
                <a:latin typeface="Times New Roman" panose="02020603050405020304" pitchFamily="18" charset="0"/>
                <a:cs typeface="Times New Roman" panose="02020603050405020304" pitchFamily="18" charset="0"/>
              </a:rPr>
              <a:t>A </a:t>
            </a:r>
            <a:r>
              <a:rPr lang="de-DE" dirty="0">
                <a:latin typeface="Times New Roman" panose="02020603050405020304" pitchFamily="18" charset="0"/>
                <a:cs typeface="Times New Roman" panose="02020603050405020304" pitchFamily="18" charset="0"/>
              </a:rPr>
              <a:t>und I</a:t>
            </a:r>
            <a:r>
              <a:rPr lang="de-DE" baseline="-25000" dirty="0">
                <a:latin typeface="Times New Roman" panose="02020603050405020304" pitchFamily="18" charset="0"/>
                <a:cs typeface="Times New Roman" panose="02020603050405020304" pitchFamily="18" charset="0"/>
              </a:rPr>
              <a:t>B </a:t>
            </a:r>
            <a:r>
              <a:rPr lang="de-DE" dirty="0">
                <a:latin typeface="Times New Roman" panose="02020603050405020304" pitchFamily="18" charset="0"/>
                <a:cs typeface="Times New Roman" panose="02020603050405020304" pitchFamily="18" charset="0"/>
              </a:rPr>
              <a:t>besser stellen.</a:t>
            </a:r>
          </a:p>
        </p:txBody>
      </p:sp>
      <mc:AlternateContent xmlns:mc="http://schemas.openxmlformats.org/markup-compatibility/2006" xmlns:a14="http://schemas.microsoft.com/office/drawing/2010/main">
        <mc:Choice Requires="a14">
          <p:sp>
            <p:nvSpPr>
              <p:cNvPr id="2" name="Rechteck 1">
                <a:extLst>
                  <a:ext uri="{FF2B5EF4-FFF2-40B4-BE49-F238E27FC236}">
                    <a16:creationId xmlns:a16="http://schemas.microsoft.com/office/drawing/2014/main" id="{30E4B5CA-BBC9-4EF8-AD41-195194E4B9CE}"/>
                  </a:ext>
                </a:extLst>
              </p:cNvPr>
              <p:cNvSpPr/>
              <p:nvPr/>
            </p:nvSpPr>
            <p:spPr>
              <a:xfrm>
                <a:off x="5974705" y="5473756"/>
                <a:ext cx="372794" cy="369332"/>
              </a:xfrm>
              <a:prstGeom prst="rect">
                <a:avLst/>
              </a:prstGeom>
            </p:spPr>
            <p:txBody>
              <a:bodyPr wrap="none">
                <a:spAutoFit/>
              </a:bodyPr>
              <a:lstStyle/>
              <a:p>
                <a14:m>
                  <m:oMath xmlns:m="http://schemas.openxmlformats.org/officeDocument/2006/math">
                    <m:acc>
                      <m:accPr>
                        <m:chr m:val="̅"/>
                        <m:ctrlPr>
                          <a:rPr lang="de-DE" i="1">
                            <a:latin typeface="Cambria Math" panose="02040503050406030204" pitchFamily="18" charset="0"/>
                            <a:cs typeface="Times New Roman" panose="02020603050405020304" pitchFamily="18" charset="0"/>
                          </a:rPr>
                        </m:ctrlPr>
                      </m:accPr>
                      <m:e>
                        <m:r>
                          <a:rPr lang="de-DE" i="1">
                            <a:latin typeface="Cambria Math" panose="02040503050406030204" pitchFamily="18" charset="0"/>
                            <a:cs typeface="Times New Roman" panose="02020603050405020304" pitchFamily="18" charset="0"/>
                          </a:rPr>
                          <m:t>𝑥</m:t>
                        </m:r>
                      </m:e>
                    </m:acc>
                  </m:oMath>
                </a14:m>
                <a:r>
                  <a:rPr lang="de-DE" dirty="0">
                    <a:latin typeface="Times New Roman" panose="02020603050405020304" pitchFamily="18" charset="0"/>
                    <a:cs typeface="Times New Roman" panose="02020603050405020304" pitchFamily="18" charset="0"/>
                  </a:rPr>
                  <a:t> </a:t>
                </a:r>
                <a:endParaRPr lang="de-DE" dirty="0"/>
              </a:p>
            </p:txBody>
          </p:sp>
        </mc:Choice>
        <mc:Fallback xmlns="">
          <p:sp>
            <p:nvSpPr>
              <p:cNvPr id="2" name="Rechteck 1">
                <a:extLst>
                  <a:ext uri="{FF2B5EF4-FFF2-40B4-BE49-F238E27FC236}">
                    <a16:creationId xmlns:a16="http://schemas.microsoft.com/office/drawing/2014/main" id="{30E4B5CA-BBC9-4EF8-AD41-195194E4B9CE}"/>
                  </a:ext>
                </a:extLst>
              </p:cNvPr>
              <p:cNvSpPr>
                <a:spLocks noRot="1" noChangeAspect="1" noMove="1" noResize="1" noEditPoints="1" noAdjustHandles="1" noChangeArrowheads="1" noChangeShapeType="1" noTextEdit="1"/>
              </p:cNvSpPr>
              <p:nvPr/>
            </p:nvSpPr>
            <p:spPr>
              <a:xfrm>
                <a:off x="5974705" y="5473756"/>
                <a:ext cx="372794" cy="369332"/>
              </a:xfrm>
              <a:prstGeom prst="rect">
                <a:avLst/>
              </a:prstGeom>
              <a:blipFill>
                <a:blip r:embed="rId2"/>
                <a:stretch>
                  <a:fillRect r="-14754"/>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 name="Rechteck 2">
                <a:extLst>
                  <a:ext uri="{FF2B5EF4-FFF2-40B4-BE49-F238E27FC236}">
                    <a16:creationId xmlns:a16="http://schemas.microsoft.com/office/drawing/2014/main" id="{E8DB2EC5-C3A3-4690-A0A1-F66BB6F4248D}"/>
                  </a:ext>
                </a:extLst>
              </p:cNvPr>
              <p:cNvSpPr/>
              <p:nvPr/>
            </p:nvSpPr>
            <p:spPr>
              <a:xfrm>
                <a:off x="1569318" y="2684415"/>
                <a:ext cx="371384"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acc>
                        <m:accPr>
                          <m:chr m:val="̅"/>
                          <m:ctrlPr>
                            <a:rPr lang="de-DE" i="1">
                              <a:latin typeface="Cambria Math" panose="02040503050406030204" pitchFamily="18" charset="0"/>
                              <a:cs typeface="Times New Roman" panose="02020603050405020304" pitchFamily="18" charset="0"/>
                            </a:rPr>
                          </m:ctrlPr>
                        </m:accPr>
                        <m:e>
                          <m:r>
                            <a:rPr lang="de-DE" i="1">
                              <a:latin typeface="Cambria Math" panose="02040503050406030204" pitchFamily="18" charset="0"/>
                              <a:cs typeface="Times New Roman" panose="02020603050405020304" pitchFamily="18" charset="0"/>
                            </a:rPr>
                            <m:t>𝑦</m:t>
                          </m:r>
                        </m:e>
                      </m:acc>
                    </m:oMath>
                  </m:oMathPara>
                </a14:m>
                <a:endParaRPr lang="de-DE" dirty="0"/>
              </a:p>
            </p:txBody>
          </p:sp>
        </mc:Choice>
        <mc:Fallback xmlns="">
          <p:sp>
            <p:nvSpPr>
              <p:cNvPr id="3" name="Rechteck 2">
                <a:extLst>
                  <a:ext uri="{FF2B5EF4-FFF2-40B4-BE49-F238E27FC236}">
                    <a16:creationId xmlns:a16="http://schemas.microsoft.com/office/drawing/2014/main" id="{E8DB2EC5-C3A3-4690-A0A1-F66BB6F4248D}"/>
                  </a:ext>
                </a:extLst>
              </p:cNvPr>
              <p:cNvSpPr>
                <a:spLocks noRot="1" noChangeAspect="1" noMove="1" noResize="1" noEditPoints="1" noAdjustHandles="1" noChangeArrowheads="1" noChangeShapeType="1" noTextEdit="1"/>
              </p:cNvSpPr>
              <p:nvPr/>
            </p:nvSpPr>
            <p:spPr>
              <a:xfrm>
                <a:off x="1569318" y="2684415"/>
                <a:ext cx="371384" cy="369332"/>
              </a:xfrm>
              <a:prstGeom prst="rect">
                <a:avLst/>
              </a:prstGeom>
              <a:blipFill>
                <a:blip r:embed="rId3"/>
                <a:stretch>
                  <a:fillRect b="-6557"/>
                </a:stretch>
              </a:blipFill>
            </p:spPr>
            <p:txBody>
              <a:bodyPr/>
              <a:lstStyle/>
              <a:p>
                <a:r>
                  <a:rPr lang="de-DE">
                    <a:noFill/>
                  </a:rPr>
                  <a:t> </a:t>
                </a:r>
              </a:p>
            </p:txBody>
          </p:sp>
        </mc:Fallback>
      </mc:AlternateContent>
    </p:spTree>
    <p:extLst>
      <p:ext uri="{BB962C8B-B14F-4D97-AF65-F5344CB8AC3E}">
        <p14:creationId xmlns:p14="http://schemas.microsoft.com/office/powerpoint/2010/main" val="9446303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Formale Charakterisierung einer </a:t>
            </a:r>
            <a:r>
              <a:rPr lang="de-DE" sz="2800" dirty="0" err="1">
                <a:latin typeface="Times New Roman" panose="02020603050405020304" pitchFamily="18" charset="0"/>
                <a:cs typeface="Times New Roman" panose="02020603050405020304" pitchFamily="18" charset="0"/>
              </a:rPr>
              <a:t>pareto</a:t>
            </a:r>
            <a:r>
              <a:rPr lang="de-DE" sz="2800" dirty="0">
                <a:latin typeface="Times New Roman" panose="02020603050405020304" pitchFamily="18" charset="0"/>
                <a:cs typeface="Times New Roman" panose="02020603050405020304" pitchFamily="18" charset="0"/>
              </a:rPr>
              <a:t>-effizienten Allokation</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1" y="524110"/>
                <a:ext cx="12192000" cy="5488357"/>
              </a:xfrm>
              <a:prstGeom prst="rect">
                <a:avLst/>
              </a:prstGeom>
              <a:noFill/>
            </p:spPr>
            <p:txBody>
              <a:bodyPr wrap="square" rtlCol="0">
                <a:noAutofit/>
              </a:bodyPr>
              <a:lstStyle/>
              <a:p>
                <a:r>
                  <a:rPr lang="de-DE" sz="2200" dirty="0">
                    <a:latin typeface="Times New Roman" panose="02020603050405020304" pitchFamily="18" charset="0"/>
                    <a:cs typeface="Times New Roman" panose="02020603050405020304" pitchFamily="18" charset="0"/>
                  </a:rPr>
                  <a:t>Gemäß seiner Nutzenfunktion maximiert </a:t>
                </a:r>
                <a:r>
                  <a:rPr lang="de-DE" sz="2200" dirty="0" err="1">
                    <a:latin typeface="Times New Roman" panose="02020603050405020304" pitchFamily="18" charset="0"/>
                    <a:cs typeface="Times New Roman" panose="02020603050405020304" pitchFamily="18" charset="0"/>
                  </a:rPr>
                  <a:t>maximiert</a:t>
                </a:r>
                <a:r>
                  <a:rPr lang="de-DE" sz="2200" dirty="0">
                    <a:latin typeface="Times New Roman" panose="02020603050405020304" pitchFamily="18" charset="0"/>
                    <a:cs typeface="Times New Roman" panose="02020603050405020304" pitchFamily="18" charset="0"/>
                  </a:rPr>
                  <a:t> Haushalt A seinen Nutzen gegeben den Nutzen von Haushalt B:</a:t>
                </a:r>
              </a:p>
              <a:p>
                <a:endParaRPr lang="de-DE" sz="2200" dirty="0">
                  <a:latin typeface="Times New Roman" panose="02020603050405020304" pitchFamily="18" charset="0"/>
                  <a:cs typeface="Times New Roman" panose="02020603050405020304" pitchFamily="18" charset="0"/>
                </a:endParaRPr>
              </a:p>
              <a:p>
                <a:pPr algn="ctr"/>
                <a14:m>
                  <m:oMath xmlns:m="http://schemas.openxmlformats.org/officeDocument/2006/math">
                    <m:func>
                      <m:funcPr>
                        <m:ctrlPr>
                          <a:rPr lang="de-DE" sz="2200" i="1">
                            <a:latin typeface="Cambria Math" panose="02040503050406030204" pitchFamily="18" charset="0"/>
                            <a:cs typeface="Times New Roman" panose="02020603050405020304" pitchFamily="18" charset="0"/>
                          </a:rPr>
                        </m:ctrlPr>
                      </m:funcPr>
                      <m:fName>
                        <m:limLow>
                          <m:limLowPr>
                            <m:ctrlPr>
                              <a:rPr lang="de-DE" sz="2200" i="1">
                                <a:latin typeface="Cambria Math" panose="02040503050406030204" pitchFamily="18" charset="0"/>
                                <a:cs typeface="Times New Roman" panose="02020603050405020304" pitchFamily="18" charset="0"/>
                              </a:rPr>
                            </m:ctrlPr>
                          </m:limLowPr>
                          <m:e>
                            <m:r>
                              <m:rPr>
                                <m:sty m:val="p"/>
                              </m:rPr>
                              <a:rPr lang="de-DE" sz="2200">
                                <a:latin typeface="Cambria Math" panose="02040503050406030204" pitchFamily="18" charset="0"/>
                                <a:cs typeface="Times New Roman" panose="02020603050405020304" pitchFamily="18" charset="0"/>
                              </a:rPr>
                              <m:t>max</m:t>
                            </m:r>
                          </m:e>
                          <m:lim>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𝑥</m:t>
                                </m:r>
                              </m:e>
                              <m:sub>
                                <m:r>
                                  <a:rPr lang="de-DE" sz="2200" i="1">
                                    <a:latin typeface="Cambria Math" panose="02040503050406030204" pitchFamily="18" charset="0"/>
                                    <a:cs typeface="Times New Roman" panose="02020603050405020304" pitchFamily="18" charset="0"/>
                                  </a:rPr>
                                  <m:t>𝐴</m:t>
                                </m:r>
                              </m:sub>
                            </m:sSub>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m:t>
                                </m:r>
                                <m:r>
                                  <a:rPr lang="de-DE" sz="2200" i="1">
                                    <a:latin typeface="Cambria Math" panose="02040503050406030204" pitchFamily="18" charset="0"/>
                                    <a:cs typeface="Times New Roman" panose="02020603050405020304" pitchFamily="18" charset="0"/>
                                  </a:rPr>
                                  <m:t>𝑦</m:t>
                                </m:r>
                              </m:e>
                              <m:sub>
                                <m:r>
                                  <a:rPr lang="de-DE" sz="2200" i="1">
                                    <a:latin typeface="Cambria Math" panose="02040503050406030204" pitchFamily="18" charset="0"/>
                                    <a:cs typeface="Times New Roman" panose="02020603050405020304" pitchFamily="18" charset="0"/>
                                  </a:rPr>
                                  <m:t>𝐴</m:t>
                                </m:r>
                              </m:sub>
                            </m:sSub>
                            <m:r>
                              <a:rPr lang="de-DE" sz="2200" i="1">
                                <a:latin typeface="Cambria Math" panose="02040503050406030204" pitchFamily="18" charset="0"/>
                                <a:cs typeface="Times New Roman" panose="020206030504050203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𝑥</m:t>
                                </m:r>
                              </m:e>
                              <m:sub>
                                <m:r>
                                  <a:rPr lang="de-DE" sz="2200" i="1">
                                    <a:latin typeface="Cambria Math" panose="02040503050406030204" pitchFamily="18" charset="0"/>
                                    <a:cs typeface="Times New Roman" panose="02020603050405020304" pitchFamily="18" charset="0"/>
                                  </a:rPr>
                                  <m:t>𝐵</m:t>
                                </m:r>
                              </m:sub>
                            </m:sSub>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m:t>
                                </m:r>
                                <m:r>
                                  <a:rPr lang="de-DE" sz="2200" i="1">
                                    <a:latin typeface="Cambria Math" panose="02040503050406030204" pitchFamily="18" charset="0"/>
                                    <a:cs typeface="Times New Roman" panose="02020603050405020304" pitchFamily="18" charset="0"/>
                                  </a:rPr>
                                  <m:t>𝑦</m:t>
                                </m:r>
                              </m:e>
                              <m:sub>
                                <m:r>
                                  <a:rPr lang="de-DE" sz="2200" i="1">
                                    <a:latin typeface="Cambria Math" panose="02040503050406030204" pitchFamily="18" charset="0"/>
                                    <a:cs typeface="Times New Roman" panose="02020603050405020304" pitchFamily="18" charset="0"/>
                                  </a:rPr>
                                  <m:t>𝐵</m:t>
                                </m:r>
                              </m:sub>
                            </m:sSub>
                          </m:lim>
                        </m:limLow>
                      </m:fName>
                      <m:e>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𝑢</m:t>
                            </m:r>
                          </m:e>
                          <m:sub>
                            <m:r>
                              <a:rPr lang="de-DE" sz="2200" i="1">
                                <a:latin typeface="Cambria Math" panose="02040503050406030204" pitchFamily="18" charset="0"/>
                                <a:cs typeface="Times New Roman" panose="02020603050405020304" pitchFamily="18" charset="0"/>
                              </a:rPr>
                              <m:t>𝐴</m:t>
                            </m:r>
                          </m:sub>
                        </m:sSub>
                        <m:r>
                          <a:rPr lang="de-DE" sz="2200">
                            <a:latin typeface="Cambria Math" panose="02040503050406030204" pitchFamily="18" charset="0"/>
                            <a:cs typeface="Times New Roman" panose="020206030504050203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𝑥</m:t>
                            </m:r>
                          </m:e>
                          <m:sub>
                            <m:r>
                              <a:rPr lang="de-DE" sz="2200" i="1">
                                <a:latin typeface="Cambria Math" panose="02040503050406030204" pitchFamily="18" charset="0"/>
                                <a:cs typeface="Times New Roman" panose="02020603050405020304" pitchFamily="18" charset="0"/>
                              </a:rPr>
                              <m:t>𝐴</m:t>
                            </m:r>
                          </m:sub>
                        </m:sSub>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m:t>
                            </m:r>
                            <m:r>
                              <a:rPr lang="de-DE" sz="2200" i="1">
                                <a:latin typeface="Cambria Math" panose="02040503050406030204" pitchFamily="18" charset="0"/>
                                <a:cs typeface="Times New Roman" panose="02020603050405020304" pitchFamily="18" charset="0"/>
                              </a:rPr>
                              <m:t>𝑦</m:t>
                            </m:r>
                          </m:e>
                          <m:sub>
                            <m:r>
                              <a:rPr lang="de-DE" sz="2200" i="1">
                                <a:latin typeface="Cambria Math" panose="02040503050406030204" pitchFamily="18" charset="0"/>
                                <a:cs typeface="Times New Roman" panose="02020603050405020304" pitchFamily="18" charset="0"/>
                              </a:rPr>
                              <m:t>𝐴</m:t>
                            </m:r>
                          </m:sub>
                        </m:sSub>
                        <m:r>
                          <m:rPr>
                            <m:nor/>
                          </m:rPr>
                          <a:rPr lang="de-DE" sz="2200" dirty="0">
                            <a:latin typeface="Times New Roman" panose="02020603050405020304" pitchFamily="18" charset="0"/>
                            <a:cs typeface="Times New Roman" panose="02020603050405020304" pitchFamily="18" charset="0"/>
                          </a:rPr>
                          <m:t>)</m:t>
                        </m:r>
                      </m:e>
                    </m:func>
                  </m:oMath>
                </a14:m>
                <a:r>
                  <a:rPr lang="de-DE" sz="2200" dirty="0">
                    <a:latin typeface="Times New Roman" panose="02020603050405020304" pitchFamily="18" charset="0"/>
                    <a:cs typeface="Times New Roman" panose="02020603050405020304" pitchFamily="18" charset="0"/>
                  </a:rPr>
                  <a:t> 		NB: </a:t>
                </a:r>
                <a14:m>
                  <m:oMath xmlns:m="http://schemas.openxmlformats.org/officeDocument/2006/math">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𝑢</m:t>
                        </m:r>
                      </m:e>
                      <m:sub>
                        <m:r>
                          <a:rPr lang="de-DE" sz="2200" i="1">
                            <a:latin typeface="Cambria Math" panose="02040503050406030204" pitchFamily="18" charset="0"/>
                            <a:cs typeface="Times New Roman" panose="02020603050405020304" pitchFamily="18" charset="0"/>
                          </a:rPr>
                          <m:t>𝐵</m:t>
                        </m:r>
                      </m:sub>
                    </m:sSub>
                    <m:d>
                      <m:dPr>
                        <m:ctrlPr>
                          <a:rPr lang="de-DE" sz="2200" i="1">
                            <a:latin typeface="Cambria Math" panose="02040503050406030204" pitchFamily="18" charset="0"/>
                            <a:cs typeface="Times New Roman" panose="02020603050405020304" pitchFamily="18" charset="0"/>
                          </a:rPr>
                        </m:ctrlPr>
                      </m:dPr>
                      <m:e>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𝑥</m:t>
                            </m:r>
                          </m:e>
                          <m:sub>
                            <m:r>
                              <a:rPr lang="de-DE" sz="2200" i="1">
                                <a:latin typeface="Cambria Math" panose="02040503050406030204" pitchFamily="18" charset="0"/>
                                <a:cs typeface="Times New Roman" panose="02020603050405020304" pitchFamily="18" charset="0"/>
                              </a:rPr>
                              <m:t>𝐵</m:t>
                            </m:r>
                          </m:sub>
                        </m:sSub>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m:t>
                            </m:r>
                            <m:r>
                              <a:rPr lang="de-DE" sz="2200" i="1">
                                <a:latin typeface="Cambria Math" panose="02040503050406030204" pitchFamily="18" charset="0"/>
                                <a:cs typeface="Times New Roman" panose="02020603050405020304" pitchFamily="18" charset="0"/>
                              </a:rPr>
                              <m:t>𝑦</m:t>
                            </m:r>
                          </m:e>
                          <m:sub>
                            <m:r>
                              <a:rPr lang="de-DE" sz="2200" i="1">
                                <a:latin typeface="Cambria Math" panose="02040503050406030204" pitchFamily="18" charset="0"/>
                                <a:cs typeface="Times New Roman" panose="02020603050405020304" pitchFamily="18" charset="0"/>
                              </a:rPr>
                              <m:t>𝐵</m:t>
                            </m:r>
                          </m:sub>
                        </m:sSub>
                      </m:e>
                    </m:d>
                    <m:r>
                      <m:rPr>
                        <m:nor/>
                      </m:rPr>
                      <a:rPr lang="de-DE" sz="2200" dirty="0">
                        <a:latin typeface="Times New Roman" panose="02020603050405020304" pitchFamily="18" charset="0"/>
                        <a:cs typeface="Times New Roman" panose="02020603050405020304" pitchFamily="18" charset="0"/>
                      </a:rPr>
                      <m:t>=</m:t>
                    </m:r>
                    <m:acc>
                      <m:accPr>
                        <m:chr m:val="̅"/>
                        <m:ctrlPr>
                          <a:rPr lang="de-DE" sz="2200" i="1">
                            <a:latin typeface="Cambria Math" panose="02040503050406030204" pitchFamily="18" charset="0"/>
                            <a:cs typeface="Times New Roman" panose="02020603050405020304" pitchFamily="18" charset="0"/>
                          </a:rPr>
                        </m:ctrlPr>
                      </m:accPr>
                      <m:e>
                        <m:r>
                          <a:rPr lang="de-DE" sz="2200" i="1">
                            <a:latin typeface="Cambria Math" panose="02040503050406030204" pitchFamily="18" charset="0"/>
                            <a:cs typeface="Times New Roman" panose="02020603050405020304" pitchFamily="18" charset="0"/>
                          </a:rPr>
                          <m:t>𝑢</m:t>
                        </m:r>
                      </m:e>
                    </m:acc>
                  </m:oMath>
                </a14:m>
                <a:endParaRPr lang="de-DE" sz="2200" dirty="0">
                  <a:latin typeface="Times New Roman" panose="02020603050405020304" pitchFamily="18" charset="0"/>
                  <a:cs typeface="Times New Roman" panose="02020603050405020304" pitchFamily="18" charset="0"/>
                </a:endParaRPr>
              </a:p>
              <a:p>
                <a:endParaRPr lang="de-DE" sz="2200" dirty="0">
                  <a:latin typeface="Times New Roman" panose="02020603050405020304" pitchFamily="18" charset="0"/>
                  <a:cs typeface="Times New Roman" panose="02020603050405020304" pitchFamily="18" charset="0"/>
                </a:endParaRPr>
              </a:p>
              <a:p>
                <a:r>
                  <a:rPr lang="de-DE" sz="2200" dirty="0">
                    <a:latin typeface="Times New Roman" panose="02020603050405020304" pitchFamily="18" charset="0"/>
                    <a:cs typeface="Times New Roman" panose="02020603050405020304" pitchFamily="18" charset="0"/>
                  </a:rPr>
                  <a:t>Aus den Bedingungen 1. Ordnung folgt:</a:t>
                </a:r>
              </a:p>
              <a:p>
                <a:endParaRPr lang="de-DE" sz="2200" dirty="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𝐺𝑅𝑆</m:t>
                          </m:r>
                        </m:e>
                        <m:sub>
                          <m:r>
                            <a:rPr lang="de-DE" sz="2200" i="1">
                              <a:latin typeface="Cambria Math" panose="02040503050406030204" pitchFamily="18" charset="0"/>
                              <a:cs typeface="Times New Roman" panose="02020603050405020304" pitchFamily="18" charset="0"/>
                            </a:rPr>
                            <m:t>𝐴</m:t>
                          </m:r>
                        </m:sub>
                      </m:sSub>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m:t>
                          </m:r>
                          <m:r>
                            <a:rPr lang="de-DE" sz="2200" i="1">
                              <a:latin typeface="Cambria Math" panose="02040503050406030204" pitchFamily="18" charset="0"/>
                              <a:cs typeface="Times New Roman" panose="02020603050405020304" pitchFamily="18" charset="0"/>
                            </a:rPr>
                            <m:t>𝐺𝑅𝑆</m:t>
                          </m:r>
                        </m:e>
                        <m:sub>
                          <m:r>
                            <a:rPr lang="de-DE" sz="2200" i="1">
                              <a:latin typeface="Cambria Math" panose="02040503050406030204" pitchFamily="18" charset="0"/>
                              <a:cs typeface="Times New Roman" panose="02020603050405020304" pitchFamily="18" charset="0"/>
                            </a:rPr>
                            <m:t>𝐵</m:t>
                          </m:r>
                        </m:sub>
                      </m:sSub>
                    </m:oMath>
                  </m:oMathPara>
                </a14:m>
                <a:endParaRPr lang="de-DE" sz="2200" dirty="0">
                  <a:latin typeface="Times New Roman" panose="02020603050405020304" pitchFamily="18" charset="0"/>
                  <a:cs typeface="Times New Roman" panose="02020603050405020304" pitchFamily="18" charset="0"/>
                </a:endParaRPr>
              </a:p>
              <a:p>
                <a:endParaRPr lang="de-DE" sz="2200" dirty="0">
                  <a:latin typeface="Times New Roman" panose="02020603050405020304" pitchFamily="18" charset="0"/>
                  <a:cs typeface="Times New Roman" panose="02020603050405020304" pitchFamily="18" charset="0"/>
                </a:endParaRPr>
              </a:p>
              <a:p>
                <a:r>
                  <a:rPr lang="de-DE" sz="2200" dirty="0">
                    <a:latin typeface="Times New Roman" panose="02020603050405020304" pitchFamily="18" charset="0"/>
                    <a:cs typeface="Times New Roman" panose="02020603050405020304" pitchFamily="18" charset="0"/>
                  </a:rPr>
                  <a:t>mit der Grenzrate der Substitution (GRS), der Steigung der Indifferenzkurve </a:t>
                </a:r>
              </a:p>
              <a:p>
                <a:endParaRPr lang="de-DE" sz="2200" dirty="0">
                  <a:latin typeface="Times New Roman" panose="02020603050405020304" pitchFamily="18" charset="0"/>
                  <a:cs typeface="Times New Roman" panose="02020603050405020304" pitchFamily="18" charset="0"/>
                </a:endParaRPr>
              </a:p>
              <a:p>
                <a:pPr algn="ctr"/>
                <a:r>
                  <a:rPr lang="de-DE" sz="2200" dirty="0">
                    <a:solidFill>
                      <a:srgbClr val="000000"/>
                    </a:solidFill>
                    <a:latin typeface="Times New Roman" panose="02020603050405020304" pitchFamily="18" charset="0"/>
                    <a:cs typeface="Times New Roman" panose="02020603050405020304" pitchFamily="18" charset="0"/>
                  </a:rPr>
                  <a:t>GRS(</a:t>
                </a:r>
                <a14:m>
                  <m:oMath xmlns:m="http://schemas.openxmlformats.org/officeDocument/2006/math">
                    <m:r>
                      <a:rPr lang="de-DE" sz="2200" b="0" i="1" dirty="0" smtClean="0">
                        <a:solidFill>
                          <a:srgbClr val="000000"/>
                        </a:solidFill>
                        <a:latin typeface="Cambria Math" panose="02040503050406030204" pitchFamily="18" charset="0"/>
                      </a:rPr>
                      <m:t>𝑥</m:t>
                    </m:r>
                    <m:r>
                      <a:rPr lang="de-DE" sz="2200" b="0" i="1" dirty="0" smtClean="0">
                        <a:solidFill>
                          <a:srgbClr val="000000"/>
                        </a:solidFill>
                        <a:latin typeface="Cambria Math" panose="02040503050406030204" pitchFamily="18" charset="0"/>
                      </a:rPr>
                      <m:t>,</m:t>
                    </m:r>
                    <m:r>
                      <a:rPr lang="de-DE" sz="2200" b="0" i="1" dirty="0" smtClean="0">
                        <a:solidFill>
                          <a:srgbClr val="000000"/>
                        </a:solidFill>
                        <a:latin typeface="Cambria Math" panose="02040503050406030204" pitchFamily="18" charset="0"/>
                      </a:rPr>
                      <m:t>𝑦</m:t>
                    </m:r>
                  </m:oMath>
                </a14:m>
                <a:r>
                  <a:rPr lang="de-DE" sz="2200" dirty="0">
                    <a:solidFill>
                      <a:srgbClr val="000000"/>
                    </a:solidFill>
                    <a:latin typeface="Times New Roman" panose="02020603050405020304" pitchFamily="18" charset="0"/>
                    <a:cs typeface="Times New Roman" panose="02020603050405020304" pitchFamily="18" charset="0"/>
                  </a:rPr>
                  <a:t>) = </a:t>
                </a:r>
                <a14:m>
                  <m:oMath xmlns:m="http://schemas.openxmlformats.org/officeDocument/2006/math">
                    <m:f>
                      <m:fPr>
                        <m:ctrlPr>
                          <a:rPr lang="de-DE" sz="2200" i="1">
                            <a:solidFill>
                              <a:srgbClr val="000000"/>
                            </a:solidFill>
                            <a:latin typeface="Cambria Math" panose="02040503050406030204" pitchFamily="18" charset="0"/>
                          </a:rPr>
                        </m:ctrlPr>
                      </m:fPr>
                      <m:num>
                        <m:r>
                          <m:rPr>
                            <m:nor/>
                          </m:rPr>
                          <a:rPr lang="de-DE" sz="2200" dirty="0">
                            <a:solidFill>
                              <a:srgbClr val="000000"/>
                            </a:solidFill>
                            <a:latin typeface="Times New Roman" panose="02020603050405020304" pitchFamily="18" charset="0"/>
                            <a:cs typeface="Times New Roman" panose="02020603050405020304" pitchFamily="18" charset="0"/>
                          </a:rPr>
                          <m:t>d</m:t>
                        </m:r>
                        <m:r>
                          <m:rPr>
                            <m:sty m:val="p"/>
                          </m:rPr>
                          <a:rPr lang="de-DE" sz="2200" b="0" i="0" dirty="0" smtClean="0">
                            <a:solidFill>
                              <a:srgbClr val="000000"/>
                            </a:solidFill>
                            <a:latin typeface="Cambria Math" panose="02040503050406030204" pitchFamily="18" charset="0"/>
                            <a:cs typeface="Times New Roman" panose="02020603050405020304" pitchFamily="18" charset="0"/>
                          </a:rPr>
                          <m:t>y</m:t>
                        </m:r>
                      </m:num>
                      <m:den>
                        <m:r>
                          <m:rPr>
                            <m:nor/>
                          </m:rPr>
                          <a:rPr lang="de-DE" sz="2200" dirty="0">
                            <a:solidFill>
                              <a:srgbClr val="000000"/>
                            </a:solidFill>
                            <a:latin typeface="Times New Roman" panose="02020603050405020304" pitchFamily="18" charset="0"/>
                            <a:cs typeface="Times New Roman" panose="02020603050405020304" pitchFamily="18" charset="0"/>
                          </a:rPr>
                          <m:t>d</m:t>
                        </m:r>
                        <m:r>
                          <a:rPr lang="de-DE" sz="2200" b="0" i="1" dirty="0" smtClean="0">
                            <a:solidFill>
                              <a:srgbClr val="000000"/>
                            </a:solidFill>
                            <a:latin typeface="Cambria Math" panose="02040503050406030204" pitchFamily="18" charset="0"/>
                            <a:cs typeface="Times New Roman" panose="02020603050405020304" pitchFamily="18" charset="0"/>
                          </a:rPr>
                          <m:t>𝑥</m:t>
                        </m:r>
                      </m:den>
                    </m:f>
                    <m:r>
                      <a:rPr lang="de-DE" sz="2200" i="1" baseline="-25000" dirty="0" smtClean="0">
                        <a:solidFill>
                          <a:srgbClr val="000000"/>
                        </a:solidFill>
                        <a:latin typeface="Cambria Math" panose="02040503050406030204" pitchFamily="18" charset="0"/>
                      </a:rPr>
                      <m:t>  </m:t>
                    </m:r>
                  </m:oMath>
                </a14:m>
                <a:r>
                  <a:rPr lang="de-DE" sz="2200" dirty="0">
                    <a:solidFill>
                      <a:srgbClr val="000000"/>
                    </a:solidFill>
                    <a:latin typeface="Times New Roman" panose="02020603050405020304" pitchFamily="18" charset="0"/>
                    <a:cs typeface="Times New Roman" panose="02020603050405020304" pitchFamily="18" charset="0"/>
                  </a:rPr>
                  <a:t>=</a:t>
                </a:r>
                <a:r>
                  <a:rPr lang="de-DE" sz="2200" dirty="0">
                    <a:solidFill>
                      <a:srgbClr val="000000"/>
                    </a:solidFill>
                  </a:rPr>
                  <a:t> </a:t>
                </a:r>
                <a14:m>
                  <m:oMath xmlns:m="http://schemas.openxmlformats.org/officeDocument/2006/math">
                    <m:r>
                      <a:rPr lang="de-DE" sz="2200" i="1">
                        <a:solidFill>
                          <a:srgbClr val="000000"/>
                        </a:solidFill>
                        <a:latin typeface="Cambria Math" panose="02040503050406030204" pitchFamily="18" charset="0"/>
                      </a:rPr>
                      <m:t>−</m:t>
                    </m:r>
                    <m:f>
                      <m:fPr>
                        <m:ctrlPr>
                          <a:rPr lang="de-DE" sz="2200" i="1">
                            <a:solidFill>
                              <a:srgbClr val="000000"/>
                            </a:solidFill>
                            <a:latin typeface="Cambria Math" panose="02040503050406030204" pitchFamily="18" charset="0"/>
                          </a:rPr>
                        </m:ctrlPr>
                      </m:fPr>
                      <m:num>
                        <m:f>
                          <m:fPr>
                            <m:ctrlPr>
                              <a:rPr lang="de-DE" sz="2200" i="1">
                                <a:solidFill>
                                  <a:srgbClr val="000000"/>
                                </a:solidFill>
                                <a:latin typeface="Cambria Math" panose="02040503050406030204" pitchFamily="18" charset="0"/>
                              </a:rPr>
                            </m:ctrlPr>
                          </m:fPr>
                          <m:num>
                            <m:r>
                              <a:rPr lang="el-GR" sz="2200" i="1">
                                <a:solidFill>
                                  <a:srgbClr val="000000"/>
                                </a:solidFill>
                                <a:latin typeface="Cambria Math" panose="02040503050406030204" pitchFamily="18" charset="0"/>
                                <a:ea typeface="Cambria Math" panose="02040503050406030204" pitchFamily="18" charset="0"/>
                              </a:rPr>
                              <m:t>𝜕</m:t>
                            </m:r>
                            <m:r>
                              <a:rPr lang="de-DE" sz="2200" b="0" i="1" smtClean="0">
                                <a:solidFill>
                                  <a:srgbClr val="000000"/>
                                </a:solidFill>
                                <a:latin typeface="Cambria Math" panose="02040503050406030204" pitchFamily="18" charset="0"/>
                                <a:ea typeface="Cambria Math" panose="02040503050406030204" pitchFamily="18" charset="0"/>
                              </a:rPr>
                              <m:t>𝑢</m:t>
                            </m:r>
                          </m:num>
                          <m:den>
                            <m:r>
                              <a:rPr lang="el-GR" sz="2200" i="1">
                                <a:solidFill>
                                  <a:srgbClr val="000000"/>
                                </a:solidFill>
                                <a:latin typeface="Cambria Math" panose="02040503050406030204" pitchFamily="18" charset="0"/>
                                <a:ea typeface="Cambria Math" panose="02040503050406030204" pitchFamily="18" charset="0"/>
                              </a:rPr>
                              <m:t>𝜕</m:t>
                            </m:r>
                            <m:r>
                              <a:rPr lang="de-DE" sz="2200" b="0" i="1" smtClean="0">
                                <a:solidFill>
                                  <a:srgbClr val="000000"/>
                                </a:solidFill>
                                <a:latin typeface="Cambria Math" panose="02040503050406030204" pitchFamily="18" charset="0"/>
                                <a:ea typeface="Cambria Math" panose="02040503050406030204" pitchFamily="18" charset="0"/>
                              </a:rPr>
                              <m:t>𝑥</m:t>
                            </m:r>
                          </m:den>
                        </m:f>
                      </m:num>
                      <m:den>
                        <m:f>
                          <m:fPr>
                            <m:ctrlPr>
                              <a:rPr lang="de-DE" sz="2200" i="1">
                                <a:solidFill>
                                  <a:srgbClr val="000000"/>
                                </a:solidFill>
                                <a:latin typeface="Cambria Math" panose="02040503050406030204" pitchFamily="18" charset="0"/>
                              </a:rPr>
                            </m:ctrlPr>
                          </m:fPr>
                          <m:num>
                            <m:r>
                              <a:rPr lang="el-GR" sz="2200" i="1">
                                <a:solidFill>
                                  <a:srgbClr val="000000"/>
                                </a:solidFill>
                                <a:latin typeface="Cambria Math" panose="02040503050406030204" pitchFamily="18" charset="0"/>
                                <a:ea typeface="Cambria Math" panose="02040503050406030204" pitchFamily="18" charset="0"/>
                              </a:rPr>
                              <m:t>𝜕</m:t>
                            </m:r>
                            <m:r>
                              <a:rPr lang="de-DE" sz="2200" b="0" i="1" smtClean="0">
                                <a:solidFill>
                                  <a:srgbClr val="000000"/>
                                </a:solidFill>
                                <a:latin typeface="Cambria Math" panose="02040503050406030204" pitchFamily="18" charset="0"/>
                                <a:ea typeface="Cambria Math" panose="02040503050406030204" pitchFamily="18" charset="0"/>
                              </a:rPr>
                              <m:t>𝑢</m:t>
                            </m:r>
                          </m:num>
                          <m:den>
                            <m:r>
                              <a:rPr lang="el-GR" sz="2200" i="1">
                                <a:solidFill>
                                  <a:srgbClr val="000000"/>
                                </a:solidFill>
                                <a:latin typeface="Cambria Math" panose="02040503050406030204" pitchFamily="18" charset="0"/>
                                <a:ea typeface="Cambria Math" panose="02040503050406030204" pitchFamily="18" charset="0"/>
                              </a:rPr>
                              <m:t>𝜕</m:t>
                            </m:r>
                            <m:r>
                              <a:rPr lang="de-DE" sz="2200" b="0" i="1" smtClean="0">
                                <a:solidFill>
                                  <a:srgbClr val="000000"/>
                                </a:solidFill>
                                <a:latin typeface="Cambria Math" panose="02040503050406030204" pitchFamily="18" charset="0"/>
                                <a:ea typeface="Cambria Math" panose="02040503050406030204" pitchFamily="18" charset="0"/>
                              </a:rPr>
                              <m:t>𝑦</m:t>
                            </m:r>
                          </m:den>
                        </m:f>
                      </m:den>
                    </m:f>
                    <m:r>
                      <a:rPr lang="de-DE" sz="2200" b="0" i="0" dirty="0" smtClean="0">
                        <a:solidFill>
                          <a:srgbClr val="000000"/>
                        </a:solidFill>
                        <a:latin typeface="Cambria Math" panose="02040503050406030204" pitchFamily="18" charset="0"/>
                      </a:rPr>
                      <m:t>=</m:t>
                    </m:r>
                    <m:r>
                      <a:rPr lang="de-DE" sz="2200" dirty="0">
                        <a:solidFill>
                          <a:srgbClr val="000000"/>
                        </a:solidFill>
                        <a:latin typeface="Cambria Math" panose="02040503050406030204" pitchFamily="18" charset="0"/>
                      </a:rPr>
                      <m:t>−</m:t>
                    </m:r>
                    <m:f>
                      <m:fPr>
                        <m:ctrlPr>
                          <a:rPr lang="de-DE" sz="2200" i="1" dirty="0">
                            <a:solidFill>
                              <a:srgbClr val="000000"/>
                            </a:solidFill>
                            <a:latin typeface="Cambria Math" panose="02040503050406030204" pitchFamily="18" charset="0"/>
                          </a:rPr>
                        </m:ctrlPr>
                      </m:fPr>
                      <m:num>
                        <m:r>
                          <m:rPr>
                            <m:sty m:val="p"/>
                          </m:rPr>
                          <a:rPr lang="de-DE" sz="2200" dirty="0">
                            <a:solidFill>
                              <a:srgbClr val="000000"/>
                            </a:solidFill>
                            <a:latin typeface="Cambria Math" panose="02040503050406030204" pitchFamily="18" charset="0"/>
                          </a:rPr>
                          <m:t>Grenznutzen</m:t>
                        </m:r>
                        <m:r>
                          <a:rPr lang="de-DE" sz="2200" dirty="0">
                            <a:solidFill>
                              <a:srgbClr val="000000"/>
                            </a:solidFill>
                            <a:latin typeface="Cambria Math" panose="02040503050406030204" pitchFamily="18" charset="0"/>
                          </a:rPr>
                          <m:t> </m:t>
                        </m:r>
                        <m:r>
                          <m:rPr>
                            <m:sty m:val="p"/>
                          </m:rPr>
                          <a:rPr lang="de-DE" sz="2200" dirty="0">
                            <a:solidFill>
                              <a:srgbClr val="000000"/>
                            </a:solidFill>
                            <a:latin typeface="Cambria Math" panose="02040503050406030204" pitchFamily="18" charset="0"/>
                          </a:rPr>
                          <m:t>des</m:t>
                        </m:r>
                        <m:r>
                          <a:rPr lang="de-DE" sz="2200" dirty="0">
                            <a:solidFill>
                              <a:srgbClr val="000000"/>
                            </a:solidFill>
                            <a:latin typeface="Cambria Math" panose="02040503050406030204" pitchFamily="18" charset="0"/>
                          </a:rPr>
                          <m:t> </m:t>
                        </m:r>
                        <m:r>
                          <m:rPr>
                            <m:sty m:val="p"/>
                          </m:rPr>
                          <a:rPr lang="de-DE" sz="2200" dirty="0">
                            <a:solidFill>
                              <a:srgbClr val="000000"/>
                            </a:solidFill>
                            <a:latin typeface="Cambria Math" panose="02040503050406030204" pitchFamily="18" charset="0"/>
                          </a:rPr>
                          <m:t>Gutes</m:t>
                        </m:r>
                        <m:r>
                          <a:rPr lang="de-DE" sz="2200" dirty="0">
                            <a:solidFill>
                              <a:srgbClr val="000000"/>
                            </a:solidFill>
                            <a:latin typeface="Cambria Math" panose="02040503050406030204" pitchFamily="18" charset="0"/>
                          </a:rPr>
                          <m:t> 1</m:t>
                        </m:r>
                      </m:num>
                      <m:den>
                        <m:r>
                          <m:rPr>
                            <m:sty m:val="p"/>
                          </m:rPr>
                          <a:rPr lang="de-DE" sz="2200" dirty="0">
                            <a:solidFill>
                              <a:srgbClr val="000000"/>
                            </a:solidFill>
                            <a:latin typeface="Cambria Math" panose="02040503050406030204" pitchFamily="18" charset="0"/>
                          </a:rPr>
                          <m:t>Grenznutzen</m:t>
                        </m:r>
                        <m:r>
                          <a:rPr lang="de-DE" sz="2200" dirty="0">
                            <a:solidFill>
                              <a:srgbClr val="000000"/>
                            </a:solidFill>
                            <a:latin typeface="Cambria Math" panose="02040503050406030204" pitchFamily="18" charset="0"/>
                          </a:rPr>
                          <m:t> </m:t>
                        </m:r>
                        <m:r>
                          <m:rPr>
                            <m:sty m:val="p"/>
                          </m:rPr>
                          <a:rPr lang="de-DE" sz="2200" dirty="0">
                            <a:solidFill>
                              <a:srgbClr val="000000"/>
                            </a:solidFill>
                            <a:latin typeface="Cambria Math" panose="02040503050406030204" pitchFamily="18" charset="0"/>
                          </a:rPr>
                          <m:t>des</m:t>
                        </m:r>
                        <m:r>
                          <a:rPr lang="de-DE" sz="2200" dirty="0">
                            <a:solidFill>
                              <a:srgbClr val="000000"/>
                            </a:solidFill>
                            <a:latin typeface="Cambria Math" panose="02040503050406030204" pitchFamily="18" charset="0"/>
                          </a:rPr>
                          <m:t> </m:t>
                        </m:r>
                        <m:r>
                          <m:rPr>
                            <m:sty m:val="p"/>
                          </m:rPr>
                          <a:rPr lang="de-DE" sz="2200" dirty="0">
                            <a:solidFill>
                              <a:srgbClr val="000000"/>
                            </a:solidFill>
                            <a:latin typeface="Cambria Math" panose="02040503050406030204" pitchFamily="18" charset="0"/>
                          </a:rPr>
                          <m:t>Gutes</m:t>
                        </m:r>
                        <m:r>
                          <a:rPr lang="de-DE" sz="2200" dirty="0">
                            <a:solidFill>
                              <a:srgbClr val="000000"/>
                            </a:solidFill>
                            <a:latin typeface="Cambria Math" panose="02040503050406030204" pitchFamily="18" charset="0"/>
                          </a:rPr>
                          <m:t> 2</m:t>
                        </m:r>
                      </m:den>
                    </m:f>
                  </m:oMath>
                </a14:m>
                <a:endParaRPr lang="de-DE" sz="2200" dirty="0">
                  <a:latin typeface="Times New Roman" panose="02020603050405020304" pitchFamily="18" charset="0"/>
                  <a:cs typeface="Times New Roman" panose="02020603050405020304" pitchFamily="18" charset="0"/>
                </a:endParaRPr>
              </a:p>
              <a:p>
                <a:endParaRPr lang="de-DE" sz="2200" dirty="0">
                  <a:latin typeface="Times New Roman" panose="02020603050405020304" pitchFamily="18" charset="0"/>
                  <a:cs typeface="Times New Roman" panose="02020603050405020304" pitchFamily="18" charset="0"/>
                </a:endParaRPr>
              </a:p>
              <a:p>
                <a:r>
                  <a:rPr lang="de-DE" sz="2200" dirty="0">
                    <a:latin typeface="Times New Roman" panose="02020603050405020304" pitchFamily="18" charset="0"/>
                    <a:cs typeface="Times New Roman" panose="02020603050405020304" pitchFamily="18" charset="0"/>
                  </a:rPr>
                  <a:t>In diesem fall berühren sich die beiden Indifferenzkurven in der </a:t>
                </a:r>
                <a:r>
                  <a:rPr lang="de-DE" sz="2200" dirty="0" err="1">
                    <a:latin typeface="Times New Roman" panose="02020603050405020304" pitchFamily="18" charset="0"/>
                    <a:cs typeface="Times New Roman" panose="02020603050405020304" pitchFamily="18" charset="0"/>
                  </a:rPr>
                  <a:t>Edgeworthbox</a:t>
                </a:r>
                <a:r>
                  <a:rPr lang="de-DE" sz="2200" dirty="0">
                    <a:latin typeface="Times New Roman" panose="02020603050405020304" pitchFamily="18" charset="0"/>
                    <a:cs typeface="Times New Roman" panose="02020603050405020304" pitchFamily="18" charset="0"/>
                  </a:rPr>
                  <a:t> und keinem der Haushalte ist es möglich sich besser zu stellen, ohne dass der andere Haushalt schlechter gestellt wird 	</a:t>
                </a:r>
              </a:p>
              <a:p>
                <a:pPr algn="ctr"/>
                <a:r>
                  <a:rPr lang="de-DE" sz="2200" b="1" dirty="0">
                    <a:latin typeface="Times New Roman" panose="02020603050405020304" pitchFamily="18" charset="0"/>
                    <a:cs typeface="Times New Roman" panose="02020603050405020304" pitchFamily="18" charset="0"/>
                  </a:rPr>
                  <a:t>→	Pareto-effiziente Allokation</a:t>
                </a: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1" y="524110"/>
                <a:ext cx="12192000" cy="5488357"/>
              </a:xfrm>
              <a:prstGeom prst="rect">
                <a:avLst/>
              </a:prstGeom>
              <a:blipFill>
                <a:blip r:embed="rId2"/>
                <a:stretch>
                  <a:fillRect l="-650" t="-778" b="-13111"/>
                </a:stretch>
              </a:blipFill>
            </p:spPr>
            <p:txBody>
              <a:bodyPr/>
              <a:lstStyle/>
              <a:p>
                <a:r>
                  <a:rPr lang="de-DE">
                    <a:noFill/>
                  </a:rPr>
                  <a:t> </a:t>
                </a:r>
              </a:p>
            </p:txBody>
          </p:sp>
        </mc:Fallback>
      </mc:AlternateContent>
    </p:spTree>
    <p:extLst>
      <p:ext uri="{BB962C8B-B14F-4D97-AF65-F5344CB8AC3E}">
        <p14:creationId xmlns:p14="http://schemas.microsoft.com/office/powerpoint/2010/main" val="17553930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Gerade Verbindung mit Pfeil 3">
            <a:extLst>
              <a:ext uri="{FF2B5EF4-FFF2-40B4-BE49-F238E27FC236}">
                <a16:creationId xmlns:a16="http://schemas.microsoft.com/office/drawing/2014/main" id="{738C627B-1ACD-4B34-B041-A9F9F5D646EC}"/>
              </a:ext>
            </a:extLst>
          </p:cNvPr>
          <p:cNvCxnSpPr>
            <a:cxnSpLocks/>
          </p:cNvCxnSpPr>
          <p:nvPr/>
        </p:nvCxnSpPr>
        <p:spPr>
          <a:xfrm flipV="1">
            <a:off x="2835705" y="1013071"/>
            <a:ext cx="0" cy="407866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 name="Gerade Verbindung mit Pfeil 4">
            <a:extLst>
              <a:ext uri="{FF2B5EF4-FFF2-40B4-BE49-F238E27FC236}">
                <a16:creationId xmlns:a16="http://schemas.microsoft.com/office/drawing/2014/main" id="{B65067A0-FB04-43C1-8CD5-332119E7A1A0}"/>
              </a:ext>
            </a:extLst>
          </p:cNvPr>
          <p:cNvCxnSpPr>
            <a:cxnSpLocks/>
          </p:cNvCxnSpPr>
          <p:nvPr/>
        </p:nvCxnSpPr>
        <p:spPr>
          <a:xfrm>
            <a:off x="2835705" y="5091739"/>
            <a:ext cx="7088361"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Gerade Verbindung mit Pfeil 5">
            <a:extLst>
              <a:ext uri="{FF2B5EF4-FFF2-40B4-BE49-F238E27FC236}">
                <a16:creationId xmlns:a16="http://schemas.microsoft.com/office/drawing/2014/main" id="{7857EF36-B368-4365-A869-ADCF561A6586}"/>
              </a:ext>
            </a:extLst>
          </p:cNvPr>
          <p:cNvCxnSpPr>
            <a:cxnSpLocks/>
          </p:cNvCxnSpPr>
          <p:nvPr/>
        </p:nvCxnSpPr>
        <p:spPr>
          <a:xfrm rot="10800000" flipV="1">
            <a:off x="9542632" y="1495923"/>
            <a:ext cx="0" cy="391751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Gerade Verbindung mit Pfeil 6">
            <a:extLst>
              <a:ext uri="{FF2B5EF4-FFF2-40B4-BE49-F238E27FC236}">
                <a16:creationId xmlns:a16="http://schemas.microsoft.com/office/drawing/2014/main" id="{E2D8E380-B234-4C53-96A8-6419A11B90CE}"/>
              </a:ext>
            </a:extLst>
          </p:cNvPr>
          <p:cNvCxnSpPr>
            <a:cxnSpLocks/>
          </p:cNvCxnSpPr>
          <p:nvPr/>
        </p:nvCxnSpPr>
        <p:spPr>
          <a:xfrm rot="10800000">
            <a:off x="2417626" y="1495923"/>
            <a:ext cx="712500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feld 7">
            <a:extLst>
              <a:ext uri="{FF2B5EF4-FFF2-40B4-BE49-F238E27FC236}">
                <a16:creationId xmlns:a16="http://schemas.microsoft.com/office/drawing/2014/main" id="{36EDC127-736B-4CA8-8914-D86A8AD45DB0}"/>
              </a:ext>
            </a:extLst>
          </p:cNvPr>
          <p:cNvSpPr txBox="1"/>
          <p:nvPr/>
        </p:nvSpPr>
        <p:spPr>
          <a:xfrm>
            <a:off x="2709421" y="691377"/>
            <a:ext cx="252568" cy="369332"/>
          </a:xfrm>
          <a:prstGeom prst="rect">
            <a:avLst/>
          </a:prstGeom>
          <a:noFill/>
        </p:spPr>
        <p:txBody>
          <a:bodyPr wrap="square" rtlCol="0">
            <a:spAutoFit/>
          </a:bodyPr>
          <a:lstStyle/>
          <a:p>
            <a:r>
              <a:rPr lang="de-DE" dirty="0"/>
              <a:t>y</a:t>
            </a:r>
          </a:p>
        </p:txBody>
      </p:sp>
      <p:sp>
        <p:nvSpPr>
          <p:cNvPr id="9" name="Textfeld 8">
            <a:extLst>
              <a:ext uri="{FF2B5EF4-FFF2-40B4-BE49-F238E27FC236}">
                <a16:creationId xmlns:a16="http://schemas.microsoft.com/office/drawing/2014/main" id="{8B64F0F5-D098-488C-8071-B8807747135A}"/>
              </a:ext>
            </a:extLst>
          </p:cNvPr>
          <p:cNvSpPr txBox="1"/>
          <p:nvPr/>
        </p:nvSpPr>
        <p:spPr>
          <a:xfrm>
            <a:off x="9924066" y="4894698"/>
            <a:ext cx="248362" cy="369332"/>
          </a:xfrm>
          <a:prstGeom prst="rect">
            <a:avLst/>
          </a:prstGeom>
          <a:noFill/>
        </p:spPr>
        <p:txBody>
          <a:bodyPr wrap="square" rtlCol="0">
            <a:spAutoFit/>
          </a:bodyPr>
          <a:lstStyle/>
          <a:p>
            <a:r>
              <a:rPr lang="de-DE" dirty="0"/>
              <a:t>x</a:t>
            </a:r>
          </a:p>
        </p:txBody>
      </p:sp>
      <p:sp>
        <p:nvSpPr>
          <p:cNvPr id="12" name="Textfeld 11">
            <a:extLst>
              <a:ext uri="{FF2B5EF4-FFF2-40B4-BE49-F238E27FC236}">
                <a16:creationId xmlns:a16="http://schemas.microsoft.com/office/drawing/2014/main" id="{92FAD9D3-2DE3-4C17-8627-2B15457B3380}"/>
              </a:ext>
            </a:extLst>
          </p:cNvPr>
          <p:cNvSpPr txBox="1"/>
          <p:nvPr/>
        </p:nvSpPr>
        <p:spPr>
          <a:xfrm>
            <a:off x="2194206" y="1318848"/>
            <a:ext cx="248362" cy="369332"/>
          </a:xfrm>
          <a:prstGeom prst="rect">
            <a:avLst/>
          </a:prstGeom>
          <a:noFill/>
        </p:spPr>
        <p:txBody>
          <a:bodyPr wrap="square" rtlCol="0">
            <a:spAutoFit/>
          </a:bodyPr>
          <a:lstStyle/>
          <a:p>
            <a:r>
              <a:rPr lang="de-DE" dirty="0"/>
              <a:t>x</a:t>
            </a:r>
          </a:p>
        </p:txBody>
      </p:sp>
      <p:sp>
        <p:nvSpPr>
          <p:cNvPr id="13" name="Textfeld 12">
            <a:extLst>
              <a:ext uri="{FF2B5EF4-FFF2-40B4-BE49-F238E27FC236}">
                <a16:creationId xmlns:a16="http://schemas.microsoft.com/office/drawing/2014/main" id="{F142AD0B-F3E6-4B1F-AAA6-6BC309357221}"/>
              </a:ext>
            </a:extLst>
          </p:cNvPr>
          <p:cNvSpPr txBox="1"/>
          <p:nvPr/>
        </p:nvSpPr>
        <p:spPr>
          <a:xfrm>
            <a:off x="9416348" y="5312073"/>
            <a:ext cx="252568" cy="369332"/>
          </a:xfrm>
          <a:prstGeom prst="rect">
            <a:avLst/>
          </a:prstGeom>
          <a:noFill/>
        </p:spPr>
        <p:txBody>
          <a:bodyPr wrap="square" rtlCol="0">
            <a:spAutoFit/>
          </a:bodyPr>
          <a:lstStyle/>
          <a:p>
            <a:r>
              <a:rPr lang="de-DE" dirty="0"/>
              <a:t>y</a:t>
            </a:r>
          </a:p>
        </p:txBody>
      </p:sp>
      <p:sp>
        <p:nvSpPr>
          <p:cNvPr id="14" name="Textfeld 13">
            <a:extLst>
              <a:ext uri="{FF2B5EF4-FFF2-40B4-BE49-F238E27FC236}">
                <a16:creationId xmlns:a16="http://schemas.microsoft.com/office/drawing/2014/main" id="{4DC4E2BF-D17F-45B5-B9F8-951D35D859FD}"/>
              </a:ext>
            </a:extLst>
          </p:cNvPr>
          <p:cNvSpPr txBox="1"/>
          <p:nvPr/>
        </p:nvSpPr>
        <p:spPr>
          <a:xfrm>
            <a:off x="9513483" y="1194628"/>
            <a:ext cx="270788" cy="369332"/>
          </a:xfrm>
          <a:prstGeom prst="rect">
            <a:avLst/>
          </a:prstGeom>
          <a:noFill/>
        </p:spPr>
        <p:txBody>
          <a:bodyPr wrap="square" rtlCol="0">
            <a:spAutoFit/>
          </a:bodyPr>
          <a:lstStyle/>
          <a:p>
            <a:r>
              <a:rPr lang="de-DE" dirty="0"/>
              <a:t>B</a:t>
            </a:r>
          </a:p>
        </p:txBody>
      </p:sp>
      <p:sp>
        <p:nvSpPr>
          <p:cNvPr id="15" name="Textfeld 14">
            <a:extLst>
              <a:ext uri="{FF2B5EF4-FFF2-40B4-BE49-F238E27FC236}">
                <a16:creationId xmlns:a16="http://schemas.microsoft.com/office/drawing/2014/main" id="{765C73E9-DE18-4599-8B7B-CC2A5E8FD803}"/>
              </a:ext>
            </a:extLst>
          </p:cNvPr>
          <p:cNvSpPr txBox="1"/>
          <p:nvPr/>
        </p:nvSpPr>
        <p:spPr>
          <a:xfrm>
            <a:off x="2587343" y="5048130"/>
            <a:ext cx="277797" cy="369332"/>
          </a:xfrm>
          <a:prstGeom prst="rect">
            <a:avLst/>
          </a:prstGeom>
          <a:noFill/>
        </p:spPr>
        <p:txBody>
          <a:bodyPr wrap="square" rtlCol="0">
            <a:spAutoFit/>
          </a:bodyPr>
          <a:lstStyle/>
          <a:p>
            <a:r>
              <a:rPr lang="de-DE" dirty="0"/>
              <a:t>A</a:t>
            </a:r>
          </a:p>
        </p:txBody>
      </p:sp>
      <p:sp>
        <p:nvSpPr>
          <p:cNvPr id="2" name="Freihandform: Form 1">
            <a:extLst>
              <a:ext uri="{FF2B5EF4-FFF2-40B4-BE49-F238E27FC236}">
                <a16:creationId xmlns:a16="http://schemas.microsoft.com/office/drawing/2014/main" id="{72B8D4CA-6587-48ED-BD60-8D5DF0B350C9}"/>
              </a:ext>
            </a:extLst>
          </p:cNvPr>
          <p:cNvSpPr/>
          <p:nvPr/>
        </p:nvSpPr>
        <p:spPr>
          <a:xfrm>
            <a:off x="2832410" y="1494263"/>
            <a:ext cx="6713034" cy="3579542"/>
          </a:xfrm>
          <a:custGeom>
            <a:avLst/>
            <a:gdLst>
              <a:gd name="connsiteX0" fmla="*/ 0 w 6713034"/>
              <a:gd name="connsiteY0" fmla="*/ 3579542 h 3579542"/>
              <a:gd name="connsiteX1" fmla="*/ 2486722 w 6713034"/>
              <a:gd name="connsiteY1" fmla="*/ 2877015 h 3579542"/>
              <a:gd name="connsiteX2" fmla="*/ 4304370 w 6713034"/>
              <a:gd name="connsiteY2" fmla="*/ 758283 h 3579542"/>
              <a:gd name="connsiteX3" fmla="*/ 6713034 w 6713034"/>
              <a:gd name="connsiteY3" fmla="*/ 0 h 3579542"/>
            </a:gdLst>
            <a:ahLst/>
            <a:cxnLst>
              <a:cxn ang="0">
                <a:pos x="connsiteX0" y="connsiteY0"/>
              </a:cxn>
              <a:cxn ang="0">
                <a:pos x="connsiteX1" y="connsiteY1"/>
              </a:cxn>
              <a:cxn ang="0">
                <a:pos x="connsiteX2" y="connsiteY2"/>
              </a:cxn>
              <a:cxn ang="0">
                <a:pos x="connsiteX3" y="connsiteY3"/>
              </a:cxn>
            </a:cxnLst>
            <a:rect l="l" t="t" r="r" b="b"/>
            <a:pathLst>
              <a:path w="6713034" h="3579542">
                <a:moveTo>
                  <a:pt x="0" y="3579542"/>
                </a:moveTo>
                <a:cubicBezTo>
                  <a:pt x="884663" y="3463383"/>
                  <a:pt x="1769327" y="3347225"/>
                  <a:pt x="2486722" y="2877015"/>
                </a:cubicBezTo>
                <a:cubicBezTo>
                  <a:pt x="3204117" y="2406805"/>
                  <a:pt x="3599985" y="1237785"/>
                  <a:pt x="4304370" y="758283"/>
                </a:cubicBezTo>
                <a:cubicBezTo>
                  <a:pt x="5008755" y="278780"/>
                  <a:pt x="5860894" y="139390"/>
                  <a:pt x="6713034"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Freihandform: Form 2">
            <a:extLst>
              <a:ext uri="{FF2B5EF4-FFF2-40B4-BE49-F238E27FC236}">
                <a16:creationId xmlns:a16="http://schemas.microsoft.com/office/drawing/2014/main" id="{BA775A0B-217E-4A3A-AA70-2670C2E96F6D}"/>
              </a:ext>
            </a:extLst>
          </p:cNvPr>
          <p:cNvSpPr/>
          <p:nvPr/>
        </p:nvSpPr>
        <p:spPr>
          <a:xfrm>
            <a:off x="4348976" y="4047893"/>
            <a:ext cx="1616926" cy="903248"/>
          </a:xfrm>
          <a:custGeom>
            <a:avLst/>
            <a:gdLst>
              <a:gd name="connsiteX0" fmla="*/ 0 w 1616926"/>
              <a:gd name="connsiteY0" fmla="*/ 0 h 903248"/>
              <a:gd name="connsiteX1" fmla="*/ 858644 w 1616926"/>
              <a:gd name="connsiteY1" fmla="*/ 278780 h 903248"/>
              <a:gd name="connsiteX2" fmla="*/ 1616926 w 1616926"/>
              <a:gd name="connsiteY2" fmla="*/ 903248 h 903248"/>
            </a:gdLst>
            <a:ahLst/>
            <a:cxnLst>
              <a:cxn ang="0">
                <a:pos x="connsiteX0" y="connsiteY0"/>
              </a:cxn>
              <a:cxn ang="0">
                <a:pos x="connsiteX1" y="connsiteY1"/>
              </a:cxn>
              <a:cxn ang="0">
                <a:pos x="connsiteX2" y="connsiteY2"/>
              </a:cxn>
            </a:cxnLst>
            <a:rect l="l" t="t" r="r" b="b"/>
            <a:pathLst>
              <a:path w="1616926" h="903248">
                <a:moveTo>
                  <a:pt x="0" y="0"/>
                </a:moveTo>
                <a:cubicBezTo>
                  <a:pt x="294578" y="64119"/>
                  <a:pt x="589156" y="128239"/>
                  <a:pt x="858644" y="278780"/>
                </a:cubicBezTo>
                <a:cubicBezTo>
                  <a:pt x="1128132" y="429321"/>
                  <a:pt x="1372529" y="666284"/>
                  <a:pt x="1616926" y="90324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Freihandform: Form 16">
            <a:extLst>
              <a:ext uri="{FF2B5EF4-FFF2-40B4-BE49-F238E27FC236}">
                <a16:creationId xmlns:a16="http://schemas.microsoft.com/office/drawing/2014/main" id="{862A0796-A8F8-4969-906E-70D32D6F4200}"/>
              </a:ext>
            </a:extLst>
          </p:cNvPr>
          <p:cNvSpPr/>
          <p:nvPr/>
        </p:nvSpPr>
        <p:spPr>
          <a:xfrm>
            <a:off x="4873083" y="3880624"/>
            <a:ext cx="1115122" cy="702527"/>
          </a:xfrm>
          <a:custGeom>
            <a:avLst/>
            <a:gdLst>
              <a:gd name="connsiteX0" fmla="*/ 0 w 1115122"/>
              <a:gd name="connsiteY0" fmla="*/ 0 h 702527"/>
              <a:gd name="connsiteX1" fmla="*/ 434897 w 1115122"/>
              <a:gd name="connsiteY1" fmla="*/ 501805 h 702527"/>
              <a:gd name="connsiteX2" fmla="*/ 1115122 w 1115122"/>
              <a:gd name="connsiteY2" fmla="*/ 702527 h 702527"/>
            </a:gdLst>
            <a:ahLst/>
            <a:cxnLst>
              <a:cxn ang="0">
                <a:pos x="connsiteX0" y="connsiteY0"/>
              </a:cxn>
              <a:cxn ang="0">
                <a:pos x="connsiteX1" y="connsiteY1"/>
              </a:cxn>
              <a:cxn ang="0">
                <a:pos x="connsiteX2" y="connsiteY2"/>
              </a:cxn>
            </a:cxnLst>
            <a:rect l="l" t="t" r="r" b="b"/>
            <a:pathLst>
              <a:path w="1115122" h="702527">
                <a:moveTo>
                  <a:pt x="0" y="0"/>
                </a:moveTo>
                <a:cubicBezTo>
                  <a:pt x="124521" y="192358"/>
                  <a:pt x="249043" y="384717"/>
                  <a:pt x="434897" y="501805"/>
                </a:cubicBezTo>
                <a:cubicBezTo>
                  <a:pt x="620751" y="618893"/>
                  <a:pt x="867936" y="660710"/>
                  <a:pt x="1115122" y="70252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Freihandform: Form 17">
            <a:extLst>
              <a:ext uri="{FF2B5EF4-FFF2-40B4-BE49-F238E27FC236}">
                <a16:creationId xmlns:a16="http://schemas.microsoft.com/office/drawing/2014/main" id="{703A6F3E-8E50-4547-880D-77C93F41ABAE}"/>
              </a:ext>
            </a:extLst>
          </p:cNvPr>
          <p:cNvSpPr/>
          <p:nvPr/>
        </p:nvSpPr>
        <p:spPr>
          <a:xfrm>
            <a:off x="4936268" y="3553524"/>
            <a:ext cx="1616926" cy="1047550"/>
          </a:xfrm>
          <a:custGeom>
            <a:avLst/>
            <a:gdLst>
              <a:gd name="connsiteX0" fmla="*/ 0 w 1616926"/>
              <a:gd name="connsiteY0" fmla="*/ 0 h 903248"/>
              <a:gd name="connsiteX1" fmla="*/ 858644 w 1616926"/>
              <a:gd name="connsiteY1" fmla="*/ 278780 h 903248"/>
              <a:gd name="connsiteX2" fmla="*/ 1616926 w 1616926"/>
              <a:gd name="connsiteY2" fmla="*/ 903248 h 903248"/>
            </a:gdLst>
            <a:ahLst/>
            <a:cxnLst>
              <a:cxn ang="0">
                <a:pos x="connsiteX0" y="connsiteY0"/>
              </a:cxn>
              <a:cxn ang="0">
                <a:pos x="connsiteX1" y="connsiteY1"/>
              </a:cxn>
              <a:cxn ang="0">
                <a:pos x="connsiteX2" y="connsiteY2"/>
              </a:cxn>
            </a:cxnLst>
            <a:rect l="l" t="t" r="r" b="b"/>
            <a:pathLst>
              <a:path w="1616926" h="903248">
                <a:moveTo>
                  <a:pt x="0" y="0"/>
                </a:moveTo>
                <a:cubicBezTo>
                  <a:pt x="294578" y="64119"/>
                  <a:pt x="589156" y="128239"/>
                  <a:pt x="858644" y="278780"/>
                </a:cubicBezTo>
                <a:cubicBezTo>
                  <a:pt x="1128132" y="429321"/>
                  <a:pt x="1372529" y="666284"/>
                  <a:pt x="1616926" y="90324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Freihandform: Form 18">
            <a:extLst>
              <a:ext uri="{FF2B5EF4-FFF2-40B4-BE49-F238E27FC236}">
                <a16:creationId xmlns:a16="http://schemas.microsoft.com/office/drawing/2014/main" id="{DEA34E1E-2DF9-47B3-8E4D-0AB2AACEAC32}"/>
              </a:ext>
            </a:extLst>
          </p:cNvPr>
          <p:cNvSpPr/>
          <p:nvPr/>
        </p:nvSpPr>
        <p:spPr>
          <a:xfrm>
            <a:off x="5293110" y="3104419"/>
            <a:ext cx="1115122" cy="984363"/>
          </a:xfrm>
          <a:custGeom>
            <a:avLst/>
            <a:gdLst>
              <a:gd name="connsiteX0" fmla="*/ 0 w 1115122"/>
              <a:gd name="connsiteY0" fmla="*/ 0 h 702527"/>
              <a:gd name="connsiteX1" fmla="*/ 434897 w 1115122"/>
              <a:gd name="connsiteY1" fmla="*/ 501805 h 702527"/>
              <a:gd name="connsiteX2" fmla="*/ 1115122 w 1115122"/>
              <a:gd name="connsiteY2" fmla="*/ 702527 h 702527"/>
            </a:gdLst>
            <a:ahLst/>
            <a:cxnLst>
              <a:cxn ang="0">
                <a:pos x="connsiteX0" y="connsiteY0"/>
              </a:cxn>
              <a:cxn ang="0">
                <a:pos x="connsiteX1" y="connsiteY1"/>
              </a:cxn>
              <a:cxn ang="0">
                <a:pos x="connsiteX2" y="connsiteY2"/>
              </a:cxn>
            </a:cxnLst>
            <a:rect l="l" t="t" r="r" b="b"/>
            <a:pathLst>
              <a:path w="1115122" h="702527">
                <a:moveTo>
                  <a:pt x="0" y="0"/>
                </a:moveTo>
                <a:cubicBezTo>
                  <a:pt x="124521" y="192358"/>
                  <a:pt x="249043" y="384717"/>
                  <a:pt x="434897" y="501805"/>
                </a:cubicBezTo>
                <a:cubicBezTo>
                  <a:pt x="620751" y="618893"/>
                  <a:pt x="867936" y="660710"/>
                  <a:pt x="1115122" y="70252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Freihandform: Form 19">
            <a:extLst>
              <a:ext uri="{FF2B5EF4-FFF2-40B4-BE49-F238E27FC236}">
                <a16:creationId xmlns:a16="http://schemas.microsoft.com/office/drawing/2014/main" id="{28C98ED1-D7C0-4DD9-954A-A96270D05828}"/>
              </a:ext>
            </a:extLst>
          </p:cNvPr>
          <p:cNvSpPr/>
          <p:nvPr/>
        </p:nvSpPr>
        <p:spPr>
          <a:xfrm>
            <a:off x="5728012" y="2048113"/>
            <a:ext cx="1442200" cy="979218"/>
          </a:xfrm>
          <a:custGeom>
            <a:avLst/>
            <a:gdLst>
              <a:gd name="connsiteX0" fmla="*/ 0 w 1616926"/>
              <a:gd name="connsiteY0" fmla="*/ 0 h 903248"/>
              <a:gd name="connsiteX1" fmla="*/ 858644 w 1616926"/>
              <a:gd name="connsiteY1" fmla="*/ 278780 h 903248"/>
              <a:gd name="connsiteX2" fmla="*/ 1616926 w 1616926"/>
              <a:gd name="connsiteY2" fmla="*/ 903248 h 903248"/>
            </a:gdLst>
            <a:ahLst/>
            <a:cxnLst>
              <a:cxn ang="0">
                <a:pos x="connsiteX0" y="connsiteY0"/>
              </a:cxn>
              <a:cxn ang="0">
                <a:pos x="connsiteX1" y="connsiteY1"/>
              </a:cxn>
              <a:cxn ang="0">
                <a:pos x="connsiteX2" y="connsiteY2"/>
              </a:cxn>
            </a:cxnLst>
            <a:rect l="l" t="t" r="r" b="b"/>
            <a:pathLst>
              <a:path w="1616926" h="903248">
                <a:moveTo>
                  <a:pt x="0" y="0"/>
                </a:moveTo>
                <a:cubicBezTo>
                  <a:pt x="294578" y="64119"/>
                  <a:pt x="589156" y="128239"/>
                  <a:pt x="858644" y="278780"/>
                </a:cubicBezTo>
                <a:cubicBezTo>
                  <a:pt x="1128132" y="429321"/>
                  <a:pt x="1372529" y="666284"/>
                  <a:pt x="1616926" y="90324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Freihandform: Form 20">
            <a:extLst>
              <a:ext uri="{FF2B5EF4-FFF2-40B4-BE49-F238E27FC236}">
                <a16:creationId xmlns:a16="http://schemas.microsoft.com/office/drawing/2014/main" id="{2D11E031-992C-499E-A9C7-A485BD0843B3}"/>
              </a:ext>
            </a:extLst>
          </p:cNvPr>
          <p:cNvSpPr/>
          <p:nvPr/>
        </p:nvSpPr>
        <p:spPr>
          <a:xfrm>
            <a:off x="6252118" y="1659887"/>
            <a:ext cx="1616912" cy="1454363"/>
          </a:xfrm>
          <a:custGeom>
            <a:avLst/>
            <a:gdLst>
              <a:gd name="connsiteX0" fmla="*/ 0 w 1115122"/>
              <a:gd name="connsiteY0" fmla="*/ 0 h 702527"/>
              <a:gd name="connsiteX1" fmla="*/ 434897 w 1115122"/>
              <a:gd name="connsiteY1" fmla="*/ 501805 h 702527"/>
              <a:gd name="connsiteX2" fmla="*/ 1115122 w 1115122"/>
              <a:gd name="connsiteY2" fmla="*/ 702527 h 702527"/>
            </a:gdLst>
            <a:ahLst/>
            <a:cxnLst>
              <a:cxn ang="0">
                <a:pos x="connsiteX0" y="connsiteY0"/>
              </a:cxn>
              <a:cxn ang="0">
                <a:pos x="connsiteX1" y="connsiteY1"/>
              </a:cxn>
              <a:cxn ang="0">
                <a:pos x="connsiteX2" y="connsiteY2"/>
              </a:cxn>
            </a:cxnLst>
            <a:rect l="l" t="t" r="r" b="b"/>
            <a:pathLst>
              <a:path w="1115122" h="702527">
                <a:moveTo>
                  <a:pt x="0" y="0"/>
                </a:moveTo>
                <a:cubicBezTo>
                  <a:pt x="124521" y="192358"/>
                  <a:pt x="249043" y="384717"/>
                  <a:pt x="434897" y="501805"/>
                </a:cubicBezTo>
                <a:cubicBezTo>
                  <a:pt x="620751" y="618893"/>
                  <a:pt x="867936" y="660710"/>
                  <a:pt x="1115122" y="70252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Textfeld 21">
            <a:extLst>
              <a:ext uri="{FF2B5EF4-FFF2-40B4-BE49-F238E27FC236}">
                <a16:creationId xmlns:a16="http://schemas.microsoft.com/office/drawing/2014/main" id="{D5A8DD2A-C7F2-4BD7-9C14-75F1FB02E774}"/>
              </a:ext>
            </a:extLst>
          </p:cNvPr>
          <p:cNvSpPr txBox="1"/>
          <p:nvPr/>
        </p:nvSpPr>
        <p:spPr>
          <a:xfrm>
            <a:off x="4103885" y="3891776"/>
            <a:ext cx="401208" cy="369332"/>
          </a:xfrm>
          <a:prstGeom prst="rect">
            <a:avLst/>
          </a:prstGeom>
          <a:noFill/>
        </p:spPr>
        <p:txBody>
          <a:bodyPr wrap="square" rtlCol="0">
            <a:spAutoFit/>
          </a:bodyPr>
          <a:lstStyle/>
          <a:p>
            <a:r>
              <a:rPr lang="de-DE" dirty="0"/>
              <a:t>I</a:t>
            </a:r>
            <a:r>
              <a:rPr lang="de-DE" baseline="-25000" dirty="0"/>
              <a:t>B</a:t>
            </a:r>
          </a:p>
        </p:txBody>
      </p:sp>
      <p:sp>
        <p:nvSpPr>
          <p:cNvPr id="23" name="Textfeld 22">
            <a:extLst>
              <a:ext uri="{FF2B5EF4-FFF2-40B4-BE49-F238E27FC236}">
                <a16:creationId xmlns:a16="http://schemas.microsoft.com/office/drawing/2014/main" id="{69ED4A1F-14FC-4997-963F-54A3A3BD0D37}"/>
              </a:ext>
            </a:extLst>
          </p:cNvPr>
          <p:cNvSpPr txBox="1"/>
          <p:nvPr/>
        </p:nvSpPr>
        <p:spPr>
          <a:xfrm>
            <a:off x="5913373" y="4382428"/>
            <a:ext cx="364762" cy="382358"/>
          </a:xfrm>
          <a:prstGeom prst="rect">
            <a:avLst/>
          </a:prstGeom>
          <a:noFill/>
        </p:spPr>
        <p:txBody>
          <a:bodyPr wrap="square" rtlCol="0">
            <a:spAutoFit/>
          </a:bodyPr>
          <a:lstStyle/>
          <a:p>
            <a:r>
              <a:rPr lang="de-DE" dirty="0"/>
              <a:t>I</a:t>
            </a:r>
            <a:r>
              <a:rPr lang="de-DE" baseline="-25000" dirty="0"/>
              <a:t>A</a:t>
            </a:r>
          </a:p>
        </p:txBody>
      </p:sp>
      <p:sp>
        <p:nvSpPr>
          <p:cNvPr id="24" name="Textfeld 23">
            <a:extLst>
              <a:ext uri="{FF2B5EF4-FFF2-40B4-BE49-F238E27FC236}">
                <a16:creationId xmlns:a16="http://schemas.microsoft.com/office/drawing/2014/main" id="{E4E7159B-62E5-4B9F-80CA-A0BD0C9B8233}"/>
              </a:ext>
            </a:extLst>
          </p:cNvPr>
          <p:cNvSpPr txBox="1"/>
          <p:nvPr/>
        </p:nvSpPr>
        <p:spPr>
          <a:xfrm>
            <a:off x="4702334" y="3375101"/>
            <a:ext cx="401208" cy="369332"/>
          </a:xfrm>
          <a:prstGeom prst="rect">
            <a:avLst/>
          </a:prstGeom>
          <a:noFill/>
        </p:spPr>
        <p:txBody>
          <a:bodyPr wrap="square" rtlCol="0">
            <a:spAutoFit/>
          </a:bodyPr>
          <a:lstStyle/>
          <a:p>
            <a:r>
              <a:rPr lang="de-DE" dirty="0"/>
              <a:t>I</a:t>
            </a:r>
            <a:r>
              <a:rPr lang="de-DE" baseline="-25000" dirty="0"/>
              <a:t>B</a:t>
            </a:r>
          </a:p>
        </p:txBody>
      </p:sp>
      <p:sp>
        <p:nvSpPr>
          <p:cNvPr id="25" name="Textfeld 24">
            <a:extLst>
              <a:ext uri="{FF2B5EF4-FFF2-40B4-BE49-F238E27FC236}">
                <a16:creationId xmlns:a16="http://schemas.microsoft.com/office/drawing/2014/main" id="{EB29D948-0A02-4E48-91AF-468939418B03}"/>
              </a:ext>
            </a:extLst>
          </p:cNvPr>
          <p:cNvSpPr txBox="1"/>
          <p:nvPr/>
        </p:nvSpPr>
        <p:spPr>
          <a:xfrm>
            <a:off x="5557261" y="1932876"/>
            <a:ext cx="401208" cy="369332"/>
          </a:xfrm>
          <a:prstGeom prst="rect">
            <a:avLst/>
          </a:prstGeom>
          <a:noFill/>
        </p:spPr>
        <p:txBody>
          <a:bodyPr wrap="square" rtlCol="0">
            <a:spAutoFit/>
          </a:bodyPr>
          <a:lstStyle/>
          <a:p>
            <a:r>
              <a:rPr lang="de-DE" dirty="0"/>
              <a:t>I</a:t>
            </a:r>
            <a:r>
              <a:rPr lang="de-DE" baseline="-25000" dirty="0"/>
              <a:t>B</a:t>
            </a:r>
          </a:p>
        </p:txBody>
      </p:sp>
      <p:sp>
        <p:nvSpPr>
          <p:cNvPr id="26" name="Textfeld 25">
            <a:extLst>
              <a:ext uri="{FF2B5EF4-FFF2-40B4-BE49-F238E27FC236}">
                <a16:creationId xmlns:a16="http://schemas.microsoft.com/office/drawing/2014/main" id="{C089239E-7C33-4523-A200-29E479567EFE}"/>
              </a:ext>
            </a:extLst>
          </p:cNvPr>
          <p:cNvSpPr txBox="1"/>
          <p:nvPr/>
        </p:nvSpPr>
        <p:spPr>
          <a:xfrm>
            <a:off x="6355708" y="3899212"/>
            <a:ext cx="364762" cy="382358"/>
          </a:xfrm>
          <a:prstGeom prst="rect">
            <a:avLst/>
          </a:prstGeom>
          <a:noFill/>
        </p:spPr>
        <p:txBody>
          <a:bodyPr wrap="square" rtlCol="0">
            <a:spAutoFit/>
          </a:bodyPr>
          <a:lstStyle/>
          <a:p>
            <a:r>
              <a:rPr lang="de-DE" dirty="0"/>
              <a:t>I</a:t>
            </a:r>
            <a:r>
              <a:rPr lang="de-DE" baseline="-25000" dirty="0"/>
              <a:t>A</a:t>
            </a:r>
          </a:p>
        </p:txBody>
      </p:sp>
      <p:sp>
        <p:nvSpPr>
          <p:cNvPr id="27" name="Textfeld 26">
            <a:extLst>
              <a:ext uri="{FF2B5EF4-FFF2-40B4-BE49-F238E27FC236}">
                <a16:creationId xmlns:a16="http://schemas.microsoft.com/office/drawing/2014/main" id="{35936E95-74D0-497A-AA0A-1B20EFCD395A}"/>
              </a:ext>
            </a:extLst>
          </p:cNvPr>
          <p:cNvSpPr txBox="1"/>
          <p:nvPr/>
        </p:nvSpPr>
        <p:spPr>
          <a:xfrm>
            <a:off x="7827665" y="2940203"/>
            <a:ext cx="364762" cy="382358"/>
          </a:xfrm>
          <a:prstGeom prst="rect">
            <a:avLst/>
          </a:prstGeom>
          <a:noFill/>
        </p:spPr>
        <p:txBody>
          <a:bodyPr wrap="square" rtlCol="0">
            <a:spAutoFit/>
          </a:bodyPr>
          <a:lstStyle/>
          <a:p>
            <a:r>
              <a:rPr lang="de-DE" dirty="0"/>
              <a:t>I</a:t>
            </a:r>
            <a:r>
              <a:rPr lang="de-DE" baseline="-25000" dirty="0"/>
              <a:t>A</a:t>
            </a:r>
          </a:p>
        </p:txBody>
      </p:sp>
      <p:sp>
        <p:nvSpPr>
          <p:cNvPr id="29" name="Textfeld 28">
            <a:extLst>
              <a:ext uri="{FF2B5EF4-FFF2-40B4-BE49-F238E27FC236}">
                <a16:creationId xmlns:a16="http://schemas.microsoft.com/office/drawing/2014/main" id="{65EED1DB-344B-4B8A-861E-DABAF01A5C34}"/>
              </a:ext>
            </a:extLst>
          </p:cNvPr>
          <p:cNvSpPr txBox="1"/>
          <p:nvPr/>
        </p:nvSpPr>
        <p:spPr>
          <a:xfrm>
            <a:off x="3684019" y="2170932"/>
            <a:ext cx="1572810" cy="369332"/>
          </a:xfrm>
          <a:prstGeom prst="rect">
            <a:avLst/>
          </a:prstGeom>
          <a:noFill/>
        </p:spPr>
        <p:txBody>
          <a:bodyPr wrap="square" rtlCol="0">
            <a:spAutoFit/>
          </a:bodyPr>
          <a:lstStyle/>
          <a:p>
            <a:r>
              <a:rPr lang="de-DE" dirty="0"/>
              <a:t>Kontraktkurve</a:t>
            </a:r>
            <a:endParaRPr lang="de-DE" baseline="-25000" dirty="0"/>
          </a:p>
        </p:txBody>
      </p:sp>
      <p:cxnSp>
        <p:nvCxnSpPr>
          <p:cNvPr id="31" name="Gerade Verbindung mit Pfeil 30">
            <a:extLst>
              <a:ext uri="{FF2B5EF4-FFF2-40B4-BE49-F238E27FC236}">
                <a16:creationId xmlns:a16="http://schemas.microsoft.com/office/drawing/2014/main" id="{2D9F801A-FE4D-4BA2-ADFD-3097A6EE39F5}"/>
              </a:ext>
            </a:extLst>
          </p:cNvPr>
          <p:cNvCxnSpPr>
            <a:cxnSpLocks/>
          </p:cNvCxnSpPr>
          <p:nvPr/>
        </p:nvCxnSpPr>
        <p:spPr>
          <a:xfrm>
            <a:off x="5146573" y="2453975"/>
            <a:ext cx="914400" cy="914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2" name="Textfeld 61">
            <a:extLst>
              <a:ext uri="{FF2B5EF4-FFF2-40B4-BE49-F238E27FC236}">
                <a16:creationId xmlns:a16="http://schemas.microsoft.com/office/drawing/2014/main" id="{0A2DF32F-F7E6-4FDD-BDD6-2955035DD295}"/>
              </a:ext>
            </a:extLst>
          </p:cNvPr>
          <p:cNvSpPr txBox="1"/>
          <p:nvPr/>
        </p:nvSpPr>
        <p:spPr>
          <a:xfrm>
            <a:off x="19049" y="9528"/>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Pareto-Effizienz und Kontraktkurve</a:t>
            </a:r>
          </a:p>
        </p:txBody>
      </p:sp>
      <mc:AlternateContent xmlns:mc="http://schemas.openxmlformats.org/markup-compatibility/2006" xmlns:a14="http://schemas.microsoft.com/office/drawing/2010/main">
        <mc:Choice Requires="a14">
          <p:sp>
            <p:nvSpPr>
              <p:cNvPr id="63" name="Textfeld 62">
                <a:extLst>
                  <a:ext uri="{FF2B5EF4-FFF2-40B4-BE49-F238E27FC236}">
                    <a16:creationId xmlns:a16="http://schemas.microsoft.com/office/drawing/2014/main" id="{D91AE055-DFD1-4B1E-B986-68FDF06E8C91}"/>
                  </a:ext>
                </a:extLst>
              </p:cNvPr>
              <p:cNvSpPr txBox="1"/>
              <p:nvPr/>
            </p:nvSpPr>
            <p:spPr>
              <a:xfrm>
                <a:off x="11151" y="5765172"/>
                <a:ext cx="12180849" cy="831309"/>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Die </a:t>
                </a:r>
                <a:r>
                  <a:rPr lang="de-DE" sz="2400" b="1" dirty="0">
                    <a:latin typeface="Times New Roman" panose="02020603050405020304" pitchFamily="18" charset="0"/>
                    <a:cs typeface="Times New Roman" panose="02020603050405020304" pitchFamily="18" charset="0"/>
                  </a:rPr>
                  <a:t>Kontraktkurve</a:t>
                </a:r>
                <a:r>
                  <a:rPr lang="de-DE" sz="2400" dirty="0">
                    <a:latin typeface="Times New Roman" panose="02020603050405020304" pitchFamily="18" charset="0"/>
                    <a:cs typeface="Times New Roman" panose="02020603050405020304" pitchFamily="18" charset="0"/>
                  </a:rPr>
                  <a:t> beschreibt alle </a:t>
                </a:r>
                <a:r>
                  <a:rPr lang="de-DE" sz="2400" dirty="0" err="1">
                    <a:latin typeface="Times New Roman" panose="02020603050405020304" pitchFamily="18" charset="0"/>
                    <a:cs typeface="Times New Roman" panose="02020603050405020304" pitchFamily="18" charset="0"/>
                  </a:rPr>
                  <a:t>pareto</a:t>
                </a:r>
                <a:r>
                  <a:rPr lang="de-DE" sz="2400" dirty="0">
                    <a:latin typeface="Times New Roman" panose="02020603050405020304" pitchFamily="18" charset="0"/>
                    <a:cs typeface="Times New Roman" panose="02020603050405020304" pitchFamily="18" charset="0"/>
                  </a:rPr>
                  <a:t>-effizienten Allokationen der Güter </a:t>
                </a:r>
                <a14:m>
                  <m:oMath xmlns:m="http://schemas.openxmlformats.org/officeDocument/2006/math">
                    <m:r>
                      <a:rPr lang="de-DE" sz="2400">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𝑥</m:t>
                    </m:r>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für zwei Konsumenten (A,B) bei gegebener Ressourcenbeschränkung und Präferenzen </a:t>
                </a:r>
                <a:r>
                  <a:rPr lang="de-DE" sz="2400" dirty="0" err="1">
                    <a:latin typeface="Times New Roman" panose="02020603050405020304" pitchFamily="18" charset="0"/>
                    <a:cs typeface="Times New Roman" panose="02020603050405020304" pitchFamily="18" charset="0"/>
                  </a:rPr>
                  <a:t>u</a:t>
                </a:r>
                <a:r>
                  <a:rPr lang="de-DE" sz="2400" baseline="-25000" dirty="0" err="1">
                    <a:latin typeface="Times New Roman" panose="02020603050405020304" pitchFamily="18" charset="0"/>
                    <a:cs typeface="Times New Roman" panose="02020603050405020304" pitchFamily="18" charset="0"/>
                  </a:rPr>
                  <a:t>A</a:t>
                </a:r>
                <a:r>
                  <a:rPr lang="de-DE" sz="2400" dirty="0">
                    <a:latin typeface="Times New Roman" panose="02020603050405020304" pitchFamily="18" charset="0"/>
                    <a:cs typeface="Times New Roman" panose="02020603050405020304" pitchFamily="18" charset="0"/>
                  </a:rPr>
                  <a:t> und </a:t>
                </a:r>
                <a:r>
                  <a:rPr lang="de-DE" sz="2400" dirty="0" err="1">
                    <a:latin typeface="Times New Roman" panose="02020603050405020304" pitchFamily="18" charset="0"/>
                    <a:cs typeface="Times New Roman" panose="02020603050405020304" pitchFamily="18" charset="0"/>
                  </a:rPr>
                  <a:t>u</a:t>
                </a:r>
                <a:r>
                  <a:rPr lang="de-DE" sz="2400" baseline="-25000" dirty="0" err="1">
                    <a:latin typeface="Times New Roman" panose="02020603050405020304" pitchFamily="18" charset="0"/>
                    <a:cs typeface="Times New Roman" panose="02020603050405020304" pitchFamily="18" charset="0"/>
                  </a:rPr>
                  <a:t>B</a:t>
                </a:r>
                <a:endParaRPr lang="de-DE" sz="2400" dirty="0">
                  <a:latin typeface="Times New Roman" panose="02020603050405020304" pitchFamily="18" charset="0"/>
                  <a:cs typeface="Times New Roman" panose="02020603050405020304" pitchFamily="18" charset="0"/>
                </a:endParaRPr>
              </a:p>
            </p:txBody>
          </p:sp>
        </mc:Choice>
        <mc:Fallback xmlns="">
          <p:sp>
            <p:nvSpPr>
              <p:cNvPr id="63" name="Textfeld 62">
                <a:extLst>
                  <a:ext uri="{FF2B5EF4-FFF2-40B4-BE49-F238E27FC236}">
                    <a16:creationId xmlns:a16="http://schemas.microsoft.com/office/drawing/2014/main" id="{D91AE055-DFD1-4B1E-B986-68FDF06E8C91}"/>
                  </a:ext>
                </a:extLst>
              </p:cNvPr>
              <p:cNvSpPr txBox="1">
                <a:spLocks noRot="1" noChangeAspect="1" noMove="1" noResize="1" noEditPoints="1" noAdjustHandles="1" noChangeArrowheads="1" noChangeShapeType="1" noTextEdit="1"/>
              </p:cNvSpPr>
              <p:nvPr/>
            </p:nvSpPr>
            <p:spPr>
              <a:xfrm>
                <a:off x="11151" y="5765172"/>
                <a:ext cx="12180849" cy="831309"/>
              </a:xfrm>
              <a:prstGeom prst="rect">
                <a:avLst/>
              </a:prstGeom>
              <a:blipFill>
                <a:blip r:embed="rId2"/>
                <a:stretch>
                  <a:fillRect l="-801" t="-5882" b="-16176"/>
                </a:stretch>
              </a:blipFill>
            </p:spPr>
            <p:txBody>
              <a:bodyPr/>
              <a:lstStyle/>
              <a:p>
                <a:r>
                  <a:rPr lang="de-DE">
                    <a:noFill/>
                  </a:rPr>
                  <a:t> </a:t>
                </a:r>
              </a:p>
            </p:txBody>
          </p:sp>
        </mc:Fallback>
      </mc:AlternateContent>
    </p:spTree>
    <p:extLst>
      <p:ext uri="{BB962C8B-B14F-4D97-AF65-F5344CB8AC3E}">
        <p14:creationId xmlns:p14="http://schemas.microsoft.com/office/powerpoint/2010/main" val="15704071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Wettbewerbsgleichgewicht</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9524" y="583147"/>
                <a:ext cx="12172951" cy="5456861"/>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Die Konsumenten (A,B) maximieren bei gegebenen Preisen </a:t>
                </a:r>
                <a14:m>
                  <m:oMath xmlns:m="http://schemas.openxmlformats.org/officeDocument/2006/math">
                    <m:r>
                      <a:rPr lang="de-DE" sz="240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𝑥</m:t>
                        </m:r>
                      </m:sub>
                    </m:sSub>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𝑦</m:t>
                        </m:r>
                      </m:sub>
                    </m:sSub>
                  </m:oMath>
                </a14:m>
                <a:r>
                  <a:rPr lang="de-DE" sz="2400" dirty="0">
                    <a:latin typeface="Times New Roman" panose="02020603050405020304" pitchFamily="18" charset="0"/>
                    <a:cs typeface="Times New Roman" panose="02020603050405020304" pitchFamily="18" charset="0"/>
                  </a:rPr>
                  <a:t>) und gegebenen Anfangsausstattungen jeweils ihren Nutzen.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i="1">
                            <a:latin typeface="Cambria Math" panose="02040503050406030204" pitchFamily="18" charset="0"/>
                            <a:cs typeface="Times New Roman" panose="02020603050405020304" pitchFamily="18" charset="0"/>
                          </a:rPr>
                          <m:t>𝐴</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𝑦</m:t>
                        </m:r>
                      </m:sub>
                    </m:sSub>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𝑦</m:t>
                            </m:r>
                          </m:e>
                        </m:acc>
                      </m:e>
                      <m:sub>
                        <m:r>
                          <a:rPr lang="de-DE" sz="2400" i="1">
                            <a:latin typeface="Cambria Math" panose="02040503050406030204" pitchFamily="18" charset="0"/>
                            <a:cs typeface="Times New Roman" panose="02020603050405020304" pitchFamily="18" charset="0"/>
                          </a:rPr>
                          <m:t>𝐴</m:t>
                        </m:r>
                      </m:sub>
                    </m:sSub>
                  </m:oMath>
                </a14:m>
                <a:r>
                  <a:rPr lang="de-DE" sz="2400" dirty="0">
                    <a:latin typeface="Times New Roman" panose="02020603050405020304" pitchFamily="18" charset="0"/>
                    <a:cs typeface="Times New Roman" panose="02020603050405020304" pitchFamily="18" charset="0"/>
                  </a:rPr>
                  <a:t> und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b="0" i="1" smtClean="0">
                            <a:latin typeface="Cambria Math" panose="02040503050406030204" pitchFamily="18" charset="0"/>
                            <a:cs typeface="Times New Roman" panose="02020603050405020304" pitchFamily="18" charset="0"/>
                          </a:rPr>
                          <m:t>𝐵</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Sub>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𝑦</m:t>
                            </m:r>
                          </m:e>
                        </m:acc>
                      </m:e>
                      <m:sub>
                        <m:r>
                          <a:rPr lang="de-DE" sz="2400" b="0" i="1" smtClean="0">
                            <a:latin typeface="Cambria Math" panose="02040503050406030204" pitchFamily="18" charset="0"/>
                            <a:cs typeface="Times New Roman" panose="02020603050405020304" pitchFamily="18" charset="0"/>
                          </a:rPr>
                          <m:t>𝐵</m:t>
                        </m:r>
                      </m:sub>
                    </m:sSub>
                  </m:oMath>
                </a14:m>
                <a:r>
                  <a:rPr lang="de-DE" sz="2400" dirty="0">
                    <a:latin typeface="Times New Roman" panose="02020603050405020304" pitchFamily="18" charset="0"/>
                    <a:cs typeface="Times New Roman" panose="02020603050405020304" pitchFamily="18" charset="0"/>
                  </a:rPr>
                  <a:t> kann dabei jeweils als das Budget der Konsumenten (A,B) interpretiert werden.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Daraus ergeben sich die Tauschkurven aus den Nachfragenfunktionen</a:t>
                </a:r>
              </a:p>
              <a:p>
                <a:endParaRPr lang="de-DE" sz="2400" dirty="0">
                  <a:latin typeface="Times New Roman" panose="02020603050405020304" pitchFamily="18" charset="0"/>
                  <a:cs typeface="Times New Roman" panose="02020603050405020304" pitchFamily="18" charset="0"/>
                </a:endParaRPr>
              </a:p>
              <a:p>
                <a:pPr algn="ct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𝐴</m:t>
                        </m:r>
                      </m:sub>
                    </m:sSub>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𝑦</m:t>
                        </m:r>
                      </m:sub>
                    </m:sSub>
                    <m:r>
                      <a:rPr lang="de-DE" sz="2400" b="0" i="1" smtClean="0">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𝐵</m:t>
                        </m:r>
                      </m:sub>
                    </m:sSub>
                    <m:r>
                      <a:rPr lang="de-DE" sz="2400" i="1">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Sub>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de-DE" sz="2400" i="1" smtClean="0">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𝐴</m:t>
                        </m:r>
                      </m:sub>
                    </m:sSub>
                    <m:r>
                      <a:rPr lang="de-DE" sz="2400" i="1">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Sub>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b="0" i="1" smtClean="0">
                            <a:latin typeface="Cambria Math" panose="02040503050406030204" pitchFamily="18" charset="0"/>
                            <a:cs typeface="Times New Roman" panose="02020603050405020304" pitchFamily="18" charset="0"/>
                          </a:rPr>
                          <m:t>𝐵</m:t>
                        </m:r>
                      </m:sub>
                    </m:sSub>
                    <m:r>
                      <a:rPr lang="de-DE" sz="2400" i="1">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Sub>
                    <m:r>
                      <a:rPr lang="de-DE" sz="2400" i="1">
                        <a:latin typeface="Cambria Math" panose="02040503050406030204" pitchFamily="18" charset="0"/>
                        <a:cs typeface="Times New Roman" panose="02020603050405020304" pitchFamily="18" charset="0"/>
                      </a:rPr>
                      <m:t>)</m:t>
                    </m:r>
                  </m:oMath>
                </a14:m>
                <a:endParaRPr lang="de-DE" sz="2400" dirty="0">
                  <a:latin typeface="Times New Roman" panose="02020603050405020304" pitchFamily="18" charset="0"/>
                  <a:cs typeface="Times New Roman" panose="02020603050405020304" pitchFamily="18" charset="0"/>
                </a:endParaRPr>
              </a:p>
              <a:p>
                <a:pPr algn="ct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Unter vollkommener Konkurrenz werden sich die Preise solange ändern, bis Angebot und Nachfrage übereinstimmen.</a:t>
                </a:r>
              </a:p>
              <a:p>
                <a:endParaRPr lang="de-DE" sz="24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9524" y="583147"/>
                <a:ext cx="12172951" cy="5456861"/>
              </a:xfrm>
              <a:prstGeom prst="rect">
                <a:avLst/>
              </a:prstGeom>
              <a:blipFill>
                <a:blip r:embed="rId2"/>
                <a:stretch>
                  <a:fillRect l="-701" t="-894"/>
                </a:stretch>
              </a:blipFill>
            </p:spPr>
            <p:txBody>
              <a:bodyPr/>
              <a:lstStyle/>
              <a:p>
                <a:r>
                  <a:rPr lang="de-DE">
                    <a:noFill/>
                  </a:rPr>
                  <a:t> </a:t>
                </a:r>
              </a:p>
            </p:txBody>
          </p:sp>
        </mc:Fallback>
      </mc:AlternateContent>
    </p:spTree>
    <p:extLst>
      <p:ext uri="{BB962C8B-B14F-4D97-AF65-F5344CB8AC3E}">
        <p14:creationId xmlns:p14="http://schemas.microsoft.com/office/powerpoint/2010/main" val="3619526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Wettbewerbsgleichgewicht und Wohlfahrtstheorie</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9524" y="493939"/>
                <a:ext cx="12172951" cy="5456861"/>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Im Gleichgewicht („Angebot=Nachfrage“) mit den Preisen </a:t>
                </a:r>
                <a14:m>
                  <m:oMath xmlns:m="http://schemas.openxmlformats.org/officeDocument/2006/math">
                    <m:sSubSup>
                      <m:sSubSupPr>
                        <m:ctrlPr>
                          <a:rPr lang="de-DE" sz="2400" i="1" smtClean="0">
                            <a:latin typeface="Cambria Math" panose="02040503050406030204" pitchFamily="18" charset="0"/>
                            <a:cs typeface="Times New Roman" panose="02020603050405020304" pitchFamily="18" charset="0"/>
                          </a:rPr>
                        </m:ctrlPr>
                      </m:sSubSupPr>
                      <m:e>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𝑥</m:t>
                        </m:r>
                      </m:sub>
                      <m:sup>
                        <m:r>
                          <a:rPr lang="de-DE" sz="2400" b="0" i="1" smtClean="0">
                            <a:latin typeface="Cambria Math" panose="02040503050406030204" pitchFamily="18" charset="0"/>
                            <a:cs typeface="Times New Roman" panose="02020603050405020304" pitchFamily="18" charset="0"/>
                          </a:rPr>
                          <m:t>∗</m:t>
                        </m:r>
                      </m:sup>
                    </m:sSubSup>
                    <m:r>
                      <a:rPr lang="de-DE" sz="2400" b="0" i="1" smtClean="0">
                        <a:latin typeface="Cambria Math" panose="02040503050406030204" pitchFamily="18" charset="0"/>
                        <a:cs typeface="Times New Roman" panose="02020603050405020304" pitchFamily="18" charset="0"/>
                      </a:rPr>
                      <m:t>,</m:t>
                    </m:r>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r>
                      <a:rPr lang="de-DE" sz="2400" b="0" i="1" smtClean="0">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gilt dann </a:t>
                </a:r>
              </a:p>
              <a:p>
                <a:endParaRPr lang="de-DE" sz="2400" dirty="0">
                  <a:latin typeface="Times New Roman" panose="02020603050405020304" pitchFamily="18" charset="0"/>
                  <a:cs typeface="Times New Roman" panose="02020603050405020304" pitchFamily="18" charset="0"/>
                </a:endParaRPr>
              </a:p>
              <a:p>
                <a:pPr algn="ct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𝐴</m:t>
                        </m:r>
                      </m:sub>
                    </m:sSub>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oMath>
                </a14:m>
                <a:r>
                  <a:rPr lang="de-DE" sz="2400" dirty="0" smtClean="0">
                    <a:latin typeface="Times New Roman" panose="02020603050405020304" pitchFamily="18" charset="0"/>
                    <a:cs typeface="Times New Roman" panose="02020603050405020304" pitchFamily="18" charset="0"/>
                  </a:rPr>
                  <a:t>  </a:t>
                </a:r>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𝐵</m:t>
                        </m:r>
                      </m:sub>
                    </m:sSub>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oMath>
                </a14:m>
                <a:r>
                  <a:rPr lang="de-DE" sz="2400" dirty="0">
                    <a:latin typeface="Times New Roman" panose="02020603050405020304" pitchFamily="18" charset="0"/>
                    <a:cs typeface="Times New Roman" panose="02020603050405020304" pitchFamily="18" charset="0"/>
                  </a:rPr>
                  <a:t> 	und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𝐴</m:t>
                        </m:r>
                      </m:sub>
                    </m:sSub>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𝐵</m:t>
                        </m:r>
                      </m:sub>
                    </m:sSub>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𝑦</m:t>
                        </m:r>
                      </m:e>
                    </m:acc>
                  </m:oMath>
                </a14:m>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Aus der allgemeinen Optimalitätsbedingung der Nutzenmaximierung</a:t>
                </a:r>
              </a:p>
              <a:p>
                <a:endParaRPr lang="de-DE" sz="2400" dirty="0">
                  <a:latin typeface="Times New Roman" panose="02020603050405020304" pitchFamily="18" charset="0"/>
                  <a:cs typeface="Times New Roman" panose="02020603050405020304" pitchFamily="18" charset="0"/>
                </a:endParaRPr>
              </a:p>
              <a:p>
                <a:pPr algn="ctr"/>
                <a14:m>
                  <m:oMath xmlns:m="http://schemas.openxmlformats.org/officeDocument/2006/math">
                    <m:r>
                      <a:rPr lang="de-DE" sz="2400" i="1">
                        <a:solidFill>
                          <a:srgbClr val="000000"/>
                        </a:solidFill>
                        <a:latin typeface="Cambria Math" panose="02040503050406030204" pitchFamily="18" charset="0"/>
                        <a:ea typeface="Cambria Math" panose="02040503050406030204" pitchFamily="18" charset="0"/>
                      </a:rPr>
                      <m:t>𝐺𝑅𝑆</m:t>
                    </m:r>
                    <m:r>
                      <a:rPr lang="de-DE" sz="2400" i="1">
                        <a:solidFill>
                          <a:srgbClr val="000000"/>
                        </a:solidFill>
                        <a:latin typeface="Cambria Math" panose="02040503050406030204" pitchFamily="18" charset="0"/>
                        <a:ea typeface="Cambria Math" panose="02040503050406030204" pitchFamily="18" charset="0"/>
                      </a:rPr>
                      <m:t>=−</m:t>
                    </m:r>
                    <m:f>
                      <m:fPr>
                        <m:ctrlPr>
                          <a:rPr lang="de-DE" sz="2400" i="1">
                            <a:solidFill>
                              <a:srgbClr val="000000"/>
                            </a:solidFill>
                            <a:latin typeface="Cambria Math" panose="02040503050406030204" pitchFamily="18" charset="0"/>
                            <a:ea typeface="Cambria Math" panose="02040503050406030204" pitchFamily="18" charset="0"/>
                          </a:rPr>
                        </m:ctrlPr>
                      </m:fPr>
                      <m:num>
                        <m:sSub>
                          <m:sSubPr>
                            <m:ctrlPr>
                              <a:rPr lang="de-DE" sz="2400" i="1">
                                <a:solidFill>
                                  <a:srgbClr val="000000"/>
                                </a:solidFill>
                                <a:latin typeface="Cambria Math" panose="02040503050406030204" pitchFamily="18" charset="0"/>
                                <a:ea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𝑝</m:t>
                            </m:r>
                          </m:e>
                          <m:sub>
                            <m:r>
                              <a:rPr lang="de-DE" sz="2400" b="0" i="1" smtClean="0">
                                <a:solidFill>
                                  <a:srgbClr val="000000"/>
                                </a:solidFill>
                                <a:latin typeface="Cambria Math" panose="02040503050406030204" pitchFamily="18" charset="0"/>
                                <a:ea typeface="Cambria Math" panose="02040503050406030204" pitchFamily="18" charset="0"/>
                              </a:rPr>
                              <m:t>𝑥</m:t>
                            </m:r>
                          </m:sub>
                        </m:sSub>
                      </m:num>
                      <m:den>
                        <m:sSub>
                          <m:sSubPr>
                            <m:ctrlPr>
                              <a:rPr lang="de-DE" sz="2400" i="1">
                                <a:solidFill>
                                  <a:srgbClr val="000000"/>
                                </a:solidFill>
                                <a:latin typeface="Cambria Math" panose="02040503050406030204" pitchFamily="18" charset="0"/>
                                <a:ea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𝑝</m:t>
                            </m:r>
                          </m:e>
                          <m:sub>
                            <m:r>
                              <a:rPr lang="de-DE" sz="2400" b="0" i="1" smtClean="0">
                                <a:solidFill>
                                  <a:srgbClr val="000000"/>
                                </a:solidFill>
                                <a:latin typeface="Cambria Math" panose="02040503050406030204" pitchFamily="18" charset="0"/>
                                <a:ea typeface="Cambria Math" panose="02040503050406030204" pitchFamily="18" charset="0"/>
                              </a:rPr>
                              <m:t>𝑦</m:t>
                            </m:r>
                          </m:sub>
                        </m:sSub>
                      </m:den>
                    </m:f>
                  </m:oMath>
                </a14:m>
                <a:r>
                  <a:rPr lang="de-DE" sz="2400" dirty="0">
                    <a:latin typeface="Times New Roman" panose="02020603050405020304" pitchFamily="18" charset="0"/>
                    <a:cs typeface="Times New Roman" panose="02020603050405020304" pitchFamily="18" charset="0"/>
                  </a:rPr>
                  <a:t>	(Steigung der Indifferenzkurve = Steigung der Budgetgeraden)</a:t>
                </a:r>
              </a:p>
              <a:p>
                <a:endParaRPr lang="de-DE" sz="2400" dirty="0">
                  <a:latin typeface="Times New Roman" panose="02020603050405020304" pitchFamily="18" charset="0"/>
                  <a:cs typeface="Times New Roman" panose="02020603050405020304" pitchFamily="18" charset="0"/>
                </a:endParaRPr>
              </a:p>
              <a:p>
                <a:pPr algn="ctr"/>
                <a:r>
                  <a:rPr lang="de-DE" sz="2400" dirty="0">
                    <a:latin typeface="Times New Roman" panose="02020603050405020304" pitchFamily="18" charset="0"/>
                    <a:cs typeface="Times New Roman" panose="02020603050405020304" pitchFamily="18" charset="0"/>
                  </a:rPr>
                  <a:t>Folgt</a:t>
                </a:r>
              </a:p>
              <a:p>
                <a:pPr algn="ctr"/>
                <a:endParaRPr lang="de-DE" sz="2400" dirty="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𝐺𝑅𝑆</m:t>
                          </m:r>
                        </m:e>
                        <m:sub>
                          <m:r>
                            <a:rPr lang="de-DE" sz="2400" i="1">
                              <a:latin typeface="Cambria Math" panose="02040503050406030204" pitchFamily="18" charset="0"/>
                              <a:cs typeface="Times New Roman" panose="02020603050405020304" pitchFamily="18" charset="0"/>
                            </a:rPr>
                            <m:t>𝐴</m:t>
                          </m:r>
                        </m:sub>
                      </m:sSub>
                      <m:r>
                        <a:rPr lang="de-DE" sz="2400" i="1">
                          <a:solidFill>
                            <a:srgbClr val="000000"/>
                          </a:solidFill>
                          <a:latin typeface="Cambria Math" panose="02040503050406030204" pitchFamily="18" charset="0"/>
                          <a:ea typeface="Cambria Math" panose="02040503050406030204" pitchFamily="18" charset="0"/>
                        </a:rPr>
                        <m:t>=</m:t>
                      </m:r>
                      <m:r>
                        <a:rPr lang="de-DE" sz="2400" b="0" i="1" smtClean="0">
                          <a:solidFill>
                            <a:srgbClr val="000000"/>
                          </a:solidFill>
                          <a:latin typeface="Cambria Math" panose="02040503050406030204" pitchFamily="18" charset="0"/>
                          <a:ea typeface="Cambria Math" panose="02040503050406030204" pitchFamily="18" charset="0"/>
                        </a:rPr>
                        <m:t>−</m:t>
                      </m:r>
                      <m:f>
                        <m:fPr>
                          <m:ctrlPr>
                            <a:rPr lang="de-DE" sz="2400" i="1">
                              <a:solidFill>
                                <a:srgbClr val="000000"/>
                              </a:solidFill>
                              <a:latin typeface="Cambria Math" panose="02040503050406030204" pitchFamily="18" charset="0"/>
                              <a:ea typeface="Cambria Math" panose="02040503050406030204" pitchFamily="18" charset="0"/>
                            </a:rPr>
                          </m:ctrlPr>
                        </m:fPr>
                        <m:num>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up>
                              <m:r>
                                <a:rPr lang="de-DE" sz="2400" i="1">
                                  <a:latin typeface="Cambria Math" panose="02040503050406030204" pitchFamily="18" charset="0"/>
                                  <a:cs typeface="Times New Roman" panose="02020603050405020304" pitchFamily="18" charset="0"/>
                                </a:rPr>
                                <m:t>∗</m:t>
                              </m:r>
                            </m:sup>
                          </m:sSubSup>
                        </m:num>
                        <m:den>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den>
                      </m:f>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𝐺𝑅𝑆</m:t>
                          </m:r>
                        </m:e>
                        <m:sub>
                          <m:r>
                            <a:rPr lang="de-DE" sz="2400" i="1">
                              <a:latin typeface="Cambria Math" panose="02040503050406030204" pitchFamily="18" charset="0"/>
                              <a:cs typeface="Times New Roman" panose="02020603050405020304" pitchFamily="18" charset="0"/>
                            </a:rPr>
                            <m:t>𝐵</m:t>
                          </m:r>
                        </m:sub>
                      </m:sSub>
                    </m:oMath>
                  </m:oMathPara>
                </a14:m>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457200" indent="-457200" algn="ctr">
                  <a:buAutoNum type="arabicPeriod"/>
                </a:pPr>
                <a:r>
                  <a:rPr lang="de-DE" sz="2400" b="1" u="sng" dirty="0">
                    <a:latin typeface="Times New Roman" panose="02020603050405020304" pitchFamily="18" charset="0"/>
                    <a:cs typeface="Times New Roman" panose="02020603050405020304" pitchFamily="18" charset="0"/>
                  </a:rPr>
                  <a:t>Hauptsatz der Wohlfahrtstheorie</a:t>
                </a:r>
              </a:p>
              <a:p>
                <a:pPr marL="457200" indent="-457200" algn="ctr">
                  <a:buAutoNum type="arabicPeriod"/>
                </a:pPr>
                <a:endParaRPr lang="de-DE" sz="2400" b="1" dirty="0">
                  <a:latin typeface="Times New Roman" panose="02020603050405020304" pitchFamily="18" charset="0"/>
                  <a:cs typeface="Times New Roman" panose="02020603050405020304" pitchFamily="18" charset="0"/>
                </a:endParaRPr>
              </a:p>
              <a:p>
                <a:pPr algn="ctr"/>
                <a:r>
                  <a:rPr lang="de-DE" sz="2400" b="1" dirty="0">
                    <a:latin typeface="Times New Roman" panose="02020603050405020304" pitchFamily="18" charset="0"/>
                    <a:cs typeface="Times New Roman" panose="02020603050405020304" pitchFamily="18" charset="0"/>
                  </a:rPr>
                  <a:t>Jedes Wettbewerbsgleichgewicht ist </a:t>
                </a:r>
                <a:r>
                  <a:rPr lang="de-DE" sz="2400" b="1" dirty="0" err="1">
                    <a:latin typeface="Times New Roman" panose="02020603050405020304" pitchFamily="18" charset="0"/>
                    <a:cs typeface="Times New Roman" panose="02020603050405020304" pitchFamily="18" charset="0"/>
                  </a:rPr>
                  <a:t>pareto</a:t>
                </a:r>
                <a:r>
                  <a:rPr lang="de-DE" sz="2400" b="1" dirty="0">
                    <a:latin typeface="Times New Roman" panose="02020603050405020304" pitchFamily="18" charset="0"/>
                    <a:cs typeface="Times New Roman" panose="02020603050405020304" pitchFamily="18" charset="0"/>
                  </a:rPr>
                  <a:t>-effizient</a:t>
                </a:r>
              </a:p>
              <a:p>
                <a:pPr algn="ctr"/>
                <a:endParaRPr lang="de-DE" sz="2400" b="1"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9524" y="493939"/>
                <a:ext cx="12172951" cy="5456861"/>
              </a:xfrm>
              <a:prstGeom prst="rect">
                <a:avLst/>
              </a:prstGeom>
              <a:blipFill>
                <a:blip r:embed="rId2"/>
                <a:stretch>
                  <a:fillRect l="-802" t="-894" b="-17654"/>
                </a:stretch>
              </a:blipFill>
            </p:spPr>
            <p:txBody>
              <a:bodyPr/>
              <a:lstStyle/>
              <a:p>
                <a:r>
                  <a:rPr lang="de-DE">
                    <a:noFill/>
                  </a:rPr>
                  <a:t> </a:t>
                </a:r>
              </a:p>
            </p:txBody>
          </p:sp>
        </mc:Fallback>
      </mc:AlternateContent>
    </p:spTree>
    <p:extLst>
      <p:ext uri="{BB962C8B-B14F-4D97-AF65-F5344CB8AC3E}">
        <p14:creationId xmlns:p14="http://schemas.microsoft.com/office/powerpoint/2010/main" val="2990526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Gerade Verbindung mit Pfeil 3">
            <a:extLst>
              <a:ext uri="{FF2B5EF4-FFF2-40B4-BE49-F238E27FC236}">
                <a16:creationId xmlns:a16="http://schemas.microsoft.com/office/drawing/2014/main" id="{738C627B-1ACD-4B34-B041-A9F9F5D646EC}"/>
              </a:ext>
            </a:extLst>
          </p:cNvPr>
          <p:cNvCxnSpPr>
            <a:cxnSpLocks/>
          </p:cNvCxnSpPr>
          <p:nvPr/>
        </p:nvCxnSpPr>
        <p:spPr>
          <a:xfrm flipV="1">
            <a:off x="2835705" y="1013071"/>
            <a:ext cx="0" cy="407866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 name="Gerade Verbindung mit Pfeil 4">
            <a:extLst>
              <a:ext uri="{FF2B5EF4-FFF2-40B4-BE49-F238E27FC236}">
                <a16:creationId xmlns:a16="http://schemas.microsoft.com/office/drawing/2014/main" id="{B65067A0-FB04-43C1-8CD5-332119E7A1A0}"/>
              </a:ext>
            </a:extLst>
          </p:cNvPr>
          <p:cNvCxnSpPr>
            <a:cxnSpLocks/>
          </p:cNvCxnSpPr>
          <p:nvPr/>
        </p:nvCxnSpPr>
        <p:spPr>
          <a:xfrm>
            <a:off x="2835705" y="5091739"/>
            <a:ext cx="7088361"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Gerade Verbindung mit Pfeil 5">
            <a:extLst>
              <a:ext uri="{FF2B5EF4-FFF2-40B4-BE49-F238E27FC236}">
                <a16:creationId xmlns:a16="http://schemas.microsoft.com/office/drawing/2014/main" id="{7857EF36-B368-4365-A869-ADCF561A6586}"/>
              </a:ext>
            </a:extLst>
          </p:cNvPr>
          <p:cNvCxnSpPr>
            <a:cxnSpLocks/>
          </p:cNvCxnSpPr>
          <p:nvPr/>
        </p:nvCxnSpPr>
        <p:spPr>
          <a:xfrm rot="10800000" flipV="1">
            <a:off x="9542632" y="1495923"/>
            <a:ext cx="0" cy="391751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Gerade Verbindung mit Pfeil 6">
            <a:extLst>
              <a:ext uri="{FF2B5EF4-FFF2-40B4-BE49-F238E27FC236}">
                <a16:creationId xmlns:a16="http://schemas.microsoft.com/office/drawing/2014/main" id="{E2D8E380-B234-4C53-96A8-6419A11B90CE}"/>
              </a:ext>
            </a:extLst>
          </p:cNvPr>
          <p:cNvCxnSpPr>
            <a:cxnSpLocks/>
          </p:cNvCxnSpPr>
          <p:nvPr/>
        </p:nvCxnSpPr>
        <p:spPr>
          <a:xfrm rot="10800000">
            <a:off x="2417626" y="1495923"/>
            <a:ext cx="712500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feld 7">
            <a:extLst>
              <a:ext uri="{FF2B5EF4-FFF2-40B4-BE49-F238E27FC236}">
                <a16:creationId xmlns:a16="http://schemas.microsoft.com/office/drawing/2014/main" id="{36EDC127-736B-4CA8-8914-D86A8AD45DB0}"/>
              </a:ext>
            </a:extLst>
          </p:cNvPr>
          <p:cNvSpPr txBox="1"/>
          <p:nvPr/>
        </p:nvSpPr>
        <p:spPr>
          <a:xfrm>
            <a:off x="2709421" y="691377"/>
            <a:ext cx="252568" cy="369332"/>
          </a:xfrm>
          <a:prstGeom prst="rect">
            <a:avLst/>
          </a:prstGeom>
          <a:noFill/>
        </p:spPr>
        <p:txBody>
          <a:bodyPr wrap="square" rtlCol="0">
            <a:spAutoFit/>
          </a:bodyPr>
          <a:lstStyle/>
          <a:p>
            <a:r>
              <a:rPr lang="de-DE" dirty="0"/>
              <a:t>y</a:t>
            </a:r>
          </a:p>
        </p:txBody>
      </p:sp>
      <p:sp>
        <p:nvSpPr>
          <p:cNvPr id="9" name="Textfeld 8">
            <a:extLst>
              <a:ext uri="{FF2B5EF4-FFF2-40B4-BE49-F238E27FC236}">
                <a16:creationId xmlns:a16="http://schemas.microsoft.com/office/drawing/2014/main" id="{8B64F0F5-D098-488C-8071-B8807747135A}"/>
              </a:ext>
            </a:extLst>
          </p:cNvPr>
          <p:cNvSpPr txBox="1"/>
          <p:nvPr/>
        </p:nvSpPr>
        <p:spPr>
          <a:xfrm>
            <a:off x="9924066" y="4894698"/>
            <a:ext cx="248362" cy="369332"/>
          </a:xfrm>
          <a:prstGeom prst="rect">
            <a:avLst/>
          </a:prstGeom>
          <a:noFill/>
        </p:spPr>
        <p:txBody>
          <a:bodyPr wrap="square" rtlCol="0">
            <a:spAutoFit/>
          </a:bodyPr>
          <a:lstStyle/>
          <a:p>
            <a:r>
              <a:rPr lang="de-DE" dirty="0"/>
              <a:t>x</a:t>
            </a:r>
          </a:p>
        </p:txBody>
      </p:sp>
      <p:sp>
        <p:nvSpPr>
          <p:cNvPr id="12" name="Textfeld 11">
            <a:extLst>
              <a:ext uri="{FF2B5EF4-FFF2-40B4-BE49-F238E27FC236}">
                <a16:creationId xmlns:a16="http://schemas.microsoft.com/office/drawing/2014/main" id="{92FAD9D3-2DE3-4C17-8627-2B15457B3380}"/>
              </a:ext>
            </a:extLst>
          </p:cNvPr>
          <p:cNvSpPr txBox="1"/>
          <p:nvPr/>
        </p:nvSpPr>
        <p:spPr>
          <a:xfrm>
            <a:off x="2194206" y="1318848"/>
            <a:ext cx="248362" cy="369332"/>
          </a:xfrm>
          <a:prstGeom prst="rect">
            <a:avLst/>
          </a:prstGeom>
          <a:noFill/>
        </p:spPr>
        <p:txBody>
          <a:bodyPr wrap="square" rtlCol="0">
            <a:spAutoFit/>
          </a:bodyPr>
          <a:lstStyle/>
          <a:p>
            <a:r>
              <a:rPr lang="de-DE" dirty="0"/>
              <a:t>x</a:t>
            </a:r>
          </a:p>
        </p:txBody>
      </p:sp>
      <p:sp>
        <p:nvSpPr>
          <p:cNvPr id="13" name="Textfeld 12">
            <a:extLst>
              <a:ext uri="{FF2B5EF4-FFF2-40B4-BE49-F238E27FC236}">
                <a16:creationId xmlns:a16="http://schemas.microsoft.com/office/drawing/2014/main" id="{F142AD0B-F3E6-4B1F-AAA6-6BC309357221}"/>
              </a:ext>
            </a:extLst>
          </p:cNvPr>
          <p:cNvSpPr txBox="1"/>
          <p:nvPr/>
        </p:nvSpPr>
        <p:spPr>
          <a:xfrm>
            <a:off x="9416348" y="5312073"/>
            <a:ext cx="252568" cy="369332"/>
          </a:xfrm>
          <a:prstGeom prst="rect">
            <a:avLst/>
          </a:prstGeom>
          <a:noFill/>
        </p:spPr>
        <p:txBody>
          <a:bodyPr wrap="square" rtlCol="0">
            <a:spAutoFit/>
          </a:bodyPr>
          <a:lstStyle/>
          <a:p>
            <a:r>
              <a:rPr lang="de-DE" dirty="0"/>
              <a:t>y</a:t>
            </a:r>
          </a:p>
        </p:txBody>
      </p:sp>
      <p:sp>
        <p:nvSpPr>
          <p:cNvPr id="14" name="Textfeld 13">
            <a:extLst>
              <a:ext uri="{FF2B5EF4-FFF2-40B4-BE49-F238E27FC236}">
                <a16:creationId xmlns:a16="http://schemas.microsoft.com/office/drawing/2014/main" id="{4DC4E2BF-D17F-45B5-B9F8-951D35D859FD}"/>
              </a:ext>
            </a:extLst>
          </p:cNvPr>
          <p:cNvSpPr txBox="1"/>
          <p:nvPr/>
        </p:nvSpPr>
        <p:spPr>
          <a:xfrm>
            <a:off x="9513483" y="1194628"/>
            <a:ext cx="270788" cy="369332"/>
          </a:xfrm>
          <a:prstGeom prst="rect">
            <a:avLst/>
          </a:prstGeom>
          <a:noFill/>
        </p:spPr>
        <p:txBody>
          <a:bodyPr wrap="square" rtlCol="0">
            <a:spAutoFit/>
          </a:bodyPr>
          <a:lstStyle/>
          <a:p>
            <a:r>
              <a:rPr lang="de-DE" dirty="0"/>
              <a:t>B</a:t>
            </a:r>
          </a:p>
        </p:txBody>
      </p:sp>
      <p:sp>
        <p:nvSpPr>
          <p:cNvPr id="15" name="Textfeld 14">
            <a:extLst>
              <a:ext uri="{FF2B5EF4-FFF2-40B4-BE49-F238E27FC236}">
                <a16:creationId xmlns:a16="http://schemas.microsoft.com/office/drawing/2014/main" id="{765C73E9-DE18-4599-8B7B-CC2A5E8FD803}"/>
              </a:ext>
            </a:extLst>
          </p:cNvPr>
          <p:cNvSpPr txBox="1"/>
          <p:nvPr/>
        </p:nvSpPr>
        <p:spPr>
          <a:xfrm>
            <a:off x="2587343" y="5048130"/>
            <a:ext cx="277797" cy="369332"/>
          </a:xfrm>
          <a:prstGeom prst="rect">
            <a:avLst/>
          </a:prstGeom>
          <a:noFill/>
        </p:spPr>
        <p:txBody>
          <a:bodyPr wrap="square" rtlCol="0">
            <a:spAutoFit/>
          </a:bodyPr>
          <a:lstStyle/>
          <a:p>
            <a:r>
              <a:rPr lang="de-DE" dirty="0"/>
              <a:t>A</a:t>
            </a:r>
          </a:p>
        </p:txBody>
      </p:sp>
      <p:sp>
        <p:nvSpPr>
          <p:cNvPr id="2" name="Freihandform: Form 1">
            <a:extLst>
              <a:ext uri="{FF2B5EF4-FFF2-40B4-BE49-F238E27FC236}">
                <a16:creationId xmlns:a16="http://schemas.microsoft.com/office/drawing/2014/main" id="{72B8D4CA-6587-48ED-BD60-8D5DF0B350C9}"/>
              </a:ext>
            </a:extLst>
          </p:cNvPr>
          <p:cNvSpPr/>
          <p:nvPr/>
        </p:nvSpPr>
        <p:spPr>
          <a:xfrm>
            <a:off x="2832410" y="1494263"/>
            <a:ext cx="6713034" cy="3579542"/>
          </a:xfrm>
          <a:custGeom>
            <a:avLst/>
            <a:gdLst>
              <a:gd name="connsiteX0" fmla="*/ 0 w 6713034"/>
              <a:gd name="connsiteY0" fmla="*/ 3579542 h 3579542"/>
              <a:gd name="connsiteX1" fmla="*/ 2486722 w 6713034"/>
              <a:gd name="connsiteY1" fmla="*/ 2877015 h 3579542"/>
              <a:gd name="connsiteX2" fmla="*/ 4304370 w 6713034"/>
              <a:gd name="connsiteY2" fmla="*/ 758283 h 3579542"/>
              <a:gd name="connsiteX3" fmla="*/ 6713034 w 6713034"/>
              <a:gd name="connsiteY3" fmla="*/ 0 h 3579542"/>
            </a:gdLst>
            <a:ahLst/>
            <a:cxnLst>
              <a:cxn ang="0">
                <a:pos x="connsiteX0" y="connsiteY0"/>
              </a:cxn>
              <a:cxn ang="0">
                <a:pos x="connsiteX1" y="connsiteY1"/>
              </a:cxn>
              <a:cxn ang="0">
                <a:pos x="connsiteX2" y="connsiteY2"/>
              </a:cxn>
              <a:cxn ang="0">
                <a:pos x="connsiteX3" y="connsiteY3"/>
              </a:cxn>
            </a:cxnLst>
            <a:rect l="l" t="t" r="r" b="b"/>
            <a:pathLst>
              <a:path w="6713034" h="3579542">
                <a:moveTo>
                  <a:pt x="0" y="3579542"/>
                </a:moveTo>
                <a:cubicBezTo>
                  <a:pt x="884663" y="3463383"/>
                  <a:pt x="1769327" y="3347225"/>
                  <a:pt x="2486722" y="2877015"/>
                </a:cubicBezTo>
                <a:cubicBezTo>
                  <a:pt x="3204117" y="2406805"/>
                  <a:pt x="3599985" y="1237785"/>
                  <a:pt x="4304370" y="758283"/>
                </a:cubicBezTo>
                <a:cubicBezTo>
                  <a:pt x="5008755" y="278780"/>
                  <a:pt x="5860894" y="139390"/>
                  <a:pt x="6713034"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Freihandform: Form 17">
            <a:extLst>
              <a:ext uri="{FF2B5EF4-FFF2-40B4-BE49-F238E27FC236}">
                <a16:creationId xmlns:a16="http://schemas.microsoft.com/office/drawing/2014/main" id="{703A6F3E-8E50-4547-880D-77C93F41ABAE}"/>
              </a:ext>
            </a:extLst>
          </p:cNvPr>
          <p:cNvSpPr/>
          <p:nvPr/>
        </p:nvSpPr>
        <p:spPr>
          <a:xfrm>
            <a:off x="4936268" y="3553524"/>
            <a:ext cx="1616926" cy="1047550"/>
          </a:xfrm>
          <a:custGeom>
            <a:avLst/>
            <a:gdLst>
              <a:gd name="connsiteX0" fmla="*/ 0 w 1616926"/>
              <a:gd name="connsiteY0" fmla="*/ 0 h 903248"/>
              <a:gd name="connsiteX1" fmla="*/ 858644 w 1616926"/>
              <a:gd name="connsiteY1" fmla="*/ 278780 h 903248"/>
              <a:gd name="connsiteX2" fmla="*/ 1616926 w 1616926"/>
              <a:gd name="connsiteY2" fmla="*/ 903248 h 903248"/>
            </a:gdLst>
            <a:ahLst/>
            <a:cxnLst>
              <a:cxn ang="0">
                <a:pos x="connsiteX0" y="connsiteY0"/>
              </a:cxn>
              <a:cxn ang="0">
                <a:pos x="connsiteX1" y="connsiteY1"/>
              </a:cxn>
              <a:cxn ang="0">
                <a:pos x="connsiteX2" y="connsiteY2"/>
              </a:cxn>
            </a:cxnLst>
            <a:rect l="l" t="t" r="r" b="b"/>
            <a:pathLst>
              <a:path w="1616926" h="903248">
                <a:moveTo>
                  <a:pt x="0" y="0"/>
                </a:moveTo>
                <a:cubicBezTo>
                  <a:pt x="294578" y="64119"/>
                  <a:pt x="589156" y="128239"/>
                  <a:pt x="858644" y="278780"/>
                </a:cubicBezTo>
                <a:cubicBezTo>
                  <a:pt x="1128132" y="429321"/>
                  <a:pt x="1372529" y="666284"/>
                  <a:pt x="1616926" y="90324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Freihandform: Form 18">
            <a:extLst>
              <a:ext uri="{FF2B5EF4-FFF2-40B4-BE49-F238E27FC236}">
                <a16:creationId xmlns:a16="http://schemas.microsoft.com/office/drawing/2014/main" id="{DEA34E1E-2DF9-47B3-8E4D-0AB2AACEAC32}"/>
              </a:ext>
            </a:extLst>
          </p:cNvPr>
          <p:cNvSpPr/>
          <p:nvPr/>
        </p:nvSpPr>
        <p:spPr>
          <a:xfrm>
            <a:off x="5293110" y="3104419"/>
            <a:ext cx="1115122" cy="984363"/>
          </a:xfrm>
          <a:custGeom>
            <a:avLst/>
            <a:gdLst>
              <a:gd name="connsiteX0" fmla="*/ 0 w 1115122"/>
              <a:gd name="connsiteY0" fmla="*/ 0 h 702527"/>
              <a:gd name="connsiteX1" fmla="*/ 434897 w 1115122"/>
              <a:gd name="connsiteY1" fmla="*/ 501805 h 702527"/>
              <a:gd name="connsiteX2" fmla="*/ 1115122 w 1115122"/>
              <a:gd name="connsiteY2" fmla="*/ 702527 h 702527"/>
            </a:gdLst>
            <a:ahLst/>
            <a:cxnLst>
              <a:cxn ang="0">
                <a:pos x="connsiteX0" y="connsiteY0"/>
              </a:cxn>
              <a:cxn ang="0">
                <a:pos x="connsiteX1" y="connsiteY1"/>
              </a:cxn>
              <a:cxn ang="0">
                <a:pos x="connsiteX2" y="connsiteY2"/>
              </a:cxn>
            </a:cxnLst>
            <a:rect l="l" t="t" r="r" b="b"/>
            <a:pathLst>
              <a:path w="1115122" h="702527">
                <a:moveTo>
                  <a:pt x="0" y="0"/>
                </a:moveTo>
                <a:cubicBezTo>
                  <a:pt x="124521" y="192358"/>
                  <a:pt x="249043" y="384717"/>
                  <a:pt x="434897" y="501805"/>
                </a:cubicBezTo>
                <a:cubicBezTo>
                  <a:pt x="620751" y="618893"/>
                  <a:pt x="867936" y="660710"/>
                  <a:pt x="1115122" y="70252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Textfeld 23">
            <a:extLst>
              <a:ext uri="{FF2B5EF4-FFF2-40B4-BE49-F238E27FC236}">
                <a16:creationId xmlns:a16="http://schemas.microsoft.com/office/drawing/2014/main" id="{E4E7159B-62E5-4B9F-80CA-A0BD0C9B8233}"/>
              </a:ext>
            </a:extLst>
          </p:cNvPr>
          <p:cNvSpPr txBox="1"/>
          <p:nvPr/>
        </p:nvSpPr>
        <p:spPr>
          <a:xfrm>
            <a:off x="4702334" y="3375101"/>
            <a:ext cx="401208" cy="369332"/>
          </a:xfrm>
          <a:prstGeom prst="rect">
            <a:avLst/>
          </a:prstGeom>
          <a:noFill/>
        </p:spPr>
        <p:txBody>
          <a:bodyPr wrap="square" rtlCol="0">
            <a:spAutoFit/>
          </a:bodyPr>
          <a:lstStyle/>
          <a:p>
            <a:r>
              <a:rPr lang="de-DE" dirty="0"/>
              <a:t>I</a:t>
            </a:r>
            <a:r>
              <a:rPr lang="de-DE" baseline="-25000" dirty="0"/>
              <a:t>B</a:t>
            </a:r>
          </a:p>
        </p:txBody>
      </p:sp>
      <p:sp>
        <p:nvSpPr>
          <p:cNvPr id="26" name="Textfeld 25">
            <a:extLst>
              <a:ext uri="{FF2B5EF4-FFF2-40B4-BE49-F238E27FC236}">
                <a16:creationId xmlns:a16="http://schemas.microsoft.com/office/drawing/2014/main" id="{C089239E-7C33-4523-A200-29E479567EFE}"/>
              </a:ext>
            </a:extLst>
          </p:cNvPr>
          <p:cNvSpPr txBox="1"/>
          <p:nvPr/>
        </p:nvSpPr>
        <p:spPr>
          <a:xfrm>
            <a:off x="6355708" y="3899212"/>
            <a:ext cx="364762" cy="382358"/>
          </a:xfrm>
          <a:prstGeom prst="rect">
            <a:avLst/>
          </a:prstGeom>
          <a:noFill/>
        </p:spPr>
        <p:txBody>
          <a:bodyPr wrap="square" rtlCol="0">
            <a:spAutoFit/>
          </a:bodyPr>
          <a:lstStyle/>
          <a:p>
            <a:r>
              <a:rPr lang="de-DE" dirty="0"/>
              <a:t>I</a:t>
            </a:r>
            <a:r>
              <a:rPr lang="de-DE" baseline="-25000" dirty="0"/>
              <a:t>A</a:t>
            </a:r>
          </a:p>
        </p:txBody>
      </p:sp>
      <mc:AlternateContent xmlns:mc="http://schemas.openxmlformats.org/markup-compatibility/2006" xmlns:a14="http://schemas.microsoft.com/office/drawing/2010/main">
        <mc:Choice Requires="a14">
          <p:sp>
            <p:nvSpPr>
              <p:cNvPr id="29" name="Textfeld 28">
                <a:extLst>
                  <a:ext uri="{FF2B5EF4-FFF2-40B4-BE49-F238E27FC236}">
                    <a16:creationId xmlns:a16="http://schemas.microsoft.com/office/drawing/2014/main" id="{65EED1DB-344B-4B8A-861E-DABAF01A5C34}"/>
                  </a:ext>
                </a:extLst>
              </p:cNvPr>
              <p:cNvSpPr txBox="1"/>
              <p:nvPr/>
            </p:nvSpPr>
            <p:spPr>
              <a:xfrm>
                <a:off x="3073907" y="2442334"/>
                <a:ext cx="2316412" cy="733727"/>
              </a:xfrm>
              <a:prstGeom prst="rect">
                <a:avLst/>
              </a:prstGeom>
              <a:noFill/>
            </p:spPr>
            <p:txBody>
              <a:bodyPr wrap="square" rtlCol="0">
                <a:spAutoFit/>
              </a:bodyPr>
              <a:lstStyle/>
              <a:p>
                <a:r>
                  <a:rPr lang="de-DE" sz="2400" dirty="0">
                    <a:latin typeface="Times New Roman" panose="02020603050405020304" pitchFamily="18" charset="0"/>
                    <a:cs typeface="Times New Roman" panose="02020603050405020304" pitchFamily="18" charset="0"/>
                  </a:rPr>
                  <a:t>Steigung </a:t>
                </a:r>
                <a14:m>
                  <m:oMath xmlns:m="http://schemas.openxmlformats.org/officeDocument/2006/math">
                    <m:r>
                      <a:rPr lang="de-DE" sz="2400" b="0" i="0" smtClean="0">
                        <a:solidFill>
                          <a:srgbClr val="000000"/>
                        </a:solidFill>
                        <a:latin typeface="Cambria Math" panose="02040503050406030204" pitchFamily="18" charset="0"/>
                        <a:ea typeface="Cambria Math" panose="02040503050406030204" pitchFamily="18" charset="0"/>
                      </a:rPr>
                      <m:t>=−</m:t>
                    </m:r>
                    <m:f>
                      <m:fPr>
                        <m:ctrlPr>
                          <a:rPr lang="de-DE" sz="2400" i="1">
                            <a:solidFill>
                              <a:srgbClr val="000000"/>
                            </a:solidFill>
                            <a:latin typeface="Cambria Math" panose="02040503050406030204" pitchFamily="18" charset="0"/>
                            <a:ea typeface="Cambria Math" panose="02040503050406030204" pitchFamily="18" charset="0"/>
                          </a:rPr>
                        </m:ctrlPr>
                      </m:fPr>
                      <m:num>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up>
                            <m:r>
                              <a:rPr lang="de-DE" sz="2400" i="1">
                                <a:latin typeface="Cambria Math" panose="02040503050406030204" pitchFamily="18" charset="0"/>
                                <a:cs typeface="Times New Roman" panose="02020603050405020304" pitchFamily="18" charset="0"/>
                              </a:rPr>
                              <m:t>∗</m:t>
                            </m:r>
                          </m:sup>
                        </m:sSubSup>
                      </m:num>
                      <m:den>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den>
                    </m:f>
                  </m:oMath>
                </a14:m>
                <a:r>
                  <a:rPr lang="de-DE" sz="2400" dirty="0"/>
                  <a:t> </a:t>
                </a:r>
                <a:endParaRPr lang="de-DE" sz="2400" baseline="-25000" dirty="0"/>
              </a:p>
            </p:txBody>
          </p:sp>
        </mc:Choice>
        <mc:Fallback xmlns="">
          <p:sp>
            <p:nvSpPr>
              <p:cNvPr id="29" name="Textfeld 28">
                <a:extLst>
                  <a:ext uri="{FF2B5EF4-FFF2-40B4-BE49-F238E27FC236}">
                    <a16:creationId xmlns:a16="http://schemas.microsoft.com/office/drawing/2014/main" id="{65EED1DB-344B-4B8A-861E-DABAF01A5C34}"/>
                  </a:ext>
                </a:extLst>
              </p:cNvPr>
              <p:cNvSpPr txBox="1">
                <a:spLocks noRot="1" noChangeAspect="1" noMove="1" noResize="1" noEditPoints="1" noAdjustHandles="1" noChangeArrowheads="1" noChangeShapeType="1" noTextEdit="1"/>
              </p:cNvSpPr>
              <p:nvPr/>
            </p:nvSpPr>
            <p:spPr>
              <a:xfrm>
                <a:off x="3073907" y="2442334"/>
                <a:ext cx="2316412" cy="733727"/>
              </a:xfrm>
              <a:prstGeom prst="rect">
                <a:avLst/>
              </a:prstGeom>
              <a:blipFill>
                <a:blip r:embed="rId2"/>
                <a:stretch>
                  <a:fillRect l="-3947"/>
                </a:stretch>
              </a:blipFill>
            </p:spPr>
            <p:txBody>
              <a:bodyPr/>
              <a:lstStyle/>
              <a:p>
                <a:r>
                  <a:rPr lang="de-DE">
                    <a:noFill/>
                  </a:rPr>
                  <a:t> </a:t>
                </a:r>
              </a:p>
            </p:txBody>
          </p:sp>
        </mc:Fallback>
      </mc:AlternateContent>
      <p:sp>
        <p:nvSpPr>
          <p:cNvPr id="62" name="Textfeld 61">
            <a:extLst>
              <a:ext uri="{FF2B5EF4-FFF2-40B4-BE49-F238E27FC236}">
                <a16:creationId xmlns:a16="http://schemas.microsoft.com/office/drawing/2014/main" id="{0A2DF32F-F7E6-4FDD-BDD6-2955035DD295}"/>
              </a:ext>
            </a:extLst>
          </p:cNvPr>
          <p:cNvSpPr txBox="1"/>
          <p:nvPr/>
        </p:nvSpPr>
        <p:spPr>
          <a:xfrm>
            <a:off x="19049" y="9528"/>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Wettbewerbsgleichgewicht</a:t>
            </a:r>
          </a:p>
        </p:txBody>
      </p:sp>
      <p:sp>
        <p:nvSpPr>
          <p:cNvPr id="63" name="Textfeld 62">
            <a:extLst>
              <a:ext uri="{FF2B5EF4-FFF2-40B4-BE49-F238E27FC236}">
                <a16:creationId xmlns:a16="http://schemas.microsoft.com/office/drawing/2014/main" id="{D91AE055-DFD1-4B1E-B986-68FDF06E8C91}"/>
              </a:ext>
            </a:extLst>
          </p:cNvPr>
          <p:cNvSpPr txBox="1"/>
          <p:nvPr/>
        </p:nvSpPr>
        <p:spPr>
          <a:xfrm>
            <a:off x="11151" y="5765172"/>
            <a:ext cx="12180849" cy="831309"/>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cxnSp>
        <p:nvCxnSpPr>
          <p:cNvPr id="32" name="Gerader Verbinder 31">
            <a:extLst>
              <a:ext uri="{FF2B5EF4-FFF2-40B4-BE49-F238E27FC236}">
                <a16:creationId xmlns:a16="http://schemas.microsoft.com/office/drawing/2014/main" id="{A2DA1536-4A10-4033-A579-EB1DDB94B9DA}"/>
              </a:ext>
            </a:extLst>
          </p:cNvPr>
          <p:cNvCxnSpPr>
            <a:cxnSpLocks/>
          </p:cNvCxnSpPr>
          <p:nvPr/>
        </p:nvCxnSpPr>
        <p:spPr>
          <a:xfrm>
            <a:off x="4427034" y="2940203"/>
            <a:ext cx="2854712" cy="1915200"/>
          </a:xfrm>
          <a:prstGeom prst="line">
            <a:avLst/>
          </a:prstGeom>
        </p:spPr>
        <p:style>
          <a:lnRef idx="1">
            <a:schemeClr val="accent1"/>
          </a:lnRef>
          <a:fillRef idx="0">
            <a:schemeClr val="accent1"/>
          </a:fillRef>
          <a:effectRef idx="0">
            <a:schemeClr val="accent1"/>
          </a:effectRef>
          <a:fontRef idx="minor">
            <a:schemeClr val="tx1"/>
          </a:fontRef>
        </p:style>
      </p:cxnSp>
      <p:sp>
        <p:nvSpPr>
          <p:cNvPr id="34" name="Textfeld 33">
            <a:extLst>
              <a:ext uri="{FF2B5EF4-FFF2-40B4-BE49-F238E27FC236}">
                <a16:creationId xmlns:a16="http://schemas.microsoft.com/office/drawing/2014/main" id="{35B31082-BE7B-4268-BFD4-CFCDBEB1FC28}"/>
              </a:ext>
            </a:extLst>
          </p:cNvPr>
          <p:cNvSpPr txBox="1"/>
          <p:nvPr/>
        </p:nvSpPr>
        <p:spPr>
          <a:xfrm>
            <a:off x="5631368" y="3178093"/>
            <a:ext cx="279896" cy="1011944"/>
          </a:xfrm>
          <a:prstGeom prst="rect">
            <a:avLst/>
          </a:prstGeom>
          <a:noFill/>
        </p:spPr>
        <p:txBody>
          <a:bodyPr wrap="square" rtlCol="0">
            <a:spAutoFit/>
          </a:bodyPr>
          <a:lstStyle/>
          <a:p>
            <a:r>
              <a:rPr lang="de-DE" sz="6000" dirty="0"/>
              <a:t>.</a:t>
            </a:r>
          </a:p>
        </p:txBody>
      </p:sp>
      <p:sp>
        <p:nvSpPr>
          <p:cNvPr id="37" name="Textfeld 36">
            <a:extLst>
              <a:ext uri="{FF2B5EF4-FFF2-40B4-BE49-F238E27FC236}">
                <a16:creationId xmlns:a16="http://schemas.microsoft.com/office/drawing/2014/main" id="{A198B100-FC6A-4E46-96C8-9451C69CA7D9}"/>
              </a:ext>
            </a:extLst>
          </p:cNvPr>
          <p:cNvSpPr txBox="1"/>
          <p:nvPr/>
        </p:nvSpPr>
        <p:spPr>
          <a:xfrm>
            <a:off x="5951030" y="3534853"/>
            <a:ext cx="4148938" cy="461665"/>
          </a:xfrm>
          <a:prstGeom prst="rect">
            <a:avLst/>
          </a:prstGeom>
          <a:noFill/>
        </p:spPr>
        <p:txBody>
          <a:bodyPr wrap="square" rtlCol="0">
            <a:spAutoFit/>
          </a:bodyPr>
          <a:lstStyle/>
          <a:p>
            <a:r>
              <a:rPr lang="de-DE" sz="2400" dirty="0">
                <a:latin typeface="Times New Roman" panose="02020603050405020304" pitchFamily="18" charset="0"/>
                <a:cs typeface="Times New Roman" panose="02020603050405020304" pitchFamily="18" charset="0"/>
              </a:rPr>
              <a:t>Wettbewerbsgleichgewicht</a:t>
            </a:r>
            <a:endParaRPr lang="de-DE" sz="2400" baseline="-25000" dirty="0">
              <a:latin typeface="Times New Roman" panose="02020603050405020304" pitchFamily="18" charset="0"/>
              <a:cs typeface="Times New Roman" panose="02020603050405020304" pitchFamily="18" charset="0"/>
            </a:endParaRPr>
          </a:p>
        </p:txBody>
      </p:sp>
      <p:sp>
        <p:nvSpPr>
          <p:cNvPr id="38" name="Textfeld 37">
            <a:extLst>
              <a:ext uri="{FF2B5EF4-FFF2-40B4-BE49-F238E27FC236}">
                <a16:creationId xmlns:a16="http://schemas.microsoft.com/office/drawing/2014/main" id="{E00FDCD9-5E10-468A-B2EB-46118EF94831}"/>
              </a:ext>
            </a:extLst>
          </p:cNvPr>
          <p:cNvSpPr txBox="1"/>
          <p:nvPr/>
        </p:nvSpPr>
        <p:spPr>
          <a:xfrm>
            <a:off x="5307976" y="3691055"/>
            <a:ext cx="430261" cy="467349"/>
          </a:xfrm>
          <a:prstGeom prst="rect">
            <a:avLst/>
          </a:prstGeom>
          <a:noFill/>
        </p:spPr>
        <p:txBody>
          <a:bodyPr wrap="square" rtlCol="0">
            <a:spAutoFit/>
          </a:bodyPr>
          <a:lstStyle/>
          <a:p>
            <a:r>
              <a:rPr lang="de-DE" sz="2400" dirty="0"/>
              <a:t>M</a:t>
            </a:r>
            <a:endParaRPr lang="de-DE" sz="2400" baseline="-25000" dirty="0"/>
          </a:p>
        </p:txBody>
      </p:sp>
      <p:sp>
        <p:nvSpPr>
          <p:cNvPr id="25" name="Textfeld 24">
            <a:extLst>
              <a:ext uri="{FF2B5EF4-FFF2-40B4-BE49-F238E27FC236}">
                <a16:creationId xmlns:a16="http://schemas.microsoft.com/office/drawing/2014/main" id="{5538ACCE-190D-49E9-931A-CDB154A2DBAF}"/>
              </a:ext>
            </a:extLst>
          </p:cNvPr>
          <p:cNvSpPr txBox="1"/>
          <p:nvPr/>
        </p:nvSpPr>
        <p:spPr>
          <a:xfrm>
            <a:off x="6698171" y="3876902"/>
            <a:ext cx="279896" cy="1011944"/>
          </a:xfrm>
          <a:prstGeom prst="rect">
            <a:avLst/>
          </a:prstGeom>
          <a:noFill/>
        </p:spPr>
        <p:txBody>
          <a:bodyPr wrap="square" rtlCol="0">
            <a:spAutoFit/>
          </a:bodyPr>
          <a:lstStyle/>
          <a:p>
            <a:r>
              <a:rPr lang="de-DE" sz="6000" dirty="0"/>
              <a:t>.</a:t>
            </a:r>
          </a:p>
        </p:txBody>
      </p:sp>
      <p:sp>
        <p:nvSpPr>
          <p:cNvPr id="27" name="Textfeld 26">
            <a:extLst>
              <a:ext uri="{FF2B5EF4-FFF2-40B4-BE49-F238E27FC236}">
                <a16:creationId xmlns:a16="http://schemas.microsoft.com/office/drawing/2014/main" id="{3A941B08-E9E3-4332-9E50-032C5C410820}"/>
              </a:ext>
            </a:extLst>
          </p:cNvPr>
          <p:cNvSpPr txBox="1"/>
          <p:nvPr/>
        </p:nvSpPr>
        <p:spPr>
          <a:xfrm>
            <a:off x="6864752" y="4231994"/>
            <a:ext cx="4148938" cy="461665"/>
          </a:xfrm>
          <a:prstGeom prst="rect">
            <a:avLst/>
          </a:prstGeom>
          <a:noFill/>
        </p:spPr>
        <p:txBody>
          <a:bodyPr wrap="square" rtlCol="0">
            <a:spAutoFit/>
          </a:bodyPr>
          <a:lstStyle/>
          <a:p>
            <a:r>
              <a:rPr lang="de-DE" sz="2400" dirty="0">
                <a:latin typeface="Times New Roman" panose="02020603050405020304" pitchFamily="18" charset="0"/>
                <a:cs typeface="Times New Roman" panose="02020603050405020304" pitchFamily="18" charset="0"/>
              </a:rPr>
              <a:t>Anfangsausstattung</a:t>
            </a:r>
            <a:endParaRPr lang="de-DE" sz="2400" baseline="-25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81664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2. Hauptsatz der Wohlfahrtstheorie</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1140707"/>
            <a:ext cx="12172951" cy="5456861"/>
          </a:xfrm>
          <a:prstGeom prst="rect">
            <a:avLst/>
          </a:prstGeom>
          <a:noFill/>
        </p:spPr>
        <p:txBody>
          <a:bodyPr wrap="square" rtlCol="0">
            <a:noAutofit/>
          </a:bodyPr>
          <a:lstStyle/>
          <a:p>
            <a:pPr marL="342900" indent="-342900">
              <a:buFont typeface="Arial" panose="020B0604020202020204" pitchFamily="34" charset="0"/>
              <a:buChar char="•"/>
            </a:pPr>
            <a:r>
              <a:rPr lang="de-DE" sz="2400" b="1" dirty="0">
                <a:latin typeface="Times New Roman" panose="02020603050405020304" pitchFamily="18" charset="0"/>
                <a:cs typeface="Times New Roman" panose="02020603050405020304" pitchFamily="18" charset="0"/>
              </a:rPr>
              <a:t>Achtung</a:t>
            </a:r>
            <a:r>
              <a:rPr lang="de-DE" sz="2400" dirty="0">
                <a:latin typeface="Times New Roman" panose="02020603050405020304" pitchFamily="18" charset="0"/>
                <a:cs typeface="Times New Roman" panose="02020603050405020304" pitchFamily="18" charset="0"/>
              </a:rPr>
              <a:t>: Der Punkt M ist nur </a:t>
            </a:r>
            <a:r>
              <a:rPr lang="de-DE" sz="2400" u="sng" dirty="0">
                <a:latin typeface="Times New Roman" panose="02020603050405020304" pitchFamily="18" charset="0"/>
                <a:cs typeface="Times New Roman" panose="02020603050405020304" pitchFamily="18" charset="0"/>
              </a:rPr>
              <a:t>ein</a:t>
            </a:r>
            <a:r>
              <a:rPr lang="de-DE" sz="2400" dirty="0">
                <a:latin typeface="Times New Roman" panose="02020603050405020304" pitchFamily="18" charset="0"/>
                <a:cs typeface="Times New Roman" panose="02020603050405020304" pitchFamily="18" charset="0"/>
              </a:rPr>
              <a:t> mögliches </a:t>
            </a:r>
            <a:r>
              <a:rPr lang="de-DE" sz="2400" dirty="0" err="1">
                <a:latin typeface="Times New Roman" panose="02020603050405020304" pitchFamily="18" charset="0"/>
                <a:cs typeface="Times New Roman" panose="02020603050405020304" pitchFamily="18" charset="0"/>
              </a:rPr>
              <a:t>pareto</a:t>
            </a:r>
            <a:r>
              <a:rPr lang="de-DE" sz="2400" dirty="0">
                <a:latin typeface="Times New Roman" panose="02020603050405020304" pitchFamily="18" charset="0"/>
                <a:cs typeface="Times New Roman" panose="02020603050405020304" pitchFamily="18" charset="0"/>
              </a:rPr>
              <a:t>-effizientes Wettbewerbsgleichgewicht, welches ausgehend von den Anfangsausstattungen erreicht wird.</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Es stellt sich die Frage, ob auch andere </a:t>
            </a:r>
            <a:r>
              <a:rPr lang="de-DE" sz="2400" dirty="0" err="1">
                <a:latin typeface="Times New Roman" panose="02020603050405020304" pitchFamily="18" charset="0"/>
                <a:cs typeface="Times New Roman" panose="02020603050405020304" pitchFamily="18" charset="0"/>
              </a:rPr>
              <a:t>pareto</a:t>
            </a:r>
            <a:r>
              <a:rPr lang="de-DE" sz="2400" dirty="0">
                <a:latin typeface="Times New Roman" panose="02020603050405020304" pitchFamily="18" charset="0"/>
                <a:cs typeface="Times New Roman" panose="02020603050405020304" pitchFamily="18" charset="0"/>
              </a:rPr>
              <a:t>-effiziente Wettbewerbsgleichgewichte auf der Kontraktkurve erreicht werden können?</a:t>
            </a:r>
          </a:p>
          <a:p>
            <a:pPr marL="800100" lvl="1"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800100" lvl="1" indent="-342900" algn="ctr">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Allgemein folgt:</a:t>
            </a:r>
          </a:p>
          <a:p>
            <a:endParaRPr lang="de-DE" sz="2400" dirty="0">
              <a:latin typeface="Times New Roman" panose="02020603050405020304" pitchFamily="18" charset="0"/>
              <a:cs typeface="Times New Roman" panose="02020603050405020304" pitchFamily="18" charset="0"/>
            </a:endParaRPr>
          </a:p>
          <a:p>
            <a:pPr algn="ctr"/>
            <a:r>
              <a:rPr lang="de-DE" sz="2400" b="1" dirty="0">
                <a:latin typeface="Times New Roman" panose="02020603050405020304" pitchFamily="18" charset="0"/>
                <a:cs typeface="Times New Roman" panose="02020603050405020304" pitchFamily="18" charset="0"/>
              </a:rPr>
              <a:t>2. Hauptsatz der Wohlfahrtstheorie</a:t>
            </a:r>
          </a:p>
          <a:p>
            <a:pPr algn="ctr"/>
            <a:endParaRPr lang="de-DE" sz="2400" b="1" dirty="0">
              <a:latin typeface="Times New Roman" panose="02020603050405020304" pitchFamily="18" charset="0"/>
              <a:cs typeface="Times New Roman" panose="02020603050405020304" pitchFamily="18" charset="0"/>
            </a:endParaRPr>
          </a:p>
          <a:p>
            <a:pPr algn="ctr"/>
            <a:r>
              <a:rPr lang="de-DE" sz="2400" b="1" dirty="0">
                <a:latin typeface="Times New Roman" panose="02020603050405020304" pitchFamily="18" charset="0"/>
                <a:cs typeface="Times New Roman" panose="02020603050405020304" pitchFamily="18" charset="0"/>
              </a:rPr>
              <a:t>Jede </a:t>
            </a:r>
            <a:r>
              <a:rPr lang="de-DE" sz="2400" b="1" dirty="0" err="1">
                <a:latin typeface="Times New Roman" panose="02020603050405020304" pitchFamily="18" charset="0"/>
                <a:cs typeface="Times New Roman" panose="02020603050405020304" pitchFamily="18" charset="0"/>
              </a:rPr>
              <a:t>pareto</a:t>
            </a:r>
            <a:r>
              <a:rPr lang="de-DE" sz="2400" b="1" dirty="0">
                <a:latin typeface="Times New Roman" panose="02020603050405020304" pitchFamily="18" charset="0"/>
                <a:cs typeface="Times New Roman" panose="02020603050405020304" pitchFamily="18" charset="0"/>
              </a:rPr>
              <a:t>-effiziente Allokation kann durch eine bestimmte Wahl der Anfangsausstattungen erreicht werden, unter der Voraussetzung,</a:t>
            </a:r>
          </a:p>
          <a:p>
            <a:pPr algn="ctr"/>
            <a:r>
              <a:rPr lang="de-DE" sz="2400" b="1" dirty="0">
                <a:latin typeface="Times New Roman" panose="02020603050405020304" pitchFamily="18" charset="0"/>
                <a:cs typeface="Times New Roman" panose="02020603050405020304" pitchFamily="18" charset="0"/>
              </a:rPr>
              <a:t>dass alle Konsumenten konvexe Präferenzen haben.</a:t>
            </a:r>
          </a:p>
        </p:txBody>
      </p:sp>
    </p:spTree>
    <p:extLst>
      <p:ext uri="{BB962C8B-B14F-4D97-AF65-F5344CB8AC3E}">
        <p14:creationId xmlns:p14="http://schemas.microsoft.com/office/powerpoint/2010/main" val="39704832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3924</Words>
  <Application>Microsoft Office PowerPoint</Application>
  <PresentationFormat>Breitbild</PresentationFormat>
  <Paragraphs>321</Paragraphs>
  <Slides>29</Slides>
  <Notes>0</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29</vt:i4>
      </vt:variant>
    </vt:vector>
  </HeadingPairs>
  <TitlesOfParts>
    <vt:vector size="37" baseType="lpstr">
      <vt:lpstr>Arial</vt:lpstr>
      <vt:lpstr>Calibri</vt:lpstr>
      <vt:lpstr>Calibri Light</vt:lpstr>
      <vt:lpstr>Cambria Math</vt:lpstr>
      <vt:lpstr>Symbol</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bjk</cp:lastModifiedBy>
  <cp:revision>424</cp:revision>
  <dcterms:created xsi:type="dcterms:W3CDTF">2019-02-11T10:45:01Z</dcterms:created>
  <dcterms:modified xsi:type="dcterms:W3CDTF">2021-10-10T22:06:01Z</dcterms:modified>
</cp:coreProperties>
</file>