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485" r:id="rId3"/>
    <p:sldId id="257" r:id="rId4"/>
    <p:sldId id="517" r:id="rId5"/>
    <p:sldId id="518" r:id="rId6"/>
    <p:sldId id="519" r:id="rId7"/>
    <p:sldId id="663" r:id="rId8"/>
    <p:sldId id="642" r:id="rId9"/>
    <p:sldId id="646" r:id="rId10"/>
    <p:sldId id="647" r:id="rId11"/>
    <p:sldId id="643" r:id="rId12"/>
    <p:sldId id="651" r:id="rId13"/>
    <p:sldId id="652" r:id="rId14"/>
    <p:sldId id="653" r:id="rId15"/>
    <p:sldId id="644" r:id="rId16"/>
    <p:sldId id="664" r:id="rId17"/>
    <p:sldId id="668" r:id="rId18"/>
    <p:sldId id="669"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91" d="100"/>
          <a:sy n="91" d="100"/>
        </p:scale>
        <p:origin x="4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27.09.2021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27.09.2021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27.09.2021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Wintersemester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Träger der Wirtschaftspolitik</a:t>
            </a:r>
          </a:p>
        </p:txBody>
      </p:sp>
      <p:pic>
        <p:nvPicPr>
          <p:cNvPr id="5" name="Grafik 4">
            <a:extLst>
              <a:ext uri="{FF2B5EF4-FFF2-40B4-BE49-F238E27FC236}">
                <a16:creationId xmlns:a16="http://schemas.microsoft.com/office/drawing/2014/main" id="{95826DDD-823A-407F-B680-49A13C952185}"/>
              </a:ext>
            </a:extLst>
          </p:cNvPr>
          <p:cNvPicPr>
            <a:picLocks noChangeAspect="1"/>
          </p:cNvPicPr>
          <p:nvPr/>
        </p:nvPicPr>
        <p:blipFill>
          <a:blip r:embed="rId2"/>
          <a:stretch>
            <a:fillRect/>
          </a:stretch>
        </p:blipFill>
        <p:spPr>
          <a:xfrm>
            <a:off x="360000" y="720000"/>
            <a:ext cx="11520000" cy="5494337"/>
          </a:xfrm>
          <a:prstGeom prst="rect">
            <a:avLst/>
          </a:prstGeom>
        </p:spPr>
      </p:pic>
    </p:spTree>
    <p:extLst>
      <p:ext uri="{BB962C8B-B14F-4D97-AF65-F5344CB8AC3E}">
        <p14:creationId xmlns:p14="http://schemas.microsoft.com/office/powerpoint/2010/main" val="2046363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b="1" dirty="0" smtClean="0">
                <a:latin typeface="Times New Roman" panose="02020603050405020304" pitchFamily="18" charset="0"/>
                <a:cs typeface="Times New Roman" panose="02020603050405020304" pitchFamily="18" charset="0"/>
              </a:rPr>
              <a:t>Warum kommt es zu kollektiven Entscheidungen und Staatenbildung?</a:t>
            </a:r>
            <a:endParaRPr lang="de-DE" sz="28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565809"/>
            <a:ext cx="12172951" cy="6286502"/>
          </a:xfrm>
          <a:prstGeom prst="rect">
            <a:avLst/>
          </a:prstGeom>
          <a:noFill/>
        </p:spPr>
        <p:txBody>
          <a:bodyPr wrap="square" rtlCol="0">
            <a:noAutofit/>
          </a:bodyPr>
          <a:lstStyle/>
          <a:p>
            <a:r>
              <a:rPr lang="en-US" sz="2400" dirty="0" smtClean="0">
                <a:latin typeface="Times New Roman" panose="02020603050405020304" pitchFamily="18" charset="0"/>
                <a:cs typeface="Times New Roman" panose="02020603050405020304" pitchFamily="18" charset="0"/>
              </a:rPr>
              <a:t>Man </a:t>
            </a:r>
            <a:r>
              <a:rPr lang="en-US" sz="2400" dirty="0" err="1" smtClean="0">
                <a:latin typeface="Times New Roman" panose="02020603050405020304" pitchFamily="18" charset="0"/>
                <a:cs typeface="Times New Roman" panose="02020603050405020304" pitchFamily="18" charset="0"/>
              </a:rPr>
              <a:t>betrachte</a:t>
            </a:r>
            <a:r>
              <a:rPr lang="en-US" sz="2400" dirty="0" smtClean="0">
                <a:latin typeface="Times New Roman" panose="02020603050405020304" pitchFamily="18" charset="0"/>
                <a:cs typeface="Times New Roman" panose="02020603050405020304" pitchFamily="18" charset="0"/>
              </a:rPr>
              <a:t> 2 </a:t>
            </a:r>
            <a:r>
              <a:rPr lang="en-US" sz="2400" dirty="0" err="1" smtClean="0">
                <a:latin typeface="Times New Roman" panose="02020603050405020304" pitchFamily="18" charset="0"/>
                <a:cs typeface="Times New Roman" panose="02020603050405020304" pitchFamily="18" charset="0"/>
              </a:rPr>
              <a:t>Individuen</a:t>
            </a:r>
            <a:r>
              <a:rPr lang="en-US" sz="2400" dirty="0" smtClean="0">
                <a:latin typeface="Times New Roman" panose="02020603050405020304" pitchFamily="18" charset="0"/>
                <a:cs typeface="Times New Roman" panose="02020603050405020304" pitchFamily="18" charset="0"/>
              </a:rPr>
              <a:t> A und B, die </a:t>
            </a:r>
            <a:r>
              <a:rPr lang="en-US" sz="2400" dirty="0" err="1" smtClean="0">
                <a:latin typeface="Times New Roman" panose="02020603050405020304" pitchFamily="18" charset="0"/>
                <a:cs typeface="Times New Roman" panose="02020603050405020304" pitchFamily="18" charset="0"/>
              </a:rPr>
              <a:t>zwei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Güter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tauschen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können</a:t>
            </a:r>
            <a:r>
              <a:rPr lang="en-US" sz="2400"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Die </a:t>
            </a:r>
            <a:r>
              <a:rPr lang="en-US" sz="2400" dirty="0" err="1" smtClean="0">
                <a:latin typeface="Times New Roman" panose="02020603050405020304" pitchFamily="18" charset="0"/>
                <a:cs typeface="Times New Roman" panose="02020603050405020304" pitchFamily="18" charset="0"/>
              </a:rPr>
              <a:t>neoklassische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Theorie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sagt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unter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bestimmten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Annahmen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über</a:t>
            </a:r>
            <a:r>
              <a:rPr lang="en-US" sz="2400" dirty="0" smtClean="0">
                <a:latin typeface="Times New Roman" panose="02020603050405020304" pitchFamily="18" charset="0"/>
                <a:cs typeface="Times New Roman" panose="02020603050405020304" pitchFamily="18" charset="0"/>
              </a:rPr>
              <a:t> die </a:t>
            </a:r>
            <a:r>
              <a:rPr lang="en-US" sz="2400" dirty="0" err="1" smtClean="0">
                <a:latin typeface="Times New Roman" panose="02020603050405020304" pitchFamily="18" charset="0"/>
                <a:cs typeface="Times New Roman" panose="02020603050405020304" pitchFamily="18" charset="0"/>
              </a:rPr>
              <a:t>Präferenzen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dass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beide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durch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Tausch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besser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stellen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können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bzw</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t>
            </a:r>
            <a:r>
              <a:rPr lang="en-US" sz="2400" dirty="0" err="1" smtClean="0">
                <a:latin typeface="Times New Roman" panose="02020603050405020304" pitchFamily="18" charset="0"/>
                <a:cs typeface="Times New Roman" panose="02020603050405020304" pitchFamily="18" charset="0"/>
              </a:rPr>
              <a:t>icht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schlechter</a:t>
            </a:r>
            <a:r>
              <a:rPr lang="en-US" sz="2400" dirty="0" smtClean="0">
                <a:latin typeface="Times New Roman" panose="02020603050405020304" pitchFamily="18" charset="0"/>
                <a:cs typeface="Times New Roman" panose="02020603050405020304" pitchFamily="18" charset="0"/>
              </a:rPr>
              <a:t>, falls </a:t>
            </a:r>
            <a:r>
              <a:rPr lang="en-US" sz="2400" dirty="0" err="1" smtClean="0">
                <a:latin typeface="Times New Roman" panose="02020603050405020304" pitchFamily="18" charset="0"/>
                <a:cs typeface="Times New Roman" panose="02020603050405020304" pitchFamily="18" charset="0"/>
              </a:rPr>
              <a:t>schon</a:t>
            </a:r>
            <a:r>
              <a:rPr lang="en-US" sz="2400" dirty="0" smtClean="0">
                <a:latin typeface="Times New Roman" panose="02020603050405020304" pitchFamily="18" charset="0"/>
                <a:cs typeface="Times New Roman" panose="02020603050405020304" pitchFamily="18" charset="0"/>
              </a:rPr>
              <a:t> die </a:t>
            </a:r>
            <a:r>
              <a:rPr lang="en-US" sz="2400" dirty="0" err="1" smtClean="0">
                <a:latin typeface="Times New Roman" panose="02020603050405020304" pitchFamily="18" charset="0"/>
                <a:cs typeface="Times New Roman" panose="02020603050405020304" pitchFamily="18" charset="0"/>
              </a:rPr>
              <a:t>Anfangsausstattung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pareto-effizient</a:t>
            </a:r>
            <a:r>
              <a:rPr lang="en-US" sz="2400" dirty="0" smtClean="0">
                <a:latin typeface="Times New Roman" panose="02020603050405020304" pitchFamily="18" charset="0"/>
                <a:cs typeface="Times New Roman" panose="02020603050405020304" pitchFamily="18" charset="0"/>
              </a:rPr>
              <a:t> war)</a:t>
            </a:r>
          </a:p>
          <a:p>
            <a:endParaRPr lang="en-US" sz="2400" dirty="0">
              <a:latin typeface="Times New Roman" panose="02020603050405020304" pitchFamily="18" charset="0"/>
              <a:cs typeface="Times New Roman" panose="02020603050405020304" pitchFamily="18" charset="0"/>
            </a:endParaRPr>
          </a:p>
          <a:p>
            <a:r>
              <a:rPr lang="en-US" sz="2400" b="1" u="sng" dirty="0" smtClean="0">
                <a:latin typeface="Times New Roman" panose="02020603050405020304" pitchFamily="18" charset="0"/>
                <a:cs typeface="Times New Roman" panose="02020603050405020304" pitchFamily="18" charset="0"/>
              </a:rPr>
              <a:t>Aber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häufig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gibt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Anreiz</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betrügen</a:t>
            </a:r>
            <a:r>
              <a:rPr lang="en-US" sz="2400" dirty="0" smtClean="0">
                <a:latin typeface="Times New Roman" panose="02020603050405020304" pitchFamily="18" charset="0"/>
                <a:cs typeface="Times New Roman" panose="02020603050405020304" pitchFamily="18" charset="0"/>
              </a:rPr>
              <a:t>. Man </a:t>
            </a:r>
            <a:r>
              <a:rPr lang="en-US" sz="2400" dirty="0" err="1" smtClean="0">
                <a:latin typeface="Times New Roman" panose="02020603050405020304" pitchFamily="18" charset="0"/>
                <a:cs typeface="Times New Roman" panose="02020603050405020304" pitchFamily="18" charset="0"/>
              </a:rPr>
              <a:t>betrachte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folgende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Auszahlungsmatrix</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Untersuchen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Sie</a:t>
            </a:r>
            <a:r>
              <a:rPr lang="en-US" sz="2400" dirty="0" smtClean="0">
                <a:latin typeface="Times New Roman" panose="02020603050405020304" pitchFamily="18" charset="0"/>
                <a:cs typeface="Times New Roman" panose="02020603050405020304" pitchFamily="18" charset="0"/>
              </a:rPr>
              <a:t> die Situation auf </a:t>
            </a:r>
            <a:r>
              <a:rPr lang="en-US" sz="2400" dirty="0" err="1" smtClean="0">
                <a:latin typeface="Times New Roman" panose="02020603050405020304" pitchFamily="18" charset="0"/>
                <a:cs typeface="Times New Roman" panose="02020603050405020304" pitchFamily="18" charset="0"/>
              </a:rPr>
              <a:t>Gleichgewichte</a:t>
            </a:r>
            <a:r>
              <a:rPr lang="en-US" sz="2400" dirty="0" smtClean="0">
                <a:latin typeface="Times New Roman" panose="02020603050405020304" pitchFamily="18" charset="0"/>
                <a:cs typeface="Times New Roman" panose="02020603050405020304" pitchFamily="18" charset="0"/>
              </a:rPr>
              <a:t> in </a:t>
            </a:r>
            <a:r>
              <a:rPr lang="en-US" sz="2400" dirty="0" err="1" smtClean="0">
                <a:latin typeface="Times New Roman" panose="02020603050405020304" pitchFamily="18" charset="0"/>
                <a:cs typeface="Times New Roman" panose="02020603050405020304" pitchFamily="18" charset="0"/>
              </a:rPr>
              <a:t>reinen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Strategien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Wie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nennt</a:t>
            </a:r>
            <a:r>
              <a:rPr lang="en-US" sz="2400" dirty="0" smtClean="0">
                <a:latin typeface="Times New Roman" panose="02020603050405020304" pitchFamily="18" charset="0"/>
                <a:cs typeface="Times New Roman" panose="02020603050405020304" pitchFamily="18" charset="0"/>
              </a:rPr>
              <a:t> man </a:t>
            </a:r>
            <a:r>
              <a:rPr lang="en-US" sz="2400" dirty="0" err="1" smtClean="0">
                <a:latin typeface="Times New Roman" panose="02020603050405020304" pitchFamily="18" charset="0"/>
                <a:cs typeface="Times New Roman" panose="02020603050405020304" pitchFamily="18" charset="0"/>
              </a:rPr>
              <a:t>eine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solche</a:t>
            </a:r>
            <a:r>
              <a:rPr lang="en-US" sz="2400" dirty="0" smtClean="0">
                <a:latin typeface="Times New Roman" panose="02020603050405020304" pitchFamily="18" charset="0"/>
                <a:cs typeface="Times New Roman" panose="02020603050405020304" pitchFamily="18" charset="0"/>
              </a:rPr>
              <a:t> Situation?</a:t>
            </a: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graphicFrame>
        <p:nvGraphicFramePr>
          <p:cNvPr id="2" name="Tabelle 1"/>
          <p:cNvGraphicFramePr>
            <a:graphicFrameLocks noGrp="1"/>
          </p:cNvGraphicFramePr>
          <p:nvPr>
            <p:extLst>
              <p:ext uri="{D42A27DB-BD31-4B8C-83A1-F6EECF244321}">
                <p14:modId xmlns:p14="http://schemas.microsoft.com/office/powerpoint/2010/main" val="2732759577"/>
              </p:ext>
            </p:extLst>
          </p:nvPr>
        </p:nvGraphicFramePr>
        <p:xfrm>
          <a:off x="1589548" y="3675378"/>
          <a:ext cx="8128000" cy="2010124"/>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802306917"/>
                    </a:ext>
                  </a:extLst>
                </a:gridCol>
                <a:gridCol w="2032000">
                  <a:extLst>
                    <a:ext uri="{9D8B030D-6E8A-4147-A177-3AD203B41FA5}">
                      <a16:colId xmlns:a16="http://schemas.microsoft.com/office/drawing/2014/main" val="990537998"/>
                    </a:ext>
                  </a:extLst>
                </a:gridCol>
                <a:gridCol w="2032000">
                  <a:extLst>
                    <a:ext uri="{9D8B030D-6E8A-4147-A177-3AD203B41FA5}">
                      <a16:colId xmlns:a16="http://schemas.microsoft.com/office/drawing/2014/main" val="3576256599"/>
                    </a:ext>
                  </a:extLst>
                </a:gridCol>
                <a:gridCol w="2032000">
                  <a:extLst>
                    <a:ext uri="{9D8B030D-6E8A-4147-A177-3AD203B41FA5}">
                      <a16:colId xmlns:a16="http://schemas.microsoft.com/office/drawing/2014/main" val="3742254717"/>
                    </a:ext>
                  </a:extLst>
                </a:gridCol>
              </a:tblGrid>
              <a:tr h="502531">
                <a:tc rowSpan="2" gridSpan="2">
                  <a:txBody>
                    <a:bodyPr/>
                    <a:lstStyle/>
                    <a:p>
                      <a:pPr algn="ctr"/>
                      <a:endParaRPr lang="de-DE" dirty="0"/>
                    </a:p>
                  </a:txBody>
                  <a:tcPr anchor="ctr"/>
                </a:tc>
                <a:tc rowSpan="2" hMerge="1">
                  <a:txBody>
                    <a:bodyPr/>
                    <a:lstStyle/>
                    <a:p>
                      <a:endParaRPr lang="de-DE" dirty="0"/>
                    </a:p>
                  </a:txBody>
                  <a:tcPr/>
                </a:tc>
                <a:tc gridSpan="2">
                  <a:txBody>
                    <a:bodyPr/>
                    <a:lstStyle/>
                    <a:p>
                      <a:pPr algn="ctr"/>
                      <a:r>
                        <a:rPr lang="de-DE" dirty="0" smtClean="0"/>
                        <a:t>B</a:t>
                      </a:r>
                      <a:endParaRPr lang="de-DE" dirty="0"/>
                    </a:p>
                  </a:txBody>
                  <a:tcPr anchor="ctr"/>
                </a:tc>
                <a:tc hMerge="1">
                  <a:txBody>
                    <a:bodyPr/>
                    <a:lstStyle/>
                    <a:p>
                      <a:endParaRPr lang="de-DE" dirty="0"/>
                    </a:p>
                  </a:txBody>
                  <a:tcPr/>
                </a:tc>
                <a:extLst>
                  <a:ext uri="{0D108BD9-81ED-4DB2-BD59-A6C34878D82A}">
                    <a16:rowId xmlns:a16="http://schemas.microsoft.com/office/drawing/2014/main" val="2084046840"/>
                  </a:ext>
                </a:extLst>
              </a:tr>
              <a:tr h="502531">
                <a:tc gridSpan="2" vMerge="1">
                  <a:txBody>
                    <a:bodyPr/>
                    <a:lstStyle/>
                    <a:p>
                      <a:endParaRPr lang="de-DE"/>
                    </a:p>
                  </a:txBody>
                  <a:tcPr/>
                </a:tc>
                <a:tc hMerge="1" vMerge="1">
                  <a:txBody>
                    <a:bodyPr/>
                    <a:lstStyle/>
                    <a:p>
                      <a:endParaRPr lang="de-D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t>betrügen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t>nicht betrügen</a:t>
                      </a:r>
                    </a:p>
                  </a:txBody>
                  <a:tcPr anchor="ctr"/>
                </a:tc>
                <a:extLst>
                  <a:ext uri="{0D108BD9-81ED-4DB2-BD59-A6C34878D82A}">
                    <a16:rowId xmlns:a16="http://schemas.microsoft.com/office/drawing/2014/main" val="1771757195"/>
                  </a:ext>
                </a:extLst>
              </a:tr>
              <a:tr h="502531">
                <a:tc rowSpan="2">
                  <a:txBody>
                    <a:bodyPr/>
                    <a:lstStyle/>
                    <a:p>
                      <a:pPr algn="ctr"/>
                      <a:r>
                        <a:rPr lang="de-DE" dirty="0" smtClean="0"/>
                        <a:t>A</a:t>
                      </a:r>
                      <a:endParaRPr lang="de-DE" dirty="0"/>
                    </a:p>
                  </a:txBody>
                  <a:tcPr anchor="ctr"/>
                </a:tc>
                <a:tc>
                  <a:txBody>
                    <a:bodyPr/>
                    <a:lstStyle/>
                    <a:p>
                      <a:pPr algn="ctr"/>
                      <a:r>
                        <a:rPr lang="de-DE" dirty="0" smtClean="0"/>
                        <a:t>betrügen</a:t>
                      </a:r>
                      <a:endParaRPr lang="de-DE" dirty="0"/>
                    </a:p>
                  </a:txBody>
                  <a:tcPr anchor="ctr"/>
                </a:tc>
                <a:tc>
                  <a:txBody>
                    <a:bodyPr/>
                    <a:lstStyle/>
                    <a:p>
                      <a:pPr algn="ctr"/>
                      <a:r>
                        <a:rPr lang="de-DE" dirty="0" smtClean="0"/>
                        <a:t>(14,14)</a:t>
                      </a:r>
                      <a:endParaRPr lang="de-DE" dirty="0"/>
                    </a:p>
                  </a:txBody>
                  <a:tcPr anchor="ctr"/>
                </a:tc>
                <a:tc>
                  <a:txBody>
                    <a:bodyPr/>
                    <a:lstStyle/>
                    <a:p>
                      <a:pPr algn="ctr"/>
                      <a:r>
                        <a:rPr lang="de-DE" dirty="0" smtClean="0"/>
                        <a:t>(24,10)</a:t>
                      </a:r>
                      <a:endParaRPr lang="de-DE" dirty="0"/>
                    </a:p>
                  </a:txBody>
                  <a:tcPr anchor="ctr"/>
                </a:tc>
                <a:extLst>
                  <a:ext uri="{0D108BD9-81ED-4DB2-BD59-A6C34878D82A}">
                    <a16:rowId xmlns:a16="http://schemas.microsoft.com/office/drawing/2014/main" val="1083082053"/>
                  </a:ext>
                </a:extLst>
              </a:tr>
              <a:tr h="502531">
                <a:tc vMerge="1">
                  <a:txBody>
                    <a:bodyPr/>
                    <a:lstStyle/>
                    <a:p>
                      <a:endParaRPr lang="de-DE" dirty="0"/>
                    </a:p>
                  </a:txBody>
                  <a:tcPr/>
                </a:tc>
                <a:tc>
                  <a:txBody>
                    <a:bodyPr/>
                    <a:lstStyle/>
                    <a:p>
                      <a:pPr algn="ctr"/>
                      <a:r>
                        <a:rPr lang="de-DE" dirty="0" smtClean="0"/>
                        <a:t>nicht betrügen</a:t>
                      </a:r>
                      <a:endParaRPr lang="de-DE" dirty="0"/>
                    </a:p>
                  </a:txBody>
                  <a:tcPr anchor="ctr"/>
                </a:tc>
                <a:tc>
                  <a:txBody>
                    <a:bodyPr/>
                    <a:lstStyle/>
                    <a:p>
                      <a:pPr algn="ctr"/>
                      <a:r>
                        <a:rPr lang="de-DE" dirty="0" smtClean="0"/>
                        <a:t>(12,18)</a:t>
                      </a:r>
                      <a:endParaRPr lang="de-DE" dirty="0"/>
                    </a:p>
                  </a:txBody>
                  <a:tcPr anchor="ctr"/>
                </a:tc>
                <a:tc>
                  <a:txBody>
                    <a:bodyPr/>
                    <a:lstStyle/>
                    <a:p>
                      <a:pPr algn="ctr"/>
                      <a:r>
                        <a:rPr lang="de-DE" dirty="0" smtClean="0"/>
                        <a:t>(20,15)</a:t>
                      </a:r>
                      <a:endParaRPr lang="de-DE" dirty="0"/>
                    </a:p>
                  </a:txBody>
                  <a:tcPr anchor="ctr"/>
                </a:tc>
                <a:extLst>
                  <a:ext uri="{0D108BD9-81ED-4DB2-BD59-A6C34878D82A}">
                    <a16:rowId xmlns:a16="http://schemas.microsoft.com/office/drawing/2014/main" val="3239020616"/>
                  </a:ext>
                </a:extLst>
              </a:tr>
            </a:tbl>
          </a:graphicData>
        </a:graphic>
      </p:graphicFrame>
    </p:spTree>
    <p:extLst>
      <p:ext uri="{BB962C8B-B14F-4D97-AF65-F5344CB8AC3E}">
        <p14:creationId xmlns:p14="http://schemas.microsoft.com/office/powerpoint/2010/main" val="896065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b="1" dirty="0" smtClean="0">
                <a:latin typeface="Times New Roman" panose="02020603050405020304" pitchFamily="18" charset="0"/>
                <a:cs typeface="Times New Roman" panose="02020603050405020304" pitchFamily="18" charset="0"/>
              </a:rPr>
              <a:t>Warum kommt es zu kollektiven Entscheidungen und Staatenbildung?</a:t>
            </a:r>
            <a:endParaRPr lang="de-DE" sz="28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Ohne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Institutionen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bzw</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Staat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oder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Gesetze</a:t>
            </a:r>
            <a:r>
              <a:rPr lang="en-US" sz="2400" dirty="0" smtClean="0">
                <a:latin typeface="Times New Roman" panose="02020603050405020304" pitchFamily="18" charset="0"/>
                <a:cs typeface="Times New Roman" panose="02020603050405020304" pitchFamily="18" charset="0"/>
              </a:rPr>
              <a:t> und </a:t>
            </a:r>
            <a:r>
              <a:rPr lang="en-US" sz="2400" dirty="0" err="1" smtClean="0">
                <a:latin typeface="Times New Roman" panose="02020603050405020304" pitchFamily="18" charset="0"/>
                <a:cs typeface="Times New Roman" panose="02020603050405020304" pitchFamily="18" charset="0"/>
              </a:rPr>
              <a:t>Regeln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stellt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sich</a:t>
            </a:r>
            <a:r>
              <a:rPr lang="en-US" sz="2400" dirty="0" smtClean="0">
                <a:latin typeface="Times New Roman" panose="02020603050405020304" pitchFamily="18" charset="0"/>
                <a:cs typeface="Times New Roman" panose="02020603050405020304" pitchFamily="18" charset="0"/>
              </a:rPr>
              <a:t> (14,14) </a:t>
            </a:r>
            <a:r>
              <a:rPr lang="en-US" sz="2400" dirty="0" err="1" smtClean="0">
                <a:latin typeface="Times New Roman" panose="02020603050405020304" pitchFamily="18" charset="0"/>
                <a:cs typeface="Times New Roman" panose="02020603050405020304" pitchFamily="18" charset="0"/>
              </a:rPr>
              <a:t>als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Gleichgewicht</a:t>
            </a:r>
            <a:r>
              <a:rPr lang="en-US" sz="2400" dirty="0" smtClean="0">
                <a:latin typeface="Times New Roman" panose="02020603050405020304" pitchFamily="18" charset="0"/>
                <a:cs typeface="Times New Roman" panose="02020603050405020304" pitchFamily="18" charset="0"/>
              </a:rPr>
              <a:t> in </a:t>
            </a:r>
            <a:r>
              <a:rPr lang="en-US" sz="2400" dirty="0" err="1" smtClean="0">
                <a:latin typeface="Times New Roman" panose="02020603050405020304" pitchFamily="18" charset="0"/>
                <a:cs typeface="Times New Roman" panose="02020603050405020304" pitchFamily="18" charset="0"/>
              </a:rPr>
              <a:t>reinen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Strategien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beide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betrügen</a:t>
            </a:r>
            <a:r>
              <a:rPr lang="en-US" sz="2400" dirty="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Anarchie</a:t>
            </a: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Die </a:t>
            </a:r>
            <a:r>
              <a:rPr lang="en-US" sz="2400" dirty="0" err="1" smtClean="0">
                <a:latin typeface="Times New Roman" panose="02020603050405020304" pitchFamily="18" charset="0"/>
                <a:cs typeface="Times New Roman" panose="02020603050405020304" pitchFamily="18" charset="0"/>
              </a:rPr>
              <a:t>Individuen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können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aber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durch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Kommunikation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erkennen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dass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beide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besser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stellen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wenn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gleichzeitig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nicht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betrügen</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20&gt;14,15&gt;14) → </a:t>
            </a:r>
            <a:r>
              <a:rPr lang="en-US" sz="2400" dirty="0" err="1" smtClean="0">
                <a:latin typeface="Times New Roman" panose="02020603050405020304" pitchFamily="18" charset="0"/>
                <a:cs typeface="Times New Roman" panose="02020603050405020304" pitchFamily="18" charset="0"/>
              </a:rPr>
              <a:t>Übergang</a:t>
            </a:r>
            <a:r>
              <a:rPr lang="en-US" sz="2400" dirty="0" smtClean="0">
                <a:latin typeface="Times New Roman" panose="02020603050405020304" pitchFamily="18" charset="0"/>
                <a:cs typeface="Times New Roman" panose="02020603050405020304" pitchFamily="18" charset="0"/>
              </a:rPr>
              <a:t> von der </a:t>
            </a:r>
            <a:r>
              <a:rPr lang="en-US" sz="2400" dirty="0" err="1" smtClean="0">
                <a:latin typeface="Times New Roman" panose="02020603050405020304" pitchFamily="18" charset="0"/>
                <a:cs typeface="Times New Roman" panose="02020603050405020304" pitchFamily="18" charset="0"/>
              </a:rPr>
              <a:t>Anarchie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Regeln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formell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oder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informell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bzw</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Institutionen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oder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Staatswesen</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b="1" u="sng" dirty="0" smtClean="0">
                <a:latin typeface="Times New Roman" panose="02020603050405020304" pitchFamily="18" charset="0"/>
                <a:cs typeface="Times New Roman" panose="02020603050405020304" pitchFamily="18" charset="0"/>
              </a:rPr>
              <a:t>Aber: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Kollektive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Entscheidungsregeln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und </a:t>
            </a:r>
            <a:r>
              <a:rPr lang="en-US" sz="2400" dirty="0" err="1" smtClean="0">
                <a:latin typeface="Times New Roman" panose="02020603050405020304" pitchFamily="18" charset="0"/>
                <a:cs typeface="Times New Roman" panose="02020603050405020304" pitchFamily="18" charset="0"/>
              </a:rPr>
              <a:t>Gesetze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sind</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grundsätzlich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öffentliche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Güter</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en-US" sz="2400" dirty="0" err="1" smtClean="0">
                <a:latin typeface="Times New Roman" panose="02020603050405020304" pitchFamily="18" charset="0"/>
                <a:cs typeface="Times New Roman" panose="02020603050405020304" pitchFamily="18" charset="0"/>
              </a:rPr>
              <a:t>damit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ergibt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sich</a:t>
            </a:r>
            <a:r>
              <a:rPr lang="en-US" sz="2400" dirty="0" smtClean="0">
                <a:latin typeface="Times New Roman" panose="02020603050405020304" pitchFamily="18" charset="0"/>
                <a:cs typeface="Times New Roman" panose="02020603050405020304" pitchFamily="18" charset="0"/>
              </a:rPr>
              <a:t> die Free-rider-</a:t>
            </a:r>
            <a:r>
              <a:rPr lang="en-US" sz="2400" dirty="0" err="1" smtClean="0">
                <a:latin typeface="Times New Roman" panose="02020603050405020304" pitchFamily="18" charset="0"/>
                <a:cs typeface="Times New Roman" panose="02020603050405020304" pitchFamily="18" charset="0"/>
              </a:rPr>
              <a:t>Problematik</a:t>
            </a:r>
            <a:endParaRPr lang="en-US" sz="2400" dirty="0" smtClean="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a:p>
            <a:pPr marL="3086100" lvl="6" indent="-342900">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und </a:t>
            </a:r>
            <a:r>
              <a:rPr lang="en-US" sz="2400" dirty="0" err="1" smtClean="0">
                <a:latin typeface="Times New Roman" panose="02020603050405020304" pitchFamily="18" charset="0"/>
                <a:cs typeface="Times New Roman" panose="02020603050405020304" pitchFamily="18" charset="0"/>
              </a:rPr>
              <a:t>letztlich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wieder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eine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Tendenz</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zur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Anarchie</a:t>
            </a:r>
            <a:endParaRPr lang="en-US" sz="2400" dirty="0" smtClean="0">
              <a:latin typeface="Times New Roman" panose="02020603050405020304" pitchFamily="18" charset="0"/>
              <a:cs typeface="Times New Roman" panose="02020603050405020304" pitchFamily="18" charset="0"/>
            </a:endParaRPr>
          </a:p>
          <a:p>
            <a:pPr lvl="6"/>
            <a:endParaRPr lang="en-US" sz="2400" dirty="0" smtClean="0">
              <a:latin typeface="Times New Roman" panose="02020603050405020304" pitchFamily="18" charset="0"/>
              <a:cs typeface="Times New Roman" panose="02020603050405020304" pitchFamily="18" charset="0"/>
            </a:endParaRPr>
          </a:p>
          <a:p>
            <a:pPr lvl="6"/>
            <a:r>
              <a:rPr lang="en-US" sz="2400" dirty="0" smtClean="0">
                <a:latin typeface="Times New Roman" panose="02020603050405020304" pitchFamily="18" charset="0"/>
                <a:cs typeface="Times New Roman" panose="02020603050405020304" pitchFamily="18" charset="0"/>
              </a:rPr>
              <a:t>	</a:t>
            </a:r>
            <a:r>
              <a:rPr lang="en-US" sz="2400" b="1" u="sng" dirty="0" err="1" smtClean="0">
                <a:latin typeface="Times New Roman" panose="02020603050405020304" pitchFamily="18" charset="0"/>
                <a:cs typeface="Times New Roman" panose="02020603050405020304" pitchFamily="18" charset="0"/>
              </a:rPr>
              <a:t>Aktuelles</a:t>
            </a:r>
            <a:r>
              <a:rPr lang="en-US" sz="2400" b="1" u="sng" dirty="0" smtClean="0">
                <a:latin typeface="Times New Roman" panose="02020603050405020304" pitchFamily="18" charset="0"/>
                <a:cs typeface="Times New Roman" panose="02020603050405020304" pitchFamily="18" charset="0"/>
              </a:rPr>
              <a:t> </a:t>
            </a:r>
            <a:r>
              <a:rPr lang="en-US" sz="2400" b="1" u="sng" dirty="0" err="1" smtClean="0">
                <a:latin typeface="Times New Roman" panose="02020603050405020304" pitchFamily="18" charset="0"/>
                <a:cs typeface="Times New Roman" panose="02020603050405020304" pitchFamily="18" charset="0"/>
              </a:rPr>
              <a:t>Beispiel</a:t>
            </a:r>
            <a:r>
              <a:rPr lang="en-US" sz="2400" b="1" u="sng" dirty="0" smtClean="0">
                <a:latin typeface="Times New Roman" panose="02020603050405020304" pitchFamily="18" charset="0"/>
                <a:cs typeface="Times New Roman" panose="02020603050405020304" pitchFamily="18" charset="0"/>
              </a:rPr>
              <a:t>: Corona-</a:t>
            </a:r>
            <a:r>
              <a:rPr lang="en-US" sz="2400" b="1" u="sng" dirty="0" err="1" smtClean="0">
                <a:latin typeface="Times New Roman" panose="02020603050405020304" pitchFamily="18" charset="0"/>
                <a:cs typeface="Times New Roman" panose="02020603050405020304" pitchFamily="18" charset="0"/>
              </a:rPr>
              <a:t>Impfstof</a:t>
            </a:r>
            <a:endParaRPr lang="en-US" sz="2400" b="1" u="sng" dirty="0" smtClean="0">
              <a:latin typeface="Times New Roman" panose="02020603050405020304" pitchFamily="18" charset="0"/>
              <a:cs typeface="Times New Roman" panose="02020603050405020304" pitchFamily="18" charset="0"/>
            </a:endParaRPr>
          </a:p>
          <a:p>
            <a:pPr lvl="6"/>
            <a:r>
              <a:rPr lang="en-US" sz="2400" dirty="0" smtClean="0">
                <a:latin typeface="Times New Roman" panose="02020603050405020304" pitchFamily="18" charset="0"/>
                <a:cs typeface="Times New Roman" panose="02020603050405020304" pitchFamily="18" charset="0"/>
              </a:rPr>
              <a:t>    US-</a:t>
            </a:r>
            <a:r>
              <a:rPr lang="en-US" sz="2400" dirty="0" err="1" smtClean="0">
                <a:latin typeface="Times New Roman" panose="02020603050405020304" pitchFamily="18" charset="0"/>
                <a:cs typeface="Times New Roman" panose="02020603050405020304" pitchFamily="18" charset="0"/>
              </a:rPr>
              <a:t>Alleingang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unter</a:t>
            </a:r>
            <a:r>
              <a:rPr lang="en-US" sz="2400" dirty="0" smtClean="0">
                <a:latin typeface="Times New Roman" panose="02020603050405020304" pitchFamily="18" charset="0"/>
                <a:cs typeface="Times New Roman" panose="02020603050405020304" pitchFamily="18" charset="0"/>
              </a:rPr>
              <a:t> Trump vs </a:t>
            </a:r>
            <a:r>
              <a:rPr lang="en-US" sz="2400" dirty="0" err="1" smtClean="0">
                <a:latin typeface="Times New Roman" panose="02020603050405020304" pitchFamily="18" charset="0"/>
                <a:cs typeface="Times New Roman" panose="02020603050405020304" pitchFamily="18" charset="0"/>
              </a:rPr>
              <a:t>Impfstoff</a:t>
            </a:r>
            <a:r>
              <a:rPr lang="en-US" sz="2400" dirty="0" smtClean="0">
                <a:latin typeface="Times New Roman" panose="02020603050405020304" pitchFamily="18" charset="0"/>
                <a:cs typeface="Times New Roman" panose="02020603050405020304" pitchFamily="18" charset="0"/>
              </a:rPr>
              <a:t>-Allianz</a:t>
            </a:r>
            <a:br>
              <a:rPr lang="en-US" sz="2400"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3086100" lvl="6" indent="-342900">
              <a:buFont typeface="Wingdings" panose="05000000000000000000" pitchFamily="2" charset="2"/>
              <a:buChar char="Ø"/>
            </a:pP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3002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b="1" dirty="0" smtClean="0">
                <a:latin typeface="Times New Roman" panose="02020603050405020304" pitchFamily="18" charset="0"/>
                <a:cs typeface="Times New Roman" panose="02020603050405020304" pitchFamily="18" charset="0"/>
              </a:rPr>
              <a:t>Warum kommt es zu kollektiven Entscheidungen und Staatenbildung?</a:t>
            </a:r>
            <a:endParaRPr lang="de-DE" sz="28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634179"/>
            <a:ext cx="12172951" cy="6055973"/>
          </a:xfrm>
          <a:prstGeom prst="rect">
            <a:avLst/>
          </a:prstGeom>
          <a:noFill/>
        </p:spPr>
        <p:txBody>
          <a:bodyPr wrap="square" rtlCol="0">
            <a:noAutofit/>
          </a:bodyPr>
          <a:lstStyle/>
          <a:p>
            <a:r>
              <a:rPr lang="de-DE" sz="2400" dirty="0" smtClean="0">
                <a:latin typeface="Times New Roman" panose="02020603050405020304" pitchFamily="18" charset="0"/>
                <a:cs typeface="Times New Roman" panose="02020603050405020304" pitchFamily="18" charset="0"/>
              </a:rPr>
              <a:t>Nicht immer muss es ein eindeutiges Gleichgewicht geben, bzw. die Möglichkeit zu einem </a:t>
            </a:r>
            <a:r>
              <a:rPr lang="de-DE" sz="2400" dirty="0" err="1" smtClean="0">
                <a:latin typeface="Times New Roman" panose="02020603050405020304" pitchFamily="18" charset="0"/>
                <a:cs typeface="Times New Roman" panose="02020603050405020304" pitchFamily="18" charset="0"/>
              </a:rPr>
              <a:t>pareto</a:t>
            </a:r>
            <a:r>
              <a:rPr lang="de-DE" sz="2400" dirty="0" smtClean="0">
                <a:latin typeface="Times New Roman" panose="02020603050405020304" pitchFamily="18" charset="0"/>
                <a:cs typeface="Times New Roman" panose="02020603050405020304" pitchFamily="18" charset="0"/>
              </a:rPr>
              <a:t>-besseren Zustand.</a:t>
            </a:r>
          </a:p>
          <a:p>
            <a:endParaRPr lang="de-DE" sz="2400" dirty="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Man betrachte folgende Situation</a:t>
            </a:r>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Untersuchen</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Sie</a:t>
            </a:r>
            <a:r>
              <a:rPr lang="en-US" sz="2400" dirty="0">
                <a:latin typeface="Times New Roman" panose="02020603050405020304" pitchFamily="18" charset="0"/>
                <a:cs typeface="Times New Roman" panose="02020603050405020304" pitchFamily="18" charset="0"/>
              </a:rPr>
              <a:t> die Situation auf </a:t>
            </a:r>
            <a:r>
              <a:rPr lang="en-US" sz="2400" dirty="0" err="1">
                <a:latin typeface="Times New Roman" panose="02020603050405020304" pitchFamily="18" charset="0"/>
                <a:cs typeface="Times New Roman" panose="02020603050405020304" pitchFamily="18" charset="0"/>
              </a:rPr>
              <a:t>Gleichgewichte</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reinen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Strategien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Wie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nennt</a:t>
            </a:r>
            <a:r>
              <a:rPr lang="en-US" sz="2400" dirty="0">
                <a:latin typeface="Times New Roman" panose="02020603050405020304" pitchFamily="18" charset="0"/>
                <a:cs typeface="Times New Roman" panose="02020603050405020304" pitchFamily="18" charset="0"/>
              </a:rPr>
              <a:t> man </a:t>
            </a:r>
            <a:r>
              <a:rPr lang="en-US" sz="2400" dirty="0" err="1">
                <a:latin typeface="Times New Roman" panose="02020603050405020304" pitchFamily="18" charset="0"/>
                <a:cs typeface="Times New Roman" panose="02020603050405020304" pitchFamily="18" charset="0"/>
              </a:rPr>
              <a:t>eine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solche</a:t>
            </a:r>
            <a:r>
              <a:rPr lang="en-US" sz="2400" dirty="0">
                <a:latin typeface="Times New Roman" panose="02020603050405020304" pitchFamily="18" charset="0"/>
                <a:cs typeface="Times New Roman" panose="02020603050405020304" pitchFamily="18" charset="0"/>
              </a:rPr>
              <a:t> Situation?</a:t>
            </a:r>
          </a:p>
          <a:p>
            <a:endParaRPr lang="de-DE" sz="2400" dirty="0" smtClean="0">
              <a:latin typeface="Times New Roman" panose="02020603050405020304" pitchFamily="18" charset="0"/>
              <a:cs typeface="Times New Roman" panose="02020603050405020304" pitchFamily="18"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4293914022"/>
              </p:ext>
            </p:extLst>
          </p:nvPr>
        </p:nvGraphicFramePr>
        <p:xfrm>
          <a:off x="1759155" y="2657104"/>
          <a:ext cx="8128000" cy="2010124"/>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802306917"/>
                    </a:ext>
                  </a:extLst>
                </a:gridCol>
                <a:gridCol w="2032000">
                  <a:extLst>
                    <a:ext uri="{9D8B030D-6E8A-4147-A177-3AD203B41FA5}">
                      <a16:colId xmlns:a16="http://schemas.microsoft.com/office/drawing/2014/main" val="990537998"/>
                    </a:ext>
                  </a:extLst>
                </a:gridCol>
                <a:gridCol w="2032000">
                  <a:extLst>
                    <a:ext uri="{9D8B030D-6E8A-4147-A177-3AD203B41FA5}">
                      <a16:colId xmlns:a16="http://schemas.microsoft.com/office/drawing/2014/main" val="3576256599"/>
                    </a:ext>
                  </a:extLst>
                </a:gridCol>
                <a:gridCol w="2032000">
                  <a:extLst>
                    <a:ext uri="{9D8B030D-6E8A-4147-A177-3AD203B41FA5}">
                      <a16:colId xmlns:a16="http://schemas.microsoft.com/office/drawing/2014/main" val="3742254717"/>
                    </a:ext>
                  </a:extLst>
                </a:gridCol>
              </a:tblGrid>
              <a:tr h="502531">
                <a:tc rowSpan="2" gridSpan="2">
                  <a:txBody>
                    <a:bodyPr/>
                    <a:lstStyle/>
                    <a:p>
                      <a:pPr algn="ctr"/>
                      <a:endParaRPr lang="de-DE" dirty="0"/>
                    </a:p>
                  </a:txBody>
                  <a:tcPr anchor="ctr"/>
                </a:tc>
                <a:tc rowSpan="2" hMerge="1">
                  <a:txBody>
                    <a:bodyPr/>
                    <a:lstStyle/>
                    <a:p>
                      <a:endParaRPr lang="de-DE" dirty="0"/>
                    </a:p>
                  </a:txBody>
                  <a:tcPr/>
                </a:tc>
                <a:tc gridSpan="2">
                  <a:txBody>
                    <a:bodyPr/>
                    <a:lstStyle/>
                    <a:p>
                      <a:pPr algn="ctr"/>
                      <a:r>
                        <a:rPr lang="de-DE" dirty="0" smtClean="0"/>
                        <a:t>B</a:t>
                      </a:r>
                      <a:endParaRPr lang="de-DE" dirty="0"/>
                    </a:p>
                  </a:txBody>
                  <a:tcPr anchor="ctr"/>
                </a:tc>
                <a:tc hMerge="1">
                  <a:txBody>
                    <a:bodyPr/>
                    <a:lstStyle/>
                    <a:p>
                      <a:endParaRPr lang="de-DE" dirty="0"/>
                    </a:p>
                  </a:txBody>
                  <a:tcPr/>
                </a:tc>
                <a:extLst>
                  <a:ext uri="{0D108BD9-81ED-4DB2-BD59-A6C34878D82A}">
                    <a16:rowId xmlns:a16="http://schemas.microsoft.com/office/drawing/2014/main" val="2084046840"/>
                  </a:ext>
                </a:extLst>
              </a:tr>
              <a:tr h="502531">
                <a:tc gridSpan="2" vMerge="1">
                  <a:txBody>
                    <a:bodyPr/>
                    <a:lstStyle/>
                    <a:p>
                      <a:endParaRPr lang="de-DE"/>
                    </a:p>
                  </a:txBody>
                  <a:tcPr/>
                </a:tc>
                <a:tc hMerge="1" vMerge="1">
                  <a:txBody>
                    <a:bodyPr/>
                    <a:lstStyle/>
                    <a:p>
                      <a:endParaRPr lang="de-D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t>ausweichen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smtClean="0"/>
                        <a:t>nicht ausweichen</a:t>
                      </a:r>
                    </a:p>
                  </a:txBody>
                  <a:tcPr anchor="ctr"/>
                </a:tc>
                <a:extLst>
                  <a:ext uri="{0D108BD9-81ED-4DB2-BD59-A6C34878D82A}">
                    <a16:rowId xmlns:a16="http://schemas.microsoft.com/office/drawing/2014/main" val="1771757195"/>
                  </a:ext>
                </a:extLst>
              </a:tr>
              <a:tr h="502531">
                <a:tc rowSpan="2">
                  <a:txBody>
                    <a:bodyPr/>
                    <a:lstStyle/>
                    <a:p>
                      <a:pPr algn="ctr"/>
                      <a:r>
                        <a:rPr lang="de-DE" dirty="0" smtClean="0"/>
                        <a:t>A</a:t>
                      </a:r>
                      <a:endParaRPr lang="de-DE" dirty="0"/>
                    </a:p>
                  </a:txBody>
                  <a:tcPr anchor="ctr"/>
                </a:tc>
                <a:tc>
                  <a:txBody>
                    <a:bodyPr/>
                    <a:lstStyle/>
                    <a:p>
                      <a:pPr algn="ctr"/>
                      <a:r>
                        <a:rPr lang="de-DE" dirty="0" smtClean="0"/>
                        <a:t>ausweichen</a:t>
                      </a:r>
                      <a:endParaRPr lang="de-DE" dirty="0"/>
                    </a:p>
                  </a:txBody>
                  <a:tcPr anchor="ctr"/>
                </a:tc>
                <a:tc>
                  <a:txBody>
                    <a:bodyPr/>
                    <a:lstStyle/>
                    <a:p>
                      <a:pPr algn="ctr"/>
                      <a:r>
                        <a:rPr lang="de-DE" dirty="0" smtClean="0"/>
                        <a:t>(2,2)</a:t>
                      </a:r>
                      <a:endParaRPr lang="de-DE" dirty="0"/>
                    </a:p>
                  </a:txBody>
                  <a:tcPr anchor="ctr"/>
                </a:tc>
                <a:tc>
                  <a:txBody>
                    <a:bodyPr/>
                    <a:lstStyle/>
                    <a:p>
                      <a:pPr algn="ctr"/>
                      <a:r>
                        <a:rPr lang="de-DE" dirty="0" smtClean="0"/>
                        <a:t>(0,10)</a:t>
                      </a:r>
                      <a:endParaRPr lang="de-DE" dirty="0"/>
                    </a:p>
                  </a:txBody>
                  <a:tcPr anchor="ctr"/>
                </a:tc>
                <a:extLst>
                  <a:ext uri="{0D108BD9-81ED-4DB2-BD59-A6C34878D82A}">
                    <a16:rowId xmlns:a16="http://schemas.microsoft.com/office/drawing/2014/main" val="1083082053"/>
                  </a:ext>
                </a:extLst>
              </a:tr>
              <a:tr h="502531">
                <a:tc vMerge="1">
                  <a:txBody>
                    <a:bodyPr/>
                    <a:lstStyle/>
                    <a:p>
                      <a:endParaRPr lang="de-DE" dirty="0"/>
                    </a:p>
                  </a:txBody>
                  <a:tcPr/>
                </a:tc>
                <a:tc>
                  <a:txBody>
                    <a:bodyPr/>
                    <a:lstStyle/>
                    <a:p>
                      <a:pPr algn="ctr"/>
                      <a:r>
                        <a:rPr lang="de-DE" dirty="0" smtClean="0"/>
                        <a:t>nicht ausweichen</a:t>
                      </a:r>
                      <a:endParaRPr lang="de-DE" dirty="0"/>
                    </a:p>
                  </a:txBody>
                  <a:tcPr anchor="ctr"/>
                </a:tc>
                <a:tc>
                  <a:txBody>
                    <a:bodyPr/>
                    <a:lstStyle/>
                    <a:p>
                      <a:pPr algn="ctr"/>
                      <a:r>
                        <a:rPr lang="de-DE" dirty="0" smtClean="0"/>
                        <a:t>(10,0)</a:t>
                      </a:r>
                      <a:endParaRPr lang="de-DE" dirty="0"/>
                    </a:p>
                  </a:txBody>
                  <a:tcPr anchor="ctr"/>
                </a:tc>
                <a:tc>
                  <a:txBody>
                    <a:bodyPr/>
                    <a:lstStyle/>
                    <a:p>
                      <a:pPr algn="ctr"/>
                      <a:r>
                        <a:rPr lang="de-DE" dirty="0" smtClean="0"/>
                        <a:t>(-10,-10)</a:t>
                      </a:r>
                      <a:endParaRPr lang="de-DE" dirty="0"/>
                    </a:p>
                  </a:txBody>
                  <a:tcPr anchor="ctr"/>
                </a:tc>
                <a:extLst>
                  <a:ext uri="{0D108BD9-81ED-4DB2-BD59-A6C34878D82A}">
                    <a16:rowId xmlns:a16="http://schemas.microsoft.com/office/drawing/2014/main" val="3239020616"/>
                  </a:ext>
                </a:extLst>
              </a:tr>
            </a:tbl>
          </a:graphicData>
        </a:graphic>
      </p:graphicFrame>
    </p:spTree>
    <p:extLst>
      <p:ext uri="{BB962C8B-B14F-4D97-AF65-F5344CB8AC3E}">
        <p14:creationId xmlns:p14="http://schemas.microsoft.com/office/powerpoint/2010/main" val="401920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Warum kommt es zu kollektiven Entscheidungen und Staatenbildung?</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619431"/>
            <a:ext cx="12172951" cy="6055973"/>
          </a:xfrm>
          <a:prstGeom prst="rect">
            <a:avLst/>
          </a:prstGeom>
          <a:noFill/>
        </p:spPr>
        <p:txBody>
          <a:bodyPr wrap="square" rtlCol="0">
            <a:noAutofit/>
          </a:bodyPr>
          <a:lstStyle/>
          <a:p>
            <a:pPr marL="342900" indent="-342900">
              <a:buFont typeface="Arial" panose="020B0604020202020204" pitchFamily="34" charset="0"/>
              <a:buChar char="•"/>
            </a:pPr>
            <a:r>
              <a:rPr lang="de-DE" sz="2300" dirty="0" smtClean="0">
                <a:latin typeface="Times New Roman" panose="02020603050405020304" pitchFamily="18" charset="0"/>
                <a:cs typeface="Times New Roman" panose="02020603050405020304" pitchFamily="18" charset="0"/>
              </a:rPr>
              <a:t>Gegeben die Entscheidung des anderen ergeben sich (10,0) und (0,10) als Gleichgewichte</a:t>
            </a:r>
          </a:p>
          <a:p>
            <a:endParaRPr lang="de-DE" sz="23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300" dirty="0" smtClean="0">
                <a:latin typeface="Times New Roman" panose="02020603050405020304" pitchFamily="18" charset="0"/>
                <a:cs typeface="Times New Roman" panose="02020603050405020304" pitchFamily="18" charset="0"/>
              </a:rPr>
              <a:t>Instabile Situation! </a:t>
            </a:r>
            <a:r>
              <a:rPr lang="de-DE" sz="2300" dirty="0">
                <a:latin typeface="Times New Roman" panose="02020603050405020304" pitchFamily="18" charset="0"/>
                <a:cs typeface="Times New Roman" panose="02020603050405020304" pitchFamily="18" charset="0"/>
              </a:rPr>
              <a:t>E</a:t>
            </a:r>
            <a:r>
              <a:rPr lang="de-DE" sz="2300" dirty="0" smtClean="0">
                <a:latin typeface="Times New Roman" panose="02020603050405020304" pitchFamily="18" charset="0"/>
                <a:cs typeface="Times New Roman" panose="02020603050405020304" pitchFamily="18" charset="0"/>
              </a:rPr>
              <a:t>s bedarf Regeln, um ein eindeutiges Ergebnis zu erhalten</a:t>
            </a:r>
          </a:p>
          <a:p>
            <a:endParaRPr lang="de-DE" sz="2300" dirty="0">
              <a:latin typeface="Times New Roman" panose="02020603050405020304" pitchFamily="18" charset="0"/>
              <a:cs typeface="Times New Roman" panose="02020603050405020304" pitchFamily="18" charset="0"/>
            </a:endParaRPr>
          </a:p>
          <a:p>
            <a:pPr marL="2628900" lvl="5" indent="-342900">
              <a:buFont typeface="Arial" panose="020B0604020202020204" pitchFamily="34" charset="0"/>
              <a:buChar char="•"/>
            </a:pPr>
            <a:r>
              <a:rPr lang="de-DE" sz="2300" dirty="0" smtClean="0">
                <a:latin typeface="Times New Roman" panose="02020603050405020304" pitchFamily="18" charset="0"/>
                <a:cs typeface="Times New Roman" panose="02020603050405020304" pitchFamily="18" charset="0"/>
              </a:rPr>
              <a:t>z.B. Verkehrsregeln „Rechts-vor-Links“ oder „Rechtsverkehr“</a:t>
            </a:r>
          </a:p>
          <a:p>
            <a:endParaRPr lang="de-DE" sz="2300" dirty="0">
              <a:latin typeface="Times New Roman" panose="02020603050405020304" pitchFamily="18" charset="0"/>
              <a:cs typeface="Times New Roman" panose="02020603050405020304" pitchFamily="18" charset="0"/>
            </a:endParaRPr>
          </a:p>
          <a:p>
            <a:r>
              <a:rPr lang="de-DE" sz="2300" b="1" dirty="0" smtClean="0">
                <a:latin typeface="Times New Roman" panose="02020603050405020304" pitchFamily="18" charset="0"/>
                <a:cs typeface="Times New Roman" panose="02020603050405020304" pitchFamily="18" charset="0"/>
              </a:rPr>
              <a:t>Aber:</a:t>
            </a:r>
            <a:r>
              <a:rPr lang="de-DE" sz="2300" dirty="0">
                <a:latin typeface="Times New Roman" panose="02020603050405020304" pitchFamily="18" charset="0"/>
                <a:cs typeface="Times New Roman" panose="02020603050405020304" pitchFamily="18" charset="0"/>
              </a:rPr>
              <a:t>	</a:t>
            </a:r>
            <a:r>
              <a:rPr lang="de-DE" sz="2300" dirty="0" smtClean="0">
                <a:latin typeface="Times New Roman" panose="02020603050405020304" pitchFamily="18" charset="0"/>
                <a:cs typeface="Times New Roman" panose="02020603050405020304" pitchFamily="18" charset="0"/>
              </a:rPr>
              <a:t>	In dieser Situation existiert ein „first-</a:t>
            </a:r>
            <a:r>
              <a:rPr lang="de-DE" sz="2300" dirty="0" err="1" smtClean="0">
                <a:latin typeface="Times New Roman" panose="02020603050405020304" pitchFamily="18" charset="0"/>
                <a:cs typeface="Times New Roman" panose="02020603050405020304" pitchFamily="18" charset="0"/>
              </a:rPr>
              <a:t>mover</a:t>
            </a:r>
            <a:r>
              <a:rPr lang="de-DE" sz="2300" dirty="0" smtClean="0">
                <a:latin typeface="Times New Roman" panose="02020603050405020304" pitchFamily="18" charset="0"/>
                <a:cs typeface="Times New Roman" panose="02020603050405020304" pitchFamily="18" charset="0"/>
              </a:rPr>
              <a:t>-advantage“</a:t>
            </a:r>
          </a:p>
          <a:p>
            <a:endParaRPr lang="de-DE" sz="23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300" dirty="0" smtClean="0">
                <a:latin typeface="Times New Roman" panose="02020603050405020304" pitchFamily="18" charset="0"/>
                <a:cs typeface="Times New Roman" panose="02020603050405020304" pitchFamily="18" charset="0"/>
              </a:rPr>
              <a:t>Macht A direkt glaubhaft nicht auszuweichen,</a:t>
            </a:r>
          </a:p>
          <a:p>
            <a:pPr lvl="5"/>
            <a:r>
              <a:rPr lang="de-DE" sz="2300" dirty="0">
                <a:latin typeface="Times New Roman" panose="02020603050405020304" pitchFamily="18" charset="0"/>
                <a:cs typeface="Times New Roman" panose="02020603050405020304" pitchFamily="18" charset="0"/>
              </a:rPr>
              <a:t>	</a:t>
            </a:r>
            <a:r>
              <a:rPr lang="de-DE" sz="2300" dirty="0" smtClean="0">
                <a:latin typeface="Times New Roman" panose="02020603050405020304" pitchFamily="18" charset="0"/>
                <a:cs typeface="Times New Roman" panose="02020603050405020304" pitchFamily="18" charset="0"/>
              </a:rPr>
              <a:t>ist ausweichen die beste Antwort von B</a:t>
            </a:r>
          </a:p>
          <a:p>
            <a:endParaRPr lang="de-DE" sz="2300" dirty="0">
              <a:latin typeface="Times New Roman" panose="02020603050405020304" pitchFamily="18" charset="0"/>
              <a:cs typeface="Times New Roman" panose="02020603050405020304" pitchFamily="18" charset="0"/>
            </a:endParaRPr>
          </a:p>
          <a:p>
            <a:pPr algn="ctr"/>
            <a:r>
              <a:rPr lang="de-DE" sz="2300" b="1" dirty="0" smtClean="0">
                <a:latin typeface="Times New Roman" panose="02020603050405020304" pitchFamily="18" charset="0"/>
                <a:cs typeface="Times New Roman" panose="02020603050405020304" pitchFamily="18" charset="0"/>
              </a:rPr>
              <a:t>Aktuelle Beispiele:</a:t>
            </a:r>
          </a:p>
          <a:p>
            <a:pPr algn="ctr"/>
            <a:endParaRPr lang="de-DE" sz="2300" dirty="0">
              <a:latin typeface="Times New Roman" panose="02020603050405020304" pitchFamily="18" charset="0"/>
              <a:cs typeface="Times New Roman" panose="02020603050405020304" pitchFamily="18" charset="0"/>
            </a:endParaRPr>
          </a:p>
          <a:p>
            <a:pPr algn="ctr"/>
            <a:r>
              <a:rPr lang="de-DE" sz="2300" dirty="0" smtClean="0">
                <a:latin typeface="Times New Roman" panose="02020603050405020304" pitchFamily="18" charset="0"/>
                <a:cs typeface="Times New Roman" panose="02020603050405020304" pitchFamily="18" charset="0"/>
              </a:rPr>
              <a:t>Handelskonflikt:	USA </a:t>
            </a:r>
            <a:r>
              <a:rPr lang="de-DE" sz="2300" dirty="0" err="1" smtClean="0">
                <a:latin typeface="Times New Roman" panose="02020603050405020304" pitchFamily="18" charset="0"/>
                <a:cs typeface="Times New Roman" panose="02020603050405020304" pitchFamily="18" charset="0"/>
              </a:rPr>
              <a:t>vs</a:t>
            </a:r>
            <a:r>
              <a:rPr lang="de-DE" sz="2300" dirty="0" smtClean="0">
                <a:latin typeface="Times New Roman" panose="02020603050405020304" pitchFamily="18" charset="0"/>
                <a:cs typeface="Times New Roman" panose="02020603050405020304" pitchFamily="18" charset="0"/>
              </a:rPr>
              <a:t> China</a:t>
            </a:r>
          </a:p>
          <a:p>
            <a:pPr algn="ctr"/>
            <a:endParaRPr lang="de-DE" sz="2300" dirty="0" smtClean="0">
              <a:latin typeface="Times New Roman" panose="02020603050405020304" pitchFamily="18" charset="0"/>
              <a:cs typeface="Times New Roman" panose="02020603050405020304" pitchFamily="18" charset="0"/>
            </a:endParaRPr>
          </a:p>
          <a:p>
            <a:pPr algn="ctr"/>
            <a:r>
              <a:rPr lang="de-DE" sz="2300" dirty="0" smtClean="0">
                <a:latin typeface="Times New Roman" panose="02020603050405020304" pitchFamily="18" charset="0"/>
                <a:cs typeface="Times New Roman" panose="02020603050405020304" pitchFamily="18" charset="0"/>
              </a:rPr>
              <a:t>EU-Austritt:		EU </a:t>
            </a:r>
            <a:r>
              <a:rPr lang="de-DE" sz="2300" dirty="0" err="1" smtClean="0">
                <a:latin typeface="Times New Roman" panose="02020603050405020304" pitchFamily="18" charset="0"/>
                <a:cs typeface="Times New Roman" panose="02020603050405020304" pitchFamily="18" charset="0"/>
              </a:rPr>
              <a:t>vs</a:t>
            </a:r>
            <a:r>
              <a:rPr lang="de-DE" sz="2300" dirty="0" smtClean="0">
                <a:latin typeface="Times New Roman" panose="02020603050405020304" pitchFamily="18" charset="0"/>
                <a:cs typeface="Times New Roman" panose="02020603050405020304" pitchFamily="18" charset="0"/>
              </a:rPr>
              <a:t> UK </a:t>
            </a:r>
            <a:endParaRPr lang="en-US" sz="2300" dirty="0">
              <a:latin typeface="Times New Roman" panose="02020603050405020304" pitchFamily="18" charset="0"/>
              <a:cs typeface="Times New Roman" panose="02020603050405020304" pitchFamily="18" charset="0"/>
            </a:endParaRPr>
          </a:p>
          <a:p>
            <a:endParaRPr lang="de-DE"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987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 y="22883"/>
            <a:ext cx="6172200" cy="5854349"/>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James Buchanan</a:t>
            </a:r>
          </a:p>
          <a:p>
            <a:pPr algn="ctr"/>
            <a:endParaRPr lang="de-DE" sz="2800" dirty="0" smtClean="0">
              <a:latin typeface="Times New Roman" panose="02020603050405020304" pitchFamily="18" charset="0"/>
              <a:cs typeface="Times New Roman" panose="02020603050405020304" pitchFamily="18" charset="0"/>
            </a:endParaRPr>
          </a:p>
          <a:p>
            <a:pPr algn="ctr"/>
            <a:r>
              <a:rPr lang="de-DE" sz="2800" dirty="0" smtClean="0">
                <a:latin typeface="Times New Roman" panose="02020603050405020304" pitchFamily="18" charset="0"/>
                <a:cs typeface="Times New Roman" panose="02020603050405020304" pitchFamily="18" charset="0"/>
              </a:rPr>
              <a:t>1919 – 2013</a:t>
            </a:r>
          </a:p>
          <a:p>
            <a:pPr algn="ctr"/>
            <a:endParaRPr lang="de-DE" sz="2800" dirty="0">
              <a:latin typeface="Times New Roman" panose="02020603050405020304" pitchFamily="18" charset="0"/>
              <a:cs typeface="Times New Roman" panose="02020603050405020304" pitchFamily="18" charset="0"/>
            </a:endParaRPr>
          </a:p>
          <a:p>
            <a:pPr algn="ctr"/>
            <a:r>
              <a:rPr lang="de-DE" sz="2800" dirty="0" smtClean="0">
                <a:latin typeface="Times New Roman" panose="02020603050405020304" pitchFamily="18" charset="0"/>
                <a:cs typeface="Times New Roman" panose="02020603050405020304" pitchFamily="18" charset="0"/>
              </a:rPr>
              <a:t>Nobelpreis (1986)</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5759245"/>
            <a:ext cx="12172951" cy="405581"/>
          </a:xfrm>
          <a:prstGeom prst="rect">
            <a:avLst/>
          </a:prstGeom>
          <a:noFill/>
        </p:spPr>
        <p:txBody>
          <a:bodyPr wrap="square" rtlCol="0">
            <a:noAutofit/>
          </a:bodyPr>
          <a:lstStyle/>
          <a:p>
            <a:r>
              <a:rPr lang="en-US" sz="1600" dirty="0" smtClean="0">
                <a:latin typeface="Times New Roman" panose="02020603050405020304" pitchFamily="18" charset="0"/>
                <a:cs typeface="Times New Roman" panose="02020603050405020304" pitchFamily="18" charset="0"/>
              </a:rPr>
              <a:t>Buchanan, </a:t>
            </a:r>
            <a:r>
              <a:rPr lang="en-US" sz="1600" dirty="0">
                <a:latin typeface="Times New Roman" panose="02020603050405020304" pitchFamily="18" charset="0"/>
                <a:cs typeface="Times New Roman" panose="02020603050405020304" pitchFamily="18" charset="0"/>
              </a:rPr>
              <a:t>James M.</a:t>
            </a:r>
            <a:r>
              <a:rPr lang="en-US" sz="1600" dirty="0" smtClean="0">
                <a:latin typeface="Times New Roman" panose="02020603050405020304" pitchFamily="18" charset="0"/>
                <a:cs typeface="Times New Roman" panose="02020603050405020304" pitchFamily="18" charset="0"/>
              </a:rPr>
              <a:t> and </a:t>
            </a:r>
            <a:r>
              <a:rPr lang="en-US" sz="1600" dirty="0" err="1" smtClean="0">
                <a:latin typeface="Times New Roman" panose="02020603050405020304" pitchFamily="18" charset="0"/>
                <a:cs typeface="Times New Roman" panose="02020603050405020304" pitchFamily="18" charset="0"/>
              </a:rPr>
              <a:t>Tullock</a:t>
            </a:r>
            <a:r>
              <a:rPr lang="en-US" sz="1600" dirty="0" smtClean="0">
                <a:latin typeface="Times New Roman" panose="02020603050405020304" pitchFamily="18" charset="0"/>
                <a:cs typeface="Times New Roman" panose="02020603050405020304" pitchFamily="18" charset="0"/>
              </a:rPr>
              <a:t>, Gordon (1962)The </a:t>
            </a:r>
            <a:r>
              <a:rPr lang="en-US" sz="1600" dirty="0">
                <a:latin typeface="Times New Roman" panose="02020603050405020304" pitchFamily="18" charset="0"/>
                <a:cs typeface="Times New Roman" panose="02020603050405020304" pitchFamily="18" charset="0"/>
              </a:rPr>
              <a:t>Calculus of Consent – Logical Foundations of Constitutional </a:t>
            </a:r>
            <a:r>
              <a:rPr lang="en-US" sz="1600" dirty="0" smtClean="0">
                <a:latin typeface="Times New Roman" panose="02020603050405020304" pitchFamily="18" charset="0"/>
                <a:cs typeface="Times New Roman" panose="02020603050405020304" pitchFamily="18" charset="0"/>
              </a:rPr>
              <a:t>Democracy, </a:t>
            </a:r>
            <a:r>
              <a:rPr lang="en-US" sz="1600" dirty="0">
                <a:latin typeface="Times New Roman" panose="02020603050405020304" pitchFamily="18" charset="0"/>
                <a:cs typeface="Times New Roman" panose="02020603050405020304" pitchFamily="18" charset="0"/>
              </a:rPr>
              <a:t>Ann </a:t>
            </a:r>
            <a:r>
              <a:rPr lang="en-US" sz="1600" dirty="0" smtClean="0">
                <a:latin typeface="Times New Roman" panose="02020603050405020304" pitchFamily="18" charset="0"/>
                <a:cs typeface="Times New Roman" panose="02020603050405020304" pitchFamily="18" charset="0"/>
              </a:rPr>
              <a:t>Arbor</a:t>
            </a:r>
            <a:endParaRPr lang="de-DE" sz="1600" dirty="0" smtClean="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DD6EAC0D-7BE4-42ED-B719-86D8C2F519BA}"/>
              </a:ext>
            </a:extLst>
          </p:cNvPr>
          <p:cNvSpPr txBox="1"/>
          <p:nvPr/>
        </p:nvSpPr>
        <p:spPr>
          <a:xfrm>
            <a:off x="6000750" y="22883"/>
            <a:ext cx="6172200" cy="5854349"/>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Gordon </a:t>
            </a:r>
            <a:r>
              <a:rPr lang="de-DE" sz="2800" dirty="0" err="1" smtClean="0">
                <a:latin typeface="Times New Roman" panose="02020603050405020304" pitchFamily="18" charset="0"/>
                <a:cs typeface="Times New Roman" panose="02020603050405020304" pitchFamily="18" charset="0"/>
              </a:rPr>
              <a:t>Tullock</a:t>
            </a:r>
            <a:endParaRPr lang="de-DE" sz="2800" dirty="0" smtClean="0">
              <a:latin typeface="Times New Roman" panose="02020603050405020304" pitchFamily="18" charset="0"/>
              <a:cs typeface="Times New Roman" panose="02020603050405020304" pitchFamily="18" charset="0"/>
            </a:endParaRPr>
          </a:p>
          <a:p>
            <a:pPr algn="ctr"/>
            <a:endParaRPr lang="de-DE" sz="2800" dirty="0" smtClean="0">
              <a:latin typeface="Times New Roman" panose="02020603050405020304" pitchFamily="18" charset="0"/>
              <a:cs typeface="Times New Roman" panose="02020603050405020304" pitchFamily="18" charset="0"/>
            </a:endParaRPr>
          </a:p>
          <a:p>
            <a:pPr algn="ctr"/>
            <a:r>
              <a:rPr lang="de-DE" sz="2800" dirty="0" smtClean="0">
                <a:latin typeface="Times New Roman" panose="02020603050405020304" pitchFamily="18" charset="0"/>
                <a:cs typeface="Times New Roman" panose="02020603050405020304" pitchFamily="18" charset="0"/>
              </a:rPr>
              <a:t>1922 </a:t>
            </a:r>
            <a:r>
              <a:rPr lang="de-DE" sz="2800" dirty="0">
                <a:latin typeface="Times New Roman" panose="02020603050405020304" pitchFamily="18" charset="0"/>
                <a:cs typeface="Times New Roman" panose="02020603050405020304" pitchFamily="18" charset="0"/>
              </a:rPr>
              <a:t>- </a:t>
            </a:r>
            <a:r>
              <a:rPr lang="de-DE" sz="2800" dirty="0" smtClean="0">
                <a:latin typeface="Times New Roman" panose="02020603050405020304" pitchFamily="18" charset="0"/>
                <a:cs typeface="Times New Roman" panose="02020603050405020304" pitchFamily="18" charset="0"/>
              </a:rPr>
              <a:t>2014</a:t>
            </a:r>
            <a:endParaRPr lang="de-DE" sz="2800" dirty="0">
              <a:latin typeface="Times New Roman" panose="02020603050405020304" pitchFamily="18" charset="0"/>
              <a:cs typeface="Times New Roman" panose="02020603050405020304" pitchFamily="18" charset="0"/>
            </a:endParaRPr>
          </a:p>
          <a:p>
            <a:pPr algn="ctr"/>
            <a:endParaRPr lang="de-DE" sz="2800" dirty="0">
              <a:latin typeface="Times New Roman" panose="02020603050405020304" pitchFamily="18" charset="0"/>
              <a:cs typeface="Times New Roman" panose="02020603050405020304" pitchFamily="18" charset="0"/>
            </a:endParaRPr>
          </a:p>
        </p:txBody>
      </p:sp>
      <p:pic>
        <p:nvPicPr>
          <p:cNvPr id="1028" name="Picture 4" descr="Bildergebnis für james buchan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7351" y="2376714"/>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ildergebnis für gordon Tullo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9551" y="2221458"/>
            <a:ext cx="2390774" cy="3108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944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Staatsaufbau: EU – Deutschland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4835490" y="805043"/>
            <a:ext cx="2259046" cy="6043433"/>
          </a:xfrm>
          <a:prstGeom prst="rect">
            <a:avLst/>
          </a:prstGeom>
          <a:noFill/>
        </p:spPr>
        <p:txBody>
          <a:bodyPr wrap="square" rtlCol="0">
            <a:noAutofit/>
          </a:bodyPr>
          <a:lstStyle/>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r>
              <a:rPr lang="de-DE" sz="2800" b="1" dirty="0">
                <a:latin typeface="Times New Roman" panose="02020603050405020304" pitchFamily="18" charset="0"/>
                <a:cs typeface="Times New Roman" panose="02020603050405020304" pitchFamily="18" charset="0"/>
              </a:rPr>
              <a:t>Exekutive</a:t>
            </a: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endParaRPr lang="de-DE" sz="2800" b="1" dirty="0">
              <a:latin typeface="Times New Roman" panose="02020603050405020304" pitchFamily="18" charset="0"/>
              <a:cs typeface="Times New Roman" panose="02020603050405020304" pitchFamily="18" charset="0"/>
            </a:endParaRPr>
          </a:p>
          <a:p>
            <a:pPr algn="ctr"/>
            <a:r>
              <a:rPr lang="de-DE" sz="2800" b="1" dirty="0">
                <a:latin typeface="Times New Roman" panose="02020603050405020304" pitchFamily="18" charset="0"/>
                <a:cs typeface="Times New Roman" panose="02020603050405020304" pitchFamily="18" charset="0"/>
              </a:rPr>
              <a:t>Legislative</a:t>
            </a: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r>
              <a:rPr lang="de-DE" sz="2800" b="1" dirty="0">
                <a:latin typeface="Times New Roman" panose="02020603050405020304" pitchFamily="18" charset="0"/>
                <a:cs typeface="Times New Roman" panose="02020603050405020304" pitchFamily="18" charset="0"/>
              </a:rPr>
              <a:t>Judikative</a:t>
            </a:r>
          </a:p>
          <a:p>
            <a:pPr algn="ct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Verwaltungs-</a:t>
            </a:r>
          </a:p>
          <a:p>
            <a:pPr algn="ctr"/>
            <a:r>
              <a:rPr lang="de-DE" sz="2400" b="1" dirty="0">
                <a:latin typeface="Times New Roman" panose="02020603050405020304" pitchFamily="18" charset="0"/>
                <a:cs typeface="Times New Roman" panose="02020603050405020304" pitchFamily="18" charset="0"/>
              </a:rPr>
              <a:t>und</a:t>
            </a:r>
          </a:p>
          <a:p>
            <a:pPr algn="ctr"/>
            <a:r>
              <a:rPr lang="de-DE" sz="2400" b="1" dirty="0">
                <a:latin typeface="Times New Roman" panose="02020603050405020304" pitchFamily="18" charset="0"/>
                <a:cs typeface="Times New Roman" panose="02020603050405020304" pitchFamily="18" charset="0"/>
              </a:rPr>
              <a:t>Kontrollorgane</a:t>
            </a:r>
          </a:p>
        </p:txBody>
      </p:sp>
      <p:grpSp>
        <p:nvGrpSpPr>
          <p:cNvPr id="35" name="Gruppieren 34">
            <a:extLst>
              <a:ext uri="{FF2B5EF4-FFF2-40B4-BE49-F238E27FC236}">
                <a16:creationId xmlns:a16="http://schemas.microsoft.com/office/drawing/2014/main" id="{4BC90909-05CA-453C-929B-18371E907799}"/>
              </a:ext>
            </a:extLst>
          </p:cNvPr>
          <p:cNvGrpSpPr/>
          <p:nvPr/>
        </p:nvGrpSpPr>
        <p:grpSpPr>
          <a:xfrm>
            <a:off x="145687" y="811154"/>
            <a:ext cx="4509905" cy="1267615"/>
            <a:chOff x="145687" y="811154"/>
            <a:chExt cx="4509905" cy="1267615"/>
          </a:xfrm>
        </p:grpSpPr>
        <p:grpSp>
          <p:nvGrpSpPr>
            <p:cNvPr id="7" name="Gruppieren 6">
              <a:extLst>
                <a:ext uri="{FF2B5EF4-FFF2-40B4-BE49-F238E27FC236}">
                  <a16:creationId xmlns:a16="http://schemas.microsoft.com/office/drawing/2014/main" id="{68F87103-8EDE-4710-85EA-37F9D15AB301}"/>
                </a:ext>
              </a:extLst>
            </p:cNvPr>
            <p:cNvGrpSpPr/>
            <p:nvPr/>
          </p:nvGrpSpPr>
          <p:grpSpPr>
            <a:xfrm>
              <a:off x="145687" y="811154"/>
              <a:ext cx="2160000" cy="1262695"/>
              <a:chOff x="234175" y="442446"/>
              <a:chExt cx="2160000" cy="1262695"/>
            </a:xfrm>
          </p:grpSpPr>
          <p:sp>
            <p:nvSpPr>
              <p:cNvPr id="2" name="Rechteck 1">
                <a:extLst>
                  <a:ext uri="{FF2B5EF4-FFF2-40B4-BE49-F238E27FC236}">
                    <a16:creationId xmlns:a16="http://schemas.microsoft.com/office/drawing/2014/main" id="{CCEC4800-5A25-4CF0-BC13-B63B54963DE9}"/>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ilkreis 5">
                <a:extLst>
                  <a:ext uri="{FF2B5EF4-FFF2-40B4-BE49-F238E27FC236}">
                    <a16:creationId xmlns:a16="http://schemas.microsoft.com/office/drawing/2014/main" id="{C4D2ECF0-9B31-4FF5-AA98-D62D1E613351}"/>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grpSp>
          <p:nvGrpSpPr>
            <p:cNvPr id="12" name="Gruppieren 11">
              <a:extLst>
                <a:ext uri="{FF2B5EF4-FFF2-40B4-BE49-F238E27FC236}">
                  <a16:creationId xmlns:a16="http://schemas.microsoft.com/office/drawing/2014/main" id="{2370CD1A-F74D-4397-8CB7-34B64FA6CCA7}"/>
                </a:ext>
              </a:extLst>
            </p:cNvPr>
            <p:cNvGrpSpPr/>
            <p:nvPr/>
          </p:nvGrpSpPr>
          <p:grpSpPr>
            <a:xfrm>
              <a:off x="2495592" y="816074"/>
              <a:ext cx="2160000" cy="1262695"/>
              <a:chOff x="234175" y="442446"/>
              <a:chExt cx="2160000" cy="1262695"/>
            </a:xfrm>
          </p:grpSpPr>
          <p:sp>
            <p:nvSpPr>
              <p:cNvPr id="13" name="Rechteck 12">
                <a:extLst>
                  <a:ext uri="{FF2B5EF4-FFF2-40B4-BE49-F238E27FC236}">
                    <a16:creationId xmlns:a16="http://schemas.microsoft.com/office/drawing/2014/main" id="{3080DE03-F072-4EB2-BB0A-113855CE1ADE}"/>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ilkreis 13">
                <a:extLst>
                  <a:ext uri="{FF2B5EF4-FFF2-40B4-BE49-F238E27FC236}">
                    <a16:creationId xmlns:a16="http://schemas.microsoft.com/office/drawing/2014/main" id="{AB9B6A6B-D9DB-451E-9303-EF765BBC7FD8}"/>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8" name="Textfeld 7">
              <a:extLst>
                <a:ext uri="{FF2B5EF4-FFF2-40B4-BE49-F238E27FC236}">
                  <a16:creationId xmlns:a16="http://schemas.microsoft.com/office/drawing/2014/main" id="{1DC02D0F-81EC-48BA-A0D5-0A66D3AD80EA}"/>
                </a:ext>
              </a:extLst>
            </p:cNvPr>
            <p:cNvSpPr txBox="1"/>
            <p:nvPr/>
          </p:nvSpPr>
          <p:spPr>
            <a:xfrm>
              <a:off x="294970" y="1533831"/>
              <a:ext cx="1816716" cy="400110"/>
            </a:xfrm>
            <a:prstGeom prst="rect">
              <a:avLst/>
            </a:prstGeom>
            <a:noFill/>
          </p:spPr>
          <p:txBody>
            <a:bodyPr wrap="none" rtlCol="0">
              <a:spAutoFit/>
            </a:bodyPr>
            <a:lstStyle/>
            <a:p>
              <a:r>
                <a:rPr lang="de-DE" sz="2000" dirty="0"/>
                <a:t>EU-Kommission</a:t>
              </a:r>
            </a:p>
          </p:txBody>
        </p:sp>
        <p:sp>
          <p:nvSpPr>
            <p:cNvPr id="27" name="Textfeld 26">
              <a:extLst>
                <a:ext uri="{FF2B5EF4-FFF2-40B4-BE49-F238E27FC236}">
                  <a16:creationId xmlns:a16="http://schemas.microsoft.com/office/drawing/2014/main" id="{37ACA425-B408-486B-AD36-8729DE1CD29F}"/>
                </a:ext>
              </a:extLst>
            </p:cNvPr>
            <p:cNvSpPr txBox="1"/>
            <p:nvPr/>
          </p:nvSpPr>
          <p:spPr>
            <a:xfrm>
              <a:off x="2585880" y="1524003"/>
              <a:ext cx="1949508" cy="400110"/>
            </a:xfrm>
            <a:prstGeom prst="rect">
              <a:avLst/>
            </a:prstGeom>
            <a:noFill/>
          </p:spPr>
          <p:txBody>
            <a:bodyPr wrap="none" rtlCol="0">
              <a:spAutoFit/>
            </a:bodyPr>
            <a:lstStyle/>
            <a:p>
              <a:r>
                <a:rPr lang="de-DE" sz="2000" dirty="0"/>
                <a:t>Europäischer Rat</a:t>
              </a:r>
            </a:p>
          </p:txBody>
        </p:sp>
        <p:sp>
          <p:nvSpPr>
            <p:cNvPr id="28" name="Textfeld 27">
              <a:extLst>
                <a:ext uri="{FF2B5EF4-FFF2-40B4-BE49-F238E27FC236}">
                  <a16:creationId xmlns:a16="http://schemas.microsoft.com/office/drawing/2014/main" id="{038ABB15-38D5-4BC2-ADB6-F0A9EA4F71E4}"/>
                </a:ext>
              </a:extLst>
            </p:cNvPr>
            <p:cNvSpPr txBox="1"/>
            <p:nvPr/>
          </p:nvSpPr>
          <p:spPr>
            <a:xfrm>
              <a:off x="3003750" y="909487"/>
              <a:ext cx="1167692" cy="400110"/>
            </a:xfrm>
            <a:prstGeom prst="rect">
              <a:avLst/>
            </a:prstGeom>
            <a:noFill/>
          </p:spPr>
          <p:txBody>
            <a:bodyPr wrap="none" rtlCol="0">
              <a:spAutoFit/>
            </a:bodyPr>
            <a:lstStyle/>
            <a:p>
              <a:r>
                <a:rPr lang="de-DE" sz="2000" dirty="0"/>
                <a:t>Präsident</a:t>
              </a:r>
            </a:p>
          </p:txBody>
        </p:sp>
        <p:sp>
          <p:nvSpPr>
            <p:cNvPr id="29" name="Textfeld 28">
              <a:extLst>
                <a:ext uri="{FF2B5EF4-FFF2-40B4-BE49-F238E27FC236}">
                  <a16:creationId xmlns:a16="http://schemas.microsoft.com/office/drawing/2014/main" id="{21E617B9-272A-464B-9C24-CB016AAAEED8}"/>
                </a:ext>
              </a:extLst>
            </p:cNvPr>
            <p:cNvSpPr txBox="1"/>
            <p:nvPr/>
          </p:nvSpPr>
          <p:spPr>
            <a:xfrm>
              <a:off x="516196" y="929155"/>
              <a:ext cx="1361655" cy="400110"/>
            </a:xfrm>
            <a:prstGeom prst="rect">
              <a:avLst/>
            </a:prstGeom>
            <a:noFill/>
          </p:spPr>
          <p:txBody>
            <a:bodyPr wrap="none" rtlCol="0">
              <a:spAutoFit/>
            </a:bodyPr>
            <a:lstStyle/>
            <a:p>
              <a:r>
                <a:rPr lang="de-DE" sz="2000" dirty="0"/>
                <a:t>Präsidentin</a:t>
              </a:r>
            </a:p>
          </p:txBody>
        </p:sp>
      </p:grpSp>
      <p:grpSp>
        <p:nvGrpSpPr>
          <p:cNvPr id="47" name="Gruppieren 46">
            <a:extLst>
              <a:ext uri="{FF2B5EF4-FFF2-40B4-BE49-F238E27FC236}">
                <a16:creationId xmlns:a16="http://schemas.microsoft.com/office/drawing/2014/main" id="{0E8F7659-A2F2-4F5C-A882-0D4A03C7CAAC}"/>
              </a:ext>
            </a:extLst>
          </p:cNvPr>
          <p:cNvGrpSpPr/>
          <p:nvPr/>
        </p:nvGrpSpPr>
        <p:grpSpPr>
          <a:xfrm>
            <a:off x="7200326" y="806242"/>
            <a:ext cx="4626821" cy="1277447"/>
            <a:chOff x="7200326" y="806242"/>
            <a:chExt cx="4626821" cy="1277447"/>
          </a:xfrm>
        </p:grpSpPr>
        <p:sp>
          <p:nvSpPr>
            <p:cNvPr id="16" name="Rechteck 15">
              <a:extLst>
                <a:ext uri="{FF2B5EF4-FFF2-40B4-BE49-F238E27FC236}">
                  <a16:creationId xmlns:a16="http://schemas.microsoft.com/office/drawing/2014/main" id="{E4B248B3-1731-4644-8500-D410C9C03B42}"/>
                </a:ext>
              </a:extLst>
            </p:cNvPr>
            <p:cNvSpPr/>
            <p:nvPr/>
          </p:nvSpPr>
          <p:spPr>
            <a:xfrm>
              <a:off x="7200326" y="1358769"/>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ilkreis 16">
              <a:extLst>
                <a:ext uri="{FF2B5EF4-FFF2-40B4-BE49-F238E27FC236}">
                  <a16:creationId xmlns:a16="http://schemas.microsoft.com/office/drawing/2014/main" id="{E89CF73E-125A-4B2C-B7D2-75CDD50172C4}"/>
                </a:ext>
              </a:extLst>
            </p:cNvPr>
            <p:cNvSpPr/>
            <p:nvPr/>
          </p:nvSpPr>
          <p:spPr>
            <a:xfrm>
              <a:off x="7200326" y="816074"/>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0" name="Textfeld 29">
              <a:extLst>
                <a:ext uri="{FF2B5EF4-FFF2-40B4-BE49-F238E27FC236}">
                  <a16:creationId xmlns:a16="http://schemas.microsoft.com/office/drawing/2014/main" id="{2DD53FB9-C4B5-4679-A150-8133254D177F}"/>
                </a:ext>
              </a:extLst>
            </p:cNvPr>
            <p:cNvSpPr txBox="1"/>
            <p:nvPr/>
          </p:nvSpPr>
          <p:spPr>
            <a:xfrm>
              <a:off x="7290618" y="1524003"/>
              <a:ext cx="1958998" cy="400110"/>
            </a:xfrm>
            <a:prstGeom prst="rect">
              <a:avLst/>
            </a:prstGeom>
            <a:noFill/>
          </p:spPr>
          <p:txBody>
            <a:bodyPr wrap="none" rtlCol="0">
              <a:spAutoFit/>
            </a:bodyPr>
            <a:lstStyle/>
            <a:p>
              <a:r>
                <a:rPr lang="de-DE" sz="2000" dirty="0"/>
                <a:t>Bundesregierung</a:t>
              </a:r>
            </a:p>
          </p:txBody>
        </p:sp>
        <p:sp>
          <p:nvSpPr>
            <p:cNvPr id="31" name="Textfeld 30">
              <a:extLst>
                <a:ext uri="{FF2B5EF4-FFF2-40B4-BE49-F238E27FC236}">
                  <a16:creationId xmlns:a16="http://schemas.microsoft.com/office/drawing/2014/main" id="{4EA81EB8-A7B8-465E-802E-56534A50E921}"/>
                </a:ext>
              </a:extLst>
            </p:cNvPr>
            <p:cNvSpPr txBox="1"/>
            <p:nvPr/>
          </p:nvSpPr>
          <p:spPr>
            <a:xfrm>
              <a:off x="7349611" y="993067"/>
              <a:ext cx="1900328" cy="400110"/>
            </a:xfrm>
            <a:prstGeom prst="rect">
              <a:avLst/>
            </a:prstGeom>
            <a:noFill/>
          </p:spPr>
          <p:txBody>
            <a:bodyPr wrap="none" rtlCol="0">
              <a:spAutoFit/>
            </a:bodyPr>
            <a:lstStyle/>
            <a:p>
              <a:r>
                <a:rPr lang="de-DE" sz="2000" dirty="0"/>
                <a:t>Bundeskanzlerin</a:t>
              </a:r>
            </a:p>
          </p:txBody>
        </p:sp>
        <p:grpSp>
          <p:nvGrpSpPr>
            <p:cNvPr id="9" name="Gruppieren 8">
              <a:extLst>
                <a:ext uri="{FF2B5EF4-FFF2-40B4-BE49-F238E27FC236}">
                  <a16:creationId xmlns:a16="http://schemas.microsoft.com/office/drawing/2014/main" id="{43E9FC7F-9F81-4082-A0FC-B1ECE17A37CE}"/>
                </a:ext>
              </a:extLst>
            </p:cNvPr>
            <p:cNvGrpSpPr/>
            <p:nvPr/>
          </p:nvGrpSpPr>
          <p:grpSpPr>
            <a:xfrm>
              <a:off x="9550231" y="806242"/>
              <a:ext cx="2174746" cy="1277447"/>
              <a:chOff x="9550231" y="806242"/>
              <a:chExt cx="2174746" cy="1277447"/>
            </a:xfrm>
          </p:grpSpPr>
          <p:sp>
            <p:nvSpPr>
              <p:cNvPr id="19" name="Rechteck 18">
                <a:extLst>
                  <a:ext uri="{FF2B5EF4-FFF2-40B4-BE49-F238E27FC236}">
                    <a16:creationId xmlns:a16="http://schemas.microsoft.com/office/drawing/2014/main" id="{A353F2EB-4578-41D1-AA4D-42E335D80F80}"/>
                  </a:ext>
                </a:extLst>
              </p:cNvPr>
              <p:cNvSpPr/>
              <p:nvPr/>
            </p:nvSpPr>
            <p:spPr>
              <a:xfrm>
                <a:off x="9550231" y="1363689"/>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Teilkreis 31">
                <a:extLst>
                  <a:ext uri="{FF2B5EF4-FFF2-40B4-BE49-F238E27FC236}">
                    <a16:creationId xmlns:a16="http://schemas.microsoft.com/office/drawing/2014/main" id="{D050669C-E4B8-41A0-9D61-87805EFC2E1A}"/>
                  </a:ext>
                </a:extLst>
              </p:cNvPr>
              <p:cNvSpPr/>
              <p:nvPr/>
            </p:nvSpPr>
            <p:spPr>
              <a:xfrm>
                <a:off x="9564977" y="806242"/>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33" name="Textfeld 32">
              <a:extLst>
                <a:ext uri="{FF2B5EF4-FFF2-40B4-BE49-F238E27FC236}">
                  <a16:creationId xmlns:a16="http://schemas.microsoft.com/office/drawing/2014/main" id="{6143AF45-9CA3-43AE-B41F-34ACBA254A53}"/>
                </a:ext>
              </a:extLst>
            </p:cNvPr>
            <p:cNvSpPr txBox="1"/>
            <p:nvPr/>
          </p:nvSpPr>
          <p:spPr>
            <a:xfrm>
              <a:off x="9463551" y="1514170"/>
              <a:ext cx="2363596" cy="400110"/>
            </a:xfrm>
            <a:prstGeom prst="rect">
              <a:avLst/>
            </a:prstGeom>
            <a:noFill/>
          </p:spPr>
          <p:txBody>
            <a:bodyPr wrap="none" rtlCol="0">
              <a:spAutoFit/>
            </a:bodyPr>
            <a:lstStyle/>
            <a:p>
              <a:r>
                <a:rPr lang="de-DE" sz="2000" dirty="0"/>
                <a:t>Bundesversammlung</a:t>
              </a:r>
            </a:p>
          </p:txBody>
        </p:sp>
        <p:sp>
          <p:nvSpPr>
            <p:cNvPr id="34" name="Textfeld 33">
              <a:extLst>
                <a:ext uri="{FF2B5EF4-FFF2-40B4-BE49-F238E27FC236}">
                  <a16:creationId xmlns:a16="http://schemas.microsoft.com/office/drawing/2014/main" id="{74B1783B-CE9B-42CA-B515-6008DD125D1C}"/>
                </a:ext>
              </a:extLst>
            </p:cNvPr>
            <p:cNvSpPr txBox="1"/>
            <p:nvPr/>
          </p:nvSpPr>
          <p:spPr>
            <a:xfrm>
              <a:off x="9699520" y="983234"/>
              <a:ext cx="1941942" cy="400110"/>
            </a:xfrm>
            <a:prstGeom prst="rect">
              <a:avLst/>
            </a:prstGeom>
            <a:noFill/>
          </p:spPr>
          <p:txBody>
            <a:bodyPr wrap="none" rtlCol="0">
              <a:spAutoFit/>
            </a:bodyPr>
            <a:lstStyle/>
            <a:p>
              <a:r>
                <a:rPr lang="de-DE" sz="2000" dirty="0"/>
                <a:t>Bundespräsident</a:t>
              </a:r>
            </a:p>
          </p:txBody>
        </p:sp>
      </p:grpSp>
      <p:grpSp>
        <p:nvGrpSpPr>
          <p:cNvPr id="36" name="Gruppieren 35">
            <a:extLst>
              <a:ext uri="{FF2B5EF4-FFF2-40B4-BE49-F238E27FC236}">
                <a16:creationId xmlns:a16="http://schemas.microsoft.com/office/drawing/2014/main" id="{5E0CC18E-992E-4308-9C59-09F8179FE0EA}"/>
              </a:ext>
            </a:extLst>
          </p:cNvPr>
          <p:cNvGrpSpPr/>
          <p:nvPr/>
        </p:nvGrpSpPr>
        <p:grpSpPr>
          <a:xfrm>
            <a:off x="135855" y="2556380"/>
            <a:ext cx="4583149" cy="1317499"/>
            <a:chOff x="145687" y="811154"/>
            <a:chExt cx="4583149" cy="1317499"/>
          </a:xfrm>
        </p:grpSpPr>
        <p:grpSp>
          <p:nvGrpSpPr>
            <p:cNvPr id="37" name="Gruppieren 36">
              <a:extLst>
                <a:ext uri="{FF2B5EF4-FFF2-40B4-BE49-F238E27FC236}">
                  <a16:creationId xmlns:a16="http://schemas.microsoft.com/office/drawing/2014/main" id="{76AD827F-BF4F-49BE-82F1-D450662320F4}"/>
                </a:ext>
              </a:extLst>
            </p:cNvPr>
            <p:cNvGrpSpPr/>
            <p:nvPr/>
          </p:nvGrpSpPr>
          <p:grpSpPr>
            <a:xfrm>
              <a:off x="145687" y="811154"/>
              <a:ext cx="2160000" cy="1262695"/>
              <a:chOff x="234175" y="442446"/>
              <a:chExt cx="2160000" cy="1262695"/>
            </a:xfrm>
          </p:grpSpPr>
          <p:sp>
            <p:nvSpPr>
              <p:cNvPr id="45" name="Rechteck 44">
                <a:extLst>
                  <a:ext uri="{FF2B5EF4-FFF2-40B4-BE49-F238E27FC236}">
                    <a16:creationId xmlns:a16="http://schemas.microsoft.com/office/drawing/2014/main" id="{32DB0538-43FF-4884-8AA5-DA7281A12A79}"/>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ilkreis 45">
                <a:extLst>
                  <a:ext uri="{FF2B5EF4-FFF2-40B4-BE49-F238E27FC236}">
                    <a16:creationId xmlns:a16="http://schemas.microsoft.com/office/drawing/2014/main" id="{B574288D-4F43-4EE5-A011-8B651D5A52B9}"/>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grpSp>
          <p:nvGrpSpPr>
            <p:cNvPr id="38" name="Gruppieren 37">
              <a:extLst>
                <a:ext uri="{FF2B5EF4-FFF2-40B4-BE49-F238E27FC236}">
                  <a16:creationId xmlns:a16="http://schemas.microsoft.com/office/drawing/2014/main" id="{9BB5009B-E26D-4C14-9197-3C19A1896EBA}"/>
                </a:ext>
              </a:extLst>
            </p:cNvPr>
            <p:cNvGrpSpPr/>
            <p:nvPr/>
          </p:nvGrpSpPr>
          <p:grpSpPr>
            <a:xfrm>
              <a:off x="2495592" y="816074"/>
              <a:ext cx="2160000" cy="1262695"/>
              <a:chOff x="234175" y="442446"/>
              <a:chExt cx="2160000" cy="1262695"/>
            </a:xfrm>
          </p:grpSpPr>
          <p:sp>
            <p:nvSpPr>
              <p:cNvPr id="43" name="Rechteck 42">
                <a:extLst>
                  <a:ext uri="{FF2B5EF4-FFF2-40B4-BE49-F238E27FC236}">
                    <a16:creationId xmlns:a16="http://schemas.microsoft.com/office/drawing/2014/main" id="{B8505967-68F9-4357-B866-1A3CED019F23}"/>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Teilkreis 43">
                <a:extLst>
                  <a:ext uri="{FF2B5EF4-FFF2-40B4-BE49-F238E27FC236}">
                    <a16:creationId xmlns:a16="http://schemas.microsoft.com/office/drawing/2014/main" id="{4EE3F4BA-F76C-464E-873C-5CD74B0E2675}"/>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39" name="Textfeld 38">
              <a:extLst>
                <a:ext uri="{FF2B5EF4-FFF2-40B4-BE49-F238E27FC236}">
                  <a16:creationId xmlns:a16="http://schemas.microsoft.com/office/drawing/2014/main" id="{0E5665C4-6D4F-48F2-9825-DCD408BB20C0}"/>
                </a:ext>
              </a:extLst>
            </p:cNvPr>
            <p:cNvSpPr txBox="1"/>
            <p:nvPr/>
          </p:nvSpPr>
          <p:spPr>
            <a:xfrm>
              <a:off x="235978" y="1533831"/>
              <a:ext cx="2005614" cy="400110"/>
            </a:xfrm>
            <a:prstGeom prst="rect">
              <a:avLst/>
            </a:prstGeom>
            <a:noFill/>
          </p:spPr>
          <p:txBody>
            <a:bodyPr wrap="none" rtlCol="0">
              <a:spAutoFit/>
            </a:bodyPr>
            <a:lstStyle/>
            <a:p>
              <a:r>
                <a:rPr lang="de-DE" sz="2000" dirty="0"/>
                <a:t>Europaparlament</a:t>
              </a:r>
            </a:p>
          </p:txBody>
        </p:sp>
        <p:sp>
          <p:nvSpPr>
            <p:cNvPr id="40" name="Textfeld 39">
              <a:extLst>
                <a:ext uri="{FF2B5EF4-FFF2-40B4-BE49-F238E27FC236}">
                  <a16:creationId xmlns:a16="http://schemas.microsoft.com/office/drawing/2014/main" id="{AD6078C3-7DBC-49E2-AB94-61F968F9F2D9}"/>
                </a:ext>
              </a:extLst>
            </p:cNvPr>
            <p:cNvSpPr txBox="1"/>
            <p:nvPr/>
          </p:nvSpPr>
          <p:spPr>
            <a:xfrm>
              <a:off x="2453148" y="1420767"/>
              <a:ext cx="2275688" cy="707886"/>
            </a:xfrm>
            <a:prstGeom prst="rect">
              <a:avLst/>
            </a:prstGeom>
            <a:noFill/>
          </p:spPr>
          <p:txBody>
            <a:bodyPr wrap="none" rtlCol="0">
              <a:spAutoFit/>
            </a:bodyPr>
            <a:lstStyle/>
            <a:p>
              <a:pPr algn="ctr"/>
              <a:r>
                <a:rPr lang="de-DE" sz="2000" dirty="0"/>
                <a:t>Rat der</a:t>
              </a:r>
            </a:p>
            <a:p>
              <a:pPr algn="ctr"/>
              <a:r>
                <a:rPr lang="de-DE" sz="2000" dirty="0"/>
                <a:t>Europäischen Union</a:t>
              </a:r>
            </a:p>
          </p:txBody>
        </p:sp>
        <p:sp>
          <p:nvSpPr>
            <p:cNvPr id="41" name="Textfeld 40">
              <a:extLst>
                <a:ext uri="{FF2B5EF4-FFF2-40B4-BE49-F238E27FC236}">
                  <a16:creationId xmlns:a16="http://schemas.microsoft.com/office/drawing/2014/main" id="{EB84AC17-DF60-4028-B480-034289FEDA33}"/>
                </a:ext>
              </a:extLst>
            </p:cNvPr>
            <p:cNvSpPr txBox="1"/>
            <p:nvPr/>
          </p:nvSpPr>
          <p:spPr>
            <a:xfrm>
              <a:off x="3003750" y="909487"/>
              <a:ext cx="1167692" cy="400110"/>
            </a:xfrm>
            <a:prstGeom prst="rect">
              <a:avLst/>
            </a:prstGeom>
            <a:noFill/>
          </p:spPr>
          <p:txBody>
            <a:bodyPr wrap="none" rtlCol="0">
              <a:spAutoFit/>
            </a:bodyPr>
            <a:lstStyle/>
            <a:p>
              <a:r>
                <a:rPr lang="de-DE" sz="2000" dirty="0"/>
                <a:t>Präsident</a:t>
              </a:r>
            </a:p>
          </p:txBody>
        </p:sp>
        <p:sp>
          <p:nvSpPr>
            <p:cNvPr id="42" name="Textfeld 41">
              <a:extLst>
                <a:ext uri="{FF2B5EF4-FFF2-40B4-BE49-F238E27FC236}">
                  <a16:creationId xmlns:a16="http://schemas.microsoft.com/office/drawing/2014/main" id="{13986CCE-27F1-4C89-B3B5-A0F3981A1BD5}"/>
                </a:ext>
              </a:extLst>
            </p:cNvPr>
            <p:cNvSpPr txBox="1"/>
            <p:nvPr/>
          </p:nvSpPr>
          <p:spPr>
            <a:xfrm>
              <a:off x="648928" y="929155"/>
              <a:ext cx="1167692" cy="400110"/>
            </a:xfrm>
            <a:prstGeom prst="rect">
              <a:avLst/>
            </a:prstGeom>
            <a:noFill/>
          </p:spPr>
          <p:txBody>
            <a:bodyPr wrap="none" rtlCol="0">
              <a:spAutoFit/>
            </a:bodyPr>
            <a:lstStyle/>
            <a:p>
              <a:r>
                <a:rPr lang="de-DE" sz="2000" dirty="0"/>
                <a:t>Präsident</a:t>
              </a:r>
            </a:p>
          </p:txBody>
        </p:sp>
      </p:grpSp>
      <p:grpSp>
        <p:nvGrpSpPr>
          <p:cNvPr id="48" name="Gruppieren 47">
            <a:extLst>
              <a:ext uri="{FF2B5EF4-FFF2-40B4-BE49-F238E27FC236}">
                <a16:creationId xmlns:a16="http://schemas.microsoft.com/office/drawing/2014/main" id="{37CA90EC-95AC-4483-BFA1-5EDAD1E70413}"/>
              </a:ext>
            </a:extLst>
          </p:cNvPr>
          <p:cNvGrpSpPr/>
          <p:nvPr/>
        </p:nvGrpSpPr>
        <p:grpSpPr>
          <a:xfrm>
            <a:off x="7205246" y="2551477"/>
            <a:ext cx="4524651" cy="1277447"/>
            <a:chOff x="7200326" y="806242"/>
            <a:chExt cx="4524651" cy="1277447"/>
          </a:xfrm>
        </p:grpSpPr>
        <p:sp>
          <p:nvSpPr>
            <p:cNvPr id="49" name="Rechteck 48">
              <a:extLst>
                <a:ext uri="{FF2B5EF4-FFF2-40B4-BE49-F238E27FC236}">
                  <a16:creationId xmlns:a16="http://schemas.microsoft.com/office/drawing/2014/main" id="{7485030A-FBCB-404B-9496-1482242CA0C9}"/>
                </a:ext>
              </a:extLst>
            </p:cNvPr>
            <p:cNvSpPr/>
            <p:nvPr/>
          </p:nvSpPr>
          <p:spPr>
            <a:xfrm>
              <a:off x="7200326" y="1358769"/>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ilkreis 49">
              <a:extLst>
                <a:ext uri="{FF2B5EF4-FFF2-40B4-BE49-F238E27FC236}">
                  <a16:creationId xmlns:a16="http://schemas.microsoft.com/office/drawing/2014/main" id="{1ABDD152-82F3-43BE-9B39-D99C3B139589}"/>
                </a:ext>
              </a:extLst>
            </p:cNvPr>
            <p:cNvSpPr/>
            <p:nvPr/>
          </p:nvSpPr>
          <p:spPr>
            <a:xfrm>
              <a:off x="7200326" y="816074"/>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51" name="Textfeld 50">
              <a:extLst>
                <a:ext uri="{FF2B5EF4-FFF2-40B4-BE49-F238E27FC236}">
                  <a16:creationId xmlns:a16="http://schemas.microsoft.com/office/drawing/2014/main" id="{0FF84E65-028F-484A-9B23-816B4145AC56}"/>
                </a:ext>
              </a:extLst>
            </p:cNvPr>
            <p:cNvSpPr txBox="1"/>
            <p:nvPr/>
          </p:nvSpPr>
          <p:spPr>
            <a:xfrm>
              <a:off x="7659330" y="1524003"/>
              <a:ext cx="1281505" cy="400110"/>
            </a:xfrm>
            <a:prstGeom prst="rect">
              <a:avLst/>
            </a:prstGeom>
            <a:noFill/>
          </p:spPr>
          <p:txBody>
            <a:bodyPr wrap="none" rtlCol="0">
              <a:spAutoFit/>
            </a:bodyPr>
            <a:lstStyle/>
            <a:p>
              <a:r>
                <a:rPr lang="de-DE" sz="2000" dirty="0"/>
                <a:t>Bundestag</a:t>
              </a:r>
            </a:p>
          </p:txBody>
        </p:sp>
        <p:sp>
          <p:nvSpPr>
            <p:cNvPr id="52" name="Textfeld 51">
              <a:extLst>
                <a:ext uri="{FF2B5EF4-FFF2-40B4-BE49-F238E27FC236}">
                  <a16:creationId xmlns:a16="http://schemas.microsoft.com/office/drawing/2014/main" id="{2AC57975-30BE-47D2-9134-D591467FA98A}"/>
                </a:ext>
              </a:extLst>
            </p:cNvPr>
            <p:cNvSpPr txBox="1"/>
            <p:nvPr/>
          </p:nvSpPr>
          <p:spPr>
            <a:xfrm>
              <a:off x="7659329" y="993067"/>
              <a:ext cx="1167692" cy="400110"/>
            </a:xfrm>
            <a:prstGeom prst="rect">
              <a:avLst/>
            </a:prstGeom>
            <a:noFill/>
          </p:spPr>
          <p:txBody>
            <a:bodyPr wrap="none" rtlCol="0">
              <a:spAutoFit/>
            </a:bodyPr>
            <a:lstStyle/>
            <a:p>
              <a:r>
                <a:rPr lang="de-DE" sz="2000" dirty="0"/>
                <a:t>Präsident</a:t>
              </a:r>
            </a:p>
          </p:txBody>
        </p:sp>
        <p:grpSp>
          <p:nvGrpSpPr>
            <p:cNvPr id="53" name="Gruppieren 52">
              <a:extLst>
                <a:ext uri="{FF2B5EF4-FFF2-40B4-BE49-F238E27FC236}">
                  <a16:creationId xmlns:a16="http://schemas.microsoft.com/office/drawing/2014/main" id="{E2D10F8F-6177-4F15-9F39-7AB810013A30}"/>
                </a:ext>
              </a:extLst>
            </p:cNvPr>
            <p:cNvGrpSpPr/>
            <p:nvPr/>
          </p:nvGrpSpPr>
          <p:grpSpPr>
            <a:xfrm>
              <a:off x="9550231" y="806242"/>
              <a:ext cx="2174746" cy="1277447"/>
              <a:chOff x="9550231" y="806242"/>
              <a:chExt cx="2174746" cy="1277447"/>
            </a:xfrm>
          </p:grpSpPr>
          <p:sp>
            <p:nvSpPr>
              <p:cNvPr id="56" name="Rechteck 55">
                <a:extLst>
                  <a:ext uri="{FF2B5EF4-FFF2-40B4-BE49-F238E27FC236}">
                    <a16:creationId xmlns:a16="http://schemas.microsoft.com/office/drawing/2014/main" id="{62EB2F24-510B-436F-8D71-DC592F86C4A2}"/>
                  </a:ext>
                </a:extLst>
              </p:cNvPr>
              <p:cNvSpPr/>
              <p:nvPr/>
            </p:nvSpPr>
            <p:spPr>
              <a:xfrm>
                <a:off x="9550231" y="1363689"/>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eilkreis 56">
                <a:extLst>
                  <a:ext uri="{FF2B5EF4-FFF2-40B4-BE49-F238E27FC236}">
                    <a16:creationId xmlns:a16="http://schemas.microsoft.com/office/drawing/2014/main" id="{B2B33826-4BC1-4AFB-812A-511AC78DE758}"/>
                  </a:ext>
                </a:extLst>
              </p:cNvPr>
              <p:cNvSpPr/>
              <p:nvPr/>
            </p:nvSpPr>
            <p:spPr>
              <a:xfrm>
                <a:off x="9564977" y="806242"/>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54" name="Textfeld 53">
              <a:extLst>
                <a:ext uri="{FF2B5EF4-FFF2-40B4-BE49-F238E27FC236}">
                  <a16:creationId xmlns:a16="http://schemas.microsoft.com/office/drawing/2014/main" id="{CA9F1963-BF8A-4CC0-88C4-F208F8DBD17F}"/>
                </a:ext>
              </a:extLst>
            </p:cNvPr>
            <p:cNvSpPr txBox="1"/>
            <p:nvPr/>
          </p:nvSpPr>
          <p:spPr>
            <a:xfrm>
              <a:off x="10009237" y="1514170"/>
              <a:ext cx="1249445" cy="400110"/>
            </a:xfrm>
            <a:prstGeom prst="rect">
              <a:avLst/>
            </a:prstGeom>
            <a:noFill/>
          </p:spPr>
          <p:txBody>
            <a:bodyPr wrap="none" rtlCol="0">
              <a:spAutoFit/>
            </a:bodyPr>
            <a:lstStyle/>
            <a:p>
              <a:r>
                <a:rPr lang="de-DE" sz="2000" dirty="0" smtClean="0"/>
                <a:t>Bundesrat</a:t>
              </a:r>
              <a:endParaRPr lang="de-DE" sz="2000" dirty="0"/>
            </a:p>
          </p:txBody>
        </p:sp>
        <p:sp>
          <p:nvSpPr>
            <p:cNvPr id="55" name="Textfeld 54">
              <a:extLst>
                <a:ext uri="{FF2B5EF4-FFF2-40B4-BE49-F238E27FC236}">
                  <a16:creationId xmlns:a16="http://schemas.microsoft.com/office/drawing/2014/main" id="{E1C0C8BA-89A3-4117-AD8E-602A607350B1}"/>
                </a:ext>
              </a:extLst>
            </p:cNvPr>
            <p:cNvSpPr txBox="1"/>
            <p:nvPr/>
          </p:nvSpPr>
          <p:spPr>
            <a:xfrm>
              <a:off x="10038730" y="983234"/>
              <a:ext cx="1167692" cy="400110"/>
            </a:xfrm>
            <a:prstGeom prst="rect">
              <a:avLst/>
            </a:prstGeom>
            <a:noFill/>
          </p:spPr>
          <p:txBody>
            <a:bodyPr wrap="none" rtlCol="0">
              <a:spAutoFit/>
            </a:bodyPr>
            <a:lstStyle/>
            <a:p>
              <a:r>
                <a:rPr lang="de-DE" sz="2000" dirty="0" smtClean="0"/>
                <a:t>Präsident</a:t>
              </a:r>
              <a:endParaRPr lang="de-DE" sz="2000" dirty="0"/>
            </a:p>
          </p:txBody>
        </p:sp>
      </p:grpSp>
      <p:sp>
        <p:nvSpPr>
          <p:cNvPr id="58" name="Rechteck 57">
            <a:extLst>
              <a:ext uri="{FF2B5EF4-FFF2-40B4-BE49-F238E27FC236}">
                <a16:creationId xmlns:a16="http://schemas.microsoft.com/office/drawing/2014/main" id="{C7629F6B-088E-4748-8557-434CEDDB5499}"/>
              </a:ext>
            </a:extLst>
          </p:cNvPr>
          <p:cNvSpPr/>
          <p:nvPr/>
        </p:nvSpPr>
        <p:spPr>
          <a:xfrm>
            <a:off x="1305891" y="4224868"/>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Textfeld 58">
            <a:extLst>
              <a:ext uri="{FF2B5EF4-FFF2-40B4-BE49-F238E27FC236}">
                <a16:creationId xmlns:a16="http://schemas.microsoft.com/office/drawing/2014/main" id="{2EEC79D0-9FD6-4181-97B2-AEE6F669631A}"/>
              </a:ext>
            </a:extLst>
          </p:cNvPr>
          <p:cNvSpPr txBox="1"/>
          <p:nvPr/>
        </p:nvSpPr>
        <p:spPr>
          <a:xfrm>
            <a:off x="1613532" y="4257827"/>
            <a:ext cx="1544718" cy="707886"/>
          </a:xfrm>
          <a:prstGeom prst="rect">
            <a:avLst/>
          </a:prstGeom>
          <a:noFill/>
        </p:spPr>
        <p:txBody>
          <a:bodyPr wrap="none" rtlCol="0">
            <a:spAutoFit/>
          </a:bodyPr>
          <a:lstStyle/>
          <a:p>
            <a:pPr algn="ctr"/>
            <a:r>
              <a:rPr lang="de-DE" sz="2000" dirty="0"/>
              <a:t>Europäischer</a:t>
            </a:r>
          </a:p>
          <a:p>
            <a:pPr algn="ctr"/>
            <a:r>
              <a:rPr lang="de-DE" sz="2000" dirty="0"/>
              <a:t>Gerichtshof</a:t>
            </a:r>
          </a:p>
        </p:txBody>
      </p:sp>
      <p:sp>
        <p:nvSpPr>
          <p:cNvPr id="60" name="Rechteck 59">
            <a:extLst>
              <a:ext uri="{FF2B5EF4-FFF2-40B4-BE49-F238E27FC236}">
                <a16:creationId xmlns:a16="http://schemas.microsoft.com/office/drawing/2014/main" id="{2D8092B4-DB74-45C9-938A-2C1995BF37FB}"/>
              </a:ext>
            </a:extLst>
          </p:cNvPr>
          <p:cNvSpPr/>
          <p:nvPr/>
        </p:nvSpPr>
        <p:spPr>
          <a:xfrm>
            <a:off x="8404776" y="4156044"/>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Textfeld 60">
            <a:extLst>
              <a:ext uri="{FF2B5EF4-FFF2-40B4-BE49-F238E27FC236}">
                <a16:creationId xmlns:a16="http://schemas.microsoft.com/office/drawing/2014/main" id="{0E4074AD-95BF-4E89-B81F-4DA6CB183922}"/>
              </a:ext>
            </a:extLst>
          </p:cNvPr>
          <p:cNvSpPr txBox="1"/>
          <p:nvPr/>
        </p:nvSpPr>
        <p:spPr>
          <a:xfrm>
            <a:off x="8362450" y="4189003"/>
            <a:ext cx="2244653" cy="707886"/>
          </a:xfrm>
          <a:prstGeom prst="rect">
            <a:avLst/>
          </a:prstGeom>
          <a:noFill/>
        </p:spPr>
        <p:txBody>
          <a:bodyPr wrap="none" rtlCol="0">
            <a:spAutoFit/>
          </a:bodyPr>
          <a:lstStyle/>
          <a:p>
            <a:pPr algn="ctr"/>
            <a:r>
              <a:rPr lang="de-DE" sz="2000" dirty="0"/>
              <a:t>Bundesgerichte</a:t>
            </a:r>
          </a:p>
          <a:p>
            <a:pPr algn="ctr"/>
            <a:r>
              <a:rPr lang="de-DE" sz="2000" dirty="0"/>
              <a:t>insb. BVerfG u. BGH</a:t>
            </a:r>
          </a:p>
        </p:txBody>
      </p:sp>
      <p:grpSp>
        <p:nvGrpSpPr>
          <p:cNvPr id="62" name="Gruppieren 61">
            <a:extLst>
              <a:ext uri="{FF2B5EF4-FFF2-40B4-BE49-F238E27FC236}">
                <a16:creationId xmlns:a16="http://schemas.microsoft.com/office/drawing/2014/main" id="{B0497FD9-B281-4CD9-9669-F9A979F04B04}"/>
              </a:ext>
            </a:extLst>
          </p:cNvPr>
          <p:cNvGrpSpPr/>
          <p:nvPr/>
        </p:nvGrpSpPr>
        <p:grpSpPr>
          <a:xfrm>
            <a:off x="155523" y="5201251"/>
            <a:ext cx="4509905" cy="1317499"/>
            <a:chOff x="145687" y="811154"/>
            <a:chExt cx="4509905" cy="1317499"/>
          </a:xfrm>
        </p:grpSpPr>
        <p:grpSp>
          <p:nvGrpSpPr>
            <p:cNvPr id="63" name="Gruppieren 62">
              <a:extLst>
                <a:ext uri="{FF2B5EF4-FFF2-40B4-BE49-F238E27FC236}">
                  <a16:creationId xmlns:a16="http://schemas.microsoft.com/office/drawing/2014/main" id="{6CE92CBE-B26C-40E1-8F83-80FBE89852B0}"/>
                </a:ext>
              </a:extLst>
            </p:cNvPr>
            <p:cNvGrpSpPr/>
            <p:nvPr/>
          </p:nvGrpSpPr>
          <p:grpSpPr>
            <a:xfrm>
              <a:off x="145687" y="811154"/>
              <a:ext cx="2160000" cy="1262695"/>
              <a:chOff x="234175" y="442446"/>
              <a:chExt cx="2160000" cy="1262695"/>
            </a:xfrm>
          </p:grpSpPr>
          <p:sp>
            <p:nvSpPr>
              <p:cNvPr id="71" name="Rechteck 70">
                <a:extLst>
                  <a:ext uri="{FF2B5EF4-FFF2-40B4-BE49-F238E27FC236}">
                    <a16:creationId xmlns:a16="http://schemas.microsoft.com/office/drawing/2014/main" id="{63BE8B9D-C8F1-43B2-A43D-B26D5DC5ADF3}"/>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Teilkreis 71">
                <a:extLst>
                  <a:ext uri="{FF2B5EF4-FFF2-40B4-BE49-F238E27FC236}">
                    <a16:creationId xmlns:a16="http://schemas.microsoft.com/office/drawing/2014/main" id="{D2077AF6-2E0D-4EC9-8B66-543BB239F8D0}"/>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grpSp>
          <p:nvGrpSpPr>
            <p:cNvPr id="64" name="Gruppieren 63">
              <a:extLst>
                <a:ext uri="{FF2B5EF4-FFF2-40B4-BE49-F238E27FC236}">
                  <a16:creationId xmlns:a16="http://schemas.microsoft.com/office/drawing/2014/main" id="{EBD65398-A946-435D-959E-7E34449E9577}"/>
                </a:ext>
              </a:extLst>
            </p:cNvPr>
            <p:cNvGrpSpPr/>
            <p:nvPr/>
          </p:nvGrpSpPr>
          <p:grpSpPr>
            <a:xfrm>
              <a:off x="2495592" y="816074"/>
              <a:ext cx="2160000" cy="1262695"/>
              <a:chOff x="234175" y="442446"/>
              <a:chExt cx="2160000" cy="1262695"/>
            </a:xfrm>
          </p:grpSpPr>
          <p:sp>
            <p:nvSpPr>
              <p:cNvPr id="69" name="Rechteck 68">
                <a:extLst>
                  <a:ext uri="{FF2B5EF4-FFF2-40B4-BE49-F238E27FC236}">
                    <a16:creationId xmlns:a16="http://schemas.microsoft.com/office/drawing/2014/main" id="{6B09DBE9-AA21-4FD5-8017-090176417ACD}"/>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Teilkreis 69">
                <a:extLst>
                  <a:ext uri="{FF2B5EF4-FFF2-40B4-BE49-F238E27FC236}">
                    <a16:creationId xmlns:a16="http://schemas.microsoft.com/office/drawing/2014/main" id="{52C01C0B-B0BB-434B-9A03-99B71F732467}"/>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65" name="Textfeld 64">
              <a:extLst>
                <a:ext uri="{FF2B5EF4-FFF2-40B4-BE49-F238E27FC236}">
                  <a16:creationId xmlns:a16="http://schemas.microsoft.com/office/drawing/2014/main" id="{6FBFA4C4-E0FE-40D1-A4CD-B9DECA13805A}"/>
                </a:ext>
              </a:extLst>
            </p:cNvPr>
            <p:cNvSpPr txBox="1"/>
            <p:nvPr/>
          </p:nvSpPr>
          <p:spPr>
            <a:xfrm>
              <a:off x="459712" y="1390540"/>
              <a:ext cx="1454950" cy="707886"/>
            </a:xfrm>
            <a:prstGeom prst="rect">
              <a:avLst/>
            </a:prstGeom>
            <a:noFill/>
          </p:spPr>
          <p:txBody>
            <a:bodyPr wrap="none" rtlCol="0">
              <a:spAutoFit/>
            </a:bodyPr>
            <a:lstStyle/>
            <a:p>
              <a:pPr algn="ctr"/>
              <a:r>
                <a:rPr lang="de-DE" sz="2000" dirty="0"/>
                <a:t>Europäische</a:t>
              </a:r>
            </a:p>
            <a:p>
              <a:pPr algn="ctr"/>
              <a:r>
                <a:rPr lang="de-DE" sz="2000" dirty="0"/>
                <a:t>Zentralbank</a:t>
              </a:r>
            </a:p>
          </p:txBody>
        </p:sp>
        <p:sp>
          <p:nvSpPr>
            <p:cNvPr id="66" name="Textfeld 65">
              <a:extLst>
                <a:ext uri="{FF2B5EF4-FFF2-40B4-BE49-F238E27FC236}">
                  <a16:creationId xmlns:a16="http://schemas.microsoft.com/office/drawing/2014/main" id="{2B3857ED-BD1C-4638-967E-BD99A24DB693}"/>
                </a:ext>
              </a:extLst>
            </p:cNvPr>
            <p:cNvSpPr txBox="1"/>
            <p:nvPr/>
          </p:nvSpPr>
          <p:spPr>
            <a:xfrm>
              <a:off x="2758716" y="1420767"/>
              <a:ext cx="1664559" cy="707886"/>
            </a:xfrm>
            <a:prstGeom prst="rect">
              <a:avLst/>
            </a:prstGeom>
            <a:noFill/>
          </p:spPr>
          <p:txBody>
            <a:bodyPr wrap="none" rtlCol="0">
              <a:spAutoFit/>
            </a:bodyPr>
            <a:lstStyle/>
            <a:p>
              <a:pPr algn="ctr"/>
              <a:r>
                <a:rPr lang="de-DE" sz="2000" dirty="0"/>
                <a:t>Europäischer</a:t>
              </a:r>
            </a:p>
            <a:p>
              <a:pPr algn="ctr"/>
              <a:r>
                <a:rPr lang="de-DE" sz="2000" dirty="0"/>
                <a:t>Rechnungshof</a:t>
              </a:r>
            </a:p>
          </p:txBody>
        </p:sp>
        <p:sp>
          <p:nvSpPr>
            <p:cNvPr id="67" name="Textfeld 66">
              <a:extLst>
                <a:ext uri="{FF2B5EF4-FFF2-40B4-BE49-F238E27FC236}">
                  <a16:creationId xmlns:a16="http://schemas.microsoft.com/office/drawing/2014/main" id="{0041ABAC-A01D-410A-9D15-75204308AA19}"/>
                </a:ext>
              </a:extLst>
            </p:cNvPr>
            <p:cNvSpPr txBox="1"/>
            <p:nvPr/>
          </p:nvSpPr>
          <p:spPr>
            <a:xfrm>
              <a:off x="3003750" y="909487"/>
              <a:ext cx="1167692" cy="400110"/>
            </a:xfrm>
            <a:prstGeom prst="rect">
              <a:avLst/>
            </a:prstGeom>
            <a:noFill/>
          </p:spPr>
          <p:txBody>
            <a:bodyPr wrap="none" rtlCol="0">
              <a:spAutoFit/>
            </a:bodyPr>
            <a:lstStyle/>
            <a:p>
              <a:r>
                <a:rPr lang="de-DE" sz="2000" dirty="0"/>
                <a:t>Präsident</a:t>
              </a:r>
            </a:p>
          </p:txBody>
        </p:sp>
        <p:sp>
          <p:nvSpPr>
            <p:cNvPr id="68" name="Textfeld 67">
              <a:extLst>
                <a:ext uri="{FF2B5EF4-FFF2-40B4-BE49-F238E27FC236}">
                  <a16:creationId xmlns:a16="http://schemas.microsoft.com/office/drawing/2014/main" id="{47CA829A-DB1B-450A-98C5-7F1D99490D97}"/>
                </a:ext>
              </a:extLst>
            </p:cNvPr>
            <p:cNvSpPr txBox="1"/>
            <p:nvPr/>
          </p:nvSpPr>
          <p:spPr>
            <a:xfrm>
              <a:off x="648928" y="929155"/>
              <a:ext cx="1361655" cy="400110"/>
            </a:xfrm>
            <a:prstGeom prst="rect">
              <a:avLst/>
            </a:prstGeom>
            <a:noFill/>
          </p:spPr>
          <p:txBody>
            <a:bodyPr wrap="none" rtlCol="0">
              <a:spAutoFit/>
            </a:bodyPr>
            <a:lstStyle/>
            <a:p>
              <a:r>
                <a:rPr lang="de-DE" sz="2000" dirty="0"/>
                <a:t>Präsidentin</a:t>
              </a:r>
            </a:p>
          </p:txBody>
        </p:sp>
      </p:grpSp>
      <p:grpSp>
        <p:nvGrpSpPr>
          <p:cNvPr id="73" name="Gruppieren 72">
            <a:extLst>
              <a:ext uri="{FF2B5EF4-FFF2-40B4-BE49-F238E27FC236}">
                <a16:creationId xmlns:a16="http://schemas.microsoft.com/office/drawing/2014/main" id="{C892D639-AE00-494D-AC68-599713BFD71B}"/>
              </a:ext>
            </a:extLst>
          </p:cNvPr>
          <p:cNvGrpSpPr/>
          <p:nvPr/>
        </p:nvGrpSpPr>
        <p:grpSpPr>
          <a:xfrm>
            <a:off x="7269158" y="5191419"/>
            <a:ext cx="4639610" cy="1267615"/>
            <a:chOff x="145687" y="811154"/>
            <a:chExt cx="4639610" cy="1267615"/>
          </a:xfrm>
        </p:grpSpPr>
        <p:grpSp>
          <p:nvGrpSpPr>
            <p:cNvPr id="74" name="Gruppieren 73">
              <a:extLst>
                <a:ext uri="{FF2B5EF4-FFF2-40B4-BE49-F238E27FC236}">
                  <a16:creationId xmlns:a16="http://schemas.microsoft.com/office/drawing/2014/main" id="{B551E02E-E8A9-4F44-93B5-F32F3D49FDE1}"/>
                </a:ext>
              </a:extLst>
            </p:cNvPr>
            <p:cNvGrpSpPr/>
            <p:nvPr/>
          </p:nvGrpSpPr>
          <p:grpSpPr>
            <a:xfrm>
              <a:off x="145687" y="811154"/>
              <a:ext cx="2160000" cy="1262695"/>
              <a:chOff x="234175" y="442446"/>
              <a:chExt cx="2160000" cy="1262695"/>
            </a:xfrm>
          </p:grpSpPr>
          <p:sp>
            <p:nvSpPr>
              <p:cNvPr id="82" name="Rechteck 81">
                <a:extLst>
                  <a:ext uri="{FF2B5EF4-FFF2-40B4-BE49-F238E27FC236}">
                    <a16:creationId xmlns:a16="http://schemas.microsoft.com/office/drawing/2014/main" id="{92F1A26B-DE93-472D-8879-2D899BB1F4CE}"/>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3" name="Teilkreis 82">
                <a:extLst>
                  <a:ext uri="{FF2B5EF4-FFF2-40B4-BE49-F238E27FC236}">
                    <a16:creationId xmlns:a16="http://schemas.microsoft.com/office/drawing/2014/main" id="{D2AE78B1-A873-4874-8D4B-0BCBFC0B8244}"/>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grpSp>
          <p:nvGrpSpPr>
            <p:cNvPr id="75" name="Gruppieren 74">
              <a:extLst>
                <a:ext uri="{FF2B5EF4-FFF2-40B4-BE49-F238E27FC236}">
                  <a16:creationId xmlns:a16="http://schemas.microsoft.com/office/drawing/2014/main" id="{B4E82F6A-E333-4368-A5E4-0F9142272010}"/>
                </a:ext>
              </a:extLst>
            </p:cNvPr>
            <p:cNvGrpSpPr/>
            <p:nvPr/>
          </p:nvGrpSpPr>
          <p:grpSpPr>
            <a:xfrm>
              <a:off x="2495592" y="816074"/>
              <a:ext cx="2160000" cy="1262695"/>
              <a:chOff x="234175" y="442446"/>
              <a:chExt cx="2160000" cy="1262695"/>
            </a:xfrm>
          </p:grpSpPr>
          <p:sp>
            <p:nvSpPr>
              <p:cNvPr id="80" name="Rechteck 79">
                <a:extLst>
                  <a:ext uri="{FF2B5EF4-FFF2-40B4-BE49-F238E27FC236}">
                    <a16:creationId xmlns:a16="http://schemas.microsoft.com/office/drawing/2014/main" id="{93EA8EA3-096E-4B1B-A33E-223B1222D8B9}"/>
                  </a:ext>
                </a:extLst>
              </p:cNvPr>
              <p:cNvSpPr/>
              <p:nvPr/>
            </p:nvSpPr>
            <p:spPr>
              <a:xfrm>
                <a:off x="234175" y="985141"/>
                <a:ext cx="2160000" cy="7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Teilkreis 80">
                <a:extLst>
                  <a:ext uri="{FF2B5EF4-FFF2-40B4-BE49-F238E27FC236}">
                    <a16:creationId xmlns:a16="http://schemas.microsoft.com/office/drawing/2014/main" id="{7E53A19B-47B3-471B-B2D1-47F775FA72F9}"/>
                  </a:ext>
                </a:extLst>
              </p:cNvPr>
              <p:cNvSpPr/>
              <p:nvPr/>
            </p:nvSpPr>
            <p:spPr>
              <a:xfrm>
                <a:off x="234175" y="442446"/>
                <a:ext cx="2160000" cy="1080000"/>
              </a:xfrm>
              <a:prstGeom prst="pie">
                <a:avLst>
                  <a:gd name="adj1" fmla="val 10799429"/>
                  <a:gd name="adj2" fmla="val 5941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sp>
          <p:nvSpPr>
            <p:cNvPr id="76" name="Textfeld 75">
              <a:extLst>
                <a:ext uri="{FF2B5EF4-FFF2-40B4-BE49-F238E27FC236}">
                  <a16:creationId xmlns:a16="http://schemas.microsoft.com/office/drawing/2014/main" id="{13504899-2A2B-4888-9652-5FD02FB71FBE}"/>
                </a:ext>
              </a:extLst>
            </p:cNvPr>
            <p:cNvSpPr txBox="1"/>
            <p:nvPr/>
          </p:nvSpPr>
          <p:spPr>
            <a:xfrm>
              <a:off x="453655" y="1552771"/>
              <a:ext cx="1467068" cy="400110"/>
            </a:xfrm>
            <a:prstGeom prst="rect">
              <a:avLst/>
            </a:prstGeom>
            <a:noFill/>
          </p:spPr>
          <p:txBody>
            <a:bodyPr wrap="none" rtlCol="0">
              <a:spAutoFit/>
            </a:bodyPr>
            <a:lstStyle/>
            <a:p>
              <a:pPr algn="ctr"/>
              <a:r>
                <a:rPr lang="de-DE" sz="2000" dirty="0"/>
                <a:t>Bundesbank</a:t>
              </a:r>
            </a:p>
          </p:txBody>
        </p:sp>
        <p:sp>
          <p:nvSpPr>
            <p:cNvPr id="77" name="Textfeld 76">
              <a:extLst>
                <a:ext uri="{FF2B5EF4-FFF2-40B4-BE49-F238E27FC236}">
                  <a16:creationId xmlns:a16="http://schemas.microsoft.com/office/drawing/2014/main" id="{8DFF708F-C9E5-4E8E-829E-AE26F579AD73}"/>
                </a:ext>
              </a:extLst>
            </p:cNvPr>
            <p:cNvSpPr txBox="1"/>
            <p:nvPr/>
          </p:nvSpPr>
          <p:spPr>
            <a:xfrm>
              <a:off x="2396694" y="1553499"/>
              <a:ext cx="2388603" cy="400110"/>
            </a:xfrm>
            <a:prstGeom prst="rect">
              <a:avLst/>
            </a:prstGeom>
            <a:noFill/>
          </p:spPr>
          <p:txBody>
            <a:bodyPr wrap="none" rtlCol="0">
              <a:spAutoFit/>
            </a:bodyPr>
            <a:lstStyle/>
            <a:p>
              <a:pPr algn="ctr"/>
              <a:r>
                <a:rPr lang="de-DE" sz="2000" dirty="0"/>
                <a:t>Bundesrechnungshof</a:t>
              </a:r>
            </a:p>
          </p:txBody>
        </p:sp>
        <p:sp>
          <p:nvSpPr>
            <p:cNvPr id="78" name="Textfeld 77">
              <a:extLst>
                <a:ext uri="{FF2B5EF4-FFF2-40B4-BE49-F238E27FC236}">
                  <a16:creationId xmlns:a16="http://schemas.microsoft.com/office/drawing/2014/main" id="{CDD6F266-5C9F-4473-82E8-86A68B2AADF9}"/>
                </a:ext>
              </a:extLst>
            </p:cNvPr>
            <p:cNvSpPr txBox="1"/>
            <p:nvPr/>
          </p:nvSpPr>
          <p:spPr>
            <a:xfrm>
              <a:off x="3003750" y="909487"/>
              <a:ext cx="1167692" cy="400110"/>
            </a:xfrm>
            <a:prstGeom prst="rect">
              <a:avLst/>
            </a:prstGeom>
            <a:noFill/>
          </p:spPr>
          <p:txBody>
            <a:bodyPr wrap="none" rtlCol="0">
              <a:spAutoFit/>
            </a:bodyPr>
            <a:lstStyle/>
            <a:p>
              <a:r>
                <a:rPr lang="de-DE" sz="2000" dirty="0"/>
                <a:t>Präsident</a:t>
              </a:r>
            </a:p>
          </p:txBody>
        </p:sp>
        <p:sp>
          <p:nvSpPr>
            <p:cNvPr id="79" name="Textfeld 78">
              <a:extLst>
                <a:ext uri="{FF2B5EF4-FFF2-40B4-BE49-F238E27FC236}">
                  <a16:creationId xmlns:a16="http://schemas.microsoft.com/office/drawing/2014/main" id="{B3155D82-2E06-4D2F-A678-3CB667E9273D}"/>
                </a:ext>
              </a:extLst>
            </p:cNvPr>
            <p:cNvSpPr txBox="1"/>
            <p:nvPr/>
          </p:nvSpPr>
          <p:spPr>
            <a:xfrm>
              <a:off x="648928" y="929155"/>
              <a:ext cx="1167692" cy="400110"/>
            </a:xfrm>
            <a:prstGeom prst="rect">
              <a:avLst/>
            </a:prstGeom>
            <a:noFill/>
          </p:spPr>
          <p:txBody>
            <a:bodyPr wrap="none" rtlCol="0">
              <a:spAutoFit/>
            </a:bodyPr>
            <a:lstStyle/>
            <a:p>
              <a:r>
                <a:rPr lang="de-DE" sz="2000" dirty="0"/>
                <a:t>Präsident</a:t>
              </a:r>
            </a:p>
          </p:txBody>
        </p:sp>
      </p:grpSp>
      <p:cxnSp>
        <p:nvCxnSpPr>
          <p:cNvPr id="85" name="Gerader Verbinder 84">
            <a:extLst>
              <a:ext uri="{FF2B5EF4-FFF2-40B4-BE49-F238E27FC236}">
                <a16:creationId xmlns:a16="http://schemas.microsoft.com/office/drawing/2014/main" id="{22D68EA9-416D-442F-B931-46D560DA2841}"/>
              </a:ext>
            </a:extLst>
          </p:cNvPr>
          <p:cNvCxnSpPr>
            <a:cxnSpLocks/>
          </p:cNvCxnSpPr>
          <p:nvPr/>
        </p:nvCxnSpPr>
        <p:spPr>
          <a:xfrm>
            <a:off x="145687" y="2330245"/>
            <a:ext cx="1156146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 name="Gerader Verbinder 86">
            <a:extLst>
              <a:ext uri="{FF2B5EF4-FFF2-40B4-BE49-F238E27FC236}">
                <a16:creationId xmlns:a16="http://schemas.microsoft.com/office/drawing/2014/main" id="{644C1B9A-8692-4746-8ECC-AF29BD352C3E}"/>
              </a:ext>
            </a:extLst>
          </p:cNvPr>
          <p:cNvCxnSpPr>
            <a:cxnSpLocks/>
          </p:cNvCxnSpPr>
          <p:nvPr/>
        </p:nvCxnSpPr>
        <p:spPr>
          <a:xfrm>
            <a:off x="150607" y="4001725"/>
            <a:ext cx="1156146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Gerader Verbinder 87">
            <a:extLst>
              <a:ext uri="{FF2B5EF4-FFF2-40B4-BE49-F238E27FC236}">
                <a16:creationId xmlns:a16="http://schemas.microsoft.com/office/drawing/2014/main" id="{0283424B-857D-4AE0-A75E-1A1A03510751}"/>
              </a:ext>
            </a:extLst>
          </p:cNvPr>
          <p:cNvCxnSpPr>
            <a:cxnSpLocks/>
          </p:cNvCxnSpPr>
          <p:nvPr/>
        </p:nvCxnSpPr>
        <p:spPr>
          <a:xfrm>
            <a:off x="199771" y="5068525"/>
            <a:ext cx="11561466"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9831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Wohlstandsentwicklung EU</a:t>
            </a:r>
          </a:p>
        </p:txBody>
      </p:sp>
      <p:sp>
        <p:nvSpPr>
          <p:cNvPr id="4" name="Textfeld 3">
            <a:extLst>
              <a:ext uri="{FF2B5EF4-FFF2-40B4-BE49-F238E27FC236}">
                <a16:creationId xmlns:a16="http://schemas.microsoft.com/office/drawing/2014/main" id="{6ADA2F96-B291-4BCC-81F5-BFD5CD3547B9}"/>
              </a:ext>
            </a:extLst>
          </p:cNvPr>
          <p:cNvSpPr txBox="1"/>
          <p:nvPr/>
        </p:nvSpPr>
        <p:spPr>
          <a:xfrm>
            <a:off x="58996" y="6494516"/>
            <a:ext cx="3847079" cy="369332"/>
          </a:xfrm>
          <a:prstGeom prst="rect">
            <a:avLst/>
          </a:prstGeom>
          <a:noFill/>
        </p:spPr>
        <p:txBody>
          <a:bodyPr wrap="none" rtlCol="0">
            <a:spAutoFit/>
          </a:bodyPr>
          <a:lstStyle/>
          <a:p>
            <a:r>
              <a:rPr lang="de-DE" dirty="0"/>
              <a:t>Quelle: Eurostat, eigene Berechnungen</a:t>
            </a:r>
          </a:p>
        </p:txBody>
      </p:sp>
      <p:pic>
        <p:nvPicPr>
          <p:cNvPr id="2" name="Grafik 1"/>
          <p:cNvPicPr>
            <a:picLocks noChangeAspect="1"/>
          </p:cNvPicPr>
          <p:nvPr/>
        </p:nvPicPr>
        <p:blipFill>
          <a:blip r:embed="rId2"/>
          <a:stretch>
            <a:fillRect/>
          </a:stretch>
        </p:blipFill>
        <p:spPr>
          <a:xfrm>
            <a:off x="58996" y="397081"/>
            <a:ext cx="8498527" cy="5843260"/>
          </a:xfrm>
          <a:prstGeom prst="rect">
            <a:avLst/>
          </a:prstGeom>
        </p:spPr>
      </p:pic>
    </p:spTree>
    <p:extLst>
      <p:ext uri="{BB962C8B-B14F-4D97-AF65-F5344CB8AC3E}">
        <p14:creationId xmlns:p14="http://schemas.microsoft.com/office/powerpoint/2010/main" val="438189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Wohlstandsentwicklung weltweit</a:t>
            </a:r>
          </a:p>
        </p:txBody>
      </p:sp>
      <p:sp>
        <p:nvSpPr>
          <p:cNvPr id="4" name="Textfeld 3">
            <a:extLst>
              <a:ext uri="{FF2B5EF4-FFF2-40B4-BE49-F238E27FC236}">
                <a16:creationId xmlns:a16="http://schemas.microsoft.com/office/drawing/2014/main" id="{6ADA2F96-B291-4BCC-81F5-BFD5CD3547B9}"/>
              </a:ext>
            </a:extLst>
          </p:cNvPr>
          <p:cNvSpPr txBox="1"/>
          <p:nvPr/>
        </p:nvSpPr>
        <p:spPr>
          <a:xfrm>
            <a:off x="58996" y="6494516"/>
            <a:ext cx="1274708" cy="369332"/>
          </a:xfrm>
          <a:prstGeom prst="rect">
            <a:avLst/>
          </a:prstGeom>
          <a:noFill/>
        </p:spPr>
        <p:txBody>
          <a:bodyPr wrap="none" rtlCol="0">
            <a:spAutoFit/>
          </a:bodyPr>
          <a:lstStyle/>
          <a:p>
            <a:r>
              <a:rPr lang="de-DE" dirty="0"/>
              <a:t>Quelle</a:t>
            </a:r>
            <a:r>
              <a:rPr lang="de-DE"/>
              <a:t>: IMF</a:t>
            </a:r>
            <a:endParaRPr lang="de-DE" dirty="0"/>
          </a:p>
        </p:txBody>
      </p:sp>
      <p:sp>
        <p:nvSpPr>
          <p:cNvPr id="3" name="Textfeld 2"/>
          <p:cNvSpPr txBox="1"/>
          <p:nvPr/>
        </p:nvSpPr>
        <p:spPr>
          <a:xfrm>
            <a:off x="1333704" y="458240"/>
            <a:ext cx="1340239" cy="369332"/>
          </a:xfrm>
          <a:prstGeom prst="rect">
            <a:avLst/>
          </a:prstGeom>
          <a:noFill/>
        </p:spPr>
        <p:txBody>
          <a:bodyPr wrap="none" rtlCol="0">
            <a:spAutoFit/>
          </a:bodyPr>
          <a:lstStyle/>
          <a:p>
            <a:r>
              <a:rPr lang="de-DE" dirty="0" smtClean="0"/>
              <a:t>BIP pro Kopf</a:t>
            </a:r>
            <a:endParaRPr lang="de-DE" dirty="0"/>
          </a:p>
        </p:txBody>
      </p:sp>
      <p:sp>
        <p:nvSpPr>
          <p:cNvPr id="6" name="Textfeld 5"/>
          <p:cNvSpPr txBox="1"/>
          <p:nvPr/>
        </p:nvSpPr>
        <p:spPr>
          <a:xfrm>
            <a:off x="6461954" y="424346"/>
            <a:ext cx="1340239" cy="369332"/>
          </a:xfrm>
          <a:prstGeom prst="rect">
            <a:avLst/>
          </a:prstGeom>
          <a:noFill/>
        </p:spPr>
        <p:txBody>
          <a:bodyPr wrap="none" rtlCol="0">
            <a:spAutoFit/>
          </a:bodyPr>
          <a:lstStyle/>
          <a:p>
            <a:r>
              <a:rPr lang="de-DE" dirty="0" smtClean="0"/>
              <a:t>BIP pro Kopf</a:t>
            </a:r>
            <a:endParaRPr lang="de-DE" dirty="0"/>
          </a:p>
        </p:txBody>
      </p:sp>
      <p:pic>
        <p:nvPicPr>
          <p:cNvPr id="5" name="Grafik 4"/>
          <p:cNvPicPr>
            <a:picLocks noChangeAspect="1"/>
          </p:cNvPicPr>
          <p:nvPr/>
        </p:nvPicPr>
        <p:blipFill>
          <a:blip r:embed="rId2"/>
          <a:stretch>
            <a:fillRect/>
          </a:stretch>
        </p:blipFill>
        <p:spPr>
          <a:xfrm>
            <a:off x="58997" y="717089"/>
            <a:ext cx="8517444" cy="5333670"/>
          </a:xfrm>
          <a:prstGeom prst="rect">
            <a:avLst/>
          </a:prstGeom>
        </p:spPr>
      </p:pic>
    </p:spTree>
    <p:extLst>
      <p:ext uri="{BB962C8B-B14F-4D97-AF65-F5344CB8AC3E}">
        <p14:creationId xmlns:p14="http://schemas.microsoft.com/office/powerpoint/2010/main" val="1483803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7" name="Foliennummernplatzhalter 6"/>
          <p:cNvSpPr>
            <a:spLocks noGrp="1"/>
          </p:cNvSpPr>
          <p:nvPr>
            <p:ph type="sldNum" sz="quarter" idx="12"/>
          </p:nvPr>
        </p:nvSpPr>
        <p:spPr/>
        <p:txBody>
          <a:bodyPr/>
          <a:lstStyle/>
          <a:p>
            <a:fld id="{386CAE9C-98EE-4793-B6DD-11C28406210D}" type="slidenum">
              <a:rPr lang="de-DE" smtClean="0"/>
              <a:t>2</a:t>
            </a:fld>
            <a:endParaRPr lang="de-DE"/>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Atkinson/Stiglitz, Lectures on Public Economics</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Blankart</a:t>
            </a:r>
            <a:r>
              <a:rPr lang="en-US" sz="2400" dirty="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Öffentliche Finanzen in der Demokratie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Breyer/Kolmar Grundlagen der Wirtschaftspolitik</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Douma</a:t>
            </a:r>
            <a:r>
              <a:rPr lang="en-US" sz="2400" dirty="0">
                <a:latin typeface="Times New Roman" panose="02020603050405020304" pitchFamily="18" charset="0"/>
                <a:cs typeface="Times New Roman" panose="02020603050405020304" pitchFamily="18" charset="0"/>
              </a:rPr>
              <a:t>/Schreuder, Economic Approaches to Organizations</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Erler</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Leschke</a:t>
            </a:r>
            <a:r>
              <a:rPr lang="en-US" sz="2400" dirty="0">
                <a:latin typeface="Times New Roman" panose="02020603050405020304" pitchFamily="18" charset="0"/>
                <a:cs typeface="Times New Roman" panose="02020603050405020304" pitchFamily="18" charset="0"/>
              </a:rPr>
              <a:t>/Sauerland, Neue </a:t>
            </a:r>
            <a:r>
              <a:rPr lang="en-US" sz="2400" dirty="0" err="1">
                <a:latin typeface="Times New Roman" panose="02020603050405020304" pitchFamily="18" charset="0"/>
                <a:cs typeface="Times New Roman" panose="02020603050405020304" pitchFamily="18" charset="0"/>
              </a:rPr>
              <a:t>Institutionenökonomie</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Mueller, Public Choice III</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Richter/</a:t>
            </a:r>
            <a:r>
              <a:rPr lang="en-US" sz="2400" dirty="0" err="1">
                <a:latin typeface="Times New Roman" panose="02020603050405020304" pitchFamily="18" charset="0"/>
                <a:cs typeface="Times New Roman" panose="02020603050405020304" pitchFamily="18" charset="0"/>
              </a:rPr>
              <a:t>Furubotn</a:t>
            </a:r>
            <a:r>
              <a:rPr lang="en-US" sz="2400" dirty="0">
                <a:latin typeface="Times New Roman" panose="02020603050405020304" pitchFamily="18" charset="0"/>
                <a:cs typeface="Times New Roman" panose="02020603050405020304" pitchFamily="18" charset="0"/>
              </a:rPr>
              <a:t>, Neue </a:t>
            </a:r>
            <a:r>
              <a:rPr lang="en-US" sz="2400" dirty="0" err="1">
                <a:latin typeface="Times New Roman" panose="02020603050405020304" pitchFamily="18" charset="0"/>
                <a:cs typeface="Times New Roman" panose="02020603050405020304" pitchFamily="18" charset="0"/>
              </a:rPr>
              <a:t>Institutionenökonomie</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Voigt, </a:t>
            </a:r>
            <a:r>
              <a:rPr lang="en-US" sz="2400" dirty="0" err="1">
                <a:latin typeface="Times New Roman" panose="02020603050405020304" pitchFamily="18" charset="0"/>
                <a:cs typeface="Times New Roman" panose="02020603050405020304" pitchFamily="18" charset="0"/>
              </a:rPr>
              <a:t>Institutionenökonomik</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Williamson, The economic Institutions of Capitalism</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pPr algn="ctr"/>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Die Mittel (Ressourcen), die für die Befriedigung der </a:t>
            </a:r>
          </a:p>
          <a:p>
            <a:pPr algn="ctr"/>
            <a:r>
              <a:rPr lang="de-DE" sz="2400" dirty="0">
                <a:latin typeface="Times New Roman" panose="02020603050405020304" pitchFamily="18" charset="0"/>
                <a:cs typeface="Times New Roman" panose="02020603050405020304" pitchFamily="18" charset="0"/>
              </a:rPr>
              <a:t>Bedürfnisse der Menschen einer Gesellschaft eingesetzt </a:t>
            </a:r>
          </a:p>
          <a:p>
            <a:pPr algn="ctr"/>
            <a:r>
              <a:rPr lang="de-DE" sz="2400" dirty="0">
                <a:latin typeface="Times New Roman" panose="02020603050405020304" pitchFamily="18" charset="0"/>
                <a:cs typeface="Times New Roman" panose="02020603050405020304" pitchFamily="18" charset="0"/>
              </a:rPr>
              <a:t>werden können, sind begrenzt bzw. knapp.</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oder</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Menschen müssen wirtschaften, weil sie Bedürfnisse haben,</a:t>
            </a:r>
          </a:p>
          <a:p>
            <a:pPr algn="ctr"/>
            <a:r>
              <a:rPr lang="de-DE" sz="2400" dirty="0">
                <a:latin typeface="Times New Roman" panose="02020603050405020304" pitchFamily="18" charset="0"/>
                <a:cs typeface="Times New Roman" panose="02020603050405020304" pitchFamily="18" charset="0"/>
              </a:rPr>
              <a:t>aber nicht genügend Ressourcen, um ausreichend Güter zur Erfüllung</a:t>
            </a:r>
          </a:p>
          <a:p>
            <a:pPr algn="ctr"/>
            <a:r>
              <a:rPr lang="de-DE" sz="2400" dirty="0">
                <a:latin typeface="Times New Roman" panose="02020603050405020304" pitchFamily="18" charset="0"/>
                <a:cs typeface="Times New Roman" panose="02020603050405020304" pitchFamily="18" charset="0"/>
              </a:rPr>
              <a:t>aller Bedürfnisse aller Menschen herstellen zu können.</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2967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Normative Grundfragen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Welche Güter und welche Mengen sollen durch die Gesellschaft hergestellt werden?</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Wie sollen die Güter produziert werden?</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Wie soll grundsätzlich die Arbeit in der Gesellschaft verteilt werden?</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Welche (staatlichen) Institutionen gewährleisten die gewünschte Allokation durch die bereitgestellten Güter</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5547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 und Homo Oeconomicus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938909"/>
            <a:ext cx="12172951" cy="5539948"/>
          </a:xfrm>
          <a:prstGeom prst="rect">
            <a:avLst/>
          </a:prstGeom>
          <a:noFill/>
        </p:spPr>
        <p:txBody>
          <a:bodyPr wrap="square" rtlCol="0">
            <a:noAutofit/>
          </a:bodyPr>
          <a:lstStyle/>
          <a:p>
            <a:pPr marL="342900"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In der neoklassischen Theorie wird das Grundproblem der Ökonomie und die daraus abgeleiteten Fragen durch individuelles Handeln gemäß dem Prinzip der egoistischen Nutzenmaximierung gelöst.</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Jedes Verhalten beruht auf Freiwilligkeit und die erreichte Allokation ist unter den Bedingungen eines vollkommenen Marktes </a:t>
            </a:r>
            <a:r>
              <a:rPr lang="de-DE" sz="2200" dirty="0" err="1">
                <a:latin typeface="Times New Roman" panose="02020603050405020304" pitchFamily="18" charset="0"/>
                <a:cs typeface="Times New Roman" panose="02020603050405020304" pitchFamily="18" charset="0"/>
              </a:rPr>
              <a:t>pareto</a:t>
            </a:r>
            <a:r>
              <a:rPr lang="de-DE" sz="2200" dirty="0">
                <a:latin typeface="Times New Roman" panose="02020603050405020304" pitchFamily="18" charset="0"/>
                <a:cs typeface="Times New Roman" panose="02020603050405020304" pitchFamily="18" charset="0"/>
              </a:rPr>
              <a:t>-effizient.</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In diesem Zusammenhang soll der Staat nur die nötigen Rahmenbedingungen für die Funktionsfähigkeit des Marktprozesses bereitstellen.</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Die Bedingungen des vollkommenen Marktes sind allerdings nur selten in der Praxis erfüllt, so dass es im Allgemeinen zu Marktversagen kommen kann. Insbesondere treten in der strengen neoklassischen Theorie keine Transaktionskosten auf.</a:t>
            </a:r>
          </a:p>
          <a:p>
            <a:pPr marL="342900"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marL="2171700" lvl="4"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Der Staat bildet ein Regelsystem zur Lösung des allgemeinen Allokationsproblems auch bei unvollkommenen Märkten. Insbesondere verfügt der Staat über hoheitliche Rechte über die ein Zwang auf die Individuen ausgeübt werden kann.</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701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Fundamentalfragen der Ökonomie</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endParaRPr lang="de-DE" sz="2400" dirty="0" smtClean="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Wann, wo und wie sollte der Staat überhaupt intervenieren?</a:t>
            </a: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a:t>
            </a:r>
            <a:r>
              <a:rPr lang="de-DE" sz="2400" b="1" dirty="0" smtClean="0">
                <a:latin typeface="Times New Roman" panose="02020603050405020304" pitchFamily="18" charset="0"/>
                <a:cs typeface="Times New Roman" panose="02020603050405020304" pitchFamily="18" charset="0"/>
              </a:rPr>
              <a:t>klassische Theorie </a:t>
            </a:r>
            <a:r>
              <a:rPr lang="de-DE" sz="2400" dirty="0" smtClean="0">
                <a:latin typeface="Times New Roman" panose="02020603050405020304" pitchFamily="18" charset="0"/>
                <a:cs typeface="Times New Roman" panose="02020603050405020304" pitchFamily="18" charset="0"/>
              </a:rPr>
              <a:t>geht von einer normativen Fragestellungen aus, und setzt einen wohlwollenden Staat voraus, der unter Einbeziehung aller Interessen ein wohlfahrtsmaximierendes Kalkül im Sinn hat.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a:t>
            </a:r>
            <a:r>
              <a:rPr lang="de-DE" sz="2400" b="1" dirty="0" smtClean="0">
                <a:latin typeface="Times New Roman" panose="02020603050405020304" pitchFamily="18" charset="0"/>
                <a:cs typeface="Times New Roman" panose="02020603050405020304" pitchFamily="18" charset="0"/>
              </a:rPr>
              <a:t>Public Choice Theorie </a:t>
            </a:r>
            <a:r>
              <a:rPr lang="de-DE" sz="2400" dirty="0" smtClean="0">
                <a:latin typeface="Times New Roman" panose="02020603050405020304" pitchFamily="18" charset="0"/>
                <a:cs typeface="Times New Roman" panose="02020603050405020304" pitchFamily="18" charset="0"/>
              </a:rPr>
              <a:t>geht von einer positiven Fragestellung aus und unterstellt, </a:t>
            </a:r>
            <a:r>
              <a:rPr lang="de-DE" sz="2400" dirty="0">
                <a:latin typeface="Times New Roman" panose="02020603050405020304" pitchFamily="18" charset="0"/>
                <a:cs typeface="Times New Roman" panose="02020603050405020304" pitchFamily="18" charset="0"/>
              </a:rPr>
              <a:t>dass </a:t>
            </a:r>
            <a:r>
              <a:rPr lang="de-DE" sz="2400" dirty="0" smtClean="0">
                <a:latin typeface="Times New Roman" panose="02020603050405020304" pitchFamily="18" charset="0"/>
                <a:cs typeface="Times New Roman" panose="02020603050405020304" pitchFamily="18" charset="0"/>
              </a:rPr>
              <a:t>die Politiker </a:t>
            </a:r>
            <a:r>
              <a:rPr lang="de-DE" sz="2400" dirty="0">
                <a:latin typeface="Times New Roman" panose="02020603050405020304" pitchFamily="18" charset="0"/>
                <a:cs typeface="Times New Roman" panose="02020603050405020304" pitchFamily="18" charset="0"/>
              </a:rPr>
              <a:t>und </a:t>
            </a:r>
            <a:r>
              <a:rPr lang="de-DE" sz="2400" dirty="0" smtClean="0">
                <a:latin typeface="Times New Roman" panose="02020603050405020304" pitchFamily="18" charset="0"/>
                <a:cs typeface="Times New Roman" panose="02020603050405020304" pitchFamily="18" charset="0"/>
              </a:rPr>
              <a:t>die anderen wirtschaftspolitischen Akteure ihrem Eigeninteresse folgen. Das Ergebnis der Staatseingriffe muss damit nicht optimal sein.</a:t>
            </a:r>
          </a:p>
          <a:p>
            <a:endParaRPr lang="de-DE"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5258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Staatliche Intervention in den letzten 10 Jahren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 y="536384"/>
            <a:ext cx="12172951" cy="6173698"/>
          </a:xfrm>
          <a:prstGeom prst="rect">
            <a:avLst/>
          </a:prstGeom>
          <a:noFill/>
        </p:spPr>
        <p:txBody>
          <a:bodyPr wrap="square" rtlCol="0">
            <a:noAutofit/>
          </a:bodyPr>
          <a:lstStyle/>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Abwrackprämie (2009)			Volumen: 5 Mrd. Euro</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Schuldenbremse (2009)			maximale Neuverschuldung bei 0,35% des BIP</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Bankenrettung (2009)			Verstaatlichung (100%) </a:t>
            </a:r>
            <a:r>
              <a:rPr lang="de-DE" sz="1900" dirty="0" err="1" smtClean="0">
                <a:latin typeface="Times New Roman" panose="02020603050405020304" pitchFamily="18" charset="0"/>
                <a:cs typeface="Times New Roman" panose="02020603050405020304" pitchFamily="18" charset="0"/>
              </a:rPr>
              <a:t>Hypo</a:t>
            </a:r>
            <a:r>
              <a:rPr lang="de-DE" sz="1900" dirty="0" smtClean="0">
                <a:latin typeface="Times New Roman" panose="02020603050405020304" pitchFamily="18" charset="0"/>
                <a:cs typeface="Times New Roman" panose="02020603050405020304" pitchFamily="18" charset="0"/>
              </a:rPr>
              <a:t> Real Estate</a:t>
            </a:r>
          </a:p>
          <a:p>
            <a:r>
              <a:rPr lang="de-DE" sz="1900" dirty="0" smtClean="0">
                <a:latin typeface="Times New Roman" panose="02020603050405020304" pitchFamily="18" charset="0"/>
                <a:cs typeface="Times New Roman" panose="02020603050405020304" pitchFamily="18" charset="0"/>
              </a:rPr>
              <a:t>						Garantien: ca. 125 Mrd. Euro</a:t>
            </a:r>
          </a:p>
          <a:p>
            <a:r>
              <a:rPr lang="de-DE" sz="1900" dirty="0">
                <a:latin typeface="Times New Roman" panose="02020603050405020304" pitchFamily="18" charset="0"/>
                <a:cs typeface="Times New Roman" panose="02020603050405020304" pitchFamily="18" charset="0"/>
              </a:rPr>
              <a:t>	</a:t>
            </a:r>
            <a:r>
              <a:rPr lang="de-DE" sz="1900" dirty="0" smtClean="0">
                <a:latin typeface="Times New Roman" panose="02020603050405020304" pitchFamily="18" charset="0"/>
                <a:cs typeface="Times New Roman" panose="02020603050405020304" pitchFamily="18" charset="0"/>
              </a:rPr>
              <a:t>				Teilverstaatlichung (25%/15%) der Commerzbank</a:t>
            </a:r>
          </a:p>
          <a:p>
            <a:r>
              <a:rPr lang="de-DE" sz="1900" dirty="0">
                <a:latin typeface="Times New Roman" panose="02020603050405020304" pitchFamily="18" charset="0"/>
                <a:cs typeface="Times New Roman" panose="02020603050405020304" pitchFamily="18" charset="0"/>
              </a:rPr>
              <a:t>	</a:t>
            </a:r>
            <a:r>
              <a:rPr lang="de-DE" sz="1900" dirty="0" smtClean="0">
                <a:latin typeface="Times New Roman" panose="02020603050405020304" pitchFamily="18" charset="0"/>
                <a:cs typeface="Times New Roman" panose="02020603050405020304" pitchFamily="18" charset="0"/>
              </a:rPr>
              <a:t>					Volumen: ca. 15 Mrd. Euro</a:t>
            </a:r>
          </a:p>
          <a:p>
            <a:endParaRPr lang="de-DE" sz="19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Atomausstieg (2000/2011)		Abschaltung bis 2022</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Mindestlohn (2014)			seit 1.1.2020 9,50 Euro/h</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Kohleausstieg (03.07.2020)		geplanter Ausstieg bis 2038</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smtClean="0">
                <a:latin typeface="Times New Roman" panose="02020603050405020304" pitchFamily="18" charset="0"/>
                <a:cs typeface="Times New Roman" panose="02020603050405020304" pitchFamily="18" charset="0"/>
              </a:rPr>
              <a:t>Corona-Rettungsmaßnahmen (2020)	Haushaltswirksame Maßnahmen 350 Mrd. Euro, Garantien 820 Mrd. Euro</a:t>
            </a:r>
          </a:p>
          <a:p>
            <a:endParaRPr lang="de-DE" sz="1900" dirty="0">
              <a:latin typeface="Times New Roman" panose="02020603050405020304" pitchFamily="18" charset="0"/>
              <a:cs typeface="Times New Roman" panose="02020603050405020304" pitchFamily="18" charset="0"/>
            </a:endParaRPr>
          </a:p>
          <a:p>
            <a:pPr algn="ctr"/>
            <a:r>
              <a:rPr lang="de-DE" sz="1900" b="1" u="sng" dirty="0" smtClean="0">
                <a:latin typeface="Times New Roman" panose="02020603050405020304" pitchFamily="18" charset="0"/>
                <a:cs typeface="Times New Roman" panose="02020603050405020304" pitchFamily="18" charset="0"/>
              </a:rPr>
              <a:t>Aktuelle wirtschaftspolitische Diskussion</a:t>
            </a:r>
            <a:r>
              <a:rPr lang="de-DE" sz="1900" dirty="0" smtClean="0">
                <a:latin typeface="Times New Roman" panose="02020603050405020304" pitchFamily="18" charset="0"/>
                <a:cs typeface="Times New Roman" panose="02020603050405020304" pitchFamily="18" charset="0"/>
              </a:rPr>
              <a:t>:</a:t>
            </a:r>
          </a:p>
          <a:p>
            <a:pPr algn="ctr"/>
            <a:endParaRPr lang="de-DE" sz="1900" dirty="0" smtClean="0">
              <a:latin typeface="Times New Roman" panose="02020603050405020304" pitchFamily="18" charset="0"/>
              <a:cs typeface="Times New Roman" panose="02020603050405020304" pitchFamily="18" charset="0"/>
            </a:endParaRPr>
          </a:p>
          <a:p>
            <a:pPr algn="ctr"/>
            <a:r>
              <a:rPr lang="de-DE" sz="1900" dirty="0" smtClean="0">
                <a:latin typeface="Times New Roman" panose="02020603050405020304" pitchFamily="18" charset="0"/>
                <a:cs typeface="Times New Roman" panose="02020603050405020304" pitchFamily="18" charset="0"/>
              </a:rPr>
              <a:t>Mindestrente, Renteneintrittsalter, </a:t>
            </a:r>
            <a:r>
              <a:rPr lang="de-DE" sz="1900" dirty="0" err="1" smtClean="0">
                <a:latin typeface="Times New Roman" panose="02020603050405020304" pitchFamily="18" charset="0"/>
                <a:cs typeface="Times New Roman" panose="02020603050405020304" pitchFamily="18" charset="0"/>
              </a:rPr>
              <a:t>PKW-Maut</a:t>
            </a:r>
            <a:r>
              <a:rPr lang="de-DE" sz="1900" dirty="0" smtClean="0">
                <a:latin typeface="Times New Roman" panose="02020603050405020304" pitchFamily="18" charset="0"/>
                <a:cs typeface="Times New Roman" panose="02020603050405020304" pitchFamily="18" charset="0"/>
              </a:rPr>
              <a:t>, bedingungsloses Grundeinkommen, …</a:t>
            </a:r>
          </a:p>
          <a:p>
            <a:endParaRPr lang="de-DE"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952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Was ist der Staat?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896810" y="1349051"/>
            <a:ext cx="4398380" cy="48897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Gebietskörperschaften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Normengerüst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Sozialversicherungen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Öffentliche Unternehmen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Individuen</a:t>
            </a: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5743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1070</Words>
  <Application>Microsoft Office PowerPoint</Application>
  <PresentationFormat>Breitbild</PresentationFormat>
  <Paragraphs>263</Paragraphs>
  <Slides>18</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18</vt:i4>
      </vt:variant>
    </vt:vector>
  </HeadingPairs>
  <TitlesOfParts>
    <vt:vector size="25" baseType="lpstr">
      <vt:lpstr>Arial</vt:lpstr>
      <vt:lpstr>Calibri</vt:lpstr>
      <vt:lpstr>Calibri Light</vt:lpstr>
      <vt:lpstr>Droid Sans Fallback</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423</cp:revision>
  <dcterms:created xsi:type="dcterms:W3CDTF">2019-02-11T10:45:01Z</dcterms:created>
  <dcterms:modified xsi:type="dcterms:W3CDTF">2021-09-27T07:53:49Z</dcterms:modified>
</cp:coreProperties>
</file>