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85" r:id="rId3"/>
    <p:sldId id="257" r:id="rId4"/>
    <p:sldId id="517" r:id="rId5"/>
    <p:sldId id="518" r:id="rId6"/>
    <p:sldId id="519" r:id="rId7"/>
    <p:sldId id="663" r:id="rId8"/>
    <p:sldId id="642" r:id="rId9"/>
    <p:sldId id="761" r:id="rId10"/>
    <p:sldId id="646" r:id="rId11"/>
    <p:sldId id="647" r:id="rId12"/>
    <p:sldId id="664" r:id="rId13"/>
    <p:sldId id="1379" r:id="rId14"/>
    <p:sldId id="1380" r:id="rId15"/>
    <p:sldId id="1381" r:id="rId16"/>
    <p:sldId id="1383" r:id="rId17"/>
    <p:sldId id="1382" r:id="rId18"/>
    <p:sldId id="1384" r:id="rId19"/>
    <p:sldId id="1425" r:id="rId20"/>
    <p:sldId id="1426" r:id="rId21"/>
    <p:sldId id="1431" r:id="rId22"/>
    <p:sldId id="643" r:id="rId23"/>
    <p:sldId id="651" r:id="rId24"/>
    <p:sldId id="652" r:id="rId25"/>
    <p:sldId id="653" r:id="rId26"/>
    <p:sldId id="1419" r:id="rId27"/>
    <p:sldId id="1420" r:id="rId28"/>
    <p:sldId id="644" r:id="rId29"/>
    <p:sldId id="1389" r:id="rId30"/>
    <p:sldId id="1390"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4660"/>
  </p:normalViewPr>
  <p:slideViewPr>
    <p:cSldViewPr snapToGrid="0">
      <p:cViewPr varScale="1">
        <p:scale>
          <a:sx n="78" d="100"/>
          <a:sy n="78" d="100"/>
        </p:scale>
        <p:origin x="1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10.03.2025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10.03.2025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10.03.2025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creativecommons.org/licenses/by-sa/3.0/legalcod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hyperlink" Target="https://creativecommons.org/licenses/by-sa/3.0/legal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DE0DE767-FD90-17D5-3BA4-1637EBAA36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574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1"/>
            <a:ext cx="8268228" cy="3943440"/>
          </a:xfrm>
          <a:prstGeom prst="rect">
            <a:avLst/>
          </a:prstGeom>
        </p:spPr>
      </p:pic>
      <p:sp>
        <p:nvSpPr>
          <p:cNvPr id="2" name="Rechteck 1">
            <a:extLst>
              <a:ext uri="{FF2B5EF4-FFF2-40B4-BE49-F238E27FC236}">
                <a16:creationId xmlns:a16="http://schemas.microsoft.com/office/drawing/2014/main" id="{7610D79C-BE6C-ABDA-0AEF-E86C22B956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636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pic>
        <p:nvPicPr>
          <p:cNvPr id="149" name="Grafik 148">
            <a:extLst>
              <a:ext uri="{FF2B5EF4-FFF2-40B4-BE49-F238E27FC236}">
                <a16:creationId xmlns:a16="http://schemas.microsoft.com/office/drawing/2014/main" id="{B717310A-BFC1-0604-21B1-B3BF1E9B5926}"/>
              </a:ext>
            </a:extLst>
          </p:cNvPr>
          <p:cNvPicPr>
            <a:picLocks noChangeAspect="1"/>
          </p:cNvPicPr>
          <p:nvPr/>
        </p:nvPicPr>
        <p:blipFill>
          <a:blip r:embed="rId2"/>
          <a:stretch>
            <a:fillRect/>
          </a:stretch>
        </p:blipFill>
        <p:spPr>
          <a:xfrm>
            <a:off x="84162" y="552450"/>
            <a:ext cx="8499122" cy="4341467"/>
          </a:xfrm>
          <a:prstGeom prst="rect">
            <a:avLst/>
          </a:prstGeom>
        </p:spPr>
      </p:pic>
      <p:sp>
        <p:nvSpPr>
          <p:cNvPr id="150" name="Rechteck 149">
            <a:extLst>
              <a:ext uri="{FF2B5EF4-FFF2-40B4-BE49-F238E27FC236}">
                <a16:creationId xmlns:a16="http://schemas.microsoft.com/office/drawing/2014/main" id="{A7E1BA30-2291-8269-8DC7-F5E51C121E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844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902614" y="4041546"/>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
        <p:nvSpPr>
          <p:cNvPr id="2" name="Rechteck 1">
            <a:extLst>
              <a:ext uri="{FF2B5EF4-FFF2-40B4-BE49-F238E27FC236}">
                <a16:creationId xmlns:a16="http://schemas.microsoft.com/office/drawing/2014/main" id="{FA37AD50-1B03-8EB8-7E67-B04510E70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735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
        <p:nvSpPr>
          <p:cNvPr id="2" name="Rechteck 1">
            <a:extLst>
              <a:ext uri="{FF2B5EF4-FFF2-40B4-BE49-F238E27FC236}">
                <a16:creationId xmlns:a16="http://schemas.microsoft.com/office/drawing/2014/main" id="{35C416BA-CF58-B6AE-1DC0-01568A84B5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endParaRPr lang="de-DE" sz="280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226B61C-7932-4988-9AFB-1FFF42CDE40C}"/>
              </a:ext>
            </a:extLst>
          </p:cNvPr>
          <p:cNvSpPr txBox="1"/>
          <p:nvPr/>
        </p:nvSpPr>
        <p:spPr>
          <a:xfrm>
            <a:off x="19050" y="741598"/>
            <a:ext cx="3621926"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4199947" y="666512"/>
            <a:ext cx="4351079"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3667523" y="1348289"/>
            <a:ext cx="13341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4530438" y="1348289"/>
            <a:ext cx="14319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4199947" y="1988093"/>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17303" y="1988093"/>
            <a:ext cx="4182644" cy="3787896"/>
          </a:xfrm>
          <a:prstGeom prst="rect">
            <a:avLst/>
          </a:prstGeom>
        </p:spPr>
      </p:pic>
      <p:sp>
        <p:nvSpPr>
          <p:cNvPr id="2" name="Rechteck 1">
            <a:extLst>
              <a:ext uri="{FF2B5EF4-FFF2-40B4-BE49-F238E27FC236}">
                <a16:creationId xmlns:a16="http://schemas.microsoft.com/office/drawing/2014/main" id="{6A1C7B7C-0E47-A596-81F3-7D3DF8E4A5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4DADCAD-76D8-B3B2-7D69-40F5B6E3775D}"/>
              </a:ext>
            </a:extLst>
          </p:cNvPr>
          <p:cNvSpPr txBox="1"/>
          <p:nvPr/>
        </p:nvSpPr>
        <p:spPr>
          <a:xfrm>
            <a:off x="3717604" y="1144281"/>
            <a:ext cx="854191" cy="338554"/>
          </a:xfrm>
          <a:prstGeom prst="rect">
            <a:avLst/>
          </a:prstGeom>
          <a:noFill/>
        </p:spPr>
        <p:txBody>
          <a:bodyPr wrap="square">
            <a:spAutoFit/>
          </a:bodyPr>
          <a:lstStyle/>
          <a:p>
            <a:pPr algn="ctr"/>
            <a:r>
              <a:rPr lang="de-DE" sz="1600">
                <a:latin typeface="Times New Roman" panose="02020603050405020304" pitchFamily="18" charset="0"/>
                <a:cs typeface="Times New Roman" panose="02020603050405020304" pitchFamily="18" charset="0"/>
              </a:rPr>
              <a:t>2 Wege </a:t>
            </a:r>
            <a:endParaRPr lang="de-D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04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19048" y="453524"/>
            <a:ext cx="9565527" cy="5872696"/>
          </a:xfrm>
          <a:prstGeom prst="rect">
            <a:avLst/>
          </a:prstGeom>
        </p:spPr>
      </p:pic>
      <p:sp>
        <p:nvSpPr>
          <p:cNvPr id="2" name="Rechteck 1">
            <a:extLst>
              <a:ext uri="{FF2B5EF4-FFF2-40B4-BE49-F238E27FC236}">
                <a16:creationId xmlns:a16="http://schemas.microsoft.com/office/drawing/2014/main" id="{2A28055E-2C30-9EA8-4422-38461F057FB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3155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6" name="Rechteck 5">
            <a:extLst>
              <a:ext uri="{FF2B5EF4-FFF2-40B4-BE49-F238E27FC236}">
                <a16:creationId xmlns:a16="http://schemas.microsoft.com/office/drawing/2014/main" id="{4D50FB76-5A44-EAD2-E78A-4CEEED1F8A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DA83A0D-04FE-CC50-00B6-69780EFA35AB}"/>
              </a:ext>
            </a:extLst>
          </p:cNvPr>
          <p:cNvPicPr>
            <a:picLocks noChangeAspect="1"/>
          </p:cNvPicPr>
          <p:nvPr/>
        </p:nvPicPr>
        <p:blipFill>
          <a:blip r:embed="rId2"/>
          <a:stretch>
            <a:fillRect/>
          </a:stretch>
        </p:blipFill>
        <p:spPr>
          <a:xfrm>
            <a:off x="19049" y="357437"/>
            <a:ext cx="8672532" cy="4663449"/>
          </a:xfrm>
          <a:prstGeom prst="rect">
            <a:avLst/>
          </a:prstGeom>
        </p:spPr>
      </p:pic>
    </p:spTree>
    <p:extLst>
      <p:ext uri="{BB962C8B-B14F-4D97-AF65-F5344CB8AC3E}">
        <p14:creationId xmlns:p14="http://schemas.microsoft.com/office/powerpoint/2010/main" val="346110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sp>
        <p:nvSpPr>
          <p:cNvPr id="3" name="Rechteck 2">
            <a:extLst>
              <a:ext uri="{FF2B5EF4-FFF2-40B4-BE49-F238E27FC236}">
                <a16:creationId xmlns:a16="http://schemas.microsoft.com/office/drawing/2014/main" id="{CD0DCE4C-D04D-5DB7-91DA-D531FA473D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3D2F5CC-EE4C-C1FD-6316-5A473FA3E959}"/>
              </a:ext>
            </a:extLst>
          </p:cNvPr>
          <p:cNvPicPr>
            <a:picLocks noChangeAspect="1"/>
          </p:cNvPicPr>
          <p:nvPr/>
        </p:nvPicPr>
        <p:blipFill>
          <a:blip r:embed="rId2"/>
          <a:stretch>
            <a:fillRect/>
          </a:stretch>
        </p:blipFill>
        <p:spPr>
          <a:xfrm>
            <a:off x="166008" y="465817"/>
            <a:ext cx="8382000" cy="6089650"/>
          </a:xfrm>
          <a:prstGeom prst="rect">
            <a:avLst/>
          </a:prstGeom>
        </p:spPr>
      </p:pic>
    </p:spTree>
    <p:extLst>
      <p:ext uri="{BB962C8B-B14F-4D97-AF65-F5344CB8AC3E}">
        <p14:creationId xmlns:p14="http://schemas.microsoft.com/office/powerpoint/2010/main" val="416983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3F4D10-EDE1-ACA5-D5EB-33282C38E9E1}"/>
              </a:ext>
            </a:extLst>
          </p:cNvPr>
          <p:cNvPicPr>
            <a:picLocks noChangeAspect="1"/>
          </p:cNvPicPr>
          <p:nvPr/>
        </p:nvPicPr>
        <p:blipFill>
          <a:blip r:embed="rId2"/>
          <a:stretch>
            <a:fillRect/>
          </a:stretch>
        </p:blipFill>
        <p:spPr>
          <a:xfrm>
            <a:off x="262865" y="598795"/>
            <a:ext cx="9156986" cy="5596613"/>
          </a:xfrm>
          <a:prstGeom prst="rect">
            <a:avLst/>
          </a:prstGeom>
        </p:spPr>
      </p:pic>
    </p:spTree>
    <p:extLst>
      <p:ext uri="{BB962C8B-B14F-4D97-AF65-F5344CB8AC3E}">
        <p14:creationId xmlns:p14="http://schemas.microsoft.com/office/powerpoint/2010/main" val="344007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2</a:t>
            </a:fld>
            <a:endParaRPr lang="de-DE"/>
          </a:p>
        </p:txBody>
      </p:sp>
    </p:spTree>
    <p:extLst>
      <p:ext uri="{BB962C8B-B14F-4D97-AF65-F5344CB8AC3E}">
        <p14:creationId xmlns:p14="http://schemas.microsoft.com/office/powerpoint/2010/main" val="5125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ED3C945C-6AFD-67E8-DF17-B58A1FE19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4688957" cy="4688957"/>
          </a:xfrm>
          <a:prstGeom prst="rect">
            <a:avLst/>
          </a:prstGeom>
        </p:spPr>
      </p:pic>
      <p:pic>
        <p:nvPicPr>
          <p:cNvPr id="6" name="Grafik 5">
            <a:extLst>
              <a:ext uri="{FF2B5EF4-FFF2-40B4-BE49-F238E27FC236}">
                <a16:creationId xmlns:a16="http://schemas.microsoft.com/office/drawing/2014/main" id="{92150E33-FD11-9601-06ED-47B67C1487B7}"/>
              </a:ext>
            </a:extLst>
          </p:cNvPr>
          <p:cNvPicPr>
            <a:picLocks noChangeAspect="1"/>
          </p:cNvPicPr>
          <p:nvPr/>
        </p:nvPicPr>
        <p:blipFill>
          <a:blip r:embed="rId4"/>
          <a:stretch>
            <a:fillRect/>
          </a:stretch>
        </p:blipFill>
        <p:spPr>
          <a:xfrm>
            <a:off x="4711049" y="0"/>
            <a:ext cx="4727119" cy="3607538"/>
          </a:xfrm>
          <a:prstGeom prst="rect">
            <a:avLst/>
          </a:prstGeom>
        </p:spPr>
      </p:pic>
    </p:spTree>
    <p:extLst>
      <p:ext uri="{BB962C8B-B14F-4D97-AF65-F5344CB8AC3E}">
        <p14:creationId xmlns:p14="http://schemas.microsoft.com/office/powerpoint/2010/main" val="239527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0228-10B8-513E-2831-B4D4A99CB58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90E2E09-1A6D-287C-828C-53FFB2D9F7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B2A7FFE0-CCD7-17F4-29F9-066966896678}"/>
              </a:ext>
            </a:extLst>
          </p:cNvPr>
          <p:cNvPicPr>
            <a:picLocks noChangeAspect="1"/>
          </p:cNvPicPr>
          <p:nvPr/>
        </p:nvPicPr>
        <p:blipFill>
          <a:blip r:embed="rId2"/>
          <a:stretch>
            <a:fillRect/>
          </a:stretch>
        </p:blipFill>
        <p:spPr>
          <a:xfrm>
            <a:off x="0" y="-1"/>
            <a:ext cx="9826706" cy="4226929"/>
          </a:xfrm>
          <a:prstGeom prst="rect">
            <a:avLst/>
          </a:prstGeom>
        </p:spPr>
      </p:pic>
      <p:sp>
        <p:nvSpPr>
          <p:cNvPr id="7" name="Textfeld 6">
            <a:extLst>
              <a:ext uri="{FF2B5EF4-FFF2-40B4-BE49-F238E27FC236}">
                <a16:creationId xmlns:a16="http://schemas.microsoft.com/office/drawing/2014/main" id="{3540036B-0DED-2257-1916-7C1AC98DD562}"/>
              </a:ext>
            </a:extLst>
          </p:cNvPr>
          <p:cNvSpPr txBox="1"/>
          <p:nvPr/>
        </p:nvSpPr>
        <p:spPr>
          <a:xfrm>
            <a:off x="163286" y="4498521"/>
            <a:ext cx="1281056" cy="369332"/>
          </a:xfrm>
          <a:prstGeom prst="rect">
            <a:avLst/>
          </a:prstGeom>
          <a:noFill/>
        </p:spPr>
        <p:txBody>
          <a:bodyPr wrap="none" rtlCol="0">
            <a:spAutoFit/>
          </a:bodyPr>
          <a:lstStyle/>
          <a:p>
            <a:r>
              <a:rPr lang="de-DE"/>
              <a:t>Quelle: ISW</a:t>
            </a:r>
          </a:p>
        </p:txBody>
      </p:sp>
    </p:spTree>
    <p:extLst>
      <p:ext uri="{BB962C8B-B14F-4D97-AF65-F5344CB8AC3E}">
        <p14:creationId xmlns:p14="http://schemas.microsoft.com/office/powerpoint/2010/main" val="36252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a:latin typeface="Times New Roman" panose="02020603050405020304" pitchFamily="18" charset="0"/>
                <a:cs typeface="Times New Roman" panose="02020603050405020304" pitchFamily="18" charset="0"/>
              </a:rPr>
              <a:t>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Individuen</a:t>
            </a:r>
            <a:r>
              <a:rPr lang="en-US" sz="2400" dirty="0">
                <a:latin typeface="Times New Roman" panose="02020603050405020304" pitchFamily="18" charset="0"/>
                <a:cs typeface="Times New Roman" panose="02020603050405020304" pitchFamily="18" charset="0"/>
              </a:rPr>
              <a:t> A und B, die </a:t>
            </a:r>
            <a:r>
              <a:rPr lang="en-US" sz="2400" dirty="0" err="1">
                <a:latin typeface="Times New Roman" panose="02020603050405020304" pitchFamily="18" charset="0"/>
                <a:cs typeface="Times New Roman" panose="02020603050405020304" pitchFamily="18" charset="0"/>
              </a:rPr>
              <a:t>zwei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neoklassische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Theorie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bestimmten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Annahmen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Präferenzen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besser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bzw</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nicht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schlechter</a:t>
            </a:r>
            <a:r>
              <a:rPr lang="en-US" sz="2400" dirty="0">
                <a:latin typeface="Times New Roman" panose="02020603050405020304" pitchFamily="18" charset="0"/>
                <a:cs typeface="Times New Roman" panose="02020603050405020304" pitchFamily="18" charset="0"/>
              </a:rPr>
              <a:t>, falls </a:t>
            </a:r>
            <a:r>
              <a:rPr lang="en-US" sz="2400" dirty="0" err="1">
                <a:latin typeface="Times New Roman" panose="02020603050405020304" pitchFamily="18" charset="0"/>
                <a:cs typeface="Times New Roman" panose="02020603050405020304" pitchFamily="18" charset="0"/>
              </a:rPr>
              <a:t>schon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Anfangsausstattung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pareto-effizient</a:t>
            </a:r>
            <a:r>
              <a:rPr lang="en-US" sz="2400" dirty="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häufig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gibt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folgende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Auszahlungsmatrix</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extLst>
              <p:ext uri="{D42A27DB-BD31-4B8C-83A1-F6EECF244321}">
                <p14:modId xmlns:p14="http://schemas.microsoft.com/office/powerpoint/2010/main" val="3009556150"/>
              </p:ext>
            </p:extLst>
          </p:nvPr>
        </p:nvGraphicFramePr>
        <p:xfrm>
          <a:off x="442391" y="353213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6065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Ohne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(14,14) </a:t>
            </a:r>
            <a:r>
              <a:rPr lang="en-US" sz="2200" dirty="0" err="1">
                <a:latin typeface="Times New Roman" panose="02020603050405020304" pitchFamily="18" charset="0"/>
                <a:cs typeface="Times New Roman" panose="02020603050405020304" pitchFamily="18" charset="0"/>
              </a:rPr>
              <a:t>als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Gleichgewicht</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reinen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Strategien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Die </a:t>
            </a:r>
            <a:r>
              <a:rPr lang="en-US" sz="2200" dirty="0" err="1">
                <a:latin typeface="Times New Roman" panose="02020603050405020304" pitchFamily="18" charset="0"/>
                <a:cs typeface="Times New Roman" panose="02020603050405020304" pitchFamily="18" charset="0"/>
              </a:rPr>
              <a:t>Individuen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Kommunikation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erkennen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dass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besser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wenn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gleichzeitig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nicht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(20&gt;14,15&gt;14) → </a:t>
            </a:r>
            <a:r>
              <a:rPr lang="en-US" sz="2200" dirty="0" err="1">
                <a:latin typeface="Times New Roman" panose="02020603050405020304" pitchFamily="18" charset="0"/>
                <a:cs typeface="Times New Roman" panose="02020603050405020304" pitchFamily="18" charset="0"/>
              </a:rPr>
              <a:t>Übergang</a:t>
            </a:r>
            <a:r>
              <a:rPr lang="en-US" sz="2200" dirty="0">
                <a:latin typeface="Times New Roman" panose="02020603050405020304" pitchFamily="18" charset="0"/>
                <a:cs typeface="Times New Roman" panose="02020603050405020304" pitchFamily="18" charset="0"/>
              </a:rPr>
              <a:t> von der </a:t>
            </a:r>
            <a:r>
              <a:rPr lang="en-US" sz="2200" dirty="0" err="1">
                <a:latin typeface="Times New Roman" panose="02020603050405020304" pitchFamily="18" charset="0"/>
                <a:cs typeface="Times New Roman" panose="02020603050405020304" pitchFamily="18" charset="0"/>
              </a:rPr>
              <a:t>Anarchie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Staatswesen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Kollektive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Entscheidungsregeln</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grundsätzlich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öffentliche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Güter</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damit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die Free-rider-</a:t>
            </a:r>
            <a:r>
              <a:rPr lang="en-US" sz="2200" dirty="0" err="1">
                <a:latin typeface="Times New Roman" panose="02020603050405020304" pitchFamily="18" charset="0"/>
                <a:cs typeface="Times New Roman" panose="02020603050405020304" pitchFamily="18" charset="0"/>
              </a:rPr>
              <a:t>Problematik</a:t>
            </a:r>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und </a:t>
            </a:r>
            <a:r>
              <a:rPr lang="en-US" sz="2200" dirty="0" err="1">
                <a:latin typeface="Times New Roman" panose="02020603050405020304" pitchFamily="18" charset="0"/>
                <a:cs typeface="Times New Roman" panose="02020603050405020304" pitchFamily="18" charset="0"/>
              </a:rPr>
              <a:t>letztlich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wieder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Tendenz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lvl="6"/>
            <a:endParaRPr lang="en-US" sz="2200" dirty="0">
              <a:latin typeface="Times New Roman" panose="02020603050405020304" pitchFamily="18" charset="0"/>
              <a:cs typeface="Times New Roman" panose="02020603050405020304" pitchFamily="18" charset="0"/>
            </a:endParaRPr>
          </a:p>
          <a:p>
            <a:pPr lvl="6"/>
            <a:r>
              <a:rPr lang="en-US" sz="2200"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Aktuelles</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Beispiel</a:t>
            </a:r>
            <a:r>
              <a:rPr lang="en-US" sz="2200" b="1" u="sng" dirty="0">
                <a:latin typeface="Times New Roman" panose="02020603050405020304" pitchFamily="18" charset="0"/>
                <a:cs typeface="Times New Roman" panose="02020603050405020304" pitchFamily="18" charset="0"/>
              </a:rPr>
              <a:t>:</a:t>
            </a:r>
          </a:p>
          <a:p>
            <a:pPr lvl="6"/>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Protektionismus</a:t>
            </a:r>
            <a:r>
              <a:rPr lang="en-US" sz="2200" dirty="0">
                <a:latin typeface="Times New Roman" panose="02020603050405020304" pitchFamily="18" charset="0"/>
                <a:cs typeface="Times New Roman" panose="02020603050405020304" pitchFamily="18" charset="0"/>
              </a:rPr>
              <a:t> vs </a:t>
            </a:r>
            <a:r>
              <a:rPr lang="en-US" sz="2200" dirty="0" err="1">
                <a:latin typeface="Times New Roman" panose="02020603050405020304" pitchFamily="18" charset="0"/>
                <a:cs typeface="Times New Roman" panose="02020603050405020304" pitchFamily="18" charset="0"/>
              </a:rPr>
              <a:t>Freihandel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E2EC677-93A6-85EA-6235-D564E9146A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300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864624243"/>
              </p:ext>
            </p:extLst>
          </p:nvPr>
        </p:nvGraphicFramePr>
        <p:xfrm>
          <a:off x="280802" y="2283032"/>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2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Instabile Situation! Es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In dieser Situation existiert ein „first-</a:t>
            </a:r>
            <a:r>
              <a:rPr lang="de-DE" sz="2300" dirty="0" err="1">
                <a:latin typeface="Times New Roman" panose="02020603050405020304" pitchFamily="18" charset="0"/>
                <a:cs typeface="Times New Roman" panose="02020603050405020304" pitchFamily="18" charset="0"/>
              </a:rPr>
              <a:t>mover</a:t>
            </a:r>
            <a:r>
              <a:rPr lang="de-DE" sz="2300" dirty="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a:latin typeface="Times New Roman" panose="02020603050405020304" pitchFamily="18" charset="0"/>
                <a:cs typeface="Times New Roman" panose="02020603050405020304" pitchFamily="18" charset="0"/>
              </a:rPr>
              <a:t>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Handelskonflikt:	USA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China</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EU-Austritt:		EU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D535B6C-39B3-1554-3CED-5AF709FC50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98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Ausgangskonflikt in der Ukraine</a:t>
            </a:r>
          </a:p>
          <a:p>
            <a:pPr algn="ctr"/>
            <a:r>
              <a:rPr lang="de-DE" sz="2800" dirty="0">
                <a:latin typeface="Times New Roman" panose="02020603050405020304" pitchFamily="18" charset="0"/>
                <a:cs typeface="Times New Roman" panose="02020603050405020304" pitchFamily="18" charset="0"/>
              </a:rPr>
              <a:t>Separatisten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Ukrainische Regierung</a:t>
            </a:r>
          </a:p>
        </p:txBody>
      </p:sp>
      <p:sp>
        <p:nvSpPr>
          <p:cNvPr id="5" name="Rechteck 4">
            <a:extLst>
              <a:ext uri="{FF2B5EF4-FFF2-40B4-BE49-F238E27FC236}">
                <a16:creationId xmlns:a16="http://schemas.microsoft.com/office/drawing/2014/main" id="{EE45BD5C-AFB5-ACD0-2074-463950FCCE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7" name="Tabelle 6">
            <a:extLst>
              <a:ext uri="{FF2B5EF4-FFF2-40B4-BE49-F238E27FC236}">
                <a16:creationId xmlns:a16="http://schemas.microsoft.com/office/drawing/2014/main" id="{B2BC4EA8-B317-BC07-9A36-11422B41DEAA}"/>
              </a:ext>
            </a:extLst>
          </p:cNvPr>
          <p:cNvGraphicFramePr>
            <a:graphicFrameLocks noGrp="1"/>
          </p:cNvGraphicFramePr>
          <p:nvPr/>
        </p:nvGraphicFramePr>
        <p:xfrm>
          <a:off x="140944" y="1072144"/>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Ukraine</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Separatisten</a:t>
                      </a:r>
                      <a:endParaRPr lang="de-DE" dirty="0"/>
                    </a:p>
                  </a:txBody>
                  <a:tcPr anchor="ctr"/>
                </a:tc>
                <a:tc>
                  <a:txBody>
                    <a:bodyPr/>
                    <a:lstStyle/>
                    <a:p>
                      <a:pPr algn="ctr"/>
                      <a:r>
                        <a:rPr lang="de-DE"/>
                        <a:t>Krieg</a:t>
                      </a:r>
                      <a:endParaRPr lang="de-DE" dirty="0"/>
                    </a:p>
                  </a:txBody>
                  <a:tcPr anchor="ctr"/>
                </a:tc>
                <a:tc>
                  <a:txBody>
                    <a:bodyPr/>
                    <a:lstStyle/>
                    <a:p>
                      <a:pPr algn="ctr"/>
                      <a:r>
                        <a:rPr lang="de-DE"/>
                        <a:t>(10,0)</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(2,2)</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(6,6)</a:t>
                      </a:r>
                    </a:p>
                  </a:txBody>
                  <a:tcPr anchor="ctr"/>
                </a:tc>
                <a:tc>
                  <a:txBody>
                    <a:bodyPr/>
                    <a:lstStyle/>
                    <a:p>
                      <a:pPr algn="ctr"/>
                      <a:r>
                        <a:rPr lang="de-DE"/>
                        <a:t>(0,10)</a:t>
                      </a:r>
                      <a:endParaRPr lang="de-DE" dirty="0"/>
                    </a:p>
                  </a:txBody>
                  <a:tcPr anchor="ctr"/>
                </a:tc>
                <a:extLst>
                  <a:ext uri="{0D108BD9-81ED-4DB2-BD59-A6C34878D82A}">
                    <a16:rowId xmlns:a16="http://schemas.microsoft.com/office/drawing/2014/main" val="3239020616"/>
                  </a:ext>
                </a:extLst>
              </a:tr>
            </a:tbl>
          </a:graphicData>
        </a:graphic>
      </p:graphicFrame>
    </p:spTree>
    <p:extLst>
      <p:ext uri="{BB962C8B-B14F-4D97-AF65-F5344CB8AC3E}">
        <p14:creationId xmlns:p14="http://schemas.microsoft.com/office/powerpoint/2010/main" val="13385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Folgekonflikt</a:t>
            </a:r>
          </a:p>
          <a:p>
            <a:pPr algn="ctr"/>
            <a:r>
              <a:rPr lang="de-DE" sz="2800" dirty="0">
                <a:latin typeface="Times New Roman" panose="02020603050405020304" pitchFamily="18" charset="0"/>
                <a:cs typeface="Times New Roman" panose="02020603050405020304" pitchFamily="18" charset="0"/>
              </a:rPr>
              <a:t>Putin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graphicFrame>
        <p:nvGraphicFramePr>
          <p:cNvPr id="2" name="Tabelle 1">
            <a:extLst>
              <a:ext uri="{FF2B5EF4-FFF2-40B4-BE49-F238E27FC236}">
                <a16:creationId xmlns:a16="http://schemas.microsoft.com/office/drawing/2014/main" id="{1C6658A5-3310-29F5-C0C1-A01DB273AEC9}"/>
              </a:ext>
            </a:extLst>
          </p:cNvPr>
          <p:cNvGraphicFramePr>
            <a:graphicFrameLocks noGrp="1"/>
          </p:cNvGraphicFramePr>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Nato</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Rückzug</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Hilfe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Putin</a:t>
                      </a:r>
                      <a:endParaRPr lang="de-DE" dirty="0"/>
                    </a:p>
                  </a:txBody>
                  <a:tcPr anchor="ctr"/>
                </a:tc>
                <a:tc>
                  <a:txBody>
                    <a:bodyPr/>
                    <a:lstStyle/>
                    <a:p>
                      <a:pPr algn="ctr"/>
                      <a:r>
                        <a:rPr lang="de-DE"/>
                        <a:t>Frieden</a:t>
                      </a:r>
                      <a:endParaRPr lang="de-DE" dirty="0"/>
                    </a:p>
                  </a:txBody>
                  <a:tcPr anchor="ctr"/>
                </a:tc>
                <a:tc>
                  <a:txBody>
                    <a:bodyPr/>
                    <a:lstStyle/>
                    <a:p>
                      <a:pPr algn="ctr"/>
                      <a:r>
                        <a:rPr lang="de-DE"/>
                        <a:t>(2,5)</a:t>
                      </a:r>
                      <a:endParaRPr lang="de-DE" dirty="0"/>
                    </a:p>
                  </a:txBody>
                  <a:tcPr anchor="ctr"/>
                </a:tc>
                <a:tc>
                  <a:txBody>
                    <a:bodyPr/>
                    <a:lstStyle/>
                    <a:p>
                      <a:pPr algn="ctr"/>
                      <a:r>
                        <a:rPr lang="de-DE"/>
                        <a:t>(0,100)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p>
                  </a:txBody>
                  <a:tcPr anchor="ctr"/>
                </a:tc>
                <a:tc>
                  <a:txBody>
                    <a:bodyPr/>
                    <a:lstStyle/>
                    <a:p>
                      <a:pPr algn="ctr"/>
                      <a:r>
                        <a:rPr lang="de-DE"/>
                        <a:t>(100,0</a:t>
                      </a:r>
                      <a:r>
                        <a:rPr lang="de-DE" dirty="0"/>
                        <a:t>)</a:t>
                      </a:r>
                    </a:p>
                  </a:txBody>
                  <a:tcPr anchor="ctr"/>
                </a:tc>
                <a:tc>
                  <a:txBody>
                    <a:bodyPr/>
                    <a:lstStyle/>
                    <a:p>
                      <a:pPr algn="ctr"/>
                      <a:r>
                        <a:rPr lang="de-DE"/>
                        <a:t>(-100,-</a:t>
                      </a:r>
                      <a:r>
                        <a:rPr lang="de-DE" dirty="0"/>
                        <a:t>5</a:t>
                      </a:r>
                      <a:r>
                        <a:rPr lang="de-DE"/>
                        <a:t>0</a:t>
                      </a:r>
                      <a:r>
                        <a:rPr lang="de-DE" dirty="0"/>
                        <a:t>)</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30B81515-432C-66B4-0EED-FA7AD31654C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301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James Buchanan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Nobelpreis (1986)</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242943"/>
            <a:ext cx="7182197"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Buchanan, James M. and </a:t>
            </a:r>
            <a:r>
              <a:rPr lang="en-US" sz="1600" dirty="0" err="1">
                <a:latin typeface="Times New Roman" panose="02020603050405020304" pitchFamily="18" charset="0"/>
                <a:cs typeface="Times New Roman" panose="02020603050405020304" pitchFamily="18" charset="0"/>
              </a:rPr>
              <a:t>Tullock</a:t>
            </a:r>
            <a:r>
              <a:rPr lang="en-US" sz="1600" dirty="0">
                <a:latin typeface="Times New Roman" panose="02020603050405020304" pitchFamily="18" charset="0"/>
                <a:cs typeface="Times New Roman" panose="02020603050405020304" pitchFamily="18" charset="0"/>
              </a:rPr>
              <a:t>, Gordon (1962)The Calculus </a:t>
            </a:r>
            <a:r>
              <a:rPr lang="en-US" sz="1600">
                <a:latin typeface="Times New Roman" panose="02020603050405020304" pitchFamily="18" charset="0"/>
                <a:cs typeface="Times New Roman" panose="02020603050405020304" pitchFamily="18" charset="0"/>
              </a:rPr>
              <a:t>of Consent</a:t>
            </a:r>
          </a:p>
          <a:p>
            <a:r>
              <a:rPr lang="en-US" sz="160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Logical Foundations of Constitutional Democracy, Ann Arbor</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388081" y="0"/>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Gordon </a:t>
            </a:r>
            <a:r>
              <a:rPr lang="de-DE" sz="2800" dirty="0" err="1">
                <a:latin typeface="Times New Roman" panose="02020603050405020304" pitchFamily="18" charset="0"/>
                <a:cs typeface="Times New Roman" panose="02020603050405020304" pitchFamily="18" charset="0"/>
              </a:rPr>
              <a:t>Tullock</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1922 - 2014</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50560" y="401414"/>
            <a:ext cx="3308919" cy="523220"/>
          </a:xfrm>
          <a:prstGeom prst="rect">
            <a:avLst/>
          </a:prstGeom>
          <a:noFill/>
        </p:spPr>
        <p:txBody>
          <a:bodyPr wrap="none" rtlCol="0">
            <a:spAutoFit/>
          </a:bodyPr>
          <a:lstStyle/>
          <a:p>
            <a:r>
              <a:rPr lang="de-DE" sz="2800" b="1" dirty="0"/>
              <a:t>Public Choice Theory</a:t>
            </a:r>
          </a:p>
        </p:txBody>
      </p:sp>
      <p:sp>
        <p:nvSpPr>
          <p:cNvPr id="12" name="Textfeld 11">
            <a:extLst>
              <a:ext uri="{FF2B5EF4-FFF2-40B4-BE49-F238E27FC236}">
                <a16:creationId xmlns:a16="http://schemas.microsoft.com/office/drawing/2014/main" id="{F72FCE64-4017-4ADF-99CE-1A8DE7E0D542}"/>
              </a:ext>
            </a:extLst>
          </p:cNvPr>
          <p:cNvSpPr txBox="1"/>
          <p:nvPr/>
        </p:nvSpPr>
        <p:spPr>
          <a:xfrm>
            <a:off x="6476126" y="5126674"/>
            <a:ext cx="2098193"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Gordon_tullock.jpg/213px-Gordon_tullock.jpg">
            <a:extLst>
              <a:ext uri="{FF2B5EF4-FFF2-40B4-BE49-F238E27FC236}">
                <a16:creationId xmlns:a16="http://schemas.microsoft.com/office/drawing/2014/main" id="{0A380ED4-CFB1-491D-8E3F-75A7BE58E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494" y="2139398"/>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560AA6F-B438-C8AD-03E5-B1DC2CE61796}"/>
              </a:ext>
            </a:extLst>
          </p:cNvPr>
          <p:cNvPicPr>
            <a:picLocks noChangeAspect="1"/>
          </p:cNvPicPr>
          <p:nvPr/>
        </p:nvPicPr>
        <p:blipFill>
          <a:blip r:embed="rId6"/>
          <a:stretch>
            <a:fillRect/>
          </a:stretch>
        </p:blipFill>
        <p:spPr>
          <a:xfrm>
            <a:off x="2047461" y="2251755"/>
            <a:ext cx="2051807" cy="3077710"/>
          </a:xfrm>
          <a:prstGeom prst="rect">
            <a:avLst/>
          </a:prstGeom>
        </p:spPr>
      </p:pic>
      <p:sp>
        <p:nvSpPr>
          <p:cNvPr id="5" name="Rechteck 4">
            <a:extLst>
              <a:ext uri="{FF2B5EF4-FFF2-40B4-BE49-F238E27FC236}">
                <a16:creationId xmlns:a16="http://schemas.microsoft.com/office/drawing/2014/main" id="{C5782D9E-E470-A52A-BC4C-69355F9C9821}"/>
              </a:ext>
            </a:extLst>
          </p:cNvPr>
          <p:cNvSpPr/>
          <p:nvPr/>
        </p:nvSpPr>
        <p:spPr>
          <a:xfrm>
            <a:off x="2367831" y="5329464"/>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6" name="Rechteck 5">
            <a:extLst>
              <a:ext uri="{FF2B5EF4-FFF2-40B4-BE49-F238E27FC236}">
                <a16:creationId xmlns:a16="http://schemas.microsoft.com/office/drawing/2014/main" id="{FDFA3ABB-8072-844C-A4BF-773790CAB1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994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von Neumann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1903 – 1957</a:t>
            </a:r>
          </a:p>
          <a:p>
            <a:pPr algn="ct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070113" y="6105785"/>
            <a:ext cx="6546575"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Theory of Games and Economic Behavior (1944) Princeton University Press</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380619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Oskar Morgenstern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1902 - 1977</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049818" y="457548"/>
            <a:ext cx="2190023" cy="523220"/>
          </a:xfrm>
          <a:prstGeom prst="rect">
            <a:avLst/>
          </a:prstGeom>
          <a:noFill/>
        </p:spPr>
        <p:txBody>
          <a:bodyPr wrap="none" rtlCol="0">
            <a:spAutoFit/>
          </a:bodyPr>
          <a:lstStyle/>
          <a:p>
            <a:r>
              <a:rPr lang="de-DE" sz="2800" b="1" dirty="0"/>
              <a:t>Game Theory</a:t>
            </a:r>
          </a:p>
        </p:txBody>
      </p:sp>
      <p:sp>
        <p:nvSpPr>
          <p:cNvPr id="13" name="Textfeld 12">
            <a:extLst>
              <a:ext uri="{FF2B5EF4-FFF2-40B4-BE49-F238E27FC236}">
                <a16:creationId xmlns:a16="http://schemas.microsoft.com/office/drawing/2014/main" id="{C0A15CE7-AAC2-488C-94BA-543FFD736540}"/>
              </a:ext>
            </a:extLst>
          </p:cNvPr>
          <p:cNvSpPr txBox="1"/>
          <p:nvPr/>
        </p:nvSpPr>
        <p:spPr>
          <a:xfrm>
            <a:off x="5579498" y="4513911"/>
            <a:ext cx="2797036"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5" name="Picture 4" descr="https://upload.wikimedia.org/wikipedia/commons/thumb/5/5e/JohnvonNeumann-LosAlamos.gif/230px-JohnvonNeumann-LosAlamos.gif">
            <a:extLst>
              <a:ext uri="{FF2B5EF4-FFF2-40B4-BE49-F238E27FC236}">
                <a16:creationId xmlns:a16="http://schemas.microsoft.com/office/drawing/2014/main" id="{3303FE43-85E2-4D1B-B717-7CCAA2D84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757468"/>
            <a:ext cx="219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skar-morgenstern-medaille.univie.ac.at/fileadmin/_processed_/csm_oskar-morgenstern-1_0df25a275c.jpg">
            <a:extLst>
              <a:ext uri="{FF2B5EF4-FFF2-40B4-BE49-F238E27FC236}">
                <a16:creationId xmlns:a16="http://schemas.microsoft.com/office/drawing/2014/main" id="{8780E94F-5781-4ECC-A8A7-1C1EA21F9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2270" y="1757468"/>
            <a:ext cx="2609865" cy="260986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9C9DB4D2-E0DC-EA34-3EAB-DBDD245CA57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117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AEF1F8F-2ADE-BE21-7D9A-97E6DD2301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57ADF741-2D50-4A9F-87FB-00C4CEBB335F}"/>
              </a:ext>
            </a:extLst>
          </p:cNvPr>
          <p:cNvSpPr txBox="1"/>
          <p:nvPr/>
        </p:nvSpPr>
        <p:spPr>
          <a:xfrm>
            <a:off x="2304056" y="775245"/>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Nash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1928 – 2015</a:t>
            </a:r>
          </a:p>
          <a:p>
            <a:pPr algn="ctr"/>
            <a:endParaRPr lang="de-DE" sz="28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D6EAC0D-7BE4-42ED-B719-86D8C2F519BA}"/>
              </a:ext>
            </a:extLst>
          </p:cNvPr>
          <p:cNvSpPr txBox="1"/>
          <p:nvPr/>
        </p:nvSpPr>
        <p:spPr>
          <a:xfrm>
            <a:off x="224443" y="692118"/>
            <a:ext cx="3477401"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Reinhard Selten</a:t>
            </a:r>
            <a:r>
              <a:rPr lang="de-DE" sz="2800">
                <a:latin typeface="Times New Roman" panose="02020603050405020304" pitchFamily="18" charset="0"/>
                <a:cs typeface="Times New Roman" panose="02020603050405020304" pitchFamily="18" charset="0"/>
              </a:rPr>
              <a:t>	</a:t>
            </a:r>
          </a:p>
          <a:p>
            <a:pPr algn="ctr"/>
            <a:endParaRPr lang="de-DE" sz="2800">
              <a:latin typeface="Times New Roman" panose="02020603050405020304" pitchFamily="18" charset="0"/>
              <a:cs typeface="Times New Roman" panose="02020603050405020304" pitchFamily="18" charset="0"/>
            </a:endParaRPr>
          </a:p>
          <a:p>
            <a:pPr algn="ctr"/>
            <a:r>
              <a:rPr lang="de-DE" sz="2800">
                <a:latin typeface="Times New Roman" panose="02020603050405020304" pitchFamily="18" charset="0"/>
                <a:cs typeface="Times New Roman" panose="02020603050405020304" pitchFamily="18" charset="0"/>
              </a:rPr>
              <a:t>1930 </a:t>
            </a:r>
            <a:r>
              <a:rPr lang="de-DE" sz="2800" dirty="0">
                <a:latin typeface="Times New Roman" panose="02020603050405020304" pitchFamily="18" charset="0"/>
                <a:cs typeface="Times New Roman" panose="02020603050405020304" pitchFamily="18" charset="0"/>
              </a:rPr>
              <a:t>– 2016</a:t>
            </a:r>
          </a:p>
          <a:p>
            <a:pPr algn="ctr"/>
            <a:endParaRPr lang="de-DE" sz="28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944422" y="717056"/>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a:t>
            </a:r>
            <a:r>
              <a:rPr lang="de-DE" sz="2800" dirty="0" err="1">
                <a:latin typeface="Times New Roman" panose="02020603050405020304" pitchFamily="18" charset="0"/>
                <a:cs typeface="Times New Roman" panose="02020603050405020304" pitchFamily="18" charset="0"/>
              </a:rPr>
              <a:t>Harsanyi</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1920 - 2000</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11789" y="92367"/>
            <a:ext cx="4768421" cy="523220"/>
          </a:xfrm>
          <a:prstGeom prst="rect">
            <a:avLst/>
          </a:prstGeom>
          <a:noFill/>
        </p:spPr>
        <p:txBody>
          <a:bodyPr wrap="none" rtlCol="0">
            <a:spAutoFit/>
          </a:bodyPr>
          <a:lstStyle/>
          <a:p>
            <a:r>
              <a:rPr lang="de-DE" sz="2800" b="1" dirty="0"/>
              <a:t>Spieltheorie – Nobelpreis 1994</a:t>
            </a:r>
          </a:p>
        </p:txBody>
      </p:sp>
      <p:pic>
        <p:nvPicPr>
          <p:cNvPr id="7" name="Grafik 6">
            <a:extLst>
              <a:ext uri="{FF2B5EF4-FFF2-40B4-BE49-F238E27FC236}">
                <a16:creationId xmlns:a16="http://schemas.microsoft.com/office/drawing/2014/main" id="{45EE573F-CB9A-4F6C-A59F-9DFFD7A8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198" y="2053230"/>
            <a:ext cx="1869168" cy="2803750"/>
          </a:xfrm>
          <a:prstGeom prst="rect">
            <a:avLst/>
          </a:prstGeom>
        </p:spPr>
      </p:pic>
      <p:sp>
        <p:nvSpPr>
          <p:cNvPr id="8" name="Rechteck 7">
            <a:extLst>
              <a:ext uri="{FF2B5EF4-FFF2-40B4-BE49-F238E27FC236}">
                <a16:creationId xmlns:a16="http://schemas.microsoft.com/office/drawing/2014/main" id="{9BC6CA6C-F827-4179-8836-C67D43CFED74}"/>
              </a:ext>
            </a:extLst>
          </p:cNvPr>
          <p:cNvSpPr/>
          <p:nvPr/>
        </p:nvSpPr>
        <p:spPr>
          <a:xfrm>
            <a:off x="6519406" y="4852243"/>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pic>
        <p:nvPicPr>
          <p:cNvPr id="3" name="Grafik 2">
            <a:extLst>
              <a:ext uri="{FF2B5EF4-FFF2-40B4-BE49-F238E27FC236}">
                <a16:creationId xmlns:a16="http://schemas.microsoft.com/office/drawing/2014/main" id="{313C3344-69CC-FE14-EF37-AEB680FC1CD3}"/>
              </a:ext>
            </a:extLst>
          </p:cNvPr>
          <p:cNvPicPr>
            <a:picLocks noChangeAspect="1"/>
          </p:cNvPicPr>
          <p:nvPr/>
        </p:nvPicPr>
        <p:blipFill>
          <a:blip r:embed="rId3"/>
          <a:stretch>
            <a:fillRect/>
          </a:stretch>
        </p:blipFill>
        <p:spPr>
          <a:xfrm>
            <a:off x="3455175" y="2066481"/>
            <a:ext cx="2005659" cy="3008489"/>
          </a:xfrm>
          <a:prstGeom prst="rect">
            <a:avLst/>
          </a:prstGeom>
        </p:spPr>
      </p:pic>
      <p:pic>
        <p:nvPicPr>
          <p:cNvPr id="5" name="Grafik 4">
            <a:extLst>
              <a:ext uri="{FF2B5EF4-FFF2-40B4-BE49-F238E27FC236}">
                <a16:creationId xmlns:a16="http://schemas.microsoft.com/office/drawing/2014/main" id="{AD044618-48F9-312A-A649-159AEF4E9826}"/>
              </a:ext>
            </a:extLst>
          </p:cNvPr>
          <p:cNvPicPr>
            <a:picLocks noChangeAspect="1"/>
          </p:cNvPicPr>
          <p:nvPr/>
        </p:nvPicPr>
        <p:blipFill>
          <a:blip r:embed="rId4"/>
          <a:stretch>
            <a:fillRect/>
          </a:stretch>
        </p:blipFill>
        <p:spPr>
          <a:xfrm>
            <a:off x="831230" y="2008292"/>
            <a:ext cx="2086538" cy="3129807"/>
          </a:xfrm>
          <a:prstGeom prst="rect">
            <a:avLst/>
          </a:prstGeom>
        </p:spPr>
      </p:pic>
      <p:sp>
        <p:nvSpPr>
          <p:cNvPr id="6" name="Rechteck 5">
            <a:extLst>
              <a:ext uri="{FF2B5EF4-FFF2-40B4-BE49-F238E27FC236}">
                <a16:creationId xmlns:a16="http://schemas.microsoft.com/office/drawing/2014/main" id="{4DFBC319-6EFF-67BC-8C61-4E8DB063A3C3}"/>
              </a:ext>
            </a:extLst>
          </p:cNvPr>
          <p:cNvSpPr/>
          <p:nvPr/>
        </p:nvSpPr>
        <p:spPr>
          <a:xfrm>
            <a:off x="3792596" y="5070378"/>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11" name="Rechteck 10">
            <a:extLst>
              <a:ext uri="{FF2B5EF4-FFF2-40B4-BE49-F238E27FC236}">
                <a16:creationId xmlns:a16="http://schemas.microsoft.com/office/drawing/2014/main" id="{E10615AE-3586-67BA-41FF-F6E08DED4B1E}"/>
              </a:ext>
            </a:extLst>
          </p:cNvPr>
          <p:cNvSpPr/>
          <p:nvPr/>
        </p:nvSpPr>
        <p:spPr>
          <a:xfrm>
            <a:off x="1230846" y="515316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9" name="Rechteck 8">
            <a:extLst>
              <a:ext uri="{FF2B5EF4-FFF2-40B4-BE49-F238E27FC236}">
                <a16:creationId xmlns:a16="http://schemas.microsoft.com/office/drawing/2014/main" id="{FEACE876-B91F-EF44-44E5-62C2E5357F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679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03652"/>
            <a:ext cx="8689606"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C0753EDA-D054-F936-E0B3-F5EB1EA2661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9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a:t>
            </a:r>
            <a:r>
              <a:rPr lang="de-DE" sz="2400">
                <a:latin typeface="Times New Roman" panose="02020603050405020304" pitchFamily="18" charset="0"/>
                <a:cs typeface="Times New Roman" panose="02020603050405020304" pitchFamily="18" charset="0"/>
              </a:rPr>
              <a:t>werden?</a:t>
            </a: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a:t>
            </a:r>
            <a:r>
              <a:rPr lang="de-DE" sz="2400">
                <a:latin typeface="Times New Roman" panose="02020603050405020304" pitchFamily="18" charset="0"/>
                <a:cs typeface="Times New Roman" panose="02020603050405020304" pitchFamily="18" charset="0"/>
              </a:rPr>
              <a:t>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C0442E8-A3D5-EED7-A161-AC4DFA2A5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55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65809"/>
            <a:ext cx="8478983" cy="5984620"/>
          </a:xfrm>
          <a:prstGeom prst="rect">
            <a:avLst/>
          </a:prstGeom>
          <a:noFill/>
        </p:spPr>
        <p:txBody>
          <a:bodyPr wrap="square" rtlCol="0">
            <a:noAutofit/>
          </a:bodyPr>
          <a:lstStyle/>
          <a:p>
            <a:pPr marL="342900"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1900" dirty="0" err="1">
                <a:latin typeface="Times New Roman" panose="02020603050405020304" pitchFamily="18" charset="0"/>
                <a:cs typeface="Times New Roman" panose="02020603050405020304" pitchFamily="18" charset="0"/>
              </a:rPr>
              <a:t>pareto</a:t>
            </a:r>
            <a:r>
              <a:rPr lang="de-DE" sz="19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304051B-42DD-A151-16E3-C02519D27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67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a:t>
            </a:r>
            <a:r>
              <a:rPr lang="de-DE" sz="2400">
                <a:latin typeface="Times New Roman" panose="02020603050405020304" pitchFamily="18" charset="0"/>
                <a:cs typeface="Times New Roman" panose="02020603050405020304" pitchFamily="18" charset="0"/>
              </a:rPr>
              <a:t>intervenieren?</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6CBEF8C-C3F1-2F2A-00B5-1ADF121D5C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52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36384"/>
            <a:ext cx="8689606" cy="6173698"/>
          </a:xfrm>
          <a:prstGeom prst="rect">
            <a:avLst/>
          </a:prstGeom>
          <a:noFill/>
        </p:spPr>
        <p:txBody>
          <a:bodyPr wrap="square" rtlCol="0">
            <a:noAutofit/>
          </a:bodyPr>
          <a:lstStyle/>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Schuldenbremse (2009)		Neuverschuldung bei 0,35% des BIP</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Bankenrettung (2009)		(Teil-)Verstaatlichung (100%) HRE 						(25%) Commerzbank</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Atomausstieg (2000/2011)		Abschaltung bis April 2022</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Mindestlohn (2014)		Start 8,50 Euro/h 2025 (März) 12,82 Euro/h</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Kohleausstieg (03.07.2020)		geplanter Ausstieg bis 2038 (aktuelle 						Diskussion 3 Jahre früher!)</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Corona-Rettungsmaßnahmen (2020)	Haushaltswirksam 350 Mrd. Euro, 						Garantien 820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Sondervermögen Bundeswehr (2022)	100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Sondervermögen Infrastruktur (2025?)	500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Reform der Schuldenbremse (2025?)	Ausgliederung der Militärausgaben &gt;1%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7A67ADF-4C11-C143-26D8-36B67598258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Nationale Sicherheitspolitik</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Migrationspolitik</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lvl="7"/>
            <a:endParaRPr lang="de-DE" sz="19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10DC234-DD5F-2C52-160E-0E6AD7FDD7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83591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Breitbild</PresentationFormat>
  <Paragraphs>325</Paragraphs>
  <Slides>30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Alfred Sans Regular</vt:lpstr>
      <vt:lpstr>Arial</vt:lpstr>
      <vt:lpstr>Calibri</vt:lpstr>
      <vt:lpstr>Calibri Light</vt:lpstr>
      <vt:lpstr>Courier New</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501</cp:revision>
  <cp:lastPrinted>2022-03-02T23:29:14Z</cp:lastPrinted>
  <dcterms:created xsi:type="dcterms:W3CDTF">2019-02-11T10:45:01Z</dcterms:created>
  <dcterms:modified xsi:type="dcterms:W3CDTF">2025-03-10T14:05:17Z</dcterms:modified>
</cp:coreProperties>
</file>